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</p:sldIdLst>
  <p:sldSz cy="6858000" cx="9144000"/>
  <p:notesSz cx="6858000" cy="9144000"/>
  <p:embeddedFontLst>
    <p:embeddedFont>
      <p:font typeface="Libre Baskerville"/>
      <p:regular r:id="rId57"/>
      <p:bold r:id="rId58"/>
      <p: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LibreBaskerville-regular.fntdata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LibreBaskerville-italic.fntdata"/><Relationship Id="rId14" Type="http://schemas.openxmlformats.org/officeDocument/2006/relationships/slide" Target="slides/slide10.xml"/><Relationship Id="rId58" Type="http://schemas.openxmlformats.org/officeDocument/2006/relationships/font" Target="fonts/LibreBaskerville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A contract can be oral or written. It is better to have it written</a:t>
            </a:r>
            <a:r>
              <a:rPr lang="en-US"/>
              <a:t>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main purpose of contracts is to manage and allocate risk and assign responsibilities and obligations. 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The way risks, responsibilities, and obligations are allocated depends on the contract type and contract clauses that are included. </a:t>
            </a:r>
            <a:endParaRPr/>
          </a:p>
        </p:txBody>
      </p:sp>
      <p:sp>
        <p:nvSpPr>
          <p:cNvPr id="233" name="Google Shape;233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A contract is in existence once there is an offer, acceptance and consideration (payment or the rendering of a service or some product)</a:t>
            </a:r>
            <a:r>
              <a:rPr lang="en-US"/>
              <a:t>.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In determining the type of contract for a project, the owner will consider the risks and obligations associated with the project and how he would like to transfer them to the other party to the contract. </a:t>
            </a:r>
            <a:endParaRPr/>
          </a:p>
        </p:txBody>
      </p:sp>
      <p:sp>
        <p:nvSpPr>
          <p:cNvPr id="242" name="Google Shape;242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Standard form contracts prepared by the Canadian Construction Documents Committee</a:t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Lump su</a:t>
            </a:r>
            <a:r>
              <a:rPr lang="en-US"/>
              <a:t>m</a:t>
            </a:r>
            <a:r>
              <a:rPr b="0" i="0" lang="en-US" sz="1800" u="none" cap="none" strike="noStrike"/>
              <a:t> or </a:t>
            </a:r>
            <a:r>
              <a:rPr lang="en-US"/>
              <a:t>S</a:t>
            </a:r>
            <a:r>
              <a:rPr b="0" i="0" lang="en-US" sz="1800" u="none" cap="none" strike="noStrike"/>
              <a:t>tipulated price (CCDC2)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Unit price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Cost plus (CCDC3)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Construction Management CCDC5</a:t>
            </a:r>
            <a:endParaRPr/>
          </a:p>
        </p:txBody>
      </p:sp>
      <p:sp>
        <p:nvSpPr>
          <p:cNvPr id="95" name="Google Shape;95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2" name="Google Shape;152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1" i="0" sz="4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Baskerville"/>
              <a:buNone/>
              <a:defRPr b="0" i="0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  <a:defRPr b="0" i="0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131887"/>
            <a:ext cx="7772400" cy="324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ENGR 301</a:t>
            </a:r>
            <a:br>
              <a:rPr b="1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Engineering Management Principles and Economics 		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981450"/>
            <a:ext cx="6400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2A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en-US" sz="3600" u="none" cap="none" strike="noStrike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Delivery Methods and Contracts 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395287" y="274637"/>
            <a:ext cx="82915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Why do we use Contracts?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395287" y="1600200"/>
            <a:ext cx="8291512" cy="475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Describe the scope of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Define the project’s duration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Specify the amount and method of payment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 control mechanisms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Manage and allocate risks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Assign responsibilities and obligations 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8662" y="274637"/>
            <a:ext cx="7958137" cy="84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is a Contract?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95287" y="1320800"/>
            <a:ext cx="8291512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contract is an agreement between the owner and the performing organization to execute a defined scope of 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mutually binding agreement that obligates the seller to provide the specified product and obligates the buyer (owner) to pay for it.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contract is a legal relationship subject to remedy in the courts </a:t>
            </a:r>
            <a:endParaRPr b="0" i="0" sz="2400" u="none" cap="none" strike="noStrike">
              <a:solidFill>
                <a:srgbClr val="FF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owner chooses the type of contract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Done according to the nature of the facility or product 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is a Contract?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Contracts may be Verbal or in writing 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Only time a contract must be in writing is a contract for the </a:t>
            </a:r>
            <a:r>
              <a:rPr b="0" i="0" lang="en-US" sz="3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sale of land</a:t>
            </a: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Proof of the Existence of a Contract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offer was made.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offer was accepted.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was mutual agreement.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was consideration.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subject matter of the contract is legal.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Both the owner and seller have the capacity to enter into agreement.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Things that are usually specified in a Written Contract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names of the parties involved in the contract along with their addresses.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scope of work that is covered by the contract.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period of the contract.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contract price and the method and terms of payment.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language and source of law governing the contract.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listing of other documents that are considered as being part of the contract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Engineering drawings and specifications.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 Types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 type refers to the approach of the owner of a project with respect to payment for the service or product provided by the seller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Who selects the contract type and what is the basis of the selection?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790575" y="274637"/>
            <a:ext cx="78962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Types of Contracts 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92112" y="1600200"/>
            <a:ext cx="82946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Lump sum contract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Percentage Contract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Contract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Profit Sharing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Baskerville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Sliding Fees 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46125" y="582612"/>
            <a:ext cx="7680325" cy="839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Lump Sum  Contract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474662" y="1439862"/>
            <a:ext cx="8212137" cy="491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Lump sum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contracts are used for projects such as building projects </a:t>
            </a:r>
            <a:r>
              <a:rPr b="0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it is possible to compute accurate quantities of work prior to construction.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a lump sum contract, a </a:t>
            </a:r>
            <a:r>
              <a:rPr b="0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contractor quotes one single price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which covers all work and services required by the contract plans and specifications.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contract type, contractors provide a single quoted price for the entire job based on a complete set of plans and specifications.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944562" y="274637"/>
            <a:ext cx="77422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Lump Sum Contract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712787" y="1600200"/>
            <a:ext cx="797401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lump sum price quoted by a contractor not only includes the contractor’s direct costs for labour, equipment and materials; but also all indirect costs such as project and home office overheads.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addition, the lump sum price quoted by the contractor must also include profit.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696912" y="274637"/>
            <a:ext cx="7989887" cy="1057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Lump Sum Contract</a:t>
            </a:r>
            <a:endParaRPr/>
          </a:p>
        </p:txBody>
      </p:sp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696912" y="1627187"/>
            <a:ext cx="7743825" cy="472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lump sum contracts the scope of the projects must be well defined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Contractor usually sets higher mark-up to account for risk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Payment is made to the contractor according to percentage of work complete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risk is shifted to the contractor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4294967295" type="title"/>
          </p:nvPr>
        </p:nvSpPr>
        <p:spPr>
          <a:xfrm>
            <a:off x="457200" y="274637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Delivery Methods 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457200" y="1417637"/>
            <a:ext cx="8229600" cy="52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Traditional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0" y="1417637"/>
            <a:ext cx="4254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550" y="3249612"/>
            <a:ext cx="42037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5550" y="5056187"/>
            <a:ext cx="42799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57200" y="3575050"/>
            <a:ext cx="1511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Phased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457200" y="5443537"/>
            <a:ext cx="1511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Track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758825" y="274637"/>
            <a:ext cx="7927975" cy="10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Lump Sum Contract 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758825" y="1455737"/>
            <a:ext cx="7729537" cy="4900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major advantage associated with using the lump sum contract type is that the price quoted is usually </a:t>
            </a:r>
            <a:r>
              <a:rPr b="0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assumed to be a guaranteed price for the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this the owner has a fairly good idea of how much to budget for the project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417513" y="274637"/>
            <a:ext cx="8309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Lump Sum Contract</a:t>
            </a:r>
            <a:b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3600" u="none" cap="none" strike="noStrike">
                <a:solidFill>
                  <a:srgbClr val="FF99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not flexible!</a:t>
            </a: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261" name="Google Shape;261;p33"/>
          <p:cNvSpPr txBox="1"/>
          <p:nvPr>
            <p:ph idx="1" type="body"/>
          </p:nvPr>
        </p:nvSpPr>
        <p:spPr>
          <a:xfrm>
            <a:off x="125600" y="1417625"/>
            <a:ext cx="8892900" cy="5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major disadvantages associated with using the lump sum contract type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owner is required to have detailed plans and specifications complete before bidding and construction can commence. [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Traditional delivery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is little or no flexibility to make design changes or modify the contract based on changed conditions.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Any deviation from the original plans and specifications must be handled as a change order, which leads to the potential for litigation and considerable wrangling over the cost of contract changes. </a:t>
            </a:r>
            <a:endParaRPr/>
          </a:p>
        </p:txBody>
      </p:sp>
      <p:sp>
        <p:nvSpPr>
          <p:cNvPr id="262" name="Google Shape;262;p3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446087" y="274637"/>
            <a:ext cx="8240712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 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446087" y="1409700"/>
            <a:ext cx="8240712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 are used </a:t>
            </a:r>
            <a:r>
              <a:rPr b="1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work where it is not possible to calculate the exact quantity of materials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that will be required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such as highway construction projects and projects requiring extensive excavation and backfilling.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type of contract, the project is broken down into work items that can be characterized by units such as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b="1" baseline="30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b="1" baseline="30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as well as piece numbers (e.g. 16 window frames).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engineer estimates quantities for the various work items and the contractor quotes the price by unit for each work item </a:t>
            </a:r>
            <a:r>
              <a:rPr b="0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using the quantities estimated by the engineer as a guide. </a:t>
            </a:r>
            <a:endParaRPr/>
          </a:p>
        </p:txBody>
      </p:sp>
      <p:sp>
        <p:nvSpPr>
          <p:cNvPr id="270" name="Google Shape;270;p3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 of Unit Price Contract</a:t>
            </a:r>
            <a:endParaRPr/>
          </a:p>
        </p:txBody>
      </p:sp>
      <p:grpSp>
        <p:nvGrpSpPr>
          <p:cNvPr id="277" name="Google Shape;277;p35"/>
          <p:cNvGrpSpPr/>
          <p:nvPr/>
        </p:nvGrpSpPr>
        <p:grpSpPr>
          <a:xfrm>
            <a:off x="61147" y="1417657"/>
            <a:ext cx="8993362" cy="4735684"/>
            <a:chOff x="457200" y="1887537"/>
            <a:chExt cx="8229650" cy="4265613"/>
          </a:xfrm>
        </p:grpSpPr>
        <p:sp>
          <p:nvSpPr>
            <p:cNvPr id="278" name="Google Shape;278;p35"/>
            <p:cNvSpPr txBox="1"/>
            <p:nvPr/>
          </p:nvSpPr>
          <p:spPr>
            <a:xfrm>
              <a:off x="457200" y="1887537"/>
              <a:ext cx="711200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Item No.</a:t>
              </a:r>
              <a:endParaRPr sz="1800"/>
            </a:p>
          </p:txBody>
        </p:sp>
        <p:sp>
          <p:nvSpPr>
            <p:cNvPr id="279" name="Google Shape;279;p35"/>
            <p:cNvSpPr txBox="1"/>
            <p:nvPr/>
          </p:nvSpPr>
          <p:spPr>
            <a:xfrm>
              <a:off x="1168400" y="1887537"/>
              <a:ext cx="3713100" cy="8445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Description</a:t>
              </a:r>
              <a:endParaRPr sz="1800"/>
            </a:p>
          </p:txBody>
        </p:sp>
        <p:sp>
          <p:nvSpPr>
            <p:cNvPr id="280" name="Google Shape;280;p35"/>
            <p:cNvSpPr txBox="1"/>
            <p:nvPr/>
          </p:nvSpPr>
          <p:spPr>
            <a:xfrm>
              <a:off x="4881562" y="1887537"/>
              <a:ext cx="773112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Unit</a:t>
              </a:r>
              <a:endParaRPr sz="1800"/>
            </a:p>
          </p:txBody>
        </p:sp>
        <p:sp>
          <p:nvSpPr>
            <p:cNvPr id="281" name="Google Shape;281;p35"/>
            <p:cNvSpPr txBox="1"/>
            <p:nvPr/>
          </p:nvSpPr>
          <p:spPr>
            <a:xfrm>
              <a:off x="5654675" y="1887537"/>
              <a:ext cx="1004887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Quantity</a:t>
              </a:r>
              <a:endParaRPr sz="1800"/>
            </a:p>
          </p:txBody>
        </p:sp>
        <p:sp>
          <p:nvSpPr>
            <p:cNvPr id="282" name="Google Shape;282;p35"/>
            <p:cNvSpPr txBox="1"/>
            <p:nvPr/>
          </p:nvSpPr>
          <p:spPr>
            <a:xfrm>
              <a:off x="6659562" y="1887537"/>
              <a:ext cx="928687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Rate ($)</a:t>
              </a:r>
              <a:endParaRPr sz="1800"/>
            </a:p>
          </p:txBody>
        </p:sp>
        <p:sp>
          <p:nvSpPr>
            <p:cNvPr id="283" name="Google Shape;283;p35"/>
            <p:cNvSpPr txBox="1"/>
            <p:nvPr/>
          </p:nvSpPr>
          <p:spPr>
            <a:xfrm>
              <a:off x="7588250" y="1887537"/>
              <a:ext cx="1098550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Amount ($)</a:t>
              </a:r>
              <a:endParaRPr sz="1800"/>
            </a:p>
          </p:txBody>
        </p:sp>
        <p:sp>
          <p:nvSpPr>
            <p:cNvPr id="284" name="Google Shape;284;p35"/>
            <p:cNvSpPr txBox="1"/>
            <p:nvPr/>
          </p:nvSpPr>
          <p:spPr>
            <a:xfrm>
              <a:off x="457200" y="2732087"/>
              <a:ext cx="711200" cy="105251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</a:t>
              </a:r>
              <a:endParaRPr sz="1600"/>
            </a:p>
          </p:txBody>
        </p:sp>
        <p:sp>
          <p:nvSpPr>
            <p:cNvPr id="285" name="Google Shape;285;p35"/>
            <p:cNvSpPr txBox="1"/>
            <p:nvPr/>
          </p:nvSpPr>
          <p:spPr>
            <a:xfrm>
              <a:off x="1168400" y="2732087"/>
              <a:ext cx="3713162" cy="105251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Provide for and apply prime coat to stabilized surface and shoulders </a:t>
              </a:r>
              <a:endParaRPr sz="1600"/>
            </a:p>
          </p:txBody>
        </p:sp>
        <p:sp>
          <p:nvSpPr>
            <p:cNvPr id="286" name="Google Shape;286;p35"/>
            <p:cNvSpPr txBox="1"/>
            <p:nvPr/>
          </p:nvSpPr>
          <p:spPr>
            <a:xfrm>
              <a:off x="4881562" y="2732087"/>
              <a:ext cx="773112" cy="105251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</a:t>
              </a:r>
              <a:r>
                <a:rPr b="0" baseline="3000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endParaRPr/>
            </a:p>
          </p:txBody>
        </p:sp>
        <p:sp>
          <p:nvSpPr>
            <p:cNvPr id="287" name="Google Shape;287;p35"/>
            <p:cNvSpPr txBox="1"/>
            <p:nvPr/>
          </p:nvSpPr>
          <p:spPr>
            <a:xfrm>
              <a:off x="5654675" y="2732087"/>
              <a:ext cx="1004887" cy="105251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2,780</a:t>
              </a:r>
              <a:endParaRPr sz="1600"/>
            </a:p>
          </p:txBody>
        </p:sp>
        <p:sp>
          <p:nvSpPr>
            <p:cNvPr id="288" name="Google Shape;288;p35"/>
            <p:cNvSpPr txBox="1"/>
            <p:nvPr/>
          </p:nvSpPr>
          <p:spPr>
            <a:xfrm>
              <a:off x="6659562" y="2732087"/>
              <a:ext cx="928687" cy="105251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 sz="1600"/>
            </a:p>
          </p:txBody>
        </p:sp>
        <p:sp>
          <p:nvSpPr>
            <p:cNvPr id="289" name="Google Shape;289;p35"/>
            <p:cNvSpPr txBox="1"/>
            <p:nvPr/>
          </p:nvSpPr>
          <p:spPr>
            <a:xfrm>
              <a:off x="7588250" y="2732087"/>
              <a:ext cx="1098600" cy="1052400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11,120</a:t>
              </a:r>
              <a:endParaRPr sz="1600"/>
            </a:p>
          </p:txBody>
        </p:sp>
        <p:sp>
          <p:nvSpPr>
            <p:cNvPr id="290" name="Google Shape;290;p35"/>
            <p:cNvSpPr txBox="1"/>
            <p:nvPr/>
          </p:nvSpPr>
          <p:spPr>
            <a:xfrm>
              <a:off x="457200" y="3784600"/>
              <a:ext cx="711200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 sz="1600"/>
            </a:p>
          </p:txBody>
        </p:sp>
        <p:sp>
          <p:nvSpPr>
            <p:cNvPr id="291" name="Google Shape;291;p35"/>
            <p:cNvSpPr txBox="1"/>
            <p:nvPr/>
          </p:nvSpPr>
          <p:spPr>
            <a:xfrm>
              <a:off x="1168400" y="3784600"/>
              <a:ext cx="3713162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Provide</a:t>
              </a:r>
              <a:r>
                <a:rPr lang="en-US" sz="1600">
                  <a:latin typeface="Libre Baskerville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and place asphaltic concrete on carriage way</a:t>
              </a:r>
              <a:endParaRPr sz="1600"/>
            </a:p>
          </p:txBody>
        </p:sp>
        <p:sp>
          <p:nvSpPr>
            <p:cNvPr id="292" name="Google Shape;292;p35"/>
            <p:cNvSpPr txBox="1"/>
            <p:nvPr/>
          </p:nvSpPr>
          <p:spPr>
            <a:xfrm>
              <a:off x="4881562" y="3784600"/>
              <a:ext cx="773112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</a:t>
              </a:r>
              <a:r>
                <a:rPr baseline="30000" lang="en-US" sz="1600">
                  <a:latin typeface="Libre Baskerville"/>
                  <a:ea typeface="Libre Baskerville"/>
                  <a:cs typeface="Libre Baskerville"/>
                  <a:sym typeface="Libre Baskerville"/>
                </a:rPr>
                <a:t>2</a:t>
              </a:r>
              <a:endParaRPr sz="1600"/>
            </a:p>
          </p:txBody>
        </p:sp>
        <p:sp>
          <p:nvSpPr>
            <p:cNvPr id="293" name="Google Shape;293;p35"/>
            <p:cNvSpPr txBox="1"/>
            <p:nvPr/>
          </p:nvSpPr>
          <p:spPr>
            <a:xfrm>
              <a:off x="5654675" y="3784600"/>
              <a:ext cx="1004887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1,900</a:t>
              </a:r>
              <a:endParaRPr sz="1600"/>
            </a:p>
          </p:txBody>
        </p:sp>
        <p:sp>
          <p:nvSpPr>
            <p:cNvPr id="294" name="Google Shape;294;p35"/>
            <p:cNvSpPr txBox="1"/>
            <p:nvPr/>
          </p:nvSpPr>
          <p:spPr>
            <a:xfrm>
              <a:off x="6659562" y="3784600"/>
              <a:ext cx="928687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6.50</a:t>
              </a:r>
              <a:endParaRPr sz="1600"/>
            </a:p>
          </p:txBody>
        </p:sp>
        <p:sp>
          <p:nvSpPr>
            <p:cNvPr id="295" name="Google Shape;295;p35"/>
            <p:cNvSpPr txBox="1"/>
            <p:nvPr/>
          </p:nvSpPr>
          <p:spPr>
            <a:xfrm>
              <a:off x="7588250" y="3784600"/>
              <a:ext cx="1098550" cy="84455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12,350</a:t>
              </a:r>
              <a:endParaRPr sz="1600"/>
            </a:p>
          </p:txBody>
        </p:sp>
        <p:sp>
          <p:nvSpPr>
            <p:cNvPr id="296" name="Google Shape;296;p35"/>
            <p:cNvSpPr txBox="1"/>
            <p:nvPr/>
          </p:nvSpPr>
          <p:spPr>
            <a:xfrm>
              <a:off x="457200" y="4629150"/>
              <a:ext cx="711200" cy="41116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 sz="1600"/>
            </a:p>
          </p:txBody>
        </p:sp>
        <p:sp>
          <p:nvSpPr>
            <p:cNvPr id="297" name="Google Shape;297;p35"/>
            <p:cNvSpPr txBox="1"/>
            <p:nvPr/>
          </p:nvSpPr>
          <p:spPr>
            <a:xfrm>
              <a:off x="1168400" y="4629150"/>
              <a:ext cx="3713100" cy="411300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Provide and install traffic signs </a:t>
              </a:r>
              <a:endParaRPr sz="1600"/>
            </a:p>
          </p:txBody>
        </p:sp>
        <p:sp>
          <p:nvSpPr>
            <p:cNvPr id="298" name="Google Shape;298;p35"/>
            <p:cNvSpPr txBox="1"/>
            <p:nvPr/>
          </p:nvSpPr>
          <p:spPr>
            <a:xfrm>
              <a:off x="4881562" y="4629150"/>
              <a:ext cx="773112" cy="41116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No. </a:t>
              </a:r>
              <a:endParaRPr sz="1600"/>
            </a:p>
          </p:txBody>
        </p:sp>
        <p:sp>
          <p:nvSpPr>
            <p:cNvPr id="299" name="Google Shape;299;p35"/>
            <p:cNvSpPr txBox="1"/>
            <p:nvPr/>
          </p:nvSpPr>
          <p:spPr>
            <a:xfrm>
              <a:off x="5654675" y="4629150"/>
              <a:ext cx="1004887" cy="41116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7</a:t>
              </a:r>
              <a:endParaRPr sz="1600"/>
            </a:p>
          </p:txBody>
        </p:sp>
        <p:sp>
          <p:nvSpPr>
            <p:cNvPr id="300" name="Google Shape;300;p35"/>
            <p:cNvSpPr txBox="1"/>
            <p:nvPr/>
          </p:nvSpPr>
          <p:spPr>
            <a:xfrm>
              <a:off x="6659562" y="4629150"/>
              <a:ext cx="928687" cy="41116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40</a:t>
              </a:r>
              <a:endParaRPr sz="1600"/>
            </a:p>
          </p:txBody>
        </p:sp>
        <p:sp>
          <p:nvSpPr>
            <p:cNvPr id="301" name="Google Shape;301;p35"/>
            <p:cNvSpPr txBox="1"/>
            <p:nvPr/>
          </p:nvSpPr>
          <p:spPr>
            <a:xfrm>
              <a:off x="7588250" y="4629150"/>
              <a:ext cx="1098550" cy="41116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280</a:t>
              </a:r>
              <a:endParaRPr sz="1600"/>
            </a:p>
          </p:txBody>
        </p:sp>
        <p:sp>
          <p:nvSpPr>
            <p:cNvPr id="302" name="Google Shape;302;p35"/>
            <p:cNvSpPr txBox="1"/>
            <p:nvPr/>
          </p:nvSpPr>
          <p:spPr>
            <a:xfrm>
              <a:off x="457200" y="5040312"/>
              <a:ext cx="711200" cy="7016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4</a:t>
              </a:r>
              <a:endParaRPr sz="1600"/>
            </a:p>
          </p:txBody>
        </p:sp>
        <p:sp>
          <p:nvSpPr>
            <p:cNvPr id="303" name="Google Shape;303;p35"/>
            <p:cNvSpPr txBox="1"/>
            <p:nvPr/>
          </p:nvSpPr>
          <p:spPr>
            <a:xfrm>
              <a:off x="1168400" y="5040312"/>
              <a:ext cx="3713162" cy="7016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Provide for an apply road markings to road surface </a:t>
              </a:r>
              <a:endParaRPr sz="1600"/>
            </a:p>
          </p:txBody>
        </p:sp>
        <p:sp>
          <p:nvSpPr>
            <p:cNvPr id="304" name="Google Shape;304;p35"/>
            <p:cNvSpPr txBox="1"/>
            <p:nvPr/>
          </p:nvSpPr>
          <p:spPr>
            <a:xfrm>
              <a:off x="4881562" y="5040312"/>
              <a:ext cx="773112" cy="7016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</a:t>
              </a:r>
              <a:endParaRPr sz="1600"/>
            </a:p>
          </p:txBody>
        </p:sp>
        <p:sp>
          <p:nvSpPr>
            <p:cNvPr id="305" name="Google Shape;305;p35"/>
            <p:cNvSpPr txBox="1"/>
            <p:nvPr/>
          </p:nvSpPr>
          <p:spPr>
            <a:xfrm>
              <a:off x="5654675" y="5040312"/>
              <a:ext cx="1004887" cy="7016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1,060</a:t>
              </a:r>
              <a:endParaRPr sz="1600"/>
            </a:p>
          </p:txBody>
        </p:sp>
        <p:sp>
          <p:nvSpPr>
            <p:cNvPr id="306" name="Google Shape;306;p35"/>
            <p:cNvSpPr txBox="1"/>
            <p:nvPr/>
          </p:nvSpPr>
          <p:spPr>
            <a:xfrm>
              <a:off x="6659562" y="5040312"/>
              <a:ext cx="928687" cy="7016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</a:t>
              </a:r>
              <a:endParaRPr sz="1600"/>
            </a:p>
          </p:txBody>
        </p:sp>
        <p:sp>
          <p:nvSpPr>
            <p:cNvPr id="307" name="Google Shape;307;p35"/>
            <p:cNvSpPr txBox="1"/>
            <p:nvPr/>
          </p:nvSpPr>
          <p:spPr>
            <a:xfrm>
              <a:off x="7588250" y="5040312"/>
              <a:ext cx="1098550" cy="701675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3,180</a:t>
              </a:r>
              <a:endParaRPr sz="1600"/>
            </a:p>
          </p:txBody>
        </p:sp>
        <p:sp>
          <p:nvSpPr>
            <p:cNvPr id="308" name="Google Shape;308;p35"/>
            <p:cNvSpPr txBox="1"/>
            <p:nvPr/>
          </p:nvSpPr>
          <p:spPr>
            <a:xfrm>
              <a:off x="457200" y="5741987"/>
              <a:ext cx="7131050" cy="41116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Contract Price</a:t>
              </a:r>
              <a:endParaRPr/>
            </a:p>
          </p:txBody>
        </p:sp>
        <p:sp>
          <p:nvSpPr>
            <p:cNvPr id="309" name="Google Shape;309;p35"/>
            <p:cNvSpPr txBox="1"/>
            <p:nvPr/>
          </p:nvSpPr>
          <p:spPr>
            <a:xfrm>
              <a:off x="7588250" y="5741987"/>
              <a:ext cx="1098550" cy="411162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0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Libre Baskerville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$26,930</a:t>
              </a:r>
              <a:endParaRPr sz="1600"/>
            </a:p>
          </p:txBody>
        </p:sp>
        <p:cxnSp>
          <p:nvCxnSpPr>
            <p:cNvPr id="310" name="Google Shape;310;p35"/>
            <p:cNvCxnSpPr/>
            <p:nvPr/>
          </p:nvCxnSpPr>
          <p:spPr>
            <a:xfrm>
              <a:off x="1168266" y="1892665"/>
              <a:ext cx="0" cy="38493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1" name="Google Shape;311;p35"/>
            <p:cNvCxnSpPr/>
            <p:nvPr/>
          </p:nvCxnSpPr>
          <p:spPr>
            <a:xfrm>
              <a:off x="4881562" y="1887537"/>
              <a:ext cx="0" cy="38544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2" name="Google Shape;312;p35"/>
            <p:cNvCxnSpPr/>
            <p:nvPr/>
          </p:nvCxnSpPr>
          <p:spPr>
            <a:xfrm>
              <a:off x="5654675" y="1887537"/>
              <a:ext cx="0" cy="38544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3" name="Google Shape;313;p35"/>
            <p:cNvCxnSpPr/>
            <p:nvPr/>
          </p:nvCxnSpPr>
          <p:spPr>
            <a:xfrm>
              <a:off x="6659562" y="1887537"/>
              <a:ext cx="0" cy="38544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4" name="Google Shape;314;p35"/>
            <p:cNvCxnSpPr/>
            <p:nvPr/>
          </p:nvCxnSpPr>
          <p:spPr>
            <a:xfrm>
              <a:off x="7588250" y="1887537"/>
              <a:ext cx="0" cy="42656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5" name="Google Shape;315;p35"/>
            <p:cNvCxnSpPr/>
            <p:nvPr/>
          </p:nvCxnSpPr>
          <p:spPr>
            <a:xfrm>
              <a:off x="457200" y="2732087"/>
              <a:ext cx="822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6" name="Google Shape;316;p35"/>
            <p:cNvCxnSpPr/>
            <p:nvPr/>
          </p:nvCxnSpPr>
          <p:spPr>
            <a:xfrm>
              <a:off x="457200" y="3784600"/>
              <a:ext cx="822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7" name="Google Shape;317;p35"/>
            <p:cNvCxnSpPr/>
            <p:nvPr/>
          </p:nvCxnSpPr>
          <p:spPr>
            <a:xfrm>
              <a:off x="457200" y="4629150"/>
              <a:ext cx="822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8" name="Google Shape;318;p35"/>
            <p:cNvCxnSpPr/>
            <p:nvPr/>
          </p:nvCxnSpPr>
          <p:spPr>
            <a:xfrm>
              <a:off x="457200" y="5040312"/>
              <a:ext cx="822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9" name="Google Shape;319;p35"/>
            <p:cNvCxnSpPr/>
            <p:nvPr/>
          </p:nvCxnSpPr>
          <p:spPr>
            <a:xfrm>
              <a:off x="457200" y="5741987"/>
              <a:ext cx="822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0" name="Google Shape;320;p35"/>
            <p:cNvCxnSpPr/>
            <p:nvPr/>
          </p:nvCxnSpPr>
          <p:spPr>
            <a:xfrm>
              <a:off x="457200" y="1887537"/>
              <a:ext cx="0" cy="42656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1" name="Google Shape;321;p35"/>
            <p:cNvCxnSpPr/>
            <p:nvPr/>
          </p:nvCxnSpPr>
          <p:spPr>
            <a:xfrm>
              <a:off x="8686800" y="1887537"/>
              <a:ext cx="0" cy="42656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2" name="Google Shape;322;p35"/>
            <p:cNvCxnSpPr/>
            <p:nvPr/>
          </p:nvCxnSpPr>
          <p:spPr>
            <a:xfrm>
              <a:off x="457200" y="1887537"/>
              <a:ext cx="822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3" name="Google Shape;323;p35"/>
            <p:cNvCxnSpPr/>
            <p:nvPr/>
          </p:nvCxnSpPr>
          <p:spPr>
            <a:xfrm>
              <a:off x="457200" y="6153150"/>
              <a:ext cx="82296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324" name="Google Shape;324;p3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25" name="Google Shape;325;p3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type="title"/>
          </p:nvPr>
        </p:nvSpPr>
        <p:spPr>
          <a:xfrm>
            <a:off x="666750" y="274637"/>
            <a:ext cx="8020050" cy="1135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 </a:t>
            </a:r>
            <a:endParaRPr/>
          </a:p>
        </p:txBody>
      </p:sp>
      <p:sp>
        <p:nvSpPr>
          <p:cNvPr id="331" name="Google Shape;331;p36"/>
          <p:cNvSpPr txBox="1"/>
          <p:nvPr>
            <p:ph idx="1" type="body"/>
          </p:nvPr>
        </p:nvSpPr>
        <p:spPr>
          <a:xfrm>
            <a:off x="428625" y="1409700"/>
            <a:ext cx="8258175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total price for a work item is computed by calculating the product of the price-per-unit quoted by the contractor and the quantity estimated by the engineer.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the time of tendering, the total contract price is determined by summing the total prices for the various work items.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unit price contracts, </a:t>
            </a:r>
            <a:r>
              <a:rPr b="1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progress payments for the contractor are based on precise measurement of the field quantities placed.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actual quantity associated with a work item differs from the estimated quantity (i.e. the quantity used for tendering) by more than 10%, the unit price for that work item is normally renegotiated.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chemeClr val="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41" name="Google Shape;341;p3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457200" y="342900"/>
            <a:ext cx="8229600" cy="1052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 </a:t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457200" y="1693862"/>
            <a:ext cx="7999412" cy="466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disadvantages associated with the use of unit price contracts include: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0" lang="en-US" sz="2500" u="sng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true</a:t>
            </a:r>
            <a:r>
              <a:rPr b="1" i="0" lang="en-US" sz="2500" u="none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contract price</a:t>
            </a:r>
            <a:r>
              <a:rPr b="0" i="0" lang="en-US" sz="2500" u="none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not known until the project is completed</a:t>
            </a:r>
            <a:r>
              <a:rPr b="0" i="0" lang="en-US" sz="2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 are susceptible to being manipulated via unbalanced bidding for profit and unbalanced bidding for front end loading. </a:t>
            </a:r>
            <a:endParaRPr/>
          </a:p>
          <a:p>
            <a:pPr indent="-18415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49" name="Google Shape;349;p3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681037" y="274637"/>
            <a:ext cx="8005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</a:t>
            </a:r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Unit price contracts are best used when </a:t>
            </a:r>
            <a:r>
              <a:rPr b="0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design responsibility remains with the owner or the design is completed during construction</a:t>
            </a: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the contractor, </a:t>
            </a:r>
            <a:r>
              <a:rPr b="1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has lower risk than lump sum </a:t>
            </a:r>
            <a:endParaRPr/>
          </a:p>
        </p:txBody>
      </p:sp>
      <p:sp>
        <p:nvSpPr>
          <p:cNvPr id="356" name="Google Shape;356;p3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57" name="Google Shape;357;p3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/>
          <p:nvPr>
            <p:ph type="title"/>
          </p:nvPr>
        </p:nvSpPr>
        <p:spPr>
          <a:xfrm>
            <a:off x="457200" y="274637"/>
            <a:ext cx="8229600" cy="1119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Percentage Contract </a:t>
            </a:r>
            <a:endParaRPr/>
          </a:p>
        </p:txBody>
      </p:sp>
      <p:sp>
        <p:nvSpPr>
          <p:cNvPr id="363" name="Google Shape;363;p40"/>
          <p:cNvSpPr txBox="1"/>
          <p:nvPr>
            <p:ph idx="1" type="body"/>
          </p:nvPr>
        </p:nvSpPr>
        <p:spPr>
          <a:xfrm>
            <a:off x="457200" y="1657350"/>
            <a:ext cx="8229600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form of the Cost Plus contract type the contractor is reimbursed for all direct expenses for labour, materials and equipment, as well as indirect expenses such as overhead.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addition, the contractor is paid a </a:t>
            </a:r>
            <a:r>
              <a:rPr b="0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percentage of the reimbursable cost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as his / her fee. </a:t>
            </a:r>
            <a:endParaRPr/>
          </a:p>
        </p:txBody>
      </p:sp>
      <p:sp>
        <p:nvSpPr>
          <p:cNvPr id="364" name="Google Shape;364;p4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65" name="Google Shape;365;p4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type="title"/>
          </p:nvPr>
        </p:nvSpPr>
        <p:spPr>
          <a:xfrm>
            <a:off x="804862" y="274637"/>
            <a:ext cx="7881937" cy="1289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Percentage Contract</a:t>
            </a:r>
            <a:endParaRPr/>
          </a:p>
        </p:txBody>
      </p:sp>
      <p:sp>
        <p:nvSpPr>
          <p:cNvPr id="371" name="Google Shape;371;p41"/>
          <p:cNvSpPr txBox="1"/>
          <p:nvPr>
            <p:ph idx="1" type="body"/>
          </p:nvPr>
        </p:nvSpPr>
        <p:spPr>
          <a:xfrm>
            <a:off x="457200" y="1563687"/>
            <a:ext cx="8229600" cy="47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owner and contractor have agreed that the contractor will receive a fixed percentage of 7% of the reimbursable cost.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reimbursable cost is $1,000,000, the contractor will receive 7% of $1,000,000, i.e. $70,000 as his/her fee.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contractor uses more expensive materials and techniques, and increases the reimbursable cost to $2,000,000, then his/her fee doubles to $140,000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for contracts with new technology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recommended for time limited projects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Risk shifted more towards the owner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73" name="Google Shape;373;p4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Delivery Methods</a:t>
            </a:r>
            <a:endParaRPr/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Traditional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All build activities start after all design work is completed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6837" y="3470275"/>
            <a:ext cx="6432550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type="title"/>
          </p:nvPr>
        </p:nvSpPr>
        <p:spPr>
          <a:xfrm>
            <a:off x="457200" y="274637"/>
            <a:ext cx="8229600" cy="1027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Contract</a:t>
            </a:r>
            <a:endParaRPr/>
          </a:p>
        </p:txBody>
      </p:sp>
      <p:sp>
        <p:nvSpPr>
          <p:cNvPr id="379" name="Google Shape;379;p42"/>
          <p:cNvSpPr txBox="1"/>
          <p:nvPr>
            <p:ph idx="1" type="body"/>
          </p:nvPr>
        </p:nvSpPr>
        <p:spPr>
          <a:xfrm>
            <a:off x="650875" y="1579562"/>
            <a:ext cx="7837487" cy="47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contractor is reimbursed for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direct expenses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labour, materials and equipment,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well as indirect expenses such as overhead.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contractor receives a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fixed fee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his expertise, which is essentially a profit or markup. 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fixed fee is paid regardless of the fluctuation of the reimbursable cost component and is usually established as a </a:t>
            </a:r>
            <a:r>
              <a:rPr b="0" i="0" lang="en-US" sz="24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percent of an originally estimated total cost figure.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81" name="Google Shape;381;p4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type="title"/>
          </p:nvPr>
        </p:nvSpPr>
        <p:spPr>
          <a:xfrm>
            <a:off x="681037" y="274637"/>
            <a:ext cx="8005762" cy="115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</a:t>
            </a:r>
            <a:endParaRPr/>
          </a:p>
        </p:txBody>
      </p:sp>
      <p:sp>
        <p:nvSpPr>
          <p:cNvPr id="387" name="Google Shape;387;p43"/>
          <p:cNvSpPr txBox="1"/>
          <p:nvPr>
            <p:ph idx="1" type="body"/>
          </p:nvPr>
        </p:nvSpPr>
        <p:spPr>
          <a:xfrm>
            <a:off x="681037" y="1171575"/>
            <a:ext cx="779145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project’s total cost is estimated to be $77,000,000 and the owner and contractor have agreed that the contractor’s fixed fee will be 1% of this estimated cost, i.e. $770,000.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actual reimbursable cost is $50,000,000 the contractor will still receive a fixed fee of $770,000.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actual reimbursable cost increases, the contractor’s fixed fee remains as $770,000.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form of the Cost Plus contract type </a:t>
            </a:r>
            <a:r>
              <a:rPr b="0" i="0" lang="en-US" sz="2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gives the contractor an incentive to get the job done as quickly as possible.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Contractors may tend to use expensive reimbursable materials and methods to expedite the completion of the project.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Owner risk only in direct cost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Contractor can lose profit if project is delayed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89" name="Google Shape;389;p4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538163" y="274612"/>
            <a:ext cx="80676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Profit Sharing </a:t>
            </a:r>
            <a:endParaRPr/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273000" y="1533525"/>
            <a:ext cx="8598000" cy="4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form of the Cost Plus contract type provides a reward to the contractor who controls costs, keeping them at a minimum.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formula it is common to </a:t>
            </a:r>
            <a:r>
              <a:rPr b="0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specify a </a:t>
            </a:r>
            <a:r>
              <a:rPr b="1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target price</a:t>
            </a:r>
            <a:r>
              <a:rPr b="0" i="0" lang="en-US" sz="2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the total contract.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the contractor brings the job in under the target, the savings are divided or shared between the owner and the contractor.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common for the contractor to share or receive 25% of the under-run of the target. </a:t>
            </a:r>
            <a:endParaRPr/>
          </a:p>
        </p:txBody>
      </p:sp>
      <p:sp>
        <p:nvSpPr>
          <p:cNvPr id="396" name="Google Shape;396;p4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397" name="Google Shape;397;p4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160225" y="-177550"/>
            <a:ext cx="89553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Profit Sharing </a:t>
            </a:r>
            <a:endParaRPr/>
          </a:p>
        </p:txBody>
      </p:sp>
      <p:sp>
        <p:nvSpPr>
          <p:cNvPr id="403" name="Google Shape;403;p45"/>
          <p:cNvSpPr txBox="1"/>
          <p:nvPr>
            <p:ph idx="1" type="body"/>
          </p:nvPr>
        </p:nvSpPr>
        <p:spPr>
          <a:xfrm>
            <a:off x="0" y="619200"/>
            <a:ext cx="9115500" cy="6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/>
          </a:p>
          <a:p>
            <a:pPr indent="-29845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agreed that the contractor’s fixed fee will be $1,700,000 and profit sharing will be 25% of the savings to the contractor and 75% of the savings to the owner. </a:t>
            </a:r>
            <a:endParaRPr sz="1800"/>
          </a:p>
          <a:p>
            <a:pPr indent="-2603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target price for the project is estimated at $17,000,000. </a:t>
            </a:r>
            <a:endParaRPr sz="1800"/>
          </a:p>
          <a:p>
            <a:pPr indent="-2603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contractor completes the project for $16,500,000, the contractor will be reimbursed $16,500,000 plus a fixed fee of $1,700,000 plus 25% of $500,000. </a:t>
            </a:r>
            <a:endParaRPr sz="1800"/>
          </a:p>
          <a:p>
            <a:pPr indent="-2603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contractor is able to complete the project for $15,000,000 instead, the contractor will be reimbursed $15,000,000 plus a fixed fee of $1,700,000 plus 25% of $2,000,000</a:t>
            </a:r>
            <a:endParaRPr b="0" i="0" sz="18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•"/>
            </a:pPr>
            <a:r>
              <a:rPr b="1" i="0" lang="en-US" sz="1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contractor is motivated find ways of saving costs during construction</a:t>
            </a: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hlink"/>
              </a:solidFill>
            </a:endParaRPr>
          </a:p>
          <a:p>
            <a:pPr indent="-3048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Char char="•"/>
            </a:pPr>
            <a:r>
              <a:rPr b="1" i="0" lang="en-US" sz="1800" u="sng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contractor finished with cost overrun, there is no penalty</a:t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Contractor tends to finish with cost savings to increase profit at an agreed %</a:t>
            </a:r>
            <a:endParaRPr sz="1800"/>
          </a:p>
          <a:p>
            <a:pPr indent="-2032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4" name="Google Shape;404;p4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405" name="Google Shape;405;p4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411162" y="274637"/>
            <a:ext cx="8275637" cy="995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Sliding Fee</a:t>
            </a:r>
            <a:endParaRPr/>
          </a:p>
        </p:txBody>
      </p:sp>
      <p:sp>
        <p:nvSpPr>
          <p:cNvPr id="411" name="Google Shape;411;p46"/>
          <p:cNvSpPr txBox="1"/>
          <p:nvPr>
            <p:ph idx="1" type="body"/>
          </p:nvPr>
        </p:nvSpPr>
        <p:spPr>
          <a:xfrm>
            <a:off x="411162" y="1487487"/>
            <a:ext cx="8275637" cy="486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form of the Cost Plus contract type not only provides a bonus for under-run (savings)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 also penalizes the contractor for overrunning (exceeding) the target price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amount of the sliding fee increases as the contractor falls below the target and decreases as he / she overruns the target price.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formula for calculating the contractor’s sliding fee based on a sliding scale is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Sliding Fee</a:t>
            </a:r>
            <a:r>
              <a:rPr b="1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</a:t>
            </a:r>
            <a:r>
              <a:rPr b="1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1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b="1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– </a:t>
            </a:r>
            <a:r>
              <a:rPr b="1" i="1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b="1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T = target price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R = base percent value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A = actual cost of construction 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413" name="Google Shape;413;p4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457200" y="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Sliding Fee</a:t>
            </a:r>
            <a:endParaRPr/>
          </a:p>
        </p:txBody>
      </p:sp>
      <p:sp>
        <p:nvSpPr>
          <p:cNvPr id="419" name="Google Shape;419;p47"/>
          <p:cNvSpPr txBox="1"/>
          <p:nvPr>
            <p:ph idx="1" type="body"/>
          </p:nvPr>
        </p:nvSpPr>
        <p:spPr>
          <a:xfrm>
            <a:off x="0" y="904200"/>
            <a:ext cx="9144000" cy="5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target price for a project is set as $17,000,000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contractor’s fixed fee is agreed as being $1,700,000.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addition, the base percent value for profit sharing is 5%.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contractor completes the project at an actual cost of $15,000,000, the sliding fee will be: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Sliding fee = 0.05($17,000,000 – $15,000,000) = $100,000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contractor’s total fee will be: $1,700,000 + $100,000 = $1,800,000</a:t>
            </a:r>
            <a:endParaRPr/>
          </a:p>
          <a:p>
            <a:pPr indent="-171450" lvl="0" marL="3429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  <p:sp>
        <p:nvSpPr>
          <p:cNvPr id="421" name="Google Shape;421;p4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Sliding Fee</a:t>
            </a:r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contractor completes the project at an actual cost of $19,000,000, the sliding fee will be: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Sliding fee = 0.05($17,000,000 – $19,000,000) = –$100,000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means the contractor will be penalized an amount of $100,000)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The penalization is for +$100,000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contractor’s total payment will be: $1,700,000 – $100,000 = $1,600,000</a:t>
            </a:r>
            <a:endParaRPr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  <p:sp>
        <p:nvSpPr>
          <p:cNvPr id="429" name="Google Shape;429;p4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 txBox="1"/>
          <p:nvPr>
            <p:ph type="title"/>
          </p:nvPr>
        </p:nvSpPr>
        <p:spPr>
          <a:xfrm>
            <a:off x="650875" y="495300"/>
            <a:ext cx="8035925" cy="87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Cost + Fixed Fee + Sliding Fee</a:t>
            </a:r>
            <a:endParaRPr/>
          </a:p>
        </p:txBody>
      </p:sp>
      <p:sp>
        <p:nvSpPr>
          <p:cNvPr id="435" name="Google Shape;435;p49"/>
          <p:cNvSpPr txBox="1"/>
          <p:nvPr>
            <p:ph idx="1" type="body"/>
          </p:nvPr>
        </p:nvSpPr>
        <p:spPr>
          <a:xfrm>
            <a:off x="650875" y="1600200"/>
            <a:ext cx="7789862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Contractor will be penalized for cost overrun and rewarded for cost savings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Risk of cost overrun distributed between the owner and the contractor </a:t>
            </a:r>
            <a:endParaRPr/>
          </a:p>
        </p:txBody>
      </p:sp>
      <p:sp>
        <p:nvSpPr>
          <p:cNvPr id="436" name="Google Shape;436;p4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437" name="Google Shape;437;p4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>
            <p:ph type="title"/>
          </p:nvPr>
        </p:nvSpPr>
        <p:spPr>
          <a:xfrm>
            <a:off x="457200" y="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Provisions for Risk Allocation</a:t>
            </a:r>
            <a:endParaRPr/>
          </a:p>
        </p:txBody>
      </p:sp>
      <p:sp>
        <p:nvSpPr>
          <p:cNvPr id="443" name="Google Shape;443;p50"/>
          <p:cNvSpPr txBox="1"/>
          <p:nvPr>
            <p:ph idx="1" type="body"/>
          </p:nvPr>
        </p:nvSpPr>
        <p:spPr>
          <a:xfrm>
            <a:off x="0" y="1143000"/>
            <a:ext cx="9144000" cy="5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total contract price is the primary mechanism that reflects the allocation of risks among the parties to a contract.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contract usually contains a number of provisions that assign responsibility for covering the costs of possible or unforeseen circumstances.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following is a partial list of responsibilities with concomitant risks that can be assigned to contracting parties through contract provisions: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Force majeure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Indemnification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Occupational safety and health of workers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Suspension of work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Liquidated damages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4" name="Google Shape;444;p5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  <p:sp>
        <p:nvSpPr>
          <p:cNvPr id="445" name="Google Shape;445;p5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idx="4294967295" type="ctrTitle"/>
          </p:nvPr>
        </p:nvSpPr>
        <p:spPr>
          <a:xfrm>
            <a:off x="685800" y="1131887"/>
            <a:ext cx="7772400" cy="324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ENGR 301</a:t>
            </a:r>
            <a:br>
              <a:rPr b="1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Engineering Management Principles and Economics 		</a:t>
            </a:r>
            <a:endParaRPr/>
          </a:p>
        </p:txBody>
      </p:sp>
      <p:sp>
        <p:nvSpPr>
          <p:cNvPr id="451" name="Google Shape;451;p51"/>
          <p:cNvSpPr txBox="1"/>
          <p:nvPr>
            <p:ph idx="4294967295" type="subTitle"/>
          </p:nvPr>
        </p:nvSpPr>
        <p:spPr>
          <a:xfrm>
            <a:off x="1371600" y="3981450"/>
            <a:ext cx="6400800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en-US" sz="3600" u="none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2B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b="1" i="0" lang="en-US" sz="3600" u="none">
                <a:solidFill>
                  <a:srgbClr val="0000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Canadian Forms of Business</a:t>
            </a:r>
            <a:endParaRPr/>
          </a:p>
        </p:txBody>
      </p:sp>
      <p:sp>
        <p:nvSpPr>
          <p:cNvPr id="452" name="Google Shape;452;p5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453" name="Google Shape;453;p5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Delivery Methods</a:t>
            </a:r>
            <a:endParaRPr/>
          </a:p>
        </p:txBody>
      </p:sp>
      <p:sp>
        <p:nvSpPr>
          <p:cNvPr id="120" name="Google Shape;120;p16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Phased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Design and build phases overlap, but for each activity, Build starts after Design ends 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62" y="3912087"/>
            <a:ext cx="6253200" cy="23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Canada Forms of Business Organization </a:t>
            </a:r>
            <a:endParaRPr/>
          </a:p>
        </p:txBody>
      </p:sp>
      <p:sp>
        <p:nvSpPr>
          <p:cNvPr id="459" name="Google Shape;459;p52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Canada there are four types of business structures</a:t>
            </a:r>
            <a:endParaRPr/>
          </a:p>
          <a:p>
            <a:pPr indent="-5207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Sole Proprietorship</a:t>
            </a:r>
            <a:endParaRPr/>
          </a:p>
          <a:p>
            <a:pPr indent="-5207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Partnerships </a:t>
            </a:r>
            <a:endParaRPr/>
          </a:p>
          <a:p>
            <a:pPr indent="-5207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Corporations </a:t>
            </a:r>
            <a:endParaRPr/>
          </a:p>
          <a:p>
            <a:pPr indent="-5207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Cooperatives </a:t>
            </a:r>
            <a:endParaRPr/>
          </a:p>
        </p:txBody>
      </p:sp>
      <p:sp>
        <p:nvSpPr>
          <p:cNvPr id="460" name="Google Shape;460;p5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461" name="Google Shape;461;p5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3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Sole Proprietorship</a:t>
            </a:r>
            <a:endParaRPr/>
          </a:p>
        </p:txBody>
      </p:sp>
      <p:sp>
        <p:nvSpPr>
          <p:cNvPr id="467" name="Google Shape;467;p53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this type of business organization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would be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fully responsible for all debts and obligations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related to your business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profits would be yours alone to keep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a sole owner of the business,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creditor can make a claim against your personal or business assets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to pay off any debt.</a:t>
            </a:r>
            <a:endParaRPr/>
          </a:p>
        </p:txBody>
      </p:sp>
      <p:sp>
        <p:nvSpPr>
          <p:cNvPr id="468" name="Google Shape;468;p5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469" name="Google Shape;469;p5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Sole Proprietorship</a:t>
            </a:r>
            <a:endParaRPr/>
          </a:p>
        </p:txBody>
      </p:sp>
      <p:sp>
        <p:nvSpPr>
          <p:cNvPr id="475" name="Google Shape;475;p54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5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Advantages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Easy and inexpensive to form a sole proprietorship (you will only need to register your business name provincially, except in Newfoundland and Labrador)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Relatively low cost to start your business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Lowest amount of regulatory burden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Direct control of decision making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Minimal working capital required to start-up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Tax advantages if your business is not doing well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deducting your losses from your personal income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 tax bracket when profits are low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profits will go to you directly</a:t>
            </a:r>
            <a:endParaRPr/>
          </a:p>
        </p:txBody>
      </p:sp>
      <p:sp>
        <p:nvSpPr>
          <p:cNvPr id="476" name="Google Shape;476;p5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477" name="Google Shape;477;p5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Sole Proprietorship </a:t>
            </a:r>
            <a:endParaRPr/>
          </a:p>
        </p:txBody>
      </p:sp>
      <p:sp>
        <p:nvSpPr>
          <p:cNvPr id="483" name="Google Shape;483;p55"/>
          <p:cNvSpPr txBox="1"/>
          <p:nvPr>
            <p:ph idx="4294967295" type="body"/>
          </p:nvPr>
        </p:nvSpPr>
        <p:spPr>
          <a:xfrm>
            <a:off x="457200" y="1417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0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Disadvantages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rgbClr val="0033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Unlimited liability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you have business debts, personal assets would be used to pay off the debt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Income would be taxable at your personal rate and, if your business is profitable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may put you in a higher tax bracket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Lack of continuity for your business, if you need to be absent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Difficulty raising capital on your own</a:t>
            </a: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485" name="Google Shape;485;p5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/>
          <p:nvPr>
            <p:ph idx="4294967295" type="title"/>
          </p:nvPr>
        </p:nvSpPr>
        <p:spPr>
          <a:xfrm>
            <a:off x="2509050" y="202150"/>
            <a:ext cx="41259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Partnerships</a:t>
            </a:r>
            <a:endParaRPr/>
          </a:p>
        </p:txBody>
      </p:sp>
      <p:sp>
        <p:nvSpPr>
          <p:cNvPr id="491" name="Google Shape;491;p56"/>
          <p:cNvSpPr txBox="1"/>
          <p:nvPr>
            <p:ph idx="4294967295" type="body"/>
          </p:nvPr>
        </p:nvSpPr>
        <p:spPr>
          <a:xfrm>
            <a:off x="0" y="1456600"/>
            <a:ext cx="9144000" cy="44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partnership would be a good business structure if you want to carry on a business with a partner and you do not wish to incorporate your business. </a:t>
            </a:r>
            <a:endParaRPr sz="1800"/>
          </a:p>
          <a:p>
            <a:pPr indent="-29845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a partnership, you would combine your financial resources with your partner into the business. </a:t>
            </a:r>
            <a:endParaRPr sz="1800"/>
          </a:p>
          <a:p>
            <a:pPr indent="-2540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reason for forming a business partnership is to divide risks and combine management and financial resources1 . </a:t>
            </a:r>
            <a:endParaRPr sz="1800"/>
          </a:p>
          <a:p>
            <a:pPr indent="-29845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a partner, you would share in the profits of your business according to the terms of your agreement.</a:t>
            </a:r>
            <a:endParaRPr sz="1800"/>
          </a:p>
          <a:p>
            <a:pPr indent="-29845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Limited liability partnership (LLP) is also possible in Canada partnership for only Lawyers and Accountants which is: </a:t>
            </a:r>
            <a:endParaRPr sz="1800"/>
          </a:p>
          <a:p>
            <a:pPr indent="-2603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you would not take part in the control or management of the business, but would be liable for debts to a specified extent only.</a:t>
            </a:r>
            <a:endParaRPr sz="1800"/>
          </a:p>
        </p:txBody>
      </p:sp>
      <p:sp>
        <p:nvSpPr>
          <p:cNvPr id="492" name="Google Shape;492;p5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493" name="Google Shape;493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idx="4294967295" type="title"/>
          </p:nvPr>
        </p:nvSpPr>
        <p:spPr>
          <a:xfrm>
            <a:off x="2803200" y="0"/>
            <a:ext cx="353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Partnerships </a:t>
            </a:r>
            <a:endParaRPr/>
          </a:p>
        </p:txBody>
      </p:sp>
      <p:sp>
        <p:nvSpPr>
          <p:cNvPr id="499" name="Google Shape;499;p57"/>
          <p:cNvSpPr txBox="1"/>
          <p:nvPr>
            <p:ph idx="4294967295" type="body"/>
          </p:nvPr>
        </p:nvSpPr>
        <p:spPr>
          <a:xfrm>
            <a:off x="0" y="1143000"/>
            <a:ext cx="9144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0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Advantages </a:t>
            </a:r>
            <a:endParaRPr b="1" i="0" sz="30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3000" u="sng"/>
          </a:p>
          <a:p>
            <a:pPr indent="-2667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Easy to start-up a partnership</a:t>
            </a:r>
            <a:endParaRPr sz="1800"/>
          </a:p>
          <a:p>
            <a:pPr indent="-2349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Start-up costs would be shared equally with you and your partner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667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Equal share in the management, profits and assets</a:t>
            </a:r>
            <a:endParaRPr sz="18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667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Tax advantage, if income from the partnership is low or loses </a:t>
            </a:r>
            <a:r>
              <a:rPr b="0" i="0" lang="en-US" sz="18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money(like sole proprietorship)) </a:t>
            </a:r>
            <a:endParaRPr sz="1800"/>
          </a:p>
          <a:p>
            <a:pPr indent="-2349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and your partner include your share of the partnership in your individual tax return</a:t>
            </a:r>
            <a:endParaRPr sz="1800"/>
          </a:p>
        </p:txBody>
      </p:sp>
      <p:sp>
        <p:nvSpPr>
          <p:cNvPr id="500" name="Google Shape;500;p5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01" name="Google Shape;501;p5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idx="4294967295" type="title"/>
          </p:nvPr>
        </p:nvSpPr>
        <p:spPr>
          <a:xfrm>
            <a:off x="457200" y="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Partnerships</a:t>
            </a:r>
            <a:endParaRPr/>
          </a:p>
        </p:txBody>
      </p:sp>
      <p:sp>
        <p:nvSpPr>
          <p:cNvPr id="507" name="Google Shape;507;p58"/>
          <p:cNvSpPr txBox="1"/>
          <p:nvPr>
            <p:ph idx="4294967295" type="body"/>
          </p:nvPr>
        </p:nvSpPr>
        <p:spPr>
          <a:xfrm>
            <a:off x="457200" y="934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5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Disadvantages</a:t>
            </a: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33CC"/>
              </a:buClr>
              <a:buSzPts val="2500"/>
              <a:buFont typeface="Arial"/>
              <a:buChar char="•"/>
            </a:pPr>
            <a:r>
              <a:rPr b="1" i="0" lang="en-US" sz="2500" u="none">
                <a:solidFill>
                  <a:srgbClr val="0033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Similar to sole proprietorship, as there is no legal difference between you and your business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33CC"/>
              </a:buClr>
              <a:buSzPts val="2500"/>
              <a:buFont typeface="Arial"/>
              <a:buChar char="•"/>
            </a:pPr>
            <a:r>
              <a:rPr b="1" i="0" lang="en-US" sz="2500" u="none">
                <a:solidFill>
                  <a:srgbClr val="0033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Unlimited liability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33CC"/>
              </a:buClr>
              <a:buSzPts val="2500"/>
              <a:buFont typeface="Arial"/>
              <a:buChar char="•"/>
            </a:pPr>
            <a:r>
              <a:rPr b="1" i="0" lang="en-US" sz="2500" u="none">
                <a:solidFill>
                  <a:srgbClr val="0033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you have business debts, personal assets would be used to pay off the debt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Hard to find a suitable partner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Possible development of conflict between you and your partner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are held financially responsible for business decisions made by your partner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example, contracts that are broken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09" name="Google Shape;509;p5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idx="4294967295" type="title"/>
          </p:nvPr>
        </p:nvSpPr>
        <p:spPr>
          <a:xfrm>
            <a:off x="457200" y="635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Corporations </a:t>
            </a:r>
            <a:endParaRPr/>
          </a:p>
        </p:txBody>
      </p:sp>
      <p:sp>
        <p:nvSpPr>
          <p:cNvPr id="515" name="Google Shape;515;p59"/>
          <p:cNvSpPr txBox="1"/>
          <p:nvPr>
            <p:ph idx="4294967295" type="body"/>
          </p:nvPr>
        </p:nvSpPr>
        <p:spPr>
          <a:xfrm>
            <a:off x="457200" y="1206500"/>
            <a:ext cx="8229600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Another business structure is to incorporate your business. </a:t>
            </a:r>
            <a:endParaRPr sz="2400"/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can be done at the federal or provincial level. 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you incorporate your business, it is considered to be </a:t>
            </a:r>
            <a:r>
              <a:rPr b="1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legal entity that is separate from the owners and shareholders. 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 a shareholder of a corporation, </a:t>
            </a:r>
            <a:r>
              <a:rPr b="1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will not be personally liable for the debts, obligations or acts of the corporation</a:t>
            </a:r>
            <a:endParaRPr sz="2400"/>
          </a:p>
        </p:txBody>
      </p:sp>
      <p:sp>
        <p:nvSpPr>
          <p:cNvPr id="516" name="Google Shape;516;p5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17" name="Google Shape;517;p5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Corporations </a:t>
            </a:r>
            <a:endParaRPr/>
          </a:p>
        </p:txBody>
      </p:sp>
      <p:sp>
        <p:nvSpPr>
          <p:cNvPr id="523" name="Google Shape;523;p60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Advantages </a:t>
            </a:r>
            <a:endParaRPr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Limited liability: Liability for the corporation’s debts and obligations is limited to the corporation’s assets.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Ownership is transferable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Continuous existence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Separate legal entity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Easier to raise capital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Possible tax advantage as taxes may be lower for an incorporated business</a:t>
            </a:r>
            <a:endParaRPr sz="2400"/>
          </a:p>
        </p:txBody>
      </p:sp>
      <p:sp>
        <p:nvSpPr>
          <p:cNvPr id="524" name="Google Shape;524;p6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25" name="Google Shape;525;p6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"/>
          <p:cNvSpPr txBox="1"/>
          <p:nvPr>
            <p:ph idx="4294967295" type="title"/>
          </p:nvPr>
        </p:nvSpPr>
        <p:spPr>
          <a:xfrm>
            <a:off x="457200" y="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Corporations </a:t>
            </a:r>
            <a:endParaRPr/>
          </a:p>
        </p:txBody>
      </p:sp>
      <p:sp>
        <p:nvSpPr>
          <p:cNvPr id="531" name="Google Shape;531;p61"/>
          <p:cNvSpPr txBox="1"/>
          <p:nvPr>
            <p:ph idx="4294967295" type="body"/>
          </p:nvPr>
        </p:nvSpPr>
        <p:spPr>
          <a:xfrm>
            <a:off x="457200" y="1165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7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Disadvantages </a:t>
            </a:r>
            <a:endParaRPr/>
          </a:p>
          <a:p>
            <a:pPr indent="-32385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corporation is closely regulated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expensive to incorporate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than a partnership or sole proprietorship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Extensive corporate records required, including shareholder and director meetings, and documentation filed annually with the government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Possible conflict between shareholders and directors</a:t>
            </a:r>
            <a:endParaRPr sz="2400"/>
          </a:p>
          <a:p>
            <a:pPr indent="-32385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Possible problem with residency of directors </a:t>
            </a:r>
            <a:endParaRPr sz="2400"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they are in another province or the majority are not Canadian</a:t>
            </a:r>
            <a:endParaRPr sz="2400"/>
          </a:p>
        </p:txBody>
      </p:sp>
      <p:sp>
        <p:nvSpPr>
          <p:cNvPr id="532" name="Google Shape;532;p6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 Delivery Methods</a:t>
            </a:r>
            <a:endParaRPr/>
          </a:p>
        </p:txBody>
      </p:sp>
      <p:sp>
        <p:nvSpPr>
          <p:cNvPr id="129" name="Google Shape;129;p17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 Track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Design and Build phases overlap. For each activity, Build starts before Design is finalized 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400" y="3751150"/>
            <a:ext cx="7045200" cy="26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idx="4294967295" type="title"/>
          </p:nvPr>
        </p:nvSpPr>
        <p:spPr>
          <a:xfrm>
            <a:off x="457200" y="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Cooperatives </a:t>
            </a:r>
            <a:endParaRPr/>
          </a:p>
        </p:txBody>
      </p:sp>
      <p:sp>
        <p:nvSpPr>
          <p:cNvPr id="539" name="Google Shape;539;p62"/>
          <p:cNvSpPr txBox="1"/>
          <p:nvPr>
            <p:ph idx="4294967295" type="body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a cooperative, you would have a business that would be owned by an association of members.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the least common form of business, but can be appropriate in situations where a group of persons or businesses decide to pool their resources to provide access to common needs,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such as the delivery of products or services, the sale of products or services, employment, and more.</a:t>
            </a:r>
            <a:endParaRPr/>
          </a:p>
        </p:txBody>
      </p:sp>
      <p:sp>
        <p:nvSpPr>
          <p:cNvPr id="540" name="Google Shape;540;p6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41" name="Google Shape;541;p6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Cooperatives </a:t>
            </a:r>
            <a:endParaRPr/>
          </a:p>
        </p:txBody>
      </p:sp>
      <p:sp>
        <p:nvSpPr>
          <p:cNvPr id="547" name="Google Shape;547;p63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Advantages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Owned and controlled by members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Democratic control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member, one vote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Limited liability of the owners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Profit distribution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subject to double taxation as is the case with corporations</a:t>
            </a:r>
            <a:endParaRPr/>
          </a:p>
        </p:txBody>
      </p:sp>
      <p:sp>
        <p:nvSpPr>
          <p:cNvPr id="548" name="Google Shape;548;p6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49" name="Google Shape;549;p6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Cooperatives</a:t>
            </a:r>
            <a:endParaRPr/>
          </a:p>
        </p:txBody>
      </p:sp>
      <p:sp>
        <p:nvSpPr>
          <p:cNvPr id="555" name="Google Shape;555;p64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Disadvantages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Possible conflict between members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Longer decision-making process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Participation of members needed for success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Extensive record keeping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Less incentive to invest additional capital</a:t>
            </a:r>
            <a:endParaRPr/>
          </a:p>
        </p:txBody>
      </p:sp>
      <p:sp>
        <p:nvSpPr>
          <p:cNvPr id="556" name="Google Shape;556;p6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  <p:sp>
        <p:nvSpPr>
          <p:cNvPr id="557" name="Google Shape;557;p6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Characteristics</a:t>
            </a: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Traditional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Longest overall project duration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Suitable for using a Single contractor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Characteristics </a:t>
            </a:r>
            <a:endParaRPr/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Phased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Shorter overall duration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Suitable for using multiple contractors; requires PM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Characteristics</a:t>
            </a:r>
            <a:r>
              <a:rPr b="0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 Track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Shortest overall duration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Suitable for using multiple contractors, requires PM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Very difficult to manage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Inadequate design and schedule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577850" y="274637"/>
            <a:ext cx="798988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ibre Baskerville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CONTRACTS: Learning Objectives 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96912" y="1417637"/>
            <a:ext cx="7989887" cy="470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this lecture learners will: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Understand the project development cycle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Understand what is a contract and its components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Understand the difference between direct and indirect cost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askerville"/>
              <a:buAutoNum type="arabicPeriod"/>
            </a:pPr>
            <a:r>
              <a:rPr b="0" i="0" lang="en-US" sz="3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Have an appreciation of the different contract types </a:t>
            </a:r>
            <a:endParaRPr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Libre Baskerville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 C.J. Willis, CAPM, P.Eng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