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Tahom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7CCD0C-392E-4A15-A829-1C987CA74E0B}">
  <a:tblStyle styleId="{CE7CCD0C-392E-4A15-A829-1C987CA74E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hom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Tahom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If a schedule has insufficient detail, it may be unsuitable for later project control. </a:t>
            </a:r>
            <a:endParaRPr b="0" i="0" sz="1800" u="none" cap="none" strike="noStrike"/>
          </a:p>
          <a:p>
            <a:pPr indent="0" lvl="0" marL="0" marR="0" rtl="0" algn="l">
              <a:spcBef>
                <a:spcPts val="0"/>
              </a:spcBef>
              <a:spcAft>
                <a:spcPts val="0"/>
              </a:spcAft>
              <a:buFont typeface="Arial"/>
              <a:buNone/>
            </a:pPr>
            <a:r>
              <a:rPr b="0" i="0" lang="en-US" sz="1800" u="none" cap="none" strike="noStrike"/>
              <a:t>Schedules prepared for the client will have less detail than a schedule prepared for the project team. </a:t>
            </a:r>
            <a:endParaRPr/>
          </a:p>
        </p:txBody>
      </p:sp>
      <p:sp>
        <p:nvSpPr>
          <p:cNvPr id="229" name="Google Shape;22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43" name="Google Shape;1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These are three simple definitions of a project schedule</a:t>
            </a:r>
            <a:r>
              <a:rPr lang="en-US"/>
              <a:t>.</a:t>
            </a:r>
            <a:endParaRPr b="0" i="0" sz="1800" u="none" cap="none" strike="noStrike"/>
          </a:p>
          <a:p>
            <a:pPr indent="0" lvl="0" marL="0" marR="0" rtl="0" algn="l">
              <a:spcBef>
                <a:spcPts val="0"/>
              </a:spcBef>
              <a:spcAft>
                <a:spcPts val="0"/>
              </a:spcAft>
              <a:buFont typeface="Arial"/>
              <a:buNone/>
            </a:pPr>
            <a:r>
              <a:rPr b="0" i="0" lang="en-US" sz="1800" u="none" cap="none" strike="noStrike"/>
              <a:t>An activity is a task or set of tasks that consume resources and/or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Schedules are used to communicate progress to client</a:t>
            </a:r>
            <a:r>
              <a:rPr lang="en-US"/>
              <a:t> and</a:t>
            </a:r>
            <a:r>
              <a:rPr b="0" i="0" lang="en-US" sz="1800" u="none" cap="none" strike="noStrike"/>
              <a:t> project participants</a:t>
            </a:r>
            <a:r>
              <a:rPr lang="en-US"/>
              <a:t>.</a:t>
            </a:r>
            <a:endParaRPr b="0" i="0" sz="1800" u="none" cap="none" strike="noStrike"/>
          </a:p>
          <a:p>
            <a:pPr indent="0" lvl="0" marL="0" marR="0" rtl="0" algn="l">
              <a:spcBef>
                <a:spcPts val="0"/>
              </a:spcBef>
              <a:spcAft>
                <a:spcPts val="0"/>
              </a:spcAft>
              <a:buFont typeface="Arial"/>
              <a:buNone/>
            </a:pPr>
            <a:r>
              <a:rPr b="0" i="0" lang="en-US" sz="1800" u="none" cap="none" strike="noStrike"/>
              <a:t>Schedules indicate when project activities should be implemented</a:t>
            </a:r>
            <a:r>
              <a:rPr lang="en-US"/>
              <a:t> and</a:t>
            </a:r>
            <a:r>
              <a:rPr b="0" i="0" lang="en-US" sz="1800" u="none" cap="none" strike="noStrike"/>
              <a:t> when they should end. </a:t>
            </a:r>
            <a:endParaRPr/>
          </a:p>
        </p:txBody>
      </p:sp>
      <p:sp>
        <p:nvSpPr>
          <p:cNvPr id="153" name="Google Shape;15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43" name="Google Shape;43;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50" name="Google Shape;50;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Google Shape;59;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8" name="Google Shape;68;p1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89" name="Google Shape;89;p13"/>
          <p:cNvSpPr txBox="1"/>
          <p:nvPr>
            <p:ph type="ctrTitle"/>
          </p:nvPr>
        </p:nvSpPr>
        <p:spPr>
          <a:xfrm>
            <a:off x="685800" y="1600200"/>
            <a:ext cx="7772400" cy="2000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alibri"/>
              <a:buNone/>
            </a:pPr>
            <a:r>
              <a:rPr b="1" i="0" lang="en-US" sz="4000" u="none" cap="none" strike="noStrike">
                <a:solidFill>
                  <a:schemeClr val="dk2"/>
                </a:solidFill>
                <a:latin typeface="Calibri"/>
                <a:ea typeface="Calibri"/>
                <a:cs typeface="Calibri"/>
                <a:sym typeface="Calibri"/>
              </a:rPr>
              <a:t>ENGR 301</a:t>
            </a:r>
            <a:br>
              <a:rPr b="1" i="0" lang="en-US" sz="4000" u="none" cap="none" strike="noStrike">
                <a:solidFill>
                  <a:schemeClr val="dk2"/>
                </a:solidFill>
                <a:latin typeface="Calibri"/>
                <a:ea typeface="Calibri"/>
                <a:cs typeface="Calibri"/>
                <a:sym typeface="Calibri"/>
              </a:rPr>
            </a:br>
            <a:r>
              <a:rPr b="1" i="0" lang="en-US" sz="4000" u="none" cap="none" strike="noStrike">
                <a:solidFill>
                  <a:schemeClr val="dk2"/>
                </a:solidFill>
                <a:latin typeface="Calibri"/>
                <a:ea typeface="Calibri"/>
                <a:cs typeface="Calibri"/>
                <a:sym typeface="Calibri"/>
              </a:rPr>
              <a:t>Engineering Management Principles and Economics </a:t>
            </a:r>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Lecture 3</a:t>
            </a:r>
            <a:endParaRPr/>
          </a:p>
          <a:p>
            <a:pPr indent="0" lvl="0" marL="0" marR="0" rtl="0" algn="ctr">
              <a:lnSpc>
                <a:spcPct val="100000"/>
              </a:lnSpc>
              <a:spcBef>
                <a:spcPts val="56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Scheduling of Projects </a:t>
            </a:r>
            <a:endParaRPr/>
          </a:p>
        </p:txBody>
      </p:sp>
      <p:sp>
        <p:nvSpPr>
          <p:cNvPr id="91" name="Google Shape;91;p1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64" name="Google Shape;164;p22"/>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Network Diagrams</a:t>
            </a:r>
            <a:r>
              <a:rPr b="0" i="0" lang="en-US" sz="4400" u="none" cap="none" strike="noStrike">
                <a:solidFill>
                  <a:schemeClr val="dk2"/>
                </a:solidFill>
                <a:latin typeface="Arial"/>
                <a:ea typeface="Arial"/>
                <a:cs typeface="Arial"/>
                <a:sym typeface="Arial"/>
              </a:rPr>
              <a:t> </a:t>
            </a:r>
            <a:endParaRPr/>
          </a:p>
        </p:txBody>
      </p:sp>
      <p:sp>
        <p:nvSpPr>
          <p:cNvPr id="165" name="Google Shape;165;p22"/>
          <p:cNvSpPr txBox="1"/>
          <p:nvPr>
            <p:ph idx="1" type="body"/>
          </p:nvPr>
        </p:nvSpPr>
        <p:spPr>
          <a:xfrm>
            <a:off x="457200" y="11430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 CPM the project network is displayed by activities being represented as nodes and arrows are used to link the nodes to show their relationships. This is referred to as activity-on-node (AON) network.</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Of the two, the AOA is more difficult to draw</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 this course we will focus on CPM and will learn to develop AON networks.  </a:t>
            </a:r>
            <a:endParaRPr/>
          </a:p>
        </p:txBody>
      </p:sp>
      <p:sp>
        <p:nvSpPr>
          <p:cNvPr id="166" name="Google Shape;166;p2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72" name="Google Shape;172;p23"/>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Network Diagrams - CPM</a:t>
            </a:r>
            <a:endParaRPr/>
          </a:p>
        </p:txBody>
      </p:sp>
      <p:grpSp>
        <p:nvGrpSpPr>
          <p:cNvPr id="173" name="Google Shape;173;p23"/>
          <p:cNvGrpSpPr/>
          <p:nvPr/>
        </p:nvGrpSpPr>
        <p:grpSpPr>
          <a:xfrm>
            <a:off x="914400" y="1752601"/>
            <a:ext cx="7543800" cy="4343400"/>
            <a:chOff x="4011612" y="14685963"/>
            <a:chExt cx="9571037" cy="5267325"/>
          </a:xfrm>
        </p:grpSpPr>
        <p:sp>
          <p:nvSpPr>
            <p:cNvPr id="174" name="Google Shape;174;p23"/>
            <p:cNvSpPr txBox="1"/>
            <p:nvPr/>
          </p:nvSpPr>
          <p:spPr>
            <a:xfrm>
              <a:off x="4011612" y="14685963"/>
              <a:ext cx="9571037" cy="5267325"/>
            </a:xfrm>
            <a:prstGeom prst="rect">
              <a:avLst/>
            </a:prstGeom>
            <a:noFill/>
            <a:ln cap="flat" cmpd="sng" w="2540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3"/>
            <p:cNvSpPr txBox="1"/>
            <p:nvPr/>
          </p:nvSpPr>
          <p:spPr>
            <a:xfrm>
              <a:off x="11666537" y="16122650"/>
              <a:ext cx="719137" cy="5000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1" i="1" lang="en-US" sz="1000" u="none">
                  <a:solidFill>
                    <a:schemeClr val="dk1"/>
                  </a:solidFill>
                  <a:latin typeface="Times New Roman"/>
                  <a:ea typeface="Times New Roman"/>
                  <a:cs typeface="Times New Roman"/>
                  <a:sym typeface="Times New Roman"/>
                </a:rPr>
                <a:t>LS</a:t>
              </a:r>
              <a:endParaRPr/>
            </a:p>
          </p:txBody>
        </p:sp>
        <p:sp>
          <p:nvSpPr>
            <p:cNvPr id="176" name="Google Shape;176;p23"/>
            <p:cNvSpPr txBox="1"/>
            <p:nvPr/>
          </p:nvSpPr>
          <p:spPr>
            <a:xfrm>
              <a:off x="12623800" y="16122650"/>
              <a:ext cx="717550" cy="5000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1" i="1" lang="en-US" sz="1000" u="none">
                  <a:solidFill>
                    <a:schemeClr val="dk1"/>
                  </a:solidFill>
                  <a:latin typeface="Times New Roman"/>
                  <a:ea typeface="Times New Roman"/>
                  <a:cs typeface="Times New Roman"/>
                  <a:sym typeface="Times New Roman"/>
                </a:rPr>
                <a:t>LF</a:t>
              </a:r>
              <a:endParaRPr/>
            </a:p>
          </p:txBody>
        </p:sp>
        <p:sp>
          <p:nvSpPr>
            <p:cNvPr id="177" name="Google Shape;177;p23"/>
            <p:cNvSpPr txBox="1"/>
            <p:nvPr/>
          </p:nvSpPr>
          <p:spPr>
            <a:xfrm>
              <a:off x="12623800" y="14925675"/>
              <a:ext cx="717550" cy="5000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1" i="1" lang="en-US" sz="1000" u="none">
                  <a:solidFill>
                    <a:schemeClr val="dk1"/>
                  </a:solidFill>
                  <a:latin typeface="Times New Roman"/>
                  <a:ea typeface="Times New Roman"/>
                  <a:cs typeface="Times New Roman"/>
                  <a:sym typeface="Times New Roman"/>
                </a:rPr>
                <a:t>EF</a:t>
              </a:r>
              <a:endParaRPr/>
            </a:p>
          </p:txBody>
        </p:sp>
        <p:sp>
          <p:nvSpPr>
            <p:cNvPr id="178" name="Google Shape;178;p23"/>
            <p:cNvSpPr txBox="1"/>
            <p:nvPr/>
          </p:nvSpPr>
          <p:spPr>
            <a:xfrm>
              <a:off x="11666537" y="14925675"/>
              <a:ext cx="719137" cy="5000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1" i="1" lang="en-US" sz="1000" u="none">
                  <a:solidFill>
                    <a:schemeClr val="dk1"/>
                  </a:solidFill>
                  <a:latin typeface="Times New Roman"/>
                  <a:ea typeface="Times New Roman"/>
                  <a:cs typeface="Times New Roman"/>
                  <a:sym typeface="Times New Roman"/>
                </a:rPr>
                <a:t>ES</a:t>
              </a:r>
              <a:endParaRPr/>
            </a:p>
          </p:txBody>
        </p:sp>
        <p:sp>
          <p:nvSpPr>
            <p:cNvPr id="179" name="Google Shape;179;p23"/>
            <p:cNvSpPr txBox="1"/>
            <p:nvPr/>
          </p:nvSpPr>
          <p:spPr>
            <a:xfrm>
              <a:off x="4011612" y="17559338"/>
              <a:ext cx="714375" cy="47625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0</a:t>
              </a:r>
              <a:endParaRPr/>
            </a:p>
          </p:txBody>
        </p:sp>
        <p:sp>
          <p:nvSpPr>
            <p:cNvPr id="180" name="Google Shape;180;p23"/>
            <p:cNvSpPr txBox="1"/>
            <p:nvPr/>
          </p:nvSpPr>
          <p:spPr>
            <a:xfrm>
              <a:off x="4729162" y="17559338"/>
              <a:ext cx="715962" cy="47625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5</a:t>
              </a:r>
              <a:endParaRPr/>
            </a:p>
          </p:txBody>
        </p:sp>
        <p:sp>
          <p:nvSpPr>
            <p:cNvPr id="181" name="Google Shape;181;p23"/>
            <p:cNvSpPr txBox="1"/>
            <p:nvPr/>
          </p:nvSpPr>
          <p:spPr>
            <a:xfrm>
              <a:off x="5446712" y="16122650"/>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5</a:t>
              </a:r>
              <a:endParaRPr/>
            </a:p>
          </p:txBody>
        </p:sp>
        <p:sp>
          <p:nvSpPr>
            <p:cNvPr id="182" name="Google Shape;182;p23"/>
            <p:cNvSpPr txBox="1"/>
            <p:nvPr/>
          </p:nvSpPr>
          <p:spPr>
            <a:xfrm>
              <a:off x="6403975" y="16122650"/>
              <a:ext cx="71120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12</a:t>
              </a:r>
              <a:endParaRPr/>
            </a:p>
          </p:txBody>
        </p:sp>
        <p:sp>
          <p:nvSpPr>
            <p:cNvPr id="183" name="Google Shape;183;p23"/>
            <p:cNvSpPr txBox="1"/>
            <p:nvPr/>
          </p:nvSpPr>
          <p:spPr>
            <a:xfrm>
              <a:off x="5686425" y="18516600"/>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9</a:t>
              </a:r>
              <a:endParaRPr/>
            </a:p>
          </p:txBody>
        </p:sp>
        <p:sp>
          <p:nvSpPr>
            <p:cNvPr id="184" name="Google Shape;184;p23"/>
            <p:cNvSpPr txBox="1"/>
            <p:nvPr/>
          </p:nvSpPr>
          <p:spPr>
            <a:xfrm>
              <a:off x="6403975" y="18516600"/>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12</a:t>
              </a:r>
              <a:endParaRPr/>
            </a:p>
          </p:txBody>
        </p:sp>
        <p:sp>
          <p:nvSpPr>
            <p:cNvPr id="185" name="Google Shape;185;p23"/>
            <p:cNvSpPr txBox="1"/>
            <p:nvPr/>
          </p:nvSpPr>
          <p:spPr>
            <a:xfrm>
              <a:off x="7361237" y="17319625"/>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12</a:t>
              </a:r>
              <a:endParaRPr/>
            </a:p>
          </p:txBody>
        </p:sp>
        <p:sp>
          <p:nvSpPr>
            <p:cNvPr id="186" name="Google Shape;186;p23"/>
            <p:cNvSpPr txBox="1"/>
            <p:nvPr/>
          </p:nvSpPr>
          <p:spPr>
            <a:xfrm>
              <a:off x="8078787" y="17319625"/>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21</a:t>
              </a:r>
              <a:endParaRPr/>
            </a:p>
          </p:txBody>
        </p:sp>
        <p:sp>
          <p:nvSpPr>
            <p:cNvPr id="187" name="Google Shape;187;p23"/>
            <p:cNvSpPr txBox="1"/>
            <p:nvPr/>
          </p:nvSpPr>
          <p:spPr>
            <a:xfrm>
              <a:off x="7121525" y="19234150"/>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17</a:t>
              </a:r>
              <a:endParaRPr/>
            </a:p>
          </p:txBody>
        </p:sp>
        <p:sp>
          <p:nvSpPr>
            <p:cNvPr id="188" name="Google Shape;188;p23"/>
            <p:cNvSpPr txBox="1"/>
            <p:nvPr/>
          </p:nvSpPr>
          <p:spPr>
            <a:xfrm>
              <a:off x="8078787" y="19234150"/>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21</a:t>
              </a:r>
              <a:endParaRPr/>
            </a:p>
          </p:txBody>
        </p:sp>
        <p:sp>
          <p:nvSpPr>
            <p:cNvPr id="189" name="Google Shape;189;p23"/>
            <p:cNvSpPr txBox="1"/>
            <p:nvPr/>
          </p:nvSpPr>
          <p:spPr>
            <a:xfrm>
              <a:off x="9036050" y="18037175"/>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21</a:t>
              </a:r>
              <a:endParaRPr/>
            </a:p>
          </p:txBody>
        </p:sp>
        <p:sp>
          <p:nvSpPr>
            <p:cNvPr id="190" name="Google Shape;190;p23"/>
            <p:cNvSpPr txBox="1"/>
            <p:nvPr/>
          </p:nvSpPr>
          <p:spPr>
            <a:xfrm>
              <a:off x="9993312" y="18037175"/>
              <a:ext cx="714375"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sng">
                  <a:solidFill>
                    <a:schemeClr val="dk1"/>
                  </a:solidFill>
                  <a:latin typeface="Times New Roman"/>
                  <a:ea typeface="Times New Roman"/>
                  <a:cs typeface="Times New Roman"/>
                  <a:sym typeface="Times New Roman"/>
                </a:rPr>
                <a:t>25</a:t>
              </a:r>
              <a:endParaRPr/>
            </a:p>
          </p:txBody>
        </p:sp>
        <p:sp>
          <p:nvSpPr>
            <p:cNvPr id="191" name="Google Shape;191;p23"/>
            <p:cNvSpPr txBox="1"/>
            <p:nvPr/>
          </p:nvSpPr>
          <p:spPr>
            <a:xfrm>
              <a:off x="9993312" y="16840200"/>
              <a:ext cx="715962"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25</a:t>
              </a:r>
              <a:endParaRPr/>
            </a:p>
          </p:txBody>
        </p:sp>
        <p:sp>
          <p:nvSpPr>
            <p:cNvPr id="192" name="Google Shape;192;p23"/>
            <p:cNvSpPr txBox="1"/>
            <p:nvPr/>
          </p:nvSpPr>
          <p:spPr>
            <a:xfrm>
              <a:off x="9036050" y="16840200"/>
              <a:ext cx="71755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21</a:t>
              </a:r>
              <a:endParaRPr/>
            </a:p>
          </p:txBody>
        </p:sp>
        <p:sp>
          <p:nvSpPr>
            <p:cNvPr id="193" name="Google Shape;193;p23"/>
            <p:cNvSpPr txBox="1"/>
            <p:nvPr/>
          </p:nvSpPr>
          <p:spPr>
            <a:xfrm>
              <a:off x="8078787" y="17797463"/>
              <a:ext cx="71755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13</a:t>
              </a:r>
              <a:endParaRPr/>
            </a:p>
          </p:txBody>
        </p:sp>
        <p:sp>
          <p:nvSpPr>
            <p:cNvPr id="194" name="Google Shape;194;p23"/>
            <p:cNvSpPr txBox="1"/>
            <p:nvPr/>
          </p:nvSpPr>
          <p:spPr>
            <a:xfrm>
              <a:off x="7600950" y="17797463"/>
              <a:ext cx="239712" cy="4794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8</a:t>
              </a:r>
              <a:endParaRPr/>
            </a:p>
          </p:txBody>
        </p:sp>
        <p:sp>
          <p:nvSpPr>
            <p:cNvPr id="195" name="Google Shape;195;p23"/>
            <p:cNvSpPr txBox="1"/>
            <p:nvPr/>
          </p:nvSpPr>
          <p:spPr>
            <a:xfrm>
              <a:off x="7361237" y="15882938"/>
              <a:ext cx="71755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12</a:t>
              </a:r>
              <a:endParaRPr/>
            </a:p>
          </p:txBody>
        </p:sp>
        <p:sp>
          <p:nvSpPr>
            <p:cNvPr id="196" name="Google Shape;196;p23"/>
            <p:cNvSpPr txBox="1"/>
            <p:nvPr/>
          </p:nvSpPr>
          <p:spPr>
            <a:xfrm>
              <a:off x="6643687" y="17319625"/>
              <a:ext cx="239712"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8</a:t>
              </a:r>
              <a:endParaRPr/>
            </a:p>
          </p:txBody>
        </p:sp>
        <p:sp>
          <p:nvSpPr>
            <p:cNvPr id="197" name="Google Shape;197;p23"/>
            <p:cNvSpPr txBox="1"/>
            <p:nvPr/>
          </p:nvSpPr>
          <p:spPr>
            <a:xfrm>
              <a:off x="6403975" y="14925675"/>
              <a:ext cx="71755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12</a:t>
              </a:r>
              <a:endParaRPr/>
            </a:p>
          </p:txBody>
        </p:sp>
        <p:sp>
          <p:nvSpPr>
            <p:cNvPr id="198" name="Google Shape;198;p23"/>
            <p:cNvSpPr txBox="1"/>
            <p:nvPr/>
          </p:nvSpPr>
          <p:spPr>
            <a:xfrm>
              <a:off x="5926137" y="17319625"/>
              <a:ext cx="239712"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5</a:t>
              </a:r>
              <a:endParaRPr/>
            </a:p>
          </p:txBody>
        </p:sp>
        <p:sp>
          <p:nvSpPr>
            <p:cNvPr id="199" name="Google Shape;199;p23"/>
            <p:cNvSpPr txBox="1"/>
            <p:nvPr/>
          </p:nvSpPr>
          <p:spPr>
            <a:xfrm>
              <a:off x="5686425" y="14925675"/>
              <a:ext cx="24130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5</a:t>
              </a:r>
              <a:endParaRPr/>
            </a:p>
          </p:txBody>
        </p:sp>
        <p:sp>
          <p:nvSpPr>
            <p:cNvPr id="200" name="Google Shape;200;p23"/>
            <p:cNvSpPr txBox="1"/>
            <p:nvPr/>
          </p:nvSpPr>
          <p:spPr>
            <a:xfrm>
              <a:off x="4968875" y="16362363"/>
              <a:ext cx="239712"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5</a:t>
              </a:r>
              <a:endParaRPr/>
            </a:p>
          </p:txBody>
        </p:sp>
        <p:sp>
          <p:nvSpPr>
            <p:cNvPr id="201" name="Google Shape;201;p23"/>
            <p:cNvSpPr txBox="1"/>
            <p:nvPr/>
          </p:nvSpPr>
          <p:spPr>
            <a:xfrm>
              <a:off x="4251325" y="16362363"/>
              <a:ext cx="477837" cy="5000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sng">
                  <a:solidFill>
                    <a:schemeClr val="dk1"/>
                  </a:solidFill>
                  <a:latin typeface="Times New Roman"/>
                  <a:ea typeface="Times New Roman"/>
                  <a:cs typeface="Times New Roman"/>
                  <a:sym typeface="Times New Roman"/>
                </a:rPr>
                <a:t>0</a:t>
              </a:r>
              <a:endParaRPr/>
            </a:p>
          </p:txBody>
        </p:sp>
        <p:sp>
          <p:nvSpPr>
            <p:cNvPr id="202" name="Google Shape;202;p23"/>
            <p:cNvSpPr/>
            <p:nvPr/>
          </p:nvSpPr>
          <p:spPr>
            <a:xfrm>
              <a:off x="4410075" y="16600488"/>
              <a:ext cx="798512" cy="1196975"/>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A</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5</a:t>
              </a:r>
              <a:endParaRPr/>
            </a:p>
          </p:txBody>
        </p:sp>
        <p:sp>
          <p:nvSpPr>
            <p:cNvPr id="203" name="Google Shape;203;p23"/>
            <p:cNvSpPr/>
            <p:nvPr/>
          </p:nvSpPr>
          <p:spPr>
            <a:xfrm>
              <a:off x="5872162" y="15228888"/>
              <a:ext cx="800100" cy="1133475"/>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B</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7</a:t>
              </a:r>
              <a:endParaRPr/>
            </a:p>
          </p:txBody>
        </p:sp>
        <p:sp>
          <p:nvSpPr>
            <p:cNvPr id="204" name="Google Shape;204;p23"/>
            <p:cNvSpPr/>
            <p:nvPr/>
          </p:nvSpPr>
          <p:spPr>
            <a:xfrm>
              <a:off x="6005512" y="17579975"/>
              <a:ext cx="795337" cy="1176337"/>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C</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3</a:t>
              </a:r>
              <a:endParaRPr/>
            </a:p>
          </p:txBody>
        </p:sp>
        <p:sp>
          <p:nvSpPr>
            <p:cNvPr id="205" name="Google Shape;205;p23"/>
            <p:cNvSpPr/>
            <p:nvPr/>
          </p:nvSpPr>
          <p:spPr>
            <a:xfrm>
              <a:off x="7599362" y="16362363"/>
              <a:ext cx="800100" cy="1196975"/>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D</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9</a:t>
              </a:r>
              <a:endParaRPr/>
            </a:p>
          </p:txBody>
        </p:sp>
        <p:sp>
          <p:nvSpPr>
            <p:cNvPr id="206" name="Google Shape;206;p23"/>
            <p:cNvSpPr/>
            <p:nvPr/>
          </p:nvSpPr>
          <p:spPr>
            <a:xfrm>
              <a:off x="7599362" y="18122900"/>
              <a:ext cx="798512" cy="1350962"/>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E</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5</a:t>
              </a:r>
              <a:endParaRPr/>
            </a:p>
          </p:txBody>
        </p:sp>
        <p:sp>
          <p:nvSpPr>
            <p:cNvPr id="207" name="Google Shape;207;p23"/>
            <p:cNvSpPr/>
            <p:nvPr/>
          </p:nvSpPr>
          <p:spPr>
            <a:xfrm>
              <a:off x="9461500" y="17037050"/>
              <a:ext cx="798512" cy="1239837"/>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F</a:t>
              </a:r>
              <a:endParaRPr/>
            </a:p>
            <a:p>
              <a:pPr indent="0" lvl="0" marL="0" marR="0" rtl="0" algn="l">
                <a:lnSpc>
                  <a:spcPct val="100000"/>
                </a:lnSpc>
                <a:spcBef>
                  <a:spcPts val="0"/>
                </a:spcBef>
                <a:spcAft>
                  <a:spcPts val="0"/>
                </a:spcAft>
                <a:buClr>
                  <a:schemeClr val="dk1"/>
                </a:buClr>
                <a:buFont typeface="Times New Roman"/>
                <a:buNone/>
              </a:pPr>
              <a:r>
                <a:rPr b="1" i="0" lang="en-US" sz="1600" u="none">
                  <a:solidFill>
                    <a:schemeClr val="dk1"/>
                  </a:solidFill>
                  <a:latin typeface="Times New Roman"/>
                  <a:ea typeface="Times New Roman"/>
                  <a:cs typeface="Times New Roman"/>
                  <a:sym typeface="Times New Roman"/>
                </a:rPr>
                <a:t>4</a:t>
              </a:r>
              <a:endParaRPr/>
            </a:p>
          </p:txBody>
        </p:sp>
        <p:sp>
          <p:nvSpPr>
            <p:cNvPr id="208" name="Google Shape;208;p23"/>
            <p:cNvSpPr/>
            <p:nvPr/>
          </p:nvSpPr>
          <p:spPr>
            <a:xfrm>
              <a:off x="5192712" y="15821025"/>
              <a:ext cx="677862" cy="1268412"/>
            </a:xfrm>
            <a:custGeom>
              <a:rect b="b" l="l" r="r" t="t"/>
              <a:pathLst>
                <a:path extrusionOk="0" h="120000" w="120000">
                  <a:moveTo>
                    <a:pt x="0" y="120000"/>
                  </a:moveTo>
                  <a:lnTo>
                    <a:pt x="120000" y="0"/>
                  </a:lnTo>
                </a:path>
              </a:pathLst>
            </a:custGeom>
            <a:noFill/>
            <a:ln cap="flat" cmpd="sng" w="25400">
              <a:solidFill>
                <a:srgbClr val="FF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23"/>
            <p:cNvSpPr/>
            <p:nvPr/>
          </p:nvSpPr>
          <p:spPr>
            <a:xfrm>
              <a:off x="5192712" y="17257713"/>
              <a:ext cx="817562" cy="917575"/>
            </a:xfrm>
            <a:custGeom>
              <a:rect b="b" l="l" r="r" t="t"/>
              <a:pathLst>
                <a:path extrusionOk="0" h="120000" w="120000">
                  <a:moveTo>
                    <a:pt x="0" y="0"/>
                  </a:moveTo>
                  <a:lnTo>
                    <a:pt x="120000" y="120000"/>
                  </a:lnTo>
                </a:path>
              </a:pathLst>
            </a:custGeom>
            <a:noFill/>
            <a:ln cap="flat" cmpd="sng" w="25400">
              <a:solidFill>
                <a:srgbClr val="00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23"/>
            <p:cNvSpPr/>
            <p:nvPr/>
          </p:nvSpPr>
          <p:spPr>
            <a:xfrm>
              <a:off x="6650037" y="15792450"/>
              <a:ext cx="954087" cy="1127125"/>
            </a:xfrm>
            <a:custGeom>
              <a:rect b="b" l="l" r="r" t="t"/>
              <a:pathLst>
                <a:path extrusionOk="0" h="120000" w="120000">
                  <a:moveTo>
                    <a:pt x="0" y="0"/>
                  </a:moveTo>
                  <a:lnTo>
                    <a:pt x="120000" y="120000"/>
                  </a:lnTo>
                </a:path>
              </a:pathLst>
            </a:custGeom>
            <a:noFill/>
            <a:ln cap="flat" cmpd="sng" w="25400">
              <a:solidFill>
                <a:srgbClr val="FF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23"/>
            <p:cNvSpPr/>
            <p:nvPr/>
          </p:nvSpPr>
          <p:spPr>
            <a:xfrm>
              <a:off x="6780212" y="18175288"/>
              <a:ext cx="823912" cy="609600"/>
            </a:xfrm>
            <a:custGeom>
              <a:rect b="b" l="l" r="r" t="t"/>
              <a:pathLst>
                <a:path extrusionOk="0" h="120000" w="120000">
                  <a:moveTo>
                    <a:pt x="0" y="0"/>
                  </a:moveTo>
                  <a:lnTo>
                    <a:pt x="120000" y="119999"/>
                  </a:lnTo>
                </a:path>
              </a:pathLst>
            </a:custGeom>
            <a:noFill/>
            <a:ln cap="flat" cmpd="sng" w="25400">
              <a:solidFill>
                <a:srgbClr val="00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23"/>
            <p:cNvSpPr/>
            <p:nvPr/>
          </p:nvSpPr>
          <p:spPr>
            <a:xfrm>
              <a:off x="6786562" y="17029113"/>
              <a:ext cx="817562" cy="1038225"/>
            </a:xfrm>
            <a:custGeom>
              <a:rect b="b" l="l" r="r" t="t"/>
              <a:pathLst>
                <a:path extrusionOk="0" h="120000" w="120000">
                  <a:moveTo>
                    <a:pt x="0" y="120000"/>
                  </a:moveTo>
                  <a:lnTo>
                    <a:pt x="120000" y="0"/>
                  </a:lnTo>
                </a:path>
              </a:pathLst>
            </a:custGeom>
            <a:noFill/>
            <a:ln cap="flat" cmpd="sng" w="25400">
              <a:solidFill>
                <a:srgbClr val="00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23"/>
            <p:cNvSpPr/>
            <p:nvPr/>
          </p:nvSpPr>
          <p:spPr>
            <a:xfrm>
              <a:off x="8382000" y="17010063"/>
              <a:ext cx="1087437" cy="608012"/>
            </a:xfrm>
            <a:custGeom>
              <a:rect b="b" l="l" r="r" t="t"/>
              <a:pathLst>
                <a:path extrusionOk="0" h="120000" w="120000">
                  <a:moveTo>
                    <a:pt x="0" y="0"/>
                  </a:moveTo>
                  <a:lnTo>
                    <a:pt x="120000" y="119999"/>
                  </a:lnTo>
                </a:path>
              </a:pathLst>
            </a:custGeom>
            <a:noFill/>
            <a:ln cap="flat" cmpd="sng" w="25400">
              <a:solidFill>
                <a:srgbClr val="FF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23"/>
            <p:cNvSpPr/>
            <p:nvPr/>
          </p:nvSpPr>
          <p:spPr>
            <a:xfrm>
              <a:off x="8393112" y="17767300"/>
              <a:ext cx="1065212" cy="998537"/>
            </a:xfrm>
            <a:custGeom>
              <a:rect b="b" l="l" r="r" t="t"/>
              <a:pathLst>
                <a:path extrusionOk="0" h="120000" w="120000">
                  <a:moveTo>
                    <a:pt x="0" y="120000"/>
                  </a:moveTo>
                  <a:lnTo>
                    <a:pt x="120000" y="0"/>
                  </a:lnTo>
                </a:path>
              </a:pathLst>
            </a:custGeom>
            <a:noFill/>
            <a:ln cap="flat" cmpd="sng" w="25400">
              <a:solidFill>
                <a:srgbClr val="000000"/>
              </a:solidFill>
              <a:prstDash val="solid"/>
              <a:round/>
              <a:headEnd len="sm" w="sm" type="none"/>
              <a:tailEnd len="lg" w="lg"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23"/>
            <p:cNvSpPr txBox="1"/>
            <p:nvPr/>
          </p:nvSpPr>
          <p:spPr>
            <a:xfrm>
              <a:off x="8078787" y="15882938"/>
              <a:ext cx="717550" cy="477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1" lang="en-US" sz="1200" u="none">
                  <a:solidFill>
                    <a:schemeClr val="dk1"/>
                  </a:solidFill>
                  <a:latin typeface="Times New Roman"/>
                  <a:ea typeface="Times New Roman"/>
                  <a:cs typeface="Times New Roman"/>
                  <a:sym typeface="Times New Roman"/>
                </a:rPr>
                <a:t>21</a:t>
              </a:r>
              <a:endParaRPr/>
            </a:p>
          </p:txBody>
        </p:sp>
        <p:sp>
          <p:nvSpPr>
            <p:cNvPr id="216" name="Google Shape;216;p23"/>
            <p:cNvSpPr/>
            <p:nvPr/>
          </p:nvSpPr>
          <p:spPr>
            <a:xfrm>
              <a:off x="12147550" y="15165388"/>
              <a:ext cx="795337" cy="1196975"/>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7" name="Google Shape;217;p2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23" name="Google Shape;223;p24"/>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Drawing the Activity Logic Network</a:t>
            </a:r>
            <a:endParaRPr/>
          </a:p>
        </p:txBody>
      </p:sp>
      <p:sp>
        <p:nvSpPr>
          <p:cNvPr id="224" name="Google Shape;224;p24"/>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Before the diagram can be developed, activity relationships must be developed </a:t>
            </a:r>
            <a:endParaRPr/>
          </a:p>
          <a:p>
            <a:pPr indent="-533400" lvl="0" marL="5334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This is done by asking the following questions for each activity on the activity list:</a:t>
            </a:r>
            <a:endParaRPr/>
          </a:p>
          <a:p>
            <a:pPr indent="-457200" lvl="1" marL="914400" marR="0" rtl="0" algn="l">
              <a:lnSpc>
                <a:spcPct val="10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Can this activity start at the beginning of the project? (Start activities)</a:t>
            </a:r>
            <a:endParaRPr/>
          </a:p>
          <a:p>
            <a:pPr indent="-457200" lvl="1" marL="914400" marR="0" rtl="0" algn="l">
              <a:lnSpc>
                <a:spcPct val="10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Which activities must be finished before this one begins? (Precedence)</a:t>
            </a:r>
            <a:endParaRPr/>
          </a:p>
          <a:p>
            <a:pPr indent="-457200" lvl="1" marL="914400" marR="0" rtl="0" algn="l">
              <a:lnSpc>
                <a:spcPct val="10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Which activities may either start or finish at the same time this one does? (Concurrence)</a:t>
            </a:r>
            <a:endParaRPr/>
          </a:p>
          <a:p>
            <a:pPr indent="-457200" lvl="1" marL="914400" marR="0" rtl="0" algn="l">
              <a:lnSpc>
                <a:spcPct val="10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Which activities cannot begin until this one is finished? (Succession)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5" name="Google Shape;225;p2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2" name="Google Shape;232;p2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Drawing the Activity Network</a:t>
            </a:r>
            <a:endParaRPr/>
          </a:p>
        </p:txBody>
      </p:sp>
      <p:sp>
        <p:nvSpPr>
          <p:cNvPr id="233" name="Google Shape;233;p25"/>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List all activities in a columnar format with a second column to the right of the activities list titled ‘Preceded Immediately By’ (PIB)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It is a necessity for the CPM algorithm to work that a network must have only one start and one finish activity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2400" u="none" cap="none" strike="noStrike">
                <a:solidFill>
                  <a:schemeClr val="dk1"/>
                </a:solidFill>
                <a:latin typeface="Arial"/>
                <a:ea typeface="Arial"/>
                <a:cs typeface="Arial"/>
                <a:sym typeface="Arial"/>
              </a:rPr>
              <a:t>In the case of a network with multiple activities that have no predecessor, a ‘dummy’ start activity can be inserted at the beginning of the network</a:t>
            </a:r>
            <a:r>
              <a:rPr b="0" i="0" lang="en-US" sz="32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Likewise, a dummy ‘finish’ activity is placed at the end of a network and all activities that have no successor activity are tied to this final activity. </a:t>
            </a:r>
            <a:endParaRPr/>
          </a:p>
        </p:txBody>
      </p:sp>
      <p:sp>
        <p:nvSpPr>
          <p:cNvPr id="234" name="Google Shape;234;p25"/>
          <p:cNvSpPr txBox="1"/>
          <p:nvPr/>
        </p:nvSpPr>
        <p:spPr>
          <a:xfrm>
            <a:off x="3124200" y="6248400"/>
            <a:ext cx="2895600" cy="4730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0" name="Google Shape;240;p2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Example</a:t>
            </a:r>
            <a:endParaRPr/>
          </a:p>
        </p:txBody>
      </p:sp>
      <p:sp>
        <p:nvSpPr>
          <p:cNvPr id="241" name="Google Shape;241;p26"/>
          <p:cNvSpPr txBox="1"/>
          <p:nvPr>
            <p:ph idx="1" type="body"/>
          </p:nvPr>
        </p:nvSpPr>
        <p:spPr>
          <a:xfrm>
            <a:off x="457200" y="11430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Sketch the AON network diagram for a small foundation project comprising of the following activities:</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 Set out/lay out of foundation</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 - Excavate to required depth</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C</a:t>
            </a:r>
            <a:r>
              <a:rPr b="0" i="0" lang="en-US" sz="2400" u="none" cap="none" strike="noStrike">
                <a:solidFill>
                  <a:schemeClr val="dk1"/>
                </a:solidFill>
                <a:latin typeface="Arial"/>
                <a:ea typeface="Arial"/>
                <a:cs typeface="Arial"/>
                <a:sym typeface="Arial"/>
              </a:rPr>
              <a:t> - Place blinding concrete </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D</a:t>
            </a:r>
            <a:r>
              <a:rPr b="0" i="0" lang="en-US" sz="2400" u="none" cap="none" strike="noStrike">
                <a:solidFill>
                  <a:schemeClr val="dk1"/>
                </a:solidFill>
                <a:latin typeface="Arial"/>
                <a:ea typeface="Arial"/>
                <a:cs typeface="Arial"/>
                <a:sym typeface="Arial"/>
              </a:rPr>
              <a:t> - Fabricate steel reinforcement </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E</a:t>
            </a:r>
            <a:r>
              <a:rPr b="0" i="0" lang="en-US" sz="2400" u="none" cap="none" strike="noStrike">
                <a:solidFill>
                  <a:schemeClr val="dk1"/>
                </a:solidFill>
                <a:latin typeface="Arial"/>
                <a:ea typeface="Arial"/>
                <a:cs typeface="Arial"/>
                <a:sym typeface="Arial"/>
              </a:rPr>
              <a:t> - Place formwork</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F</a:t>
            </a:r>
            <a:r>
              <a:rPr b="0" i="0" lang="en-US" sz="2400" u="none" cap="none" strike="noStrike">
                <a:solidFill>
                  <a:schemeClr val="dk1"/>
                </a:solidFill>
                <a:latin typeface="Arial"/>
                <a:ea typeface="Arial"/>
                <a:cs typeface="Arial"/>
                <a:sym typeface="Arial"/>
              </a:rPr>
              <a:t> - Place steel reinforcement</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G</a:t>
            </a:r>
            <a:r>
              <a:rPr b="0" i="0" lang="en-US" sz="2400" u="none" cap="none" strike="noStrike">
                <a:solidFill>
                  <a:schemeClr val="dk1"/>
                </a:solidFill>
                <a:latin typeface="Arial"/>
                <a:ea typeface="Arial"/>
                <a:cs typeface="Arial"/>
                <a:sym typeface="Arial"/>
              </a:rPr>
              <a:t> - Pour concrete </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H</a:t>
            </a:r>
            <a:r>
              <a:rPr b="0" i="0" lang="en-US" sz="2400" u="none" cap="none" strike="noStrike">
                <a:solidFill>
                  <a:schemeClr val="dk1"/>
                </a:solidFill>
                <a:latin typeface="Arial"/>
                <a:ea typeface="Arial"/>
                <a:cs typeface="Arial"/>
                <a:sym typeface="Arial"/>
              </a:rPr>
              <a:t> - Cure concrete</a:t>
            </a:r>
            <a:endParaRPr/>
          </a:p>
          <a:p>
            <a:pPr indent="-285750" lvl="1" marL="742950" marR="0" rtl="0" algn="l">
              <a:lnSpc>
                <a:spcPct val="100000"/>
              </a:lnSpc>
              <a:spcBef>
                <a:spcPts val="48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J</a:t>
            </a:r>
            <a:r>
              <a:rPr b="0" i="0" lang="en-US" sz="2400" u="none" cap="none" strike="noStrike">
                <a:solidFill>
                  <a:schemeClr val="dk1"/>
                </a:solidFill>
                <a:latin typeface="Arial"/>
                <a:ea typeface="Arial"/>
                <a:cs typeface="Arial"/>
                <a:sym typeface="Arial"/>
              </a:rPr>
              <a:t> - Strike formwork</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2" name="Google Shape;242;p2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Example </a:t>
            </a:r>
            <a:endParaRPr/>
          </a:p>
        </p:txBody>
      </p:sp>
      <p:graphicFrame>
        <p:nvGraphicFramePr>
          <p:cNvPr id="248" name="Google Shape;248;p27"/>
          <p:cNvGraphicFramePr/>
          <p:nvPr/>
        </p:nvGraphicFramePr>
        <p:xfrm>
          <a:off x="2133600" y="1219200"/>
          <a:ext cx="3000000" cy="3000000"/>
        </p:xfrm>
        <a:graphic>
          <a:graphicData uri="http://schemas.openxmlformats.org/drawingml/2006/table">
            <a:tbl>
              <a:tblPr>
                <a:noFill/>
                <a:tableStyleId>{CE7CCD0C-392E-4A15-A829-1C987CA74E0B}</a:tableStyleId>
              </a:tblPr>
              <a:tblGrid>
                <a:gridCol w="3657600"/>
                <a:gridCol w="1219200"/>
              </a:tblGrid>
              <a:tr h="371475">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Activity</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“PiB”</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69875">
                <a:tc>
                  <a:txBody>
                    <a:bodyPr>
                      <a:noAutofit/>
                    </a:bodyPr>
                    <a:lstStyle/>
                    <a:p>
                      <a:pPr indent="0" lvl="0"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A</a:t>
                      </a:r>
                      <a:r>
                        <a:rPr b="0" i="0" lang="en-US" sz="1800" u="none" cap="none" strike="noStrike">
                          <a:solidFill>
                            <a:srgbClr val="000000"/>
                          </a:solidFill>
                          <a:latin typeface="Arial"/>
                          <a:ea typeface="Arial"/>
                          <a:cs typeface="Arial"/>
                          <a:sym typeface="Arial"/>
                        </a:rPr>
                        <a:t> - Set out/lay out of foundation</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r h="3714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B</a:t>
                      </a:r>
                      <a:r>
                        <a:rPr b="0" i="0" lang="en-US" sz="1800" u="none" cap="none" strike="noStrike">
                          <a:solidFill>
                            <a:srgbClr val="000000"/>
                          </a:solidFill>
                          <a:latin typeface="Arial"/>
                          <a:ea typeface="Arial"/>
                          <a:cs typeface="Arial"/>
                          <a:sym typeface="Arial"/>
                        </a:rPr>
                        <a:t> - Excavate to required depth</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69875">
                <a:tc>
                  <a:txBody>
                    <a:bodyPr>
                      <a:noAutofit/>
                    </a:bodyPr>
                    <a:lstStyle/>
                    <a:p>
                      <a:pPr indent="0" lvl="0"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C</a:t>
                      </a:r>
                      <a:r>
                        <a:rPr b="0" i="0" lang="en-US" sz="1800" u="none" cap="none" strike="noStrike">
                          <a:solidFill>
                            <a:srgbClr val="000000"/>
                          </a:solidFill>
                          <a:latin typeface="Arial"/>
                          <a:ea typeface="Arial"/>
                          <a:cs typeface="Arial"/>
                          <a:sym typeface="Arial"/>
                        </a:rPr>
                        <a:t> - Place blinding concrete </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B</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r h="457200">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D</a:t>
                      </a:r>
                      <a:r>
                        <a:rPr b="0" i="0" lang="en-US" sz="18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Fabricate steel reinforcement </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714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E</a:t>
                      </a:r>
                      <a:r>
                        <a:rPr b="0" i="0" lang="en-US" sz="1800" u="none" cap="none" strike="noStrike">
                          <a:solidFill>
                            <a:srgbClr val="000000"/>
                          </a:solidFill>
                          <a:latin typeface="Arial"/>
                          <a:ea typeface="Arial"/>
                          <a:cs typeface="Arial"/>
                          <a:sym typeface="Arial"/>
                        </a:rPr>
                        <a:t> - Place formwork</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C</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r h="3698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F</a:t>
                      </a:r>
                      <a:r>
                        <a:rPr b="0" i="0" lang="en-US" sz="1800" u="none" cap="none" strike="noStrike">
                          <a:solidFill>
                            <a:srgbClr val="000000"/>
                          </a:solidFill>
                          <a:latin typeface="Arial"/>
                          <a:ea typeface="Arial"/>
                          <a:cs typeface="Arial"/>
                          <a:sym typeface="Arial"/>
                        </a:rPr>
                        <a:t> - Place steel reinforcement</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D,E</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714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G</a:t>
                      </a:r>
                      <a:r>
                        <a:rPr b="0" i="0" lang="en-US" sz="1800" u="none" cap="none" strike="noStrike">
                          <a:solidFill>
                            <a:srgbClr val="000000"/>
                          </a:solidFill>
                          <a:latin typeface="Arial"/>
                          <a:ea typeface="Arial"/>
                          <a:cs typeface="Arial"/>
                          <a:sym typeface="Arial"/>
                        </a:rPr>
                        <a:t> - Pour concrete </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F</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r h="3698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H</a:t>
                      </a:r>
                      <a:r>
                        <a:rPr b="0" i="0" lang="en-US" sz="1800" u="none" cap="none" strike="noStrike">
                          <a:solidFill>
                            <a:srgbClr val="000000"/>
                          </a:solidFill>
                          <a:latin typeface="Arial"/>
                          <a:ea typeface="Arial"/>
                          <a:cs typeface="Arial"/>
                          <a:sym typeface="Arial"/>
                        </a:rPr>
                        <a:t> - Cure concrete</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G</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8E8EF"/>
                    </a:solidFill>
                  </a:tcPr>
                </a:tc>
              </a:tr>
              <a:tr h="371475">
                <a:tc>
                  <a:txBody>
                    <a:bodyPr>
                      <a:noAutofit/>
                    </a:bodyPr>
                    <a:lstStyle/>
                    <a:p>
                      <a:pPr indent="0" lvl="1" marL="0" marR="0" rtl="0" algn="l">
                        <a:lnSpc>
                          <a:spcPct val="100000"/>
                        </a:lnSpc>
                        <a:spcBef>
                          <a:spcPts val="0"/>
                        </a:spcBef>
                        <a:spcAft>
                          <a:spcPts val="0"/>
                        </a:spcAft>
                        <a:buClr>
                          <a:srgbClr val="FF0000"/>
                        </a:buClr>
                        <a:buFont typeface="Arial"/>
                        <a:buNone/>
                      </a:pPr>
                      <a:r>
                        <a:rPr b="0" i="0" lang="en-US" sz="1800" u="none" cap="none" strike="noStrike">
                          <a:solidFill>
                            <a:srgbClr val="FF0000"/>
                          </a:solidFill>
                          <a:latin typeface="Arial"/>
                          <a:ea typeface="Arial"/>
                          <a:cs typeface="Arial"/>
                          <a:sym typeface="Arial"/>
                        </a:rPr>
                        <a:t>J</a:t>
                      </a:r>
                      <a:r>
                        <a:rPr b="0" i="0" lang="en-US" sz="1800" u="none" cap="none" strike="noStrike">
                          <a:solidFill>
                            <a:srgbClr val="000000"/>
                          </a:solidFill>
                          <a:latin typeface="Arial"/>
                          <a:ea typeface="Arial"/>
                          <a:cs typeface="Arial"/>
                          <a:sym typeface="Arial"/>
                        </a:rPr>
                        <a:t> - Strike formwork</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H</a:t>
                      </a:r>
                      <a:endParaRPr/>
                    </a:p>
                  </a:txBody>
                  <a:tcPr marT="45700" marB="45700" marR="0" marL="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CDCDDE"/>
                    </a:solidFill>
                  </a:tcPr>
                </a:tc>
              </a:tr>
            </a:tbl>
          </a:graphicData>
        </a:graphic>
      </p:graphicFrame>
      <p:sp>
        <p:nvSpPr>
          <p:cNvPr id="249" name="Google Shape;249;p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0" name="Google Shape;250;p27"/>
          <p:cNvSpPr txBox="1"/>
          <p:nvPr/>
        </p:nvSpPr>
        <p:spPr>
          <a:xfrm>
            <a:off x="228600" y="5105400"/>
            <a:ext cx="86106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When we draw the network diagram it should flow from left to right </a:t>
            </a:r>
            <a:endParaRPr/>
          </a:p>
          <a:p>
            <a:pPr indent="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Line crossings should be minimized </a:t>
            </a:r>
            <a:endParaRPr/>
          </a:p>
        </p:txBody>
      </p:sp>
      <p:sp>
        <p:nvSpPr>
          <p:cNvPr id="251" name="Google Shape;251;p27"/>
          <p:cNvSpPr txBox="1"/>
          <p:nvPr/>
        </p:nvSpPr>
        <p:spPr>
          <a:xfrm>
            <a:off x="3124200" y="6324600"/>
            <a:ext cx="28956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CPM Network Calculations </a:t>
            </a:r>
            <a:endParaRPr/>
          </a:p>
        </p:txBody>
      </p:sp>
      <p:sp>
        <p:nvSpPr>
          <p:cNvPr id="257" name="Google Shape;25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After the logic network has been constructed the next step in the CPM process is to calculate the earliest and latest times at which the activities can occur without violating the network logic or increasing the project’s overall duration.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 activity’s </a:t>
            </a:r>
            <a:r>
              <a:rPr b="0" i="0" lang="en-US" sz="2000" u="none" cap="none" strike="noStrike">
                <a:solidFill>
                  <a:srgbClr val="008000"/>
                </a:solidFill>
                <a:latin typeface="Arial"/>
                <a:ea typeface="Arial"/>
                <a:cs typeface="Arial"/>
                <a:sym typeface="Arial"/>
              </a:rPr>
              <a:t>Early Start Time </a:t>
            </a:r>
            <a:r>
              <a:rPr b="0" i="0" lang="en-US" sz="2000" u="none" cap="none" strike="noStrike">
                <a:solidFill>
                  <a:schemeClr val="dk1"/>
                </a:solidFill>
                <a:latin typeface="Arial"/>
                <a:ea typeface="Arial"/>
                <a:cs typeface="Arial"/>
                <a:sym typeface="Arial"/>
              </a:rPr>
              <a:t>and </a:t>
            </a:r>
            <a:r>
              <a:rPr b="0" i="0" lang="en-US" sz="2000" u="none" cap="none" strike="noStrike">
                <a:solidFill>
                  <a:srgbClr val="008000"/>
                </a:solidFill>
                <a:latin typeface="Arial"/>
                <a:ea typeface="Arial"/>
                <a:cs typeface="Arial"/>
                <a:sym typeface="Arial"/>
              </a:rPr>
              <a:t>Early Finish Time </a:t>
            </a:r>
            <a:r>
              <a:rPr b="0" i="0" lang="en-US" sz="2000" u="none" cap="none" strike="noStrike">
                <a:solidFill>
                  <a:schemeClr val="dk1"/>
                </a:solidFill>
                <a:latin typeface="Arial"/>
                <a:ea typeface="Arial"/>
                <a:cs typeface="Arial"/>
                <a:sym typeface="Arial"/>
              </a:rPr>
              <a:t>are determined by carrying out what is called a </a:t>
            </a:r>
            <a:r>
              <a:rPr b="1" i="0" lang="en-US" sz="2000" u="sng" cap="none" strike="noStrike">
                <a:solidFill>
                  <a:srgbClr val="008000"/>
                </a:solidFill>
                <a:latin typeface="Arial"/>
                <a:ea typeface="Arial"/>
                <a:cs typeface="Arial"/>
                <a:sym typeface="Arial"/>
              </a:rPr>
              <a:t>Forward Pass</a:t>
            </a:r>
            <a:r>
              <a:rPr b="0" i="0" lang="en-US" sz="2000" u="sng" cap="none" strike="noStrike">
                <a:solidFill>
                  <a:srgbClr val="FF0000"/>
                </a:solidFill>
                <a:latin typeface="Arial"/>
                <a:ea typeface="Arial"/>
                <a:cs typeface="Arial"/>
                <a:sym typeface="Arial"/>
              </a:rPr>
              <a: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sng" cap="none" strike="noStrike">
              <a:solidFill>
                <a:srgbClr val="FF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 activity’s </a:t>
            </a:r>
            <a:r>
              <a:rPr b="0" i="0" lang="en-US" sz="2000" u="none" cap="none" strike="noStrike">
                <a:solidFill>
                  <a:srgbClr val="FF0000"/>
                </a:solidFill>
                <a:latin typeface="Arial"/>
                <a:ea typeface="Arial"/>
                <a:cs typeface="Arial"/>
                <a:sym typeface="Arial"/>
              </a:rPr>
              <a:t>Late Start Time </a:t>
            </a:r>
            <a:r>
              <a:rPr b="0" i="0" lang="en-US" sz="2000" u="none" cap="none" strike="noStrike">
                <a:solidFill>
                  <a:schemeClr val="dk1"/>
                </a:solidFill>
                <a:latin typeface="Arial"/>
                <a:ea typeface="Arial"/>
                <a:cs typeface="Arial"/>
                <a:sym typeface="Arial"/>
              </a:rPr>
              <a:t>and </a:t>
            </a:r>
            <a:r>
              <a:rPr b="0" i="0" lang="en-US" sz="2000" u="none" cap="none" strike="noStrike">
                <a:solidFill>
                  <a:srgbClr val="FF0000"/>
                </a:solidFill>
                <a:latin typeface="Arial"/>
                <a:ea typeface="Arial"/>
                <a:cs typeface="Arial"/>
                <a:sym typeface="Arial"/>
              </a:rPr>
              <a:t>Late Finish Time </a:t>
            </a:r>
            <a:r>
              <a:rPr b="0" i="0" lang="en-US" sz="2000" u="none" cap="none" strike="noStrike">
                <a:solidFill>
                  <a:schemeClr val="dk1"/>
                </a:solidFill>
                <a:latin typeface="Arial"/>
                <a:ea typeface="Arial"/>
                <a:cs typeface="Arial"/>
                <a:sym typeface="Arial"/>
              </a:rPr>
              <a:t>are determined by carrying out what is called a </a:t>
            </a:r>
            <a:r>
              <a:rPr b="1" i="0" lang="en-US" sz="2000" u="sng" cap="none" strike="noStrike">
                <a:solidFill>
                  <a:srgbClr val="FF0000"/>
                </a:solidFill>
                <a:latin typeface="Arial"/>
                <a:ea typeface="Arial"/>
                <a:cs typeface="Arial"/>
                <a:sym typeface="Arial"/>
              </a:rPr>
              <a:t>Backward Pass</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258" name="Google Shape;258;p2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9" name="Google Shape;259;p28"/>
          <p:cNvSpPr txBox="1"/>
          <p:nvPr/>
        </p:nvSpPr>
        <p:spPr>
          <a:xfrm>
            <a:off x="3124200" y="6324600"/>
            <a:ext cx="28956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CPM Forward Pass</a:t>
            </a:r>
            <a:endParaRPr/>
          </a:p>
        </p:txBody>
      </p:sp>
      <p:sp>
        <p:nvSpPr>
          <p:cNvPr id="265" name="Google Shape;265;p29"/>
          <p:cNvSpPr txBox="1"/>
          <p:nvPr>
            <p:ph idx="1" type="body"/>
          </p:nvPr>
        </p:nvSpPr>
        <p:spPr>
          <a:xfrm>
            <a:off x="457200" y="1371600"/>
            <a:ext cx="8229600" cy="4754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purpose of the forward pass is to determine the earliest (soonest) possible start and finish time for each activity. </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start time for a project can be any number or date, but unless noted otherwise it is assumed to be zero. Always underline this start time to indicate that it is assumed, not calculated. </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0" i="0" lang="en-US" sz="1800" u="sng">
                <a:solidFill>
                  <a:schemeClr val="dk1"/>
                </a:solidFill>
                <a:latin typeface="Arial"/>
                <a:ea typeface="Arial"/>
                <a:cs typeface="Arial"/>
                <a:sym typeface="Arial"/>
              </a:rPr>
              <a:t>Early Finish Time</a:t>
            </a:r>
            <a:r>
              <a:rPr b="0" i="0" lang="en-US" sz="1800" u="none">
                <a:solidFill>
                  <a:schemeClr val="dk1"/>
                </a:solidFill>
                <a:latin typeface="Arial"/>
                <a:ea typeface="Arial"/>
                <a:cs typeface="Arial"/>
                <a:sym typeface="Arial"/>
              </a:rPr>
              <a:t> of an activity is the sum of its Early Start Time and its Duration:</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EF</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ES</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D</a:t>
            </a:r>
            <a:r>
              <a:rPr b="1" baseline="-25000" i="0" lang="en-US" sz="1800" u="none">
                <a:solidFill>
                  <a:schemeClr val="dk1"/>
                </a:solidFill>
                <a:latin typeface="Arial"/>
                <a:ea typeface="Arial"/>
                <a:cs typeface="Arial"/>
                <a:sym typeface="Arial"/>
              </a:rPr>
              <a:t>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0" i="0" lang="en-US" sz="1800" u="sng">
                <a:solidFill>
                  <a:schemeClr val="dk1"/>
                </a:solidFill>
                <a:latin typeface="Arial"/>
                <a:ea typeface="Arial"/>
                <a:cs typeface="Arial"/>
                <a:sym typeface="Arial"/>
              </a:rPr>
              <a:t>Early Start Time</a:t>
            </a:r>
            <a:r>
              <a:rPr b="0" i="0" lang="en-US" sz="1800" u="none">
                <a:solidFill>
                  <a:schemeClr val="dk1"/>
                </a:solidFill>
                <a:latin typeface="Arial"/>
                <a:ea typeface="Arial"/>
                <a:cs typeface="Arial"/>
                <a:sym typeface="Arial"/>
              </a:rPr>
              <a:t> of an activity is the maximum, or latest, of the Early Finish Times of all immediately preceding activities:</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ES</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max (EF</a:t>
            </a:r>
            <a:r>
              <a:rPr b="1" baseline="-25000" i="0" lang="en-US" sz="1800" u="none">
                <a:solidFill>
                  <a:schemeClr val="dk1"/>
                </a:solidFill>
                <a:latin typeface="Arial"/>
                <a:ea typeface="Arial"/>
                <a:cs typeface="Arial"/>
                <a:sym typeface="Arial"/>
              </a:rPr>
              <a:t>n-1</a:t>
            </a:r>
            <a:r>
              <a:rPr b="1"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66" name="Google Shape;266;p2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67" name="Google Shape;267;p29"/>
          <p:cNvSpPr txBox="1"/>
          <p:nvPr/>
        </p:nvSpPr>
        <p:spPr>
          <a:xfrm>
            <a:off x="3124200" y="6400800"/>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3716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CPM Forward Pass</a:t>
            </a:r>
            <a:endParaRPr/>
          </a:p>
        </p:txBody>
      </p:sp>
      <p:sp>
        <p:nvSpPr>
          <p:cNvPr id="273" name="Google Shape;273;p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4" name="Google Shape;274;p30"/>
          <p:cNvSpPr/>
          <p:nvPr/>
        </p:nvSpPr>
        <p:spPr>
          <a:xfrm>
            <a:off x="685800" y="25733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30"/>
          <p:cNvSpPr/>
          <p:nvPr/>
        </p:nvSpPr>
        <p:spPr>
          <a:xfrm>
            <a:off x="1828800" y="25733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30"/>
          <p:cNvSpPr/>
          <p:nvPr/>
        </p:nvSpPr>
        <p:spPr>
          <a:xfrm>
            <a:off x="2743200" y="15827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30"/>
          <p:cNvSpPr/>
          <p:nvPr/>
        </p:nvSpPr>
        <p:spPr>
          <a:xfrm>
            <a:off x="2743200" y="38687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30"/>
          <p:cNvSpPr/>
          <p:nvPr/>
        </p:nvSpPr>
        <p:spPr>
          <a:xfrm>
            <a:off x="3868737" y="32258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30"/>
          <p:cNvSpPr/>
          <p:nvPr/>
        </p:nvSpPr>
        <p:spPr>
          <a:xfrm>
            <a:off x="3868737" y="45974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30"/>
          <p:cNvSpPr/>
          <p:nvPr/>
        </p:nvSpPr>
        <p:spPr>
          <a:xfrm>
            <a:off x="3868737" y="57404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30"/>
          <p:cNvSpPr/>
          <p:nvPr/>
        </p:nvSpPr>
        <p:spPr>
          <a:xfrm>
            <a:off x="4884737" y="25574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30"/>
          <p:cNvSpPr/>
          <p:nvPr/>
        </p:nvSpPr>
        <p:spPr>
          <a:xfrm>
            <a:off x="5722937" y="15668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30"/>
          <p:cNvSpPr/>
          <p:nvPr/>
        </p:nvSpPr>
        <p:spPr>
          <a:xfrm>
            <a:off x="6942137" y="15668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30"/>
          <p:cNvSpPr/>
          <p:nvPr/>
        </p:nvSpPr>
        <p:spPr>
          <a:xfrm>
            <a:off x="7856537" y="25574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30"/>
          <p:cNvSpPr/>
          <p:nvPr/>
        </p:nvSpPr>
        <p:spPr>
          <a:xfrm>
            <a:off x="5722937" y="36242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 name="Google Shape;286;p30"/>
          <p:cNvSpPr/>
          <p:nvPr/>
        </p:nvSpPr>
        <p:spPr>
          <a:xfrm>
            <a:off x="6942137" y="36242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87" name="Google Shape;287;p30"/>
          <p:cNvCxnSpPr/>
          <p:nvPr/>
        </p:nvCxnSpPr>
        <p:spPr>
          <a:xfrm>
            <a:off x="1349375" y="2941637"/>
            <a:ext cx="438150" cy="0"/>
          </a:xfrm>
          <a:prstGeom prst="straightConnector1">
            <a:avLst/>
          </a:prstGeom>
          <a:noFill/>
          <a:ln cap="flat" cmpd="sng" w="25400">
            <a:solidFill>
              <a:schemeClr val="dk1"/>
            </a:solidFill>
            <a:prstDash val="solid"/>
            <a:miter lim="8000"/>
            <a:headEnd len="sm" w="sm" type="none"/>
            <a:tailEnd len="sm" w="sm" type="stealth"/>
          </a:ln>
        </p:spPr>
      </p:cxnSp>
      <p:cxnSp>
        <p:nvCxnSpPr>
          <p:cNvPr id="288" name="Google Shape;288;p30"/>
          <p:cNvCxnSpPr/>
          <p:nvPr/>
        </p:nvCxnSpPr>
        <p:spPr>
          <a:xfrm flipH="1" rot="10800000">
            <a:off x="2373312" y="2227262"/>
            <a:ext cx="433387" cy="428625"/>
          </a:xfrm>
          <a:prstGeom prst="straightConnector1">
            <a:avLst/>
          </a:prstGeom>
          <a:noFill/>
          <a:ln cap="flat" cmpd="sng" w="25400">
            <a:solidFill>
              <a:schemeClr val="dk1"/>
            </a:solidFill>
            <a:prstDash val="solid"/>
            <a:miter lim="8000"/>
            <a:headEnd len="sm" w="sm" type="none"/>
            <a:tailEnd len="sm" w="sm" type="stealth"/>
          </a:ln>
        </p:spPr>
      </p:cxnSp>
      <p:cxnSp>
        <p:nvCxnSpPr>
          <p:cNvPr id="289" name="Google Shape;289;p30"/>
          <p:cNvCxnSpPr/>
          <p:nvPr/>
        </p:nvCxnSpPr>
        <p:spPr>
          <a:xfrm>
            <a:off x="2397125" y="3203575"/>
            <a:ext cx="476250" cy="690562"/>
          </a:xfrm>
          <a:prstGeom prst="straightConnector1">
            <a:avLst/>
          </a:prstGeom>
          <a:noFill/>
          <a:ln cap="flat" cmpd="sng" w="25400">
            <a:solidFill>
              <a:schemeClr val="dk1"/>
            </a:solidFill>
            <a:prstDash val="solid"/>
            <a:miter lim="8000"/>
            <a:headEnd len="sm" w="sm" type="none"/>
            <a:tailEnd len="sm" w="sm" type="stealth"/>
          </a:ln>
        </p:spPr>
      </p:cxnSp>
      <p:cxnSp>
        <p:nvCxnSpPr>
          <p:cNvPr id="290" name="Google Shape;290;p30"/>
          <p:cNvCxnSpPr/>
          <p:nvPr/>
        </p:nvCxnSpPr>
        <p:spPr>
          <a:xfrm flipH="1" rot="10800000">
            <a:off x="3354387" y="3813175"/>
            <a:ext cx="481012" cy="223837"/>
          </a:xfrm>
          <a:prstGeom prst="straightConnector1">
            <a:avLst/>
          </a:prstGeom>
          <a:noFill/>
          <a:ln cap="flat" cmpd="sng" w="25400">
            <a:solidFill>
              <a:schemeClr val="dk1"/>
            </a:solidFill>
            <a:prstDash val="solid"/>
            <a:miter lim="8000"/>
            <a:headEnd len="sm" w="sm" type="none"/>
            <a:tailEnd len="sm" w="sm" type="stealth"/>
          </a:ln>
        </p:spPr>
      </p:cxnSp>
      <p:cxnSp>
        <p:nvCxnSpPr>
          <p:cNvPr id="291" name="Google Shape;291;p30"/>
          <p:cNvCxnSpPr/>
          <p:nvPr/>
        </p:nvCxnSpPr>
        <p:spPr>
          <a:xfrm>
            <a:off x="3379787" y="4356100"/>
            <a:ext cx="506412" cy="341312"/>
          </a:xfrm>
          <a:prstGeom prst="straightConnector1">
            <a:avLst/>
          </a:prstGeom>
          <a:noFill/>
          <a:ln cap="flat" cmpd="sng" w="25400">
            <a:solidFill>
              <a:schemeClr val="dk1"/>
            </a:solidFill>
            <a:prstDash val="solid"/>
            <a:miter lim="8000"/>
            <a:headEnd len="sm" w="sm" type="none"/>
            <a:tailEnd len="sm" w="sm" type="stealth"/>
          </a:ln>
        </p:spPr>
      </p:cxnSp>
      <p:cxnSp>
        <p:nvCxnSpPr>
          <p:cNvPr id="292" name="Google Shape;292;p30"/>
          <p:cNvCxnSpPr/>
          <p:nvPr/>
        </p:nvCxnSpPr>
        <p:spPr>
          <a:xfrm>
            <a:off x="3197225" y="4578350"/>
            <a:ext cx="790575" cy="1139825"/>
          </a:xfrm>
          <a:prstGeom prst="straightConnector1">
            <a:avLst/>
          </a:prstGeom>
          <a:noFill/>
          <a:ln cap="flat" cmpd="sng" w="25400">
            <a:solidFill>
              <a:schemeClr val="dk1"/>
            </a:solidFill>
            <a:prstDash val="solid"/>
            <a:miter lim="8000"/>
            <a:headEnd len="sm" w="sm" type="none"/>
            <a:tailEnd len="sm" w="sm" type="stealth"/>
          </a:ln>
        </p:spPr>
      </p:cxnSp>
      <p:cxnSp>
        <p:nvCxnSpPr>
          <p:cNvPr id="293" name="Google Shape;293;p30"/>
          <p:cNvCxnSpPr/>
          <p:nvPr/>
        </p:nvCxnSpPr>
        <p:spPr>
          <a:xfrm>
            <a:off x="3392487" y="2066925"/>
            <a:ext cx="1497012" cy="555625"/>
          </a:xfrm>
          <a:prstGeom prst="straightConnector1">
            <a:avLst/>
          </a:prstGeom>
          <a:noFill/>
          <a:ln cap="flat" cmpd="sng" w="25400">
            <a:solidFill>
              <a:schemeClr val="dk1"/>
            </a:solidFill>
            <a:prstDash val="solid"/>
            <a:miter lim="8000"/>
            <a:headEnd len="sm" w="sm" type="none"/>
            <a:tailEnd len="sm" w="sm" type="stealth"/>
          </a:ln>
        </p:spPr>
      </p:cxnSp>
      <p:cxnSp>
        <p:nvCxnSpPr>
          <p:cNvPr id="294" name="Google Shape;294;p30"/>
          <p:cNvCxnSpPr/>
          <p:nvPr/>
        </p:nvCxnSpPr>
        <p:spPr>
          <a:xfrm flipH="1" rot="10800000">
            <a:off x="4498975" y="3167062"/>
            <a:ext cx="374650" cy="265112"/>
          </a:xfrm>
          <a:prstGeom prst="straightConnector1">
            <a:avLst/>
          </a:prstGeom>
          <a:noFill/>
          <a:ln cap="flat" cmpd="sng" w="25400">
            <a:solidFill>
              <a:schemeClr val="dk1"/>
            </a:solidFill>
            <a:prstDash val="solid"/>
            <a:miter lim="8000"/>
            <a:headEnd len="sm" w="sm" type="none"/>
            <a:tailEnd len="sm" w="sm" type="stealth"/>
          </a:ln>
        </p:spPr>
      </p:cxnSp>
      <p:cxnSp>
        <p:nvCxnSpPr>
          <p:cNvPr id="295" name="Google Shape;295;p30"/>
          <p:cNvCxnSpPr/>
          <p:nvPr/>
        </p:nvCxnSpPr>
        <p:spPr>
          <a:xfrm flipH="1" rot="10800000">
            <a:off x="4460875" y="3294062"/>
            <a:ext cx="512762" cy="1443037"/>
          </a:xfrm>
          <a:prstGeom prst="straightConnector1">
            <a:avLst/>
          </a:prstGeom>
          <a:noFill/>
          <a:ln cap="flat" cmpd="sng" w="25400">
            <a:solidFill>
              <a:schemeClr val="dk1"/>
            </a:solidFill>
            <a:prstDash val="solid"/>
            <a:miter lim="8000"/>
            <a:headEnd len="sm" w="sm" type="none"/>
            <a:tailEnd len="sm" w="sm" type="stealth"/>
          </a:ln>
        </p:spPr>
      </p:cxnSp>
      <p:cxnSp>
        <p:nvCxnSpPr>
          <p:cNvPr id="296" name="Google Shape;296;p30"/>
          <p:cNvCxnSpPr/>
          <p:nvPr/>
        </p:nvCxnSpPr>
        <p:spPr>
          <a:xfrm flipH="1" rot="10800000">
            <a:off x="4522787" y="3376612"/>
            <a:ext cx="660400" cy="2641600"/>
          </a:xfrm>
          <a:prstGeom prst="straightConnector1">
            <a:avLst/>
          </a:prstGeom>
          <a:noFill/>
          <a:ln cap="flat" cmpd="sng" w="25400">
            <a:solidFill>
              <a:schemeClr val="dk1"/>
            </a:solidFill>
            <a:prstDash val="solid"/>
            <a:miter lim="8000"/>
            <a:headEnd len="sm" w="sm" type="none"/>
            <a:tailEnd len="sm" w="sm" type="stealth"/>
          </a:ln>
        </p:spPr>
      </p:cxnSp>
      <p:cxnSp>
        <p:nvCxnSpPr>
          <p:cNvPr id="297" name="Google Shape;297;p30"/>
          <p:cNvCxnSpPr/>
          <p:nvPr/>
        </p:nvCxnSpPr>
        <p:spPr>
          <a:xfrm>
            <a:off x="5405437" y="3227387"/>
            <a:ext cx="419100" cy="446087"/>
          </a:xfrm>
          <a:prstGeom prst="straightConnector1">
            <a:avLst/>
          </a:prstGeom>
          <a:noFill/>
          <a:ln cap="flat" cmpd="sng" w="25400">
            <a:solidFill>
              <a:schemeClr val="dk1"/>
            </a:solidFill>
            <a:prstDash val="solid"/>
            <a:miter lim="8000"/>
            <a:headEnd len="sm" w="sm" type="none"/>
            <a:tailEnd len="sm" w="sm" type="stealth"/>
          </a:ln>
        </p:spPr>
      </p:cxnSp>
      <p:cxnSp>
        <p:nvCxnSpPr>
          <p:cNvPr id="298" name="Google Shape;298;p30"/>
          <p:cNvCxnSpPr/>
          <p:nvPr/>
        </p:nvCxnSpPr>
        <p:spPr>
          <a:xfrm>
            <a:off x="6391275" y="3992562"/>
            <a:ext cx="509587" cy="0"/>
          </a:xfrm>
          <a:prstGeom prst="straightConnector1">
            <a:avLst/>
          </a:prstGeom>
          <a:noFill/>
          <a:ln cap="flat" cmpd="sng" w="25400">
            <a:solidFill>
              <a:schemeClr val="dk1"/>
            </a:solidFill>
            <a:prstDash val="solid"/>
            <a:miter lim="8000"/>
            <a:headEnd len="sm" w="sm" type="none"/>
            <a:tailEnd len="sm" w="sm" type="stealth"/>
          </a:ln>
        </p:spPr>
      </p:cxnSp>
      <p:cxnSp>
        <p:nvCxnSpPr>
          <p:cNvPr id="299" name="Google Shape;299;p30"/>
          <p:cNvCxnSpPr/>
          <p:nvPr/>
        </p:nvCxnSpPr>
        <p:spPr>
          <a:xfrm flipH="1" rot="10800000">
            <a:off x="5411787" y="2235200"/>
            <a:ext cx="369887" cy="392112"/>
          </a:xfrm>
          <a:prstGeom prst="straightConnector1">
            <a:avLst/>
          </a:prstGeom>
          <a:noFill/>
          <a:ln cap="flat" cmpd="sng" w="25400">
            <a:solidFill>
              <a:schemeClr val="dk1"/>
            </a:solidFill>
            <a:prstDash val="solid"/>
            <a:miter lim="8000"/>
            <a:headEnd len="sm" w="sm" type="none"/>
            <a:tailEnd len="sm" w="sm" type="stealth"/>
          </a:ln>
        </p:spPr>
      </p:cxnSp>
      <p:cxnSp>
        <p:nvCxnSpPr>
          <p:cNvPr id="300" name="Google Shape;300;p30"/>
          <p:cNvCxnSpPr/>
          <p:nvPr/>
        </p:nvCxnSpPr>
        <p:spPr>
          <a:xfrm>
            <a:off x="6397625" y="1931987"/>
            <a:ext cx="485775" cy="0"/>
          </a:xfrm>
          <a:prstGeom prst="straightConnector1">
            <a:avLst/>
          </a:prstGeom>
          <a:noFill/>
          <a:ln cap="flat" cmpd="sng" w="25400">
            <a:solidFill>
              <a:schemeClr val="dk1"/>
            </a:solidFill>
            <a:prstDash val="solid"/>
            <a:miter lim="8000"/>
            <a:headEnd len="sm" w="sm" type="none"/>
            <a:tailEnd len="sm" w="sm" type="stealth"/>
          </a:ln>
        </p:spPr>
      </p:cxnSp>
      <p:cxnSp>
        <p:nvCxnSpPr>
          <p:cNvPr id="301" name="Google Shape;301;p30"/>
          <p:cNvCxnSpPr/>
          <p:nvPr/>
        </p:nvCxnSpPr>
        <p:spPr>
          <a:xfrm>
            <a:off x="7550150" y="2128837"/>
            <a:ext cx="398462" cy="482600"/>
          </a:xfrm>
          <a:prstGeom prst="straightConnector1">
            <a:avLst/>
          </a:prstGeom>
          <a:noFill/>
          <a:ln cap="flat" cmpd="sng" w="25400">
            <a:solidFill>
              <a:schemeClr val="dk1"/>
            </a:solidFill>
            <a:prstDash val="solid"/>
            <a:miter lim="8000"/>
            <a:headEnd len="sm" w="sm" type="none"/>
            <a:tailEnd len="sm" w="sm" type="stealth"/>
          </a:ln>
        </p:spPr>
      </p:cxnSp>
      <p:cxnSp>
        <p:nvCxnSpPr>
          <p:cNvPr id="302" name="Google Shape;302;p30"/>
          <p:cNvCxnSpPr/>
          <p:nvPr/>
        </p:nvCxnSpPr>
        <p:spPr>
          <a:xfrm flipH="1" rot="10800000">
            <a:off x="7531100" y="3249612"/>
            <a:ext cx="412750" cy="508000"/>
          </a:xfrm>
          <a:prstGeom prst="straightConnector1">
            <a:avLst/>
          </a:prstGeom>
          <a:noFill/>
          <a:ln cap="flat" cmpd="sng" w="25400">
            <a:solidFill>
              <a:schemeClr val="dk1"/>
            </a:solidFill>
            <a:prstDash val="solid"/>
            <a:miter lim="8000"/>
            <a:headEnd len="sm" w="sm" type="none"/>
            <a:tailEnd len="sm" w="sm" type="stealth"/>
          </a:ln>
        </p:spPr>
      </p:cxnSp>
      <p:grpSp>
        <p:nvGrpSpPr>
          <p:cNvPr id="303" name="Google Shape;303;p30"/>
          <p:cNvGrpSpPr/>
          <p:nvPr/>
        </p:nvGrpSpPr>
        <p:grpSpPr>
          <a:xfrm>
            <a:off x="4883150" y="2560637"/>
            <a:ext cx="636587" cy="738187"/>
            <a:chOff x="4667250" y="2057400"/>
            <a:chExt cx="636587" cy="738187"/>
          </a:xfrm>
        </p:grpSpPr>
        <p:sp>
          <p:nvSpPr>
            <p:cNvPr id="304" name="Google Shape;304;p30"/>
            <p:cNvSpPr txBox="1"/>
            <p:nvPr/>
          </p:nvSpPr>
          <p:spPr>
            <a:xfrm>
              <a:off x="4667250" y="22669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H</a:t>
              </a:r>
              <a:endParaRPr/>
            </a:p>
          </p:txBody>
        </p:sp>
        <p:cxnSp>
          <p:nvCxnSpPr>
            <p:cNvPr id="305" name="Google Shape;305;p30"/>
            <p:cNvCxnSpPr/>
            <p:nvPr/>
          </p:nvCxnSpPr>
          <p:spPr>
            <a:xfrm>
              <a:off x="4994275" y="20574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06" name="Google Shape;306;p30"/>
            <p:cNvCxnSpPr/>
            <p:nvPr/>
          </p:nvCxnSpPr>
          <p:spPr>
            <a:xfrm>
              <a:off x="4692650" y="22860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07" name="Google Shape;307;p30"/>
            <p:cNvCxnSpPr/>
            <p:nvPr/>
          </p:nvCxnSpPr>
          <p:spPr>
            <a:xfrm>
              <a:off x="4691062" y="25574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08" name="Google Shape;308;p30"/>
          <p:cNvSpPr txBox="1"/>
          <p:nvPr/>
        </p:nvSpPr>
        <p:spPr>
          <a:xfrm>
            <a:off x="4949825" y="25908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309" name="Google Shape;309;p30"/>
          <p:cNvSpPr txBox="1"/>
          <p:nvPr/>
        </p:nvSpPr>
        <p:spPr>
          <a:xfrm>
            <a:off x="5149850" y="25908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310" name="Google Shape;310;p30"/>
          <p:cNvSpPr txBox="1"/>
          <p:nvPr/>
        </p:nvSpPr>
        <p:spPr>
          <a:xfrm>
            <a:off x="5203825" y="27606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8</a:t>
            </a:r>
            <a:endParaRPr/>
          </a:p>
        </p:txBody>
      </p:sp>
      <p:grpSp>
        <p:nvGrpSpPr>
          <p:cNvPr id="311" name="Google Shape;311;p30"/>
          <p:cNvGrpSpPr/>
          <p:nvPr/>
        </p:nvGrpSpPr>
        <p:grpSpPr>
          <a:xfrm>
            <a:off x="3871912" y="3224212"/>
            <a:ext cx="636587" cy="738187"/>
            <a:chOff x="3656012" y="2720975"/>
            <a:chExt cx="636587" cy="738187"/>
          </a:xfrm>
        </p:grpSpPr>
        <p:grpSp>
          <p:nvGrpSpPr>
            <p:cNvPr id="312" name="Google Shape;312;p30"/>
            <p:cNvGrpSpPr/>
            <p:nvPr/>
          </p:nvGrpSpPr>
          <p:grpSpPr>
            <a:xfrm>
              <a:off x="3656012" y="2720975"/>
              <a:ext cx="636587" cy="738187"/>
              <a:chOff x="3656012" y="2720975"/>
              <a:chExt cx="636587" cy="738187"/>
            </a:xfrm>
          </p:grpSpPr>
          <p:sp>
            <p:nvSpPr>
              <p:cNvPr id="313" name="Google Shape;313;p30"/>
              <p:cNvSpPr txBox="1"/>
              <p:nvPr/>
            </p:nvSpPr>
            <p:spPr>
              <a:xfrm>
                <a:off x="3656012" y="29305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E</a:t>
                </a:r>
                <a:endParaRPr/>
              </a:p>
            </p:txBody>
          </p:sp>
          <p:cxnSp>
            <p:nvCxnSpPr>
              <p:cNvPr id="314" name="Google Shape;314;p30"/>
              <p:cNvCxnSpPr/>
              <p:nvPr/>
            </p:nvCxnSpPr>
            <p:spPr>
              <a:xfrm>
                <a:off x="3983037" y="27209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15" name="Google Shape;315;p30"/>
              <p:cNvCxnSpPr/>
              <p:nvPr/>
            </p:nvCxnSpPr>
            <p:spPr>
              <a:xfrm>
                <a:off x="3681412" y="29495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16" name="Google Shape;316;p30"/>
              <p:cNvCxnSpPr/>
              <p:nvPr/>
            </p:nvCxnSpPr>
            <p:spPr>
              <a:xfrm>
                <a:off x="3679825" y="32210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17" name="Google Shape;317;p30"/>
            <p:cNvSpPr txBox="1"/>
            <p:nvPr/>
          </p:nvSpPr>
          <p:spPr>
            <a:xfrm>
              <a:off x="3722687" y="27511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318" name="Google Shape;318;p30"/>
            <p:cNvSpPr txBox="1"/>
            <p:nvPr/>
          </p:nvSpPr>
          <p:spPr>
            <a:xfrm>
              <a:off x="3922712" y="27511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319" name="Google Shape;319;p30"/>
            <p:cNvSpPr txBox="1"/>
            <p:nvPr/>
          </p:nvSpPr>
          <p:spPr>
            <a:xfrm>
              <a:off x="3976687" y="29210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8</a:t>
              </a:r>
              <a:endParaRPr/>
            </a:p>
          </p:txBody>
        </p:sp>
      </p:grpSp>
      <p:grpSp>
        <p:nvGrpSpPr>
          <p:cNvPr id="320" name="Google Shape;320;p30"/>
          <p:cNvGrpSpPr/>
          <p:nvPr/>
        </p:nvGrpSpPr>
        <p:grpSpPr>
          <a:xfrm>
            <a:off x="5721350" y="3617912"/>
            <a:ext cx="636587" cy="738187"/>
            <a:chOff x="5505450" y="3114675"/>
            <a:chExt cx="636587" cy="738187"/>
          </a:xfrm>
        </p:grpSpPr>
        <p:grpSp>
          <p:nvGrpSpPr>
            <p:cNvPr id="321" name="Google Shape;321;p30"/>
            <p:cNvGrpSpPr/>
            <p:nvPr/>
          </p:nvGrpSpPr>
          <p:grpSpPr>
            <a:xfrm>
              <a:off x="5505450" y="3114675"/>
              <a:ext cx="636587" cy="738187"/>
              <a:chOff x="5505450" y="3114675"/>
              <a:chExt cx="636587" cy="738187"/>
            </a:xfrm>
          </p:grpSpPr>
          <p:sp>
            <p:nvSpPr>
              <p:cNvPr id="322" name="Google Shape;322;p30"/>
              <p:cNvSpPr txBox="1"/>
              <p:nvPr/>
            </p:nvSpPr>
            <p:spPr>
              <a:xfrm>
                <a:off x="5505450" y="33242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J</a:t>
                </a:r>
                <a:endParaRPr/>
              </a:p>
            </p:txBody>
          </p:sp>
          <p:cxnSp>
            <p:nvCxnSpPr>
              <p:cNvPr id="323" name="Google Shape;323;p30"/>
              <p:cNvCxnSpPr/>
              <p:nvPr/>
            </p:nvCxnSpPr>
            <p:spPr>
              <a:xfrm>
                <a:off x="5832475" y="31146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24" name="Google Shape;324;p30"/>
              <p:cNvCxnSpPr/>
              <p:nvPr/>
            </p:nvCxnSpPr>
            <p:spPr>
              <a:xfrm>
                <a:off x="5530850" y="33432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25" name="Google Shape;325;p30"/>
              <p:cNvCxnSpPr/>
              <p:nvPr/>
            </p:nvCxnSpPr>
            <p:spPr>
              <a:xfrm>
                <a:off x="5529262" y="36147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26" name="Google Shape;326;p30"/>
            <p:cNvSpPr txBox="1"/>
            <p:nvPr/>
          </p:nvSpPr>
          <p:spPr>
            <a:xfrm>
              <a:off x="5572125"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327" name="Google Shape;327;p30"/>
            <p:cNvSpPr txBox="1"/>
            <p:nvPr/>
          </p:nvSpPr>
          <p:spPr>
            <a:xfrm>
              <a:off x="5772150"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328" name="Google Shape;328;p30"/>
            <p:cNvSpPr txBox="1"/>
            <p:nvPr/>
          </p:nvSpPr>
          <p:spPr>
            <a:xfrm>
              <a:off x="5826125" y="33147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5</a:t>
              </a:r>
              <a:endParaRPr/>
            </a:p>
          </p:txBody>
        </p:sp>
      </p:grpSp>
      <p:grpSp>
        <p:nvGrpSpPr>
          <p:cNvPr id="329" name="Google Shape;329;p30"/>
          <p:cNvGrpSpPr/>
          <p:nvPr/>
        </p:nvGrpSpPr>
        <p:grpSpPr>
          <a:xfrm>
            <a:off x="5732462" y="1562100"/>
            <a:ext cx="636587" cy="738187"/>
            <a:chOff x="5516562" y="1058862"/>
            <a:chExt cx="636587" cy="738187"/>
          </a:xfrm>
        </p:grpSpPr>
        <p:sp>
          <p:nvSpPr>
            <p:cNvPr id="330" name="Google Shape;330;p30"/>
            <p:cNvSpPr txBox="1"/>
            <p:nvPr/>
          </p:nvSpPr>
          <p:spPr>
            <a:xfrm>
              <a:off x="5516562" y="126841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I</a:t>
              </a:r>
              <a:endParaRPr/>
            </a:p>
          </p:txBody>
        </p:sp>
        <p:cxnSp>
          <p:nvCxnSpPr>
            <p:cNvPr id="331" name="Google Shape;331;p30"/>
            <p:cNvCxnSpPr/>
            <p:nvPr/>
          </p:nvCxnSpPr>
          <p:spPr>
            <a:xfrm>
              <a:off x="5843587" y="105886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32" name="Google Shape;332;p30"/>
            <p:cNvCxnSpPr/>
            <p:nvPr/>
          </p:nvCxnSpPr>
          <p:spPr>
            <a:xfrm>
              <a:off x="5541962" y="128746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33" name="Google Shape;333;p30"/>
            <p:cNvCxnSpPr/>
            <p:nvPr/>
          </p:nvCxnSpPr>
          <p:spPr>
            <a:xfrm>
              <a:off x="5540375" y="155892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34" name="Google Shape;334;p30"/>
          <p:cNvSpPr txBox="1"/>
          <p:nvPr/>
        </p:nvSpPr>
        <p:spPr>
          <a:xfrm>
            <a:off x="5791200" y="16081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335" name="Google Shape;335;p30"/>
          <p:cNvSpPr txBox="1"/>
          <p:nvPr/>
        </p:nvSpPr>
        <p:spPr>
          <a:xfrm>
            <a:off x="5991225" y="16081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336" name="Google Shape;336;p30"/>
          <p:cNvSpPr txBox="1"/>
          <p:nvPr/>
        </p:nvSpPr>
        <p:spPr>
          <a:xfrm>
            <a:off x="6045200" y="17780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5</a:t>
            </a:r>
            <a:endParaRPr/>
          </a:p>
        </p:txBody>
      </p:sp>
      <p:grpSp>
        <p:nvGrpSpPr>
          <p:cNvPr id="337" name="Google Shape;337;p30"/>
          <p:cNvGrpSpPr/>
          <p:nvPr/>
        </p:nvGrpSpPr>
        <p:grpSpPr>
          <a:xfrm>
            <a:off x="6948487" y="1570037"/>
            <a:ext cx="636587" cy="738187"/>
            <a:chOff x="6732587" y="1066800"/>
            <a:chExt cx="636587" cy="738187"/>
          </a:xfrm>
        </p:grpSpPr>
        <p:grpSp>
          <p:nvGrpSpPr>
            <p:cNvPr id="338" name="Google Shape;338;p30"/>
            <p:cNvGrpSpPr/>
            <p:nvPr/>
          </p:nvGrpSpPr>
          <p:grpSpPr>
            <a:xfrm>
              <a:off x="6732587" y="1066800"/>
              <a:ext cx="636587" cy="738187"/>
              <a:chOff x="6732587" y="1066800"/>
              <a:chExt cx="636587" cy="738187"/>
            </a:xfrm>
          </p:grpSpPr>
          <p:sp>
            <p:nvSpPr>
              <p:cNvPr id="339" name="Google Shape;339;p30"/>
              <p:cNvSpPr txBox="1"/>
              <p:nvPr/>
            </p:nvSpPr>
            <p:spPr>
              <a:xfrm>
                <a:off x="6732587" y="12763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K</a:t>
                </a:r>
                <a:endParaRPr/>
              </a:p>
            </p:txBody>
          </p:sp>
          <p:cxnSp>
            <p:nvCxnSpPr>
              <p:cNvPr id="340" name="Google Shape;340;p30"/>
              <p:cNvCxnSpPr/>
              <p:nvPr/>
            </p:nvCxnSpPr>
            <p:spPr>
              <a:xfrm>
                <a:off x="7059612" y="10668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41" name="Google Shape;341;p30"/>
              <p:cNvCxnSpPr/>
              <p:nvPr/>
            </p:nvCxnSpPr>
            <p:spPr>
              <a:xfrm>
                <a:off x="6757987" y="12954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42" name="Google Shape;342;p30"/>
              <p:cNvCxnSpPr/>
              <p:nvPr/>
            </p:nvCxnSpPr>
            <p:spPr>
              <a:xfrm>
                <a:off x="6756400" y="15668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43" name="Google Shape;343;p30"/>
            <p:cNvSpPr txBox="1"/>
            <p:nvPr/>
          </p:nvSpPr>
          <p:spPr>
            <a:xfrm>
              <a:off x="6799262"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344" name="Google Shape;344;p30"/>
            <p:cNvSpPr txBox="1"/>
            <p:nvPr/>
          </p:nvSpPr>
          <p:spPr>
            <a:xfrm>
              <a:off x="6999287"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345" name="Google Shape;345;p30"/>
            <p:cNvSpPr txBox="1"/>
            <p:nvPr/>
          </p:nvSpPr>
          <p:spPr>
            <a:xfrm>
              <a:off x="7053262" y="12668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grpSp>
        <p:nvGrpSpPr>
          <p:cNvPr id="346" name="Google Shape;346;p30"/>
          <p:cNvGrpSpPr/>
          <p:nvPr/>
        </p:nvGrpSpPr>
        <p:grpSpPr>
          <a:xfrm>
            <a:off x="6950075" y="3621087"/>
            <a:ext cx="636587" cy="738187"/>
            <a:chOff x="6734175" y="3117850"/>
            <a:chExt cx="636587" cy="738187"/>
          </a:xfrm>
        </p:grpSpPr>
        <p:grpSp>
          <p:nvGrpSpPr>
            <p:cNvPr id="347" name="Google Shape;347;p30"/>
            <p:cNvGrpSpPr/>
            <p:nvPr/>
          </p:nvGrpSpPr>
          <p:grpSpPr>
            <a:xfrm>
              <a:off x="6734175" y="3117850"/>
              <a:ext cx="636587" cy="738187"/>
              <a:chOff x="6734175" y="3117850"/>
              <a:chExt cx="636587" cy="738187"/>
            </a:xfrm>
          </p:grpSpPr>
          <p:sp>
            <p:nvSpPr>
              <p:cNvPr id="348" name="Google Shape;348;p30"/>
              <p:cNvSpPr txBox="1"/>
              <p:nvPr/>
            </p:nvSpPr>
            <p:spPr>
              <a:xfrm>
                <a:off x="6734175" y="33274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L</a:t>
                </a:r>
                <a:endParaRPr/>
              </a:p>
            </p:txBody>
          </p:sp>
          <p:cxnSp>
            <p:nvCxnSpPr>
              <p:cNvPr id="349" name="Google Shape;349;p30"/>
              <p:cNvCxnSpPr/>
              <p:nvPr/>
            </p:nvCxnSpPr>
            <p:spPr>
              <a:xfrm>
                <a:off x="7061200" y="31178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50" name="Google Shape;350;p30"/>
              <p:cNvCxnSpPr/>
              <p:nvPr/>
            </p:nvCxnSpPr>
            <p:spPr>
              <a:xfrm>
                <a:off x="6759575" y="33464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51" name="Google Shape;351;p30"/>
              <p:cNvCxnSpPr/>
              <p:nvPr/>
            </p:nvCxnSpPr>
            <p:spPr>
              <a:xfrm>
                <a:off x="6757987" y="36179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52" name="Google Shape;352;p30"/>
            <p:cNvSpPr txBox="1"/>
            <p:nvPr/>
          </p:nvSpPr>
          <p:spPr>
            <a:xfrm>
              <a:off x="6800850"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353" name="Google Shape;353;p30"/>
            <p:cNvSpPr txBox="1"/>
            <p:nvPr/>
          </p:nvSpPr>
          <p:spPr>
            <a:xfrm>
              <a:off x="7000875"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40</a:t>
              </a:r>
              <a:endParaRPr/>
            </a:p>
          </p:txBody>
        </p:sp>
        <p:sp>
          <p:nvSpPr>
            <p:cNvPr id="354" name="Google Shape;354;p30"/>
            <p:cNvSpPr txBox="1"/>
            <p:nvPr/>
          </p:nvSpPr>
          <p:spPr>
            <a:xfrm>
              <a:off x="7054850" y="33178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2</a:t>
              </a:r>
              <a:endParaRPr/>
            </a:p>
          </p:txBody>
        </p:sp>
      </p:grpSp>
      <p:grpSp>
        <p:nvGrpSpPr>
          <p:cNvPr id="355" name="Google Shape;355;p30"/>
          <p:cNvGrpSpPr/>
          <p:nvPr/>
        </p:nvGrpSpPr>
        <p:grpSpPr>
          <a:xfrm>
            <a:off x="7858125" y="2555875"/>
            <a:ext cx="636587" cy="738187"/>
            <a:chOff x="7642225" y="2052637"/>
            <a:chExt cx="636587" cy="738187"/>
          </a:xfrm>
        </p:grpSpPr>
        <p:grpSp>
          <p:nvGrpSpPr>
            <p:cNvPr id="356" name="Google Shape;356;p30"/>
            <p:cNvGrpSpPr/>
            <p:nvPr/>
          </p:nvGrpSpPr>
          <p:grpSpPr>
            <a:xfrm>
              <a:off x="7642225" y="2052637"/>
              <a:ext cx="636587" cy="738187"/>
              <a:chOff x="7642225" y="2052637"/>
              <a:chExt cx="636587" cy="738187"/>
            </a:xfrm>
          </p:grpSpPr>
          <p:sp>
            <p:nvSpPr>
              <p:cNvPr id="357" name="Google Shape;357;p30"/>
              <p:cNvSpPr txBox="1"/>
              <p:nvPr/>
            </p:nvSpPr>
            <p:spPr>
              <a:xfrm>
                <a:off x="7642225" y="2262187"/>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M</a:t>
                </a:r>
                <a:endParaRPr/>
              </a:p>
            </p:txBody>
          </p:sp>
          <p:cxnSp>
            <p:nvCxnSpPr>
              <p:cNvPr id="358" name="Google Shape;358;p30"/>
              <p:cNvCxnSpPr/>
              <p:nvPr/>
            </p:nvCxnSpPr>
            <p:spPr>
              <a:xfrm>
                <a:off x="7969250" y="2052637"/>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59" name="Google Shape;359;p30"/>
              <p:cNvCxnSpPr/>
              <p:nvPr/>
            </p:nvCxnSpPr>
            <p:spPr>
              <a:xfrm>
                <a:off x="7667625" y="2281237"/>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60" name="Google Shape;360;p30"/>
              <p:cNvCxnSpPr/>
              <p:nvPr/>
            </p:nvCxnSpPr>
            <p:spPr>
              <a:xfrm>
                <a:off x="7666037" y="2552700"/>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61" name="Google Shape;361;p30"/>
            <p:cNvSpPr txBox="1"/>
            <p:nvPr/>
          </p:nvSpPr>
          <p:spPr>
            <a:xfrm>
              <a:off x="7708900" y="20828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362" name="Google Shape;362;p30"/>
            <p:cNvSpPr txBox="1"/>
            <p:nvPr/>
          </p:nvSpPr>
          <p:spPr>
            <a:xfrm>
              <a:off x="7908925" y="20828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46</a:t>
              </a:r>
              <a:endParaRPr/>
            </a:p>
          </p:txBody>
        </p:sp>
        <p:sp>
          <p:nvSpPr>
            <p:cNvPr id="363" name="Google Shape;363;p30"/>
            <p:cNvSpPr txBox="1"/>
            <p:nvPr/>
          </p:nvSpPr>
          <p:spPr>
            <a:xfrm>
              <a:off x="7962900" y="22526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grpSp>
        <p:nvGrpSpPr>
          <p:cNvPr id="364" name="Google Shape;364;p30"/>
          <p:cNvGrpSpPr/>
          <p:nvPr/>
        </p:nvGrpSpPr>
        <p:grpSpPr>
          <a:xfrm>
            <a:off x="685800" y="2573337"/>
            <a:ext cx="636587" cy="738187"/>
            <a:chOff x="469900" y="2070100"/>
            <a:chExt cx="636587" cy="738187"/>
          </a:xfrm>
        </p:grpSpPr>
        <p:sp>
          <p:nvSpPr>
            <p:cNvPr id="365" name="Google Shape;365;p30"/>
            <p:cNvSpPr txBox="1"/>
            <p:nvPr/>
          </p:nvSpPr>
          <p:spPr>
            <a:xfrm>
              <a:off x="469900" y="22796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A</a:t>
              </a:r>
              <a:endParaRPr/>
            </a:p>
          </p:txBody>
        </p:sp>
        <p:cxnSp>
          <p:nvCxnSpPr>
            <p:cNvPr id="366" name="Google Shape;366;p30"/>
            <p:cNvCxnSpPr/>
            <p:nvPr/>
          </p:nvCxnSpPr>
          <p:spPr>
            <a:xfrm>
              <a:off x="796925" y="20701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67" name="Google Shape;367;p30"/>
            <p:cNvCxnSpPr/>
            <p:nvPr/>
          </p:nvCxnSpPr>
          <p:spPr>
            <a:xfrm>
              <a:off x="495300" y="22987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68" name="Google Shape;368;p30"/>
            <p:cNvCxnSpPr/>
            <p:nvPr/>
          </p:nvCxnSpPr>
          <p:spPr>
            <a:xfrm>
              <a:off x="493712" y="25701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69" name="Google Shape;369;p30"/>
          <p:cNvSpPr txBox="1"/>
          <p:nvPr/>
        </p:nvSpPr>
        <p:spPr>
          <a:xfrm>
            <a:off x="752475" y="2603500"/>
            <a:ext cx="331787"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sng">
                <a:solidFill>
                  <a:srgbClr val="000066"/>
                </a:solidFill>
                <a:latin typeface="Arial"/>
                <a:ea typeface="Arial"/>
                <a:cs typeface="Arial"/>
                <a:sym typeface="Arial"/>
              </a:rPr>
              <a:t> 0</a:t>
            </a:r>
            <a:endParaRPr/>
          </a:p>
        </p:txBody>
      </p:sp>
      <p:sp>
        <p:nvSpPr>
          <p:cNvPr id="370" name="Google Shape;370;p30"/>
          <p:cNvSpPr txBox="1"/>
          <p:nvPr/>
        </p:nvSpPr>
        <p:spPr>
          <a:xfrm>
            <a:off x="952500" y="2603500"/>
            <a:ext cx="331787" cy="244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000" u="none">
                <a:solidFill>
                  <a:srgbClr val="000066"/>
                </a:solidFill>
                <a:latin typeface="Arial"/>
                <a:ea typeface="Arial"/>
                <a:cs typeface="Arial"/>
                <a:sym typeface="Arial"/>
              </a:rPr>
              <a:t> 3</a:t>
            </a:r>
            <a:endParaRPr/>
          </a:p>
        </p:txBody>
      </p:sp>
      <p:sp>
        <p:nvSpPr>
          <p:cNvPr id="371" name="Google Shape;371;p30"/>
          <p:cNvSpPr txBox="1"/>
          <p:nvPr/>
        </p:nvSpPr>
        <p:spPr>
          <a:xfrm>
            <a:off x="1006475" y="27733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3</a:t>
            </a:r>
            <a:endParaRPr/>
          </a:p>
        </p:txBody>
      </p:sp>
      <p:grpSp>
        <p:nvGrpSpPr>
          <p:cNvPr id="372" name="Google Shape;372;p30"/>
          <p:cNvGrpSpPr/>
          <p:nvPr/>
        </p:nvGrpSpPr>
        <p:grpSpPr>
          <a:xfrm>
            <a:off x="3875087" y="4598987"/>
            <a:ext cx="636587" cy="738187"/>
            <a:chOff x="3659187" y="4095750"/>
            <a:chExt cx="636587" cy="738187"/>
          </a:xfrm>
        </p:grpSpPr>
        <p:grpSp>
          <p:nvGrpSpPr>
            <p:cNvPr id="373" name="Google Shape;373;p30"/>
            <p:cNvGrpSpPr/>
            <p:nvPr/>
          </p:nvGrpSpPr>
          <p:grpSpPr>
            <a:xfrm>
              <a:off x="3659187" y="4095750"/>
              <a:ext cx="636587" cy="738187"/>
              <a:chOff x="3659187" y="4095750"/>
              <a:chExt cx="636587" cy="738187"/>
            </a:xfrm>
          </p:grpSpPr>
          <p:sp>
            <p:nvSpPr>
              <p:cNvPr id="374" name="Google Shape;374;p30"/>
              <p:cNvSpPr txBox="1"/>
              <p:nvPr/>
            </p:nvSpPr>
            <p:spPr>
              <a:xfrm>
                <a:off x="3659187" y="43053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F</a:t>
                </a:r>
                <a:endParaRPr/>
              </a:p>
            </p:txBody>
          </p:sp>
          <p:cxnSp>
            <p:nvCxnSpPr>
              <p:cNvPr id="375" name="Google Shape;375;p30"/>
              <p:cNvCxnSpPr/>
              <p:nvPr/>
            </p:nvCxnSpPr>
            <p:spPr>
              <a:xfrm>
                <a:off x="3986212" y="40957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76" name="Google Shape;376;p30"/>
              <p:cNvCxnSpPr/>
              <p:nvPr/>
            </p:nvCxnSpPr>
            <p:spPr>
              <a:xfrm>
                <a:off x="3684587" y="43243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77" name="Google Shape;377;p30"/>
              <p:cNvCxnSpPr/>
              <p:nvPr/>
            </p:nvCxnSpPr>
            <p:spPr>
              <a:xfrm>
                <a:off x="3683000" y="45958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78" name="Google Shape;378;p30"/>
            <p:cNvSpPr txBox="1"/>
            <p:nvPr/>
          </p:nvSpPr>
          <p:spPr>
            <a:xfrm>
              <a:off x="3725862"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379" name="Google Shape;379;p30"/>
            <p:cNvSpPr txBox="1"/>
            <p:nvPr/>
          </p:nvSpPr>
          <p:spPr>
            <a:xfrm>
              <a:off x="3925887"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21</a:t>
              </a:r>
              <a:endParaRPr/>
            </a:p>
          </p:txBody>
        </p:sp>
        <p:sp>
          <p:nvSpPr>
            <p:cNvPr id="380" name="Google Shape;380;p30"/>
            <p:cNvSpPr txBox="1"/>
            <p:nvPr/>
          </p:nvSpPr>
          <p:spPr>
            <a:xfrm>
              <a:off x="3979862" y="42957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grpSp>
        <p:nvGrpSpPr>
          <p:cNvPr id="381" name="Google Shape;381;p30"/>
          <p:cNvGrpSpPr/>
          <p:nvPr/>
        </p:nvGrpSpPr>
        <p:grpSpPr>
          <a:xfrm>
            <a:off x="3876675" y="5735637"/>
            <a:ext cx="636587" cy="738187"/>
            <a:chOff x="3660775" y="5232400"/>
            <a:chExt cx="636587" cy="738187"/>
          </a:xfrm>
        </p:grpSpPr>
        <p:grpSp>
          <p:nvGrpSpPr>
            <p:cNvPr id="382" name="Google Shape;382;p30"/>
            <p:cNvGrpSpPr/>
            <p:nvPr/>
          </p:nvGrpSpPr>
          <p:grpSpPr>
            <a:xfrm>
              <a:off x="3660775" y="5232400"/>
              <a:ext cx="636587" cy="738187"/>
              <a:chOff x="3660775" y="5232400"/>
              <a:chExt cx="636587" cy="738187"/>
            </a:xfrm>
          </p:grpSpPr>
          <p:sp>
            <p:nvSpPr>
              <p:cNvPr id="383" name="Google Shape;383;p30"/>
              <p:cNvSpPr txBox="1"/>
              <p:nvPr/>
            </p:nvSpPr>
            <p:spPr>
              <a:xfrm>
                <a:off x="3660775" y="54419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G</a:t>
                </a:r>
                <a:endParaRPr/>
              </a:p>
            </p:txBody>
          </p:sp>
          <p:cxnSp>
            <p:nvCxnSpPr>
              <p:cNvPr id="384" name="Google Shape;384;p30"/>
              <p:cNvCxnSpPr/>
              <p:nvPr/>
            </p:nvCxnSpPr>
            <p:spPr>
              <a:xfrm>
                <a:off x="3987800" y="52324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85" name="Google Shape;385;p30"/>
              <p:cNvCxnSpPr/>
              <p:nvPr/>
            </p:nvCxnSpPr>
            <p:spPr>
              <a:xfrm>
                <a:off x="3686175" y="54610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86" name="Google Shape;386;p30"/>
              <p:cNvCxnSpPr/>
              <p:nvPr/>
            </p:nvCxnSpPr>
            <p:spPr>
              <a:xfrm>
                <a:off x="3684587" y="57324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87" name="Google Shape;387;p30"/>
            <p:cNvSpPr txBox="1"/>
            <p:nvPr/>
          </p:nvSpPr>
          <p:spPr>
            <a:xfrm>
              <a:off x="3727450" y="52625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388" name="Google Shape;388;p30"/>
            <p:cNvSpPr txBox="1"/>
            <p:nvPr/>
          </p:nvSpPr>
          <p:spPr>
            <a:xfrm>
              <a:off x="3927475" y="52625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23</a:t>
              </a:r>
              <a:endParaRPr/>
            </a:p>
          </p:txBody>
        </p:sp>
        <p:sp>
          <p:nvSpPr>
            <p:cNvPr id="389" name="Google Shape;389;p30"/>
            <p:cNvSpPr txBox="1"/>
            <p:nvPr/>
          </p:nvSpPr>
          <p:spPr>
            <a:xfrm>
              <a:off x="3981450" y="54324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6</a:t>
              </a:r>
              <a:endParaRPr/>
            </a:p>
          </p:txBody>
        </p:sp>
      </p:grpSp>
      <p:grpSp>
        <p:nvGrpSpPr>
          <p:cNvPr id="390" name="Google Shape;390;p30"/>
          <p:cNvGrpSpPr/>
          <p:nvPr/>
        </p:nvGrpSpPr>
        <p:grpSpPr>
          <a:xfrm>
            <a:off x="2752725" y="3871912"/>
            <a:ext cx="636587" cy="738187"/>
            <a:chOff x="2536825" y="3368675"/>
            <a:chExt cx="636587" cy="738187"/>
          </a:xfrm>
        </p:grpSpPr>
        <p:sp>
          <p:nvSpPr>
            <p:cNvPr id="391" name="Google Shape;391;p30"/>
            <p:cNvSpPr txBox="1"/>
            <p:nvPr/>
          </p:nvSpPr>
          <p:spPr>
            <a:xfrm>
              <a:off x="2536825" y="35782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D</a:t>
              </a:r>
              <a:endParaRPr/>
            </a:p>
          </p:txBody>
        </p:sp>
        <p:cxnSp>
          <p:nvCxnSpPr>
            <p:cNvPr id="392" name="Google Shape;392;p30"/>
            <p:cNvCxnSpPr/>
            <p:nvPr/>
          </p:nvCxnSpPr>
          <p:spPr>
            <a:xfrm>
              <a:off x="2863850" y="33686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393" name="Google Shape;393;p30"/>
            <p:cNvCxnSpPr/>
            <p:nvPr/>
          </p:nvCxnSpPr>
          <p:spPr>
            <a:xfrm>
              <a:off x="2562225" y="35972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394" name="Google Shape;394;p30"/>
            <p:cNvCxnSpPr/>
            <p:nvPr/>
          </p:nvCxnSpPr>
          <p:spPr>
            <a:xfrm>
              <a:off x="2560637" y="38687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395" name="Google Shape;395;p30"/>
          <p:cNvSpPr txBox="1"/>
          <p:nvPr/>
        </p:nvSpPr>
        <p:spPr>
          <a:xfrm>
            <a:off x="2819400" y="39020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7</a:t>
            </a:r>
            <a:endParaRPr/>
          </a:p>
        </p:txBody>
      </p:sp>
      <p:sp>
        <p:nvSpPr>
          <p:cNvPr id="396" name="Google Shape;396;p30"/>
          <p:cNvSpPr txBox="1"/>
          <p:nvPr/>
        </p:nvSpPr>
        <p:spPr>
          <a:xfrm>
            <a:off x="3019425" y="39020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397" name="Google Shape;397;p30"/>
          <p:cNvSpPr txBox="1"/>
          <p:nvPr/>
        </p:nvSpPr>
        <p:spPr>
          <a:xfrm>
            <a:off x="3011487" y="4071937"/>
            <a:ext cx="42545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10</a:t>
            </a:r>
            <a:endParaRPr/>
          </a:p>
        </p:txBody>
      </p:sp>
      <p:grpSp>
        <p:nvGrpSpPr>
          <p:cNvPr id="398" name="Google Shape;398;p30"/>
          <p:cNvGrpSpPr/>
          <p:nvPr/>
        </p:nvGrpSpPr>
        <p:grpSpPr>
          <a:xfrm>
            <a:off x="2751137" y="1582737"/>
            <a:ext cx="636587" cy="738187"/>
            <a:chOff x="2535237" y="1079500"/>
            <a:chExt cx="636587" cy="738187"/>
          </a:xfrm>
        </p:grpSpPr>
        <p:grpSp>
          <p:nvGrpSpPr>
            <p:cNvPr id="399" name="Google Shape;399;p30"/>
            <p:cNvGrpSpPr/>
            <p:nvPr/>
          </p:nvGrpSpPr>
          <p:grpSpPr>
            <a:xfrm>
              <a:off x="2535237" y="1079500"/>
              <a:ext cx="636587" cy="738187"/>
              <a:chOff x="2535237" y="1079500"/>
              <a:chExt cx="636587" cy="738187"/>
            </a:xfrm>
          </p:grpSpPr>
          <p:sp>
            <p:nvSpPr>
              <p:cNvPr id="400" name="Google Shape;400;p30"/>
              <p:cNvSpPr txBox="1"/>
              <p:nvPr/>
            </p:nvSpPr>
            <p:spPr>
              <a:xfrm>
                <a:off x="2535237" y="12890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C</a:t>
                </a:r>
                <a:endParaRPr/>
              </a:p>
            </p:txBody>
          </p:sp>
          <p:cxnSp>
            <p:nvCxnSpPr>
              <p:cNvPr id="401" name="Google Shape;401;p30"/>
              <p:cNvCxnSpPr/>
              <p:nvPr/>
            </p:nvCxnSpPr>
            <p:spPr>
              <a:xfrm>
                <a:off x="2862262" y="10795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402" name="Google Shape;402;p30"/>
              <p:cNvCxnSpPr/>
              <p:nvPr/>
            </p:nvCxnSpPr>
            <p:spPr>
              <a:xfrm>
                <a:off x="2560637" y="13081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403" name="Google Shape;403;p30"/>
              <p:cNvCxnSpPr/>
              <p:nvPr/>
            </p:nvCxnSpPr>
            <p:spPr>
              <a:xfrm>
                <a:off x="2559050" y="15795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404" name="Google Shape;404;p30"/>
            <p:cNvSpPr txBox="1"/>
            <p:nvPr/>
          </p:nvSpPr>
          <p:spPr>
            <a:xfrm>
              <a:off x="2601912" y="11096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7</a:t>
              </a:r>
              <a:endParaRPr/>
            </a:p>
          </p:txBody>
        </p:sp>
        <p:sp>
          <p:nvSpPr>
            <p:cNvPr id="405" name="Google Shape;405;p30"/>
            <p:cNvSpPr txBox="1"/>
            <p:nvPr/>
          </p:nvSpPr>
          <p:spPr>
            <a:xfrm>
              <a:off x="2801937" y="11096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10</a:t>
              </a:r>
              <a:endParaRPr/>
            </a:p>
          </p:txBody>
        </p:sp>
        <p:sp>
          <p:nvSpPr>
            <p:cNvPr id="406" name="Google Shape;406;p30"/>
            <p:cNvSpPr txBox="1"/>
            <p:nvPr/>
          </p:nvSpPr>
          <p:spPr>
            <a:xfrm>
              <a:off x="2855912" y="12795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3</a:t>
              </a:r>
              <a:endParaRPr/>
            </a:p>
          </p:txBody>
        </p:sp>
      </p:grpSp>
      <p:grpSp>
        <p:nvGrpSpPr>
          <p:cNvPr id="407" name="Google Shape;407;p30"/>
          <p:cNvGrpSpPr/>
          <p:nvPr/>
        </p:nvGrpSpPr>
        <p:grpSpPr>
          <a:xfrm>
            <a:off x="1831975" y="2570162"/>
            <a:ext cx="636587" cy="738187"/>
            <a:chOff x="1616075" y="2066925"/>
            <a:chExt cx="636587" cy="738187"/>
          </a:xfrm>
        </p:grpSpPr>
        <p:sp>
          <p:nvSpPr>
            <p:cNvPr id="408" name="Google Shape;408;p30"/>
            <p:cNvSpPr txBox="1"/>
            <p:nvPr/>
          </p:nvSpPr>
          <p:spPr>
            <a:xfrm>
              <a:off x="1616075" y="227647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B</a:t>
              </a:r>
              <a:endParaRPr/>
            </a:p>
          </p:txBody>
        </p:sp>
        <p:cxnSp>
          <p:nvCxnSpPr>
            <p:cNvPr id="409" name="Google Shape;409;p30"/>
            <p:cNvCxnSpPr/>
            <p:nvPr/>
          </p:nvCxnSpPr>
          <p:spPr>
            <a:xfrm>
              <a:off x="1943100" y="206692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410" name="Google Shape;410;p30"/>
            <p:cNvCxnSpPr/>
            <p:nvPr/>
          </p:nvCxnSpPr>
          <p:spPr>
            <a:xfrm>
              <a:off x="1641475" y="229552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411" name="Google Shape;411;p30"/>
            <p:cNvCxnSpPr/>
            <p:nvPr/>
          </p:nvCxnSpPr>
          <p:spPr>
            <a:xfrm>
              <a:off x="1639887" y="256698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412" name="Google Shape;412;p30"/>
          <p:cNvSpPr txBox="1"/>
          <p:nvPr/>
        </p:nvSpPr>
        <p:spPr>
          <a:xfrm>
            <a:off x="1898650" y="260032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a:t>
            </a:r>
            <a:endParaRPr/>
          </a:p>
        </p:txBody>
      </p:sp>
      <p:sp>
        <p:nvSpPr>
          <p:cNvPr id="413" name="Google Shape;413;p30"/>
          <p:cNvSpPr txBox="1"/>
          <p:nvPr/>
        </p:nvSpPr>
        <p:spPr>
          <a:xfrm>
            <a:off x="2098675" y="2600325"/>
            <a:ext cx="331787" cy="244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000" u="none">
                <a:solidFill>
                  <a:srgbClr val="000066"/>
                </a:solidFill>
                <a:latin typeface="Arial"/>
                <a:ea typeface="Arial"/>
                <a:cs typeface="Arial"/>
                <a:sym typeface="Arial"/>
              </a:rPr>
              <a:t> 7</a:t>
            </a:r>
            <a:endParaRPr/>
          </a:p>
        </p:txBody>
      </p:sp>
      <p:sp>
        <p:nvSpPr>
          <p:cNvPr id="414" name="Google Shape;414;p30"/>
          <p:cNvSpPr txBox="1"/>
          <p:nvPr/>
        </p:nvSpPr>
        <p:spPr>
          <a:xfrm>
            <a:off x="2152650" y="277018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sp>
        <p:nvSpPr>
          <p:cNvPr id="415" name="Google Shape;415;p30"/>
          <p:cNvSpPr txBox="1"/>
          <p:nvPr/>
        </p:nvSpPr>
        <p:spPr>
          <a:xfrm>
            <a:off x="4876800" y="5638800"/>
            <a:ext cx="4038600" cy="838200"/>
          </a:xfrm>
          <a:prstGeom prst="rect">
            <a:avLst/>
          </a:prstGeom>
          <a:noFill/>
          <a:ln>
            <a:noFill/>
          </a:ln>
        </p:spPr>
        <p:txBody>
          <a:bodyPr anchorCtr="0" anchor="t" bIns="46025" lIns="92075" spcFirstLastPara="1" rIns="92075" wrap="square" tIns="46025">
            <a:noAutofit/>
          </a:bodyPr>
          <a:lstStyle/>
          <a:p>
            <a:pPr indent="0" lvl="0" marL="0" marR="0" rtl="0" algn="ctr">
              <a:lnSpc>
                <a:spcPct val="60000"/>
              </a:lnSpc>
              <a:spcBef>
                <a:spcPts val="0"/>
              </a:spcBef>
              <a:spcAft>
                <a:spcPts val="0"/>
              </a:spcAft>
              <a:buClr>
                <a:srgbClr val="000066"/>
              </a:buClr>
              <a:buFont typeface="Tahoma"/>
              <a:buNone/>
            </a:pPr>
            <a:r>
              <a:rPr b="1" i="0" lang="en-US" sz="1800" u="none">
                <a:solidFill>
                  <a:srgbClr val="000066"/>
                </a:solidFill>
                <a:latin typeface="Tahoma"/>
                <a:ea typeface="Tahoma"/>
                <a:cs typeface="Tahoma"/>
                <a:sym typeface="Tahoma"/>
              </a:rPr>
              <a:t>Note:</a:t>
            </a:r>
            <a:r>
              <a:rPr b="0" i="0" lang="en-US" sz="1800" u="none">
                <a:solidFill>
                  <a:srgbClr val="000066"/>
                </a:solidFill>
                <a:latin typeface="Tahoma"/>
                <a:ea typeface="Tahoma"/>
                <a:cs typeface="Tahoma"/>
                <a:sym typeface="Tahoma"/>
              </a:rPr>
              <a:t> </a:t>
            </a:r>
            <a:endParaRPr/>
          </a:p>
          <a:p>
            <a:pPr indent="0" lvl="0" marL="0" marR="0" rtl="0" algn="ctr">
              <a:lnSpc>
                <a:spcPct val="60000"/>
              </a:lnSpc>
              <a:spcBef>
                <a:spcPts val="900"/>
              </a:spcBef>
              <a:spcAft>
                <a:spcPts val="0"/>
              </a:spcAft>
              <a:buClr>
                <a:srgbClr val="000066"/>
              </a:buClr>
              <a:buFont typeface="Tahoma"/>
              <a:buNone/>
            </a:pPr>
            <a:r>
              <a:rPr b="0" i="0" lang="en-US" sz="1800" u="none">
                <a:solidFill>
                  <a:srgbClr val="000066"/>
                </a:solidFill>
                <a:latin typeface="Tahoma"/>
                <a:ea typeface="Tahoma"/>
                <a:cs typeface="Tahoma"/>
                <a:sym typeface="Tahoma"/>
              </a:rPr>
              <a:t>EST</a:t>
            </a:r>
            <a:r>
              <a:rPr b="0" baseline="-25000" i="0" lang="en-US" sz="1800" u="none">
                <a:solidFill>
                  <a:srgbClr val="000066"/>
                </a:solidFill>
                <a:latin typeface="Tahoma"/>
                <a:ea typeface="Tahoma"/>
                <a:cs typeface="Tahoma"/>
                <a:sym typeface="Tahoma"/>
              </a:rPr>
              <a:t>H</a:t>
            </a:r>
            <a:r>
              <a:rPr b="0" i="0" lang="en-US" sz="1800" u="none">
                <a:solidFill>
                  <a:srgbClr val="000066"/>
                </a:solidFill>
                <a:latin typeface="Tahoma"/>
                <a:ea typeface="Tahoma"/>
                <a:cs typeface="Tahoma"/>
                <a:sym typeface="Tahoma"/>
              </a:rPr>
              <a:t>=MAX(EFT</a:t>
            </a:r>
            <a:r>
              <a:rPr b="0" baseline="-25000" i="0" lang="en-US" sz="1800" u="none">
                <a:solidFill>
                  <a:srgbClr val="000066"/>
                </a:solidFill>
                <a:latin typeface="Tahoma"/>
                <a:ea typeface="Tahoma"/>
                <a:cs typeface="Tahoma"/>
                <a:sym typeface="Tahoma"/>
              </a:rPr>
              <a:t>C</a:t>
            </a:r>
            <a:r>
              <a:rPr b="0" i="0" lang="en-US" sz="1800" u="none">
                <a:solidFill>
                  <a:srgbClr val="000066"/>
                </a:solidFill>
                <a:latin typeface="Tahoma"/>
                <a:ea typeface="Tahoma"/>
                <a:cs typeface="Tahoma"/>
                <a:sym typeface="Tahoma"/>
              </a:rPr>
              <a:t>,EFT</a:t>
            </a:r>
            <a:r>
              <a:rPr b="0" baseline="-25000" i="0" lang="en-US" sz="1800" u="none">
                <a:solidFill>
                  <a:srgbClr val="000066"/>
                </a:solidFill>
                <a:latin typeface="Tahoma"/>
                <a:ea typeface="Tahoma"/>
                <a:cs typeface="Tahoma"/>
                <a:sym typeface="Tahoma"/>
              </a:rPr>
              <a:t>E</a:t>
            </a:r>
            <a:r>
              <a:rPr b="0" i="0" lang="en-US" sz="1800" u="none">
                <a:solidFill>
                  <a:srgbClr val="000066"/>
                </a:solidFill>
                <a:latin typeface="Tahoma"/>
                <a:ea typeface="Tahoma"/>
                <a:cs typeface="Tahoma"/>
                <a:sym typeface="Tahoma"/>
              </a:rPr>
              <a:t>,EFT</a:t>
            </a:r>
            <a:r>
              <a:rPr b="0" baseline="-25000" i="0" lang="en-US" sz="1800" u="none">
                <a:solidFill>
                  <a:srgbClr val="000066"/>
                </a:solidFill>
                <a:latin typeface="Tahoma"/>
                <a:ea typeface="Tahoma"/>
                <a:cs typeface="Tahoma"/>
                <a:sym typeface="Tahoma"/>
              </a:rPr>
              <a:t>F</a:t>
            </a:r>
            <a:r>
              <a:rPr b="0" i="0" lang="en-US" sz="1800" u="none">
                <a:solidFill>
                  <a:srgbClr val="000066"/>
                </a:solidFill>
                <a:latin typeface="Tahoma"/>
                <a:ea typeface="Tahoma"/>
                <a:cs typeface="Tahoma"/>
                <a:sym typeface="Tahoma"/>
              </a:rPr>
              <a:t>,EFT</a:t>
            </a:r>
            <a:r>
              <a:rPr b="0" baseline="-25000" i="0" lang="en-US" sz="1800" u="none">
                <a:solidFill>
                  <a:srgbClr val="000066"/>
                </a:solidFill>
                <a:latin typeface="Tahoma"/>
                <a:ea typeface="Tahoma"/>
                <a:cs typeface="Tahoma"/>
                <a:sym typeface="Tahoma"/>
              </a:rPr>
              <a:t>G</a:t>
            </a:r>
            <a:r>
              <a:rPr b="0" i="0" lang="en-US" sz="1800" u="none">
                <a:solidFill>
                  <a:srgbClr val="000066"/>
                </a:solidFill>
                <a:latin typeface="Tahoma"/>
                <a:ea typeface="Tahoma"/>
                <a:cs typeface="Tahoma"/>
                <a:sym typeface="Tahoma"/>
              </a:rPr>
              <a:t>)=25</a:t>
            </a:r>
            <a:endParaRPr/>
          </a:p>
        </p:txBody>
      </p:sp>
      <p:cxnSp>
        <p:nvCxnSpPr>
          <p:cNvPr id="416" name="Google Shape;416;p30"/>
          <p:cNvCxnSpPr/>
          <p:nvPr/>
        </p:nvCxnSpPr>
        <p:spPr>
          <a:xfrm>
            <a:off x="838200" y="2743200"/>
            <a:ext cx="304800" cy="304800"/>
          </a:xfrm>
          <a:prstGeom prst="straightConnector1">
            <a:avLst/>
          </a:prstGeom>
          <a:noFill/>
          <a:ln cap="flat" cmpd="sng" w="12700">
            <a:solidFill>
              <a:srgbClr val="CC0000"/>
            </a:solidFill>
            <a:prstDash val="solid"/>
            <a:miter lim="8000"/>
            <a:headEnd len="sm" w="sm" type="none"/>
            <a:tailEnd len="med" w="med" type="stealth"/>
          </a:ln>
        </p:spPr>
      </p:cxnSp>
      <p:cxnSp>
        <p:nvCxnSpPr>
          <p:cNvPr id="417" name="Google Shape;417;p30"/>
          <p:cNvCxnSpPr/>
          <p:nvPr/>
        </p:nvCxnSpPr>
        <p:spPr>
          <a:xfrm>
            <a:off x="1981200" y="2743200"/>
            <a:ext cx="304800" cy="304800"/>
          </a:xfrm>
          <a:prstGeom prst="straightConnector1">
            <a:avLst/>
          </a:prstGeom>
          <a:noFill/>
          <a:ln cap="flat" cmpd="sng" w="12700">
            <a:solidFill>
              <a:srgbClr val="CC0000"/>
            </a:solidFill>
            <a:prstDash val="solid"/>
            <a:miter lim="8000"/>
            <a:headEnd len="sm" w="sm" type="none"/>
            <a:tailEnd len="med" w="med" type="stealth"/>
          </a:ln>
        </p:spPr>
      </p:cxnSp>
      <p:cxnSp>
        <p:nvCxnSpPr>
          <p:cNvPr id="418" name="Google Shape;418;p30"/>
          <p:cNvCxnSpPr/>
          <p:nvPr/>
        </p:nvCxnSpPr>
        <p:spPr>
          <a:xfrm rot="10800000">
            <a:off x="1143000" y="2743200"/>
            <a:ext cx="0" cy="304800"/>
          </a:xfrm>
          <a:prstGeom prst="straightConnector1">
            <a:avLst/>
          </a:prstGeom>
          <a:noFill/>
          <a:ln cap="flat" cmpd="sng" w="12700">
            <a:solidFill>
              <a:srgbClr val="CC0000"/>
            </a:solidFill>
            <a:prstDash val="solid"/>
            <a:miter lim="8000"/>
            <a:headEnd len="sm" w="sm" type="none"/>
            <a:tailEnd len="med" w="med" type="stealth"/>
          </a:ln>
        </p:spPr>
      </p:cxnSp>
      <p:cxnSp>
        <p:nvCxnSpPr>
          <p:cNvPr id="419" name="Google Shape;419;p30"/>
          <p:cNvCxnSpPr/>
          <p:nvPr/>
        </p:nvCxnSpPr>
        <p:spPr>
          <a:xfrm rot="10800000">
            <a:off x="2286000" y="2743200"/>
            <a:ext cx="0" cy="304800"/>
          </a:xfrm>
          <a:prstGeom prst="straightConnector1">
            <a:avLst/>
          </a:prstGeom>
          <a:noFill/>
          <a:ln cap="flat" cmpd="sng" w="12700">
            <a:solidFill>
              <a:srgbClr val="CC0000"/>
            </a:solidFill>
            <a:prstDash val="solid"/>
            <a:miter lim="8000"/>
            <a:headEnd len="sm" w="sm" type="none"/>
            <a:tailEnd len="med" w="med" type="stealth"/>
          </a:ln>
        </p:spPr>
      </p:cxnSp>
      <p:sp>
        <p:nvSpPr>
          <p:cNvPr id="420" name="Google Shape;420;p30"/>
          <p:cNvSpPr txBox="1"/>
          <p:nvPr/>
        </p:nvSpPr>
        <p:spPr>
          <a:xfrm>
            <a:off x="3048000"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grpSp>
        <p:nvGrpSpPr>
          <p:cNvPr id="421" name="Google Shape;421;p30"/>
          <p:cNvGrpSpPr/>
          <p:nvPr/>
        </p:nvGrpSpPr>
        <p:grpSpPr>
          <a:xfrm>
            <a:off x="457200" y="1219200"/>
            <a:ext cx="1066800" cy="838200"/>
            <a:chOff x="2382837" y="1079500"/>
            <a:chExt cx="1066800" cy="838200"/>
          </a:xfrm>
        </p:grpSpPr>
        <p:grpSp>
          <p:nvGrpSpPr>
            <p:cNvPr id="422" name="Google Shape;422;p30"/>
            <p:cNvGrpSpPr/>
            <p:nvPr/>
          </p:nvGrpSpPr>
          <p:grpSpPr>
            <a:xfrm>
              <a:off x="2382837" y="1079500"/>
              <a:ext cx="914400" cy="838200"/>
              <a:chOff x="2382837" y="1079500"/>
              <a:chExt cx="914400" cy="838200"/>
            </a:xfrm>
          </p:grpSpPr>
          <p:sp>
            <p:nvSpPr>
              <p:cNvPr id="423" name="Google Shape;423;p30"/>
              <p:cNvSpPr txBox="1"/>
              <p:nvPr/>
            </p:nvSpPr>
            <p:spPr>
              <a:xfrm>
                <a:off x="2382837" y="1308100"/>
                <a:ext cx="533400" cy="27781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200" u="none">
                    <a:solidFill>
                      <a:srgbClr val="000066"/>
                    </a:solidFill>
                    <a:latin typeface="Arial"/>
                    <a:ea typeface="Arial"/>
                    <a:cs typeface="Arial"/>
                    <a:sym typeface="Arial"/>
                  </a:rPr>
                  <a:t>ACT</a:t>
                </a:r>
                <a:endParaRPr/>
              </a:p>
            </p:txBody>
          </p:sp>
          <p:cxnSp>
            <p:nvCxnSpPr>
              <p:cNvPr id="424" name="Google Shape;424;p30"/>
              <p:cNvCxnSpPr/>
              <p:nvPr/>
            </p:nvCxnSpPr>
            <p:spPr>
              <a:xfrm flipH="1">
                <a:off x="2840037" y="1079500"/>
                <a:ext cx="22225" cy="838200"/>
              </a:xfrm>
              <a:prstGeom prst="straightConnector1">
                <a:avLst/>
              </a:prstGeom>
              <a:noFill/>
              <a:ln cap="flat" cmpd="sng" w="12700">
                <a:solidFill>
                  <a:schemeClr val="dk1"/>
                </a:solidFill>
                <a:prstDash val="solid"/>
                <a:miter lim="8000"/>
                <a:headEnd len="sm" w="sm" type="none"/>
                <a:tailEnd len="sm" w="sm" type="none"/>
              </a:ln>
            </p:spPr>
          </p:cxnSp>
          <p:cxnSp>
            <p:nvCxnSpPr>
              <p:cNvPr id="425" name="Google Shape;425;p30"/>
              <p:cNvCxnSpPr/>
              <p:nvPr/>
            </p:nvCxnSpPr>
            <p:spPr>
              <a:xfrm>
                <a:off x="2535237" y="1308100"/>
                <a:ext cx="685800" cy="0"/>
              </a:xfrm>
              <a:prstGeom prst="straightConnector1">
                <a:avLst/>
              </a:prstGeom>
              <a:noFill/>
              <a:ln cap="flat" cmpd="sng" w="12700">
                <a:solidFill>
                  <a:schemeClr val="dk1"/>
                </a:solidFill>
                <a:prstDash val="solid"/>
                <a:miter lim="8000"/>
                <a:headEnd len="sm" w="sm" type="none"/>
                <a:tailEnd len="sm" w="sm" type="none"/>
              </a:ln>
            </p:spPr>
          </p:cxnSp>
          <p:cxnSp>
            <p:nvCxnSpPr>
              <p:cNvPr id="426" name="Google Shape;426;p30"/>
              <p:cNvCxnSpPr/>
              <p:nvPr/>
            </p:nvCxnSpPr>
            <p:spPr>
              <a:xfrm>
                <a:off x="2459037" y="1536700"/>
                <a:ext cx="838200" cy="0"/>
              </a:xfrm>
              <a:prstGeom prst="straightConnector1">
                <a:avLst/>
              </a:prstGeom>
              <a:noFill/>
              <a:ln cap="flat" cmpd="sng" w="12700">
                <a:solidFill>
                  <a:schemeClr val="dk1"/>
                </a:solidFill>
                <a:prstDash val="solid"/>
                <a:miter lim="8000"/>
                <a:headEnd len="sm" w="sm" type="none"/>
                <a:tailEnd len="sm" w="sm" type="none"/>
              </a:ln>
            </p:spPr>
          </p:cxnSp>
        </p:grpSp>
        <p:sp>
          <p:nvSpPr>
            <p:cNvPr id="427" name="Google Shape;427;p30"/>
            <p:cNvSpPr txBox="1"/>
            <p:nvPr/>
          </p:nvSpPr>
          <p:spPr>
            <a:xfrm>
              <a:off x="2535237" y="1079500"/>
              <a:ext cx="550862"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ES</a:t>
              </a:r>
              <a:endParaRPr/>
            </a:p>
          </p:txBody>
        </p:sp>
        <p:sp>
          <p:nvSpPr>
            <p:cNvPr id="428" name="Google Shape;428;p30"/>
            <p:cNvSpPr txBox="1"/>
            <p:nvPr/>
          </p:nvSpPr>
          <p:spPr>
            <a:xfrm>
              <a:off x="2840037" y="1079500"/>
              <a:ext cx="331787"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EF</a:t>
              </a:r>
              <a:endParaRPr/>
            </a:p>
          </p:txBody>
        </p:sp>
        <p:sp>
          <p:nvSpPr>
            <p:cNvPr id="429" name="Google Shape;429;p30"/>
            <p:cNvSpPr txBox="1"/>
            <p:nvPr/>
          </p:nvSpPr>
          <p:spPr>
            <a:xfrm>
              <a:off x="2855912" y="1279525"/>
              <a:ext cx="593725" cy="3079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400" u="none">
                  <a:solidFill>
                    <a:srgbClr val="000066"/>
                  </a:solidFill>
                  <a:latin typeface="Arial"/>
                  <a:ea typeface="Arial"/>
                  <a:cs typeface="Arial"/>
                  <a:sym typeface="Arial"/>
                </a:rPr>
                <a:t>Dur</a:t>
              </a:r>
              <a:endParaRPr/>
            </a:p>
          </p:txBody>
        </p:sp>
      </p:grpSp>
      <p:sp>
        <p:nvSpPr>
          <p:cNvPr id="430" name="Google Shape;430;p30"/>
          <p:cNvSpPr/>
          <p:nvPr/>
        </p:nvSpPr>
        <p:spPr>
          <a:xfrm>
            <a:off x="533400" y="1219200"/>
            <a:ext cx="838200" cy="8382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1" name="Google Shape;431;p30"/>
          <p:cNvSpPr txBox="1"/>
          <p:nvPr/>
        </p:nvSpPr>
        <p:spPr>
          <a:xfrm>
            <a:off x="914400" y="1752600"/>
            <a:ext cx="331787"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LF</a:t>
            </a:r>
            <a:endParaRPr/>
          </a:p>
        </p:txBody>
      </p:sp>
      <p:sp>
        <p:nvSpPr>
          <p:cNvPr id="432" name="Google Shape;432;p30"/>
          <p:cNvSpPr txBox="1"/>
          <p:nvPr/>
        </p:nvSpPr>
        <p:spPr>
          <a:xfrm>
            <a:off x="609600" y="1752600"/>
            <a:ext cx="331787"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CPM Backward Pass</a:t>
            </a:r>
            <a:endParaRPr/>
          </a:p>
        </p:txBody>
      </p:sp>
      <p:sp>
        <p:nvSpPr>
          <p:cNvPr id="438" name="Google Shape;438;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purpose of the backward pass is to determine the latest possible finish and start time for each activity. </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0" i="0" lang="en-US" sz="1800" u="sng">
                <a:solidFill>
                  <a:schemeClr val="dk1"/>
                </a:solidFill>
                <a:latin typeface="Arial"/>
                <a:ea typeface="Arial"/>
                <a:cs typeface="Arial"/>
                <a:sym typeface="Arial"/>
              </a:rPr>
              <a:t>latest allowable finish time of the project</a:t>
            </a:r>
            <a:r>
              <a:rPr b="0" i="0" lang="en-US" sz="1800" u="none">
                <a:solidFill>
                  <a:schemeClr val="dk1"/>
                </a:solidFill>
                <a:latin typeface="Arial"/>
                <a:ea typeface="Arial"/>
                <a:cs typeface="Arial"/>
                <a:sym typeface="Arial"/>
              </a:rPr>
              <a:t> can be any number or date, but unless noted otherwise, is assumed to be the </a:t>
            </a:r>
            <a:r>
              <a:rPr b="0" i="0" lang="en-US" sz="1800" u="sng">
                <a:solidFill>
                  <a:schemeClr val="dk1"/>
                </a:solidFill>
                <a:latin typeface="Arial"/>
                <a:ea typeface="Arial"/>
                <a:cs typeface="Arial"/>
                <a:sym typeface="Arial"/>
              </a:rPr>
              <a:t>Earliest Finish time</a:t>
            </a:r>
            <a:r>
              <a:rPr b="0" i="0" lang="en-US" sz="1800" u="none">
                <a:solidFill>
                  <a:schemeClr val="dk1"/>
                </a:solidFill>
                <a:latin typeface="Arial"/>
                <a:ea typeface="Arial"/>
                <a:cs typeface="Arial"/>
                <a:sym typeface="Arial"/>
              </a:rPr>
              <a:t> computed from the forward pass calculations. Always underline this assumed time. </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0" i="0" lang="en-US" sz="1800" u="sng">
                <a:solidFill>
                  <a:schemeClr val="dk1"/>
                </a:solidFill>
                <a:latin typeface="Arial"/>
                <a:ea typeface="Arial"/>
                <a:cs typeface="Arial"/>
                <a:sym typeface="Arial"/>
              </a:rPr>
              <a:t>Late Start Time</a:t>
            </a:r>
            <a:r>
              <a:rPr b="0" i="0" lang="en-US" sz="1800" u="none">
                <a:solidFill>
                  <a:schemeClr val="dk1"/>
                </a:solidFill>
                <a:latin typeface="Arial"/>
                <a:ea typeface="Arial"/>
                <a:cs typeface="Arial"/>
                <a:sym typeface="Arial"/>
              </a:rPr>
              <a:t> of an activity is its Late Finish Time minus its Duration:</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LS</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LF</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D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Font typeface="Arial"/>
              <a:buNone/>
            </a:pPr>
            <a:r>
              <a:rPr b="1"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0" i="0" lang="en-US" sz="1800" u="sng">
                <a:solidFill>
                  <a:schemeClr val="dk1"/>
                </a:solidFill>
                <a:latin typeface="Arial"/>
                <a:ea typeface="Arial"/>
                <a:cs typeface="Arial"/>
                <a:sym typeface="Arial"/>
              </a:rPr>
              <a:t>Late Finish Time</a:t>
            </a:r>
            <a:r>
              <a:rPr b="0" i="0" lang="en-US" sz="1800" u="none">
                <a:solidFill>
                  <a:schemeClr val="dk1"/>
                </a:solidFill>
                <a:latin typeface="Arial"/>
                <a:ea typeface="Arial"/>
                <a:cs typeface="Arial"/>
                <a:sym typeface="Arial"/>
              </a:rPr>
              <a:t> of an activity is the minimum, or earliest, of the Late Start Times of all immediately succeeding activities:</a:t>
            </a:r>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LF</a:t>
            </a:r>
            <a:r>
              <a:rPr b="1" baseline="-25000" i="0" lang="en-US" sz="1800" u="none">
                <a:solidFill>
                  <a:schemeClr val="dk1"/>
                </a:solidFill>
                <a:latin typeface="Arial"/>
                <a:ea typeface="Arial"/>
                <a:cs typeface="Arial"/>
                <a:sym typeface="Arial"/>
              </a:rPr>
              <a:t>n</a:t>
            </a:r>
            <a:r>
              <a:rPr b="1" i="0" lang="en-US" sz="1800" u="none">
                <a:solidFill>
                  <a:schemeClr val="dk1"/>
                </a:solidFill>
                <a:latin typeface="Arial"/>
                <a:ea typeface="Arial"/>
                <a:cs typeface="Arial"/>
                <a:sym typeface="Arial"/>
              </a:rPr>
              <a:t> = min (LS</a:t>
            </a:r>
            <a:r>
              <a:rPr b="1" baseline="-25000" i="0" lang="en-US" sz="1800" u="none">
                <a:solidFill>
                  <a:schemeClr val="dk1"/>
                </a:solidFill>
                <a:latin typeface="Arial"/>
                <a:ea typeface="Arial"/>
                <a:cs typeface="Arial"/>
                <a:sym typeface="Arial"/>
              </a:rPr>
              <a:t>n+1</a:t>
            </a:r>
            <a:r>
              <a:rPr b="1"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439" name="Google Shape;439;p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0" name="Google Shape;440;p31"/>
          <p:cNvSpPr txBox="1"/>
          <p:nvPr/>
        </p:nvSpPr>
        <p:spPr>
          <a:xfrm>
            <a:off x="3124200" y="6400800"/>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97" name="Google Shape;97;p14"/>
          <p:cNvSpPr txBox="1"/>
          <p:nvPr>
            <p:ph type="title"/>
          </p:nvPr>
        </p:nvSpPr>
        <p:spPr>
          <a:xfrm>
            <a:off x="457200" y="38100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Learning Objectives</a:t>
            </a:r>
            <a:r>
              <a:rPr b="0" i="0" lang="en-US" sz="4400" u="none" cap="none" strike="noStrike">
                <a:solidFill>
                  <a:schemeClr val="dk2"/>
                </a:solidFill>
                <a:latin typeface="Arial"/>
                <a:ea typeface="Arial"/>
                <a:cs typeface="Arial"/>
                <a:sym typeface="Arial"/>
              </a:rPr>
              <a:t>  </a:t>
            </a:r>
            <a:endParaRPr/>
          </a:p>
        </p:txBody>
      </p:sp>
      <p:sp>
        <p:nvSpPr>
          <p:cNvPr id="98" name="Google Shape;98;p14"/>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Learners will</a:t>
            </a:r>
            <a:r>
              <a:rPr b="0" i="0" lang="en-US" sz="2400" u="none" cap="none" strike="noStrike">
                <a:solidFill>
                  <a:schemeClr val="dk1"/>
                </a:solidFill>
                <a:latin typeface="Arial"/>
                <a:ea typeface="Arial"/>
                <a:cs typeface="Arial"/>
                <a:sym typeface="Arial"/>
              </a:rPr>
              <a:t>:</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understand what is a project schedule </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understand the role of schedules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be introduced to the Critical Path Method</a:t>
            </a:r>
            <a:endParaRPr/>
          </a:p>
          <a:p>
            <a:pPr indent="-342900" lvl="0" marL="342900" marR="0" rtl="0" algn="l">
              <a:lnSpc>
                <a:spcPct val="80000"/>
              </a:lnSpc>
              <a:spcBef>
                <a:spcPts val="48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Font typeface="Arial"/>
              <a:buNone/>
            </a:pPr>
            <a:r>
              <a:rPr b="1" i="1" lang="en-US" sz="1800" u="none" cap="none" strike="noStrike">
                <a:solidFill>
                  <a:schemeClr val="dk1"/>
                </a:solidFill>
                <a:latin typeface="Arial"/>
                <a:ea typeface="Arial"/>
                <a:cs typeface="Arial"/>
                <a:sym typeface="Arial"/>
              </a:rPr>
              <a:t>References</a:t>
            </a:r>
            <a:endParaRPr/>
          </a:p>
          <a:p>
            <a:pPr indent="-342900" lvl="0" marL="342900" marR="0" rtl="0" algn="l">
              <a:lnSpc>
                <a:spcPct val="8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Schexnayder and Mayo (2004) Construction Management Fundamentals, McGraw-Hill Chapter 4.</a:t>
            </a:r>
            <a:endParaRPr/>
          </a:p>
          <a:p>
            <a:pPr indent="-342900" lvl="0" marL="342900" marR="0" rtl="0" algn="l">
              <a:lnSpc>
                <a:spcPct val="8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Halpin and Woodhead (1998) Construction Management, John Wiley and Sons Inc. Chapter 6</a:t>
            </a:r>
            <a:endParaRPr/>
          </a:p>
          <a:p>
            <a:pPr indent="-342900" lvl="0" marL="342900" marR="0" rtl="0" algn="l">
              <a:lnSpc>
                <a:spcPct val="8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Mantel, Meredith, Shafer and Sutton (2005) Project Management in Practice, Second Edition, John Wiley and Son Inc. Chapter 5</a:t>
            </a:r>
            <a:endParaRPr/>
          </a:p>
          <a:p>
            <a:pPr indent="-228600" lvl="0" marL="342900" marR="0" rtl="0" algn="l">
              <a:spcBef>
                <a:spcPts val="360"/>
              </a:spcBef>
              <a:spcAft>
                <a:spcPts val="0"/>
              </a:spcAft>
              <a:buClr>
                <a:schemeClr val="dk1"/>
              </a:buClr>
              <a:buSzPts val="1800"/>
              <a:buFont typeface="Arial"/>
              <a:buNone/>
            </a:pPr>
            <a:r>
              <a:t/>
            </a:r>
            <a:endParaRPr b="0" i="1" sz="1800" u="none" cap="none" strike="noStrike">
              <a:solidFill>
                <a:schemeClr val="dk1"/>
              </a:solidFill>
              <a:latin typeface="Arial"/>
              <a:ea typeface="Arial"/>
              <a:cs typeface="Arial"/>
              <a:sym typeface="Arial"/>
            </a:endParaRPr>
          </a:p>
        </p:txBody>
      </p:sp>
      <p:sp>
        <p:nvSpPr>
          <p:cNvPr id="99" name="Google Shape;99;p1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CPM Backward Pass</a:t>
            </a:r>
            <a:endParaRPr/>
          </a:p>
        </p:txBody>
      </p:sp>
      <p:sp>
        <p:nvSpPr>
          <p:cNvPr id="446" name="Google Shape;446;p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7" name="Google Shape;447;p32"/>
          <p:cNvSpPr txBox="1"/>
          <p:nvPr/>
        </p:nvSpPr>
        <p:spPr>
          <a:xfrm>
            <a:off x="5029200" y="5257800"/>
            <a:ext cx="3505200" cy="1219200"/>
          </a:xfrm>
          <a:prstGeom prst="rect">
            <a:avLst/>
          </a:prstGeom>
          <a:noFill/>
          <a:ln>
            <a:noFill/>
          </a:ln>
        </p:spPr>
        <p:txBody>
          <a:bodyPr anchorCtr="0" anchor="t" bIns="46025" lIns="92075" spcFirstLastPara="1" rIns="92075" wrap="square" tIns="46025">
            <a:noAutofit/>
          </a:bodyPr>
          <a:lstStyle/>
          <a:p>
            <a:pPr indent="0" lvl="0" marL="0" marR="0" rtl="0" algn="ctr">
              <a:lnSpc>
                <a:spcPct val="60000"/>
              </a:lnSpc>
              <a:spcBef>
                <a:spcPts val="0"/>
              </a:spcBef>
              <a:spcAft>
                <a:spcPts val="0"/>
              </a:spcAft>
              <a:buClr>
                <a:srgbClr val="000066"/>
              </a:buClr>
              <a:buFont typeface="Tahoma"/>
              <a:buNone/>
            </a:pPr>
            <a:r>
              <a:rPr b="1" i="0" lang="en-US" sz="1800" u="none">
                <a:solidFill>
                  <a:srgbClr val="000066"/>
                </a:solidFill>
                <a:latin typeface="Tahoma"/>
                <a:ea typeface="Tahoma"/>
                <a:cs typeface="Tahoma"/>
                <a:sym typeface="Tahoma"/>
              </a:rPr>
              <a:t>Note: </a:t>
            </a:r>
            <a:endParaRPr/>
          </a:p>
          <a:p>
            <a:pPr indent="0" lvl="0" marL="0" marR="0" rtl="0" algn="ctr">
              <a:lnSpc>
                <a:spcPct val="60000"/>
              </a:lnSpc>
              <a:spcBef>
                <a:spcPts val="900"/>
              </a:spcBef>
              <a:spcAft>
                <a:spcPts val="0"/>
              </a:spcAft>
              <a:buClr>
                <a:srgbClr val="000066"/>
              </a:buClr>
              <a:buFont typeface="Tahoma"/>
              <a:buNone/>
            </a:pPr>
            <a:r>
              <a:rPr b="0" i="0" lang="en-US" sz="1800" u="none">
                <a:solidFill>
                  <a:srgbClr val="000066"/>
                </a:solidFill>
                <a:latin typeface="Tahoma"/>
                <a:ea typeface="Tahoma"/>
                <a:cs typeface="Tahoma"/>
                <a:sym typeface="Tahoma"/>
              </a:rPr>
              <a:t>LFT</a:t>
            </a:r>
            <a:r>
              <a:rPr b="0" baseline="-25000" i="0" lang="en-US" sz="1800" u="none">
                <a:solidFill>
                  <a:srgbClr val="000066"/>
                </a:solidFill>
                <a:latin typeface="Tahoma"/>
                <a:ea typeface="Tahoma"/>
                <a:cs typeface="Tahoma"/>
                <a:sym typeface="Tahoma"/>
              </a:rPr>
              <a:t>H</a:t>
            </a:r>
            <a:r>
              <a:rPr b="0" i="0" lang="en-US" sz="1800" u="none">
                <a:solidFill>
                  <a:srgbClr val="000066"/>
                </a:solidFill>
                <a:latin typeface="Tahoma"/>
                <a:ea typeface="Tahoma"/>
                <a:cs typeface="Tahoma"/>
                <a:sym typeface="Tahoma"/>
              </a:rPr>
              <a:t>=MIN(LST</a:t>
            </a:r>
            <a:r>
              <a:rPr b="0" baseline="-25000" i="0" lang="en-US" sz="1800" u="none">
                <a:solidFill>
                  <a:srgbClr val="000066"/>
                </a:solidFill>
                <a:latin typeface="Tahoma"/>
                <a:ea typeface="Tahoma"/>
                <a:cs typeface="Tahoma"/>
                <a:sym typeface="Tahoma"/>
              </a:rPr>
              <a:t>I</a:t>
            </a:r>
            <a:r>
              <a:rPr b="0" i="0" lang="en-US" sz="1800" u="none">
                <a:solidFill>
                  <a:srgbClr val="000066"/>
                </a:solidFill>
                <a:latin typeface="Tahoma"/>
                <a:ea typeface="Tahoma"/>
                <a:cs typeface="Tahoma"/>
                <a:sym typeface="Tahoma"/>
              </a:rPr>
              <a:t>,LST</a:t>
            </a:r>
            <a:r>
              <a:rPr b="0" baseline="-25000" i="0" lang="en-US" sz="1800" u="none">
                <a:solidFill>
                  <a:srgbClr val="000066"/>
                </a:solidFill>
                <a:latin typeface="Tahoma"/>
                <a:ea typeface="Tahoma"/>
                <a:cs typeface="Tahoma"/>
                <a:sym typeface="Tahoma"/>
              </a:rPr>
              <a:t>J</a:t>
            </a:r>
            <a:r>
              <a:rPr b="0" i="0" lang="en-US" sz="1800" u="none">
                <a:solidFill>
                  <a:srgbClr val="000066"/>
                </a:solidFill>
                <a:latin typeface="Tahoma"/>
                <a:ea typeface="Tahoma"/>
                <a:cs typeface="Tahoma"/>
                <a:sym typeface="Tahoma"/>
              </a:rPr>
              <a:t>)=33</a:t>
            </a:r>
            <a:endParaRPr/>
          </a:p>
          <a:p>
            <a:pPr indent="0" lvl="0" marL="0" marR="0" rtl="0" algn="ctr">
              <a:lnSpc>
                <a:spcPct val="60000"/>
              </a:lnSpc>
              <a:spcBef>
                <a:spcPts val="900"/>
              </a:spcBef>
              <a:spcAft>
                <a:spcPts val="0"/>
              </a:spcAft>
              <a:buClr>
                <a:srgbClr val="000066"/>
              </a:buClr>
              <a:buFont typeface="Tahoma"/>
              <a:buNone/>
            </a:pPr>
            <a:r>
              <a:rPr b="0" i="0" lang="en-US" sz="1800" u="none">
                <a:solidFill>
                  <a:srgbClr val="000066"/>
                </a:solidFill>
                <a:latin typeface="Tahoma"/>
                <a:ea typeface="Tahoma"/>
                <a:cs typeface="Tahoma"/>
                <a:sym typeface="Tahoma"/>
              </a:rPr>
              <a:t>LFT</a:t>
            </a:r>
            <a:r>
              <a:rPr b="0" baseline="-25000" i="0" lang="en-US" sz="1800" u="none">
                <a:solidFill>
                  <a:srgbClr val="000066"/>
                </a:solidFill>
                <a:latin typeface="Tahoma"/>
                <a:ea typeface="Tahoma"/>
                <a:cs typeface="Tahoma"/>
                <a:sym typeface="Tahoma"/>
              </a:rPr>
              <a:t>D</a:t>
            </a:r>
            <a:r>
              <a:rPr b="0" i="0" lang="en-US" sz="1800" u="none">
                <a:solidFill>
                  <a:srgbClr val="000066"/>
                </a:solidFill>
                <a:latin typeface="Tahoma"/>
                <a:ea typeface="Tahoma"/>
                <a:cs typeface="Tahoma"/>
                <a:sym typeface="Tahoma"/>
              </a:rPr>
              <a:t>=MIN(LST</a:t>
            </a:r>
            <a:r>
              <a:rPr b="0" baseline="-25000" i="0" lang="en-US" sz="1800" u="none">
                <a:solidFill>
                  <a:srgbClr val="000066"/>
                </a:solidFill>
                <a:latin typeface="Tahoma"/>
                <a:ea typeface="Tahoma"/>
                <a:cs typeface="Tahoma"/>
                <a:sym typeface="Tahoma"/>
              </a:rPr>
              <a:t>E</a:t>
            </a:r>
            <a:r>
              <a:rPr b="0" i="0" lang="en-US" sz="1800" u="none">
                <a:solidFill>
                  <a:srgbClr val="000066"/>
                </a:solidFill>
                <a:latin typeface="Tahoma"/>
                <a:ea typeface="Tahoma"/>
                <a:cs typeface="Tahoma"/>
                <a:sym typeface="Tahoma"/>
              </a:rPr>
              <a:t>,LST</a:t>
            </a:r>
            <a:r>
              <a:rPr b="0" baseline="-25000" i="0" lang="en-US" sz="1800" u="none">
                <a:solidFill>
                  <a:srgbClr val="000066"/>
                </a:solidFill>
                <a:latin typeface="Tahoma"/>
                <a:ea typeface="Tahoma"/>
                <a:cs typeface="Tahoma"/>
                <a:sym typeface="Tahoma"/>
              </a:rPr>
              <a:t>F </a:t>
            </a:r>
            <a:r>
              <a:rPr b="0" i="0" lang="en-US" sz="1800" u="none">
                <a:solidFill>
                  <a:srgbClr val="000066"/>
                </a:solidFill>
                <a:latin typeface="Tahoma"/>
                <a:ea typeface="Tahoma"/>
                <a:cs typeface="Tahoma"/>
                <a:sym typeface="Tahoma"/>
              </a:rPr>
              <a:t>,LST</a:t>
            </a:r>
            <a:r>
              <a:rPr b="0" baseline="-25000" i="0" lang="en-US" sz="1800" u="none">
                <a:solidFill>
                  <a:srgbClr val="000066"/>
                </a:solidFill>
                <a:latin typeface="Tahoma"/>
                <a:ea typeface="Tahoma"/>
                <a:cs typeface="Tahoma"/>
                <a:sym typeface="Tahoma"/>
              </a:rPr>
              <a:t>G</a:t>
            </a:r>
            <a:r>
              <a:rPr b="0" i="0" lang="en-US" sz="1800" u="none">
                <a:solidFill>
                  <a:srgbClr val="000066"/>
                </a:solidFill>
                <a:latin typeface="Tahoma"/>
                <a:ea typeface="Tahoma"/>
                <a:cs typeface="Tahoma"/>
                <a:sym typeface="Tahoma"/>
              </a:rPr>
              <a:t>)=17</a:t>
            </a:r>
            <a:endParaRPr/>
          </a:p>
          <a:p>
            <a:pPr indent="0" lvl="0" marL="0" marR="0" rtl="0" algn="ctr">
              <a:lnSpc>
                <a:spcPct val="60000"/>
              </a:lnSpc>
              <a:spcBef>
                <a:spcPts val="900"/>
              </a:spcBef>
              <a:spcAft>
                <a:spcPts val="0"/>
              </a:spcAft>
              <a:buClr>
                <a:srgbClr val="000066"/>
              </a:buClr>
              <a:buFont typeface="Tahoma"/>
              <a:buNone/>
            </a:pPr>
            <a:r>
              <a:rPr b="0" i="0" lang="en-US" sz="1800" u="none">
                <a:solidFill>
                  <a:srgbClr val="000066"/>
                </a:solidFill>
                <a:latin typeface="Tahoma"/>
                <a:ea typeface="Tahoma"/>
                <a:cs typeface="Tahoma"/>
                <a:sym typeface="Tahoma"/>
              </a:rPr>
              <a:t>LFT</a:t>
            </a:r>
            <a:r>
              <a:rPr b="0" baseline="-25000" i="0" lang="en-US" sz="1800" u="none">
                <a:solidFill>
                  <a:srgbClr val="000066"/>
                </a:solidFill>
                <a:latin typeface="Tahoma"/>
                <a:ea typeface="Tahoma"/>
                <a:cs typeface="Tahoma"/>
                <a:sym typeface="Tahoma"/>
              </a:rPr>
              <a:t>B</a:t>
            </a:r>
            <a:r>
              <a:rPr b="0" i="0" lang="en-US" sz="1800" u="none">
                <a:solidFill>
                  <a:srgbClr val="000066"/>
                </a:solidFill>
                <a:latin typeface="Tahoma"/>
                <a:ea typeface="Tahoma"/>
                <a:cs typeface="Tahoma"/>
                <a:sym typeface="Tahoma"/>
              </a:rPr>
              <a:t>=MIN(LST</a:t>
            </a:r>
            <a:r>
              <a:rPr b="0" baseline="-25000" i="0" lang="en-US" sz="1800" u="none">
                <a:solidFill>
                  <a:srgbClr val="000066"/>
                </a:solidFill>
                <a:latin typeface="Tahoma"/>
                <a:ea typeface="Tahoma"/>
                <a:cs typeface="Tahoma"/>
                <a:sym typeface="Tahoma"/>
              </a:rPr>
              <a:t>C</a:t>
            </a:r>
            <a:r>
              <a:rPr b="0" i="0" lang="en-US" sz="1800" u="none">
                <a:solidFill>
                  <a:srgbClr val="000066"/>
                </a:solidFill>
                <a:latin typeface="Tahoma"/>
                <a:ea typeface="Tahoma"/>
                <a:cs typeface="Tahoma"/>
                <a:sym typeface="Tahoma"/>
              </a:rPr>
              <a:t>,LST</a:t>
            </a:r>
            <a:r>
              <a:rPr b="0" baseline="-25000" i="0" lang="en-US" sz="1800" u="none">
                <a:solidFill>
                  <a:srgbClr val="000066"/>
                </a:solidFill>
                <a:latin typeface="Tahoma"/>
                <a:ea typeface="Tahoma"/>
                <a:cs typeface="Tahoma"/>
                <a:sym typeface="Tahoma"/>
              </a:rPr>
              <a:t>D</a:t>
            </a:r>
            <a:r>
              <a:rPr b="0" i="0" lang="en-US" sz="1800" u="none">
                <a:solidFill>
                  <a:srgbClr val="000066"/>
                </a:solidFill>
                <a:latin typeface="Tahoma"/>
                <a:ea typeface="Tahoma"/>
                <a:cs typeface="Tahoma"/>
                <a:sym typeface="Tahoma"/>
              </a:rPr>
              <a:t>)=7</a:t>
            </a:r>
            <a:endParaRPr/>
          </a:p>
        </p:txBody>
      </p:sp>
      <p:sp>
        <p:nvSpPr>
          <p:cNvPr id="448" name="Google Shape;448;p32"/>
          <p:cNvSpPr/>
          <p:nvPr/>
        </p:nvSpPr>
        <p:spPr>
          <a:xfrm>
            <a:off x="627062" y="24844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32"/>
          <p:cNvSpPr/>
          <p:nvPr/>
        </p:nvSpPr>
        <p:spPr>
          <a:xfrm>
            <a:off x="1770062" y="24844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32"/>
          <p:cNvSpPr/>
          <p:nvPr/>
        </p:nvSpPr>
        <p:spPr>
          <a:xfrm>
            <a:off x="2684462" y="14938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32"/>
          <p:cNvSpPr/>
          <p:nvPr/>
        </p:nvSpPr>
        <p:spPr>
          <a:xfrm>
            <a:off x="2684462" y="377983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32"/>
          <p:cNvSpPr/>
          <p:nvPr/>
        </p:nvSpPr>
        <p:spPr>
          <a:xfrm>
            <a:off x="3810000" y="31369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32"/>
          <p:cNvSpPr/>
          <p:nvPr/>
        </p:nvSpPr>
        <p:spPr>
          <a:xfrm>
            <a:off x="3810000" y="45085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32"/>
          <p:cNvSpPr/>
          <p:nvPr/>
        </p:nvSpPr>
        <p:spPr>
          <a:xfrm>
            <a:off x="3810000" y="5651500"/>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5" name="Google Shape;455;p32"/>
          <p:cNvSpPr/>
          <p:nvPr/>
        </p:nvSpPr>
        <p:spPr>
          <a:xfrm>
            <a:off x="4826000" y="24685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32"/>
          <p:cNvSpPr/>
          <p:nvPr/>
        </p:nvSpPr>
        <p:spPr>
          <a:xfrm>
            <a:off x="5664200" y="14779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 name="Google Shape;457;p32"/>
          <p:cNvSpPr/>
          <p:nvPr/>
        </p:nvSpPr>
        <p:spPr>
          <a:xfrm>
            <a:off x="6883400" y="14779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 name="Google Shape;458;p32"/>
          <p:cNvSpPr/>
          <p:nvPr/>
        </p:nvSpPr>
        <p:spPr>
          <a:xfrm>
            <a:off x="7797800" y="24685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 name="Google Shape;459;p32"/>
          <p:cNvSpPr/>
          <p:nvPr/>
        </p:nvSpPr>
        <p:spPr>
          <a:xfrm>
            <a:off x="5664200" y="35353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32"/>
          <p:cNvSpPr/>
          <p:nvPr/>
        </p:nvSpPr>
        <p:spPr>
          <a:xfrm>
            <a:off x="6883400" y="35353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1" name="Google Shape;461;p32"/>
          <p:cNvCxnSpPr/>
          <p:nvPr/>
        </p:nvCxnSpPr>
        <p:spPr>
          <a:xfrm>
            <a:off x="1290637" y="2852737"/>
            <a:ext cx="438150" cy="0"/>
          </a:xfrm>
          <a:prstGeom prst="straightConnector1">
            <a:avLst/>
          </a:prstGeom>
          <a:noFill/>
          <a:ln cap="flat" cmpd="sng" w="25400">
            <a:solidFill>
              <a:schemeClr val="dk1"/>
            </a:solidFill>
            <a:prstDash val="solid"/>
            <a:miter lim="8000"/>
            <a:headEnd len="sm" w="sm" type="none"/>
            <a:tailEnd len="sm" w="sm" type="stealth"/>
          </a:ln>
        </p:spPr>
      </p:cxnSp>
      <p:cxnSp>
        <p:nvCxnSpPr>
          <p:cNvPr id="462" name="Google Shape;462;p32"/>
          <p:cNvCxnSpPr/>
          <p:nvPr/>
        </p:nvCxnSpPr>
        <p:spPr>
          <a:xfrm flipH="1" rot="10800000">
            <a:off x="2314575" y="2138362"/>
            <a:ext cx="433387" cy="428625"/>
          </a:xfrm>
          <a:prstGeom prst="straightConnector1">
            <a:avLst/>
          </a:prstGeom>
          <a:noFill/>
          <a:ln cap="flat" cmpd="sng" w="25400">
            <a:solidFill>
              <a:schemeClr val="dk1"/>
            </a:solidFill>
            <a:prstDash val="solid"/>
            <a:miter lim="8000"/>
            <a:headEnd len="sm" w="sm" type="none"/>
            <a:tailEnd len="sm" w="sm" type="stealth"/>
          </a:ln>
        </p:spPr>
      </p:cxnSp>
      <p:cxnSp>
        <p:nvCxnSpPr>
          <p:cNvPr id="463" name="Google Shape;463;p32"/>
          <p:cNvCxnSpPr/>
          <p:nvPr/>
        </p:nvCxnSpPr>
        <p:spPr>
          <a:xfrm>
            <a:off x="2338387" y="3114675"/>
            <a:ext cx="476250" cy="690562"/>
          </a:xfrm>
          <a:prstGeom prst="straightConnector1">
            <a:avLst/>
          </a:prstGeom>
          <a:noFill/>
          <a:ln cap="flat" cmpd="sng" w="25400">
            <a:solidFill>
              <a:schemeClr val="dk1"/>
            </a:solidFill>
            <a:prstDash val="solid"/>
            <a:miter lim="8000"/>
            <a:headEnd len="sm" w="sm" type="none"/>
            <a:tailEnd len="sm" w="sm" type="stealth"/>
          </a:ln>
        </p:spPr>
      </p:cxnSp>
      <p:cxnSp>
        <p:nvCxnSpPr>
          <p:cNvPr id="464" name="Google Shape;464;p32"/>
          <p:cNvCxnSpPr/>
          <p:nvPr/>
        </p:nvCxnSpPr>
        <p:spPr>
          <a:xfrm flipH="1" rot="10800000">
            <a:off x="3295650" y="3724275"/>
            <a:ext cx="481012" cy="223837"/>
          </a:xfrm>
          <a:prstGeom prst="straightConnector1">
            <a:avLst/>
          </a:prstGeom>
          <a:noFill/>
          <a:ln cap="flat" cmpd="sng" w="25400">
            <a:solidFill>
              <a:schemeClr val="dk1"/>
            </a:solidFill>
            <a:prstDash val="solid"/>
            <a:miter lim="8000"/>
            <a:headEnd len="sm" w="sm" type="none"/>
            <a:tailEnd len="sm" w="sm" type="stealth"/>
          </a:ln>
        </p:spPr>
      </p:cxnSp>
      <p:cxnSp>
        <p:nvCxnSpPr>
          <p:cNvPr id="465" name="Google Shape;465;p32"/>
          <p:cNvCxnSpPr/>
          <p:nvPr/>
        </p:nvCxnSpPr>
        <p:spPr>
          <a:xfrm>
            <a:off x="3321050" y="4267200"/>
            <a:ext cx="506412" cy="341312"/>
          </a:xfrm>
          <a:prstGeom prst="straightConnector1">
            <a:avLst/>
          </a:prstGeom>
          <a:noFill/>
          <a:ln cap="flat" cmpd="sng" w="25400">
            <a:solidFill>
              <a:schemeClr val="dk1"/>
            </a:solidFill>
            <a:prstDash val="solid"/>
            <a:miter lim="8000"/>
            <a:headEnd len="sm" w="sm" type="none"/>
            <a:tailEnd len="sm" w="sm" type="stealth"/>
          </a:ln>
        </p:spPr>
      </p:cxnSp>
      <p:cxnSp>
        <p:nvCxnSpPr>
          <p:cNvPr id="466" name="Google Shape;466;p32"/>
          <p:cNvCxnSpPr/>
          <p:nvPr/>
        </p:nvCxnSpPr>
        <p:spPr>
          <a:xfrm>
            <a:off x="3138487" y="4489450"/>
            <a:ext cx="790575" cy="1139825"/>
          </a:xfrm>
          <a:prstGeom prst="straightConnector1">
            <a:avLst/>
          </a:prstGeom>
          <a:noFill/>
          <a:ln cap="flat" cmpd="sng" w="25400">
            <a:solidFill>
              <a:schemeClr val="dk1"/>
            </a:solidFill>
            <a:prstDash val="solid"/>
            <a:miter lim="8000"/>
            <a:headEnd len="sm" w="sm" type="none"/>
            <a:tailEnd len="sm" w="sm" type="stealth"/>
          </a:ln>
        </p:spPr>
      </p:cxnSp>
      <p:cxnSp>
        <p:nvCxnSpPr>
          <p:cNvPr id="467" name="Google Shape;467;p32"/>
          <p:cNvCxnSpPr/>
          <p:nvPr/>
        </p:nvCxnSpPr>
        <p:spPr>
          <a:xfrm>
            <a:off x="3333750" y="1978025"/>
            <a:ext cx="1497012" cy="555625"/>
          </a:xfrm>
          <a:prstGeom prst="straightConnector1">
            <a:avLst/>
          </a:prstGeom>
          <a:noFill/>
          <a:ln cap="flat" cmpd="sng" w="25400">
            <a:solidFill>
              <a:schemeClr val="dk1"/>
            </a:solidFill>
            <a:prstDash val="solid"/>
            <a:miter lim="8000"/>
            <a:headEnd len="sm" w="sm" type="none"/>
            <a:tailEnd len="sm" w="sm" type="stealth"/>
          </a:ln>
        </p:spPr>
      </p:cxnSp>
      <p:cxnSp>
        <p:nvCxnSpPr>
          <p:cNvPr id="468" name="Google Shape;468;p32"/>
          <p:cNvCxnSpPr/>
          <p:nvPr/>
        </p:nvCxnSpPr>
        <p:spPr>
          <a:xfrm flipH="1" rot="10800000">
            <a:off x="4440237" y="3078162"/>
            <a:ext cx="374650" cy="265112"/>
          </a:xfrm>
          <a:prstGeom prst="straightConnector1">
            <a:avLst/>
          </a:prstGeom>
          <a:noFill/>
          <a:ln cap="flat" cmpd="sng" w="25400">
            <a:solidFill>
              <a:schemeClr val="dk1"/>
            </a:solidFill>
            <a:prstDash val="solid"/>
            <a:miter lim="8000"/>
            <a:headEnd len="sm" w="sm" type="none"/>
            <a:tailEnd len="sm" w="sm" type="stealth"/>
          </a:ln>
        </p:spPr>
      </p:cxnSp>
      <p:cxnSp>
        <p:nvCxnSpPr>
          <p:cNvPr id="469" name="Google Shape;469;p32"/>
          <p:cNvCxnSpPr/>
          <p:nvPr/>
        </p:nvCxnSpPr>
        <p:spPr>
          <a:xfrm flipH="1" rot="10800000">
            <a:off x="4402137" y="3205162"/>
            <a:ext cx="512762" cy="1443037"/>
          </a:xfrm>
          <a:prstGeom prst="straightConnector1">
            <a:avLst/>
          </a:prstGeom>
          <a:noFill/>
          <a:ln cap="flat" cmpd="sng" w="25400">
            <a:solidFill>
              <a:schemeClr val="dk1"/>
            </a:solidFill>
            <a:prstDash val="solid"/>
            <a:miter lim="8000"/>
            <a:headEnd len="sm" w="sm" type="none"/>
            <a:tailEnd len="sm" w="sm" type="stealth"/>
          </a:ln>
        </p:spPr>
      </p:cxnSp>
      <p:cxnSp>
        <p:nvCxnSpPr>
          <p:cNvPr id="470" name="Google Shape;470;p32"/>
          <p:cNvCxnSpPr/>
          <p:nvPr/>
        </p:nvCxnSpPr>
        <p:spPr>
          <a:xfrm flipH="1" rot="10800000">
            <a:off x="4464050" y="3287712"/>
            <a:ext cx="660400" cy="2641600"/>
          </a:xfrm>
          <a:prstGeom prst="straightConnector1">
            <a:avLst/>
          </a:prstGeom>
          <a:noFill/>
          <a:ln cap="flat" cmpd="sng" w="25400">
            <a:solidFill>
              <a:schemeClr val="dk1"/>
            </a:solidFill>
            <a:prstDash val="solid"/>
            <a:miter lim="8000"/>
            <a:headEnd len="sm" w="sm" type="none"/>
            <a:tailEnd len="sm" w="sm" type="stealth"/>
          </a:ln>
        </p:spPr>
      </p:cxnSp>
      <p:cxnSp>
        <p:nvCxnSpPr>
          <p:cNvPr id="471" name="Google Shape;471;p32"/>
          <p:cNvCxnSpPr/>
          <p:nvPr/>
        </p:nvCxnSpPr>
        <p:spPr>
          <a:xfrm>
            <a:off x="5346700" y="3138487"/>
            <a:ext cx="419100" cy="446087"/>
          </a:xfrm>
          <a:prstGeom prst="straightConnector1">
            <a:avLst/>
          </a:prstGeom>
          <a:noFill/>
          <a:ln cap="flat" cmpd="sng" w="25400">
            <a:solidFill>
              <a:schemeClr val="dk1"/>
            </a:solidFill>
            <a:prstDash val="solid"/>
            <a:miter lim="8000"/>
            <a:headEnd len="sm" w="sm" type="none"/>
            <a:tailEnd len="sm" w="sm" type="stealth"/>
          </a:ln>
        </p:spPr>
      </p:cxnSp>
      <p:cxnSp>
        <p:nvCxnSpPr>
          <p:cNvPr id="472" name="Google Shape;472;p32"/>
          <p:cNvCxnSpPr/>
          <p:nvPr/>
        </p:nvCxnSpPr>
        <p:spPr>
          <a:xfrm>
            <a:off x="6332537" y="3903662"/>
            <a:ext cx="509587" cy="0"/>
          </a:xfrm>
          <a:prstGeom prst="straightConnector1">
            <a:avLst/>
          </a:prstGeom>
          <a:noFill/>
          <a:ln cap="flat" cmpd="sng" w="25400">
            <a:solidFill>
              <a:schemeClr val="dk1"/>
            </a:solidFill>
            <a:prstDash val="solid"/>
            <a:miter lim="8000"/>
            <a:headEnd len="sm" w="sm" type="none"/>
            <a:tailEnd len="sm" w="sm" type="stealth"/>
          </a:ln>
        </p:spPr>
      </p:cxnSp>
      <p:cxnSp>
        <p:nvCxnSpPr>
          <p:cNvPr id="473" name="Google Shape;473;p32"/>
          <p:cNvCxnSpPr/>
          <p:nvPr/>
        </p:nvCxnSpPr>
        <p:spPr>
          <a:xfrm flipH="1" rot="10800000">
            <a:off x="5353050" y="2146300"/>
            <a:ext cx="369887" cy="392112"/>
          </a:xfrm>
          <a:prstGeom prst="straightConnector1">
            <a:avLst/>
          </a:prstGeom>
          <a:noFill/>
          <a:ln cap="flat" cmpd="sng" w="25400">
            <a:solidFill>
              <a:schemeClr val="dk1"/>
            </a:solidFill>
            <a:prstDash val="solid"/>
            <a:miter lim="8000"/>
            <a:headEnd len="sm" w="sm" type="none"/>
            <a:tailEnd len="sm" w="sm" type="stealth"/>
          </a:ln>
        </p:spPr>
      </p:cxnSp>
      <p:cxnSp>
        <p:nvCxnSpPr>
          <p:cNvPr id="474" name="Google Shape;474;p32"/>
          <p:cNvCxnSpPr/>
          <p:nvPr/>
        </p:nvCxnSpPr>
        <p:spPr>
          <a:xfrm>
            <a:off x="6338887" y="1843087"/>
            <a:ext cx="485775" cy="0"/>
          </a:xfrm>
          <a:prstGeom prst="straightConnector1">
            <a:avLst/>
          </a:prstGeom>
          <a:noFill/>
          <a:ln cap="flat" cmpd="sng" w="25400">
            <a:solidFill>
              <a:schemeClr val="dk1"/>
            </a:solidFill>
            <a:prstDash val="solid"/>
            <a:miter lim="8000"/>
            <a:headEnd len="sm" w="sm" type="none"/>
            <a:tailEnd len="sm" w="sm" type="stealth"/>
          </a:ln>
        </p:spPr>
      </p:cxnSp>
      <p:cxnSp>
        <p:nvCxnSpPr>
          <p:cNvPr id="475" name="Google Shape;475;p32"/>
          <p:cNvCxnSpPr/>
          <p:nvPr/>
        </p:nvCxnSpPr>
        <p:spPr>
          <a:xfrm>
            <a:off x="7491412" y="2039937"/>
            <a:ext cx="398462" cy="482600"/>
          </a:xfrm>
          <a:prstGeom prst="straightConnector1">
            <a:avLst/>
          </a:prstGeom>
          <a:noFill/>
          <a:ln cap="flat" cmpd="sng" w="25400">
            <a:solidFill>
              <a:schemeClr val="dk1"/>
            </a:solidFill>
            <a:prstDash val="solid"/>
            <a:miter lim="8000"/>
            <a:headEnd len="sm" w="sm" type="none"/>
            <a:tailEnd len="sm" w="sm" type="stealth"/>
          </a:ln>
        </p:spPr>
      </p:cxnSp>
      <p:cxnSp>
        <p:nvCxnSpPr>
          <p:cNvPr id="476" name="Google Shape;476;p32"/>
          <p:cNvCxnSpPr/>
          <p:nvPr/>
        </p:nvCxnSpPr>
        <p:spPr>
          <a:xfrm flipH="1" rot="10800000">
            <a:off x="7472362" y="3160712"/>
            <a:ext cx="412750" cy="508000"/>
          </a:xfrm>
          <a:prstGeom prst="straightConnector1">
            <a:avLst/>
          </a:prstGeom>
          <a:noFill/>
          <a:ln cap="flat" cmpd="sng" w="25400">
            <a:solidFill>
              <a:schemeClr val="dk1"/>
            </a:solidFill>
            <a:prstDash val="solid"/>
            <a:miter lim="8000"/>
            <a:headEnd len="sm" w="sm" type="none"/>
            <a:tailEnd len="sm" w="sm" type="stealth"/>
          </a:ln>
        </p:spPr>
      </p:cxnSp>
      <p:grpSp>
        <p:nvGrpSpPr>
          <p:cNvPr id="477" name="Google Shape;477;p32"/>
          <p:cNvGrpSpPr/>
          <p:nvPr/>
        </p:nvGrpSpPr>
        <p:grpSpPr>
          <a:xfrm>
            <a:off x="4824412" y="2471737"/>
            <a:ext cx="636587" cy="738187"/>
            <a:chOff x="4667250" y="2057400"/>
            <a:chExt cx="636587" cy="738187"/>
          </a:xfrm>
        </p:grpSpPr>
        <p:sp>
          <p:nvSpPr>
            <p:cNvPr id="478" name="Google Shape;478;p32"/>
            <p:cNvSpPr txBox="1"/>
            <p:nvPr/>
          </p:nvSpPr>
          <p:spPr>
            <a:xfrm>
              <a:off x="4667250" y="22669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H</a:t>
              </a:r>
              <a:endParaRPr/>
            </a:p>
          </p:txBody>
        </p:sp>
        <p:cxnSp>
          <p:nvCxnSpPr>
            <p:cNvPr id="479" name="Google Shape;479;p32"/>
            <p:cNvCxnSpPr/>
            <p:nvPr/>
          </p:nvCxnSpPr>
          <p:spPr>
            <a:xfrm>
              <a:off x="4994275" y="20574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480" name="Google Shape;480;p32"/>
            <p:cNvCxnSpPr/>
            <p:nvPr/>
          </p:nvCxnSpPr>
          <p:spPr>
            <a:xfrm>
              <a:off x="4692650" y="22860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481" name="Google Shape;481;p32"/>
            <p:cNvCxnSpPr/>
            <p:nvPr/>
          </p:nvCxnSpPr>
          <p:spPr>
            <a:xfrm>
              <a:off x="4691062" y="25574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482" name="Google Shape;482;p32"/>
          <p:cNvSpPr txBox="1"/>
          <p:nvPr/>
        </p:nvSpPr>
        <p:spPr>
          <a:xfrm>
            <a:off x="4891087" y="25019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483" name="Google Shape;483;p32"/>
          <p:cNvSpPr txBox="1"/>
          <p:nvPr/>
        </p:nvSpPr>
        <p:spPr>
          <a:xfrm>
            <a:off x="5091112" y="25019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33</a:t>
            </a:r>
            <a:endParaRPr/>
          </a:p>
        </p:txBody>
      </p:sp>
      <p:sp>
        <p:nvSpPr>
          <p:cNvPr id="484" name="Google Shape;484;p32"/>
          <p:cNvSpPr txBox="1"/>
          <p:nvPr/>
        </p:nvSpPr>
        <p:spPr>
          <a:xfrm>
            <a:off x="5145087" y="26717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8</a:t>
            </a:r>
            <a:endParaRPr/>
          </a:p>
        </p:txBody>
      </p:sp>
      <p:grpSp>
        <p:nvGrpSpPr>
          <p:cNvPr id="485" name="Google Shape;485;p32"/>
          <p:cNvGrpSpPr/>
          <p:nvPr/>
        </p:nvGrpSpPr>
        <p:grpSpPr>
          <a:xfrm>
            <a:off x="3813175" y="3146425"/>
            <a:ext cx="636587" cy="738187"/>
            <a:chOff x="3656012" y="2732087"/>
            <a:chExt cx="636587" cy="738187"/>
          </a:xfrm>
        </p:grpSpPr>
        <p:grpSp>
          <p:nvGrpSpPr>
            <p:cNvPr id="486" name="Google Shape;486;p32"/>
            <p:cNvGrpSpPr/>
            <p:nvPr/>
          </p:nvGrpSpPr>
          <p:grpSpPr>
            <a:xfrm>
              <a:off x="3656012" y="2732087"/>
              <a:ext cx="636587" cy="738187"/>
              <a:chOff x="3656012" y="2732087"/>
              <a:chExt cx="636587" cy="738187"/>
            </a:xfrm>
          </p:grpSpPr>
          <p:sp>
            <p:nvSpPr>
              <p:cNvPr id="487" name="Google Shape;487;p32"/>
              <p:cNvSpPr txBox="1"/>
              <p:nvPr/>
            </p:nvSpPr>
            <p:spPr>
              <a:xfrm>
                <a:off x="3656012" y="2941637"/>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E</a:t>
                </a:r>
                <a:endParaRPr/>
              </a:p>
            </p:txBody>
          </p:sp>
          <p:cxnSp>
            <p:nvCxnSpPr>
              <p:cNvPr id="488" name="Google Shape;488;p32"/>
              <p:cNvCxnSpPr/>
              <p:nvPr/>
            </p:nvCxnSpPr>
            <p:spPr>
              <a:xfrm>
                <a:off x="3983037" y="2732087"/>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489" name="Google Shape;489;p32"/>
              <p:cNvCxnSpPr/>
              <p:nvPr/>
            </p:nvCxnSpPr>
            <p:spPr>
              <a:xfrm>
                <a:off x="3681412" y="2960687"/>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490" name="Google Shape;490;p32"/>
              <p:cNvCxnSpPr/>
              <p:nvPr/>
            </p:nvCxnSpPr>
            <p:spPr>
              <a:xfrm>
                <a:off x="3679825" y="3232150"/>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491" name="Google Shape;491;p32"/>
            <p:cNvSpPr txBox="1"/>
            <p:nvPr/>
          </p:nvSpPr>
          <p:spPr>
            <a:xfrm>
              <a:off x="3722687" y="27622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492" name="Google Shape;492;p32"/>
            <p:cNvSpPr txBox="1"/>
            <p:nvPr/>
          </p:nvSpPr>
          <p:spPr>
            <a:xfrm>
              <a:off x="3922712" y="27622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493" name="Google Shape;493;p32"/>
            <p:cNvSpPr txBox="1"/>
            <p:nvPr/>
          </p:nvSpPr>
          <p:spPr>
            <a:xfrm>
              <a:off x="3976687" y="293211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8</a:t>
              </a:r>
              <a:endParaRPr/>
            </a:p>
          </p:txBody>
        </p:sp>
      </p:grpSp>
      <p:grpSp>
        <p:nvGrpSpPr>
          <p:cNvPr id="494" name="Google Shape;494;p32"/>
          <p:cNvGrpSpPr/>
          <p:nvPr/>
        </p:nvGrpSpPr>
        <p:grpSpPr>
          <a:xfrm>
            <a:off x="5662612" y="3529012"/>
            <a:ext cx="636587" cy="738187"/>
            <a:chOff x="5505450" y="3114675"/>
            <a:chExt cx="636587" cy="738187"/>
          </a:xfrm>
        </p:grpSpPr>
        <p:grpSp>
          <p:nvGrpSpPr>
            <p:cNvPr id="495" name="Google Shape;495;p32"/>
            <p:cNvGrpSpPr/>
            <p:nvPr/>
          </p:nvGrpSpPr>
          <p:grpSpPr>
            <a:xfrm>
              <a:off x="5505450" y="3114675"/>
              <a:ext cx="636587" cy="738187"/>
              <a:chOff x="5505450" y="3114675"/>
              <a:chExt cx="636587" cy="738187"/>
            </a:xfrm>
          </p:grpSpPr>
          <p:sp>
            <p:nvSpPr>
              <p:cNvPr id="496" name="Google Shape;496;p32"/>
              <p:cNvSpPr txBox="1"/>
              <p:nvPr/>
            </p:nvSpPr>
            <p:spPr>
              <a:xfrm>
                <a:off x="5505450" y="33242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J</a:t>
                </a:r>
                <a:endParaRPr/>
              </a:p>
            </p:txBody>
          </p:sp>
          <p:cxnSp>
            <p:nvCxnSpPr>
              <p:cNvPr id="497" name="Google Shape;497;p32"/>
              <p:cNvCxnSpPr/>
              <p:nvPr/>
            </p:nvCxnSpPr>
            <p:spPr>
              <a:xfrm>
                <a:off x="5832475" y="31146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498" name="Google Shape;498;p32"/>
              <p:cNvCxnSpPr/>
              <p:nvPr/>
            </p:nvCxnSpPr>
            <p:spPr>
              <a:xfrm>
                <a:off x="5530850" y="33432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499" name="Google Shape;499;p32"/>
              <p:cNvCxnSpPr/>
              <p:nvPr/>
            </p:nvCxnSpPr>
            <p:spPr>
              <a:xfrm>
                <a:off x="5529262" y="36147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00" name="Google Shape;500;p32"/>
            <p:cNvSpPr txBox="1"/>
            <p:nvPr/>
          </p:nvSpPr>
          <p:spPr>
            <a:xfrm>
              <a:off x="5572125"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33</a:t>
              </a:r>
              <a:endParaRPr/>
            </a:p>
          </p:txBody>
        </p:sp>
        <p:sp>
          <p:nvSpPr>
            <p:cNvPr id="501" name="Google Shape;501;p32"/>
            <p:cNvSpPr txBox="1"/>
            <p:nvPr/>
          </p:nvSpPr>
          <p:spPr>
            <a:xfrm>
              <a:off x="5772150"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502" name="Google Shape;502;p32"/>
            <p:cNvSpPr txBox="1"/>
            <p:nvPr/>
          </p:nvSpPr>
          <p:spPr>
            <a:xfrm>
              <a:off x="5826125" y="33147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5</a:t>
              </a:r>
              <a:endParaRPr/>
            </a:p>
          </p:txBody>
        </p:sp>
      </p:grpSp>
      <p:grpSp>
        <p:nvGrpSpPr>
          <p:cNvPr id="503" name="Google Shape;503;p32"/>
          <p:cNvGrpSpPr/>
          <p:nvPr/>
        </p:nvGrpSpPr>
        <p:grpSpPr>
          <a:xfrm>
            <a:off x="5665787" y="1489075"/>
            <a:ext cx="636587" cy="738187"/>
            <a:chOff x="5508625" y="1074737"/>
            <a:chExt cx="636587" cy="738187"/>
          </a:xfrm>
        </p:grpSpPr>
        <p:grpSp>
          <p:nvGrpSpPr>
            <p:cNvPr id="504" name="Google Shape;504;p32"/>
            <p:cNvGrpSpPr/>
            <p:nvPr/>
          </p:nvGrpSpPr>
          <p:grpSpPr>
            <a:xfrm>
              <a:off x="5508625" y="1074737"/>
              <a:ext cx="636587" cy="738187"/>
              <a:chOff x="5508625" y="1074737"/>
              <a:chExt cx="636587" cy="738187"/>
            </a:xfrm>
          </p:grpSpPr>
          <p:sp>
            <p:nvSpPr>
              <p:cNvPr id="505" name="Google Shape;505;p32"/>
              <p:cNvSpPr txBox="1"/>
              <p:nvPr/>
            </p:nvSpPr>
            <p:spPr>
              <a:xfrm>
                <a:off x="5508625" y="1284287"/>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I</a:t>
                </a:r>
                <a:endParaRPr/>
              </a:p>
            </p:txBody>
          </p:sp>
          <p:cxnSp>
            <p:nvCxnSpPr>
              <p:cNvPr id="506" name="Google Shape;506;p32"/>
              <p:cNvCxnSpPr/>
              <p:nvPr/>
            </p:nvCxnSpPr>
            <p:spPr>
              <a:xfrm>
                <a:off x="5835650" y="1074737"/>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07" name="Google Shape;507;p32"/>
              <p:cNvCxnSpPr/>
              <p:nvPr/>
            </p:nvCxnSpPr>
            <p:spPr>
              <a:xfrm>
                <a:off x="5534025" y="1303337"/>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08" name="Google Shape;508;p32"/>
              <p:cNvCxnSpPr/>
              <p:nvPr/>
            </p:nvCxnSpPr>
            <p:spPr>
              <a:xfrm>
                <a:off x="5532437" y="1574800"/>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09" name="Google Shape;509;p32"/>
            <p:cNvSpPr txBox="1"/>
            <p:nvPr/>
          </p:nvSpPr>
          <p:spPr>
            <a:xfrm>
              <a:off x="5575300" y="11049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33</a:t>
              </a:r>
              <a:endParaRPr/>
            </a:p>
          </p:txBody>
        </p:sp>
        <p:sp>
          <p:nvSpPr>
            <p:cNvPr id="510" name="Google Shape;510;p32"/>
            <p:cNvSpPr txBox="1"/>
            <p:nvPr/>
          </p:nvSpPr>
          <p:spPr>
            <a:xfrm>
              <a:off x="5775325" y="11049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511" name="Google Shape;511;p32"/>
            <p:cNvSpPr txBox="1"/>
            <p:nvPr/>
          </p:nvSpPr>
          <p:spPr>
            <a:xfrm>
              <a:off x="5829300" y="12747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5</a:t>
              </a:r>
              <a:endParaRPr/>
            </a:p>
          </p:txBody>
        </p:sp>
      </p:grpSp>
      <p:grpSp>
        <p:nvGrpSpPr>
          <p:cNvPr id="512" name="Google Shape;512;p32"/>
          <p:cNvGrpSpPr/>
          <p:nvPr/>
        </p:nvGrpSpPr>
        <p:grpSpPr>
          <a:xfrm>
            <a:off x="6889750" y="1481137"/>
            <a:ext cx="636587" cy="738187"/>
            <a:chOff x="6732587" y="1066800"/>
            <a:chExt cx="636587" cy="738187"/>
          </a:xfrm>
        </p:grpSpPr>
        <p:grpSp>
          <p:nvGrpSpPr>
            <p:cNvPr id="513" name="Google Shape;513;p32"/>
            <p:cNvGrpSpPr/>
            <p:nvPr/>
          </p:nvGrpSpPr>
          <p:grpSpPr>
            <a:xfrm>
              <a:off x="6732587" y="1066800"/>
              <a:ext cx="636587" cy="738187"/>
              <a:chOff x="6732587" y="1066800"/>
              <a:chExt cx="636587" cy="738187"/>
            </a:xfrm>
          </p:grpSpPr>
          <p:sp>
            <p:nvSpPr>
              <p:cNvPr id="514" name="Google Shape;514;p32"/>
              <p:cNvSpPr txBox="1"/>
              <p:nvPr/>
            </p:nvSpPr>
            <p:spPr>
              <a:xfrm>
                <a:off x="6732587" y="12763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K</a:t>
                </a:r>
                <a:endParaRPr/>
              </a:p>
            </p:txBody>
          </p:sp>
          <p:cxnSp>
            <p:nvCxnSpPr>
              <p:cNvPr id="515" name="Google Shape;515;p32"/>
              <p:cNvCxnSpPr/>
              <p:nvPr/>
            </p:nvCxnSpPr>
            <p:spPr>
              <a:xfrm>
                <a:off x="7059612" y="10668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16" name="Google Shape;516;p32"/>
              <p:cNvCxnSpPr/>
              <p:nvPr/>
            </p:nvCxnSpPr>
            <p:spPr>
              <a:xfrm>
                <a:off x="6757987" y="12954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17" name="Google Shape;517;p32"/>
              <p:cNvCxnSpPr/>
              <p:nvPr/>
            </p:nvCxnSpPr>
            <p:spPr>
              <a:xfrm>
                <a:off x="6756400" y="15668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18" name="Google Shape;518;p32"/>
            <p:cNvSpPr txBox="1"/>
            <p:nvPr/>
          </p:nvSpPr>
          <p:spPr>
            <a:xfrm>
              <a:off x="6799262"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519" name="Google Shape;519;p32"/>
            <p:cNvSpPr txBox="1"/>
            <p:nvPr/>
          </p:nvSpPr>
          <p:spPr>
            <a:xfrm>
              <a:off x="6999287"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42</a:t>
              </a:r>
              <a:endParaRPr/>
            </a:p>
          </p:txBody>
        </p:sp>
        <p:sp>
          <p:nvSpPr>
            <p:cNvPr id="520" name="Google Shape;520;p32"/>
            <p:cNvSpPr txBox="1"/>
            <p:nvPr/>
          </p:nvSpPr>
          <p:spPr>
            <a:xfrm>
              <a:off x="7053262" y="12668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grpSp>
      <p:grpSp>
        <p:nvGrpSpPr>
          <p:cNvPr id="521" name="Google Shape;521;p32"/>
          <p:cNvGrpSpPr/>
          <p:nvPr/>
        </p:nvGrpSpPr>
        <p:grpSpPr>
          <a:xfrm>
            <a:off x="6891337" y="3532187"/>
            <a:ext cx="636587" cy="738187"/>
            <a:chOff x="6734175" y="3117850"/>
            <a:chExt cx="636587" cy="738187"/>
          </a:xfrm>
        </p:grpSpPr>
        <p:grpSp>
          <p:nvGrpSpPr>
            <p:cNvPr id="522" name="Google Shape;522;p32"/>
            <p:cNvGrpSpPr/>
            <p:nvPr/>
          </p:nvGrpSpPr>
          <p:grpSpPr>
            <a:xfrm>
              <a:off x="6734175" y="3117850"/>
              <a:ext cx="636587" cy="738187"/>
              <a:chOff x="6734175" y="3117850"/>
              <a:chExt cx="636587" cy="738187"/>
            </a:xfrm>
          </p:grpSpPr>
          <p:sp>
            <p:nvSpPr>
              <p:cNvPr id="523" name="Google Shape;523;p32"/>
              <p:cNvSpPr txBox="1"/>
              <p:nvPr/>
            </p:nvSpPr>
            <p:spPr>
              <a:xfrm>
                <a:off x="6734175" y="33274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L</a:t>
                </a:r>
                <a:endParaRPr/>
              </a:p>
            </p:txBody>
          </p:sp>
          <p:cxnSp>
            <p:nvCxnSpPr>
              <p:cNvPr id="524" name="Google Shape;524;p32"/>
              <p:cNvCxnSpPr/>
              <p:nvPr/>
            </p:nvCxnSpPr>
            <p:spPr>
              <a:xfrm>
                <a:off x="7061200" y="31178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25" name="Google Shape;525;p32"/>
              <p:cNvCxnSpPr/>
              <p:nvPr/>
            </p:nvCxnSpPr>
            <p:spPr>
              <a:xfrm>
                <a:off x="6759575" y="33464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26" name="Google Shape;526;p32"/>
              <p:cNvCxnSpPr/>
              <p:nvPr/>
            </p:nvCxnSpPr>
            <p:spPr>
              <a:xfrm>
                <a:off x="6757987" y="36179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27" name="Google Shape;527;p32"/>
            <p:cNvSpPr txBox="1"/>
            <p:nvPr/>
          </p:nvSpPr>
          <p:spPr>
            <a:xfrm>
              <a:off x="6800850"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528" name="Google Shape;528;p32"/>
            <p:cNvSpPr txBox="1"/>
            <p:nvPr/>
          </p:nvSpPr>
          <p:spPr>
            <a:xfrm>
              <a:off x="7000875"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40</a:t>
              </a:r>
              <a:endParaRPr/>
            </a:p>
          </p:txBody>
        </p:sp>
        <p:sp>
          <p:nvSpPr>
            <p:cNvPr id="529" name="Google Shape;529;p32"/>
            <p:cNvSpPr txBox="1"/>
            <p:nvPr/>
          </p:nvSpPr>
          <p:spPr>
            <a:xfrm>
              <a:off x="7054850" y="33178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2</a:t>
              </a:r>
              <a:endParaRPr/>
            </a:p>
          </p:txBody>
        </p:sp>
      </p:grpSp>
      <p:grpSp>
        <p:nvGrpSpPr>
          <p:cNvPr id="530" name="Google Shape;530;p32"/>
          <p:cNvGrpSpPr/>
          <p:nvPr/>
        </p:nvGrpSpPr>
        <p:grpSpPr>
          <a:xfrm>
            <a:off x="7799387" y="2481262"/>
            <a:ext cx="636587" cy="738187"/>
            <a:chOff x="7642225" y="2066925"/>
            <a:chExt cx="636587" cy="738187"/>
          </a:xfrm>
        </p:grpSpPr>
        <p:grpSp>
          <p:nvGrpSpPr>
            <p:cNvPr id="531" name="Google Shape;531;p32"/>
            <p:cNvGrpSpPr/>
            <p:nvPr/>
          </p:nvGrpSpPr>
          <p:grpSpPr>
            <a:xfrm>
              <a:off x="7642225" y="2066925"/>
              <a:ext cx="636587" cy="738187"/>
              <a:chOff x="7642225" y="2066925"/>
              <a:chExt cx="636587" cy="738187"/>
            </a:xfrm>
          </p:grpSpPr>
          <p:sp>
            <p:nvSpPr>
              <p:cNvPr id="532" name="Google Shape;532;p32"/>
              <p:cNvSpPr txBox="1"/>
              <p:nvPr/>
            </p:nvSpPr>
            <p:spPr>
              <a:xfrm>
                <a:off x="7642225" y="227647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M</a:t>
                </a:r>
                <a:endParaRPr/>
              </a:p>
            </p:txBody>
          </p:sp>
          <p:cxnSp>
            <p:nvCxnSpPr>
              <p:cNvPr id="533" name="Google Shape;533;p32"/>
              <p:cNvCxnSpPr/>
              <p:nvPr/>
            </p:nvCxnSpPr>
            <p:spPr>
              <a:xfrm>
                <a:off x="7969250" y="206692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34" name="Google Shape;534;p32"/>
              <p:cNvCxnSpPr/>
              <p:nvPr/>
            </p:nvCxnSpPr>
            <p:spPr>
              <a:xfrm>
                <a:off x="7667625" y="229552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35" name="Google Shape;535;p32"/>
              <p:cNvCxnSpPr/>
              <p:nvPr/>
            </p:nvCxnSpPr>
            <p:spPr>
              <a:xfrm>
                <a:off x="7666037" y="256698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36" name="Google Shape;536;p32"/>
            <p:cNvSpPr txBox="1"/>
            <p:nvPr/>
          </p:nvSpPr>
          <p:spPr>
            <a:xfrm>
              <a:off x="7708900" y="209708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42</a:t>
              </a:r>
              <a:endParaRPr/>
            </a:p>
          </p:txBody>
        </p:sp>
        <p:sp>
          <p:nvSpPr>
            <p:cNvPr id="537" name="Google Shape;537;p32"/>
            <p:cNvSpPr txBox="1"/>
            <p:nvPr/>
          </p:nvSpPr>
          <p:spPr>
            <a:xfrm>
              <a:off x="7908925" y="209708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46</a:t>
              </a:r>
              <a:endParaRPr/>
            </a:p>
          </p:txBody>
        </p:sp>
        <p:sp>
          <p:nvSpPr>
            <p:cNvPr id="538" name="Google Shape;538;p32"/>
            <p:cNvSpPr txBox="1"/>
            <p:nvPr/>
          </p:nvSpPr>
          <p:spPr>
            <a:xfrm>
              <a:off x="7962900" y="226695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grpSp>
      <p:grpSp>
        <p:nvGrpSpPr>
          <p:cNvPr id="539" name="Google Shape;539;p32"/>
          <p:cNvGrpSpPr/>
          <p:nvPr/>
        </p:nvGrpSpPr>
        <p:grpSpPr>
          <a:xfrm>
            <a:off x="627062" y="2484437"/>
            <a:ext cx="636587" cy="738187"/>
            <a:chOff x="469900" y="2070100"/>
            <a:chExt cx="636587" cy="738187"/>
          </a:xfrm>
        </p:grpSpPr>
        <p:sp>
          <p:nvSpPr>
            <p:cNvPr id="540" name="Google Shape;540;p32"/>
            <p:cNvSpPr txBox="1"/>
            <p:nvPr/>
          </p:nvSpPr>
          <p:spPr>
            <a:xfrm>
              <a:off x="469900" y="22796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A</a:t>
              </a:r>
              <a:endParaRPr/>
            </a:p>
          </p:txBody>
        </p:sp>
        <p:cxnSp>
          <p:nvCxnSpPr>
            <p:cNvPr id="541" name="Google Shape;541;p32"/>
            <p:cNvCxnSpPr/>
            <p:nvPr/>
          </p:nvCxnSpPr>
          <p:spPr>
            <a:xfrm>
              <a:off x="796925" y="20701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42" name="Google Shape;542;p32"/>
            <p:cNvCxnSpPr/>
            <p:nvPr/>
          </p:nvCxnSpPr>
          <p:spPr>
            <a:xfrm>
              <a:off x="495300" y="22987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43" name="Google Shape;543;p32"/>
            <p:cNvCxnSpPr/>
            <p:nvPr/>
          </p:nvCxnSpPr>
          <p:spPr>
            <a:xfrm>
              <a:off x="493712" y="25701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44" name="Google Shape;544;p32"/>
          <p:cNvSpPr txBox="1"/>
          <p:nvPr/>
        </p:nvSpPr>
        <p:spPr>
          <a:xfrm>
            <a:off x="693737" y="2514600"/>
            <a:ext cx="331787" cy="2317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sng">
                <a:solidFill>
                  <a:schemeClr val="dk1"/>
                </a:solidFill>
                <a:latin typeface="Arial"/>
                <a:ea typeface="Arial"/>
                <a:cs typeface="Arial"/>
                <a:sym typeface="Arial"/>
              </a:rPr>
              <a:t> 0</a:t>
            </a:r>
            <a:endParaRPr/>
          </a:p>
        </p:txBody>
      </p:sp>
      <p:sp>
        <p:nvSpPr>
          <p:cNvPr id="545" name="Google Shape;545;p32"/>
          <p:cNvSpPr txBox="1"/>
          <p:nvPr/>
        </p:nvSpPr>
        <p:spPr>
          <a:xfrm>
            <a:off x="893762" y="25146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3</a:t>
            </a:r>
            <a:endParaRPr/>
          </a:p>
        </p:txBody>
      </p:sp>
      <p:sp>
        <p:nvSpPr>
          <p:cNvPr id="546" name="Google Shape;546;p32"/>
          <p:cNvSpPr txBox="1"/>
          <p:nvPr/>
        </p:nvSpPr>
        <p:spPr>
          <a:xfrm>
            <a:off x="947737" y="268446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3</a:t>
            </a:r>
            <a:endParaRPr/>
          </a:p>
        </p:txBody>
      </p:sp>
      <p:grpSp>
        <p:nvGrpSpPr>
          <p:cNvPr id="547" name="Google Shape;547;p32"/>
          <p:cNvGrpSpPr/>
          <p:nvPr/>
        </p:nvGrpSpPr>
        <p:grpSpPr>
          <a:xfrm>
            <a:off x="3816350" y="4510087"/>
            <a:ext cx="636587" cy="738187"/>
            <a:chOff x="3659187" y="4095750"/>
            <a:chExt cx="636587" cy="738187"/>
          </a:xfrm>
        </p:grpSpPr>
        <p:grpSp>
          <p:nvGrpSpPr>
            <p:cNvPr id="548" name="Google Shape;548;p32"/>
            <p:cNvGrpSpPr/>
            <p:nvPr/>
          </p:nvGrpSpPr>
          <p:grpSpPr>
            <a:xfrm>
              <a:off x="3659187" y="4095750"/>
              <a:ext cx="636587" cy="738187"/>
              <a:chOff x="3659187" y="4095750"/>
              <a:chExt cx="636587" cy="738187"/>
            </a:xfrm>
          </p:grpSpPr>
          <p:sp>
            <p:nvSpPr>
              <p:cNvPr id="549" name="Google Shape;549;p32"/>
              <p:cNvSpPr txBox="1"/>
              <p:nvPr/>
            </p:nvSpPr>
            <p:spPr>
              <a:xfrm>
                <a:off x="3659187" y="43053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F</a:t>
                </a:r>
                <a:endParaRPr/>
              </a:p>
            </p:txBody>
          </p:sp>
          <p:cxnSp>
            <p:nvCxnSpPr>
              <p:cNvPr id="550" name="Google Shape;550;p32"/>
              <p:cNvCxnSpPr/>
              <p:nvPr/>
            </p:nvCxnSpPr>
            <p:spPr>
              <a:xfrm>
                <a:off x="3986212" y="40957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51" name="Google Shape;551;p32"/>
              <p:cNvCxnSpPr/>
              <p:nvPr/>
            </p:nvCxnSpPr>
            <p:spPr>
              <a:xfrm>
                <a:off x="3684587" y="43243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52" name="Google Shape;552;p32"/>
              <p:cNvCxnSpPr/>
              <p:nvPr/>
            </p:nvCxnSpPr>
            <p:spPr>
              <a:xfrm>
                <a:off x="3683000" y="45958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53" name="Google Shape;553;p32"/>
            <p:cNvSpPr txBox="1"/>
            <p:nvPr/>
          </p:nvSpPr>
          <p:spPr>
            <a:xfrm>
              <a:off x="3725862"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554" name="Google Shape;554;p32"/>
            <p:cNvSpPr txBox="1"/>
            <p:nvPr/>
          </p:nvSpPr>
          <p:spPr>
            <a:xfrm>
              <a:off x="3925887"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21</a:t>
              </a:r>
              <a:endParaRPr/>
            </a:p>
          </p:txBody>
        </p:sp>
        <p:sp>
          <p:nvSpPr>
            <p:cNvPr id="555" name="Google Shape;555;p32"/>
            <p:cNvSpPr txBox="1"/>
            <p:nvPr/>
          </p:nvSpPr>
          <p:spPr>
            <a:xfrm>
              <a:off x="3979862" y="42957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grpSp>
      <p:grpSp>
        <p:nvGrpSpPr>
          <p:cNvPr id="556" name="Google Shape;556;p32"/>
          <p:cNvGrpSpPr/>
          <p:nvPr/>
        </p:nvGrpSpPr>
        <p:grpSpPr>
          <a:xfrm>
            <a:off x="3819525" y="5662612"/>
            <a:ext cx="636587" cy="738187"/>
            <a:chOff x="3662362" y="5248275"/>
            <a:chExt cx="636587" cy="738187"/>
          </a:xfrm>
        </p:grpSpPr>
        <p:grpSp>
          <p:nvGrpSpPr>
            <p:cNvPr id="557" name="Google Shape;557;p32"/>
            <p:cNvGrpSpPr/>
            <p:nvPr/>
          </p:nvGrpSpPr>
          <p:grpSpPr>
            <a:xfrm>
              <a:off x="3662362" y="5248275"/>
              <a:ext cx="636587" cy="738187"/>
              <a:chOff x="3662362" y="5248275"/>
              <a:chExt cx="636587" cy="738187"/>
            </a:xfrm>
          </p:grpSpPr>
          <p:sp>
            <p:nvSpPr>
              <p:cNvPr id="558" name="Google Shape;558;p32"/>
              <p:cNvSpPr txBox="1"/>
              <p:nvPr/>
            </p:nvSpPr>
            <p:spPr>
              <a:xfrm>
                <a:off x="3662362" y="54578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G</a:t>
                </a:r>
                <a:endParaRPr/>
              </a:p>
            </p:txBody>
          </p:sp>
          <p:cxnSp>
            <p:nvCxnSpPr>
              <p:cNvPr id="559" name="Google Shape;559;p32"/>
              <p:cNvCxnSpPr/>
              <p:nvPr/>
            </p:nvCxnSpPr>
            <p:spPr>
              <a:xfrm>
                <a:off x="3989387" y="52482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60" name="Google Shape;560;p32"/>
              <p:cNvCxnSpPr/>
              <p:nvPr/>
            </p:nvCxnSpPr>
            <p:spPr>
              <a:xfrm>
                <a:off x="3687762" y="54768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61" name="Google Shape;561;p32"/>
              <p:cNvCxnSpPr/>
              <p:nvPr/>
            </p:nvCxnSpPr>
            <p:spPr>
              <a:xfrm>
                <a:off x="3686175" y="57483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62" name="Google Shape;562;p32"/>
            <p:cNvSpPr txBox="1"/>
            <p:nvPr/>
          </p:nvSpPr>
          <p:spPr>
            <a:xfrm>
              <a:off x="3729037" y="52784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563" name="Google Shape;563;p32"/>
            <p:cNvSpPr txBox="1"/>
            <p:nvPr/>
          </p:nvSpPr>
          <p:spPr>
            <a:xfrm>
              <a:off x="3929062" y="52784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23</a:t>
              </a:r>
              <a:endParaRPr/>
            </a:p>
          </p:txBody>
        </p:sp>
        <p:sp>
          <p:nvSpPr>
            <p:cNvPr id="564" name="Google Shape;564;p32"/>
            <p:cNvSpPr txBox="1"/>
            <p:nvPr/>
          </p:nvSpPr>
          <p:spPr>
            <a:xfrm>
              <a:off x="3983037" y="54483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6</a:t>
              </a:r>
              <a:endParaRPr/>
            </a:p>
          </p:txBody>
        </p:sp>
      </p:grpSp>
      <p:grpSp>
        <p:nvGrpSpPr>
          <p:cNvPr id="565" name="Google Shape;565;p32"/>
          <p:cNvGrpSpPr/>
          <p:nvPr/>
        </p:nvGrpSpPr>
        <p:grpSpPr>
          <a:xfrm>
            <a:off x="2693987" y="3783012"/>
            <a:ext cx="636587" cy="738187"/>
            <a:chOff x="2536825" y="3368675"/>
            <a:chExt cx="636587" cy="738187"/>
          </a:xfrm>
        </p:grpSpPr>
        <p:sp>
          <p:nvSpPr>
            <p:cNvPr id="566" name="Google Shape;566;p32"/>
            <p:cNvSpPr txBox="1"/>
            <p:nvPr/>
          </p:nvSpPr>
          <p:spPr>
            <a:xfrm>
              <a:off x="2536825" y="35782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D</a:t>
              </a:r>
              <a:endParaRPr/>
            </a:p>
          </p:txBody>
        </p:sp>
        <p:cxnSp>
          <p:nvCxnSpPr>
            <p:cNvPr id="567" name="Google Shape;567;p32"/>
            <p:cNvCxnSpPr/>
            <p:nvPr/>
          </p:nvCxnSpPr>
          <p:spPr>
            <a:xfrm>
              <a:off x="2863850" y="33686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68" name="Google Shape;568;p32"/>
            <p:cNvCxnSpPr/>
            <p:nvPr/>
          </p:nvCxnSpPr>
          <p:spPr>
            <a:xfrm>
              <a:off x="2562225" y="35972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69" name="Google Shape;569;p32"/>
            <p:cNvCxnSpPr/>
            <p:nvPr/>
          </p:nvCxnSpPr>
          <p:spPr>
            <a:xfrm>
              <a:off x="2560637" y="38687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70" name="Google Shape;570;p32"/>
          <p:cNvSpPr txBox="1"/>
          <p:nvPr/>
        </p:nvSpPr>
        <p:spPr>
          <a:xfrm>
            <a:off x="2760662" y="38131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7</a:t>
            </a:r>
            <a:endParaRPr/>
          </a:p>
        </p:txBody>
      </p:sp>
      <p:sp>
        <p:nvSpPr>
          <p:cNvPr id="571" name="Google Shape;571;p32"/>
          <p:cNvSpPr txBox="1"/>
          <p:nvPr/>
        </p:nvSpPr>
        <p:spPr>
          <a:xfrm>
            <a:off x="2960687" y="38131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572" name="Google Shape;572;p32"/>
          <p:cNvSpPr txBox="1"/>
          <p:nvPr/>
        </p:nvSpPr>
        <p:spPr>
          <a:xfrm>
            <a:off x="2952750" y="3983037"/>
            <a:ext cx="42545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10</a:t>
            </a:r>
            <a:endParaRPr/>
          </a:p>
        </p:txBody>
      </p:sp>
      <p:grpSp>
        <p:nvGrpSpPr>
          <p:cNvPr id="573" name="Google Shape;573;p32"/>
          <p:cNvGrpSpPr/>
          <p:nvPr/>
        </p:nvGrpSpPr>
        <p:grpSpPr>
          <a:xfrm>
            <a:off x="2690812" y="1503362"/>
            <a:ext cx="636587" cy="738187"/>
            <a:chOff x="2533650" y="1089025"/>
            <a:chExt cx="636587" cy="738187"/>
          </a:xfrm>
        </p:grpSpPr>
        <p:grpSp>
          <p:nvGrpSpPr>
            <p:cNvPr id="574" name="Google Shape;574;p32"/>
            <p:cNvGrpSpPr/>
            <p:nvPr/>
          </p:nvGrpSpPr>
          <p:grpSpPr>
            <a:xfrm>
              <a:off x="2533650" y="1089025"/>
              <a:ext cx="636587" cy="738187"/>
              <a:chOff x="2533650" y="1089025"/>
              <a:chExt cx="636587" cy="738187"/>
            </a:xfrm>
          </p:grpSpPr>
          <p:sp>
            <p:nvSpPr>
              <p:cNvPr id="575" name="Google Shape;575;p32"/>
              <p:cNvSpPr txBox="1"/>
              <p:nvPr/>
            </p:nvSpPr>
            <p:spPr>
              <a:xfrm>
                <a:off x="2533650" y="129857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C</a:t>
                </a:r>
                <a:endParaRPr/>
              </a:p>
            </p:txBody>
          </p:sp>
          <p:cxnSp>
            <p:nvCxnSpPr>
              <p:cNvPr id="576" name="Google Shape;576;p32"/>
              <p:cNvCxnSpPr/>
              <p:nvPr/>
            </p:nvCxnSpPr>
            <p:spPr>
              <a:xfrm>
                <a:off x="2860675" y="108902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77" name="Google Shape;577;p32"/>
              <p:cNvCxnSpPr/>
              <p:nvPr/>
            </p:nvCxnSpPr>
            <p:spPr>
              <a:xfrm>
                <a:off x="2559050" y="131762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78" name="Google Shape;578;p32"/>
              <p:cNvCxnSpPr/>
              <p:nvPr/>
            </p:nvCxnSpPr>
            <p:spPr>
              <a:xfrm>
                <a:off x="2557462" y="158908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79" name="Google Shape;579;p32"/>
            <p:cNvSpPr txBox="1"/>
            <p:nvPr/>
          </p:nvSpPr>
          <p:spPr>
            <a:xfrm>
              <a:off x="2600325" y="111918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7</a:t>
              </a:r>
              <a:endParaRPr/>
            </a:p>
          </p:txBody>
        </p:sp>
        <p:sp>
          <p:nvSpPr>
            <p:cNvPr id="580" name="Google Shape;580;p32"/>
            <p:cNvSpPr txBox="1"/>
            <p:nvPr/>
          </p:nvSpPr>
          <p:spPr>
            <a:xfrm>
              <a:off x="2800350" y="111918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10</a:t>
              </a:r>
              <a:endParaRPr/>
            </a:p>
          </p:txBody>
        </p:sp>
        <p:sp>
          <p:nvSpPr>
            <p:cNvPr id="581" name="Google Shape;581;p32"/>
            <p:cNvSpPr txBox="1"/>
            <p:nvPr/>
          </p:nvSpPr>
          <p:spPr>
            <a:xfrm>
              <a:off x="2854325" y="128905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3</a:t>
              </a:r>
              <a:endParaRPr/>
            </a:p>
          </p:txBody>
        </p:sp>
      </p:grpSp>
      <p:grpSp>
        <p:nvGrpSpPr>
          <p:cNvPr id="582" name="Google Shape;582;p32"/>
          <p:cNvGrpSpPr/>
          <p:nvPr/>
        </p:nvGrpSpPr>
        <p:grpSpPr>
          <a:xfrm>
            <a:off x="1765300" y="2490787"/>
            <a:ext cx="636587" cy="738187"/>
            <a:chOff x="1608137" y="2076450"/>
            <a:chExt cx="636587" cy="738187"/>
          </a:xfrm>
        </p:grpSpPr>
        <p:sp>
          <p:nvSpPr>
            <p:cNvPr id="583" name="Google Shape;583;p32"/>
            <p:cNvSpPr txBox="1"/>
            <p:nvPr/>
          </p:nvSpPr>
          <p:spPr>
            <a:xfrm>
              <a:off x="1608137" y="22860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B</a:t>
              </a:r>
              <a:endParaRPr/>
            </a:p>
          </p:txBody>
        </p:sp>
        <p:cxnSp>
          <p:nvCxnSpPr>
            <p:cNvPr id="584" name="Google Shape;584;p32"/>
            <p:cNvCxnSpPr/>
            <p:nvPr/>
          </p:nvCxnSpPr>
          <p:spPr>
            <a:xfrm>
              <a:off x="1935162" y="20764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585" name="Google Shape;585;p32"/>
            <p:cNvCxnSpPr/>
            <p:nvPr/>
          </p:nvCxnSpPr>
          <p:spPr>
            <a:xfrm>
              <a:off x="1633537" y="23050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586" name="Google Shape;586;p32"/>
            <p:cNvCxnSpPr/>
            <p:nvPr/>
          </p:nvCxnSpPr>
          <p:spPr>
            <a:xfrm>
              <a:off x="1631950" y="25765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587" name="Google Shape;587;p32"/>
          <p:cNvSpPr txBox="1"/>
          <p:nvPr/>
        </p:nvSpPr>
        <p:spPr>
          <a:xfrm>
            <a:off x="1831975" y="25209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3</a:t>
            </a:r>
            <a:endParaRPr/>
          </a:p>
        </p:txBody>
      </p:sp>
      <p:sp>
        <p:nvSpPr>
          <p:cNvPr id="588" name="Google Shape;588;p32"/>
          <p:cNvSpPr txBox="1"/>
          <p:nvPr/>
        </p:nvSpPr>
        <p:spPr>
          <a:xfrm>
            <a:off x="2032000" y="25209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7</a:t>
            </a:r>
            <a:endParaRPr/>
          </a:p>
        </p:txBody>
      </p:sp>
      <p:sp>
        <p:nvSpPr>
          <p:cNvPr id="589" name="Google Shape;589;p32"/>
          <p:cNvSpPr txBox="1"/>
          <p:nvPr/>
        </p:nvSpPr>
        <p:spPr>
          <a:xfrm>
            <a:off x="2085975" y="269081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sp>
        <p:nvSpPr>
          <p:cNvPr id="590" name="Google Shape;590;p32"/>
          <p:cNvSpPr txBox="1"/>
          <p:nvPr/>
        </p:nvSpPr>
        <p:spPr>
          <a:xfrm>
            <a:off x="750887" y="2976562"/>
            <a:ext cx="184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0</a:t>
            </a:r>
            <a:endParaRPr/>
          </a:p>
        </p:txBody>
      </p:sp>
      <p:sp>
        <p:nvSpPr>
          <p:cNvPr id="591" name="Google Shape;591;p32"/>
          <p:cNvSpPr txBox="1"/>
          <p:nvPr/>
        </p:nvSpPr>
        <p:spPr>
          <a:xfrm>
            <a:off x="962025" y="2979737"/>
            <a:ext cx="184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a:t>
            </a:r>
            <a:endParaRPr/>
          </a:p>
        </p:txBody>
      </p:sp>
      <p:sp>
        <p:nvSpPr>
          <p:cNvPr id="592" name="Google Shape;592;p32"/>
          <p:cNvSpPr txBox="1"/>
          <p:nvPr/>
        </p:nvSpPr>
        <p:spPr>
          <a:xfrm>
            <a:off x="1881187" y="2978150"/>
            <a:ext cx="184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a:t>
            </a:r>
            <a:endParaRPr/>
          </a:p>
        </p:txBody>
      </p:sp>
      <p:sp>
        <p:nvSpPr>
          <p:cNvPr id="593" name="Google Shape;593;p32"/>
          <p:cNvSpPr txBox="1"/>
          <p:nvPr/>
        </p:nvSpPr>
        <p:spPr>
          <a:xfrm>
            <a:off x="2081212" y="2978150"/>
            <a:ext cx="249237"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7</a:t>
            </a:r>
            <a:endParaRPr/>
          </a:p>
        </p:txBody>
      </p:sp>
      <p:sp>
        <p:nvSpPr>
          <p:cNvPr id="594" name="Google Shape;594;p32"/>
          <p:cNvSpPr txBox="1"/>
          <p:nvPr/>
        </p:nvSpPr>
        <p:spPr>
          <a:xfrm>
            <a:off x="2690812" y="19970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22</a:t>
            </a:r>
            <a:endParaRPr/>
          </a:p>
        </p:txBody>
      </p:sp>
      <p:sp>
        <p:nvSpPr>
          <p:cNvPr id="595" name="Google Shape;595;p32"/>
          <p:cNvSpPr txBox="1"/>
          <p:nvPr/>
        </p:nvSpPr>
        <p:spPr>
          <a:xfrm>
            <a:off x="2890837" y="19970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596" name="Google Shape;596;p32"/>
          <p:cNvSpPr txBox="1"/>
          <p:nvPr/>
        </p:nvSpPr>
        <p:spPr>
          <a:xfrm>
            <a:off x="2900362" y="42830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597" name="Google Shape;597;p32"/>
          <p:cNvSpPr txBox="1"/>
          <p:nvPr/>
        </p:nvSpPr>
        <p:spPr>
          <a:xfrm>
            <a:off x="2690812" y="42830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7</a:t>
            </a:r>
            <a:endParaRPr/>
          </a:p>
        </p:txBody>
      </p:sp>
      <p:sp>
        <p:nvSpPr>
          <p:cNvPr id="598" name="Google Shape;598;p32"/>
          <p:cNvSpPr txBox="1"/>
          <p:nvPr/>
        </p:nvSpPr>
        <p:spPr>
          <a:xfrm>
            <a:off x="3814762" y="36353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17</a:t>
            </a:r>
            <a:endParaRPr/>
          </a:p>
        </p:txBody>
      </p:sp>
      <p:sp>
        <p:nvSpPr>
          <p:cNvPr id="599" name="Google Shape;599;p32"/>
          <p:cNvSpPr txBox="1"/>
          <p:nvPr/>
        </p:nvSpPr>
        <p:spPr>
          <a:xfrm>
            <a:off x="4024312" y="36353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600" name="Google Shape;600;p32"/>
          <p:cNvSpPr txBox="1"/>
          <p:nvPr/>
        </p:nvSpPr>
        <p:spPr>
          <a:xfrm>
            <a:off x="3814762" y="50069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21</a:t>
            </a:r>
            <a:endParaRPr/>
          </a:p>
        </p:txBody>
      </p:sp>
      <p:sp>
        <p:nvSpPr>
          <p:cNvPr id="601" name="Google Shape;601;p32"/>
          <p:cNvSpPr txBox="1"/>
          <p:nvPr/>
        </p:nvSpPr>
        <p:spPr>
          <a:xfrm>
            <a:off x="4014787" y="500697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602" name="Google Shape;602;p32"/>
          <p:cNvSpPr txBox="1"/>
          <p:nvPr/>
        </p:nvSpPr>
        <p:spPr>
          <a:xfrm>
            <a:off x="4014787" y="61595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603" name="Google Shape;603;p32"/>
          <p:cNvSpPr txBox="1"/>
          <p:nvPr/>
        </p:nvSpPr>
        <p:spPr>
          <a:xfrm>
            <a:off x="3814762" y="61595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19</a:t>
            </a:r>
            <a:endParaRPr/>
          </a:p>
        </p:txBody>
      </p:sp>
      <p:sp>
        <p:nvSpPr>
          <p:cNvPr id="604" name="Google Shape;604;p32"/>
          <p:cNvSpPr txBox="1"/>
          <p:nvPr/>
        </p:nvSpPr>
        <p:spPr>
          <a:xfrm>
            <a:off x="4824412" y="2959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25</a:t>
            </a:r>
            <a:endParaRPr/>
          </a:p>
        </p:txBody>
      </p:sp>
      <p:sp>
        <p:nvSpPr>
          <p:cNvPr id="605" name="Google Shape;605;p32"/>
          <p:cNvSpPr txBox="1"/>
          <p:nvPr/>
        </p:nvSpPr>
        <p:spPr>
          <a:xfrm>
            <a:off x="5024437" y="2959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33</a:t>
            </a:r>
            <a:endParaRPr/>
          </a:p>
        </p:txBody>
      </p:sp>
      <p:sp>
        <p:nvSpPr>
          <p:cNvPr id="606" name="Google Shape;606;p32"/>
          <p:cNvSpPr txBox="1"/>
          <p:nvPr/>
        </p:nvSpPr>
        <p:spPr>
          <a:xfrm>
            <a:off x="5672137" y="19780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33</a:t>
            </a:r>
            <a:endParaRPr/>
          </a:p>
        </p:txBody>
      </p:sp>
      <p:sp>
        <p:nvSpPr>
          <p:cNvPr id="607" name="Google Shape;607;p32"/>
          <p:cNvSpPr txBox="1"/>
          <p:nvPr/>
        </p:nvSpPr>
        <p:spPr>
          <a:xfrm>
            <a:off x="6891337" y="19685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608" name="Google Shape;608;p32"/>
          <p:cNvSpPr txBox="1"/>
          <p:nvPr/>
        </p:nvSpPr>
        <p:spPr>
          <a:xfrm>
            <a:off x="5662612" y="40259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35</a:t>
            </a:r>
            <a:endParaRPr/>
          </a:p>
        </p:txBody>
      </p:sp>
      <p:sp>
        <p:nvSpPr>
          <p:cNvPr id="609" name="Google Shape;609;p32"/>
          <p:cNvSpPr txBox="1"/>
          <p:nvPr/>
        </p:nvSpPr>
        <p:spPr>
          <a:xfrm>
            <a:off x="5853112" y="40259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40</a:t>
            </a:r>
            <a:endParaRPr/>
          </a:p>
        </p:txBody>
      </p:sp>
      <p:sp>
        <p:nvSpPr>
          <p:cNvPr id="610" name="Google Shape;610;p32"/>
          <p:cNvSpPr txBox="1"/>
          <p:nvPr/>
        </p:nvSpPr>
        <p:spPr>
          <a:xfrm>
            <a:off x="7091362" y="19685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42</a:t>
            </a:r>
            <a:endParaRPr/>
          </a:p>
        </p:txBody>
      </p:sp>
      <p:sp>
        <p:nvSpPr>
          <p:cNvPr id="611" name="Google Shape;611;p32"/>
          <p:cNvSpPr txBox="1"/>
          <p:nvPr/>
        </p:nvSpPr>
        <p:spPr>
          <a:xfrm>
            <a:off x="7091362" y="40259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42</a:t>
            </a:r>
            <a:endParaRPr/>
          </a:p>
        </p:txBody>
      </p:sp>
      <p:sp>
        <p:nvSpPr>
          <p:cNvPr id="612" name="Google Shape;612;p32"/>
          <p:cNvSpPr txBox="1"/>
          <p:nvPr/>
        </p:nvSpPr>
        <p:spPr>
          <a:xfrm>
            <a:off x="6891337" y="40259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40</a:t>
            </a:r>
            <a:endParaRPr/>
          </a:p>
        </p:txBody>
      </p:sp>
      <p:sp>
        <p:nvSpPr>
          <p:cNvPr id="613" name="Google Shape;613;p32"/>
          <p:cNvSpPr txBox="1"/>
          <p:nvPr/>
        </p:nvSpPr>
        <p:spPr>
          <a:xfrm>
            <a:off x="7796212" y="2959100"/>
            <a:ext cx="438150" cy="2444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42</a:t>
            </a:r>
            <a:endParaRPr/>
          </a:p>
        </p:txBody>
      </p:sp>
      <p:sp>
        <p:nvSpPr>
          <p:cNvPr id="614" name="Google Shape;614;p32"/>
          <p:cNvSpPr txBox="1"/>
          <p:nvPr/>
        </p:nvSpPr>
        <p:spPr>
          <a:xfrm>
            <a:off x="8005762" y="2959100"/>
            <a:ext cx="438150" cy="2317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sng">
                <a:solidFill>
                  <a:schemeClr val="dk1"/>
                </a:solidFill>
                <a:latin typeface="Arial"/>
                <a:ea typeface="Arial"/>
                <a:cs typeface="Arial"/>
                <a:sym typeface="Arial"/>
              </a:rPr>
              <a:t>46</a:t>
            </a:r>
            <a:endParaRPr/>
          </a:p>
        </p:txBody>
      </p:sp>
      <p:sp>
        <p:nvSpPr>
          <p:cNvPr id="615" name="Google Shape;615;p32"/>
          <p:cNvSpPr txBox="1"/>
          <p:nvPr/>
        </p:nvSpPr>
        <p:spPr>
          <a:xfrm>
            <a:off x="5878512" y="1976437"/>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38</a:t>
            </a:r>
            <a:endParaRPr/>
          </a:p>
        </p:txBody>
      </p:sp>
      <p:sp>
        <p:nvSpPr>
          <p:cNvPr id="616" name="Google Shape;616;p32"/>
          <p:cNvSpPr txBox="1"/>
          <p:nvPr/>
        </p:nvSpPr>
        <p:spPr>
          <a:xfrm>
            <a:off x="1849437" y="298608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900" u="none">
                <a:solidFill>
                  <a:schemeClr val="dk1"/>
                </a:solidFill>
                <a:latin typeface="Arial"/>
                <a:ea typeface="Arial"/>
                <a:cs typeface="Arial"/>
                <a:sym typeface="Arial"/>
              </a:rPr>
              <a:t> 3</a:t>
            </a:r>
            <a:endParaRPr/>
          </a:p>
        </p:txBody>
      </p:sp>
      <p:cxnSp>
        <p:nvCxnSpPr>
          <p:cNvPr id="617" name="Google Shape;617;p32"/>
          <p:cNvCxnSpPr/>
          <p:nvPr/>
        </p:nvCxnSpPr>
        <p:spPr>
          <a:xfrm flipH="1">
            <a:off x="8382000" y="2743200"/>
            <a:ext cx="381000" cy="304800"/>
          </a:xfrm>
          <a:prstGeom prst="straightConnector1">
            <a:avLst/>
          </a:prstGeom>
          <a:noFill/>
          <a:ln cap="flat" cmpd="sng" w="12700">
            <a:solidFill>
              <a:srgbClr val="CC0000"/>
            </a:solidFill>
            <a:prstDash val="solid"/>
            <a:miter lim="8000"/>
            <a:headEnd len="sm" w="sm" type="none"/>
            <a:tailEnd len="med" w="med" type="stealth"/>
          </a:ln>
        </p:spPr>
      </p:cxnSp>
      <p:cxnSp>
        <p:nvCxnSpPr>
          <p:cNvPr id="618" name="Google Shape;618;p32"/>
          <p:cNvCxnSpPr/>
          <p:nvPr/>
        </p:nvCxnSpPr>
        <p:spPr>
          <a:xfrm rot="10800000">
            <a:off x="8382000" y="2667000"/>
            <a:ext cx="381000" cy="76200"/>
          </a:xfrm>
          <a:prstGeom prst="straightConnector1">
            <a:avLst/>
          </a:prstGeom>
          <a:noFill/>
          <a:ln cap="flat" cmpd="sng" w="12700">
            <a:solidFill>
              <a:srgbClr val="CC0000"/>
            </a:solidFill>
            <a:prstDash val="solid"/>
            <a:miter lim="8000"/>
            <a:headEnd len="sm" w="sm" type="none"/>
            <a:tailEnd len="med" w="med" type="stealth"/>
          </a:ln>
        </p:spPr>
      </p:cxnSp>
      <p:cxnSp>
        <p:nvCxnSpPr>
          <p:cNvPr id="619" name="Google Shape;619;p32"/>
          <p:cNvCxnSpPr/>
          <p:nvPr/>
        </p:nvCxnSpPr>
        <p:spPr>
          <a:xfrm rot="10800000">
            <a:off x="7391400" y="3886200"/>
            <a:ext cx="0" cy="228600"/>
          </a:xfrm>
          <a:prstGeom prst="straightConnector1">
            <a:avLst/>
          </a:prstGeom>
          <a:noFill/>
          <a:ln cap="flat" cmpd="sng" w="12700">
            <a:solidFill>
              <a:srgbClr val="CC0000"/>
            </a:solidFill>
            <a:prstDash val="solid"/>
            <a:miter lim="8000"/>
            <a:headEnd len="sm" w="sm" type="none"/>
            <a:tailEnd len="med" w="med" type="stealth"/>
          </a:ln>
        </p:spPr>
      </p:cxnSp>
      <p:cxnSp>
        <p:nvCxnSpPr>
          <p:cNvPr id="620" name="Google Shape;620;p32"/>
          <p:cNvCxnSpPr/>
          <p:nvPr/>
        </p:nvCxnSpPr>
        <p:spPr>
          <a:xfrm flipH="1">
            <a:off x="7086600" y="3886200"/>
            <a:ext cx="304800" cy="228600"/>
          </a:xfrm>
          <a:prstGeom prst="straightConnector1">
            <a:avLst/>
          </a:prstGeom>
          <a:noFill/>
          <a:ln cap="flat" cmpd="sng" w="12700">
            <a:solidFill>
              <a:srgbClr val="CC0000"/>
            </a:solidFill>
            <a:prstDash val="solid"/>
            <a:miter lim="8000"/>
            <a:headEnd len="sm" w="sm" type="none"/>
            <a:tailEnd len="med" w="med" type="stealth"/>
          </a:ln>
        </p:spPr>
      </p:cxnSp>
      <p:sp>
        <p:nvSpPr>
          <p:cNvPr id="621" name="Google Shape;621;p32"/>
          <p:cNvSpPr txBox="1"/>
          <p:nvPr/>
        </p:nvSpPr>
        <p:spPr>
          <a:xfrm>
            <a:off x="3124200" y="6400800"/>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Critical Path and Critical Path Activities</a:t>
            </a:r>
            <a:endParaRPr/>
          </a:p>
        </p:txBody>
      </p:sp>
      <p:sp>
        <p:nvSpPr>
          <p:cNvPr id="627" name="Google Shape;627;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critical path is the longest time duration path through the network and establishes the minimum overall project time duration.</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All activities that are on the critical path are critical activities.</a:t>
            </a:r>
            <a:endParaRPr/>
          </a:p>
          <a:p>
            <a:pPr indent="-342900" lvl="0" marL="342900" marR="0" rtl="0" algn="l">
              <a:lnSpc>
                <a:spcPct val="100000"/>
              </a:lnSpc>
              <a:spcBef>
                <a:spcPts val="400"/>
              </a:spcBef>
              <a:spcAft>
                <a:spcPts val="0"/>
              </a:spcAft>
              <a:buClr>
                <a:srgbClr val="FF0000"/>
              </a:buClr>
              <a:buSzPts val="2000"/>
              <a:buFont typeface="Arial"/>
              <a:buChar char="•"/>
            </a:pPr>
            <a:r>
              <a:rPr b="1" i="0" lang="en-US" sz="2000" u="none">
                <a:solidFill>
                  <a:srgbClr val="FF0000"/>
                </a:solidFill>
                <a:latin typeface="Arial"/>
                <a:ea typeface="Arial"/>
                <a:cs typeface="Arial"/>
                <a:sym typeface="Arial"/>
              </a:rPr>
              <a:t>[Conversely all critical activities are on the critical path! This implies that the project cannot have isolated critical activities on a non-critical path.]</a:t>
            </a:r>
            <a:endParaRPr/>
          </a:p>
          <a:p>
            <a:pPr indent="-342900" lvl="0" marL="342900" marR="0" rtl="0" algn="l">
              <a:lnSpc>
                <a:spcPct val="100000"/>
              </a:lnSpc>
              <a:spcBef>
                <a:spcPts val="400"/>
              </a:spcBef>
              <a:spcAft>
                <a:spcPts val="0"/>
              </a:spcAft>
              <a:buClr>
                <a:srgbClr val="FF0000"/>
              </a:buClr>
              <a:buSzPts val="2000"/>
              <a:buFont typeface="Arial"/>
              <a:buChar char="•"/>
            </a:pPr>
            <a:r>
              <a:rPr b="1" i="0" lang="en-US" sz="2000" u="none">
                <a:solidFill>
                  <a:srgbClr val="FF0000"/>
                </a:solidFill>
                <a:latin typeface="Arial"/>
                <a:ea typeface="Arial"/>
                <a:cs typeface="Arial"/>
                <a:sym typeface="Arial"/>
              </a:rPr>
              <a:t>Every project has to have </a:t>
            </a:r>
            <a:r>
              <a:rPr b="1" i="0" lang="en-US" sz="2000" u="sng">
                <a:solidFill>
                  <a:srgbClr val="FF0000"/>
                </a:solidFill>
                <a:latin typeface="Arial"/>
                <a:ea typeface="Arial"/>
                <a:cs typeface="Arial"/>
                <a:sym typeface="Arial"/>
              </a:rPr>
              <a:t>AT LEAST one critical path</a:t>
            </a:r>
            <a:r>
              <a:rPr b="1" i="0" lang="en-US" sz="2000" u="none">
                <a:solidFill>
                  <a:srgbClr val="FF0000"/>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critical activity can be determined from the logic diagram by applying either of two rules: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early start and late start times for a particular activity are the same.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early finish and late finish times for a particular activity are the same.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28" name="Google Shape;628;p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29" name="Google Shape;629;p33"/>
          <p:cNvSpPr txBox="1"/>
          <p:nvPr/>
        </p:nvSpPr>
        <p:spPr>
          <a:xfrm>
            <a:off x="3124200" y="6400800"/>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4"/>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Critical Path and Critical Activities </a:t>
            </a:r>
            <a:endParaRPr/>
          </a:p>
        </p:txBody>
      </p:sp>
      <p:sp>
        <p:nvSpPr>
          <p:cNvPr id="635" name="Google Shape;635;p34"/>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If a critical activity is delayed by an amount of time it will delay the entire project’s completion by the same amount of time.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Critical activities are linked together forming a path from the start activity to the finish activity called a </a:t>
            </a:r>
            <a:r>
              <a:rPr b="0" i="0" lang="en-US" sz="2000" u="sng">
                <a:solidFill>
                  <a:schemeClr val="dk1"/>
                </a:solidFill>
                <a:latin typeface="Arial"/>
                <a:ea typeface="Arial"/>
                <a:cs typeface="Arial"/>
                <a:sym typeface="Arial"/>
              </a:rPr>
              <a:t>critical path</a:t>
            </a:r>
            <a:r>
              <a:rPr b="0" i="0" lang="en-US" sz="2000" u="none">
                <a:solidFill>
                  <a:schemeClr val="dk1"/>
                </a:solidFill>
                <a:latin typeface="Arial"/>
                <a:ea typeface="Arial"/>
                <a:cs typeface="Arial"/>
                <a:sym typeface="Arial"/>
              </a:rPr>
              <a:t>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 can be more than one critical path through a network, and the critical path may branch out or come back together at any point.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All critical paths must be continuous, so if a critical path does not start at the start node and end at the finish node, a logic mistake exists.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Critical paths are usually highlighted on the logic network by bold lines, double lines and color highlighted lines </a:t>
            </a:r>
            <a:endParaRPr/>
          </a:p>
        </p:txBody>
      </p:sp>
      <p:sp>
        <p:nvSpPr>
          <p:cNvPr id="636" name="Google Shape;636;p3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37" name="Google Shape;637;p34"/>
          <p:cNvSpPr txBox="1"/>
          <p:nvPr/>
        </p:nvSpPr>
        <p:spPr>
          <a:xfrm>
            <a:off x="3124200" y="6400800"/>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3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Float / Slack Calculations </a:t>
            </a:r>
            <a:endParaRPr/>
          </a:p>
        </p:txBody>
      </p:sp>
      <p:sp>
        <p:nvSpPr>
          <p:cNvPr id="643" name="Google Shape;643;p35"/>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Float or slack is the additional time available to complete an activity beyond the activity’s work duration.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“It is the time flexibility of activity performance that states the maximum allowable for not delaying a following activity or the project” (Shexnayder &amp; Mayo, 2004)</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There are two main types of float that can be calculated.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Total Float (TF)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Free Float (FF)</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44" name="Google Shape;644;p3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45" name="Google Shape;645;p35"/>
          <p:cNvSpPr txBox="1"/>
          <p:nvPr/>
        </p:nvSpPr>
        <p:spPr>
          <a:xfrm>
            <a:off x="3124200" y="6324600"/>
            <a:ext cx="28956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3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Total Float of an Activity</a:t>
            </a:r>
            <a:endParaRPr/>
          </a:p>
        </p:txBody>
      </p:sp>
      <p:sp>
        <p:nvSpPr>
          <p:cNvPr id="651" name="Google Shape;651;p36"/>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purpose of calculating Total Float of an activity is to determine the amount of time that the activity can be delayed without delaying the completion of the total project.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When an activity has a total float of zero it means the activity is a critical activity.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Total Float is the difference between the early and late start times or the difference between the early and late finish times. </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TF</a:t>
            </a:r>
            <a:r>
              <a:rPr b="1" baseline="-25000" i="0" lang="en-US" sz="2400" u="none">
                <a:solidFill>
                  <a:schemeClr val="dk1"/>
                </a:solidFill>
                <a:latin typeface="Arial"/>
                <a:ea typeface="Arial"/>
                <a:cs typeface="Arial"/>
                <a:sym typeface="Arial"/>
              </a:rPr>
              <a:t>n</a:t>
            </a:r>
            <a:r>
              <a:rPr b="1" i="0" lang="en-US" sz="2400" u="none">
                <a:solidFill>
                  <a:schemeClr val="dk1"/>
                </a:solidFill>
                <a:latin typeface="Arial"/>
                <a:ea typeface="Arial"/>
                <a:cs typeface="Arial"/>
                <a:sym typeface="Arial"/>
              </a:rPr>
              <a:t> = LS</a:t>
            </a:r>
            <a:r>
              <a:rPr b="1" baseline="-25000" i="0" lang="en-US" sz="2400" u="none">
                <a:solidFill>
                  <a:schemeClr val="dk1"/>
                </a:solidFill>
                <a:latin typeface="Arial"/>
                <a:ea typeface="Arial"/>
                <a:cs typeface="Arial"/>
                <a:sym typeface="Arial"/>
              </a:rPr>
              <a:t>n</a:t>
            </a:r>
            <a:r>
              <a:rPr b="1" i="0" lang="en-US" sz="2400" u="none">
                <a:solidFill>
                  <a:schemeClr val="dk1"/>
                </a:solidFill>
                <a:latin typeface="Arial"/>
                <a:ea typeface="Arial"/>
                <a:cs typeface="Arial"/>
                <a:sym typeface="Arial"/>
              </a:rPr>
              <a:t> – ES</a:t>
            </a:r>
            <a:r>
              <a:rPr b="1" baseline="-25000" i="0" lang="en-US" sz="2400" u="none">
                <a:solidFill>
                  <a:schemeClr val="dk1"/>
                </a:solidFill>
                <a:latin typeface="Arial"/>
                <a:ea typeface="Arial"/>
                <a:cs typeface="Arial"/>
                <a:sym typeface="Arial"/>
              </a:rPr>
              <a:t>n</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baseline="-25000" i="0"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or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i="0" lang="en-US" sz="2400" u="none">
                <a:solidFill>
                  <a:schemeClr val="dk1"/>
                </a:solidFill>
                <a:latin typeface="Arial"/>
                <a:ea typeface="Arial"/>
                <a:cs typeface="Arial"/>
                <a:sym typeface="Arial"/>
              </a:rPr>
              <a:t>				TF</a:t>
            </a:r>
            <a:r>
              <a:rPr b="1" baseline="-25000" i="0" lang="en-US" sz="2400" u="none">
                <a:solidFill>
                  <a:schemeClr val="dk1"/>
                </a:solidFill>
                <a:latin typeface="Arial"/>
                <a:ea typeface="Arial"/>
                <a:cs typeface="Arial"/>
                <a:sym typeface="Arial"/>
              </a:rPr>
              <a:t>n</a:t>
            </a:r>
            <a:r>
              <a:rPr b="1" i="0" lang="en-US" sz="2400" u="none">
                <a:solidFill>
                  <a:schemeClr val="dk1"/>
                </a:solidFill>
                <a:latin typeface="Arial"/>
                <a:ea typeface="Arial"/>
                <a:cs typeface="Arial"/>
                <a:sym typeface="Arial"/>
              </a:rPr>
              <a:t> = LF</a:t>
            </a:r>
            <a:r>
              <a:rPr b="1" baseline="-25000" i="0" lang="en-US" sz="2400" u="none">
                <a:solidFill>
                  <a:schemeClr val="dk1"/>
                </a:solidFill>
                <a:latin typeface="Arial"/>
                <a:ea typeface="Arial"/>
                <a:cs typeface="Arial"/>
                <a:sym typeface="Arial"/>
              </a:rPr>
              <a:t>n</a:t>
            </a:r>
            <a:r>
              <a:rPr b="1" i="0" lang="en-US" sz="2400" u="none">
                <a:solidFill>
                  <a:schemeClr val="dk1"/>
                </a:solidFill>
                <a:latin typeface="Arial"/>
                <a:ea typeface="Arial"/>
                <a:cs typeface="Arial"/>
                <a:sym typeface="Arial"/>
              </a:rPr>
              <a:t> – EF</a:t>
            </a:r>
            <a:r>
              <a:rPr b="1" baseline="-25000" i="0" lang="en-US" sz="2400" u="none">
                <a:solidFill>
                  <a:schemeClr val="dk1"/>
                </a:solidFill>
                <a:latin typeface="Arial"/>
                <a:ea typeface="Arial"/>
                <a:cs typeface="Arial"/>
                <a:sym typeface="Arial"/>
              </a:rPr>
              <a:t>n</a:t>
            </a:r>
            <a:endParaRPr b="0" i="0" sz="2400" u="non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652" name="Google Shape;652;p3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53" name="Google Shape;653;p36"/>
          <p:cNvSpPr txBox="1"/>
          <p:nvPr/>
        </p:nvSpPr>
        <p:spPr>
          <a:xfrm>
            <a:off x="3048000" y="6477000"/>
            <a:ext cx="289560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Free Float</a:t>
            </a:r>
            <a:endParaRPr/>
          </a:p>
        </p:txBody>
      </p:sp>
      <p:sp>
        <p:nvSpPr>
          <p:cNvPr id="659" name="Google Shape;659;p37"/>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purpose of calculating Free Float for an activity is to determine the amount of time that the completion of the activity can be delayed without delaying the start time of any other activity in the project. </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Free Float for the last activity is always zero. </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Free Float is obtained by subtracting the early finish time of an activity from the minimum Early Start Time of succeeding activities:</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dk1"/>
              </a:buClr>
              <a:buFont typeface="Arial"/>
              <a:buNone/>
            </a:pPr>
            <a:r>
              <a:rPr b="1" i="0" lang="en-US" sz="2400" u="none">
                <a:solidFill>
                  <a:schemeClr val="dk1"/>
                </a:solidFill>
                <a:latin typeface="Arial"/>
                <a:ea typeface="Arial"/>
                <a:cs typeface="Arial"/>
                <a:sym typeface="Arial"/>
              </a:rPr>
              <a:t>			FF</a:t>
            </a:r>
            <a:r>
              <a:rPr b="1" baseline="-25000" i="0" lang="en-US" sz="2400" u="none">
                <a:solidFill>
                  <a:schemeClr val="dk1"/>
                </a:solidFill>
                <a:latin typeface="Arial"/>
                <a:ea typeface="Arial"/>
                <a:cs typeface="Arial"/>
                <a:sym typeface="Arial"/>
              </a:rPr>
              <a:t>n</a:t>
            </a:r>
            <a:r>
              <a:rPr b="1" i="0" lang="en-US" sz="2400" u="none">
                <a:solidFill>
                  <a:schemeClr val="dk1"/>
                </a:solidFill>
                <a:latin typeface="Arial"/>
                <a:ea typeface="Arial"/>
                <a:cs typeface="Arial"/>
                <a:sym typeface="Arial"/>
              </a:rPr>
              <a:t> = [min (ES</a:t>
            </a:r>
            <a:r>
              <a:rPr b="1" baseline="-25000" i="0" lang="en-US" sz="2400" u="none">
                <a:solidFill>
                  <a:schemeClr val="dk1"/>
                </a:solidFill>
                <a:latin typeface="Arial"/>
                <a:ea typeface="Arial"/>
                <a:cs typeface="Arial"/>
                <a:sym typeface="Arial"/>
              </a:rPr>
              <a:t>n+1</a:t>
            </a:r>
            <a:r>
              <a:rPr b="1" i="0" lang="en-US" sz="2400" u="none">
                <a:solidFill>
                  <a:schemeClr val="dk1"/>
                </a:solidFill>
                <a:latin typeface="Arial"/>
                <a:ea typeface="Arial"/>
                <a:cs typeface="Arial"/>
                <a:sym typeface="Arial"/>
              </a:rPr>
              <a:t>)] - EF</a:t>
            </a:r>
            <a:r>
              <a:rPr b="1" baseline="-25000" i="0" lang="en-US" sz="2400" u="none">
                <a:solidFill>
                  <a:schemeClr val="dk1"/>
                </a:solidFill>
                <a:latin typeface="Arial"/>
                <a:ea typeface="Arial"/>
                <a:cs typeface="Arial"/>
                <a:sym typeface="Arial"/>
              </a:rPr>
              <a:t>n</a:t>
            </a:r>
            <a:endParaRPr b="0"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baseline="-25000" i="0" lang="en-US" sz="2400" u="none">
                <a:solidFill>
                  <a:schemeClr val="dk1"/>
                </a:solidFill>
                <a:latin typeface="Arial"/>
                <a:ea typeface="Arial"/>
                <a:cs typeface="Arial"/>
                <a:sym typeface="Arial"/>
              </a:rPr>
              <a:t> </a:t>
            </a:r>
            <a:endParaRPr b="0" i="0" sz="2400" u="non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660" name="Google Shape;660;p3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1" name="Google Shape;661;p37"/>
          <p:cNvSpPr txBox="1"/>
          <p:nvPr/>
        </p:nvSpPr>
        <p:spPr>
          <a:xfrm>
            <a:off x="31242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Critical Path</a:t>
            </a:r>
            <a:endParaRPr/>
          </a:p>
        </p:txBody>
      </p:sp>
      <p:sp>
        <p:nvSpPr>
          <p:cNvPr id="667" name="Google Shape;667;p3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cxnSp>
        <p:nvCxnSpPr>
          <p:cNvPr id="668" name="Google Shape;668;p38"/>
          <p:cNvCxnSpPr/>
          <p:nvPr/>
        </p:nvCxnSpPr>
        <p:spPr>
          <a:xfrm>
            <a:off x="7418387" y="1846262"/>
            <a:ext cx="398462" cy="482600"/>
          </a:xfrm>
          <a:prstGeom prst="straightConnector1">
            <a:avLst/>
          </a:prstGeom>
          <a:noFill/>
          <a:ln cap="flat" cmpd="sng" w="25400">
            <a:solidFill>
              <a:schemeClr val="dk1"/>
            </a:solidFill>
            <a:prstDash val="solid"/>
            <a:miter lim="8000"/>
            <a:headEnd len="sm" w="sm" type="none"/>
            <a:tailEnd len="sm" w="sm" type="stealth"/>
          </a:ln>
        </p:spPr>
      </p:cxnSp>
      <p:cxnSp>
        <p:nvCxnSpPr>
          <p:cNvPr id="669" name="Google Shape;669;p38"/>
          <p:cNvCxnSpPr/>
          <p:nvPr/>
        </p:nvCxnSpPr>
        <p:spPr>
          <a:xfrm>
            <a:off x="7418387" y="1858962"/>
            <a:ext cx="398462" cy="482600"/>
          </a:xfrm>
          <a:prstGeom prst="straightConnector1">
            <a:avLst/>
          </a:prstGeom>
          <a:noFill/>
          <a:ln cap="flat" cmpd="sng" w="50800">
            <a:solidFill>
              <a:srgbClr val="FF0033"/>
            </a:solidFill>
            <a:prstDash val="solid"/>
            <a:miter lim="8000"/>
            <a:headEnd len="sm" w="sm" type="none"/>
            <a:tailEnd len="sm" w="sm" type="stealth"/>
          </a:ln>
        </p:spPr>
      </p:cxnSp>
      <p:cxnSp>
        <p:nvCxnSpPr>
          <p:cNvPr id="670" name="Google Shape;670;p38"/>
          <p:cNvCxnSpPr/>
          <p:nvPr/>
        </p:nvCxnSpPr>
        <p:spPr>
          <a:xfrm>
            <a:off x="6235700" y="1660525"/>
            <a:ext cx="485775" cy="0"/>
          </a:xfrm>
          <a:prstGeom prst="straightConnector1">
            <a:avLst/>
          </a:prstGeom>
          <a:noFill/>
          <a:ln cap="flat" cmpd="sng" w="25400">
            <a:solidFill>
              <a:schemeClr val="dk1"/>
            </a:solidFill>
            <a:prstDash val="solid"/>
            <a:miter lim="8000"/>
            <a:headEnd len="sm" w="sm" type="none"/>
            <a:tailEnd len="sm" w="sm" type="stealth"/>
          </a:ln>
        </p:spPr>
      </p:cxnSp>
      <p:cxnSp>
        <p:nvCxnSpPr>
          <p:cNvPr id="671" name="Google Shape;671;p38"/>
          <p:cNvCxnSpPr/>
          <p:nvPr/>
        </p:nvCxnSpPr>
        <p:spPr>
          <a:xfrm>
            <a:off x="6265862" y="1662112"/>
            <a:ext cx="485775" cy="0"/>
          </a:xfrm>
          <a:prstGeom prst="straightConnector1">
            <a:avLst/>
          </a:prstGeom>
          <a:noFill/>
          <a:ln cap="flat" cmpd="sng" w="50800">
            <a:solidFill>
              <a:srgbClr val="FF0033"/>
            </a:solidFill>
            <a:prstDash val="solid"/>
            <a:miter lim="8000"/>
            <a:headEnd len="sm" w="sm" type="none"/>
            <a:tailEnd len="sm" w="sm" type="stealth"/>
          </a:ln>
        </p:spPr>
      </p:cxnSp>
      <p:cxnSp>
        <p:nvCxnSpPr>
          <p:cNvPr id="672" name="Google Shape;672;p38"/>
          <p:cNvCxnSpPr/>
          <p:nvPr/>
        </p:nvCxnSpPr>
        <p:spPr>
          <a:xfrm flipH="1" rot="10800000">
            <a:off x="5287962" y="1973262"/>
            <a:ext cx="369887" cy="392112"/>
          </a:xfrm>
          <a:prstGeom prst="straightConnector1">
            <a:avLst/>
          </a:prstGeom>
          <a:noFill/>
          <a:ln cap="flat" cmpd="sng" w="25400">
            <a:solidFill>
              <a:schemeClr val="dk1"/>
            </a:solidFill>
            <a:prstDash val="solid"/>
            <a:miter lim="8000"/>
            <a:headEnd len="sm" w="sm" type="none"/>
            <a:tailEnd len="sm" w="sm" type="stealth"/>
          </a:ln>
        </p:spPr>
      </p:cxnSp>
      <p:cxnSp>
        <p:nvCxnSpPr>
          <p:cNvPr id="673" name="Google Shape;673;p38"/>
          <p:cNvCxnSpPr/>
          <p:nvPr/>
        </p:nvCxnSpPr>
        <p:spPr>
          <a:xfrm flipH="1" rot="10800000">
            <a:off x="4392612" y="2824162"/>
            <a:ext cx="415925" cy="304800"/>
          </a:xfrm>
          <a:prstGeom prst="straightConnector1">
            <a:avLst/>
          </a:prstGeom>
          <a:noFill/>
          <a:ln cap="flat" cmpd="sng" w="25400">
            <a:solidFill>
              <a:schemeClr val="dk1"/>
            </a:solidFill>
            <a:prstDash val="solid"/>
            <a:miter lim="8000"/>
            <a:headEnd len="sm" w="sm" type="none"/>
            <a:tailEnd len="sm" w="sm" type="stealth"/>
          </a:ln>
        </p:spPr>
      </p:cxnSp>
      <p:cxnSp>
        <p:nvCxnSpPr>
          <p:cNvPr id="674" name="Google Shape;674;p38"/>
          <p:cNvCxnSpPr/>
          <p:nvPr/>
        </p:nvCxnSpPr>
        <p:spPr>
          <a:xfrm flipH="1" rot="10800000">
            <a:off x="3208337" y="3551237"/>
            <a:ext cx="481012" cy="223837"/>
          </a:xfrm>
          <a:prstGeom prst="straightConnector1">
            <a:avLst/>
          </a:prstGeom>
          <a:noFill/>
          <a:ln cap="flat" cmpd="sng" w="25400">
            <a:solidFill>
              <a:schemeClr val="dk1"/>
            </a:solidFill>
            <a:prstDash val="solid"/>
            <a:miter lim="8000"/>
            <a:headEnd len="sm" w="sm" type="none"/>
            <a:tailEnd len="sm" w="sm" type="stealth"/>
          </a:ln>
        </p:spPr>
      </p:cxnSp>
      <p:cxnSp>
        <p:nvCxnSpPr>
          <p:cNvPr id="675" name="Google Shape;675;p38"/>
          <p:cNvCxnSpPr/>
          <p:nvPr/>
        </p:nvCxnSpPr>
        <p:spPr>
          <a:xfrm>
            <a:off x="2273300" y="2921000"/>
            <a:ext cx="476250" cy="690562"/>
          </a:xfrm>
          <a:prstGeom prst="straightConnector1">
            <a:avLst/>
          </a:prstGeom>
          <a:noFill/>
          <a:ln cap="flat" cmpd="sng" w="25400">
            <a:solidFill>
              <a:schemeClr val="dk1"/>
            </a:solidFill>
            <a:prstDash val="solid"/>
            <a:miter lim="8000"/>
            <a:headEnd len="sm" w="sm" type="none"/>
            <a:tailEnd len="sm" w="sm" type="stealth"/>
          </a:ln>
        </p:spPr>
      </p:cxnSp>
      <p:cxnSp>
        <p:nvCxnSpPr>
          <p:cNvPr id="676" name="Google Shape;676;p38"/>
          <p:cNvCxnSpPr/>
          <p:nvPr/>
        </p:nvCxnSpPr>
        <p:spPr>
          <a:xfrm>
            <a:off x="1227137" y="2671762"/>
            <a:ext cx="438150" cy="0"/>
          </a:xfrm>
          <a:prstGeom prst="straightConnector1">
            <a:avLst/>
          </a:prstGeom>
          <a:noFill/>
          <a:ln cap="flat" cmpd="sng" w="25400">
            <a:solidFill>
              <a:schemeClr val="dk1"/>
            </a:solidFill>
            <a:prstDash val="solid"/>
            <a:miter lim="8000"/>
            <a:headEnd len="sm" w="sm" type="none"/>
            <a:tailEnd len="sm" w="sm" type="stealth"/>
          </a:ln>
        </p:spPr>
      </p:cxnSp>
      <p:cxnSp>
        <p:nvCxnSpPr>
          <p:cNvPr id="677" name="Google Shape;677;p38"/>
          <p:cNvCxnSpPr/>
          <p:nvPr/>
        </p:nvCxnSpPr>
        <p:spPr>
          <a:xfrm flipH="1" rot="10800000">
            <a:off x="5299075" y="1965325"/>
            <a:ext cx="371475" cy="393700"/>
          </a:xfrm>
          <a:prstGeom prst="straightConnector1">
            <a:avLst/>
          </a:prstGeom>
          <a:noFill/>
          <a:ln cap="flat" cmpd="sng" w="50800">
            <a:solidFill>
              <a:srgbClr val="FF0033"/>
            </a:solidFill>
            <a:prstDash val="solid"/>
            <a:miter lim="8000"/>
            <a:headEnd len="sm" w="sm" type="none"/>
            <a:tailEnd len="sm" w="sm" type="stealth"/>
          </a:ln>
        </p:spPr>
      </p:cxnSp>
      <p:cxnSp>
        <p:nvCxnSpPr>
          <p:cNvPr id="678" name="Google Shape;678;p38"/>
          <p:cNvCxnSpPr/>
          <p:nvPr/>
        </p:nvCxnSpPr>
        <p:spPr>
          <a:xfrm flipH="1" rot="10800000">
            <a:off x="4362450" y="2824162"/>
            <a:ext cx="446087" cy="342900"/>
          </a:xfrm>
          <a:prstGeom prst="straightConnector1">
            <a:avLst/>
          </a:prstGeom>
          <a:noFill/>
          <a:ln cap="flat" cmpd="sng" w="50800">
            <a:solidFill>
              <a:srgbClr val="FF0033"/>
            </a:solidFill>
            <a:prstDash val="solid"/>
            <a:miter lim="8000"/>
            <a:headEnd len="sm" w="sm" type="none"/>
            <a:tailEnd len="sm" w="sm" type="stealth"/>
          </a:ln>
        </p:spPr>
      </p:cxnSp>
      <p:cxnSp>
        <p:nvCxnSpPr>
          <p:cNvPr id="679" name="Google Shape;679;p38"/>
          <p:cNvCxnSpPr/>
          <p:nvPr/>
        </p:nvCxnSpPr>
        <p:spPr>
          <a:xfrm flipH="1" rot="10800000">
            <a:off x="3222625" y="3543300"/>
            <a:ext cx="481012" cy="223837"/>
          </a:xfrm>
          <a:prstGeom prst="straightConnector1">
            <a:avLst/>
          </a:prstGeom>
          <a:noFill/>
          <a:ln cap="flat" cmpd="sng" w="50800">
            <a:solidFill>
              <a:srgbClr val="FF0033"/>
            </a:solidFill>
            <a:prstDash val="solid"/>
            <a:miter lim="8000"/>
            <a:headEnd len="sm" w="sm" type="none"/>
            <a:tailEnd len="sm" w="sm" type="stealth"/>
          </a:ln>
        </p:spPr>
      </p:cxnSp>
      <p:cxnSp>
        <p:nvCxnSpPr>
          <p:cNvPr id="680" name="Google Shape;680;p38"/>
          <p:cNvCxnSpPr/>
          <p:nvPr/>
        </p:nvCxnSpPr>
        <p:spPr>
          <a:xfrm>
            <a:off x="2273300" y="2927350"/>
            <a:ext cx="479425" cy="693737"/>
          </a:xfrm>
          <a:prstGeom prst="straightConnector1">
            <a:avLst/>
          </a:prstGeom>
          <a:noFill/>
          <a:ln cap="flat" cmpd="sng" w="50800">
            <a:solidFill>
              <a:srgbClr val="FF0033"/>
            </a:solidFill>
            <a:prstDash val="solid"/>
            <a:miter lim="8000"/>
            <a:headEnd len="sm" w="sm" type="none"/>
            <a:tailEnd len="sm" w="sm" type="stealth"/>
          </a:ln>
        </p:spPr>
      </p:cxnSp>
      <p:cxnSp>
        <p:nvCxnSpPr>
          <p:cNvPr id="681" name="Google Shape;681;p38"/>
          <p:cNvCxnSpPr/>
          <p:nvPr/>
        </p:nvCxnSpPr>
        <p:spPr>
          <a:xfrm>
            <a:off x="1217612" y="2671762"/>
            <a:ext cx="466725" cy="0"/>
          </a:xfrm>
          <a:prstGeom prst="straightConnector1">
            <a:avLst/>
          </a:prstGeom>
          <a:noFill/>
          <a:ln cap="flat" cmpd="sng" w="50800">
            <a:solidFill>
              <a:srgbClr val="FF0033"/>
            </a:solidFill>
            <a:prstDash val="solid"/>
            <a:miter lim="8000"/>
            <a:headEnd len="sm" w="sm" type="none"/>
            <a:tailEnd len="sm" w="sm" type="stealth"/>
          </a:ln>
        </p:spPr>
      </p:cxnSp>
      <p:sp>
        <p:nvSpPr>
          <p:cNvPr id="682" name="Google Shape;682;p38"/>
          <p:cNvSpPr txBox="1"/>
          <p:nvPr/>
        </p:nvSpPr>
        <p:spPr>
          <a:xfrm>
            <a:off x="4572000" y="5262562"/>
            <a:ext cx="4419600" cy="609600"/>
          </a:xfrm>
          <a:prstGeom prst="rect">
            <a:avLst/>
          </a:prstGeom>
          <a:noFill/>
          <a:ln>
            <a:noFill/>
          </a:ln>
        </p:spPr>
        <p:txBody>
          <a:bodyPr anchorCtr="0" anchor="t" bIns="46025" lIns="92075" spcFirstLastPara="1" rIns="92075" wrap="square" tIns="46025">
            <a:noAutofit/>
          </a:bodyPr>
          <a:lstStyle/>
          <a:p>
            <a:pPr indent="0" lvl="0" marL="0" marR="0" rtl="0" algn="l">
              <a:lnSpc>
                <a:spcPct val="60000"/>
              </a:lnSpc>
              <a:spcBef>
                <a:spcPts val="0"/>
              </a:spcBef>
              <a:spcAft>
                <a:spcPts val="0"/>
              </a:spcAft>
              <a:buClr>
                <a:srgbClr val="000066"/>
              </a:buClr>
              <a:buFont typeface="Arial"/>
              <a:buNone/>
            </a:pPr>
            <a:r>
              <a:rPr b="1" i="0" lang="en-US" sz="1800" u="none">
                <a:solidFill>
                  <a:srgbClr val="000066"/>
                </a:solidFill>
                <a:latin typeface="Arial"/>
                <a:ea typeface="Arial"/>
                <a:cs typeface="Arial"/>
                <a:sym typeface="Arial"/>
              </a:rPr>
              <a:t>Note: </a:t>
            </a:r>
            <a:endParaRPr/>
          </a:p>
          <a:p>
            <a:pPr indent="0" lvl="0" marL="0" marR="0" rtl="0" algn="ctr">
              <a:lnSpc>
                <a:spcPct val="60000"/>
              </a:lnSpc>
              <a:spcBef>
                <a:spcPts val="900"/>
              </a:spcBef>
              <a:spcAft>
                <a:spcPts val="0"/>
              </a:spcAft>
              <a:buClr>
                <a:srgbClr val="000066"/>
              </a:buClr>
              <a:buFont typeface="Arial"/>
              <a:buNone/>
            </a:pPr>
            <a:r>
              <a:rPr b="0" i="0" lang="en-US" sz="1800" u="none">
                <a:solidFill>
                  <a:srgbClr val="000066"/>
                </a:solidFill>
                <a:latin typeface="Arial"/>
                <a:ea typeface="Arial"/>
                <a:cs typeface="Arial"/>
                <a:sym typeface="Arial"/>
              </a:rPr>
              <a:t>Total Slack = LST</a:t>
            </a:r>
            <a:r>
              <a:rPr b="0" baseline="-25000" i="1" lang="en-US" sz="1800" u="none">
                <a:solidFill>
                  <a:srgbClr val="000066"/>
                </a:solidFill>
                <a:latin typeface="Times New Roman"/>
                <a:ea typeface="Times New Roman"/>
                <a:cs typeface="Times New Roman"/>
                <a:sym typeface="Times New Roman"/>
              </a:rPr>
              <a:t>i</a:t>
            </a:r>
            <a:r>
              <a:rPr b="0" i="0" lang="en-US" sz="1800" u="none">
                <a:solidFill>
                  <a:srgbClr val="000066"/>
                </a:solidFill>
                <a:latin typeface="Arial"/>
                <a:ea typeface="Arial"/>
                <a:cs typeface="Arial"/>
                <a:sym typeface="Arial"/>
              </a:rPr>
              <a:t>-EST</a:t>
            </a:r>
            <a:r>
              <a:rPr b="0" baseline="-25000" i="1" lang="en-US" sz="1800" u="none">
                <a:solidFill>
                  <a:srgbClr val="000066"/>
                </a:solidFill>
                <a:latin typeface="Times New Roman"/>
                <a:ea typeface="Times New Roman"/>
                <a:cs typeface="Times New Roman"/>
                <a:sym typeface="Times New Roman"/>
              </a:rPr>
              <a:t>i </a:t>
            </a:r>
            <a:r>
              <a:rPr b="0" i="0" lang="en-US" sz="1800" u="none">
                <a:solidFill>
                  <a:srgbClr val="000066"/>
                </a:solidFill>
                <a:latin typeface="Arial"/>
                <a:ea typeface="Arial"/>
                <a:cs typeface="Arial"/>
                <a:sym typeface="Arial"/>
              </a:rPr>
              <a:t> and  LFT</a:t>
            </a:r>
            <a:r>
              <a:rPr b="0" baseline="-25000" i="1" lang="en-US" sz="1800" u="none">
                <a:solidFill>
                  <a:srgbClr val="000066"/>
                </a:solidFill>
                <a:latin typeface="Times New Roman"/>
                <a:ea typeface="Times New Roman"/>
                <a:cs typeface="Times New Roman"/>
                <a:sym typeface="Times New Roman"/>
              </a:rPr>
              <a:t>i</a:t>
            </a:r>
            <a:r>
              <a:rPr b="0" i="0" lang="en-US" sz="1800" u="none">
                <a:solidFill>
                  <a:srgbClr val="000066"/>
                </a:solidFill>
                <a:latin typeface="Arial"/>
                <a:ea typeface="Arial"/>
                <a:cs typeface="Arial"/>
                <a:sym typeface="Arial"/>
              </a:rPr>
              <a:t>-EFT</a:t>
            </a:r>
            <a:r>
              <a:rPr b="0" baseline="-25000" i="1" lang="en-US" sz="1800" u="none">
                <a:solidFill>
                  <a:srgbClr val="000066"/>
                </a:solidFill>
                <a:latin typeface="Times New Roman"/>
                <a:ea typeface="Times New Roman"/>
                <a:cs typeface="Times New Roman"/>
                <a:sym typeface="Times New Roman"/>
              </a:rPr>
              <a:t>i</a:t>
            </a:r>
            <a:endParaRPr/>
          </a:p>
          <a:p>
            <a:pPr indent="0" lvl="0" marL="0" marR="0" rtl="0" algn="l">
              <a:lnSpc>
                <a:spcPct val="100000"/>
              </a:lnSpc>
              <a:spcBef>
                <a:spcPts val="0"/>
              </a:spcBef>
              <a:spcAft>
                <a:spcPts val="0"/>
              </a:spcAft>
              <a:buNone/>
            </a:pPr>
            <a:r>
              <a:t/>
            </a:r>
            <a:endParaRPr b="0" baseline="-25000" i="1" sz="1800" u="none">
              <a:solidFill>
                <a:srgbClr val="000066"/>
              </a:solidFill>
              <a:latin typeface="Times New Roman"/>
              <a:ea typeface="Times New Roman"/>
              <a:cs typeface="Times New Roman"/>
              <a:sym typeface="Times New Roman"/>
            </a:endParaRPr>
          </a:p>
        </p:txBody>
      </p:sp>
      <p:sp>
        <p:nvSpPr>
          <p:cNvPr id="683" name="Google Shape;683;p38"/>
          <p:cNvSpPr/>
          <p:nvPr/>
        </p:nvSpPr>
        <p:spPr>
          <a:xfrm>
            <a:off x="554037" y="23034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4" name="Google Shape;684;p38"/>
          <p:cNvSpPr/>
          <p:nvPr/>
        </p:nvSpPr>
        <p:spPr>
          <a:xfrm>
            <a:off x="1697037" y="23034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5" name="Google Shape;685;p38"/>
          <p:cNvSpPr/>
          <p:nvPr/>
        </p:nvSpPr>
        <p:spPr>
          <a:xfrm>
            <a:off x="2611437" y="13128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6" name="Google Shape;686;p38"/>
          <p:cNvSpPr/>
          <p:nvPr/>
        </p:nvSpPr>
        <p:spPr>
          <a:xfrm>
            <a:off x="2611437" y="3598862"/>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7" name="Google Shape;687;p38"/>
          <p:cNvSpPr/>
          <p:nvPr/>
        </p:nvSpPr>
        <p:spPr>
          <a:xfrm>
            <a:off x="3736975" y="2955925"/>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8" name="Google Shape;688;p38"/>
          <p:cNvSpPr/>
          <p:nvPr/>
        </p:nvSpPr>
        <p:spPr>
          <a:xfrm>
            <a:off x="3736975" y="4327525"/>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9" name="Google Shape;689;p38"/>
          <p:cNvSpPr/>
          <p:nvPr/>
        </p:nvSpPr>
        <p:spPr>
          <a:xfrm>
            <a:off x="3736975" y="5470525"/>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0" name="Google Shape;690;p38"/>
          <p:cNvSpPr/>
          <p:nvPr/>
        </p:nvSpPr>
        <p:spPr>
          <a:xfrm>
            <a:off x="4752975" y="22875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1" name="Google Shape;691;p38"/>
          <p:cNvSpPr/>
          <p:nvPr/>
        </p:nvSpPr>
        <p:spPr>
          <a:xfrm>
            <a:off x="5591175" y="12969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2" name="Google Shape;692;p38"/>
          <p:cNvSpPr/>
          <p:nvPr/>
        </p:nvSpPr>
        <p:spPr>
          <a:xfrm>
            <a:off x="6810375" y="12969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3" name="Google Shape;693;p38"/>
          <p:cNvSpPr/>
          <p:nvPr/>
        </p:nvSpPr>
        <p:spPr>
          <a:xfrm>
            <a:off x="7724775" y="22875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4" name="Google Shape;694;p38"/>
          <p:cNvSpPr/>
          <p:nvPr/>
        </p:nvSpPr>
        <p:spPr>
          <a:xfrm>
            <a:off x="5591175" y="33543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5" name="Google Shape;695;p38"/>
          <p:cNvSpPr/>
          <p:nvPr/>
        </p:nvSpPr>
        <p:spPr>
          <a:xfrm>
            <a:off x="6810375" y="3354387"/>
            <a:ext cx="660400" cy="736600"/>
          </a:xfrm>
          <a:prstGeom prst="ellipse">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6" name="Google Shape;696;p38"/>
          <p:cNvCxnSpPr/>
          <p:nvPr/>
        </p:nvCxnSpPr>
        <p:spPr>
          <a:xfrm flipH="1" rot="10800000">
            <a:off x="2241550" y="1957387"/>
            <a:ext cx="433387" cy="428625"/>
          </a:xfrm>
          <a:prstGeom prst="straightConnector1">
            <a:avLst/>
          </a:prstGeom>
          <a:noFill/>
          <a:ln cap="flat" cmpd="sng" w="12700">
            <a:solidFill>
              <a:schemeClr val="dk1"/>
            </a:solidFill>
            <a:prstDash val="solid"/>
            <a:miter lim="8000"/>
            <a:headEnd len="sm" w="sm" type="none"/>
            <a:tailEnd len="sm" w="sm" type="stealth"/>
          </a:ln>
        </p:spPr>
      </p:cxnSp>
      <p:cxnSp>
        <p:nvCxnSpPr>
          <p:cNvPr id="697" name="Google Shape;697;p38"/>
          <p:cNvCxnSpPr/>
          <p:nvPr/>
        </p:nvCxnSpPr>
        <p:spPr>
          <a:xfrm>
            <a:off x="3271837" y="3948112"/>
            <a:ext cx="482600" cy="479425"/>
          </a:xfrm>
          <a:prstGeom prst="straightConnector1">
            <a:avLst/>
          </a:prstGeom>
          <a:noFill/>
          <a:ln cap="flat" cmpd="sng" w="12700">
            <a:solidFill>
              <a:schemeClr val="dk1"/>
            </a:solidFill>
            <a:prstDash val="solid"/>
            <a:miter lim="8000"/>
            <a:headEnd len="sm" w="sm" type="none"/>
            <a:tailEnd len="sm" w="sm" type="stealth"/>
          </a:ln>
        </p:spPr>
      </p:cxnSp>
      <p:cxnSp>
        <p:nvCxnSpPr>
          <p:cNvPr id="698" name="Google Shape;698;p38"/>
          <p:cNvCxnSpPr/>
          <p:nvPr/>
        </p:nvCxnSpPr>
        <p:spPr>
          <a:xfrm>
            <a:off x="3189287" y="4210050"/>
            <a:ext cx="633412" cy="1309687"/>
          </a:xfrm>
          <a:prstGeom prst="straightConnector1">
            <a:avLst/>
          </a:prstGeom>
          <a:noFill/>
          <a:ln cap="flat" cmpd="sng" w="12700">
            <a:solidFill>
              <a:schemeClr val="dk1"/>
            </a:solidFill>
            <a:prstDash val="solid"/>
            <a:miter lim="8000"/>
            <a:headEnd len="sm" w="sm" type="none"/>
            <a:tailEnd len="sm" w="sm" type="stealth"/>
          </a:ln>
        </p:spPr>
      </p:cxnSp>
      <p:cxnSp>
        <p:nvCxnSpPr>
          <p:cNvPr id="699" name="Google Shape;699;p38"/>
          <p:cNvCxnSpPr/>
          <p:nvPr/>
        </p:nvCxnSpPr>
        <p:spPr>
          <a:xfrm>
            <a:off x="3260725" y="1797050"/>
            <a:ext cx="1497012" cy="555625"/>
          </a:xfrm>
          <a:prstGeom prst="straightConnector1">
            <a:avLst/>
          </a:prstGeom>
          <a:noFill/>
          <a:ln cap="flat" cmpd="sng" w="12700">
            <a:solidFill>
              <a:schemeClr val="dk1"/>
            </a:solidFill>
            <a:prstDash val="solid"/>
            <a:miter lim="8000"/>
            <a:headEnd len="sm" w="sm" type="none"/>
            <a:tailEnd len="sm" w="sm" type="stealth"/>
          </a:ln>
        </p:spPr>
      </p:cxnSp>
      <p:cxnSp>
        <p:nvCxnSpPr>
          <p:cNvPr id="700" name="Google Shape;700;p38"/>
          <p:cNvCxnSpPr/>
          <p:nvPr/>
        </p:nvCxnSpPr>
        <p:spPr>
          <a:xfrm flipH="1" rot="10800000">
            <a:off x="4329112" y="2924175"/>
            <a:ext cx="450850" cy="1543050"/>
          </a:xfrm>
          <a:prstGeom prst="straightConnector1">
            <a:avLst/>
          </a:prstGeom>
          <a:noFill/>
          <a:ln cap="flat" cmpd="sng" w="12700">
            <a:solidFill>
              <a:schemeClr val="dk1"/>
            </a:solidFill>
            <a:prstDash val="solid"/>
            <a:miter lim="8000"/>
            <a:headEnd len="sm" w="sm" type="none"/>
            <a:tailEnd len="sm" w="sm" type="stealth"/>
          </a:ln>
        </p:spPr>
      </p:cxnSp>
      <p:cxnSp>
        <p:nvCxnSpPr>
          <p:cNvPr id="701" name="Google Shape;701;p38"/>
          <p:cNvCxnSpPr/>
          <p:nvPr/>
        </p:nvCxnSpPr>
        <p:spPr>
          <a:xfrm flipH="1" rot="10800000">
            <a:off x="4391025" y="3028950"/>
            <a:ext cx="455612" cy="2719387"/>
          </a:xfrm>
          <a:prstGeom prst="straightConnector1">
            <a:avLst/>
          </a:prstGeom>
          <a:noFill/>
          <a:ln cap="flat" cmpd="sng" w="12700">
            <a:solidFill>
              <a:schemeClr val="dk1"/>
            </a:solidFill>
            <a:prstDash val="solid"/>
            <a:miter lim="8000"/>
            <a:headEnd len="sm" w="sm" type="none"/>
            <a:tailEnd len="sm" w="sm" type="stealth"/>
          </a:ln>
        </p:spPr>
      </p:cxnSp>
      <p:cxnSp>
        <p:nvCxnSpPr>
          <p:cNvPr id="702" name="Google Shape;702;p38"/>
          <p:cNvCxnSpPr/>
          <p:nvPr/>
        </p:nvCxnSpPr>
        <p:spPr>
          <a:xfrm>
            <a:off x="5387975" y="2814637"/>
            <a:ext cx="411162" cy="509587"/>
          </a:xfrm>
          <a:prstGeom prst="straightConnector1">
            <a:avLst/>
          </a:prstGeom>
          <a:noFill/>
          <a:ln cap="flat" cmpd="sng" w="12700">
            <a:solidFill>
              <a:schemeClr val="dk1"/>
            </a:solidFill>
            <a:prstDash val="solid"/>
            <a:miter lim="8000"/>
            <a:headEnd len="sm" w="sm" type="none"/>
            <a:tailEnd len="sm" w="sm" type="stealth"/>
          </a:ln>
        </p:spPr>
      </p:cxnSp>
      <p:cxnSp>
        <p:nvCxnSpPr>
          <p:cNvPr id="703" name="Google Shape;703;p38"/>
          <p:cNvCxnSpPr/>
          <p:nvPr/>
        </p:nvCxnSpPr>
        <p:spPr>
          <a:xfrm>
            <a:off x="6259512" y="3722687"/>
            <a:ext cx="509587" cy="0"/>
          </a:xfrm>
          <a:prstGeom prst="straightConnector1">
            <a:avLst/>
          </a:prstGeom>
          <a:noFill/>
          <a:ln cap="flat" cmpd="sng" w="12700">
            <a:solidFill>
              <a:schemeClr val="dk1"/>
            </a:solidFill>
            <a:prstDash val="solid"/>
            <a:miter lim="8000"/>
            <a:headEnd len="sm" w="sm" type="none"/>
            <a:tailEnd len="sm" w="sm" type="stealth"/>
          </a:ln>
        </p:spPr>
      </p:cxnSp>
      <p:cxnSp>
        <p:nvCxnSpPr>
          <p:cNvPr id="704" name="Google Shape;704;p38"/>
          <p:cNvCxnSpPr/>
          <p:nvPr/>
        </p:nvCxnSpPr>
        <p:spPr>
          <a:xfrm flipH="1" rot="10800000">
            <a:off x="7399337" y="2979737"/>
            <a:ext cx="412750" cy="508000"/>
          </a:xfrm>
          <a:prstGeom prst="straightConnector1">
            <a:avLst/>
          </a:prstGeom>
          <a:noFill/>
          <a:ln cap="flat" cmpd="sng" w="12700">
            <a:solidFill>
              <a:schemeClr val="dk1"/>
            </a:solidFill>
            <a:prstDash val="solid"/>
            <a:miter lim="8000"/>
            <a:headEnd len="sm" w="sm" type="none"/>
            <a:tailEnd len="sm" w="sm" type="stealth"/>
          </a:ln>
        </p:spPr>
      </p:cxnSp>
      <p:grpSp>
        <p:nvGrpSpPr>
          <p:cNvPr id="705" name="Google Shape;705;p38"/>
          <p:cNvGrpSpPr/>
          <p:nvPr/>
        </p:nvGrpSpPr>
        <p:grpSpPr>
          <a:xfrm>
            <a:off x="4751387" y="2290762"/>
            <a:ext cx="636587" cy="738187"/>
            <a:chOff x="4667250" y="2057400"/>
            <a:chExt cx="636587" cy="738187"/>
          </a:xfrm>
        </p:grpSpPr>
        <p:sp>
          <p:nvSpPr>
            <p:cNvPr id="706" name="Google Shape;706;p38"/>
            <p:cNvSpPr txBox="1"/>
            <p:nvPr/>
          </p:nvSpPr>
          <p:spPr>
            <a:xfrm>
              <a:off x="4667250" y="22669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H</a:t>
              </a:r>
              <a:endParaRPr/>
            </a:p>
          </p:txBody>
        </p:sp>
        <p:cxnSp>
          <p:nvCxnSpPr>
            <p:cNvPr id="707" name="Google Shape;707;p38"/>
            <p:cNvCxnSpPr/>
            <p:nvPr/>
          </p:nvCxnSpPr>
          <p:spPr>
            <a:xfrm>
              <a:off x="4994275" y="20574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08" name="Google Shape;708;p38"/>
            <p:cNvCxnSpPr/>
            <p:nvPr/>
          </p:nvCxnSpPr>
          <p:spPr>
            <a:xfrm>
              <a:off x="4692650" y="22860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09" name="Google Shape;709;p38"/>
            <p:cNvCxnSpPr/>
            <p:nvPr/>
          </p:nvCxnSpPr>
          <p:spPr>
            <a:xfrm>
              <a:off x="4691062" y="25574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10" name="Google Shape;710;p38"/>
          <p:cNvSpPr txBox="1"/>
          <p:nvPr/>
        </p:nvSpPr>
        <p:spPr>
          <a:xfrm>
            <a:off x="4818062" y="232092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711" name="Google Shape;711;p38"/>
          <p:cNvSpPr txBox="1"/>
          <p:nvPr/>
        </p:nvSpPr>
        <p:spPr>
          <a:xfrm>
            <a:off x="5018087" y="232092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712" name="Google Shape;712;p38"/>
          <p:cNvSpPr txBox="1"/>
          <p:nvPr/>
        </p:nvSpPr>
        <p:spPr>
          <a:xfrm>
            <a:off x="5072062" y="249078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8</a:t>
            </a:r>
            <a:endParaRPr/>
          </a:p>
        </p:txBody>
      </p:sp>
      <p:grpSp>
        <p:nvGrpSpPr>
          <p:cNvPr id="713" name="Google Shape;713;p38"/>
          <p:cNvGrpSpPr/>
          <p:nvPr/>
        </p:nvGrpSpPr>
        <p:grpSpPr>
          <a:xfrm>
            <a:off x="3740150" y="2949575"/>
            <a:ext cx="636587" cy="738187"/>
            <a:chOff x="3656012" y="2716212"/>
            <a:chExt cx="636587" cy="738187"/>
          </a:xfrm>
        </p:grpSpPr>
        <p:grpSp>
          <p:nvGrpSpPr>
            <p:cNvPr id="714" name="Google Shape;714;p38"/>
            <p:cNvGrpSpPr/>
            <p:nvPr/>
          </p:nvGrpSpPr>
          <p:grpSpPr>
            <a:xfrm>
              <a:off x="3656012" y="2716212"/>
              <a:ext cx="636587" cy="738187"/>
              <a:chOff x="3656012" y="2716212"/>
              <a:chExt cx="636587" cy="738187"/>
            </a:xfrm>
          </p:grpSpPr>
          <p:sp>
            <p:nvSpPr>
              <p:cNvPr id="715" name="Google Shape;715;p38"/>
              <p:cNvSpPr txBox="1"/>
              <p:nvPr/>
            </p:nvSpPr>
            <p:spPr>
              <a:xfrm>
                <a:off x="3656012" y="292576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E</a:t>
                </a:r>
                <a:endParaRPr/>
              </a:p>
            </p:txBody>
          </p:sp>
          <p:cxnSp>
            <p:nvCxnSpPr>
              <p:cNvPr id="716" name="Google Shape;716;p38"/>
              <p:cNvCxnSpPr/>
              <p:nvPr/>
            </p:nvCxnSpPr>
            <p:spPr>
              <a:xfrm>
                <a:off x="3983037" y="271621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17" name="Google Shape;717;p38"/>
              <p:cNvCxnSpPr/>
              <p:nvPr/>
            </p:nvCxnSpPr>
            <p:spPr>
              <a:xfrm>
                <a:off x="3681412" y="294481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18" name="Google Shape;718;p38"/>
              <p:cNvCxnSpPr/>
              <p:nvPr/>
            </p:nvCxnSpPr>
            <p:spPr>
              <a:xfrm>
                <a:off x="3679825" y="321627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19" name="Google Shape;719;p38"/>
            <p:cNvSpPr txBox="1"/>
            <p:nvPr/>
          </p:nvSpPr>
          <p:spPr>
            <a:xfrm>
              <a:off x="3722687" y="27463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720" name="Google Shape;720;p38"/>
            <p:cNvSpPr txBox="1"/>
            <p:nvPr/>
          </p:nvSpPr>
          <p:spPr>
            <a:xfrm>
              <a:off x="3922712" y="27463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721" name="Google Shape;721;p38"/>
            <p:cNvSpPr txBox="1"/>
            <p:nvPr/>
          </p:nvSpPr>
          <p:spPr>
            <a:xfrm>
              <a:off x="3976687" y="291623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8</a:t>
              </a:r>
              <a:endParaRPr/>
            </a:p>
          </p:txBody>
        </p:sp>
      </p:grpSp>
      <p:grpSp>
        <p:nvGrpSpPr>
          <p:cNvPr id="722" name="Google Shape;722;p38"/>
          <p:cNvGrpSpPr/>
          <p:nvPr/>
        </p:nvGrpSpPr>
        <p:grpSpPr>
          <a:xfrm>
            <a:off x="5589587" y="3348037"/>
            <a:ext cx="636587" cy="738187"/>
            <a:chOff x="5505450" y="3114675"/>
            <a:chExt cx="636587" cy="738187"/>
          </a:xfrm>
        </p:grpSpPr>
        <p:grpSp>
          <p:nvGrpSpPr>
            <p:cNvPr id="723" name="Google Shape;723;p38"/>
            <p:cNvGrpSpPr/>
            <p:nvPr/>
          </p:nvGrpSpPr>
          <p:grpSpPr>
            <a:xfrm>
              <a:off x="5505450" y="3114675"/>
              <a:ext cx="636587" cy="738187"/>
              <a:chOff x="5505450" y="3114675"/>
              <a:chExt cx="636587" cy="738187"/>
            </a:xfrm>
          </p:grpSpPr>
          <p:sp>
            <p:nvSpPr>
              <p:cNvPr id="724" name="Google Shape;724;p38"/>
              <p:cNvSpPr txBox="1"/>
              <p:nvPr/>
            </p:nvSpPr>
            <p:spPr>
              <a:xfrm>
                <a:off x="5505450" y="3324225"/>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J</a:t>
                </a:r>
                <a:endParaRPr/>
              </a:p>
            </p:txBody>
          </p:sp>
          <p:cxnSp>
            <p:nvCxnSpPr>
              <p:cNvPr id="725" name="Google Shape;725;p38"/>
              <p:cNvCxnSpPr/>
              <p:nvPr/>
            </p:nvCxnSpPr>
            <p:spPr>
              <a:xfrm>
                <a:off x="5832475" y="3114675"/>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26" name="Google Shape;726;p38"/>
              <p:cNvCxnSpPr/>
              <p:nvPr/>
            </p:nvCxnSpPr>
            <p:spPr>
              <a:xfrm>
                <a:off x="5530850" y="3343275"/>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27" name="Google Shape;727;p38"/>
              <p:cNvCxnSpPr/>
              <p:nvPr/>
            </p:nvCxnSpPr>
            <p:spPr>
              <a:xfrm>
                <a:off x="5529262" y="3614737"/>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28" name="Google Shape;728;p38"/>
            <p:cNvSpPr txBox="1"/>
            <p:nvPr/>
          </p:nvSpPr>
          <p:spPr>
            <a:xfrm>
              <a:off x="5572125"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729" name="Google Shape;729;p38"/>
            <p:cNvSpPr txBox="1"/>
            <p:nvPr/>
          </p:nvSpPr>
          <p:spPr>
            <a:xfrm>
              <a:off x="5772150" y="3144837"/>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730" name="Google Shape;730;p38"/>
            <p:cNvSpPr txBox="1"/>
            <p:nvPr/>
          </p:nvSpPr>
          <p:spPr>
            <a:xfrm>
              <a:off x="5826125" y="3314700"/>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5</a:t>
              </a:r>
              <a:endParaRPr/>
            </a:p>
          </p:txBody>
        </p:sp>
      </p:grpSp>
      <p:grpSp>
        <p:nvGrpSpPr>
          <p:cNvPr id="731" name="Google Shape;731;p38"/>
          <p:cNvGrpSpPr/>
          <p:nvPr/>
        </p:nvGrpSpPr>
        <p:grpSpPr>
          <a:xfrm>
            <a:off x="5592762" y="1293812"/>
            <a:ext cx="636587" cy="738187"/>
            <a:chOff x="5508625" y="1060450"/>
            <a:chExt cx="636587" cy="738187"/>
          </a:xfrm>
        </p:grpSpPr>
        <p:grpSp>
          <p:nvGrpSpPr>
            <p:cNvPr id="732" name="Google Shape;732;p38"/>
            <p:cNvGrpSpPr/>
            <p:nvPr/>
          </p:nvGrpSpPr>
          <p:grpSpPr>
            <a:xfrm>
              <a:off x="5508625" y="1060450"/>
              <a:ext cx="636587" cy="738187"/>
              <a:chOff x="5508625" y="1060450"/>
              <a:chExt cx="636587" cy="738187"/>
            </a:xfrm>
          </p:grpSpPr>
          <p:sp>
            <p:nvSpPr>
              <p:cNvPr id="733" name="Google Shape;733;p38"/>
              <p:cNvSpPr txBox="1"/>
              <p:nvPr/>
            </p:nvSpPr>
            <p:spPr>
              <a:xfrm>
                <a:off x="5508625" y="12700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I</a:t>
                </a:r>
                <a:endParaRPr/>
              </a:p>
            </p:txBody>
          </p:sp>
          <p:cxnSp>
            <p:nvCxnSpPr>
              <p:cNvPr id="734" name="Google Shape;734;p38"/>
              <p:cNvCxnSpPr/>
              <p:nvPr/>
            </p:nvCxnSpPr>
            <p:spPr>
              <a:xfrm>
                <a:off x="5835650" y="10604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35" name="Google Shape;735;p38"/>
              <p:cNvCxnSpPr/>
              <p:nvPr/>
            </p:nvCxnSpPr>
            <p:spPr>
              <a:xfrm>
                <a:off x="5534025" y="12890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36" name="Google Shape;736;p38"/>
              <p:cNvCxnSpPr/>
              <p:nvPr/>
            </p:nvCxnSpPr>
            <p:spPr>
              <a:xfrm>
                <a:off x="5532437" y="15605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37" name="Google Shape;737;p38"/>
            <p:cNvSpPr txBox="1"/>
            <p:nvPr/>
          </p:nvSpPr>
          <p:spPr>
            <a:xfrm>
              <a:off x="5575300" y="10906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738" name="Google Shape;738;p38"/>
            <p:cNvSpPr txBox="1"/>
            <p:nvPr/>
          </p:nvSpPr>
          <p:spPr>
            <a:xfrm>
              <a:off x="5775325" y="10906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739" name="Google Shape;739;p38"/>
            <p:cNvSpPr txBox="1"/>
            <p:nvPr/>
          </p:nvSpPr>
          <p:spPr>
            <a:xfrm>
              <a:off x="5829300" y="12604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5</a:t>
              </a:r>
              <a:endParaRPr/>
            </a:p>
          </p:txBody>
        </p:sp>
      </p:grpSp>
      <p:grpSp>
        <p:nvGrpSpPr>
          <p:cNvPr id="740" name="Google Shape;740;p38"/>
          <p:cNvGrpSpPr/>
          <p:nvPr/>
        </p:nvGrpSpPr>
        <p:grpSpPr>
          <a:xfrm>
            <a:off x="6816725" y="1300162"/>
            <a:ext cx="636587" cy="738187"/>
            <a:chOff x="6732587" y="1066800"/>
            <a:chExt cx="636587" cy="738187"/>
          </a:xfrm>
        </p:grpSpPr>
        <p:grpSp>
          <p:nvGrpSpPr>
            <p:cNvPr id="741" name="Google Shape;741;p38"/>
            <p:cNvGrpSpPr/>
            <p:nvPr/>
          </p:nvGrpSpPr>
          <p:grpSpPr>
            <a:xfrm>
              <a:off x="6732587" y="1066800"/>
              <a:ext cx="636587" cy="738187"/>
              <a:chOff x="6732587" y="1066800"/>
              <a:chExt cx="636587" cy="738187"/>
            </a:xfrm>
          </p:grpSpPr>
          <p:sp>
            <p:nvSpPr>
              <p:cNvPr id="742" name="Google Shape;742;p38"/>
              <p:cNvSpPr txBox="1"/>
              <p:nvPr/>
            </p:nvSpPr>
            <p:spPr>
              <a:xfrm>
                <a:off x="6732587" y="12763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K</a:t>
                </a:r>
                <a:endParaRPr/>
              </a:p>
            </p:txBody>
          </p:sp>
          <p:cxnSp>
            <p:nvCxnSpPr>
              <p:cNvPr id="743" name="Google Shape;743;p38"/>
              <p:cNvCxnSpPr/>
              <p:nvPr/>
            </p:nvCxnSpPr>
            <p:spPr>
              <a:xfrm>
                <a:off x="7059612" y="10668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44" name="Google Shape;744;p38"/>
              <p:cNvCxnSpPr/>
              <p:nvPr/>
            </p:nvCxnSpPr>
            <p:spPr>
              <a:xfrm>
                <a:off x="6757987" y="12954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45" name="Google Shape;745;p38"/>
              <p:cNvCxnSpPr/>
              <p:nvPr/>
            </p:nvCxnSpPr>
            <p:spPr>
              <a:xfrm>
                <a:off x="6756400" y="15668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46" name="Google Shape;746;p38"/>
            <p:cNvSpPr txBox="1"/>
            <p:nvPr/>
          </p:nvSpPr>
          <p:spPr>
            <a:xfrm>
              <a:off x="6799262"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747" name="Google Shape;747;p38"/>
            <p:cNvSpPr txBox="1"/>
            <p:nvPr/>
          </p:nvSpPr>
          <p:spPr>
            <a:xfrm>
              <a:off x="6999287" y="10969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748" name="Google Shape;748;p38"/>
            <p:cNvSpPr txBox="1"/>
            <p:nvPr/>
          </p:nvSpPr>
          <p:spPr>
            <a:xfrm>
              <a:off x="7053262" y="12668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grpSp>
        <p:nvGrpSpPr>
          <p:cNvPr id="749" name="Google Shape;749;p38"/>
          <p:cNvGrpSpPr/>
          <p:nvPr/>
        </p:nvGrpSpPr>
        <p:grpSpPr>
          <a:xfrm>
            <a:off x="6818312" y="3351212"/>
            <a:ext cx="636587" cy="738187"/>
            <a:chOff x="6734175" y="3117850"/>
            <a:chExt cx="636587" cy="738187"/>
          </a:xfrm>
        </p:grpSpPr>
        <p:grpSp>
          <p:nvGrpSpPr>
            <p:cNvPr id="750" name="Google Shape;750;p38"/>
            <p:cNvGrpSpPr/>
            <p:nvPr/>
          </p:nvGrpSpPr>
          <p:grpSpPr>
            <a:xfrm>
              <a:off x="6734175" y="3117850"/>
              <a:ext cx="636587" cy="738187"/>
              <a:chOff x="6734175" y="3117850"/>
              <a:chExt cx="636587" cy="738187"/>
            </a:xfrm>
          </p:grpSpPr>
          <p:sp>
            <p:nvSpPr>
              <p:cNvPr id="751" name="Google Shape;751;p38"/>
              <p:cNvSpPr txBox="1"/>
              <p:nvPr/>
            </p:nvSpPr>
            <p:spPr>
              <a:xfrm>
                <a:off x="6734175" y="33274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L</a:t>
                </a:r>
                <a:endParaRPr/>
              </a:p>
            </p:txBody>
          </p:sp>
          <p:cxnSp>
            <p:nvCxnSpPr>
              <p:cNvPr id="752" name="Google Shape;752;p38"/>
              <p:cNvCxnSpPr/>
              <p:nvPr/>
            </p:nvCxnSpPr>
            <p:spPr>
              <a:xfrm>
                <a:off x="7061200" y="31178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53" name="Google Shape;753;p38"/>
              <p:cNvCxnSpPr/>
              <p:nvPr/>
            </p:nvCxnSpPr>
            <p:spPr>
              <a:xfrm>
                <a:off x="6759575" y="33464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54" name="Google Shape;754;p38"/>
              <p:cNvCxnSpPr/>
              <p:nvPr/>
            </p:nvCxnSpPr>
            <p:spPr>
              <a:xfrm>
                <a:off x="6757987" y="36179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55" name="Google Shape;755;p38"/>
            <p:cNvSpPr txBox="1"/>
            <p:nvPr/>
          </p:nvSpPr>
          <p:spPr>
            <a:xfrm>
              <a:off x="6800850"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756" name="Google Shape;756;p38"/>
            <p:cNvSpPr txBox="1"/>
            <p:nvPr/>
          </p:nvSpPr>
          <p:spPr>
            <a:xfrm>
              <a:off x="7000875" y="31480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40</a:t>
              </a:r>
              <a:endParaRPr/>
            </a:p>
          </p:txBody>
        </p:sp>
        <p:sp>
          <p:nvSpPr>
            <p:cNvPr id="757" name="Google Shape;757;p38"/>
            <p:cNvSpPr txBox="1"/>
            <p:nvPr/>
          </p:nvSpPr>
          <p:spPr>
            <a:xfrm>
              <a:off x="7054850" y="33178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2</a:t>
              </a:r>
              <a:endParaRPr/>
            </a:p>
          </p:txBody>
        </p:sp>
      </p:grpSp>
      <p:sp>
        <p:nvSpPr>
          <p:cNvPr id="758" name="Google Shape;758;p38"/>
          <p:cNvSpPr txBox="1"/>
          <p:nvPr/>
        </p:nvSpPr>
        <p:spPr>
          <a:xfrm>
            <a:off x="7726362" y="250031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M</a:t>
            </a:r>
            <a:endParaRPr/>
          </a:p>
        </p:txBody>
      </p:sp>
      <p:cxnSp>
        <p:nvCxnSpPr>
          <p:cNvPr id="759" name="Google Shape;759;p38"/>
          <p:cNvCxnSpPr/>
          <p:nvPr/>
        </p:nvCxnSpPr>
        <p:spPr>
          <a:xfrm>
            <a:off x="8053387" y="229076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60" name="Google Shape;760;p38"/>
          <p:cNvCxnSpPr/>
          <p:nvPr/>
        </p:nvCxnSpPr>
        <p:spPr>
          <a:xfrm>
            <a:off x="7751762" y="251936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61" name="Google Shape;761;p38"/>
          <p:cNvCxnSpPr/>
          <p:nvPr/>
        </p:nvCxnSpPr>
        <p:spPr>
          <a:xfrm>
            <a:off x="7750175" y="2790825"/>
            <a:ext cx="611187" cy="0"/>
          </a:xfrm>
          <a:prstGeom prst="straightConnector1">
            <a:avLst/>
          </a:prstGeom>
          <a:noFill/>
          <a:ln cap="flat" cmpd="sng" w="12700">
            <a:solidFill>
              <a:schemeClr val="dk1"/>
            </a:solidFill>
            <a:prstDash val="solid"/>
            <a:miter lim="8000"/>
            <a:headEnd len="sm" w="sm" type="none"/>
            <a:tailEnd len="sm" w="sm" type="none"/>
          </a:ln>
        </p:spPr>
      </p:cxnSp>
      <p:sp>
        <p:nvSpPr>
          <p:cNvPr id="762" name="Google Shape;762;p38"/>
          <p:cNvSpPr txBox="1"/>
          <p:nvPr/>
        </p:nvSpPr>
        <p:spPr>
          <a:xfrm>
            <a:off x="7793037" y="23304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763" name="Google Shape;763;p38"/>
          <p:cNvSpPr txBox="1"/>
          <p:nvPr/>
        </p:nvSpPr>
        <p:spPr>
          <a:xfrm>
            <a:off x="7993062" y="233045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46</a:t>
            </a:r>
            <a:endParaRPr/>
          </a:p>
        </p:txBody>
      </p:sp>
      <p:sp>
        <p:nvSpPr>
          <p:cNvPr id="764" name="Google Shape;764;p38"/>
          <p:cNvSpPr txBox="1"/>
          <p:nvPr/>
        </p:nvSpPr>
        <p:spPr>
          <a:xfrm>
            <a:off x="8047037" y="2500312"/>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nvGrpSpPr>
          <p:cNvPr id="765" name="Google Shape;765;p38"/>
          <p:cNvGrpSpPr/>
          <p:nvPr/>
        </p:nvGrpSpPr>
        <p:grpSpPr>
          <a:xfrm>
            <a:off x="554037" y="2303462"/>
            <a:ext cx="636587" cy="738187"/>
            <a:chOff x="469900" y="2070100"/>
            <a:chExt cx="636587" cy="738187"/>
          </a:xfrm>
        </p:grpSpPr>
        <p:grpSp>
          <p:nvGrpSpPr>
            <p:cNvPr id="766" name="Google Shape;766;p38"/>
            <p:cNvGrpSpPr/>
            <p:nvPr/>
          </p:nvGrpSpPr>
          <p:grpSpPr>
            <a:xfrm>
              <a:off x="469900" y="2070100"/>
              <a:ext cx="636587" cy="738187"/>
              <a:chOff x="469900" y="2070100"/>
              <a:chExt cx="636587" cy="738187"/>
            </a:xfrm>
          </p:grpSpPr>
          <p:sp>
            <p:nvSpPr>
              <p:cNvPr id="767" name="Google Shape;767;p38"/>
              <p:cNvSpPr txBox="1"/>
              <p:nvPr/>
            </p:nvSpPr>
            <p:spPr>
              <a:xfrm>
                <a:off x="469900" y="227965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A</a:t>
                </a:r>
                <a:endParaRPr/>
              </a:p>
            </p:txBody>
          </p:sp>
          <p:cxnSp>
            <p:nvCxnSpPr>
              <p:cNvPr id="768" name="Google Shape;768;p38"/>
              <p:cNvCxnSpPr/>
              <p:nvPr/>
            </p:nvCxnSpPr>
            <p:spPr>
              <a:xfrm>
                <a:off x="796925" y="207010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69" name="Google Shape;769;p38"/>
              <p:cNvCxnSpPr/>
              <p:nvPr/>
            </p:nvCxnSpPr>
            <p:spPr>
              <a:xfrm>
                <a:off x="495300" y="229870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70" name="Google Shape;770;p38"/>
              <p:cNvCxnSpPr/>
              <p:nvPr/>
            </p:nvCxnSpPr>
            <p:spPr>
              <a:xfrm>
                <a:off x="493712" y="257016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71" name="Google Shape;771;p38"/>
            <p:cNvSpPr txBox="1"/>
            <p:nvPr/>
          </p:nvSpPr>
          <p:spPr>
            <a:xfrm>
              <a:off x="536575" y="21002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0</a:t>
              </a:r>
              <a:endParaRPr/>
            </a:p>
          </p:txBody>
        </p:sp>
        <p:sp>
          <p:nvSpPr>
            <p:cNvPr id="772" name="Google Shape;772;p38"/>
            <p:cNvSpPr txBox="1"/>
            <p:nvPr/>
          </p:nvSpPr>
          <p:spPr>
            <a:xfrm>
              <a:off x="736600" y="210026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3</a:t>
              </a:r>
              <a:endParaRPr/>
            </a:p>
          </p:txBody>
        </p:sp>
        <p:sp>
          <p:nvSpPr>
            <p:cNvPr id="773" name="Google Shape;773;p38"/>
            <p:cNvSpPr txBox="1"/>
            <p:nvPr/>
          </p:nvSpPr>
          <p:spPr>
            <a:xfrm>
              <a:off x="790575" y="227012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3</a:t>
              </a:r>
              <a:endParaRPr/>
            </a:p>
          </p:txBody>
        </p:sp>
      </p:grpSp>
      <p:grpSp>
        <p:nvGrpSpPr>
          <p:cNvPr id="774" name="Google Shape;774;p38"/>
          <p:cNvGrpSpPr/>
          <p:nvPr/>
        </p:nvGrpSpPr>
        <p:grpSpPr>
          <a:xfrm>
            <a:off x="3743325" y="4329112"/>
            <a:ext cx="636587" cy="738187"/>
            <a:chOff x="3659187" y="4095750"/>
            <a:chExt cx="636587" cy="738187"/>
          </a:xfrm>
        </p:grpSpPr>
        <p:grpSp>
          <p:nvGrpSpPr>
            <p:cNvPr id="775" name="Google Shape;775;p38"/>
            <p:cNvGrpSpPr/>
            <p:nvPr/>
          </p:nvGrpSpPr>
          <p:grpSpPr>
            <a:xfrm>
              <a:off x="3659187" y="4095750"/>
              <a:ext cx="636587" cy="738187"/>
              <a:chOff x="3659187" y="4095750"/>
              <a:chExt cx="636587" cy="738187"/>
            </a:xfrm>
          </p:grpSpPr>
          <p:sp>
            <p:nvSpPr>
              <p:cNvPr id="776" name="Google Shape;776;p38"/>
              <p:cNvSpPr txBox="1"/>
              <p:nvPr/>
            </p:nvSpPr>
            <p:spPr>
              <a:xfrm>
                <a:off x="3659187" y="4305300"/>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F</a:t>
                </a:r>
                <a:endParaRPr/>
              </a:p>
            </p:txBody>
          </p:sp>
          <p:cxnSp>
            <p:nvCxnSpPr>
              <p:cNvPr id="777" name="Google Shape;777;p38"/>
              <p:cNvCxnSpPr/>
              <p:nvPr/>
            </p:nvCxnSpPr>
            <p:spPr>
              <a:xfrm>
                <a:off x="3986212" y="4095750"/>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78" name="Google Shape;778;p38"/>
              <p:cNvCxnSpPr/>
              <p:nvPr/>
            </p:nvCxnSpPr>
            <p:spPr>
              <a:xfrm>
                <a:off x="3684587" y="4324350"/>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79" name="Google Shape;779;p38"/>
              <p:cNvCxnSpPr/>
              <p:nvPr/>
            </p:nvCxnSpPr>
            <p:spPr>
              <a:xfrm>
                <a:off x="3683000" y="4595812"/>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80" name="Google Shape;780;p38"/>
            <p:cNvSpPr txBox="1"/>
            <p:nvPr/>
          </p:nvSpPr>
          <p:spPr>
            <a:xfrm>
              <a:off x="3725862"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781" name="Google Shape;781;p38"/>
            <p:cNvSpPr txBox="1"/>
            <p:nvPr/>
          </p:nvSpPr>
          <p:spPr>
            <a:xfrm>
              <a:off x="3925887" y="4125912"/>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21</a:t>
              </a:r>
              <a:endParaRPr/>
            </a:p>
          </p:txBody>
        </p:sp>
        <p:sp>
          <p:nvSpPr>
            <p:cNvPr id="782" name="Google Shape;782;p38"/>
            <p:cNvSpPr txBox="1"/>
            <p:nvPr/>
          </p:nvSpPr>
          <p:spPr>
            <a:xfrm>
              <a:off x="3979862" y="4295775"/>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grpSp>
        <p:nvGrpSpPr>
          <p:cNvPr id="783" name="Google Shape;783;p38"/>
          <p:cNvGrpSpPr/>
          <p:nvPr/>
        </p:nvGrpSpPr>
        <p:grpSpPr>
          <a:xfrm>
            <a:off x="3748087" y="5464175"/>
            <a:ext cx="636587" cy="738187"/>
            <a:chOff x="3663950" y="5230812"/>
            <a:chExt cx="636587" cy="738187"/>
          </a:xfrm>
        </p:grpSpPr>
        <p:grpSp>
          <p:nvGrpSpPr>
            <p:cNvPr id="784" name="Google Shape;784;p38"/>
            <p:cNvGrpSpPr/>
            <p:nvPr/>
          </p:nvGrpSpPr>
          <p:grpSpPr>
            <a:xfrm>
              <a:off x="3663950" y="5230812"/>
              <a:ext cx="636587" cy="738187"/>
              <a:chOff x="3663950" y="5230812"/>
              <a:chExt cx="636587" cy="738187"/>
            </a:xfrm>
          </p:grpSpPr>
          <p:sp>
            <p:nvSpPr>
              <p:cNvPr id="785" name="Google Shape;785;p38"/>
              <p:cNvSpPr txBox="1"/>
              <p:nvPr/>
            </p:nvSpPr>
            <p:spPr>
              <a:xfrm>
                <a:off x="3663950" y="544036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G</a:t>
                </a:r>
                <a:endParaRPr/>
              </a:p>
            </p:txBody>
          </p:sp>
          <p:cxnSp>
            <p:nvCxnSpPr>
              <p:cNvPr id="786" name="Google Shape;786;p38"/>
              <p:cNvCxnSpPr/>
              <p:nvPr/>
            </p:nvCxnSpPr>
            <p:spPr>
              <a:xfrm>
                <a:off x="3990975" y="523081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87" name="Google Shape;787;p38"/>
              <p:cNvCxnSpPr/>
              <p:nvPr/>
            </p:nvCxnSpPr>
            <p:spPr>
              <a:xfrm>
                <a:off x="3689350" y="545941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88" name="Google Shape;788;p38"/>
              <p:cNvCxnSpPr/>
              <p:nvPr/>
            </p:nvCxnSpPr>
            <p:spPr>
              <a:xfrm>
                <a:off x="3687762" y="573087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89" name="Google Shape;789;p38"/>
            <p:cNvSpPr txBox="1"/>
            <p:nvPr/>
          </p:nvSpPr>
          <p:spPr>
            <a:xfrm>
              <a:off x="3730625" y="52609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790" name="Google Shape;790;p38"/>
            <p:cNvSpPr txBox="1"/>
            <p:nvPr/>
          </p:nvSpPr>
          <p:spPr>
            <a:xfrm>
              <a:off x="3930650" y="52609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23</a:t>
              </a:r>
              <a:endParaRPr/>
            </a:p>
          </p:txBody>
        </p:sp>
        <p:sp>
          <p:nvSpPr>
            <p:cNvPr id="791" name="Google Shape;791;p38"/>
            <p:cNvSpPr txBox="1"/>
            <p:nvPr/>
          </p:nvSpPr>
          <p:spPr>
            <a:xfrm>
              <a:off x="3984625" y="543083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6</a:t>
              </a:r>
              <a:endParaRPr/>
            </a:p>
          </p:txBody>
        </p:sp>
      </p:grpSp>
      <p:grpSp>
        <p:nvGrpSpPr>
          <p:cNvPr id="792" name="Google Shape;792;p38"/>
          <p:cNvGrpSpPr/>
          <p:nvPr/>
        </p:nvGrpSpPr>
        <p:grpSpPr>
          <a:xfrm>
            <a:off x="2614612" y="3603625"/>
            <a:ext cx="636587" cy="738187"/>
            <a:chOff x="2530475" y="3370262"/>
            <a:chExt cx="636587" cy="738187"/>
          </a:xfrm>
        </p:grpSpPr>
        <p:sp>
          <p:nvSpPr>
            <p:cNvPr id="793" name="Google Shape;793;p38"/>
            <p:cNvSpPr txBox="1"/>
            <p:nvPr/>
          </p:nvSpPr>
          <p:spPr>
            <a:xfrm>
              <a:off x="2530475" y="357981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D</a:t>
              </a:r>
              <a:endParaRPr/>
            </a:p>
          </p:txBody>
        </p:sp>
        <p:cxnSp>
          <p:nvCxnSpPr>
            <p:cNvPr id="794" name="Google Shape;794;p38"/>
            <p:cNvCxnSpPr/>
            <p:nvPr/>
          </p:nvCxnSpPr>
          <p:spPr>
            <a:xfrm>
              <a:off x="2857500" y="337026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795" name="Google Shape;795;p38"/>
            <p:cNvCxnSpPr/>
            <p:nvPr/>
          </p:nvCxnSpPr>
          <p:spPr>
            <a:xfrm>
              <a:off x="2555875" y="359886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796" name="Google Shape;796;p38"/>
            <p:cNvCxnSpPr/>
            <p:nvPr/>
          </p:nvCxnSpPr>
          <p:spPr>
            <a:xfrm>
              <a:off x="2554287" y="387032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797" name="Google Shape;797;p38"/>
          <p:cNvSpPr txBox="1"/>
          <p:nvPr/>
        </p:nvSpPr>
        <p:spPr>
          <a:xfrm>
            <a:off x="2687637" y="36322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7</a:t>
            </a:r>
            <a:endParaRPr/>
          </a:p>
        </p:txBody>
      </p:sp>
      <p:sp>
        <p:nvSpPr>
          <p:cNvPr id="798" name="Google Shape;798;p38"/>
          <p:cNvSpPr txBox="1"/>
          <p:nvPr/>
        </p:nvSpPr>
        <p:spPr>
          <a:xfrm>
            <a:off x="2887662" y="3632200"/>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799" name="Google Shape;799;p38"/>
          <p:cNvSpPr txBox="1"/>
          <p:nvPr/>
        </p:nvSpPr>
        <p:spPr>
          <a:xfrm>
            <a:off x="2879725" y="3802062"/>
            <a:ext cx="42545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10</a:t>
            </a:r>
            <a:endParaRPr/>
          </a:p>
        </p:txBody>
      </p:sp>
      <p:grpSp>
        <p:nvGrpSpPr>
          <p:cNvPr id="800" name="Google Shape;800;p38"/>
          <p:cNvGrpSpPr/>
          <p:nvPr/>
        </p:nvGrpSpPr>
        <p:grpSpPr>
          <a:xfrm>
            <a:off x="2619375" y="1311275"/>
            <a:ext cx="636587" cy="738187"/>
            <a:chOff x="2535237" y="1077912"/>
            <a:chExt cx="636587" cy="738187"/>
          </a:xfrm>
        </p:grpSpPr>
        <p:grpSp>
          <p:nvGrpSpPr>
            <p:cNvPr id="801" name="Google Shape;801;p38"/>
            <p:cNvGrpSpPr/>
            <p:nvPr/>
          </p:nvGrpSpPr>
          <p:grpSpPr>
            <a:xfrm>
              <a:off x="2535237" y="1077912"/>
              <a:ext cx="636587" cy="738187"/>
              <a:chOff x="2535237" y="1077912"/>
              <a:chExt cx="636587" cy="738187"/>
            </a:xfrm>
          </p:grpSpPr>
          <p:sp>
            <p:nvSpPr>
              <p:cNvPr id="802" name="Google Shape;802;p38"/>
              <p:cNvSpPr txBox="1"/>
              <p:nvPr/>
            </p:nvSpPr>
            <p:spPr>
              <a:xfrm>
                <a:off x="2535237" y="128746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C</a:t>
                </a:r>
                <a:endParaRPr/>
              </a:p>
            </p:txBody>
          </p:sp>
          <p:cxnSp>
            <p:nvCxnSpPr>
              <p:cNvPr id="803" name="Google Shape;803;p38"/>
              <p:cNvCxnSpPr/>
              <p:nvPr/>
            </p:nvCxnSpPr>
            <p:spPr>
              <a:xfrm>
                <a:off x="2862262" y="107791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804" name="Google Shape;804;p38"/>
              <p:cNvCxnSpPr/>
              <p:nvPr/>
            </p:nvCxnSpPr>
            <p:spPr>
              <a:xfrm>
                <a:off x="2560637" y="130651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805" name="Google Shape;805;p38"/>
              <p:cNvCxnSpPr/>
              <p:nvPr/>
            </p:nvCxnSpPr>
            <p:spPr>
              <a:xfrm>
                <a:off x="2559050" y="157797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806" name="Google Shape;806;p38"/>
            <p:cNvSpPr txBox="1"/>
            <p:nvPr/>
          </p:nvSpPr>
          <p:spPr>
            <a:xfrm>
              <a:off x="2601912" y="11080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7</a:t>
              </a:r>
              <a:endParaRPr/>
            </a:p>
          </p:txBody>
        </p:sp>
        <p:sp>
          <p:nvSpPr>
            <p:cNvPr id="807" name="Google Shape;807;p38"/>
            <p:cNvSpPr txBox="1"/>
            <p:nvPr/>
          </p:nvSpPr>
          <p:spPr>
            <a:xfrm>
              <a:off x="2801937" y="11080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10</a:t>
              </a:r>
              <a:endParaRPr/>
            </a:p>
          </p:txBody>
        </p:sp>
        <p:sp>
          <p:nvSpPr>
            <p:cNvPr id="808" name="Google Shape;808;p38"/>
            <p:cNvSpPr txBox="1"/>
            <p:nvPr/>
          </p:nvSpPr>
          <p:spPr>
            <a:xfrm>
              <a:off x="2855912" y="127793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3</a:t>
              </a:r>
              <a:endParaRPr/>
            </a:p>
          </p:txBody>
        </p:sp>
      </p:grpSp>
      <p:grpSp>
        <p:nvGrpSpPr>
          <p:cNvPr id="809" name="Google Shape;809;p38"/>
          <p:cNvGrpSpPr/>
          <p:nvPr/>
        </p:nvGrpSpPr>
        <p:grpSpPr>
          <a:xfrm>
            <a:off x="1693862" y="2301875"/>
            <a:ext cx="636587" cy="738187"/>
            <a:chOff x="1609725" y="2068512"/>
            <a:chExt cx="636587" cy="738187"/>
          </a:xfrm>
        </p:grpSpPr>
        <p:grpSp>
          <p:nvGrpSpPr>
            <p:cNvPr id="810" name="Google Shape;810;p38"/>
            <p:cNvGrpSpPr/>
            <p:nvPr/>
          </p:nvGrpSpPr>
          <p:grpSpPr>
            <a:xfrm>
              <a:off x="1609725" y="2068512"/>
              <a:ext cx="636587" cy="738187"/>
              <a:chOff x="1609725" y="2068512"/>
              <a:chExt cx="636587" cy="738187"/>
            </a:xfrm>
          </p:grpSpPr>
          <p:sp>
            <p:nvSpPr>
              <p:cNvPr id="811" name="Google Shape;811;p38"/>
              <p:cNvSpPr txBox="1"/>
              <p:nvPr/>
            </p:nvSpPr>
            <p:spPr>
              <a:xfrm>
                <a:off x="1609725" y="2278062"/>
                <a:ext cx="304800"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600" u="none">
                    <a:solidFill>
                      <a:srgbClr val="000066"/>
                    </a:solidFill>
                    <a:latin typeface="Arial"/>
                    <a:ea typeface="Arial"/>
                    <a:cs typeface="Arial"/>
                    <a:sym typeface="Arial"/>
                  </a:rPr>
                  <a:t>B</a:t>
                </a:r>
                <a:endParaRPr/>
              </a:p>
            </p:txBody>
          </p:sp>
          <p:cxnSp>
            <p:nvCxnSpPr>
              <p:cNvPr id="812" name="Google Shape;812;p38"/>
              <p:cNvCxnSpPr/>
              <p:nvPr/>
            </p:nvCxnSpPr>
            <p:spPr>
              <a:xfrm>
                <a:off x="1936750" y="2068512"/>
                <a:ext cx="0" cy="738187"/>
              </a:xfrm>
              <a:prstGeom prst="straightConnector1">
                <a:avLst/>
              </a:prstGeom>
              <a:noFill/>
              <a:ln cap="flat" cmpd="sng" w="12700">
                <a:solidFill>
                  <a:schemeClr val="dk1"/>
                </a:solidFill>
                <a:prstDash val="solid"/>
                <a:miter lim="8000"/>
                <a:headEnd len="sm" w="sm" type="none"/>
                <a:tailEnd len="sm" w="sm" type="none"/>
              </a:ln>
            </p:spPr>
          </p:cxnSp>
          <p:cxnSp>
            <p:nvCxnSpPr>
              <p:cNvPr id="813" name="Google Shape;813;p38"/>
              <p:cNvCxnSpPr/>
              <p:nvPr/>
            </p:nvCxnSpPr>
            <p:spPr>
              <a:xfrm>
                <a:off x="1635125" y="2297112"/>
                <a:ext cx="611187" cy="0"/>
              </a:xfrm>
              <a:prstGeom prst="straightConnector1">
                <a:avLst/>
              </a:prstGeom>
              <a:noFill/>
              <a:ln cap="flat" cmpd="sng" w="12700">
                <a:solidFill>
                  <a:schemeClr val="dk1"/>
                </a:solidFill>
                <a:prstDash val="solid"/>
                <a:miter lim="8000"/>
                <a:headEnd len="sm" w="sm" type="none"/>
                <a:tailEnd len="sm" w="sm" type="none"/>
              </a:ln>
            </p:spPr>
          </p:cxnSp>
          <p:cxnSp>
            <p:nvCxnSpPr>
              <p:cNvPr id="814" name="Google Shape;814;p38"/>
              <p:cNvCxnSpPr/>
              <p:nvPr/>
            </p:nvCxnSpPr>
            <p:spPr>
              <a:xfrm>
                <a:off x="1633537" y="2568575"/>
                <a:ext cx="611187" cy="0"/>
              </a:xfrm>
              <a:prstGeom prst="straightConnector1">
                <a:avLst/>
              </a:prstGeom>
              <a:noFill/>
              <a:ln cap="flat" cmpd="sng" w="12700">
                <a:solidFill>
                  <a:schemeClr val="dk1"/>
                </a:solidFill>
                <a:prstDash val="solid"/>
                <a:miter lim="8000"/>
                <a:headEnd len="sm" w="sm" type="none"/>
                <a:tailEnd len="sm" w="sm" type="none"/>
              </a:ln>
            </p:spPr>
          </p:cxnSp>
        </p:grpSp>
        <p:sp>
          <p:nvSpPr>
            <p:cNvPr id="815" name="Google Shape;815;p38"/>
            <p:cNvSpPr txBox="1"/>
            <p:nvPr/>
          </p:nvSpPr>
          <p:spPr>
            <a:xfrm>
              <a:off x="1676400" y="20986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3</a:t>
              </a:r>
              <a:endParaRPr/>
            </a:p>
          </p:txBody>
        </p:sp>
        <p:sp>
          <p:nvSpPr>
            <p:cNvPr id="816" name="Google Shape;816;p38"/>
            <p:cNvSpPr txBox="1"/>
            <p:nvPr/>
          </p:nvSpPr>
          <p:spPr>
            <a:xfrm>
              <a:off x="1876425" y="2098675"/>
              <a:ext cx="331787" cy="2286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7</a:t>
              </a:r>
              <a:endParaRPr/>
            </a:p>
          </p:txBody>
        </p:sp>
        <p:sp>
          <p:nvSpPr>
            <p:cNvPr id="817" name="Google Shape;817;p38"/>
            <p:cNvSpPr txBox="1"/>
            <p:nvPr/>
          </p:nvSpPr>
          <p:spPr>
            <a:xfrm>
              <a:off x="1930400" y="2268537"/>
              <a:ext cx="2984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66"/>
                </a:buClr>
                <a:buFont typeface="Arial"/>
                <a:buNone/>
              </a:pPr>
              <a:r>
                <a:rPr b="0" i="0" lang="en-US" sz="1600" u="none">
                  <a:solidFill>
                    <a:srgbClr val="000066"/>
                  </a:solidFill>
                  <a:latin typeface="Arial"/>
                  <a:ea typeface="Arial"/>
                  <a:cs typeface="Arial"/>
                  <a:sym typeface="Arial"/>
                </a:rPr>
                <a:t>4</a:t>
              </a:r>
              <a:endParaRPr/>
            </a:p>
          </p:txBody>
        </p:sp>
      </p:grpSp>
      <p:sp>
        <p:nvSpPr>
          <p:cNvPr id="818" name="Google Shape;818;p38"/>
          <p:cNvSpPr txBox="1"/>
          <p:nvPr/>
        </p:nvSpPr>
        <p:spPr>
          <a:xfrm>
            <a:off x="609600" y="2795587"/>
            <a:ext cx="252412" cy="2317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0</a:t>
            </a:r>
            <a:endParaRPr/>
          </a:p>
        </p:txBody>
      </p:sp>
      <p:sp>
        <p:nvSpPr>
          <p:cNvPr id="819" name="Google Shape;819;p38"/>
          <p:cNvSpPr txBox="1"/>
          <p:nvPr/>
        </p:nvSpPr>
        <p:spPr>
          <a:xfrm>
            <a:off x="889000" y="2798762"/>
            <a:ext cx="254000" cy="2317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a:t>
            </a:r>
            <a:endParaRPr/>
          </a:p>
        </p:txBody>
      </p:sp>
      <p:sp>
        <p:nvSpPr>
          <p:cNvPr id="820" name="Google Shape;820;p38"/>
          <p:cNvSpPr txBox="1"/>
          <p:nvPr/>
        </p:nvSpPr>
        <p:spPr>
          <a:xfrm>
            <a:off x="1752600" y="2819400"/>
            <a:ext cx="381000" cy="23177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a:t>
            </a:r>
            <a:endParaRPr/>
          </a:p>
        </p:txBody>
      </p:sp>
      <p:sp>
        <p:nvSpPr>
          <p:cNvPr id="821" name="Google Shape;821;p38"/>
          <p:cNvSpPr txBox="1"/>
          <p:nvPr/>
        </p:nvSpPr>
        <p:spPr>
          <a:xfrm>
            <a:off x="2008187" y="2797175"/>
            <a:ext cx="249237"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7</a:t>
            </a:r>
            <a:endParaRPr/>
          </a:p>
        </p:txBody>
      </p:sp>
      <p:sp>
        <p:nvSpPr>
          <p:cNvPr id="822" name="Google Shape;822;p38"/>
          <p:cNvSpPr txBox="1"/>
          <p:nvPr/>
        </p:nvSpPr>
        <p:spPr>
          <a:xfrm>
            <a:off x="2617787" y="1816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22</a:t>
            </a:r>
            <a:endParaRPr/>
          </a:p>
        </p:txBody>
      </p:sp>
      <p:sp>
        <p:nvSpPr>
          <p:cNvPr id="823" name="Google Shape;823;p38"/>
          <p:cNvSpPr txBox="1"/>
          <p:nvPr/>
        </p:nvSpPr>
        <p:spPr>
          <a:xfrm>
            <a:off x="2817812" y="1816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824" name="Google Shape;824;p38"/>
          <p:cNvSpPr txBox="1"/>
          <p:nvPr/>
        </p:nvSpPr>
        <p:spPr>
          <a:xfrm>
            <a:off x="2827337" y="4102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825" name="Google Shape;825;p38"/>
          <p:cNvSpPr txBox="1"/>
          <p:nvPr/>
        </p:nvSpPr>
        <p:spPr>
          <a:xfrm>
            <a:off x="2617787" y="41021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 7</a:t>
            </a:r>
            <a:endParaRPr/>
          </a:p>
        </p:txBody>
      </p:sp>
      <p:sp>
        <p:nvSpPr>
          <p:cNvPr id="826" name="Google Shape;826;p38"/>
          <p:cNvSpPr txBox="1"/>
          <p:nvPr/>
        </p:nvSpPr>
        <p:spPr>
          <a:xfrm>
            <a:off x="3741737" y="34544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17</a:t>
            </a:r>
            <a:endParaRPr/>
          </a:p>
        </p:txBody>
      </p:sp>
      <p:sp>
        <p:nvSpPr>
          <p:cNvPr id="827" name="Google Shape;827;p38"/>
          <p:cNvSpPr txBox="1"/>
          <p:nvPr/>
        </p:nvSpPr>
        <p:spPr>
          <a:xfrm>
            <a:off x="3951287" y="34544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828" name="Google Shape;828;p38"/>
          <p:cNvSpPr txBox="1"/>
          <p:nvPr/>
        </p:nvSpPr>
        <p:spPr>
          <a:xfrm>
            <a:off x="3741737" y="48260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21</a:t>
            </a:r>
            <a:endParaRPr/>
          </a:p>
        </p:txBody>
      </p:sp>
      <p:sp>
        <p:nvSpPr>
          <p:cNvPr id="829" name="Google Shape;829;p38"/>
          <p:cNvSpPr txBox="1"/>
          <p:nvPr/>
        </p:nvSpPr>
        <p:spPr>
          <a:xfrm>
            <a:off x="3941762" y="482600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830" name="Google Shape;830;p38"/>
          <p:cNvSpPr txBox="1"/>
          <p:nvPr/>
        </p:nvSpPr>
        <p:spPr>
          <a:xfrm>
            <a:off x="3941762" y="59785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831" name="Google Shape;831;p38"/>
          <p:cNvSpPr txBox="1"/>
          <p:nvPr/>
        </p:nvSpPr>
        <p:spPr>
          <a:xfrm>
            <a:off x="3741737" y="59785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19</a:t>
            </a:r>
            <a:endParaRPr/>
          </a:p>
        </p:txBody>
      </p:sp>
      <p:sp>
        <p:nvSpPr>
          <p:cNvPr id="832" name="Google Shape;832;p38"/>
          <p:cNvSpPr txBox="1"/>
          <p:nvPr/>
        </p:nvSpPr>
        <p:spPr>
          <a:xfrm>
            <a:off x="4751387" y="27781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25</a:t>
            </a:r>
            <a:endParaRPr/>
          </a:p>
        </p:txBody>
      </p:sp>
      <p:sp>
        <p:nvSpPr>
          <p:cNvPr id="833" name="Google Shape;833;p38"/>
          <p:cNvSpPr txBox="1"/>
          <p:nvPr/>
        </p:nvSpPr>
        <p:spPr>
          <a:xfrm>
            <a:off x="4951412" y="27781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834" name="Google Shape;834;p38"/>
          <p:cNvSpPr txBox="1"/>
          <p:nvPr/>
        </p:nvSpPr>
        <p:spPr>
          <a:xfrm>
            <a:off x="5599112" y="1797050"/>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33</a:t>
            </a:r>
            <a:endParaRPr/>
          </a:p>
        </p:txBody>
      </p:sp>
      <p:sp>
        <p:nvSpPr>
          <p:cNvPr id="835" name="Google Shape;835;p38"/>
          <p:cNvSpPr txBox="1"/>
          <p:nvPr/>
        </p:nvSpPr>
        <p:spPr>
          <a:xfrm>
            <a:off x="6818312" y="17875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836" name="Google Shape;836;p38"/>
          <p:cNvSpPr txBox="1"/>
          <p:nvPr/>
        </p:nvSpPr>
        <p:spPr>
          <a:xfrm>
            <a:off x="5589587" y="38449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35</a:t>
            </a:r>
            <a:endParaRPr/>
          </a:p>
        </p:txBody>
      </p:sp>
      <p:sp>
        <p:nvSpPr>
          <p:cNvPr id="837" name="Google Shape;837;p38"/>
          <p:cNvSpPr txBox="1"/>
          <p:nvPr/>
        </p:nvSpPr>
        <p:spPr>
          <a:xfrm>
            <a:off x="5780087" y="38449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40</a:t>
            </a:r>
            <a:endParaRPr/>
          </a:p>
        </p:txBody>
      </p:sp>
      <p:sp>
        <p:nvSpPr>
          <p:cNvPr id="838" name="Google Shape;838;p38"/>
          <p:cNvSpPr txBox="1"/>
          <p:nvPr/>
        </p:nvSpPr>
        <p:spPr>
          <a:xfrm>
            <a:off x="7018337" y="17875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839" name="Google Shape;839;p38"/>
          <p:cNvSpPr txBox="1"/>
          <p:nvPr/>
        </p:nvSpPr>
        <p:spPr>
          <a:xfrm>
            <a:off x="7018337" y="38449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840" name="Google Shape;840;p38"/>
          <p:cNvSpPr txBox="1"/>
          <p:nvPr/>
        </p:nvSpPr>
        <p:spPr>
          <a:xfrm>
            <a:off x="6818312" y="38449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40</a:t>
            </a:r>
            <a:endParaRPr/>
          </a:p>
        </p:txBody>
      </p:sp>
      <p:sp>
        <p:nvSpPr>
          <p:cNvPr id="841" name="Google Shape;841;p38"/>
          <p:cNvSpPr txBox="1"/>
          <p:nvPr/>
        </p:nvSpPr>
        <p:spPr>
          <a:xfrm>
            <a:off x="7723187" y="27781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42</a:t>
            </a:r>
            <a:endParaRPr/>
          </a:p>
        </p:txBody>
      </p:sp>
      <p:sp>
        <p:nvSpPr>
          <p:cNvPr id="842" name="Google Shape;842;p38"/>
          <p:cNvSpPr txBox="1"/>
          <p:nvPr/>
        </p:nvSpPr>
        <p:spPr>
          <a:xfrm>
            <a:off x="7932737" y="2778125"/>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46</a:t>
            </a:r>
            <a:endParaRPr/>
          </a:p>
        </p:txBody>
      </p:sp>
      <p:sp>
        <p:nvSpPr>
          <p:cNvPr id="843" name="Google Shape;843;p38"/>
          <p:cNvSpPr txBox="1"/>
          <p:nvPr/>
        </p:nvSpPr>
        <p:spPr>
          <a:xfrm>
            <a:off x="5805487" y="1795462"/>
            <a:ext cx="438150" cy="228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0" i="0" lang="en-US" sz="900" u="none">
                <a:solidFill>
                  <a:srgbClr val="000066"/>
                </a:solidFill>
                <a:latin typeface="Arial"/>
                <a:ea typeface="Arial"/>
                <a:cs typeface="Arial"/>
                <a:sym typeface="Arial"/>
              </a:rPr>
              <a:t>38</a:t>
            </a:r>
            <a:endParaRPr/>
          </a:p>
        </p:txBody>
      </p:sp>
      <p:sp>
        <p:nvSpPr>
          <p:cNvPr id="844" name="Google Shape;844;p38"/>
          <p:cNvSpPr txBox="1"/>
          <p:nvPr/>
        </p:nvSpPr>
        <p:spPr>
          <a:xfrm>
            <a:off x="441325" y="3048000"/>
            <a:ext cx="933450"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45" name="Google Shape;845;p38"/>
          <p:cNvSpPr txBox="1"/>
          <p:nvPr/>
        </p:nvSpPr>
        <p:spPr>
          <a:xfrm>
            <a:off x="1546225" y="3048000"/>
            <a:ext cx="933450"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46" name="Google Shape;846;p38"/>
          <p:cNvSpPr txBox="1"/>
          <p:nvPr/>
        </p:nvSpPr>
        <p:spPr>
          <a:xfrm>
            <a:off x="2482850" y="4370387"/>
            <a:ext cx="933450"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47" name="Google Shape;847;p38"/>
          <p:cNvSpPr txBox="1"/>
          <p:nvPr/>
        </p:nvSpPr>
        <p:spPr>
          <a:xfrm>
            <a:off x="2451100" y="2065337"/>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Slack=15</a:t>
            </a:r>
            <a:endParaRPr/>
          </a:p>
        </p:txBody>
      </p:sp>
      <p:sp>
        <p:nvSpPr>
          <p:cNvPr id="848" name="Google Shape;848;p38"/>
          <p:cNvSpPr txBox="1"/>
          <p:nvPr/>
        </p:nvSpPr>
        <p:spPr>
          <a:xfrm>
            <a:off x="3473450" y="3694112"/>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49" name="Google Shape;849;p38"/>
          <p:cNvSpPr txBox="1"/>
          <p:nvPr/>
        </p:nvSpPr>
        <p:spPr>
          <a:xfrm>
            <a:off x="3540125" y="5076825"/>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Slack=4</a:t>
            </a:r>
            <a:endParaRPr/>
          </a:p>
        </p:txBody>
      </p:sp>
      <p:sp>
        <p:nvSpPr>
          <p:cNvPr id="850" name="Google Shape;850;p38"/>
          <p:cNvSpPr txBox="1"/>
          <p:nvPr/>
        </p:nvSpPr>
        <p:spPr>
          <a:xfrm>
            <a:off x="3525837" y="6248400"/>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Slack=2</a:t>
            </a:r>
            <a:endParaRPr/>
          </a:p>
        </p:txBody>
      </p:sp>
      <p:sp>
        <p:nvSpPr>
          <p:cNvPr id="851" name="Google Shape;851;p38"/>
          <p:cNvSpPr txBox="1"/>
          <p:nvPr/>
        </p:nvSpPr>
        <p:spPr>
          <a:xfrm>
            <a:off x="4667250" y="3038475"/>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52" name="Google Shape;852;p38"/>
          <p:cNvSpPr txBox="1"/>
          <p:nvPr/>
        </p:nvSpPr>
        <p:spPr>
          <a:xfrm>
            <a:off x="5384800" y="2090737"/>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53" name="Google Shape;853;p38"/>
          <p:cNvSpPr txBox="1"/>
          <p:nvPr/>
        </p:nvSpPr>
        <p:spPr>
          <a:xfrm>
            <a:off x="6589712" y="2071687"/>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54" name="Google Shape;854;p38"/>
          <p:cNvSpPr txBox="1"/>
          <p:nvPr/>
        </p:nvSpPr>
        <p:spPr>
          <a:xfrm>
            <a:off x="5370512" y="4116387"/>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Slack=2</a:t>
            </a:r>
            <a:endParaRPr/>
          </a:p>
        </p:txBody>
      </p:sp>
      <p:sp>
        <p:nvSpPr>
          <p:cNvPr id="855" name="Google Shape;855;p38"/>
          <p:cNvSpPr txBox="1"/>
          <p:nvPr/>
        </p:nvSpPr>
        <p:spPr>
          <a:xfrm>
            <a:off x="6626225" y="4117975"/>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Slack=2</a:t>
            </a:r>
            <a:endParaRPr/>
          </a:p>
        </p:txBody>
      </p:sp>
      <p:sp>
        <p:nvSpPr>
          <p:cNvPr id="856" name="Google Shape;856;p38"/>
          <p:cNvSpPr txBox="1"/>
          <p:nvPr/>
        </p:nvSpPr>
        <p:spPr>
          <a:xfrm>
            <a:off x="7562850" y="3052762"/>
            <a:ext cx="1119187" cy="3048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66"/>
              </a:buClr>
              <a:buFont typeface="Arial"/>
              <a:buNone/>
            </a:pPr>
            <a:r>
              <a:rPr b="1" i="0" lang="en-US" sz="1400" u="none">
                <a:solidFill>
                  <a:srgbClr val="000066"/>
                </a:solidFill>
                <a:latin typeface="Arial"/>
                <a:ea typeface="Arial"/>
                <a:cs typeface="Arial"/>
                <a:sym typeface="Arial"/>
              </a:rPr>
              <a:t>Slack=0</a:t>
            </a:r>
            <a:endParaRPr/>
          </a:p>
        </p:txBody>
      </p:sp>
      <p:sp>
        <p:nvSpPr>
          <p:cNvPr id="857" name="Google Shape;857;p38"/>
          <p:cNvSpPr txBox="1"/>
          <p:nvPr/>
        </p:nvSpPr>
        <p:spPr>
          <a:xfrm>
            <a:off x="3124200" y="661987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39"/>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3200" u="none" cap="none" strike="noStrike">
                <a:solidFill>
                  <a:schemeClr val="dk2"/>
                </a:solidFill>
                <a:latin typeface="Arial"/>
                <a:ea typeface="Arial"/>
                <a:cs typeface="Arial"/>
                <a:sym typeface="Arial"/>
              </a:rPr>
              <a:t>EXAMPLE</a:t>
            </a:r>
            <a:endParaRPr/>
          </a:p>
        </p:txBody>
      </p:sp>
      <p:sp>
        <p:nvSpPr>
          <p:cNvPr id="863" name="Google Shape;863;p39"/>
          <p:cNvSpPr txBox="1"/>
          <p:nvPr>
            <p:ph idx="1" type="body"/>
          </p:nvPr>
        </p:nvSpPr>
        <p:spPr>
          <a:xfrm>
            <a:off x="152400" y="1143000"/>
            <a:ext cx="8763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Construct a CPM network diagram from the precedence relationships of activities given in Table 1 and identify the critical path. Try to minimize line crossings and sketch the network so that is flows from left to right.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864" name="Google Shape;864;p3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865" name="Google Shape;865;p39"/>
          <p:cNvGraphicFramePr/>
          <p:nvPr/>
        </p:nvGraphicFramePr>
        <p:xfrm>
          <a:off x="304800" y="3657600"/>
          <a:ext cx="3000000" cy="3000000"/>
        </p:xfrm>
        <a:graphic>
          <a:graphicData uri="http://schemas.openxmlformats.org/drawingml/2006/table">
            <a:tbl>
              <a:tblPr>
                <a:noFill/>
                <a:tableStyleId>{CE7CCD0C-392E-4A15-A829-1C987CA74E0B}</a:tableStyleId>
              </a:tblPr>
              <a:tblGrid>
                <a:gridCol w="1143000"/>
                <a:gridCol w="533400"/>
                <a:gridCol w="457200"/>
                <a:gridCol w="533400"/>
                <a:gridCol w="533400"/>
                <a:gridCol w="609600"/>
                <a:gridCol w="457200"/>
                <a:gridCol w="533400"/>
                <a:gridCol w="533400"/>
                <a:gridCol w="533400"/>
                <a:gridCol w="533400"/>
                <a:gridCol w="533400"/>
                <a:gridCol w="533400"/>
                <a:gridCol w="381000"/>
                <a:gridCol w="609600"/>
              </a:tblGrid>
              <a:tr h="371475">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Activity</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A</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B</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C</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D</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E</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F</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G</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H</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I</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J</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K</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L</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M</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1" i="0" lang="en-US" sz="1800" u="none" cap="none" strike="noStrike">
                          <a:solidFill>
                            <a:srgbClr val="000000"/>
                          </a:solidFill>
                          <a:latin typeface="Arial"/>
                          <a:ea typeface="Arial"/>
                          <a:cs typeface="Arial"/>
                          <a:sym typeface="Arial"/>
                        </a:rPr>
                        <a:t>N</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r>
              <a:tr h="369875">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PIB</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B</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C</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D,G</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F,J</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H</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I</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F,J</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H</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L</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K,M</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7F3F4"/>
                    </a:solidFill>
                  </a:tcPr>
                </a:tc>
              </a:tr>
              <a:tr h="371475">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Duration</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5</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6</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3</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4</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5</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8</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3</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3</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2</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7</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2</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7</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4</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c>
                  <a:txBody>
                    <a:bodyPr>
                      <a:noAutofit/>
                    </a:bodyPr>
                    <a:lstStyle/>
                    <a:p>
                      <a:pPr indent="0" lvl="0" marL="0" marR="0" rtl="0" algn="l">
                        <a:lnSpc>
                          <a:spcPct val="100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3</a:t>
                      </a:r>
                      <a:endParaRPr/>
                    </a:p>
                  </a:txBody>
                  <a:tcPr marT="45725" marB="45725" marR="0" marL="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3F9FA"/>
                    </a:solidFill>
                  </a:tcPr>
                </a:tc>
              </a:tr>
            </a:tbl>
          </a:graphicData>
        </a:graphic>
      </p:graphicFrame>
      <p:sp>
        <p:nvSpPr>
          <p:cNvPr id="866" name="Google Shape;866;p39"/>
          <p:cNvSpPr txBox="1"/>
          <p:nvPr/>
        </p:nvSpPr>
        <p:spPr>
          <a:xfrm>
            <a:off x="3886200" y="3276600"/>
            <a:ext cx="10906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TABLE 1</a:t>
            </a:r>
            <a:endParaRPr/>
          </a:p>
        </p:txBody>
      </p:sp>
      <p:sp>
        <p:nvSpPr>
          <p:cNvPr id="867" name="Google Shape;867;p39"/>
          <p:cNvSpPr txBox="1"/>
          <p:nvPr/>
        </p:nvSpPr>
        <p:spPr>
          <a:xfrm>
            <a:off x="3124200" y="6553200"/>
            <a:ext cx="28956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05" name="Google Shape;105;p15"/>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What is a Project Schedule?</a:t>
            </a:r>
            <a:endParaRPr/>
          </a:p>
        </p:txBody>
      </p:sp>
      <p:sp>
        <p:nvSpPr>
          <p:cNvPr id="106" name="Google Shape;106;p15"/>
          <p:cNvSpPr txBox="1"/>
          <p:nvPr>
            <p:ph idx="1" type="body"/>
          </p:nvPr>
        </p:nvSpPr>
        <p:spPr>
          <a:xfrm>
            <a:off x="457200" y="1295400"/>
            <a:ext cx="8229600" cy="4830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project schedule can be defined as the sum of all project activities (in sequence), taking into account the necessary dependencies and interrelationships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project schedule is an orderly arrangement of activities describing sequence and/or timing</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schedule is a plan of how to complete the project</a:t>
            </a:r>
            <a:endParaRPr/>
          </a:p>
        </p:txBody>
      </p:sp>
      <p:sp>
        <p:nvSpPr>
          <p:cNvPr id="107" name="Google Shape;107;p1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13" name="Google Shape;113;p16"/>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Role of Schedules</a:t>
            </a:r>
            <a:endParaRPr/>
          </a:p>
        </p:txBody>
      </p:sp>
      <p:sp>
        <p:nvSpPr>
          <p:cNvPr id="114" name="Google Shape;114;p16"/>
          <p:cNvSpPr txBox="1"/>
          <p:nvPr>
            <p:ph idx="1" type="body"/>
          </p:nvPr>
        </p:nvSpPr>
        <p:spPr>
          <a:xfrm>
            <a:off x="457200" y="1371600"/>
            <a:ext cx="8229600" cy="4754562"/>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Schedules have three roles: </a:t>
            </a:r>
            <a:endParaRPr/>
          </a:p>
          <a:p>
            <a:pPr indent="-533400" lvl="0" marL="5334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Schedules aid in planning project implementation by logically sequencing activities based on their time and resource constraints. </a:t>
            </a:r>
            <a:endParaRPr/>
          </a:p>
          <a:p>
            <a:pPr indent="-533400" lvl="0" marL="5334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Schedules are used to communicate aspects of project execution progress</a:t>
            </a:r>
            <a:endParaRPr/>
          </a:p>
          <a:p>
            <a:pPr indent="-533400" lvl="0" marL="5334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Schedules serve as the basis for controlling the implementation of project activities. </a:t>
            </a:r>
            <a:endParaRPr/>
          </a:p>
        </p:txBody>
      </p:sp>
      <p:sp>
        <p:nvSpPr>
          <p:cNvPr id="115" name="Google Shape;115;p1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21" name="Google Shape;121;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Choosing a Method of Representing a Schedule</a:t>
            </a:r>
            <a:r>
              <a:rPr b="0" i="0" lang="en-US" sz="4000" u="none" cap="none" strike="noStrike">
                <a:solidFill>
                  <a:schemeClr val="dk2"/>
                </a:solidFill>
                <a:latin typeface="Arial"/>
                <a:ea typeface="Arial"/>
                <a:cs typeface="Arial"/>
                <a:sym typeface="Arial"/>
              </a:rPr>
              <a:t> </a:t>
            </a:r>
            <a:endParaRPr/>
          </a:p>
        </p:txBody>
      </p:sp>
      <p:sp>
        <p:nvSpPr>
          <p:cNvPr id="122" name="Google Shape;122;p17"/>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There are many methods of representing a project schedule. </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choice of the method depends on the audience and the information to be conveyed. </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Usually, the best method is the simplest method that conveys the necessary information. </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Always keep in mind the level of detail required for the purposes of planning and later control</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 name="Google Shape;123;p1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29" name="Google Shape;129;p1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Categories of Schedules</a:t>
            </a:r>
            <a:r>
              <a:rPr b="0" i="0" lang="en-US" sz="4400" u="none" cap="none" strike="noStrike">
                <a:solidFill>
                  <a:schemeClr val="dk2"/>
                </a:solidFill>
                <a:latin typeface="Arial"/>
                <a:ea typeface="Arial"/>
                <a:cs typeface="Arial"/>
                <a:sym typeface="Arial"/>
              </a:rPr>
              <a:t> </a:t>
            </a:r>
            <a:endParaRPr/>
          </a:p>
        </p:txBody>
      </p:sp>
      <p:sp>
        <p:nvSpPr>
          <p:cNvPr id="130" name="Google Shape;130;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	Schedules can be categorized based on their format of presentation as:</a:t>
            </a:r>
            <a:endParaRPr/>
          </a:p>
          <a:p>
            <a:pPr indent="-609600" lvl="0" marL="6096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Pictorial charts (easy to understand / restricted in detail)</a:t>
            </a:r>
            <a:endParaRPr/>
          </a:p>
          <a:p>
            <a:pPr indent="-609600" lvl="0" marL="6096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Gantt (bar) charts (easy to draw and understand / do not show logic)</a:t>
            </a:r>
            <a:endParaRPr/>
          </a:p>
          <a:p>
            <a:pPr indent="-609600" lvl="0" marL="6096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Linear schedules (work well for linear construction)</a:t>
            </a:r>
            <a:endParaRPr/>
          </a:p>
          <a:p>
            <a:pPr indent="-609600" lvl="0" marL="609600" marR="0" rtl="0" algn="l">
              <a:lnSpc>
                <a:spcPct val="10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Network diagrams (represent logic / can be confusing if complex)</a:t>
            </a:r>
            <a:endParaRPr/>
          </a:p>
          <a:p>
            <a:pPr indent="-609600" lvl="0" marL="6096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 </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31" name="Google Shape;131;p1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Determining Activity Durations </a:t>
            </a:r>
            <a:endParaRPr/>
          </a:p>
        </p:txBody>
      </p:sp>
      <p:sp>
        <p:nvSpPr>
          <p:cNvPr id="137" name="Google Shape;137;p19"/>
          <p:cNvSpPr txBox="1"/>
          <p:nvPr>
            <p:ph idx="1" type="body"/>
          </p:nvPr>
        </p:nvSpPr>
        <p:spPr>
          <a:xfrm>
            <a:off x="457200" y="1219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 – Activity duration</a:t>
            </a:r>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A – Units of work to be done</a:t>
            </a:r>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P – Productivity rate for a crew (unit of work / hour)</a:t>
            </a:r>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 – Number of crews to finish the activity  			</a:t>
            </a:r>
            <a:endParaRPr/>
          </a:p>
        </p:txBody>
      </p:sp>
      <p:sp>
        <p:nvSpPr>
          <p:cNvPr id="138" name="Google Shape;138;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id="139" name="Google Shape;139;p19"/>
          <p:cNvPicPr preferRelativeResize="0"/>
          <p:nvPr/>
        </p:nvPicPr>
        <p:blipFill rotWithShape="1">
          <a:blip r:embed="rId3">
            <a:alphaModFix/>
          </a:blip>
          <a:srcRect b="0" l="0" r="0" t="0"/>
          <a:stretch/>
        </p:blipFill>
        <p:spPr>
          <a:xfrm>
            <a:off x="3581400" y="1600200"/>
            <a:ext cx="1905000" cy="1357312"/>
          </a:xfrm>
          <a:prstGeom prst="rect">
            <a:avLst/>
          </a:prstGeom>
          <a:noFill/>
          <a:ln>
            <a:noFill/>
          </a:ln>
        </p:spPr>
      </p:pic>
      <p:sp>
        <p:nvSpPr>
          <p:cNvPr id="140" name="Google Shape;140;p1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Determining Productivity Rate </a:t>
            </a:r>
            <a:endParaRPr/>
          </a:p>
        </p:txBody>
      </p:sp>
      <p:sp>
        <p:nvSpPr>
          <p:cNvPr id="147" name="Google Shape;147;p20"/>
          <p:cNvSpPr txBox="1"/>
          <p:nvPr>
            <p:ph idx="1" type="body"/>
          </p:nvPr>
        </p:nvSpPr>
        <p:spPr>
          <a:xfrm>
            <a:off x="609600" y="1600200"/>
            <a:ext cx="8077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From historical data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Factors affecting productivity rate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Project conditions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Learning curve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Weather conditions </a:t>
            </a:r>
            <a:endParaRPr/>
          </a:p>
        </p:txBody>
      </p:sp>
      <p:sp>
        <p:nvSpPr>
          <p:cNvPr id="148" name="Google Shape;148;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49" name="Google Shape;149;p2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56" name="Google Shape;156;p21"/>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Network Diagrams</a:t>
            </a:r>
            <a:r>
              <a:rPr b="0" i="0" lang="en-US" sz="4400" u="none" cap="none" strike="noStrike">
                <a:solidFill>
                  <a:schemeClr val="dk2"/>
                </a:solidFill>
                <a:latin typeface="Arial"/>
                <a:ea typeface="Arial"/>
                <a:cs typeface="Arial"/>
                <a:sym typeface="Arial"/>
              </a:rPr>
              <a:t> </a:t>
            </a:r>
            <a:endParaRPr/>
          </a:p>
        </p:txBody>
      </p:sp>
      <p:sp>
        <p:nvSpPr>
          <p:cNvPr id="157" name="Google Shape;157;p21"/>
          <p:cNvSpPr txBox="1"/>
          <p:nvPr>
            <p:ph idx="1" type="body"/>
          </p:nvPr>
        </p:nvSpPr>
        <p:spPr>
          <a:xfrm>
            <a:off x="457200" y="1219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Network diagrams are usually of two types, PERT and CPM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PERT is an acronym for Project Evaluation and Review Technique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CPM stands for Critical Path Method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PERT usually uses probabilistic (uncertain) estimates of activity durations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CPM uses deterministic (certain) estimates of activity durations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 PERT, the project network is usually displayed by activities being represented as arrows and events as nodes. This is referred to as an activity-on-arrow (AOA) network </a:t>
            </a:r>
            <a:endParaRPr/>
          </a:p>
        </p:txBody>
      </p:sp>
      <p:sp>
        <p:nvSpPr>
          <p:cNvPr id="158" name="Google Shape;158;p21"/>
          <p:cNvSpPr txBox="1"/>
          <p:nvPr/>
        </p:nvSpPr>
        <p:spPr>
          <a:xfrm>
            <a:off x="31242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