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7672375" cx="9418625"/>
  <p:notesSz cx="6858000" cy="9144000"/>
  <p:embeddedFontLst>
    <p:embeddedFont>
      <p:font typeface="Libre Baskerville"/>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ibreBaskerville-bold.fntdata"/><Relationship Id="rId20" Type="http://schemas.openxmlformats.org/officeDocument/2006/relationships/slide" Target="slides/slide16.xml"/><Relationship Id="rId41" Type="http://schemas.openxmlformats.org/officeDocument/2006/relationships/font" Target="fonts/LibreBaskerville-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LibreBaskerville-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1587" lvl="1" marL="4556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1587" lvl="1" marL="4556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323975" y="685800"/>
            <a:ext cx="42100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06399" y="2383417"/>
            <a:ext cx="8005843" cy="164458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2"/>
          <p:cNvSpPr txBox="1"/>
          <p:nvPr>
            <p:ph idx="1" type="subTitle"/>
          </p:nvPr>
        </p:nvSpPr>
        <p:spPr>
          <a:xfrm>
            <a:off x="1412798" y="4347688"/>
            <a:ext cx="6593047" cy="1960721"/>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12637" lvl="1" marL="457137"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12572" lvl="2" marL="914273" marR="0" rtl="0" algn="ctr">
              <a:spcBef>
                <a:spcPts val="460"/>
              </a:spcBef>
              <a:spcAft>
                <a:spcPts val="0"/>
              </a:spcAft>
              <a:buClr>
                <a:srgbClr val="888888"/>
              </a:buClr>
              <a:buSzPts val="2300"/>
              <a:buFont typeface="Arial"/>
              <a:buNone/>
              <a:defRPr b="0" i="0" sz="2300" u="none" cap="none" strike="noStrike">
                <a:solidFill>
                  <a:srgbClr val="888888"/>
                </a:solidFill>
                <a:latin typeface="Calibri"/>
                <a:ea typeface="Calibri"/>
                <a:cs typeface="Calibri"/>
                <a:sym typeface="Calibri"/>
              </a:defRPr>
            </a:lvl3pPr>
            <a:lvl4pPr indent="-12509" lvl="3" marL="137141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12446" lvl="4" marL="182854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12382" lvl="5" marL="228568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12320" lvl="6" marL="2742821"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12257" lvl="7" marL="319995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12193" lvl="8" marL="365709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1846120" y="5370673"/>
            <a:ext cx="5651183" cy="6340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3" name="Google Shape;73;p11"/>
          <p:cNvSpPr/>
          <p:nvPr>
            <p:ph idx="2" type="pic"/>
          </p:nvPr>
        </p:nvSpPr>
        <p:spPr>
          <a:xfrm>
            <a:off x="1846120" y="685542"/>
            <a:ext cx="5651183" cy="4603433"/>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indent="-12637" lvl="1" marL="457137"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12572" lvl="2" marL="914273" marR="0" rtl="0" algn="l">
              <a:spcBef>
                <a:spcPts val="460"/>
              </a:spcBef>
              <a:spcAft>
                <a:spcPts val="0"/>
              </a:spcAft>
              <a:buClr>
                <a:schemeClr val="dk1"/>
              </a:buClr>
              <a:buSzPts val="1400"/>
              <a:buFont typeface="Arial"/>
              <a:buNone/>
              <a:defRPr b="0" i="0" sz="2300" u="none" cap="none" strike="noStrike">
                <a:solidFill>
                  <a:schemeClr val="dk1"/>
                </a:solidFill>
                <a:latin typeface="Calibri"/>
                <a:ea typeface="Calibri"/>
                <a:cs typeface="Calibri"/>
                <a:sym typeface="Calibri"/>
              </a:defRPr>
            </a:lvl3pPr>
            <a:lvl4pPr indent="-12509" lvl="3" marL="137141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12446" lvl="4" marL="1828546"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12382" lvl="5" marL="2285683"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12320" lvl="6" marL="2742821"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12257" lvl="7" marL="3199957"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12193" lvl="8" marL="3657093"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1"/>
          <p:cNvSpPr txBox="1"/>
          <p:nvPr>
            <p:ph idx="1" type="body"/>
          </p:nvPr>
        </p:nvSpPr>
        <p:spPr>
          <a:xfrm>
            <a:off x="1846120" y="6004711"/>
            <a:ext cx="5651183" cy="900439"/>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3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0" name="Google Shape;80;p12"/>
          <p:cNvSpPr txBox="1"/>
          <p:nvPr>
            <p:ph idx="1" type="body"/>
          </p:nvPr>
        </p:nvSpPr>
        <p:spPr>
          <a:xfrm rot="5400000">
            <a:off x="2178050" y="84138"/>
            <a:ext cx="5062537" cy="84756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74650" lvl="2" marL="1371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4614913" y="2520854"/>
            <a:ext cx="6546394" cy="2119194"/>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13"/>
          <p:cNvSpPr txBox="1"/>
          <p:nvPr>
            <p:ph idx="1" type="body"/>
          </p:nvPr>
        </p:nvSpPr>
        <p:spPr>
          <a:xfrm rot="5400000">
            <a:off x="298038" y="480149"/>
            <a:ext cx="6546394" cy="6200604"/>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74650" lvl="2" marL="1371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3"/>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 name="Google Shape;27;p4"/>
          <p:cNvSpPr txBox="1"/>
          <p:nvPr>
            <p:ph idx="1" type="body"/>
          </p:nvPr>
        </p:nvSpPr>
        <p:spPr>
          <a:xfrm>
            <a:off x="471487" y="1790700"/>
            <a:ext cx="8475662" cy="5062537"/>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74650" lvl="2" marL="1371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4"/>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4"/>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 name="Google Shape;33;p5"/>
          <p:cNvSpPr txBox="1"/>
          <p:nvPr>
            <p:ph idx="1" type="body"/>
          </p:nvPr>
        </p:nvSpPr>
        <p:spPr>
          <a:xfrm>
            <a:off x="471487" y="1790700"/>
            <a:ext cx="8475662" cy="5062537"/>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74650" lvl="2" marL="1371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Google Shape;34;p5"/>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744008" y="4930220"/>
            <a:ext cx="8005843" cy="1523822"/>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9" name="Google Shape;39;p6"/>
          <p:cNvSpPr txBox="1"/>
          <p:nvPr>
            <p:ph idx="1" type="body"/>
          </p:nvPr>
        </p:nvSpPr>
        <p:spPr>
          <a:xfrm>
            <a:off x="744008" y="3251887"/>
            <a:ext cx="8005843" cy="1678334"/>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3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6"/>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6"/>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6"/>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5" name="Google Shape;45;p7"/>
          <p:cNvSpPr txBox="1"/>
          <p:nvPr>
            <p:ph idx="1" type="body"/>
          </p:nvPr>
        </p:nvSpPr>
        <p:spPr>
          <a:xfrm>
            <a:off x="470933" y="1790227"/>
            <a:ext cx="4159898" cy="5063421"/>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74650" lvl="1" marL="9144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2" type="body"/>
          </p:nvPr>
        </p:nvSpPr>
        <p:spPr>
          <a:xfrm>
            <a:off x="4787807" y="1790227"/>
            <a:ext cx="4159898" cy="5063421"/>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74650" lvl="1" marL="9144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8"/>
          <p:cNvSpPr txBox="1"/>
          <p:nvPr>
            <p:ph idx="1" type="body"/>
          </p:nvPr>
        </p:nvSpPr>
        <p:spPr>
          <a:xfrm>
            <a:off x="470933" y="1717407"/>
            <a:ext cx="4161534" cy="715734"/>
          </a:xfrm>
          <a:prstGeom prst="rect">
            <a:avLst/>
          </a:prstGeom>
          <a:noFill/>
          <a:ln>
            <a:noFill/>
          </a:ln>
        </p:spPr>
        <p:txBody>
          <a:bodyPr anchorCtr="0" anchor="b" bIns="91425" lIns="91425" spcFirstLastPara="1" rIns="91425" wrap="square" tIns="91425"/>
          <a:lstStyle>
            <a:lvl1pPr indent="-228600" lvl="0" marL="457200" marR="0" rtl="0" algn="l">
              <a:spcBef>
                <a:spcPts val="460"/>
              </a:spcBef>
              <a:spcAft>
                <a:spcPts val="0"/>
              </a:spcAft>
              <a:buClr>
                <a:schemeClr val="dk1"/>
              </a:buClr>
              <a:buSzPts val="3200"/>
              <a:buFont typeface="Arial"/>
              <a:buNone/>
              <a:defRPr b="1" sz="23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3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8"/>
          <p:cNvSpPr txBox="1"/>
          <p:nvPr>
            <p:ph idx="2" type="body"/>
          </p:nvPr>
        </p:nvSpPr>
        <p:spPr>
          <a:xfrm>
            <a:off x="470933" y="2433141"/>
            <a:ext cx="4161534" cy="4420504"/>
          </a:xfrm>
          <a:prstGeom prst="rect">
            <a:avLst/>
          </a:prstGeom>
          <a:noFill/>
          <a:ln>
            <a:noFill/>
          </a:ln>
        </p:spPr>
        <p:txBody>
          <a:bodyPr anchorCtr="0" anchor="t" bIns="91425" lIns="91425" spcFirstLastPara="1" rIns="91425" wrap="square" tIns="91425"/>
          <a:lstStyle>
            <a:lvl1pPr indent="-374650" lvl="0" marL="457200" marR="0" rtl="0" algn="l">
              <a:spcBef>
                <a:spcPts val="460"/>
              </a:spcBef>
              <a:spcAft>
                <a:spcPts val="0"/>
              </a:spcAft>
              <a:buClr>
                <a:schemeClr val="dk1"/>
              </a:buClr>
              <a:buSzPts val="2300"/>
              <a:buFont typeface="Arial"/>
              <a:buChar char="•"/>
              <a:defRPr sz="23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3" type="body"/>
          </p:nvPr>
        </p:nvSpPr>
        <p:spPr>
          <a:xfrm>
            <a:off x="4784539" y="1717407"/>
            <a:ext cx="4163168" cy="715734"/>
          </a:xfrm>
          <a:prstGeom prst="rect">
            <a:avLst/>
          </a:prstGeom>
          <a:noFill/>
          <a:ln>
            <a:noFill/>
          </a:ln>
        </p:spPr>
        <p:txBody>
          <a:bodyPr anchorCtr="0" anchor="b" bIns="91425" lIns="91425" spcFirstLastPara="1" rIns="91425" wrap="square" tIns="91425"/>
          <a:lstStyle>
            <a:lvl1pPr indent="-228600" lvl="0" marL="457200" marR="0" rtl="0" algn="l">
              <a:spcBef>
                <a:spcPts val="460"/>
              </a:spcBef>
              <a:spcAft>
                <a:spcPts val="0"/>
              </a:spcAft>
              <a:buClr>
                <a:schemeClr val="dk1"/>
              </a:buClr>
              <a:buSzPts val="3200"/>
              <a:buFont typeface="Arial"/>
              <a:buNone/>
              <a:defRPr b="1" sz="23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3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4" type="body"/>
          </p:nvPr>
        </p:nvSpPr>
        <p:spPr>
          <a:xfrm>
            <a:off x="4784539" y="2433141"/>
            <a:ext cx="4163168" cy="4420504"/>
          </a:xfrm>
          <a:prstGeom prst="rect">
            <a:avLst/>
          </a:prstGeom>
          <a:noFill/>
          <a:ln>
            <a:noFill/>
          </a:ln>
        </p:spPr>
        <p:txBody>
          <a:bodyPr anchorCtr="0" anchor="t" bIns="91425" lIns="91425" spcFirstLastPara="1" rIns="91425" wrap="square" tIns="91425"/>
          <a:lstStyle>
            <a:lvl1pPr indent="-374650" lvl="0" marL="457200" marR="0" rtl="0" algn="l">
              <a:spcBef>
                <a:spcPts val="460"/>
              </a:spcBef>
              <a:spcAft>
                <a:spcPts val="0"/>
              </a:spcAft>
              <a:buClr>
                <a:schemeClr val="dk1"/>
              </a:buClr>
              <a:buSzPts val="2300"/>
              <a:buFont typeface="Arial"/>
              <a:buChar char="•"/>
              <a:defRPr sz="23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8"/>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8"/>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8"/>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9"/>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470934" y="305474"/>
            <a:ext cx="3098667" cy="130004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682428" y="305477"/>
            <a:ext cx="5265281" cy="654817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74650" lvl="2" marL="1371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2" type="body"/>
          </p:nvPr>
        </p:nvSpPr>
        <p:spPr>
          <a:xfrm>
            <a:off x="470934" y="1605521"/>
            <a:ext cx="3098667" cy="5248127"/>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3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8" name="Google Shape;68;p10"/>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0"/>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71487" y="307975"/>
            <a:ext cx="8475662" cy="127793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71487" y="1790700"/>
            <a:ext cx="8475662" cy="5062537"/>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74650" lvl="2" marL="1371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71487" y="7110412"/>
            <a:ext cx="2197100" cy="4095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217862" y="7110412"/>
            <a:ext cx="2982912" cy="4095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ph type="ctrTitle"/>
          </p:nvPr>
        </p:nvSpPr>
        <p:spPr>
          <a:xfrm>
            <a:off x="706437" y="1806575"/>
            <a:ext cx="8005762" cy="2220912"/>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400" u="none" cap="none" strike="noStrike">
                <a:solidFill>
                  <a:schemeClr val="dk1"/>
                </a:solidFill>
                <a:latin typeface="Calibri"/>
                <a:ea typeface="Calibri"/>
                <a:cs typeface="Calibri"/>
                <a:sym typeface="Calibri"/>
              </a:rPr>
              <a:t>ENGR 301</a:t>
            </a:r>
            <a:br>
              <a:rPr b="1"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Engineering Management Principles and Economics</a:t>
            </a:r>
            <a:endParaRPr/>
          </a:p>
        </p:txBody>
      </p:sp>
      <p:sp>
        <p:nvSpPr>
          <p:cNvPr id="95" name="Google Shape;95;p14"/>
          <p:cNvSpPr txBox="1"/>
          <p:nvPr>
            <p:ph idx="1" type="subTitle"/>
          </p:nvPr>
        </p:nvSpPr>
        <p:spPr>
          <a:xfrm>
            <a:off x="1412875" y="4348162"/>
            <a:ext cx="6592887" cy="1960562"/>
          </a:xfrm>
          <a:prstGeom prst="rect">
            <a:avLst/>
          </a:prstGeom>
          <a:noFill/>
          <a:ln>
            <a:noFill/>
          </a:ln>
        </p:spPr>
        <p:txBody>
          <a:bodyPr anchorCtr="0" anchor="t" bIns="45700" lIns="91400" spcFirstLastPara="1" rIns="91400"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Lecture 4B</a:t>
            </a:r>
            <a:endParaRPr/>
          </a:p>
          <a:p>
            <a:pPr indent="0" lvl="0" marL="0" marR="0" rtl="0" algn="ctr">
              <a:lnSpc>
                <a:spcPct val="100000"/>
              </a:lnSpc>
              <a:spcBef>
                <a:spcPts val="64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COST Estimates and Project Control – Earned Value </a:t>
            </a:r>
            <a:endParaRPr/>
          </a:p>
        </p:txBody>
      </p:sp>
      <p:sp>
        <p:nvSpPr>
          <p:cNvPr id="96" name="Google Shape;96;p14"/>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7" name="Google Shape;97;p14"/>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 name="Shape 165"/>
        <p:cNvGrpSpPr/>
        <p:nvPr/>
      </p:nvGrpSpPr>
      <p:grpSpPr>
        <a:xfrm>
          <a:off x="0" y="0"/>
          <a:ext cx="0" cy="0"/>
          <a:chOff x="0" y="0"/>
          <a:chExt cx="0" cy="0"/>
        </a:xfrm>
      </p:grpSpPr>
      <p:sp>
        <p:nvSpPr>
          <p:cNvPr id="166" name="Google Shape;166;p23"/>
          <p:cNvSpPr txBox="1"/>
          <p:nvPr>
            <p:ph idx="4294967295" type="title"/>
          </p:nvPr>
        </p:nvSpPr>
        <p:spPr>
          <a:xfrm>
            <a:off x="471475" y="0"/>
            <a:ext cx="8475600" cy="661800"/>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Estimating Models, cont’d.</a:t>
            </a:r>
            <a:endParaRPr/>
          </a:p>
        </p:txBody>
      </p:sp>
      <p:sp>
        <p:nvSpPr>
          <p:cNvPr id="167" name="Google Shape;167;p23"/>
          <p:cNvSpPr txBox="1"/>
          <p:nvPr>
            <p:ph idx="4294967295" type="body"/>
          </p:nvPr>
        </p:nvSpPr>
        <p:spPr>
          <a:xfrm>
            <a:off x="0" y="678400"/>
            <a:ext cx="9418500" cy="6993900"/>
          </a:xfrm>
          <a:prstGeom prst="rect">
            <a:avLst/>
          </a:prstGeom>
          <a:noFill/>
          <a:ln>
            <a:noFill/>
          </a:ln>
        </p:spPr>
        <p:txBody>
          <a:bodyPr anchorCtr="0" anchor="t" bIns="45700" lIns="91400" spcFirstLastPara="1" rIns="91400" wrap="square" tIns="45700">
            <a:noAutofit/>
          </a:bodyPr>
          <a:lstStyle/>
          <a:p>
            <a:pPr indent="-277812" lvl="0" marL="341312" marR="0" rtl="0" algn="l">
              <a:lnSpc>
                <a:spcPct val="83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Triangulation</a:t>
            </a:r>
            <a:endParaRPr sz="1800"/>
          </a:p>
          <a:p>
            <a:pPr indent="-246062" lvl="1" marL="741362" marR="0" rtl="0" algn="l">
              <a:lnSpc>
                <a:spcPct val="83000"/>
              </a:lnSpc>
              <a:spcBef>
                <a:spcPts val="48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Approaching the estimate from different perspectives and sources</a:t>
            </a:r>
            <a:endParaRPr sz="1800"/>
          </a:p>
          <a:p>
            <a:pPr indent="-246062" lvl="1" marL="741362" marR="0" rtl="0" algn="l">
              <a:lnSpc>
                <a:spcPct val="83000"/>
              </a:lnSpc>
              <a:spcBef>
                <a:spcPts val="48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Using different sources to arrive at the estimate</a:t>
            </a:r>
            <a:endParaRPr b="0" i="0" sz="1800" u="none" cap="none" strike="noStrike">
              <a:solidFill>
                <a:schemeClr val="dk1"/>
              </a:solidFill>
              <a:latin typeface="Calibri"/>
              <a:ea typeface="Calibri"/>
              <a:cs typeface="Calibri"/>
              <a:sym typeface="Calibri"/>
            </a:endParaRPr>
          </a:p>
          <a:p>
            <a:pPr indent="0" lvl="0" marL="457200" marR="0" rtl="0" algn="l">
              <a:lnSpc>
                <a:spcPct val="83000"/>
              </a:lnSpc>
              <a:spcBef>
                <a:spcPts val="480"/>
              </a:spcBef>
              <a:spcAft>
                <a:spcPts val="0"/>
              </a:spcAft>
              <a:buNone/>
            </a:pPr>
            <a:r>
              <a:t/>
            </a:r>
            <a:endParaRPr sz="1800"/>
          </a:p>
          <a:p>
            <a:pPr indent="-277812" lvl="0" marL="341312" marR="0" rtl="0" algn="l">
              <a:lnSpc>
                <a:spcPct val="83000"/>
              </a:lnSpc>
              <a:spcBef>
                <a:spcPts val="5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Learning Curve</a:t>
            </a:r>
            <a:endParaRPr sz="1800"/>
          </a:p>
          <a:p>
            <a:pPr indent="-246062" lvl="1" marL="741362" marR="0" rtl="0" algn="l">
              <a:lnSpc>
                <a:spcPct val="83000"/>
              </a:lnSpc>
              <a:spcBef>
                <a:spcPts val="48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percentage or rate (i.e. </a:t>
            </a:r>
            <a:r>
              <a:rPr lang="en-US" sz="1800"/>
              <a:t>“r”</a:t>
            </a:r>
            <a:r>
              <a:rPr b="0" i="0" lang="en-US" sz="1800" u="none" cap="none" strike="noStrike">
                <a:solidFill>
                  <a:schemeClr val="dk1"/>
                </a:solidFill>
                <a:latin typeface="Calibri"/>
                <a:ea typeface="Calibri"/>
                <a:cs typeface="Calibri"/>
                <a:sym typeface="Calibri"/>
              </a:rPr>
              <a:t>) at which output is increased due to repetition</a:t>
            </a:r>
            <a:endParaRPr baseline="-25000" sz="1800"/>
          </a:p>
          <a:p>
            <a:pPr indent="-246062" lvl="1" marL="741363" rtl="0" algn="l">
              <a:lnSpc>
                <a:spcPct val="83000"/>
              </a:lnSpc>
              <a:spcBef>
                <a:spcPts val="480"/>
              </a:spcBef>
              <a:spcAft>
                <a:spcPts val="0"/>
              </a:spcAft>
              <a:buClr>
                <a:schemeClr val="dk1"/>
              </a:buClr>
              <a:buSzPts val="1800"/>
              <a:buFont typeface="Arial"/>
              <a:buChar char="–"/>
            </a:pPr>
            <a:r>
              <a:rPr lang="en-US" sz="1800"/>
              <a:t>                                     T</a:t>
            </a:r>
            <a:r>
              <a:rPr baseline="-25000" lang="en-US" sz="1800"/>
              <a:t>2k </a:t>
            </a:r>
            <a:r>
              <a:rPr lang="en-US" sz="1800"/>
              <a:t>= T</a:t>
            </a:r>
            <a:r>
              <a:rPr baseline="-25000" lang="en-US" sz="1800"/>
              <a:t>initial</a:t>
            </a:r>
            <a:r>
              <a:rPr lang="en-US" sz="1800"/>
              <a:t>(2k)</a:t>
            </a:r>
            <a:r>
              <a:rPr baseline="30000" lang="en-US" sz="1800"/>
              <a:t>b</a:t>
            </a:r>
            <a:endParaRPr baseline="30000" sz="1800"/>
          </a:p>
          <a:p>
            <a:pPr indent="0" lvl="0" marL="457200" rtl="0" algn="l">
              <a:lnSpc>
                <a:spcPct val="83000"/>
              </a:lnSpc>
              <a:spcBef>
                <a:spcPts val="480"/>
              </a:spcBef>
              <a:spcAft>
                <a:spcPts val="0"/>
              </a:spcAft>
              <a:buNone/>
            </a:pPr>
            <a:r>
              <a:t/>
            </a:r>
            <a:endParaRPr baseline="30000" sz="1800"/>
          </a:p>
          <a:p>
            <a:pPr indent="-246062" lvl="1" marL="741363" rtl="0" algn="l">
              <a:lnSpc>
                <a:spcPct val="83000"/>
              </a:lnSpc>
              <a:spcBef>
                <a:spcPts val="480"/>
              </a:spcBef>
              <a:spcAft>
                <a:spcPts val="0"/>
              </a:spcAft>
              <a:buClr>
                <a:schemeClr val="dk1"/>
              </a:buClr>
              <a:buSzPts val="1800"/>
              <a:buFont typeface="Arial"/>
              <a:buChar char="–"/>
            </a:pPr>
            <a:r>
              <a:rPr lang="en-US" sz="1800"/>
              <a:t>                                     T</a:t>
            </a:r>
            <a:r>
              <a:rPr baseline="-25000" lang="en-US" sz="1800"/>
              <a:t>k </a:t>
            </a:r>
            <a:r>
              <a:rPr lang="en-US" sz="1800"/>
              <a:t>= T</a:t>
            </a:r>
            <a:r>
              <a:rPr baseline="-25000" lang="en-US" sz="1800"/>
              <a:t>initial</a:t>
            </a:r>
            <a:r>
              <a:rPr lang="en-US" sz="1800"/>
              <a:t>(k)</a:t>
            </a:r>
            <a:r>
              <a:rPr baseline="30000" lang="en-US" sz="1800"/>
              <a:t>b</a:t>
            </a:r>
            <a:r>
              <a:rPr lang="en-US" sz="1800"/>
              <a:t> =&gt; </a:t>
            </a:r>
            <a:r>
              <a:rPr b="1" i="1" lang="en-US" sz="1800">
                <a:highlight>
                  <a:srgbClr val="00FF00"/>
                </a:highlight>
              </a:rPr>
              <a:t>T</a:t>
            </a:r>
            <a:r>
              <a:rPr b="1" baseline="-25000" i="1" lang="en-US" sz="1800">
                <a:highlight>
                  <a:srgbClr val="00FF00"/>
                </a:highlight>
              </a:rPr>
              <a:t>N </a:t>
            </a:r>
            <a:r>
              <a:rPr b="1" i="1" lang="en-US" sz="1800">
                <a:highlight>
                  <a:srgbClr val="00FF00"/>
                </a:highlight>
              </a:rPr>
              <a:t>= T</a:t>
            </a:r>
            <a:r>
              <a:rPr b="1" baseline="-25000" i="1" lang="en-US" sz="1800">
                <a:highlight>
                  <a:srgbClr val="00FF00"/>
                </a:highlight>
              </a:rPr>
              <a:t>Initital</a:t>
            </a:r>
            <a:r>
              <a:rPr b="1" i="1" lang="en-US" sz="1800">
                <a:highlight>
                  <a:srgbClr val="00FF00"/>
                </a:highlight>
              </a:rPr>
              <a:t> x N</a:t>
            </a:r>
            <a:r>
              <a:rPr b="1" baseline="30000" i="1" lang="en-US" sz="1800">
                <a:highlight>
                  <a:srgbClr val="00FF00"/>
                </a:highlight>
              </a:rPr>
              <a:t>b</a:t>
            </a:r>
            <a:endParaRPr baseline="30000"/>
          </a:p>
          <a:p>
            <a:pPr indent="0" lvl="0" marL="0" rtl="0" algn="l">
              <a:lnSpc>
                <a:spcPct val="83000"/>
              </a:lnSpc>
              <a:spcBef>
                <a:spcPts val="480"/>
              </a:spcBef>
              <a:spcAft>
                <a:spcPts val="0"/>
              </a:spcAft>
              <a:buNone/>
            </a:pPr>
            <a:r>
              <a:t/>
            </a:r>
            <a:endParaRPr b="1" baseline="30000" i="1" sz="1800">
              <a:highlight>
                <a:srgbClr val="00FF00"/>
              </a:highlight>
            </a:endParaRPr>
          </a:p>
          <a:p>
            <a:pPr indent="-246062" lvl="1" marL="741363" rtl="0" algn="l">
              <a:lnSpc>
                <a:spcPct val="83000"/>
              </a:lnSpc>
              <a:spcBef>
                <a:spcPts val="480"/>
              </a:spcBef>
              <a:spcAft>
                <a:spcPts val="0"/>
              </a:spcAft>
              <a:buClr>
                <a:schemeClr val="dk1"/>
              </a:buClr>
              <a:buSzPts val="1800"/>
              <a:buFont typeface="Arial"/>
              <a:buChar char="–"/>
            </a:pPr>
            <a:r>
              <a:rPr lang="en-US" sz="1800"/>
              <a:t>                                    (T</a:t>
            </a:r>
            <a:r>
              <a:rPr baseline="-25000" lang="en-US" sz="1800"/>
              <a:t>2k</a:t>
            </a:r>
            <a:r>
              <a:rPr lang="en-US" sz="1800"/>
              <a:t>)/(T</a:t>
            </a:r>
            <a:r>
              <a:rPr baseline="-25000" lang="en-US" sz="1800"/>
              <a:t>k</a:t>
            </a:r>
            <a:r>
              <a:rPr lang="en-US" sz="1800"/>
              <a:t>)</a:t>
            </a:r>
            <a:r>
              <a:rPr baseline="-25000" lang="en-US" sz="1800"/>
              <a:t> </a:t>
            </a:r>
            <a:r>
              <a:rPr lang="en-US" sz="1800"/>
              <a:t>= (2k)</a:t>
            </a:r>
            <a:r>
              <a:rPr baseline="30000" lang="en-US" sz="1800"/>
              <a:t>b</a:t>
            </a:r>
            <a:r>
              <a:rPr lang="en-US" sz="1800"/>
              <a:t>/(k)</a:t>
            </a:r>
            <a:r>
              <a:rPr baseline="30000" lang="en-US" sz="1800"/>
              <a:t>b</a:t>
            </a:r>
            <a:r>
              <a:rPr lang="en-US" sz="1800"/>
              <a:t> = 2</a:t>
            </a:r>
            <a:r>
              <a:rPr baseline="30000" lang="en-US" sz="1800"/>
              <a:t>b</a:t>
            </a:r>
            <a:endParaRPr baseline="30000" sz="1800"/>
          </a:p>
          <a:p>
            <a:pPr indent="0" lvl="0" marL="457200" rtl="0" algn="l">
              <a:lnSpc>
                <a:spcPct val="83000"/>
              </a:lnSpc>
              <a:spcBef>
                <a:spcPts val="480"/>
              </a:spcBef>
              <a:spcAft>
                <a:spcPts val="0"/>
              </a:spcAft>
              <a:buNone/>
            </a:pPr>
            <a:r>
              <a:t/>
            </a:r>
            <a:endParaRPr baseline="30000" sz="1800"/>
          </a:p>
          <a:p>
            <a:pPr indent="-246062" lvl="1" marL="741362" marR="0" rtl="0" algn="l">
              <a:lnSpc>
                <a:spcPct val="83000"/>
              </a:lnSpc>
              <a:spcBef>
                <a:spcPts val="48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lang="en-US" sz="1800"/>
              <a:t>                T</a:t>
            </a:r>
            <a:r>
              <a:rPr baseline="-25000" lang="en-US" sz="1800"/>
              <a:t>2k </a:t>
            </a:r>
            <a:r>
              <a:rPr lang="en-US" sz="1800"/>
              <a:t>= T</a:t>
            </a:r>
            <a:r>
              <a:rPr baseline="-25000" lang="en-US" sz="1800"/>
              <a:t>k</a:t>
            </a:r>
            <a:r>
              <a:rPr lang="en-US" sz="1800"/>
              <a:t> x 2</a:t>
            </a:r>
            <a:r>
              <a:rPr baseline="30000" lang="en-US" sz="1800"/>
              <a:t>b</a:t>
            </a:r>
            <a:r>
              <a:rPr lang="en-US" sz="1800"/>
              <a:t> =&gt; </a:t>
            </a:r>
            <a:r>
              <a:rPr lang="en-US" sz="1800">
                <a:highlight>
                  <a:srgbClr val="00FF00"/>
                </a:highlight>
              </a:rPr>
              <a:t>r = 2</a:t>
            </a:r>
            <a:r>
              <a:rPr baseline="30000" lang="en-US" sz="1800">
                <a:highlight>
                  <a:srgbClr val="00FF00"/>
                </a:highlight>
              </a:rPr>
              <a:t>b</a:t>
            </a:r>
            <a:r>
              <a:rPr lang="en-US" sz="1800">
                <a:highlight>
                  <a:srgbClr val="00FF00"/>
                </a:highlight>
              </a:rPr>
              <a:t> </a:t>
            </a:r>
            <a:endParaRPr sz="1800">
              <a:highlight>
                <a:srgbClr val="00FF00"/>
              </a:highlight>
            </a:endParaRPr>
          </a:p>
          <a:p>
            <a:pPr indent="0" lvl="0" marL="457200" marR="0" rtl="0" algn="l">
              <a:lnSpc>
                <a:spcPct val="83000"/>
              </a:lnSpc>
              <a:spcBef>
                <a:spcPts val="480"/>
              </a:spcBef>
              <a:spcAft>
                <a:spcPts val="0"/>
              </a:spcAft>
              <a:buNone/>
            </a:pPr>
            <a:r>
              <a:t/>
            </a:r>
            <a:endParaRPr sz="1800">
              <a:highlight>
                <a:srgbClr val="00FF00"/>
              </a:highlight>
            </a:endParaRPr>
          </a:p>
          <a:p>
            <a:pPr indent="-246062" lvl="1" marL="741363" rtl="0" algn="l">
              <a:lnSpc>
                <a:spcPct val="83000"/>
              </a:lnSpc>
              <a:spcBef>
                <a:spcPts val="480"/>
              </a:spcBef>
              <a:spcAft>
                <a:spcPts val="0"/>
              </a:spcAft>
              <a:buClr>
                <a:schemeClr val="dk1"/>
              </a:buClr>
              <a:buSzPts val="1800"/>
              <a:buFont typeface="Arial"/>
              <a:buChar char="–"/>
            </a:pPr>
            <a:r>
              <a:rPr lang="en-US" sz="1800"/>
              <a:t>                                     T</a:t>
            </a:r>
            <a:r>
              <a:rPr baseline="-25000" lang="en-US" sz="1800"/>
              <a:t>2k </a:t>
            </a:r>
            <a:r>
              <a:rPr lang="en-US" sz="1800"/>
              <a:t>= T</a:t>
            </a:r>
            <a:r>
              <a:rPr baseline="-25000" lang="en-US" sz="1800"/>
              <a:t>k</a:t>
            </a:r>
            <a:r>
              <a:rPr lang="en-US" sz="1800"/>
              <a:t> x r</a:t>
            </a:r>
            <a:endParaRPr sz="1800"/>
          </a:p>
          <a:p>
            <a:pPr indent="0" lvl="0" marL="457200" marR="0" rtl="0" algn="l">
              <a:lnSpc>
                <a:spcPct val="83000"/>
              </a:lnSpc>
              <a:spcBef>
                <a:spcPts val="480"/>
              </a:spcBef>
              <a:spcAft>
                <a:spcPts val="0"/>
              </a:spcAft>
              <a:buNone/>
            </a:pPr>
            <a:r>
              <a:t/>
            </a:r>
            <a:endParaRPr sz="1800">
              <a:highlight>
                <a:srgbClr val="00FF00"/>
              </a:highlight>
            </a:endParaRPr>
          </a:p>
          <a:p>
            <a:pPr indent="-195262" lvl="2" marL="1141412" marR="0" rtl="0" algn="l">
              <a:lnSpc>
                <a:spcPct val="83000"/>
              </a:lnSpc>
              <a:spcBef>
                <a:spcPts val="4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Where:</a:t>
            </a:r>
            <a:endParaRPr sz="1800"/>
          </a:p>
          <a:p>
            <a:pPr indent="-195262" lvl="2" marL="1141412" marR="0" rtl="0" algn="l">
              <a:lnSpc>
                <a:spcPct val="83000"/>
              </a:lnSpc>
              <a:spcBef>
                <a:spcPts val="4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a:t>
            </a:r>
            <a:r>
              <a:rPr b="0" baseline="-25000" i="0"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 or </a:t>
            </a:r>
            <a:r>
              <a:rPr lang="en-US" sz="1800"/>
              <a:t>T</a:t>
            </a:r>
            <a:r>
              <a:rPr baseline="-25000" lang="en-US" sz="1800"/>
              <a:t>k</a:t>
            </a:r>
            <a:r>
              <a:rPr b="0" i="0" lang="en-US" sz="1800" u="none" cap="none" strike="noStrike">
                <a:solidFill>
                  <a:schemeClr val="dk1"/>
                </a:solidFill>
                <a:latin typeface="Calibri"/>
                <a:ea typeface="Calibri"/>
                <a:cs typeface="Calibri"/>
                <a:sym typeface="Calibri"/>
              </a:rPr>
              <a:t> = time required for N</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/k</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unit of production</a:t>
            </a:r>
            <a:endParaRPr sz="1800"/>
          </a:p>
          <a:p>
            <a:pPr indent="-195262" lvl="2" marL="1141412" marR="0" rtl="0" algn="l">
              <a:lnSpc>
                <a:spcPct val="83000"/>
              </a:lnSpc>
              <a:spcBef>
                <a:spcPts val="4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a:t>
            </a:r>
            <a:r>
              <a:rPr b="0" baseline="-25000" i="0" lang="en-US" sz="1800" u="none" cap="none" strike="noStrike">
                <a:solidFill>
                  <a:schemeClr val="dk1"/>
                </a:solidFill>
                <a:latin typeface="Calibri"/>
                <a:ea typeface="Calibri"/>
                <a:cs typeface="Calibri"/>
                <a:sym typeface="Calibri"/>
              </a:rPr>
              <a:t>Initital</a:t>
            </a:r>
            <a:r>
              <a:rPr b="0" i="0" lang="en-US" sz="1800" u="none" cap="none" strike="noStrike">
                <a:solidFill>
                  <a:schemeClr val="dk1"/>
                </a:solidFill>
                <a:latin typeface="Calibri"/>
                <a:ea typeface="Calibri"/>
                <a:cs typeface="Calibri"/>
                <a:sym typeface="Calibri"/>
              </a:rPr>
              <a:t> = time required for the </a:t>
            </a:r>
            <a:r>
              <a:rPr b="1" i="1" lang="en-US" sz="1800" u="sng" cap="none" strike="noStrike">
                <a:solidFill>
                  <a:schemeClr val="dk1"/>
                </a:solidFill>
                <a:highlight>
                  <a:srgbClr val="00FF00"/>
                </a:highlight>
              </a:rPr>
              <a:t>first</a:t>
            </a:r>
            <a:r>
              <a:rPr b="0" i="0" lang="en-US" sz="1800" u="none" cap="none" strike="noStrike">
                <a:solidFill>
                  <a:schemeClr val="dk1"/>
                </a:solidFill>
                <a:latin typeface="Calibri"/>
                <a:ea typeface="Calibri"/>
                <a:cs typeface="Calibri"/>
                <a:sym typeface="Calibri"/>
              </a:rPr>
              <a:t> unit of production</a:t>
            </a:r>
            <a:endParaRPr sz="1800"/>
          </a:p>
          <a:p>
            <a:pPr indent="-195262" lvl="2" marL="1141412" marR="0" rtl="0" algn="l">
              <a:lnSpc>
                <a:spcPct val="83000"/>
              </a:lnSpc>
              <a:spcBef>
                <a:spcPts val="4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 or k = number of completed units</a:t>
            </a:r>
            <a:endParaRPr sz="1800"/>
          </a:p>
          <a:p>
            <a:pPr indent="-195262" lvl="2" marL="1141412" marR="0" rtl="0" algn="l">
              <a:lnSpc>
                <a:spcPct val="83000"/>
              </a:lnSpc>
              <a:spcBef>
                <a:spcPts val="4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 = learning curve exponent = </a:t>
            </a:r>
            <a:r>
              <a:rPr b="0" i="0" lang="en-US" sz="1800" u="none" cap="none" strike="noStrike">
                <a:solidFill>
                  <a:schemeClr val="dk1"/>
                </a:solidFill>
                <a:highlight>
                  <a:srgbClr val="00FF00"/>
                </a:highlight>
                <a:latin typeface="Calibri"/>
                <a:ea typeface="Calibri"/>
                <a:cs typeface="Calibri"/>
                <a:sym typeface="Calibri"/>
              </a:rPr>
              <a:t>log(learning curve as decimal)/log</a:t>
            </a:r>
            <a:r>
              <a:rPr lang="en-US" sz="1800">
                <a:highlight>
                  <a:srgbClr val="00FF00"/>
                </a:highlight>
              </a:rPr>
              <a:t>(</a:t>
            </a:r>
            <a:r>
              <a:rPr b="0" i="0" lang="en-US" sz="1800" u="none" cap="none" strike="noStrike">
                <a:solidFill>
                  <a:schemeClr val="dk1"/>
                </a:solidFill>
                <a:highlight>
                  <a:srgbClr val="00FF00"/>
                </a:highlight>
                <a:latin typeface="Calibri"/>
                <a:ea typeface="Calibri"/>
                <a:cs typeface="Calibri"/>
                <a:sym typeface="Calibri"/>
              </a:rPr>
              <a:t>2.0)</a:t>
            </a:r>
            <a:r>
              <a:rPr b="0" i="0" lang="en-US" sz="1800" u="none" cap="none" strike="noStrike">
                <a:solidFill>
                  <a:schemeClr val="dk1"/>
                </a:solidFill>
                <a:latin typeface="Calibri"/>
                <a:ea typeface="Calibri"/>
                <a:cs typeface="Calibri"/>
                <a:sym typeface="Calibri"/>
              </a:rPr>
              <a:t>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24"/>
          <p:cNvSpPr txBox="1"/>
          <p:nvPr>
            <p:ph idx="4294967295" type="title"/>
          </p:nvPr>
        </p:nvSpPr>
        <p:spPr>
          <a:xfrm>
            <a:off x="471487" y="307975"/>
            <a:ext cx="8475662" cy="12779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What is EVM?</a:t>
            </a:r>
            <a:endParaRPr/>
          </a:p>
        </p:txBody>
      </p:sp>
      <p:sp>
        <p:nvSpPr>
          <p:cNvPr id="173" name="Google Shape;173;p24"/>
          <p:cNvSpPr txBox="1"/>
          <p:nvPr>
            <p:ph idx="4294967295" type="body"/>
          </p:nvPr>
        </p:nvSpPr>
        <p:spPr>
          <a:xfrm>
            <a:off x="471487" y="1790700"/>
            <a:ext cx="8475662" cy="506253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Earned value management (EVM) is a project control technique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EVM integrates project scope, cost, and schedule measures to assess a project’s performance and progress.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EVM measures the performance of a project at any point in time over its duration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Achieves this by establishing a baseline referred to as the project’s cost schedule plan. </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74" name="Google Shape;174;p24"/>
          <p:cNvSpPr txBox="1"/>
          <p:nvPr/>
        </p:nvSpPr>
        <p:spPr>
          <a:xfrm>
            <a:off x="3217862" y="7110412"/>
            <a:ext cx="2982912" cy="409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Libre Baskerville"/>
              <a:buNone/>
            </a:pPr>
            <a:r>
              <a:rPr b="0" i="0" lang="en-US" sz="1200" u="none" cap="none" strike="noStrike">
                <a:solidFill>
                  <a:srgbClr val="898989"/>
                </a:solidFill>
                <a:latin typeface="Libre Baskerville"/>
                <a:ea typeface="Libre Baskerville"/>
                <a:cs typeface="Libre Baskerville"/>
                <a:sym typeface="Libre Baskerville"/>
              </a:rPr>
              <a:t>Dr C.J. Willis, CAPM, P.Eng </a:t>
            </a:r>
            <a:endParaRPr/>
          </a:p>
        </p:txBody>
      </p:sp>
      <p:sp>
        <p:nvSpPr>
          <p:cNvPr id="175" name="Google Shape;175;p24"/>
          <p:cNvSpPr txBox="1"/>
          <p:nvPr/>
        </p:nvSpPr>
        <p:spPr>
          <a:xfrm>
            <a:off x="6750050" y="7110412"/>
            <a:ext cx="2197100" cy="4095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Libre Baskerville"/>
              <a:buNone/>
            </a:pPr>
            <a:fld id="{00000000-1234-1234-1234-123412341234}" type="slidenum">
              <a:rPr b="0" i="0" lang="en-US" sz="1200" u="none" cap="none" strike="noStrike">
                <a:solidFill>
                  <a:srgbClr val="898989"/>
                </a:solidFill>
                <a:latin typeface="Libre Baskerville"/>
                <a:ea typeface="Libre Baskerville"/>
                <a:cs typeface="Libre Baskerville"/>
                <a:sym typeface="Libre Baskerville"/>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25"/>
          <p:cNvSpPr txBox="1"/>
          <p:nvPr>
            <p:ph idx="4294967295" type="title"/>
          </p:nvPr>
        </p:nvSpPr>
        <p:spPr>
          <a:xfrm>
            <a:off x="471487" y="307975"/>
            <a:ext cx="8475662" cy="12779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The Cost Schedule Plan</a:t>
            </a:r>
            <a:endParaRPr/>
          </a:p>
        </p:txBody>
      </p:sp>
      <p:sp>
        <p:nvSpPr>
          <p:cNvPr id="181" name="Google Shape;181;p25"/>
          <p:cNvSpPr txBox="1"/>
          <p:nvPr>
            <p:ph idx="4294967295" type="body"/>
          </p:nvPr>
        </p:nvSpPr>
        <p:spPr>
          <a:xfrm>
            <a:off x="471487" y="1790700"/>
            <a:ext cx="8475662" cy="506253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cost schedule plan is a plot of a project’s planned cumulative costs that serves as a basis for comparison with the actual cost of work performed and budgeted cost of work performed (i.e. earned value).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plot of a planned cumulative costs usually takes the shape of an S and is therefore referred to as an S-curve. </a:t>
            </a:r>
            <a:endParaRPr/>
          </a:p>
          <a:p>
            <a:pPr indent="-341312" lvl="0" marL="341312" marR="0" rtl="0" algn="l">
              <a:lnSpc>
                <a:spcPct val="100000"/>
              </a:lnSpc>
              <a:spcBef>
                <a:spcPts val="640"/>
              </a:spcBef>
              <a:spcAft>
                <a:spcPts val="0"/>
              </a:spcAft>
              <a:buClr>
                <a:schemeClr val="dk1"/>
              </a:buClr>
              <a:buSzPts val="3200"/>
              <a:buFont typeface="Arial"/>
              <a:buChar char="•"/>
            </a:pPr>
            <a:r>
              <a:rPr i="1" lang="en-US"/>
              <a:t>p</a:t>
            </a:r>
            <a:r>
              <a:rPr b="0" i="1" lang="en-US" sz="3200" u="none">
                <a:solidFill>
                  <a:schemeClr val="dk1"/>
                </a:solidFill>
                <a:latin typeface="Calibri"/>
                <a:ea typeface="Calibri"/>
                <a:cs typeface="Calibri"/>
                <a:sym typeface="Calibri"/>
              </a:rPr>
              <a:t>lanned - scheduled = budgeted</a:t>
            </a:r>
            <a:endParaRPr i="1"/>
          </a:p>
          <a:p>
            <a:pPr indent="-138113" lvl="0" marL="341313"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82" name="Google Shape;182;p25"/>
          <p:cNvSpPr txBox="1"/>
          <p:nvPr/>
        </p:nvSpPr>
        <p:spPr>
          <a:xfrm>
            <a:off x="3217862" y="7110412"/>
            <a:ext cx="2982912" cy="409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Libre Baskerville"/>
              <a:buNone/>
            </a:pPr>
            <a:r>
              <a:rPr b="0" i="0" lang="en-US" sz="1200" u="none" cap="none" strike="noStrike">
                <a:solidFill>
                  <a:srgbClr val="898989"/>
                </a:solidFill>
                <a:latin typeface="Libre Baskerville"/>
                <a:ea typeface="Libre Baskerville"/>
                <a:cs typeface="Libre Baskerville"/>
                <a:sym typeface="Libre Baskerville"/>
              </a:rPr>
              <a:t>Dr C.J. Willis, CAPM, P.Eng </a:t>
            </a:r>
            <a:endParaRPr/>
          </a:p>
        </p:txBody>
      </p:sp>
      <p:sp>
        <p:nvSpPr>
          <p:cNvPr id="183" name="Google Shape;183;p25"/>
          <p:cNvSpPr txBox="1"/>
          <p:nvPr/>
        </p:nvSpPr>
        <p:spPr>
          <a:xfrm>
            <a:off x="6750050" y="7110412"/>
            <a:ext cx="2197100" cy="4095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Libre Baskerville"/>
              <a:buNone/>
            </a:pPr>
            <a:fld id="{00000000-1234-1234-1234-123412341234}" type="slidenum">
              <a:rPr b="0" i="0" lang="en-US" sz="1200" u="none" cap="none" strike="noStrike">
                <a:solidFill>
                  <a:srgbClr val="898989"/>
                </a:solidFill>
                <a:latin typeface="Libre Baskerville"/>
                <a:ea typeface="Libre Baskerville"/>
                <a:cs typeface="Libre Baskerville"/>
                <a:sym typeface="Libre Baskerville"/>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7" name="Shape 187"/>
        <p:cNvGrpSpPr/>
        <p:nvPr/>
      </p:nvGrpSpPr>
      <p:grpSpPr>
        <a:xfrm>
          <a:off x="0" y="0"/>
          <a:ext cx="0" cy="0"/>
          <a:chOff x="0" y="0"/>
          <a:chExt cx="0" cy="0"/>
        </a:xfrm>
      </p:grpSpPr>
      <p:sp>
        <p:nvSpPr>
          <p:cNvPr id="188" name="Google Shape;188;p26"/>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S-Curve </a:t>
            </a:r>
            <a:endParaRPr/>
          </a:p>
        </p:txBody>
      </p:sp>
      <p:pic>
        <p:nvPicPr>
          <p:cNvPr id="189" name="Google Shape;189;p26"/>
          <p:cNvPicPr preferRelativeResize="0"/>
          <p:nvPr>
            <p:ph idx="1" type="body"/>
          </p:nvPr>
        </p:nvPicPr>
        <p:blipFill rotWithShape="1">
          <a:blip r:embed="rId3">
            <a:alphaModFix/>
          </a:blip>
          <a:srcRect b="0" l="-11408" r="-11407" t="0"/>
          <a:stretch/>
        </p:blipFill>
        <p:spPr>
          <a:xfrm>
            <a:off x="471487" y="1790700"/>
            <a:ext cx="8475662" cy="5062537"/>
          </a:xfrm>
          <a:prstGeom prst="rect">
            <a:avLst/>
          </a:prstGeom>
          <a:noFill/>
          <a:ln>
            <a:noFill/>
          </a:ln>
        </p:spPr>
      </p:pic>
      <p:sp>
        <p:nvSpPr>
          <p:cNvPr id="190" name="Google Shape;190;p26"/>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91" name="Google Shape;191;p26"/>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Google Shape;196;p27"/>
          <p:cNvSpPr txBox="1"/>
          <p:nvPr>
            <p:ph type="title"/>
          </p:nvPr>
        </p:nvSpPr>
        <p:spPr>
          <a:xfrm>
            <a:off x="471487" y="307975"/>
            <a:ext cx="8475662" cy="1082675"/>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Basic Concept of Control :Actual vs Budgeted</a:t>
            </a:r>
            <a:endParaRPr/>
          </a:p>
        </p:txBody>
      </p:sp>
      <p:sp>
        <p:nvSpPr>
          <p:cNvPr id="197" name="Google Shape;197;p27"/>
          <p:cNvSpPr txBox="1"/>
          <p:nvPr>
            <p:ph idx="1" type="body"/>
          </p:nvPr>
        </p:nvSpPr>
        <p:spPr>
          <a:xfrm>
            <a:off x="471487" y="1390650"/>
            <a:ext cx="8475662" cy="546258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The basic concept of control is centered on comparing actual against budgeted.</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Actual no. of labor hours worked vs budgeted</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Actual no. of equipment hours vs budgeted</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Actual material quantity and cost vs budgeted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Actual cost of preparing design drawings vs budgeted </a:t>
            </a:r>
            <a:endParaRPr/>
          </a:p>
          <a:p>
            <a:pPr indent="-284162" lvl="1" marL="741362"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a:t>
            </a:r>
            <a:endParaRPr/>
          </a:p>
          <a:p>
            <a:pPr indent="-284162" lvl="1" marL="741362"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a:t>
            </a:r>
            <a:endParaRPr/>
          </a:p>
          <a:p>
            <a:pPr indent="-284162" lvl="1" marL="741362"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etc </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98" name="Google Shape;198;p27"/>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99" name="Google Shape;199;p27"/>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3" name="Shape 203"/>
        <p:cNvGrpSpPr/>
        <p:nvPr/>
      </p:nvGrpSpPr>
      <p:grpSpPr>
        <a:xfrm>
          <a:off x="0" y="0"/>
          <a:ext cx="0" cy="0"/>
          <a:chOff x="0" y="0"/>
          <a:chExt cx="0" cy="0"/>
        </a:xfrm>
      </p:grpSpPr>
      <p:sp>
        <p:nvSpPr>
          <p:cNvPr id="204" name="Google Shape;204;p28"/>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Cost Control</a:t>
            </a:r>
            <a:endParaRPr/>
          </a:p>
        </p:txBody>
      </p:sp>
      <p:sp>
        <p:nvSpPr>
          <p:cNvPr id="205" name="Google Shape;205;p28"/>
          <p:cNvSpPr txBox="1"/>
          <p:nvPr>
            <p:ph idx="1" type="body"/>
          </p:nvPr>
        </p:nvSpPr>
        <p:spPr>
          <a:xfrm>
            <a:off x="471487" y="1585912"/>
            <a:ext cx="8475662" cy="526732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Cost control is done to detect cost overrun</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allows for timely corrective actions to minimize or eliminate impacts of cost overrun</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sng">
                <a:solidFill>
                  <a:schemeClr val="dk1"/>
                </a:solidFill>
                <a:latin typeface="Calibri"/>
                <a:ea typeface="Calibri"/>
                <a:cs typeface="Calibri"/>
                <a:sym typeface="Calibri"/>
              </a:rPr>
              <a:t>Cost control data</a:t>
            </a:r>
            <a:r>
              <a:rPr b="0" i="0" lang="en-US" sz="3200" u="none">
                <a:solidFill>
                  <a:schemeClr val="dk1"/>
                </a:solidFill>
                <a:latin typeface="Calibri"/>
                <a:ea typeface="Calibri"/>
                <a:cs typeface="Calibri"/>
                <a:sym typeface="Calibri"/>
              </a:rPr>
              <a:t> is important for </a:t>
            </a:r>
            <a:r>
              <a:rPr b="0" i="0" lang="en-US" sz="3200" u="sng">
                <a:solidFill>
                  <a:schemeClr val="dk1"/>
                </a:solidFill>
                <a:latin typeface="Calibri"/>
                <a:ea typeface="Calibri"/>
                <a:cs typeface="Calibri"/>
                <a:sym typeface="Calibri"/>
              </a:rPr>
              <a:t>effective</a:t>
            </a:r>
            <a:r>
              <a:rPr b="0" i="0" lang="en-US" sz="3200" u="none">
                <a:solidFill>
                  <a:schemeClr val="dk1"/>
                </a:solidFill>
                <a:latin typeface="Calibri"/>
                <a:ea typeface="Calibri"/>
                <a:cs typeface="Calibri"/>
                <a:sym typeface="Calibri"/>
              </a:rPr>
              <a:t> estimates and bids of new projects.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Managing changes in cost includes: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Detecting changes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Recording changes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Approving changes </a:t>
            </a:r>
            <a:endParaRPr/>
          </a:p>
        </p:txBody>
      </p:sp>
      <p:sp>
        <p:nvSpPr>
          <p:cNvPr id="206" name="Google Shape;206;p28"/>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07" name="Google Shape;207;p28"/>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p29"/>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800" u="none" cap="none" strike="noStrike">
                <a:solidFill>
                  <a:schemeClr val="dk1"/>
                </a:solidFill>
                <a:latin typeface="Calibri"/>
                <a:ea typeface="Calibri"/>
                <a:cs typeface="Calibri"/>
                <a:sym typeface="Calibri"/>
              </a:rPr>
              <a:t>Productivity</a:t>
            </a:r>
            <a:endParaRPr/>
          </a:p>
        </p:txBody>
      </p:sp>
      <p:sp>
        <p:nvSpPr>
          <p:cNvPr id="213" name="Google Shape;213;p29"/>
          <p:cNvSpPr txBox="1"/>
          <p:nvPr>
            <p:ph idx="1"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Productivity is the most important job factor that the project team must control.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a “measure of the progress of work against a standard such as the project schedule”. </a:t>
            </a:r>
            <a:endParaRPr/>
          </a:p>
          <a:p>
            <a:pPr indent="-138113" lvl="0" marL="341313"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14" name="Google Shape;214;p29"/>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15" name="Google Shape;215;p29"/>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Google Shape;220;p30"/>
          <p:cNvSpPr txBox="1"/>
          <p:nvPr>
            <p:ph type="title"/>
          </p:nvPr>
        </p:nvSpPr>
        <p:spPr>
          <a:xfrm>
            <a:off x="471487" y="307975"/>
            <a:ext cx="8475662" cy="989012"/>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S-Curve (PV Curve) </a:t>
            </a:r>
            <a:endParaRPr/>
          </a:p>
        </p:txBody>
      </p:sp>
      <p:sp>
        <p:nvSpPr>
          <p:cNvPr id="221" name="Google Shape;221;p30"/>
          <p:cNvSpPr txBox="1"/>
          <p:nvPr>
            <p:ph idx="1" type="body"/>
          </p:nvPr>
        </p:nvSpPr>
        <p:spPr>
          <a:xfrm>
            <a:off x="471487" y="1103312"/>
            <a:ext cx="8718550" cy="6007100"/>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700"/>
              <a:buFont typeface="Arial"/>
              <a:buChar char="•"/>
            </a:pPr>
            <a:r>
              <a:rPr b="0" i="0" lang="en-US" sz="3700" u="none">
                <a:solidFill>
                  <a:schemeClr val="dk1"/>
                </a:solidFill>
                <a:latin typeface="Calibri"/>
                <a:ea typeface="Calibri"/>
                <a:cs typeface="Calibri"/>
                <a:sym typeface="Calibri"/>
              </a:rPr>
              <a:t>An S-curve is used as a means of predicting project cash flow requirements. </a:t>
            </a:r>
            <a:endParaRPr/>
          </a:p>
          <a:p>
            <a:pPr indent="-341312" lvl="0" marL="341312" marR="0" rtl="0" algn="l">
              <a:lnSpc>
                <a:spcPct val="100000"/>
              </a:lnSpc>
              <a:spcBef>
                <a:spcPts val="740"/>
              </a:spcBef>
              <a:spcAft>
                <a:spcPts val="0"/>
              </a:spcAft>
              <a:buClr>
                <a:schemeClr val="dk1"/>
              </a:buClr>
              <a:buSzPts val="3700"/>
              <a:buFont typeface="Arial"/>
              <a:buChar char="•"/>
            </a:pPr>
            <a:r>
              <a:rPr b="0" i="0" lang="en-US" sz="3700" u="none">
                <a:solidFill>
                  <a:schemeClr val="dk1"/>
                </a:solidFill>
                <a:latin typeface="Calibri"/>
                <a:ea typeface="Calibri"/>
                <a:cs typeface="Calibri"/>
                <a:sym typeface="Calibri"/>
              </a:rPr>
              <a:t>It provides an idea as to how the project budget will be spent if the work is constructed </a:t>
            </a:r>
            <a:r>
              <a:rPr b="0" i="0" lang="en-US" sz="3700" u="none">
                <a:solidFill>
                  <a:srgbClr val="0000FF"/>
                </a:solidFill>
                <a:latin typeface="Calibri"/>
                <a:ea typeface="Calibri"/>
                <a:cs typeface="Calibri"/>
                <a:sym typeface="Calibri"/>
              </a:rPr>
              <a:t>exactly as estimated and scheduled</a:t>
            </a:r>
            <a:r>
              <a:rPr b="0" i="0" lang="en-US" sz="3700" u="none">
                <a:solidFill>
                  <a:schemeClr val="dk1"/>
                </a:solidFill>
                <a:latin typeface="Calibri"/>
                <a:ea typeface="Calibri"/>
                <a:cs typeface="Calibri"/>
                <a:sym typeface="Calibri"/>
              </a:rPr>
              <a:t>. </a:t>
            </a:r>
            <a:endParaRPr/>
          </a:p>
          <a:p>
            <a:pPr indent="-341312" lvl="0" marL="341312" marR="0" rtl="0" algn="l">
              <a:lnSpc>
                <a:spcPct val="100000"/>
              </a:lnSpc>
              <a:spcBef>
                <a:spcPts val="740"/>
              </a:spcBef>
              <a:spcAft>
                <a:spcPts val="0"/>
              </a:spcAft>
              <a:buClr>
                <a:schemeClr val="dk1"/>
              </a:buClr>
              <a:buSzPts val="3700"/>
              <a:buFont typeface="Arial"/>
              <a:buChar char="•"/>
            </a:pPr>
            <a:r>
              <a:rPr b="0" i="0" lang="en-US" sz="3700" u="none">
                <a:solidFill>
                  <a:schemeClr val="dk1"/>
                </a:solidFill>
                <a:latin typeface="Calibri"/>
                <a:ea typeface="Calibri"/>
                <a:cs typeface="Calibri"/>
                <a:sym typeface="Calibri"/>
              </a:rPr>
              <a:t>An S – curve is constructed by </a:t>
            </a:r>
            <a:r>
              <a:rPr b="0" i="0" lang="en-US" sz="3700" u="none">
                <a:solidFill>
                  <a:srgbClr val="0000FF"/>
                </a:solidFill>
                <a:latin typeface="Calibri"/>
                <a:ea typeface="Calibri"/>
                <a:cs typeface="Calibri"/>
                <a:sym typeface="Calibri"/>
              </a:rPr>
              <a:t>cumulatively adding the costs from the ‘work breakdown structure</a:t>
            </a:r>
            <a:r>
              <a:rPr b="0" i="0" lang="en-US" sz="3700" u="none">
                <a:solidFill>
                  <a:schemeClr val="dk1"/>
                </a:solidFill>
                <a:latin typeface="Calibri"/>
                <a:ea typeface="Calibri"/>
                <a:cs typeface="Calibri"/>
                <a:sym typeface="Calibri"/>
              </a:rPr>
              <a:t>’ submitted to the owner according to their </a:t>
            </a:r>
            <a:r>
              <a:rPr b="0" i="0" lang="en-US" sz="3700" u="none">
                <a:solidFill>
                  <a:srgbClr val="0000FF"/>
                </a:solidFill>
                <a:latin typeface="Calibri"/>
                <a:ea typeface="Calibri"/>
                <a:cs typeface="Calibri"/>
                <a:sym typeface="Calibri"/>
              </a:rPr>
              <a:t>planned completion time </a:t>
            </a:r>
            <a:r>
              <a:rPr b="0" i="0" lang="en-US" sz="3700" u="none">
                <a:solidFill>
                  <a:schemeClr val="dk1"/>
                </a:solidFill>
                <a:latin typeface="Calibri"/>
                <a:ea typeface="Calibri"/>
                <a:cs typeface="Calibri"/>
                <a:sym typeface="Calibri"/>
              </a:rPr>
              <a:t>. </a:t>
            </a:r>
            <a:endParaRPr/>
          </a:p>
        </p:txBody>
      </p:sp>
      <p:sp>
        <p:nvSpPr>
          <p:cNvPr id="222" name="Google Shape;222;p30"/>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23" name="Google Shape;223;p30"/>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Google Shape;228;p31"/>
          <p:cNvSpPr txBox="1"/>
          <p:nvPr>
            <p:ph type="title"/>
          </p:nvPr>
        </p:nvSpPr>
        <p:spPr>
          <a:xfrm>
            <a:off x="471487" y="307975"/>
            <a:ext cx="8475662" cy="773112"/>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Earned Value (EV)</a:t>
            </a:r>
            <a:endParaRPr/>
          </a:p>
        </p:txBody>
      </p:sp>
      <p:sp>
        <p:nvSpPr>
          <p:cNvPr id="229" name="Google Shape;229;p31"/>
          <p:cNvSpPr txBox="1"/>
          <p:nvPr>
            <p:ph idx="1" type="body"/>
          </p:nvPr>
        </p:nvSpPr>
        <p:spPr>
          <a:xfrm>
            <a:off x="471487" y="1328737"/>
            <a:ext cx="8475662" cy="578167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Earned Value calculations tell the project manager where a project is in terms of time and effort in the common unit of cost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Represents how much of the budget should have been spent based on the actual amount of work performed.  </a:t>
            </a:r>
            <a:endParaRPr/>
          </a:p>
          <a:p>
            <a:pPr indent="-341312" lvl="0" marL="341312" marR="0" rtl="0" algn="l">
              <a:lnSpc>
                <a:spcPct val="100000"/>
              </a:lnSpc>
              <a:spcBef>
                <a:spcPts val="720"/>
              </a:spcBef>
              <a:spcAft>
                <a:spcPts val="0"/>
              </a:spcAft>
              <a:buClr>
                <a:schemeClr val="dk1"/>
              </a:buClr>
              <a:buSzPts val="3600"/>
              <a:buFont typeface="Arial"/>
              <a:buChar char="•"/>
            </a:pPr>
            <a:r>
              <a:rPr b="0" i="0" lang="en-US" sz="3200" u="none">
                <a:solidFill>
                  <a:schemeClr val="dk1"/>
                </a:solidFill>
                <a:latin typeface="Calibri"/>
                <a:ea typeface="Calibri"/>
                <a:cs typeface="Calibri"/>
                <a:sym typeface="Calibri"/>
              </a:rPr>
              <a:t>Obtained by firstly determining actual quantities of work completed</a:t>
            </a:r>
            <a:r>
              <a:rPr b="0" i="0" lang="en-US" sz="3600" u="none">
                <a:solidFill>
                  <a:schemeClr val="dk1"/>
                </a:solidFill>
                <a:latin typeface="Calibri"/>
                <a:ea typeface="Calibri"/>
                <a:cs typeface="Calibri"/>
                <a:sym typeface="Calibri"/>
              </a:rPr>
              <a:t>.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Earned value (EV) = % complete x total budgeted cost</a:t>
            </a:r>
            <a:endParaRPr/>
          </a:p>
        </p:txBody>
      </p:sp>
      <p:sp>
        <p:nvSpPr>
          <p:cNvPr id="230" name="Google Shape;230;p31"/>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31" name="Google Shape;231;p31"/>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5" name="Shape 235"/>
        <p:cNvGrpSpPr/>
        <p:nvPr/>
      </p:nvGrpSpPr>
      <p:grpSpPr>
        <a:xfrm>
          <a:off x="0" y="0"/>
          <a:ext cx="0" cy="0"/>
          <a:chOff x="0" y="0"/>
          <a:chExt cx="0" cy="0"/>
        </a:xfrm>
      </p:grpSpPr>
      <p:sp>
        <p:nvSpPr>
          <p:cNvPr id="236" name="Google Shape;236;p32"/>
          <p:cNvSpPr txBox="1"/>
          <p:nvPr>
            <p:ph type="title"/>
          </p:nvPr>
        </p:nvSpPr>
        <p:spPr>
          <a:xfrm>
            <a:off x="471487" y="307975"/>
            <a:ext cx="8475662" cy="8794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Earned Value (EV)</a:t>
            </a:r>
            <a:endParaRPr/>
          </a:p>
        </p:txBody>
      </p:sp>
      <p:sp>
        <p:nvSpPr>
          <p:cNvPr id="237" name="Google Shape;237;p32"/>
          <p:cNvSpPr txBox="1"/>
          <p:nvPr>
            <p:ph idx="1" type="body"/>
          </p:nvPr>
        </p:nvSpPr>
        <p:spPr>
          <a:xfrm>
            <a:off x="471487" y="820737"/>
            <a:ext cx="8475662" cy="614997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Earned Value Terminology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Budgeted Cost of Work Scheduled (</a:t>
            </a:r>
            <a:r>
              <a:rPr b="1" i="0" lang="en-US" sz="2800" u="none" cap="none" strike="noStrike">
                <a:solidFill>
                  <a:schemeClr val="dk1"/>
                </a:solidFill>
                <a:latin typeface="Calibri"/>
                <a:ea typeface="Calibri"/>
                <a:cs typeface="Calibri"/>
                <a:sym typeface="Calibri"/>
              </a:rPr>
              <a:t>BCWS</a:t>
            </a:r>
            <a:r>
              <a:rPr b="0" i="0" lang="en-US" sz="2800" u="none" cap="none" strike="noStrike">
                <a:solidFill>
                  <a:schemeClr val="dk1"/>
                </a:solidFill>
                <a:latin typeface="Calibri"/>
                <a:ea typeface="Calibri"/>
                <a:cs typeface="Calibri"/>
                <a:sym typeface="Calibri"/>
              </a:rPr>
              <a:t>) or Planned Value (</a:t>
            </a:r>
            <a:r>
              <a:rPr b="1" i="0" lang="en-US" sz="2800" u="none" cap="none" strike="noStrike">
                <a:solidFill>
                  <a:schemeClr val="dk1"/>
                </a:solidFill>
                <a:latin typeface="Calibri"/>
                <a:ea typeface="Calibri"/>
                <a:cs typeface="Calibri"/>
                <a:sym typeface="Calibri"/>
              </a:rPr>
              <a:t>PV</a:t>
            </a:r>
            <a:r>
              <a:rPr b="0" i="0" lang="en-US" sz="2800" u="none" cap="none" strike="noStrike">
                <a:solidFill>
                  <a:schemeClr val="dk1"/>
                </a:solidFill>
                <a:latin typeface="Calibri"/>
                <a:ea typeface="Calibri"/>
                <a:cs typeface="Calibri"/>
                <a:sym typeface="Calibri"/>
              </a:rPr>
              <a:t>)</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Budgeted Cost of Work Performed (</a:t>
            </a:r>
            <a:r>
              <a:rPr b="1" i="0" lang="en-US" sz="2800" u="none" cap="none" strike="noStrike">
                <a:solidFill>
                  <a:schemeClr val="dk1"/>
                </a:solidFill>
                <a:latin typeface="Calibri"/>
                <a:ea typeface="Calibri"/>
                <a:cs typeface="Calibri"/>
                <a:sym typeface="Calibri"/>
              </a:rPr>
              <a:t>BCWP</a:t>
            </a:r>
            <a:r>
              <a:rPr b="0" i="0" lang="en-US" sz="2800" u="none" cap="none" strike="noStrike">
                <a:solidFill>
                  <a:schemeClr val="dk1"/>
                </a:solidFill>
                <a:latin typeface="Calibri"/>
                <a:ea typeface="Calibri"/>
                <a:cs typeface="Calibri"/>
                <a:sym typeface="Calibri"/>
              </a:rPr>
              <a:t>) or Earned Value (</a:t>
            </a:r>
            <a:r>
              <a:rPr b="1" i="0" lang="en-US" sz="2800" u="none" cap="none" strike="noStrike">
                <a:solidFill>
                  <a:schemeClr val="dk1"/>
                </a:solidFill>
                <a:latin typeface="Calibri"/>
                <a:ea typeface="Calibri"/>
                <a:cs typeface="Calibri"/>
                <a:sym typeface="Calibri"/>
              </a:rPr>
              <a:t>EV</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Actual Cost of Work Performed (</a:t>
            </a:r>
            <a:r>
              <a:rPr b="1" i="0" lang="en-US" sz="2800" u="none" cap="none" strike="noStrike">
                <a:solidFill>
                  <a:schemeClr val="dk1"/>
                </a:solidFill>
                <a:latin typeface="Calibri"/>
                <a:ea typeface="Calibri"/>
                <a:cs typeface="Calibri"/>
                <a:sym typeface="Calibri"/>
              </a:rPr>
              <a:t>ACWP</a:t>
            </a:r>
            <a:r>
              <a:rPr b="0" i="0" lang="en-US" sz="2800" u="none" cap="none" strike="noStrike">
                <a:solidFill>
                  <a:schemeClr val="dk1"/>
                </a:solidFill>
                <a:latin typeface="Calibri"/>
                <a:ea typeface="Calibri"/>
                <a:cs typeface="Calibri"/>
                <a:sym typeface="Calibri"/>
              </a:rPr>
              <a:t>) or Actual Cost (</a:t>
            </a:r>
            <a:r>
              <a:rPr b="1" i="0" lang="en-US" sz="2800" u="none" cap="none" strike="noStrike">
                <a:solidFill>
                  <a:schemeClr val="dk1"/>
                </a:solidFill>
                <a:latin typeface="Calibri"/>
                <a:ea typeface="Calibri"/>
                <a:cs typeface="Calibri"/>
                <a:sym typeface="Calibri"/>
              </a:rPr>
              <a:t>AC</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Budget at Completion (</a:t>
            </a:r>
            <a:r>
              <a:rPr b="1" i="0" lang="en-US" sz="2800" u="none" cap="none" strike="noStrike">
                <a:solidFill>
                  <a:schemeClr val="dk1"/>
                </a:solidFill>
                <a:latin typeface="Calibri"/>
                <a:ea typeface="Calibri"/>
                <a:cs typeface="Calibri"/>
                <a:sym typeface="Calibri"/>
              </a:rPr>
              <a:t>BAC</a:t>
            </a:r>
            <a:r>
              <a:rPr b="0" i="0" lang="en-US" sz="2800" u="none" cap="none" strike="noStrike">
                <a:solidFill>
                  <a:schemeClr val="dk1"/>
                </a:solidFill>
                <a:latin typeface="Calibri"/>
                <a:ea typeface="Calibri"/>
                <a:cs typeface="Calibri"/>
                <a:sym typeface="Calibri"/>
              </a:rPr>
              <a:t>)</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Variance (</a:t>
            </a:r>
            <a:r>
              <a:rPr b="1" i="0" lang="en-US" sz="2800" u="none" cap="none" strike="noStrike">
                <a:solidFill>
                  <a:schemeClr val="dk1"/>
                </a:solidFill>
                <a:latin typeface="Calibri"/>
                <a:ea typeface="Calibri"/>
                <a:cs typeface="Calibri"/>
                <a:sym typeface="Calibri"/>
              </a:rPr>
              <a:t>CV</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Schedule Variance (</a:t>
            </a:r>
            <a:r>
              <a:rPr b="1" i="0" lang="en-US" sz="2800" u="none" cap="none" strike="noStrike">
                <a:solidFill>
                  <a:schemeClr val="dk1"/>
                </a:solidFill>
                <a:latin typeface="Calibri"/>
                <a:ea typeface="Calibri"/>
                <a:cs typeface="Calibri"/>
                <a:sym typeface="Calibri"/>
              </a:rPr>
              <a:t>SV</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Performance Index (</a:t>
            </a:r>
            <a:r>
              <a:rPr b="1" i="0" lang="en-US" sz="2800" u="none" cap="none" strike="noStrike">
                <a:solidFill>
                  <a:schemeClr val="dk1"/>
                </a:solidFill>
                <a:latin typeface="Calibri"/>
                <a:ea typeface="Calibri"/>
                <a:cs typeface="Calibri"/>
                <a:sym typeface="Calibri"/>
              </a:rPr>
              <a:t>CPI</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Schedule Performance Index (</a:t>
            </a:r>
            <a:r>
              <a:rPr b="1" i="0" lang="en-US" sz="2800" u="none" cap="none" strike="noStrike">
                <a:solidFill>
                  <a:schemeClr val="dk1"/>
                </a:solidFill>
                <a:latin typeface="Calibri"/>
                <a:ea typeface="Calibri"/>
                <a:cs typeface="Calibri"/>
                <a:sym typeface="Calibri"/>
              </a:rPr>
              <a:t>SPI</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estimated (remaining cost) to completion (</a:t>
            </a:r>
            <a:r>
              <a:rPr b="1" i="0" lang="en-US" sz="2800" u="none" cap="none" strike="noStrike">
                <a:solidFill>
                  <a:schemeClr val="dk1"/>
                </a:solidFill>
                <a:latin typeface="Calibri"/>
                <a:ea typeface="Calibri"/>
                <a:cs typeface="Calibri"/>
                <a:sym typeface="Calibri"/>
              </a:rPr>
              <a:t>ETC</a:t>
            </a:r>
            <a:r>
              <a:rPr b="0" i="0" lang="en-US" sz="2800" u="none" cap="none" strike="noStrik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projected (total cost) estimated at completion (</a:t>
            </a:r>
            <a:r>
              <a:rPr b="1" i="0" lang="en-US" sz="2800" u="none" cap="none" strike="noStrike">
                <a:solidFill>
                  <a:schemeClr val="dk1"/>
                </a:solidFill>
                <a:latin typeface="Calibri"/>
                <a:ea typeface="Calibri"/>
                <a:cs typeface="Calibri"/>
                <a:sym typeface="Calibri"/>
              </a:rPr>
              <a:t>EAC</a:t>
            </a:r>
            <a:r>
              <a:rPr b="0" i="0" lang="en-US" sz="2800" u="none" cap="none" strike="noStrike">
                <a:solidFill>
                  <a:schemeClr val="dk1"/>
                </a:solidFill>
                <a:latin typeface="Calibri"/>
                <a:ea typeface="Calibri"/>
                <a:cs typeface="Calibri"/>
                <a:sym typeface="Calibri"/>
              </a:rPr>
              <a:t>) </a:t>
            </a:r>
            <a:endParaRPr/>
          </a:p>
        </p:txBody>
      </p:sp>
      <p:sp>
        <p:nvSpPr>
          <p:cNvPr id="238" name="Google Shape;238;p32"/>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39" name="Google Shape;239;p32"/>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 name="Shape 101"/>
        <p:cNvGrpSpPr/>
        <p:nvPr/>
      </p:nvGrpSpPr>
      <p:grpSpPr>
        <a:xfrm>
          <a:off x="0" y="0"/>
          <a:ext cx="0" cy="0"/>
          <a:chOff x="0" y="0"/>
          <a:chExt cx="0" cy="0"/>
        </a:xfrm>
      </p:grpSpPr>
      <p:sp>
        <p:nvSpPr>
          <p:cNvPr id="102" name="Google Shape;102;p15"/>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Why are Estimates Developed? </a:t>
            </a:r>
            <a:endParaRPr/>
          </a:p>
        </p:txBody>
      </p:sp>
      <p:sp>
        <p:nvSpPr>
          <p:cNvPr id="103" name="Google Shape;103;p15"/>
          <p:cNvSpPr txBox="1"/>
          <p:nvPr>
            <p:ph idx="4294967295"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obtain contracts (contractor)</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establish a budget (contractor)</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determine feasibility (designer)</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control cost during design (designer)</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consider alternatives (designer)</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evaluate corporate purchases (owner)</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appraise value (owner)</a:t>
            </a:r>
            <a:endParaRPr/>
          </a:p>
          <a:p>
            <a:pPr indent="-138113" lvl="0" marL="341313"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04" name="Google Shape;104;p15"/>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5" name="Google Shape;105;p15"/>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sp>
        <p:nvSpPr>
          <p:cNvPr id="244" name="Google Shape;244;p33"/>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Budgeted Cost of Work Scheduled (BCWS) or Planned Value (PV)</a:t>
            </a:r>
            <a:endParaRPr/>
          </a:p>
        </p:txBody>
      </p:sp>
      <p:sp>
        <p:nvSpPr>
          <p:cNvPr id="245" name="Google Shape;245;p33"/>
          <p:cNvSpPr txBox="1"/>
          <p:nvPr>
            <p:ph idx="1"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Is how much of the budget should have been spent, in view of the “baseline cost of work” (planned cost of work).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the amount of the expenditures (i.e. costs) was exactly as planned, and the timing of these expenditures occurred exactly as planned (scheduled), then money would be spent as per the BCWS curve.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PV curve represents planned expenditures at planned times. </a:t>
            </a:r>
            <a:endParaRPr/>
          </a:p>
        </p:txBody>
      </p:sp>
      <p:sp>
        <p:nvSpPr>
          <p:cNvPr id="246" name="Google Shape;246;p33"/>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47" name="Google Shape;247;p33"/>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1" name="Shape 251"/>
        <p:cNvGrpSpPr/>
        <p:nvPr/>
      </p:nvGrpSpPr>
      <p:grpSpPr>
        <a:xfrm>
          <a:off x="0" y="0"/>
          <a:ext cx="0" cy="0"/>
          <a:chOff x="0" y="0"/>
          <a:chExt cx="0" cy="0"/>
        </a:xfrm>
      </p:grpSpPr>
      <p:sp>
        <p:nvSpPr>
          <p:cNvPr id="252" name="Google Shape;252;p34"/>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800" u="none" cap="none" strike="noStrike">
                <a:solidFill>
                  <a:schemeClr val="dk1"/>
                </a:solidFill>
                <a:latin typeface="Calibri"/>
                <a:ea typeface="Calibri"/>
                <a:cs typeface="Calibri"/>
                <a:sym typeface="Calibri"/>
              </a:rPr>
              <a:t>Budgeted Cost of Work Scheduled (BCWS)</a:t>
            </a:r>
            <a:endParaRPr/>
          </a:p>
        </p:txBody>
      </p:sp>
      <p:sp>
        <p:nvSpPr>
          <p:cNvPr id="253" name="Google Shape;253;p34"/>
          <p:cNvSpPr txBox="1"/>
          <p:nvPr>
            <p:ph idx="1" type="body"/>
          </p:nvPr>
        </p:nvSpPr>
        <p:spPr>
          <a:xfrm>
            <a:off x="471487" y="1790700"/>
            <a:ext cx="8475662" cy="562292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Determined by:</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Using a work breakdown structure, define the project into definable activities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Plan and schedule the project</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Assign resources and their associated costs</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Create the baseline or S-curve by adding planned costs over the project duration</a:t>
            </a:r>
            <a:endParaRPr/>
          </a:p>
        </p:txBody>
      </p:sp>
      <p:sp>
        <p:nvSpPr>
          <p:cNvPr id="254" name="Google Shape;254;p34"/>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55" name="Google Shape;255;p34"/>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9" name="Shape 259"/>
        <p:cNvGrpSpPr/>
        <p:nvPr/>
      </p:nvGrpSpPr>
      <p:grpSpPr>
        <a:xfrm>
          <a:off x="0" y="0"/>
          <a:ext cx="0" cy="0"/>
          <a:chOff x="0" y="0"/>
          <a:chExt cx="0" cy="0"/>
        </a:xfrm>
      </p:grpSpPr>
      <p:sp>
        <p:nvSpPr>
          <p:cNvPr id="260" name="Google Shape;260;p35"/>
          <p:cNvSpPr txBox="1"/>
          <p:nvPr>
            <p:ph idx="4294967295" type="title"/>
          </p:nvPr>
        </p:nvSpPr>
        <p:spPr>
          <a:xfrm>
            <a:off x="471487" y="307975"/>
            <a:ext cx="8475662" cy="12779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Example of a Project’s Cumulative Cost Curve </a:t>
            </a:r>
            <a:endParaRPr/>
          </a:p>
        </p:txBody>
      </p:sp>
      <p:sp>
        <p:nvSpPr>
          <p:cNvPr id="261" name="Google Shape;261;p35"/>
          <p:cNvSpPr txBox="1"/>
          <p:nvPr/>
        </p:nvSpPr>
        <p:spPr>
          <a:xfrm>
            <a:off x="3217862" y="7110412"/>
            <a:ext cx="2982912" cy="409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Libre Baskerville"/>
              <a:buNone/>
            </a:pPr>
            <a:r>
              <a:rPr b="0" i="0" lang="en-US" sz="1200" u="none" cap="none" strike="noStrike">
                <a:solidFill>
                  <a:srgbClr val="898989"/>
                </a:solidFill>
                <a:latin typeface="Libre Baskerville"/>
                <a:ea typeface="Libre Baskerville"/>
                <a:cs typeface="Libre Baskerville"/>
                <a:sym typeface="Libre Baskerville"/>
              </a:rPr>
              <a:t>Dr C.J. Willis, CAPM, P.Eng </a:t>
            </a:r>
            <a:endParaRPr/>
          </a:p>
        </p:txBody>
      </p:sp>
      <p:sp>
        <p:nvSpPr>
          <p:cNvPr id="262" name="Google Shape;262;p35"/>
          <p:cNvSpPr txBox="1"/>
          <p:nvPr/>
        </p:nvSpPr>
        <p:spPr>
          <a:xfrm>
            <a:off x="6750050" y="7110412"/>
            <a:ext cx="2197100" cy="4095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Libre Baskerville"/>
              <a:buNone/>
            </a:pPr>
            <a:fld id="{00000000-1234-1234-1234-123412341234}" type="slidenum">
              <a:rPr b="0" i="0" lang="en-US" sz="1200" u="none" cap="none" strike="noStrike">
                <a:solidFill>
                  <a:srgbClr val="898989"/>
                </a:solidFill>
                <a:latin typeface="Libre Baskerville"/>
                <a:ea typeface="Libre Baskerville"/>
                <a:cs typeface="Libre Baskerville"/>
                <a:sym typeface="Libre Baskerville"/>
              </a:rPr>
              <a:t>‹#›</a:t>
            </a:fld>
            <a:endParaRPr/>
          </a:p>
        </p:txBody>
      </p:sp>
      <p:pic>
        <p:nvPicPr>
          <p:cNvPr id="263" name="Google Shape;263;p35"/>
          <p:cNvPicPr preferRelativeResize="0"/>
          <p:nvPr/>
        </p:nvPicPr>
        <p:blipFill rotWithShape="1">
          <a:blip r:embed="rId3">
            <a:alphaModFix/>
          </a:blip>
          <a:srcRect b="0" l="0" r="0" t="0"/>
          <a:stretch/>
        </p:blipFill>
        <p:spPr>
          <a:xfrm>
            <a:off x="1738312" y="1585912"/>
            <a:ext cx="5943600" cy="5581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 name="Shape 267"/>
        <p:cNvGrpSpPr/>
        <p:nvPr/>
      </p:nvGrpSpPr>
      <p:grpSpPr>
        <a:xfrm>
          <a:off x="0" y="0"/>
          <a:ext cx="0" cy="0"/>
          <a:chOff x="0" y="0"/>
          <a:chExt cx="0" cy="0"/>
        </a:xfrm>
      </p:grpSpPr>
      <p:sp>
        <p:nvSpPr>
          <p:cNvPr id="268" name="Google Shape;268;p36"/>
          <p:cNvSpPr txBox="1"/>
          <p:nvPr>
            <p:ph type="title"/>
          </p:nvPr>
        </p:nvSpPr>
        <p:spPr>
          <a:xfrm>
            <a:off x="471487" y="555625"/>
            <a:ext cx="8475662" cy="127952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Actual Cost of Work Performed (ACWP) or Actual Cost (AC)</a:t>
            </a:r>
            <a:endParaRPr/>
          </a:p>
        </p:txBody>
      </p:sp>
      <p:sp>
        <p:nvSpPr>
          <p:cNvPr id="269" name="Google Shape;269;p36"/>
          <p:cNvSpPr txBox="1"/>
          <p:nvPr>
            <p:ph idx="1" type="body"/>
          </p:nvPr>
        </p:nvSpPr>
        <p:spPr>
          <a:xfrm>
            <a:off x="471487" y="2070100"/>
            <a:ext cx="8475662" cy="47831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Is the </a:t>
            </a:r>
            <a:r>
              <a:rPr b="1" i="1" lang="en-US" sz="3200" u="sng">
                <a:solidFill>
                  <a:schemeClr val="dk1"/>
                </a:solidFill>
                <a:latin typeface="Calibri"/>
                <a:ea typeface="Calibri"/>
                <a:cs typeface="Calibri"/>
                <a:sym typeface="Calibri"/>
              </a:rPr>
              <a:t>actual</a:t>
            </a:r>
            <a:r>
              <a:rPr b="0" i="1" lang="en-US" sz="3200" u="sng">
                <a:solidFill>
                  <a:schemeClr val="dk1"/>
                </a:solidFill>
                <a:latin typeface="Calibri"/>
                <a:ea typeface="Calibri"/>
                <a:cs typeface="Calibri"/>
                <a:sym typeface="Calibri"/>
              </a:rPr>
              <a:t> </a:t>
            </a:r>
            <a:r>
              <a:rPr b="0" i="0" lang="en-US" sz="3200" u="sng">
                <a:solidFill>
                  <a:schemeClr val="dk1"/>
                </a:solidFill>
                <a:latin typeface="Calibri"/>
                <a:ea typeface="Calibri"/>
                <a:cs typeface="Calibri"/>
                <a:sym typeface="Calibri"/>
              </a:rPr>
              <a:t>costs</a:t>
            </a:r>
            <a:r>
              <a:rPr b="0" i="0" lang="en-US" sz="3200" u="none">
                <a:solidFill>
                  <a:schemeClr val="dk1"/>
                </a:solidFill>
                <a:latin typeface="Calibri"/>
                <a:ea typeface="Calibri"/>
                <a:cs typeface="Calibri"/>
                <a:sym typeface="Calibri"/>
              </a:rPr>
              <a:t> incurred for work </a:t>
            </a:r>
            <a:r>
              <a:rPr b="1" i="1" lang="en-US" sz="3200" u="sng">
                <a:solidFill>
                  <a:schemeClr val="dk1"/>
                </a:solidFill>
                <a:latin typeface="Calibri"/>
                <a:ea typeface="Calibri"/>
                <a:cs typeface="Calibri"/>
                <a:sym typeface="Calibri"/>
              </a:rPr>
              <a:t>actually</a:t>
            </a:r>
            <a:r>
              <a:rPr b="0" i="1" lang="en-US" sz="3200" u="sng">
                <a:solidFill>
                  <a:schemeClr val="dk1"/>
                </a:solidFill>
                <a:latin typeface="Calibri"/>
                <a:ea typeface="Calibri"/>
                <a:cs typeface="Calibri"/>
                <a:sym typeface="Calibri"/>
              </a:rPr>
              <a:t> </a:t>
            </a:r>
            <a:r>
              <a:rPr b="0" i="0" lang="en-US" sz="3200" u="sng">
                <a:solidFill>
                  <a:schemeClr val="dk1"/>
                </a:solidFill>
                <a:latin typeface="Calibri"/>
                <a:ea typeface="Calibri"/>
                <a:cs typeface="Calibri"/>
                <a:sym typeface="Calibri"/>
              </a:rPr>
              <a:t>performed.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represents what actually happened, i.e. actual expenditures at the actual time they occurred. </a:t>
            </a:r>
            <a:endParaRPr/>
          </a:p>
        </p:txBody>
      </p:sp>
      <p:sp>
        <p:nvSpPr>
          <p:cNvPr id="270" name="Google Shape;270;p36"/>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71" name="Google Shape;271;p36"/>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Google Shape;276;p37"/>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800" u="none" cap="none" strike="noStrike">
                <a:solidFill>
                  <a:schemeClr val="dk1"/>
                </a:solidFill>
                <a:latin typeface="Calibri"/>
                <a:ea typeface="Calibri"/>
                <a:cs typeface="Calibri"/>
                <a:sym typeface="Calibri"/>
              </a:rPr>
              <a:t>Cost Variance (CV)</a:t>
            </a:r>
            <a:endParaRPr/>
          </a:p>
        </p:txBody>
      </p:sp>
      <p:sp>
        <p:nvSpPr>
          <p:cNvPr id="277" name="Google Shape;277;p37"/>
          <p:cNvSpPr txBox="1"/>
          <p:nvPr>
            <p:ph idx="1"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Is </a:t>
            </a:r>
            <a:r>
              <a:rPr b="0" i="1" lang="en-US" sz="3200" u="none">
                <a:solidFill>
                  <a:schemeClr val="dk1"/>
                </a:solidFill>
                <a:latin typeface="Calibri"/>
                <a:ea typeface="Calibri"/>
                <a:cs typeface="Calibri"/>
                <a:sym typeface="Calibri"/>
              </a:rPr>
              <a:t>Budgeted Cost of Work Performed </a:t>
            </a:r>
            <a:r>
              <a:rPr b="0" i="0" lang="en-US" sz="3200" u="none">
                <a:solidFill>
                  <a:schemeClr val="dk1"/>
                </a:solidFill>
                <a:latin typeface="Calibri"/>
                <a:ea typeface="Calibri"/>
                <a:cs typeface="Calibri"/>
                <a:sym typeface="Calibri"/>
              </a:rPr>
              <a:t>– </a:t>
            </a:r>
            <a:r>
              <a:rPr b="0" i="1" lang="en-US" sz="3200" u="none">
                <a:solidFill>
                  <a:schemeClr val="dk1"/>
                </a:solidFill>
                <a:latin typeface="Calibri"/>
                <a:ea typeface="Calibri"/>
                <a:cs typeface="Calibri"/>
                <a:sym typeface="Calibri"/>
              </a:rPr>
              <a:t>Actual Cost of Work Performed</a:t>
            </a:r>
            <a:r>
              <a:rPr b="0" i="0" lang="en-US" sz="3200" u="none">
                <a:solidFill>
                  <a:schemeClr val="dk1"/>
                </a:solidFill>
                <a:latin typeface="Calibri"/>
                <a:ea typeface="Calibri"/>
                <a:cs typeface="Calibri"/>
                <a:sym typeface="Calibri"/>
              </a:rPr>
              <a:t>.</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Cost Variance = BCWP – ACWP =EV-AC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 CV is positive, the cost is currently under the budgeted (or baseline) amount;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 CV is negative, the task is currently over budget.</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78" name="Google Shape;278;p37"/>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79" name="Google Shape;279;p37"/>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3" name="Shape 283"/>
        <p:cNvGrpSpPr/>
        <p:nvPr/>
      </p:nvGrpSpPr>
      <p:grpSpPr>
        <a:xfrm>
          <a:off x="0" y="0"/>
          <a:ext cx="0" cy="0"/>
          <a:chOff x="0" y="0"/>
          <a:chExt cx="0" cy="0"/>
        </a:xfrm>
      </p:grpSpPr>
      <p:sp>
        <p:nvSpPr>
          <p:cNvPr id="284" name="Google Shape;284;p38"/>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800" u="none" cap="none" strike="noStrike">
                <a:solidFill>
                  <a:schemeClr val="dk1"/>
                </a:solidFill>
                <a:latin typeface="Calibri"/>
                <a:ea typeface="Calibri"/>
                <a:cs typeface="Calibri"/>
                <a:sym typeface="Calibri"/>
              </a:rPr>
              <a:t>Schedule Variance (SV)</a:t>
            </a:r>
            <a:endParaRPr/>
          </a:p>
        </p:txBody>
      </p:sp>
      <p:sp>
        <p:nvSpPr>
          <p:cNvPr id="285" name="Google Shape;285;p38"/>
          <p:cNvSpPr txBox="1"/>
          <p:nvPr>
            <p:ph idx="1"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Is </a:t>
            </a:r>
            <a:r>
              <a:rPr b="0" i="1" lang="en-US" sz="3200" u="none">
                <a:solidFill>
                  <a:schemeClr val="dk1"/>
                </a:solidFill>
                <a:latin typeface="Calibri"/>
                <a:ea typeface="Calibri"/>
                <a:cs typeface="Calibri"/>
                <a:sym typeface="Calibri"/>
              </a:rPr>
              <a:t>Budgeted Cost of Work Performed</a:t>
            </a:r>
            <a:r>
              <a:rPr b="0" i="0" lang="en-US" sz="3200" u="none">
                <a:solidFill>
                  <a:schemeClr val="dk1"/>
                </a:solidFill>
                <a:latin typeface="Calibri"/>
                <a:ea typeface="Calibri"/>
                <a:cs typeface="Calibri"/>
                <a:sym typeface="Calibri"/>
              </a:rPr>
              <a:t> – </a:t>
            </a:r>
            <a:r>
              <a:rPr b="0" i="1" lang="en-US" sz="3200" u="none">
                <a:solidFill>
                  <a:schemeClr val="dk1"/>
                </a:solidFill>
                <a:latin typeface="Calibri"/>
                <a:ea typeface="Calibri"/>
                <a:cs typeface="Calibri"/>
                <a:sym typeface="Calibri"/>
              </a:rPr>
              <a:t>Budgeted Cost of Work Scheduled</a:t>
            </a:r>
            <a:r>
              <a:rPr b="0" i="0" lang="en-US" sz="3200" u="none">
                <a:solidFill>
                  <a:schemeClr val="dk1"/>
                </a:solidFill>
                <a:latin typeface="Calibri"/>
                <a:ea typeface="Calibri"/>
                <a:cs typeface="Calibri"/>
                <a:sym typeface="Calibri"/>
              </a:rPr>
              <a:t>.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Schedule Variance = BCWP – BCWS=EV-PV</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 SV is positive, the project is ahead of schedule in cost terms;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 SV is negative, the project is behind schedule in cost terms</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86" name="Google Shape;286;p38"/>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87" name="Google Shape;287;p38"/>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sp>
        <p:nvSpPr>
          <p:cNvPr id="292" name="Google Shape;292;p39"/>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4400" u="none" cap="none" strike="noStrike">
              <a:solidFill>
                <a:schemeClr val="dk1"/>
              </a:solidFill>
              <a:latin typeface="Calibri"/>
              <a:ea typeface="Calibri"/>
              <a:cs typeface="Calibri"/>
              <a:sym typeface="Calibri"/>
            </a:endParaRPr>
          </a:p>
        </p:txBody>
      </p:sp>
      <p:sp>
        <p:nvSpPr>
          <p:cNvPr id="293" name="Google Shape;293;p39"/>
          <p:cNvSpPr txBox="1"/>
          <p:nvPr>
            <p:ph idx="1"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138113" lvl="0" marL="341313"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294" name="Google Shape;294;p39"/>
          <p:cNvPicPr preferRelativeResize="0"/>
          <p:nvPr/>
        </p:nvPicPr>
        <p:blipFill rotWithShape="1">
          <a:blip r:embed="rId3">
            <a:alphaModFix/>
          </a:blip>
          <a:srcRect b="0" l="0" r="0" t="0"/>
          <a:stretch/>
        </p:blipFill>
        <p:spPr>
          <a:xfrm>
            <a:off x="471487" y="222250"/>
            <a:ext cx="8689975" cy="6888162"/>
          </a:xfrm>
          <a:prstGeom prst="rect">
            <a:avLst/>
          </a:prstGeom>
          <a:noFill/>
          <a:ln>
            <a:noFill/>
          </a:ln>
        </p:spPr>
      </p:pic>
      <p:sp>
        <p:nvSpPr>
          <p:cNvPr id="295" name="Google Shape;295;p39"/>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96" name="Google Shape;296;p39"/>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0" name="Shape 300"/>
        <p:cNvGrpSpPr/>
        <p:nvPr/>
      </p:nvGrpSpPr>
      <p:grpSpPr>
        <a:xfrm>
          <a:off x="0" y="0"/>
          <a:ext cx="0" cy="0"/>
          <a:chOff x="0" y="0"/>
          <a:chExt cx="0" cy="0"/>
        </a:xfrm>
      </p:grpSpPr>
      <p:sp>
        <p:nvSpPr>
          <p:cNvPr id="301" name="Google Shape;301;p40"/>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800" u="none" cap="none" strike="noStrike">
                <a:solidFill>
                  <a:schemeClr val="dk1"/>
                </a:solidFill>
                <a:latin typeface="Calibri"/>
                <a:ea typeface="Calibri"/>
                <a:cs typeface="Calibri"/>
                <a:sym typeface="Calibri"/>
              </a:rPr>
              <a:t>CPI and SPI</a:t>
            </a:r>
            <a:endParaRPr/>
          </a:p>
        </p:txBody>
      </p:sp>
      <p:sp>
        <p:nvSpPr>
          <p:cNvPr id="302" name="Google Shape;302;p40"/>
          <p:cNvSpPr txBox="1"/>
          <p:nvPr>
            <p:ph idx="1" type="body"/>
          </p:nvPr>
        </p:nvSpPr>
        <p:spPr>
          <a:xfrm>
            <a:off x="471487" y="1585912"/>
            <a:ext cx="8475662" cy="526732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An alternative to Cost Variance and Schedule Variance is the Cost Performance Index (CPI) and Schedule Performance Index (SPI)</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CPI = </a:t>
            </a:r>
            <a:r>
              <a:rPr b="0" baseline="30000" i="0" lang="en-US" sz="2800" u="none" cap="none" strike="noStrike">
                <a:solidFill>
                  <a:schemeClr val="dk1"/>
                </a:solidFill>
                <a:latin typeface="Calibri"/>
                <a:ea typeface="Calibri"/>
                <a:cs typeface="Calibri"/>
                <a:sym typeface="Calibri"/>
              </a:rPr>
              <a:t>EV</a:t>
            </a:r>
            <a:r>
              <a:rPr b="0" i="0" lang="en-US" sz="2800" u="none" cap="none" strike="noStrike">
                <a:solidFill>
                  <a:schemeClr val="dk1"/>
                </a:solidFill>
                <a:latin typeface="Calibri"/>
                <a:ea typeface="Calibri"/>
                <a:cs typeface="Calibri"/>
                <a:sym typeface="Calibri"/>
              </a:rPr>
              <a:t>/</a:t>
            </a:r>
            <a:r>
              <a:rPr b="0" baseline="-25000" i="0" lang="en-US" sz="2800" u="none" cap="none" strike="noStrike">
                <a:solidFill>
                  <a:schemeClr val="dk1"/>
                </a:solidFill>
                <a:latin typeface="Calibri"/>
                <a:ea typeface="Calibri"/>
                <a:cs typeface="Calibri"/>
                <a:sym typeface="Calibri"/>
              </a:rPr>
              <a:t>AC</a:t>
            </a:r>
            <a:r>
              <a:rPr b="0" i="0" lang="en-US" sz="2800" u="none" cap="none" strike="noStrike">
                <a:solidFill>
                  <a:schemeClr val="dk1"/>
                </a:solidFill>
                <a:latin typeface="Calibri"/>
                <a:ea typeface="Calibri"/>
                <a:cs typeface="Calibri"/>
                <a:sym typeface="Calibri"/>
              </a:rPr>
              <a:t> or (BCWP/ACWP)</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SPI =  </a:t>
            </a:r>
            <a:r>
              <a:rPr b="0" baseline="30000" i="0" lang="en-US" sz="2800" u="none" cap="none" strike="noStrike">
                <a:solidFill>
                  <a:schemeClr val="dk1"/>
                </a:solidFill>
                <a:latin typeface="Calibri"/>
                <a:ea typeface="Calibri"/>
                <a:cs typeface="Calibri"/>
                <a:sym typeface="Calibri"/>
              </a:rPr>
              <a:t>EV</a:t>
            </a:r>
            <a:r>
              <a:rPr b="0" i="0" lang="en-US" sz="2800" u="none" cap="none" strike="noStrike">
                <a:solidFill>
                  <a:schemeClr val="dk1"/>
                </a:solidFill>
                <a:latin typeface="Calibri"/>
                <a:ea typeface="Calibri"/>
                <a:cs typeface="Calibri"/>
                <a:sym typeface="Calibri"/>
              </a:rPr>
              <a:t>/</a:t>
            </a:r>
            <a:r>
              <a:rPr b="0" baseline="-25000" i="0" lang="en-US" sz="2800" u="none" cap="none" strike="noStrike">
                <a:solidFill>
                  <a:schemeClr val="dk1"/>
                </a:solidFill>
                <a:latin typeface="Calibri"/>
                <a:ea typeface="Calibri"/>
                <a:cs typeface="Calibri"/>
                <a:sym typeface="Calibri"/>
              </a:rPr>
              <a:t>PV </a:t>
            </a:r>
            <a:r>
              <a:rPr b="0" i="0" lang="en-US" sz="2800" u="none" cap="none" strike="noStrike">
                <a:solidFill>
                  <a:schemeClr val="dk1"/>
                </a:solidFill>
                <a:latin typeface="Calibri"/>
                <a:ea typeface="Calibri"/>
                <a:cs typeface="Calibri"/>
                <a:sym typeface="Calibri"/>
              </a:rPr>
              <a:t>or (BCWP/BCWS)</a:t>
            </a:r>
            <a:endParaRPr b="0" baseline="-25000" i="0" sz="2800" u="none" cap="none" strike="noStrike">
              <a:solidFill>
                <a:schemeClr val="dk1"/>
              </a:solidFill>
              <a:latin typeface="Calibri"/>
              <a:ea typeface="Calibri"/>
              <a:cs typeface="Calibri"/>
              <a:sym typeface="Calibri"/>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These are more useful for making comparisons at different points in time, or across different projects, or among different project managers</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CPI and SPI, values less than 1 are undesirable </a:t>
            </a:r>
            <a:endParaRPr/>
          </a:p>
        </p:txBody>
      </p:sp>
      <p:sp>
        <p:nvSpPr>
          <p:cNvPr id="303" name="Google Shape;303;p40"/>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04" name="Google Shape;304;p40"/>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8" name="Shape 308"/>
        <p:cNvGrpSpPr/>
        <p:nvPr/>
      </p:nvGrpSpPr>
      <p:grpSpPr>
        <a:xfrm>
          <a:off x="0" y="0"/>
          <a:ext cx="0" cy="0"/>
          <a:chOff x="0" y="0"/>
          <a:chExt cx="0" cy="0"/>
        </a:xfrm>
      </p:grpSpPr>
      <p:sp>
        <p:nvSpPr>
          <p:cNvPr id="309" name="Google Shape;309;p41"/>
          <p:cNvSpPr txBox="1"/>
          <p:nvPr>
            <p:ph type="title"/>
          </p:nvPr>
        </p:nvSpPr>
        <p:spPr>
          <a:xfrm>
            <a:off x="471487" y="307975"/>
            <a:ext cx="8475662" cy="900112"/>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Estimated Remaining Cost to Completion</a:t>
            </a:r>
            <a:br>
              <a:rPr b="1" i="0" lang="en-US" sz="3600" u="none" cap="none" strike="noStrike">
                <a:solidFill>
                  <a:schemeClr val="dk1"/>
                </a:solidFill>
                <a:latin typeface="Calibri"/>
                <a:ea typeface="Calibri"/>
                <a:cs typeface="Calibri"/>
                <a:sym typeface="Calibri"/>
              </a:rPr>
            </a:br>
            <a:r>
              <a:rPr b="1" i="0" lang="en-US" sz="3600" u="none" cap="none" strike="noStrike">
                <a:solidFill>
                  <a:schemeClr val="dk1"/>
                </a:solidFill>
                <a:latin typeface="Calibri"/>
                <a:ea typeface="Calibri"/>
                <a:cs typeface="Calibri"/>
                <a:sym typeface="Calibri"/>
              </a:rPr>
              <a:t>ETC </a:t>
            </a:r>
            <a:endParaRPr/>
          </a:p>
        </p:txBody>
      </p:sp>
      <p:sp>
        <p:nvSpPr>
          <p:cNvPr id="310" name="Google Shape;310;p41"/>
          <p:cNvSpPr txBox="1"/>
          <p:nvPr>
            <p:ph idx="1" type="body"/>
          </p:nvPr>
        </p:nvSpPr>
        <p:spPr>
          <a:xfrm>
            <a:off x="471487" y="1444625"/>
            <a:ext cx="8475662" cy="5422900"/>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ETC can be calculated using one of two expressions:</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1. TYPICAL Assumption</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(1)		</a:t>
            </a:r>
            <a:r>
              <a:rPr b="1" i="0" lang="en-US" sz="3200" u="none">
                <a:solidFill>
                  <a:schemeClr val="dk1"/>
                </a:solidFill>
                <a:latin typeface="Calibri"/>
                <a:ea typeface="Calibri"/>
                <a:cs typeface="Calibri"/>
                <a:sym typeface="Calibri"/>
              </a:rPr>
              <a:t>ETC</a:t>
            </a:r>
            <a:r>
              <a:rPr b="0" i="0" lang="en-US" sz="3200" u="none">
                <a:solidFill>
                  <a:schemeClr val="dk1"/>
                </a:solidFill>
                <a:latin typeface="Calibri"/>
                <a:ea typeface="Calibri"/>
                <a:cs typeface="Calibri"/>
                <a:sym typeface="Calibri"/>
              </a:rPr>
              <a:t> = </a:t>
            </a:r>
            <a:r>
              <a:rPr b="0" baseline="30000" i="0" lang="en-US" sz="3200" u="none">
                <a:solidFill>
                  <a:schemeClr val="dk1"/>
                </a:solidFill>
                <a:latin typeface="Calibri"/>
                <a:ea typeface="Calibri"/>
                <a:cs typeface="Calibri"/>
                <a:sym typeface="Calibri"/>
              </a:rPr>
              <a:t>(BAC – EV)</a:t>
            </a:r>
            <a:r>
              <a:rPr b="0" i="0" lang="en-US" sz="3200" u="none">
                <a:solidFill>
                  <a:schemeClr val="dk1"/>
                </a:solidFill>
                <a:latin typeface="Calibri"/>
                <a:ea typeface="Calibri"/>
                <a:cs typeface="Calibri"/>
                <a:sym typeface="Calibri"/>
              </a:rPr>
              <a:t>/</a:t>
            </a:r>
            <a:r>
              <a:rPr b="0" baseline="-25000" i="0" lang="en-US" sz="3200" u="none">
                <a:solidFill>
                  <a:schemeClr val="dk1"/>
                </a:solidFill>
                <a:latin typeface="Calibri"/>
                <a:ea typeface="Calibri"/>
                <a:cs typeface="Calibri"/>
                <a:sym typeface="Calibri"/>
              </a:rPr>
              <a:t>CPI, 	 BAC is the </a:t>
            </a:r>
            <a:r>
              <a:rPr b="0" baseline="-25000" i="1" lang="en-US" sz="3200" u="none">
                <a:solidFill>
                  <a:schemeClr val="dk1"/>
                </a:solidFill>
                <a:latin typeface="Calibri"/>
                <a:ea typeface="Calibri"/>
                <a:cs typeface="Calibri"/>
                <a:sym typeface="Calibri"/>
              </a:rPr>
              <a:t>budget at completion</a:t>
            </a:r>
            <a:r>
              <a:rPr b="0" baseline="-25000" i="0" lang="en-US" sz="3200" u="none">
                <a:solidFill>
                  <a:schemeClr val="dk1"/>
                </a:solidFill>
                <a:latin typeface="Calibri"/>
                <a:ea typeface="Calibri"/>
                <a:cs typeface="Calibri"/>
                <a:sym typeface="Calibri"/>
              </a:rPr>
              <a:t> </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Or equivalently:  </a:t>
            </a:r>
            <a:r>
              <a:rPr b="1" i="0" lang="en-US" sz="3200" u="none">
                <a:solidFill>
                  <a:schemeClr val="dk1"/>
                </a:solidFill>
                <a:latin typeface="Calibri"/>
                <a:ea typeface="Calibri"/>
                <a:cs typeface="Calibri"/>
                <a:sym typeface="Calibri"/>
              </a:rPr>
              <a:t>ETC=BAC . ( AC/EV) – AC</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AC/EV=1/CPI    Cost Inefficiency</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This approach is used when current variances are seen as typical of future variances. therefore work will be completed at the same level of efficiency or inefficiency done so far.</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endParaRPr/>
          </a:p>
        </p:txBody>
      </p:sp>
      <p:sp>
        <p:nvSpPr>
          <p:cNvPr id="311" name="Google Shape;311;p41"/>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12" name="Google Shape;312;p41"/>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p42"/>
          <p:cNvSpPr txBox="1"/>
          <p:nvPr>
            <p:ph type="title"/>
          </p:nvPr>
        </p:nvSpPr>
        <p:spPr>
          <a:xfrm>
            <a:off x="471487" y="307975"/>
            <a:ext cx="8475662" cy="958850"/>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Projected Total Cost at Completion</a:t>
            </a:r>
            <a:endParaRPr/>
          </a:p>
        </p:txBody>
      </p:sp>
      <p:sp>
        <p:nvSpPr>
          <p:cNvPr id="318" name="Google Shape;318;p42"/>
          <p:cNvSpPr txBox="1"/>
          <p:nvPr>
            <p:ph idx="1" type="body"/>
          </p:nvPr>
        </p:nvSpPr>
        <p:spPr>
          <a:xfrm>
            <a:off x="471487" y="1452562"/>
            <a:ext cx="8475662" cy="540067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The projected total cost estimated at completion is given by:</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EAC = ETC + AC</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Or equivalently:</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EAC=BAC </a:t>
            </a:r>
            <a:r>
              <a:rPr b="0" i="0" lang="en-US" sz="1800" u="none">
                <a:solidFill>
                  <a:schemeClr val="dk1"/>
                </a:solidFill>
                <a:latin typeface="Calibri"/>
                <a:ea typeface="Calibri"/>
                <a:cs typeface="Calibri"/>
                <a:sym typeface="Calibri"/>
              </a:rPr>
              <a:t>X </a:t>
            </a:r>
            <a:r>
              <a:rPr b="0" i="0" lang="en-US" sz="3200" u="none">
                <a:solidFill>
                  <a:schemeClr val="dk1"/>
                </a:solidFill>
                <a:latin typeface="Calibri"/>
                <a:ea typeface="Calibri"/>
                <a:cs typeface="Calibri"/>
                <a:sym typeface="Calibri"/>
              </a:rPr>
              <a:t>AC/EV= BAC /CPI</a:t>
            </a:r>
            <a:endParaRPr/>
          </a:p>
          <a:p>
            <a:pPr indent="-341312" lvl="0" marL="341312"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138113" lvl="0" marL="341313"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19" name="Google Shape;319;p42"/>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20" name="Google Shape;320;p42"/>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6"/>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Estimates</a:t>
            </a:r>
            <a:endParaRPr/>
          </a:p>
        </p:txBody>
      </p:sp>
      <p:sp>
        <p:nvSpPr>
          <p:cNvPr id="111" name="Google Shape;111;p16"/>
          <p:cNvSpPr txBox="1"/>
          <p:nvPr>
            <p:ph idx="4294967295"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Estimates for conceptual planning:</a:t>
            </a:r>
            <a:r>
              <a:rPr b="0" i="0" lang="en-US" sz="3200" u="non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based on only general parameters of facility size, anticipated quality of construction, and use of the facility.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primary purpose of these estimates is to provide an idea of the likely cost of the facility to determine the amount of money needed to finance the project. </a:t>
            </a:r>
            <a:endParaRPr/>
          </a:p>
        </p:txBody>
      </p:sp>
      <p:sp>
        <p:nvSpPr>
          <p:cNvPr id="112" name="Google Shape;112;p16"/>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3" name="Google Shape;113;p16"/>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4" name="Shape 324"/>
        <p:cNvGrpSpPr/>
        <p:nvPr/>
      </p:nvGrpSpPr>
      <p:grpSpPr>
        <a:xfrm>
          <a:off x="0" y="0"/>
          <a:ext cx="0" cy="0"/>
          <a:chOff x="0" y="0"/>
          <a:chExt cx="0" cy="0"/>
        </a:xfrm>
      </p:grpSpPr>
      <p:sp>
        <p:nvSpPr>
          <p:cNvPr id="325" name="Google Shape;325;p43"/>
          <p:cNvSpPr txBox="1"/>
          <p:nvPr>
            <p:ph idx="1" type="body"/>
          </p:nvPr>
        </p:nvSpPr>
        <p:spPr>
          <a:xfrm>
            <a:off x="471487" y="1790700"/>
            <a:ext cx="8475662" cy="506253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2. ATYPICAL ASSUMPTION: </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(2)		ETC = BAC – EV</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approach is used when current variances are seen as ‘atypical’ of future variances. It therefore assumes that current variances will not continue in the future</a:t>
            </a:r>
            <a:endParaRPr/>
          </a:p>
          <a:p>
            <a:pPr indent="-138111" lvl="0" marL="341312"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8113" lvl="0" marL="341313"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9" name="Shape 329"/>
        <p:cNvGrpSpPr/>
        <p:nvPr/>
      </p:nvGrpSpPr>
      <p:grpSpPr>
        <a:xfrm>
          <a:off x="0" y="0"/>
          <a:ext cx="0" cy="0"/>
          <a:chOff x="0" y="0"/>
          <a:chExt cx="0" cy="0"/>
        </a:xfrm>
      </p:grpSpPr>
      <p:sp>
        <p:nvSpPr>
          <p:cNvPr id="330" name="Google Shape;330;p44"/>
          <p:cNvSpPr txBox="1"/>
          <p:nvPr>
            <p:ph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800" u="none" cap="none" strike="noStrike">
                <a:solidFill>
                  <a:schemeClr val="dk1"/>
                </a:solidFill>
                <a:latin typeface="Calibri"/>
                <a:ea typeface="Calibri"/>
                <a:cs typeface="Calibri"/>
                <a:sym typeface="Calibri"/>
              </a:rPr>
              <a:t>Earned Value (Example)</a:t>
            </a:r>
            <a:endParaRPr/>
          </a:p>
        </p:txBody>
      </p:sp>
      <p:sp>
        <p:nvSpPr>
          <p:cNvPr id="331" name="Google Shape;331;p44"/>
          <p:cNvSpPr txBox="1"/>
          <p:nvPr>
            <p:ph idx="1" type="body"/>
          </p:nvPr>
        </p:nvSpPr>
        <p:spPr>
          <a:xfrm>
            <a:off x="471487" y="1390650"/>
            <a:ext cx="8475662" cy="546258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A project that has a </a:t>
            </a:r>
            <a:r>
              <a:rPr b="0" i="0" lang="en-US" sz="3200" u="none">
                <a:solidFill>
                  <a:srgbClr val="3366FF"/>
                </a:solidFill>
                <a:latin typeface="Calibri"/>
                <a:ea typeface="Calibri"/>
                <a:cs typeface="Calibri"/>
                <a:sym typeface="Calibri"/>
              </a:rPr>
              <a:t>total cost of $2,350,000 </a:t>
            </a:r>
            <a:r>
              <a:rPr b="0" i="0" lang="en-US" sz="3200" u="none">
                <a:solidFill>
                  <a:schemeClr val="dk1"/>
                </a:solidFill>
                <a:latin typeface="Calibri"/>
                <a:ea typeface="Calibri"/>
                <a:cs typeface="Calibri"/>
                <a:sym typeface="Calibri"/>
              </a:rPr>
              <a:t>and has an </a:t>
            </a:r>
            <a:r>
              <a:rPr b="0" i="0" lang="en-US" sz="3200" u="none">
                <a:solidFill>
                  <a:srgbClr val="3366FF"/>
                </a:solidFill>
                <a:latin typeface="Calibri"/>
                <a:ea typeface="Calibri"/>
                <a:cs typeface="Calibri"/>
                <a:sym typeface="Calibri"/>
              </a:rPr>
              <a:t>actual cost [Cumulative] </a:t>
            </a:r>
            <a:r>
              <a:rPr b="0" i="0" lang="en-US" sz="3200" u="none">
                <a:solidFill>
                  <a:schemeClr val="dk1"/>
                </a:solidFill>
                <a:latin typeface="Calibri"/>
                <a:ea typeface="Calibri"/>
                <a:cs typeface="Calibri"/>
                <a:sym typeface="Calibri"/>
              </a:rPr>
              <a:t>at month 5 </a:t>
            </a:r>
            <a:r>
              <a:rPr b="0" i="0" lang="en-US" sz="3200" u="none">
                <a:solidFill>
                  <a:srgbClr val="3366FF"/>
                </a:solidFill>
                <a:latin typeface="Calibri"/>
                <a:ea typeface="Calibri"/>
                <a:cs typeface="Calibri"/>
                <a:sym typeface="Calibri"/>
              </a:rPr>
              <a:t>of $710,000</a:t>
            </a:r>
            <a:r>
              <a:rPr b="0" i="0" lang="en-US" sz="3200" u="none">
                <a:solidFill>
                  <a:schemeClr val="dk1"/>
                </a:solidFill>
                <a:latin typeface="Calibri"/>
                <a:ea typeface="Calibri"/>
                <a:cs typeface="Calibri"/>
                <a:sym typeface="Calibri"/>
              </a:rPr>
              <a:t>. Its </a:t>
            </a:r>
            <a:r>
              <a:rPr b="0" i="0" lang="en-US" sz="3200" u="none">
                <a:solidFill>
                  <a:srgbClr val="3366FF"/>
                </a:solidFill>
                <a:latin typeface="Calibri"/>
                <a:ea typeface="Calibri"/>
                <a:cs typeface="Calibri"/>
                <a:sym typeface="Calibri"/>
              </a:rPr>
              <a:t>scheduled cost [Cumulative] </a:t>
            </a:r>
            <a:r>
              <a:rPr b="0" i="0" lang="en-US" sz="3200" u="none">
                <a:solidFill>
                  <a:schemeClr val="dk1"/>
                </a:solidFill>
                <a:latin typeface="Calibri"/>
                <a:ea typeface="Calibri"/>
                <a:cs typeface="Calibri"/>
                <a:sym typeface="Calibri"/>
              </a:rPr>
              <a:t>at month 5 is </a:t>
            </a:r>
            <a:r>
              <a:rPr b="0" i="0" lang="en-US" sz="3200" u="none">
                <a:solidFill>
                  <a:srgbClr val="3366FF"/>
                </a:solidFill>
                <a:latin typeface="Calibri"/>
                <a:ea typeface="Calibri"/>
                <a:cs typeface="Calibri"/>
                <a:sym typeface="Calibri"/>
              </a:rPr>
              <a:t>$650,000</a:t>
            </a:r>
            <a:r>
              <a:rPr b="0" i="0" lang="en-US" sz="3200" u="none">
                <a:solidFill>
                  <a:schemeClr val="dk1"/>
                </a:solidFill>
                <a:latin typeface="Calibri"/>
                <a:ea typeface="Calibri"/>
                <a:cs typeface="Calibri"/>
                <a:sym typeface="Calibri"/>
              </a:rPr>
              <a:t>. If the project’s duration is planned to be 180 days and the % complete at month 5 is 29%, find:</a:t>
            </a:r>
            <a:endParaRPr/>
          </a:p>
          <a:p>
            <a:pPr indent="-554037" lvl="1" marL="1036637"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The earned value</a:t>
            </a:r>
            <a:endParaRPr/>
          </a:p>
          <a:p>
            <a:pPr indent="-554037" lvl="1" marL="1036637"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Cost and schedule variances (CV and SV)</a:t>
            </a:r>
            <a:endParaRPr/>
          </a:p>
          <a:p>
            <a:pPr indent="-554037" lvl="1" marL="1036637"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CPI and SPI</a:t>
            </a:r>
            <a:endParaRPr/>
          </a:p>
          <a:p>
            <a:pPr indent="-554037" lvl="1" marL="1036637"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Projected total cost at completion (EAC) and estimated duration </a:t>
            </a:r>
            <a:endParaRPr/>
          </a:p>
        </p:txBody>
      </p:sp>
      <p:sp>
        <p:nvSpPr>
          <p:cNvPr id="332" name="Google Shape;332;p44"/>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33" name="Google Shape;333;p44"/>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7" name="Shape 337"/>
        <p:cNvGrpSpPr/>
        <p:nvPr/>
      </p:nvGrpSpPr>
      <p:grpSpPr>
        <a:xfrm>
          <a:off x="0" y="0"/>
          <a:ext cx="0" cy="0"/>
          <a:chOff x="0" y="0"/>
          <a:chExt cx="0" cy="0"/>
        </a:xfrm>
      </p:grpSpPr>
      <p:sp>
        <p:nvSpPr>
          <p:cNvPr id="338" name="Google Shape;338;p45"/>
          <p:cNvSpPr txBox="1"/>
          <p:nvPr>
            <p:ph idx="1" type="body"/>
          </p:nvPr>
        </p:nvSpPr>
        <p:spPr>
          <a:xfrm>
            <a:off x="471487" y="46037"/>
            <a:ext cx="8475662" cy="614997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Solution: </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EV = BCWP = % complete x </a:t>
            </a:r>
            <a:r>
              <a:rPr b="0" i="0" lang="en-US" sz="3200" u="none">
                <a:solidFill>
                  <a:srgbClr val="0000FF"/>
                </a:solidFill>
                <a:latin typeface="Calibri"/>
                <a:ea typeface="Calibri"/>
                <a:cs typeface="Calibri"/>
                <a:sym typeface="Calibri"/>
              </a:rPr>
              <a:t>BAC</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29% x $2,350,000 = $681,500</a:t>
            </a:r>
            <a:endParaRPr/>
          </a:p>
          <a:p>
            <a:pPr indent="-341312" lvl="0" marL="341312"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ACWP = $710,000</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BCWS = $650,000</a:t>
            </a:r>
            <a:endParaRPr/>
          </a:p>
          <a:p>
            <a:pPr indent="-341312" lvl="0" marL="341312"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Cost Variance (CV) = BCWP – ACWP=EV-AC</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 $681,500 - $710,000 = -$28,500 (-ive meaning the project is currently over budget)</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Schedule Variance (SV) = BCWP – BCWS=EV-PV</a:t>
            </a:r>
            <a:endParaRPr/>
          </a:p>
          <a:p>
            <a:pPr indent="-341312" lvl="0" marL="341312"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 $681,500 - $650,000 = $31,500 (+ive meaning the project is ahead of schedule)</a:t>
            </a:r>
            <a:endParaRPr/>
          </a:p>
        </p:txBody>
      </p:sp>
      <p:sp>
        <p:nvSpPr>
          <p:cNvPr id="339" name="Google Shape;339;p45"/>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40" name="Google Shape;340;p45"/>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4" name="Shape 344"/>
        <p:cNvGrpSpPr/>
        <p:nvPr/>
      </p:nvGrpSpPr>
      <p:grpSpPr>
        <a:xfrm>
          <a:off x="0" y="0"/>
          <a:ext cx="0" cy="0"/>
          <a:chOff x="0" y="0"/>
          <a:chExt cx="0" cy="0"/>
        </a:xfrm>
      </p:grpSpPr>
      <p:sp>
        <p:nvSpPr>
          <p:cNvPr id="345" name="Google Shape;345;p46"/>
          <p:cNvSpPr txBox="1"/>
          <p:nvPr>
            <p:ph idx="1"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65125" lvl="1" marL="365125"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CPI = </a:t>
            </a:r>
            <a:r>
              <a:rPr b="0" baseline="30000" i="0" lang="en-US" sz="2800" u="none" cap="none" strike="noStrike">
                <a:solidFill>
                  <a:schemeClr val="dk1"/>
                </a:solidFill>
                <a:latin typeface="Calibri"/>
                <a:ea typeface="Calibri"/>
                <a:cs typeface="Calibri"/>
                <a:sym typeface="Calibri"/>
              </a:rPr>
              <a:t>EV</a:t>
            </a:r>
            <a:r>
              <a:rPr b="0" i="0" lang="en-US" sz="2800" u="none" cap="none" strike="noStrike">
                <a:solidFill>
                  <a:schemeClr val="dk1"/>
                </a:solidFill>
                <a:latin typeface="Calibri"/>
                <a:ea typeface="Calibri"/>
                <a:cs typeface="Calibri"/>
                <a:sym typeface="Calibri"/>
              </a:rPr>
              <a:t>/</a:t>
            </a:r>
            <a:r>
              <a:rPr b="0" baseline="-25000" i="0" lang="en-US" sz="2800" u="none" cap="none" strike="noStrike">
                <a:solidFill>
                  <a:schemeClr val="dk1"/>
                </a:solidFill>
                <a:latin typeface="Calibri"/>
                <a:ea typeface="Calibri"/>
                <a:cs typeface="Calibri"/>
                <a:sym typeface="Calibri"/>
              </a:rPr>
              <a:t>AC</a:t>
            </a:r>
            <a:r>
              <a:rPr b="0" i="0" lang="en-US" sz="2800" u="none" cap="none" strike="noStrike">
                <a:solidFill>
                  <a:schemeClr val="dk1"/>
                </a:solidFill>
                <a:latin typeface="Calibri"/>
                <a:ea typeface="Calibri"/>
                <a:cs typeface="Calibri"/>
                <a:sym typeface="Calibri"/>
              </a:rPr>
              <a:t> = </a:t>
            </a:r>
            <a:r>
              <a:rPr b="0" baseline="30000" i="0" lang="en-US" sz="2800" u="none" cap="none" strike="noStrike">
                <a:solidFill>
                  <a:schemeClr val="dk1"/>
                </a:solidFill>
                <a:latin typeface="Calibri"/>
                <a:ea typeface="Calibri"/>
                <a:cs typeface="Calibri"/>
                <a:sym typeface="Calibri"/>
              </a:rPr>
              <a:t>BCWP</a:t>
            </a:r>
            <a:r>
              <a:rPr b="0" i="0" lang="en-US" sz="2800" u="none" cap="none" strike="noStrike">
                <a:solidFill>
                  <a:schemeClr val="dk1"/>
                </a:solidFill>
                <a:latin typeface="Calibri"/>
                <a:ea typeface="Calibri"/>
                <a:cs typeface="Calibri"/>
                <a:sym typeface="Calibri"/>
              </a:rPr>
              <a:t> / </a:t>
            </a:r>
            <a:r>
              <a:rPr b="0" baseline="-25000" i="0" lang="en-US" sz="2800" u="none" cap="none" strike="noStrike">
                <a:solidFill>
                  <a:schemeClr val="dk1"/>
                </a:solidFill>
                <a:latin typeface="Calibri"/>
                <a:ea typeface="Calibri"/>
                <a:cs typeface="Calibri"/>
                <a:sym typeface="Calibri"/>
              </a:rPr>
              <a:t>ACWP </a:t>
            </a:r>
            <a:r>
              <a:rPr b="0" i="0" lang="en-US" sz="2800" u="none" cap="none" strike="noStrike">
                <a:solidFill>
                  <a:schemeClr val="dk1"/>
                </a:solidFill>
                <a:latin typeface="Calibri"/>
                <a:ea typeface="Calibri"/>
                <a:cs typeface="Calibri"/>
                <a:sym typeface="Calibri"/>
              </a:rPr>
              <a:t>=</a:t>
            </a:r>
            <a:r>
              <a:rPr b="0" baseline="30000" i="0" lang="en-US" sz="2800" u="none" cap="none" strike="noStrike">
                <a:solidFill>
                  <a:schemeClr val="dk1"/>
                </a:solidFill>
                <a:latin typeface="Calibri"/>
                <a:ea typeface="Calibri"/>
                <a:cs typeface="Calibri"/>
                <a:sym typeface="Calibri"/>
              </a:rPr>
              <a:t>$681,500 </a:t>
            </a:r>
            <a:r>
              <a:rPr b="0" i="0" lang="en-US" sz="2800" u="none" cap="none" strike="noStrike">
                <a:solidFill>
                  <a:schemeClr val="dk1"/>
                </a:solidFill>
                <a:latin typeface="Calibri"/>
                <a:ea typeface="Calibri"/>
                <a:cs typeface="Calibri"/>
                <a:sym typeface="Calibri"/>
              </a:rPr>
              <a:t>/ </a:t>
            </a:r>
            <a:r>
              <a:rPr b="0" baseline="-25000" i="0" lang="en-US" sz="2800" u="none" cap="none" strike="noStrike">
                <a:solidFill>
                  <a:schemeClr val="dk1"/>
                </a:solidFill>
                <a:latin typeface="Calibri"/>
                <a:ea typeface="Calibri"/>
                <a:cs typeface="Calibri"/>
                <a:sym typeface="Calibri"/>
              </a:rPr>
              <a:t>$710,000 </a:t>
            </a:r>
            <a:r>
              <a:rPr b="0" i="0" lang="en-US" sz="2800" u="none" cap="none" strike="noStrike">
                <a:solidFill>
                  <a:schemeClr val="dk1"/>
                </a:solidFill>
                <a:latin typeface="Calibri"/>
                <a:ea typeface="Calibri"/>
                <a:cs typeface="Calibri"/>
                <a:sym typeface="Calibri"/>
              </a:rPr>
              <a:t>= </a:t>
            </a:r>
            <a:r>
              <a:rPr b="0" baseline="-25000"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0.96</a:t>
            </a:r>
            <a:endParaRPr/>
          </a:p>
          <a:p>
            <a:pPr indent="-138111" lvl="0" marL="341312"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8111" lvl="0" marL="341312"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65125" lvl="1" marL="365125"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SPI =  </a:t>
            </a:r>
            <a:r>
              <a:rPr b="0" baseline="30000" i="0" lang="en-US" sz="2800" u="none" cap="none" strike="noStrike">
                <a:solidFill>
                  <a:schemeClr val="dk1"/>
                </a:solidFill>
                <a:latin typeface="Calibri"/>
                <a:ea typeface="Calibri"/>
                <a:cs typeface="Calibri"/>
                <a:sym typeface="Calibri"/>
              </a:rPr>
              <a:t>EV</a:t>
            </a:r>
            <a:r>
              <a:rPr b="0" i="0" lang="en-US" sz="2800" u="none" cap="none" strike="noStrike">
                <a:solidFill>
                  <a:schemeClr val="dk1"/>
                </a:solidFill>
                <a:latin typeface="Calibri"/>
                <a:ea typeface="Calibri"/>
                <a:cs typeface="Calibri"/>
                <a:sym typeface="Calibri"/>
              </a:rPr>
              <a:t>/</a:t>
            </a:r>
            <a:r>
              <a:rPr b="0" baseline="-25000" i="0" lang="en-US" sz="2800" u="none" cap="none" strike="noStrike">
                <a:solidFill>
                  <a:schemeClr val="dk1"/>
                </a:solidFill>
                <a:latin typeface="Calibri"/>
                <a:ea typeface="Calibri"/>
                <a:cs typeface="Calibri"/>
                <a:sym typeface="Calibri"/>
              </a:rPr>
              <a:t>PV = </a:t>
            </a:r>
            <a:r>
              <a:rPr b="0" baseline="30000" i="0" lang="en-US" sz="2800" u="none" cap="none" strike="noStrike">
                <a:solidFill>
                  <a:schemeClr val="dk1"/>
                </a:solidFill>
                <a:latin typeface="Calibri"/>
                <a:ea typeface="Calibri"/>
                <a:cs typeface="Calibri"/>
                <a:sym typeface="Calibri"/>
              </a:rPr>
              <a:t>BCWP</a:t>
            </a:r>
            <a:r>
              <a:rPr b="0" baseline="-25000" i="0" lang="en-US" sz="2800" u="none" cap="none" strike="noStrike">
                <a:solidFill>
                  <a:schemeClr val="dk1"/>
                </a:solidFill>
                <a:latin typeface="Calibri"/>
                <a:ea typeface="Calibri"/>
                <a:cs typeface="Calibri"/>
                <a:sym typeface="Calibri"/>
              </a:rPr>
              <a:t> / BCWS </a:t>
            </a:r>
            <a:r>
              <a:rPr b="0" i="0" lang="en-US" sz="2800" u="none" cap="none" strike="noStrike">
                <a:solidFill>
                  <a:schemeClr val="dk1"/>
                </a:solidFill>
                <a:latin typeface="Calibri"/>
                <a:ea typeface="Calibri"/>
                <a:cs typeface="Calibri"/>
                <a:sym typeface="Calibri"/>
              </a:rPr>
              <a:t>=</a:t>
            </a:r>
            <a:r>
              <a:rPr b="0" baseline="-25000" i="0" lang="en-US" sz="2800" u="none" cap="none" strike="noStrike">
                <a:solidFill>
                  <a:schemeClr val="dk1"/>
                </a:solidFill>
                <a:latin typeface="Calibri"/>
                <a:ea typeface="Calibri"/>
                <a:cs typeface="Calibri"/>
                <a:sym typeface="Calibri"/>
              </a:rPr>
              <a:t> </a:t>
            </a:r>
            <a:r>
              <a:rPr b="0" baseline="30000" i="0" lang="en-US" sz="2800" u="none" cap="none" strike="noStrike">
                <a:solidFill>
                  <a:schemeClr val="dk1"/>
                </a:solidFill>
                <a:latin typeface="Calibri"/>
                <a:ea typeface="Calibri"/>
                <a:cs typeface="Calibri"/>
                <a:sym typeface="Calibri"/>
              </a:rPr>
              <a:t>$681,500 </a:t>
            </a:r>
            <a:r>
              <a:rPr b="0" i="0" lang="en-US" sz="2800" u="none" cap="none" strike="noStrike">
                <a:solidFill>
                  <a:schemeClr val="dk1"/>
                </a:solidFill>
                <a:latin typeface="Calibri"/>
                <a:ea typeface="Calibri"/>
                <a:cs typeface="Calibri"/>
                <a:sym typeface="Calibri"/>
              </a:rPr>
              <a:t>/ </a:t>
            </a:r>
            <a:r>
              <a:rPr b="0" baseline="-25000" i="0" lang="en-US" sz="2800" u="none" cap="none" strike="noStrike">
                <a:solidFill>
                  <a:schemeClr val="dk1"/>
                </a:solidFill>
                <a:latin typeface="Calibri"/>
                <a:ea typeface="Calibri"/>
                <a:cs typeface="Calibri"/>
                <a:sym typeface="Calibri"/>
              </a:rPr>
              <a:t>$650,00 </a:t>
            </a:r>
            <a:r>
              <a:rPr b="0" i="0" lang="en-US" sz="2800" u="none" cap="none" strike="noStrike">
                <a:solidFill>
                  <a:schemeClr val="dk1"/>
                </a:solidFill>
                <a:latin typeface="Calibri"/>
                <a:ea typeface="Calibri"/>
                <a:cs typeface="Calibri"/>
                <a:sym typeface="Calibri"/>
              </a:rPr>
              <a:t>=</a:t>
            </a:r>
            <a:r>
              <a:rPr b="0" baseline="-25000"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1.05</a:t>
            </a:r>
            <a:endParaRPr/>
          </a:p>
          <a:p>
            <a:pPr indent="-187325" lvl="1" marL="365125"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a:t>
            </a:r>
            <a:r>
              <a:rPr b="0" i="0" lang="en-US" sz="2600" u="none">
                <a:solidFill>
                  <a:schemeClr val="dk1"/>
                </a:solidFill>
                <a:latin typeface="Calibri"/>
                <a:ea typeface="Calibri"/>
                <a:cs typeface="Calibri"/>
                <a:sym typeface="Calibri"/>
              </a:rPr>
              <a:t>Estimated duration of the project = 180/1.05 = 171 days </a:t>
            </a:r>
            <a:endParaRPr/>
          </a:p>
        </p:txBody>
      </p:sp>
      <p:sp>
        <p:nvSpPr>
          <p:cNvPr id="346" name="Google Shape;346;p46"/>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47" name="Google Shape;347;p46"/>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1" name="Shape 351"/>
        <p:cNvGrpSpPr/>
        <p:nvPr/>
      </p:nvGrpSpPr>
      <p:grpSpPr>
        <a:xfrm>
          <a:off x="0" y="0"/>
          <a:ext cx="0" cy="0"/>
          <a:chOff x="0" y="0"/>
          <a:chExt cx="0" cy="0"/>
        </a:xfrm>
      </p:grpSpPr>
      <p:sp>
        <p:nvSpPr>
          <p:cNvPr id="352" name="Google Shape;352;p47"/>
          <p:cNvSpPr txBox="1"/>
          <p:nvPr>
            <p:ph idx="1" type="body"/>
          </p:nvPr>
        </p:nvSpPr>
        <p:spPr>
          <a:xfrm>
            <a:off x="471487" y="1235075"/>
            <a:ext cx="8475662" cy="58753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r>
              <a:rPr b="0" i="0" lang="en-US" sz="2600" u="none">
                <a:solidFill>
                  <a:schemeClr val="dk1"/>
                </a:solidFill>
                <a:latin typeface="Calibri"/>
                <a:ea typeface="Calibri"/>
                <a:cs typeface="Calibri"/>
                <a:sym typeface="Calibri"/>
              </a:rPr>
              <a:t>Projected total cost at completion (EAC)</a:t>
            </a:r>
            <a:endParaRPr/>
          </a:p>
          <a:p>
            <a:pPr indent="-341312" lvl="0" marL="341312"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	</a:t>
            </a:r>
            <a:r>
              <a:rPr b="0" i="0" lang="en-US" sz="2600" u="none">
                <a:solidFill>
                  <a:srgbClr val="FF0000"/>
                </a:solidFill>
                <a:latin typeface="Calibri"/>
                <a:ea typeface="Calibri"/>
                <a:cs typeface="Calibri"/>
                <a:sym typeface="Calibri"/>
              </a:rPr>
              <a:t>Assuming that current variances are atypical, i.e. they will not continue in the future</a:t>
            </a:r>
            <a:endParaRPr/>
          </a:p>
          <a:p>
            <a:pPr indent="-341312" lvl="0" marL="341312"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	use (ETC) = (BAC – EV)</a:t>
            </a:r>
            <a:endParaRPr/>
          </a:p>
          <a:p>
            <a:pPr indent="-341312" lvl="0" marL="341312"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					= $2,350,000 - $681,500 = $1,668,500</a:t>
            </a:r>
            <a:endParaRPr/>
          </a:p>
          <a:p>
            <a:pPr indent="-341312" lvl="0" marL="341312" marR="0" rtl="0" algn="l">
              <a:lnSpc>
                <a:spcPct val="100000"/>
              </a:lnSpc>
              <a:spcBef>
                <a:spcPts val="520"/>
              </a:spcBef>
              <a:spcAft>
                <a:spcPts val="0"/>
              </a:spcAft>
              <a:buClr>
                <a:schemeClr val="dk1"/>
              </a:buClr>
              <a:buFont typeface="Arial"/>
              <a:buNone/>
            </a:pPr>
            <a:r>
              <a:t/>
            </a:r>
            <a:endParaRPr b="0" i="0" sz="2600" u="none">
              <a:solidFill>
                <a:schemeClr val="dk1"/>
              </a:solidFill>
              <a:latin typeface="Calibri"/>
              <a:ea typeface="Calibri"/>
              <a:cs typeface="Calibri"/>
              <a:sym typeface="Calibri"/>
            </a:endParaRPr>
          </a:p>
          <a:p>
            <a:pPr indent="-341312" lvl="0" marL="341312"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	Therefore EAC = ETC + AC (or ACWP) </a:t>
            </a:r>
            <a:endParaRPr/>
          </a:p>
          <a:p>
            <a:pPr indent="-341312" lvl="0" marL="341312"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					= $1,668,500 +$710,000 = $2,378,500</a:t>
            </a:r>
            <a:endParaRPr/>
          </a:p>
        </p:txBody>
      </p:sp>
      <p:sp>
        <p:nvSpPr>
          <p:cNvPr id="353" name="Google Shape;353;p47"/>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54" name="Google Shape;354;p47"/>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17"/>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Estimates </a:t>
            </a:r>
            <a:endParaRPr/>
          </a:p>
        </p:txBody>
      </p:sp>
      <p:sp>
        <p:nvSpPr>
          <p:cNvPr id="119" name="Google Shape;119;p17"/>
          <p:cNvSpPr txBox="1"/>
          <p:nvPr>
            <p:ph idx="4294967295"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Estimates for feasibility:</a:t>
            </a:r>
            <a:r>
              <a:rPr b="0" i="0" lang="en-US" sz="3200" u="non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based on preliminary design information and is prepared after the project scope is completely defined. </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0" name="Google Shape;120;p17"/>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1" name="Google Shape;121;p17"/>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18"/>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Estimates </a:t>
            </a:r>
            <a:endParaRPr/>
          </a:p>
        </p:txBody>
      </p:sp>
      <p:sp>
        <p:nvSpPr>
          <p:cNvPr id="127" name="Google Shape;127;p18"/>
          <p:cNvSpPr txBox="1"/>
          <p:nvPr>
            <p:ph idx="4294967295"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Estimates during engineering and design:</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based on schematic design documents.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estimate is prepared based on major quantities and method of assembly/fabrication/construction that will occur on the project. </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8" name="Google Shape;128;p18"/>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9" name="Google Shape;129;p18"/>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Google Shape;134;p19"/>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Estimates </a:t>
            </a:r>
            <a:endParaRPr/>
          </a:p>
        </p:txBody>
      </p:sp>
      <p:sp>
        <p:nvSpPr>
          <p:cNvPr id="135" name="Google Shape;135;p19"/>
          <p:cNvSpPr txBox="1"/>
          <p:nvPr>
            <p:ph idx="4294967295"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Estimates for project execution/construction:</a:t>
            </a:r>
            <a:r>
              <a:rPr b="0" i="0" lang="en-US" sz="3200" u="non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These are itemized cost computations based on a complete set of contract documents.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These estimates are prepared using historical average costs or by creating crews/manufacturing units and considering their production.  </a:t>
            </a:r>
            <a:endParaRPr/>
          </a:p>
          <a:p>
            <a:pPr indent="-163513" lvl="0" marL="341313"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6" name="Google Shape;136;p19"/>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7" name="Google Shape;137;p19"/>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sp>
        <p:nvSpPr>
          <p:cNvPr id="142" name="Google Shape;142;p20"/>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Estimates </a:t>
            </a:r>
            <a:endParaRPr/>
          </a:p>
        </p:txBody>
      </p:sp>
      <p:sp>
        <p:nvSpPr>
          <p:cNvPr id="143" name="Google Shape;143;p20"/>
          <p:cNvSpPr txBox="1"/>
          <p:nvPr>
            <p:ph idx="4294967295" type="body"/>
          </p:nvPr>
        </p:nvSpPr>
        <p:spPr>
          <a:xfrm>
            <a:off x="471487" y="1790700"/>
            <a:ext cx="8475662" cy="5062537"/>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Estimates for change orders:</a:t>
            </a:r>
            <a:r>
              <a:rPr b="0" i="0" lang="en-US" sz="3200" u="none">
                <a:solidFill>
                  <a:schemeClr val="dk1"/>
                </a:solidFill>
                <a:latin typeface="Calibri"/>
                <a:ea typeface="Calibri"/>
                <a:cs typeface="Calibri"/>
                <a:sym typeface="Calibri"/>
              </a:rPr>
              <a:t>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Are developed during project implementation in response to an owner directed change in project scope. </a:t>
            </a:r>
            <a:endParaRPr/>
          </a:p>
        </p:txBody>
      </p:sp>
      <p:sp>
        <p:nvSpPr>
          <p:cNvPr id="144" name="Google Shape;144;p20"/>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45" name="Google Shape;145;p20"/>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9" name="Shape 149"/>
        <p:cNvGrpSpPr/>
        <p:nvPr/>
      </p:nvGrpSpPr>
      <p:grpSpPr>
        <a:xfrm>
          <a:off x="0" y="0"/>
          <a:ext cx="0" cy="0"/>
          <a:chOff x="0" y="0"/>
          <a:chExt cx="0" cy="0"/>
        </a:xfrm>
      </p:grpSpPr>
      <p:sp>
        <p:nvSpPr>
          <p:cNvPr id="150" name="Google Shape;150;p21"/>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Contingency</a:t>
            </a:r>
            <a:endParaRPr/>
          </a:p>
        </p:txBody>
      </p:sp>
      <p:sp>
        <p:nvSpPr>
          <p:cNvPr id="151" name="Google Shape;151;p21"/>
          <p:cNvSpPr txBox="1"/>
          <p:nvPr>
            <p:ph idx="4294967295" type="body"/>
          </p:nvPr>
        </p:nvSpPr>
        <p:spPr>
          <a:xfrm>
            <a:off x="471487" y="1585912"/>
            <a:ext cx="8475662" cy="5267325"/>
          </a:xfrm>
          <a:prstGeom prst="rect">
            <a:avLst/>
          </a:prstGeom>
          <a:noFill/>
          <a:ln>
            <a:noFill/>
          </a:ln>
        </p:spPr>
        <p:txBody>
          <a:bodyPr anchorCtr="0" anchor="t" bIns="45700" lIns="91400" spcFirstLastPara="1" rIns="91400" wrap="square" tIns="45700">
            <a:noAutofit/>
          </a:bodyPr>
          <a:lstStyle/>
          <a:p>
            <a:pPr indent="-341312" lvl="0" marL="341312"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Contingency is an amount added to an estimate to allow for items, for which the experience shows will likely result in additional costs. </a:t>
            </a:r>
            <a:endParaRPr/>
          </a:p>
          <a:p>
            <a:pPr indent="-341312" lvl="0" marL="341312"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Contingency is generally determined based on the estimator’s past project experience and considers such things as: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planning and estimating errors and omissions,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possible price escalations, </a:t>
            </a:r>
            <a:endParaRPr/>
          </a:p>
          <a:p>
            <a:pPr indent="-284162" lvl="1" marL="741362"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changes within the project scope</a:t>
            </a:r>
            <a:endParaRPr/>
          </a:p>
        </p:txBody>
      </p:sp>
      <p:sp>
        <p:nvSpPr>
          <p:cNvPr id="152" name="Google Shape;152;p21"/>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53" name="Google Shape;153;p21"/>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p22"/>
          <p:cNvSpPr txBox="1"/>
          <p:nvPr>
            <p:ph idx="4294967295" type="title"/>
          </p:nvPr>
        </p:nvSpPr>
        <p:spPr>
          <a:xfrm>
            <a:off x="471487" y="307975"/>
            <a:ext cx="8475662" cy="1277937"/>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Detailed Cost Estimate</a:t>
            </a:r>
            <a:endParaRPr/>
          </a:p>
        </p:txBody>
      </p:sp>
      <p:pic>
        <p:nvPicPr>
          <p:cNvPr id="159" name="Google Shape;159;p22"/>
          <p:cNvPicPr preferRelativeResize="0"/>
          <p:nvPr/>
        </p:nvPicPr>
        <p:blipFill rotWithShape="1">
          <a:blip r:embed="rId3">
            <a:alphaModFix/>
          </a:blip>
          <a:srcRect b="0" l="0" r="0" t="0"/>
          <a:stretch/>
        </p:blipFill>
        <p:spPr>
          <a:xfrm>
            <a:off x="874713" y="1585900"/>
            <a:ext cx="7669200" cy="5342400"/>
          </a:xfrm>
          <a:prstGeom prst="rect">
            <a:avLst/>
          </a:prstGeom>
          <a:noFill/>
          <a:ln>
            <a:noFill/>
          </a:ln>
        </p:spPr>
      </p:pic>
      <p:sp>
        <p:nvSpPr>
          <p:cNvPr id="160" name="Google Shape;160;p22"/>
          <p:cNvSpPr txBox="1"/>
          <p:nvPr/>
        </p:nvSpPr>
        <p:spPr>
          <a:xfrm>
            <a:off x="6750050" y="7110412"/>
            <a:ext cx="2197100" cy="40957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61" name="Google Shape;161;p22"/>
          <p:cNvSpPr txBox="1"/>
          <p:nvPr/>
        </p:nvSpPr>
        <p:spPr>
          <a:xfrm>
            <a:off x="3217862" y="7110412"/>
            <a:ext cx="2982912" cy="40957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