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y="6858000" cx="9144000"/>
  <p:notesSz cx="9144000" cy="6858000"/>
  <p:embeddedFontLst>
    <p:embeddedFont>
      <p:font typeface="Tahoma"/>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25885FC-001F-48D4-92F7-649EB3B31D4D}">
  <a:tblStyle styleId="{425885FC-001F-48D4-92F7-649EB3B31D4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Fixed costs: fixed or unchanging regardless of the level of output or activity. E.g. Cost for factory floor space and equipment does not change based on production quantity or number of employees</a:t>
            </a:r>
            <a:endParaRPr/>
          </a:p>
          <a:p>
            <a:pPr indent="0" lvl="0" marL="0" marR="0" rtl="0" algn="l">
              <a:spcBef>
                <a:spcPts val="0"/>
              </a:spcBef>
              <a:spcAft>
                <a:spcPts val="0"/>
              </a:spcAft>
              <a:buFont typeface="Arial"/>
              <a:buNone/>
            </a:pPr>
            <a:r>
              <a:rPr b="0" i="0" lang="en-US" sz="1800" u="none" cap="none" strike="noStrike"/>
              <a:t>Variable costs: E.g. labour costs, depends on the number of employees and the hours worked</a:t>
            </a:r>
            <a:endParaRPr/>
          </a:p>
          <a:p>
            <a:pPr indent="0" lvl="0" marL="0" marR="0" rtl="0" algn="l">
              <a:spcBef>
                <a:spcPts val="0"/>
              </a:spcBef>
              <a:spcAft>
                <a:spcPts val="0"/>
              </a:spcAft>
              <a:buFont typeface="Arial"/>
              <a:buNone/>
            </a:pPr>
            <a:r>
              <a:rPr b="0" i="0" lang="en-US" sz="1800" u="none" cap="none" strike="noStrike"/>
              <a:t>Marginal Costs: costs incurred for producing an additional unit. </a:t>
            </a:r>
            <a:endParaRPr/>
          </a:p>
          <a:p>
            <a:pPr indent="0" lvl="0" marL="0" marR="0" rtl="0" algn="l">
              <a:spcBef>
                <a:spcPts val="0"/>
              </a:spcBef>
              <a:spcAft>
                <a:spcPts val="0"/>
              </a:spcAft>
              <a:buFont typeface="Arial"/>
              <a:buNone/>
            </a:pPr>
            <a:r>
              <a:rPr b="0" i="0" lang="en-US" sz="1800" u="none" cap="none" strike="noStrike"/>
              <a:t>Marginal cost usually decreases as the number of units produced increases. This is because overhead and profit is spread over many more units. This is not the case if overtime work is involved </a:t>
            </a:r>
            <a:endParaRPr/>
          </a:p>
        </p:txBody>
      </p:sp>
      <p:sp>
        <p:nvSpPr>
          <p:cNvPr id="190" name="Google Shape;190;p1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a graph of fixed, variable and total cost</a:t>
            </a:r>
            <a:endParaRPr b="0" i="0" sz="1800" u="none" cap="none" strike="noStrike"/>
          </a:p>
          <a:p>
            <a:pPr indent="0" lvl="0" marL="0" marR="0" rtl="0" algn="l">
              <a:spcBef>
                <a:spcPts val="0"/>
              </a:spcBef>
              <a:spcAft>
                <a:spcPts val="0"/>
              </a:spcAft>
              <a:buFont typeface="Arial"/>
              <a:buNone/>
            </a:pPr>
            <a:r>
              <a:rPr b="0" i="0" lang="en-US" sz="1800" u="none" cap="none" strike="noStrike"/>
              <a:t>X axis is number of units</a:t>
            </a:r>
            <a:endParaRPr b="0" i="0" sz="1800" u="none" cap="none" strike="noStrike"/>
          </a:p>
          <a:p>
            <a:pPr indent="0" lvl="0" marL="0" marR="0" rtl="0" algn="l">
              <a:spcBef>
                <a:spcPts val="0"/>
              </a:spcBef>
              <a:spcAft>
                <a:spcPts val="0"/>
              </a:spcAft>
              <a:buFont typeface="Arial"/>
              <a:buNone/>
            </a:pPr>
            <a:r>
              <a:rPr b="0" i="0" lang="en-US" sz="1800" u="none" cap="none" strike="noStrike"/>
              <a:t>Variable costs are usually linear. </a:t>
            </a:r>
            <a:endParaRPr b="0" i="0" sz="1800" u="none" cap="none" strike="noStrike"/>
          </a:p>
          <a:p>
            <a:pPr indent="0" lvl="0" marL="0" marR="0" rtl="0" algn="l">
              <a:spcBef>
                <a:spcPts val="0"/>
              </a:spcBef>
              <a:spcAft>
                <a:spcPts val="0"/>
              </a:spcAft>
              <a:buFont typeface="Arial"/>
              <a:buNone/>
            </a:pPr>
            <a:r>
              <a:rPr b="0" i="0" lang="en-US" sz="1800" u="none" cap="none" strike="noStrike"/>
              <a:t>In this example the variable cost is $200 / unit up to 10 units then increases to $300 per unit onwards. </a:t>
            </a:r>
            <a:endParaRPr b="0" i="0" sz="1800" u="none" cap="none" strike="noStrike"/>
          </a:p>
          <a:p>
            <a:pPr indent="0" lvl="0" marL="0" marR="0" rtl="0" algn="l">
              <a:spcBef>
                <a:spcPts val="0"/>
              </a:spcBef>
              <a:spcAft>
                <a:spcPts val="0"/>
              </a:spcAft>
              <a:buFont typeface="Arial"/>
              <a:buNone/>
            </a:pPr>
            <a:r>
              <a:rPr b="0" i="0" lang="en-US" sz="1800" u="none" cap="none" strike="noStrike"/>
              <a:t>In the example the marginal cost at a volume of 5 units is $200 per unit while at a volume of 12 units it is $300 per unit. One possible reason for this is because there is overtime involved </a:t>
            </a:r>
            <a:endParaRPr/>
          </a:p>
        </p:txBody>
      </p:sp>
      <p:sp>
        <p:nvSpPr>
          <p:cNvPr id="208" name="Google Shape;208;p1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Break even point: total costs to provide the product or good or service is equal to the revenue generated by the good or service</a:t>
            </a:r>
            <a:endParaRPr b="0" i="0" sz="1800" u="none" cap="none" strike="noStrike"/>
          </a:p>
          <a:p>
            <a:pPr indent="0" lvl="0" marL="0" marR="0" rtl="0" algn="l">
              <a:spcBef>
                <a:spcPts val="0"/>
              </a:spcBef>
              <a:spcAft>
                <a:spcPts val="0"/>
              </a:spcAft>
              <a:buFont typeface="Arial"/>
              <a:buNone/>
            </a:pPr>
            <a:r>
              <a:rPr b="0" i="0" lang="en-US" sz="1800" u="none" cap="none" strike="noStrike"/>
              <a:t>Profit Region: output level of the variable x greater than the break even point. total revenue greater than total costs</a:t>
            </a:r>
            <a:endParaRPr b="0" i="0" sz="1800" u="none" cap="none" strike="noStrike"/>
          </a:p>
          <a:p>
            <a:pPr indent="0" lvl="0" marL="0" marR="0" rtl="0" algn="l">
              <a:spcBef>
                <a:spcPts val="0"/>
              </a:spcBef>
              <a:spcAft>
                <a:spcPts val="0"/>
              </a:spcAft>
              <a:buFont typeface="Arial"/>
              <a:buNone/>
            </a:pPr>
            <a:r>
              <a:rPr b="0" i="0" lang="en-US" sz="1800" u="none" cap="none" strike="noStrike"/>
              <a:t>Loss region: output level of the variable x less than the break-even point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217" name="Google Shape;217;p2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Sunk cost is money already spent as a result of a past decision. Sunk costs should be disregarded from our economic analysis because current decisions cannot change the past. </a:t>
            </a:r>
            <a:endParaRPr b="0" i="0" sz="1800" u="none" cap="none" strike="noStrike"/>
          </a:p>
          <a:p>
            <a:pPr indent="0" lvl="0" marL="0" marR="0" rtl="0" algn="l">
              <a:spcBef>
                <a:spcPts val="0"/>
              </a:spcBef>
              <a:spcAft>
                <a:spcPts val="0"/>
              </a:spcAft>
              <a:buFont typeface="Arial"/>
              <a:buNone/>
            </a:pPr>
            <a:r>
              <a:rPr b="0" i="0" lang="en-US" sz="1800" u="none" cap="none" strike="noStrike"/>
              <a:t>Example of a sunk cost: money spent last year to purchase new machinery is money that is sunk. The money has already been spent and there is nothing that can be done now to change that action. </a:t>
            </a:r>
            <a:endParaRPr/>
          </a:p>
        </p:txBody>
      </p:sp>
      <p:sp>
        <p:nvSpPr>
          <p:cNvPr id="226" name="Google Shape;226;p2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Example of opportunity cost: purchasing a new car. The opportunity cost is putting the money in a high interest account. The interest the money would receive is the opportunity cost. </a:t>
            </a:r>
            <a:endParaRPr b="0" i="0" sz="1800" u="none" cap="none" strike="noStrike"/>
          </a:p>
          <a:p>
            <a:pPr indent="0" lvl="0" marL="0" marR="0" rtl="0" algn="l">
              <a:spcBef>
                <a:spcPts val="0"/>
              </a:spcBef>
              <a:spcAft>
                <a:spcPts val="0"/>
              </a:spcAft>
              <a:buFont typeface="Arial"/>
              <a:buNone/>
            </a:pPr>
            <a:r>
              <a:rPr b="0" i="0" lang="en-US" sz="1800" u="none" cap="none" strike="noStrike"/>
              <a:t>Use of an assembly line to produce a different product. </a:t>
            </a:r>
            <a:endParaRPr/>
          </a:p>
        </p:txBody>
      </p:sp>
      <p:sp>
        <p:nvSpPr>
          <p:cNvPr id="237" name="Google Shape;237;p2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Recurring cost is an expense that is known and anticipated. Example of recurring cost would be annual expenses for maintenance and operation. </a:t>
            </a:r>
            <a:endParaRPr b="0" i="0" sz="1800" u="none" cap="none" strike="noStrike"/>
          </a:p>
          <a:p>
            <a:pPr indent="0" lvl="0" marL="0" marR="0" rtl="0" algn="l">
              <a:spcBef>
                <a:spcPts val="0"/>
              </a:spcBef>
              <a:spcAft>
                <a:spcPts val="0"/>
              </a:spcAft>
              <a:buFont typeface="Arial"/>
              <a:buNone/>
            </a:pPr>
            <a:r>
              <a:rPr b="0" i="0" lang="en-US" sz="1800" u="none" cap="none" strike="noStrike"/>
              <a:t>Non recurring costs: emergency maintenance, cost of installing a new machine</a:t>
            </a:r>
            <a:endParaRPr b="0" i="0" sz="1800" u="none" cap="none" strike="noStrike"/>
          </a:p>
          <a:p>
            <a:pPr indent="0" lvl="0" marL="0" marR="0" rtl="0" algn="l">
              <a:spcBef>
                <a:spcPts val="0"/>
              </a:spcBef>
              <a:spcAft>
                <a:spcPts val="0"/>
              </a:spcAft>
              <a:buFont typeface="Arial"/>
              <a:buNone/>
            </a:pPr>
            <a:r>
              <a:rPr b="0" i="0" lang="en-US" sz="1800" u="none" cap="none" strike="noStrike"/>
              <a:t>Incremental costs: in choosing between alternatives the focus is on the difference between alternatives. Example: in choosing 2 options for leasing a vehicle the comparison should focus on the costs that are not the same </a:t>
            </a:r>
            <a:endParaRPr b="0" i="0" sz="1800" u="none" cap="none" strike="noStrike"/>
          </a:p>
          <a:p>
            <a:pPr indent="0" lvl="0" marL="0" marR="0" rtl="0" algn="l">
              <a:spcBef>
                <a:spcPts val="0"/>
              </a:spcBef>
              <a:spcAft>
                <a:spcPts val="0"/>
              </a:spcAft>
              <a:buFont typeface="Arial"/>
              <a:buNone/>
            </a:pPr>
            <a:r>
              <a:rPr b="0" i="0" lang="en-US" sz="1800" u="none" cap="none" strike="noStrike"/>
              <a:t>Example of cash cost is when you buy dinner and pay with money out of your pocket</a:t>
            </a:r>
            <a:endParaRPr/>
          </a:p>
          <a:p>
            <a:pPr indent="0" lvl="0" marL="0" marR="0" rtl="0" algn="l">
              <a:spcBef>
                <a:spcPts val="0"/>
              </a:spcBef>
              <a:spcAft>
                <a:spcPts val="0"/>
              </a:spcAft>
              <a:buFont typeface="Arial"/>
              <a:buNone/>
            </a:pPr>
            <a:r>
              <a:rPr b="0" i="0" lang="en-US" sz="1800" u="none" cap="none" strike="noStrike"/>
              <a:t>Book costs are cost effects from past decisions that are recorded in books (accounting books)</a:t>
            </a:r>
            <a:endParaRPr/>
          </a:p>
          <a:p>
            <a:pPr indent="0" lvl="0" marL="0" marR="0" rtl="0" algn="l">
              <a:spcBef>
                <a:spcPts val="0"/>
              </a:spcBef>
              <a:spcAft>
                <a:spcPts val="0"/>
              </a:spcAft>
              <a:buFont typeface="Arial"/>
              <a:buNone/>
            </a:pPr>
            <a:r>
              <a:rPr b="0" i="0" lang="en-US" sz="1800" u="none" cap="none" strike="noStrike"/>
              <a:t>Asset depreciation is an example of book costs. Book costs are not usually included in engineering economic analysis. </a:t>
            </a:r>
            <a:endParaRPr/>
          </a:p>
        </p:txBody>
      </p:sp>
      <p:sp>
        <p:nvSpPr>
          <p:cNvPr id="246" name="Google Shape;246;p2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Life cycle costing refers to the concept of designing products, goods and services recognizing their associated costs over the various phases of their life cycles</a:t>
            </a:r>
            <a:endParaRPr b="0" i="0" sz="1800" u="none" cap="none" strike="noStrike"/>
          </a:p>
          <a:p>
            <a:pPr indent="0" lvl="0" marL="0" marR="0" rtl="0" algn="l">
              <a:spcBef>
                <a:spcPts val="0"/>
              </a:spcBef>
              <a:spcAft>
                <a:spcPts val="0"/>
              </a:spcAft>
              <a:buFont typeface="Arial"/>
              <a:buNone/>
            </a:pPr>
            <a:r>
              <a:rPr b="0" i="0" lang="en-US" sz="1800" u="none" cap="none" strike="noStrike"/>
              <a:t>Two key concepts in life cycle costing are that the later a design change is made, the higher the cost. Decisions made early in the life cycle tend to lock in costs that will be incurred later. </a:t>
            </a:r>
            <a:endParaRPr b="0" i="0" sz="1800" u="none" cap="none" strike="noStrike"/>
          </a:p>
          <a:p>
            <a:pPr indent="0" lvl="0" marL="0" marR="0" rtl="0" algn="l">
              <a:spcBef>
                <a:spcPts val="0"/>
              </a:spcBef>
              <a:spcAft>
                <a:spcPts val="0"/>
              </a:spcAft>
              <a:buFont typeface="Arial"/>
              <a:buNone/>
            </a:pPr>
            <a:r>
              <a:rPr b="0" i="0" lang="en-US" sz="1800" u="none" cap="none" strike="noStrike"/>
              <a:t>Fig 2.4 shows how costs are committed early in the product life cycle. Nearly all costs are set during the design phase. At the same time, only 10% - 30% of cumulative life cycle costs are spent before the end of the production phase. </a:t>
            </a:r>
            <a:endParaRPr b="0" i="0" sz="1800" u="none" cap="none" strike="noStrike"/>
          </a:p>
          <a:p>
            <a:pPr indent="0" lvl="0" marL="0" marR="0" rtl="0" algn="l">
              <a:spcBef>
                <a:spcPts val="0"/>
              </a:spcBef>
              <a:spcAft>
                <a:spcPts val="0"/>
              </a:spcAft>
              <a:buFont typeface="Arial"/>
              <a:buNone/>
            </a:pPr>
            <a:r>
              <a:rPr b="0" i="0" lang="en-US" sz="1800" u="none" cap="none" strike="noStrike"/>
              <a:t>Fig 2.5 illustrates that downstream product changes are more costly than upstream. </a:t>
            </a:r>
            <a:endParaRPr/>
          </a:p>
        </p:txBody>
      </p:sp>
      <p:sp>
        <p:nvSpPr>
          <p:cNvPr id="256" name="Google Shape;256;p2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Cash flows are assumed to occur at time 0 or at the end of each period. </a:t>
            </a:r>
            <a:endParaRPr/>
          </a:p>
          <a:p>
            <a:pPr indent="0" lvl="0" marL="0" marR="0" rtl="0" algn="l">
              <a:spcBef>
                <a:spcPts val="0"/>
              </a:spcBef>
              <a:spcAft>
                <a:spcPts val="0"/>
              </a:spcAft>
              <a:buFont typeface="Arial"/>
              <a:buNone/>
            </a:pPr>
            <a:r>
              <a:rPr b="0" i="0" lang="en-US" sz="1800" u="none" cap="none" strike="noStrike"/>
              <a:t>Costs/disbursements/payments are usually represented by downward pointing arrows, while receipts/benefits are usually represented by upward pointing arrows.  </a:t>
            </a:r>
            <a:endParaRPr/>
          </a:p>
          <a:p>
            <a:pPr indent="0" lvl="0" marL="0" marR="0" rtl="0" algn="l">
              <a:spcBef>
                <a:spcPts val="0"/>
              </a:spcBef>
              <a:spcAft>
                <a:spcPts val="0"/>
              </a:spcAft>
              <a:buFont typeface="Arial"/>
              <a:buNone/>
            </a:pPr>
            <a:r>
              <a:rPr b="0" i="0" lang="en-US" sz="1800" u="none" cap="none" strike="noStrike"/>
              <a:t>We usually assume cash flows to occur at the end of periods, unless or course, you are dealing with rent which of course occurs at the beginning of periods.  </a:t>
            </a:r>
            <a:endParaRPr/>
          </a:p>
        </p:txBody>
      </p:sp>
      <p:sp>
        <p:nvSpPr>
          <p:cNvPr id="273" name="Google Shape;273;p3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For most analyses we are going to do you are going to have to start off by drawing a cash flow diagram. </a:t>
            </a:r>
            <a:endParaRPr/>
          </a:p>
          <a:p>
            <a:pPr indent="0" lvl="0" marL="0" marR="0" rtl="0" algn="l">
              <a:spcBef>
                <a:spcPts val="0"/>
              </a:spcBef>
              <a:spcAft>
                <a:spcPts val="0"/>
              </a:spcAft>
              <a:buFont typeface="Arial"/>
              <a:buNone/>
            </a:pPr>
            <a:r>
              <a:rPr b="0" i="0" lang="en-US" sz="1800" u="none" cap="none" strike="noStrike"/>
              <a:t>A cash flow diagram will help you understand how to do the analysis</a:t>
            </a:r>
            <a:endParaRPr b="0" i="0" sz="1800" u="none" cap="none" strike="noStrike"/>
          </a:p>
          <a:p>
            <a:pPr indent="0" lvl="0" marL="0" marR="0" rtl="0" algn="l">
              <a:spcBef>
                <a:spcPts val="0"/>
              </a:spcBef>
              <a:spcAft>
                <a:spcPts val="0"/>
              </a:spcAft>
              <a:buFont typeface="Arial"/>
              <a:buNone/>
            </a:pPr>
            <a:r>
              <a:rPr b="0" i="0" lang="en-US" sz="1800" u="none" cap="none" strike="noStrike"/>
              <a:t>The time units are usually equivalent to the number of interest periods n  </a:t>
            </a:r>
            <a:endParaRPr/>
          </a:p>
        </p:txBody>
      </p:sp>
      <p:sp>
        <p:nvSpPr>
          <p:cNvPr id="282" name="Google Shape;282;p3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3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299" name="Google Shape;299;p3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
        <p:nvSpPr>
          <p:cNvPr id="307" name="Google Shape;307;p39:notes"/>
          <p:cNvSpPr/>
          <p:nvPr>
            <p:ph idx="2" type="sldImg"/>
          </p:nvPr>
        </p:nvSpPr>
        <p:spPr>
          <a:xfrm>
            <a:off x="2857500" y="522287"/>
            <a:ext cx="3427412" cy="25701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08" name="Google Shape;308;p39:notes"/>
          <p:cNvSpPr txBox="1"/>
          <p:nvPr>
            <p:ph idx="1" type="body"/>
          </p:nvPr>
        </p:nvSpPr>
        <p:spPr>
          <a:xfrm>
            <a:off x="914400" y="3257550"/>
            <a:ext cx="7315200" cy="3086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Under interest and equivalence, we are going to look at the four following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4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is a time value of money which is reflected in banks’ willingness to pay interest for the use of various sums of money. </a:t>
            </a:r>
            <a:endParaRPr b="0" i="0" sz="1800" u="none" cap="none" strike="noStrike"/>
          </a:p>
          <a:p>
            <a:pPr indent="0" lvl="0" marL="0" marR="0" rtl="0" algn="l">
              <a:spcBef>
                <a:spcPts val="0"/>
              </a:spcBef>
              <a:spcAft>
                <a:spcPts val="0"/>
              </a:spcAft>
              <a:buFont typeface="Arial"/>
              <a:buNone/>
            </a:pPr>
            <a:r>
              <a:rPr b="0" i="0" lang="en-US" sz="1800" u="none" cap="none" strike="noStrike"/>
              <a:t>Alternatively, if you take a loan from the bank you have to pay interest since you are depriving the bank of its money over a period of time. Because money loses value over time, you have to pay back a larger amount which is equivalent to what you borrowed. </a:t>
            </a:r>
            <a:endParaRPr/>
          </a:p>
        </p:txBody>
      </p:sp>
      <p:sp>
        <p:nvSpPr>
          <p:cNvPr id="318" name="Google Shape;318;p4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4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total money after n periods is the future sum. The future sum is the present sum adjusted by the interest gained on it. </a:t>
            </a:r>
            <a:endParaRPr b="0" i="0" sz="1800" u="none" cap="none" strike="noStrike"/>
          </a:p>
          <a:p>
            <a:pPr indent="0" lvl="0" marL="0" marR="0" rtl="0" algn="l">
              <a:spcBef>
                <a:spcPts val="0"/>
              </a:spcBef>
              <a:spcAft>
                <a:spcPts val="0"/>
              </a:spcAft>
              <a:buFont typeface="Arial"/>
              <a:buNone/>
            </a:pPr>
            <a:r>
              <a:rPr b="0" i="0" lang="en-US" sz="1800" u="none" cap="none" strike="noStrike"/>
              <a:t>At the end of n years the amount of money due you, F, would equal the amount of the loan P plus the interest earned. </a:t>
            </a:r>
            <a:endParaRPr/>
          </a:p>
        </p:txBody>
      </p:sp>
      <p:sp>
        <p:nvSpPr>
          <p:cNvPr id="327" name="Google Shape;327;p4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4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“Interest on top of interest”: for a loan, any interest owed but not paid at the end of the year is added to the balance due. The next year’s interest is calculated on the unpaid balance due, which includes the unpaid interest from the preceding year. </a:t>
            </a:r>
            <a:endParaRPr/>
          </a:p>
        </p:txBody>
      </p:sp>
      <p:sp>
        <p:nvSpPr>
          <p:cNvPr id="336" name="Google Shape;336;p4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4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For year two, the interest is calculated based on the the principal amount plus the interest it earned the previous year</a:t>
            </a:r>
            <a:endParaRPr/>
          </a:p>
        </p:txBody>
      </p:sp>
      <p:sp>
        <p:nvSpPr>
          <p:cNvPr id="353" name="Google Shape;353;p4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5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Equivalence is an essential factor in engineering economics </a:t>
            </a:r>
            <a:endParaRPr b="0" i="0" sz="1800" u="none" cap="none" strike="noStrike"/>
          </a:p>
          <a:p>
            <a:pPr indent="0" lvl="0" marL="0" marR="0" rtl="0" algn="l">
              <a:spcBef>
                <a:spcPts val="0"/>
              </a:spcBef>
              <a:spcAft>
                <a:spcPts val="0"/>
              </a:spcAft>
              <a:buFont typeface="Arial"/>
              <a:buNone/>
            </a:pPr>
            <a:r>
              <a:rPr b="0" i="0" lang="en-US" sz="1800" u="none" cap="none" strike="noStrike"/>
              <a:t>Value refers to what can be acquired with the money. Value is the worth of something </a:t>
            </a:r>
            <a:endParaRPr/>
          </a:p>
        </p:txBody>
      </p:sp>
      <p:sp>
        <p:nvSpPr>
          <p:cNvPr id="362" name="Google Shape;362;p5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5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use equivalence when comparing projects with cash flows over ‘n’ time periods </a:t>
            </a:r>
            <a:endParaRPr/>
          </a:p>
        </p:txBody>
      </p:sp>
      <p:sp>
        <p:nvSpPr>
          <p:cNvPr id="372" name="Google Shape;372;p5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5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Interest formulas are used to facilitate equivalence computations</a:t>
            </a:r>
            <a:endParaRPr/>
          </a:p>
        </p:txBody>
      </p:sp>
      <p:sp>
        <p:nvSpPr>
          <p:cNvPr id="383" name="Google Shape;383;p5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5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(F/P,i,n) is the single payment compound amount factor </a:t>
            </a:r>
            <a:endParaRPr/>
          </a:p>
        </p:txBody>
      </p:sp>
      <p:sp>
        <p:nvSpPr>
          <p:cNvPr id="418" name="Google Shape;418;p5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6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6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apply the single payment compound amount formula </a:t>
            </a:r>
            <a:endParaRPr/>
          </a:p>
        </p:txBody>
      </p:sp>
      <p:sp>
        <p:nvSpPr>
          <p:cNvPr id="446" name="Google Shape;446;p6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6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6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(P/F,i,n) find P, given F, at i, over n. </a:t>
            </a:r>
            <a:endParaRPr/>
          </a:p>
          <a:p>
            <a:pPr indent="0" lvl="0" marL="0" marR="0" rtl="0" algn="l">
              <a:spcBef>
                <a:spcPts val="0"/>
              </a:spcBef>
              <a:spcAft>
                <a:spcPts val="0"/>
              </a:spcAft>
              <a:buFont typeface="Arial"/>
              <a:buNone/>
            </a:pPr>
            <a:r>
              <a:rPr b="0" i="0" lang="en-US" sz="1800" u="none" cap="none" strike="noStrike"/>
              <a:t>(P/F,i,n) is called the single payment present worth factor </a:t>
            </a:r>
            <a:endParaRPr b="0" i="0" sz="1800" u="none" cap="none" strike="noStrike"/>
          </a:p>
          <a:p>
            <a:pPr indent="0" lvl="0" marL="0" marR="0" rtl="0" algn="l">
              <a:spcBef>
                <a:spcPts val="0"/>
              </a:spcBef>
              <a:spcAft>
                <a:spcPts val="0"/>
              </a:spcAft>
              <a:buFont typeface="Arial"/>
              <a:buNone/>
            </a:pPr>
            <a:r>
              <a:rPr b="0" i="0" lang="en-US" sz="1800" u="none" cap="none" strike="noStrike"/>
              <a:t>The future value F is adjusted by the present worth factor (P/F,i,n)</a:t>
            </a:r>
            <a:endParaRPr/>
          </a:p>
        </p:txBody>
      </p:sp>
      <p:sp>
        <p:nvSpPr>
          <p:cNvPr id="455" name="Google Shape;455;p6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6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apply the single payment present worth formula </a:t>
            </a:r>
            <a:endParaRPr/>
          </a:p>
        </p:txBody>
      </p:sp>
      <p:sp>
        <p:nvSpPr>
          <p:cNvPr id="464" name="Google Shape;464;p6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6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6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Interest rate is the cost of borrowing money. </a:t>
            </a:r>
            <a:endParaRPr/>
          </a:p>
        </p:txBody>
      </p:sp>
      <p:sp>
        <p:nvSpPr>
          <p:cNvPr id="481" name="Google Shape;481;p6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7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7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Example of an end of period cash disbursement would be the monthly payment of a loan</a:t>
            </a:r>
            <a:endParaRPr/>
          </a:p>
        </p:txBody>
      </p:sp>
      <p:sp>
        <p:nvSpPr>
          <p:cNvPr id="500" name="Google Shape;500;p7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7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7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simple scenario is a single cash flow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You have a present sum of money and you wish to find an equivalent future sum of money. </a:t>
            </a:r>
            <a:endParaRPr/>
          </a:p>
        </p:txBody>
      </p:sp>
      <p:sp>
        <p:nvSpPr>
          <p:cNvPr id="535" name="Google Shape;535;p7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7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7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we are finding a future sum of money (at 8yrs) that is equivalent to our present sum of $2000 at 10% interest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adjust the present sum by a compound amount factor.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(F/P,i,n) is called the compound amount factor. </a:t>
            </a:r>
            <a:endParaRPr/>
          </a:p>
          <a:p>
            <a:pPr indent="0" lvl="0" marL="0" marR="0" rtl="0" algn="l">
              <a:spcBef>
                <a:spcPts val="0"/>
              </a:spcBef>
              <a:spcAft>
                <a:spcPts val="0"/>
              </a:spcAft>
              <a:buFont typeface="Arial"/>
              <a:buNone/>
            </a:pPr>
            <a:r>
              <a:rPr b="0" i="0" lang="en-US" sz="1800" u="none" cap="none" strike="noStrike"/>
              <a:t>Its value can be derived from the formula or from “compound interest tables” </a:t>
            </a:r>
            <a:endParaRPr/>
          </a:p>
        </p:txBody>
      </p:sp>
      <p:sp>
        <p:nvSpPr>
          <p:cNvPr id="544" name="Google Shape;544;p7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8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8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compound interest table for i=10%. </a:t>
            </a:r>
            <a:endParaRPr/>
          </a:p>
        </p:txBody>
      </p:sp>
      <p:sp>
        <p:nvSpPr>
          <p:cNvPr id="553" name="Google Shape;553;p8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8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8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this problem we would like to determine how much money to set aside now. </a:t>
            </a:r>
            <a:endParaRPr b="0" i="0" sz="1800" u="none" cap="none" strike="noStrike"/>
          </a:p>
          <a:p>
            <a:pPr indent="0" lvl="0" marL="0" marR="0" rtl="0" algn="l">
              <a:spcBef>
                <a:spcPts val="0"/>
              </a:spcBef>
              <a:spcAft>
                <a:spcPts val="0"/>
              </a:spcAft>
              <a:buFont typeface="Arial"/>
              <a:buNone/>
            </a:pPr>
            <a:r>
              <a:rPr b="0" i="0" lang="en-US" sz="1800" u="none" cap="none" strike="noStrike"/>
              <a:t>Instead of having a single cash flow at a point in time, it is possible to have multiple uneven cash flows at different periods of time. </a:t>
            </a:r>
            <a:endParaRPr b="0" i="0" sz="1800" u="none" cap="none" strike="noStrike"/>
          </a:p>
          <a:p>
            <a:pPr indent="0" lvl="0" marL="0" marR="0" rtl="0" algn="l">
              <a:spcBef>
                <a:spcPts val="0"/>
              </a:spcBef>
              <a:spcAft>
                <a:spcPts val="0"/>
              </a:spcAft>
              <a:buFont typeface="Arial"/>
              <a:buNone/>
            </a:pPr>
            <a:r>
              <a:rPr b="0" i="0" lang="en-US" sz="1800" u="none" cap="none" strike="noStrike"/>
              <a:t>How do we treat such as case? </a:t>
            </a:r>
            <a:endParaRPr b="0" i="0" sz="1800" u="none" cap="none" strike="noStrike"/>
          </a:p>
          <a:p>
            <a:pPr indent="0" lvl="0" marL="0" marR="0" rtl="0" algn="l">
              <a:spcBef>
                <a:spcPts val="0"/>
              </a:spcBef>
              <a:spcAft>
                <a:spcPts val="0"/>
              </a:spcAft>
              <a:buFont typeface="Arial"/>
              <a:buNone/>
            </a:pPr>
            <a:r>
              <a:rPr b="0" i="0" lang="en-US" sz="1800" u="none" cap="none" strike="noStrike"/>
              <a:t>Here, we know the future amounts and that the company wants to withdraw and their timing. We need to determine and equivalent present amount that the company needs to deposit</a:t>
            </a:r>
            <a:endParaRPr/>
          </a:p>
        </p:txBody>
      </p:sp>
      <p:sp>
        <p:nvSpPr>
          <p:cNvPr id="563" name="Google Shape;563;p8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Chapter 1</a:t>
            </a:r>
            <a:r>
              <a:rPr b="0" i="0" lang="en-US" sz="1800" u="none" cap="none" strike="noStrike"/>
              <a:t> of the course text outlines and describes the decision making process. </a:t>
            </a:r>
            <a:endParaRPr/>
          </a:p>
          <a:p>
            <a:pPr indent="0" lvl="0" marL="0" marR="0" rtl="0" algn="l">
              <a:spcBef>
                <a:spcPts val="0"/>
              </a:spcBef>
              <a:spcAft>
                <a:spcPts val="0"/>
              </a:spcAft>
              <a:buFont typeface="Arial"/>
              <a:buNone/>
            </a:pPr>
            <a:r>
              <a:rPr b="0" i="0" lang="en-US" sz="1800" u="none" cap="none" strike="noStrike"/>
              <a:t>One possible Decision making process: Recognize the problem; define the goal or objective; assemble relevant data; identify feasible alternatives; Select the criterion to determine the best alternative; construct a model; Predict the outcomes or consequences for each alternative; choose the best alternative; audit the results  </a:t>
            </a:r>
            <a:endParaRPr/>
          </a:p>
        </p:txBody>
      </p:sp>
      <p:sp>
        <p:nvSpPr>
          <p:cNvPr id="147" name="Google Shape;147;p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8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8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deal with each cash flow individually and then add them up.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know the amount the company wants to withdraw in the future and the timing of these withdrawals. We need to find the Present Amount the company needs to deposit now that is equivalent to the total of the future withdrawals.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each withdrawal we can determine a present amount, then add up the present amounts.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adjust the future amounts by the present worth factor </a:t>
            </a:r>
            <a:endParaRPr/>
          </a:p>
        </p:txBody>
      </p:sp>
      <p:sp>
        <p:nvSpPr>
          <p:cNvPr id="574" name="Google Shape;574;p8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p8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8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p8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a table of the compound interest factors at i=10%</a:t>
            </a:r>
            <a:endParaRPr/>
          </a:p>
        </p:txBody>
      </p:sp>
      <p:sp>
        <p:nvSpPr>
          <p:cNvPr id="593" name="Google Shape;593;p8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8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9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9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9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Examples of uniform series include payment of automobile loans and house payments. </a:t>
            </a:r>
            <a:endParaRPr/>
          </a:p>
          <a:p>
            <a:pPr indent="0" lvl="0" marL="0" marR="0" rtl="0" algn="l">
              <a:spcBef>
                <a:spcPts val="0"/>
              </a:spcBef>
              <a:spcAft>
                <a:spcPts val="0"/>
              </a:spcAft>
              <a:buFont typeface="Arial"/>
              <a:buNone/>
            </a:pPr>
            <a:r>
              <a:rPr b="0" i="0" lang="en-US" sz="1800" u="none" cap="none" strike="noStrike"/>
              <a:t>It is customary to define A as an end of period event rather than a beginning of period or mid period event </a:t>
            </a:r>
            <a:endParaRPr/>
          </a:p>
        </p:txBody>
      </p:sp>
      <p:sp>
        <p:nvSpPr>
          <p:cNvPr id="618" name="Google Shape;618;p9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9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9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9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(F/A,i,n) is referred to as a uniform series compound amount factor and is given in the compound interest tables. </a:t>
            </a:r>
            <a:endParaRPr/>
          </a:p>
          <a:p>
            <a:pPr indent="0" lvl="0" marL="0" marR="0" rtl="0" algn="l">
              <a:spcBef>
                <a:spcPts val="0"/>
              </a:spcBef>
              <a:spcAft>
                <a:spcPts val="0"/>
              </a:spcAft>
              <a:buFont typeface="Arial"/>
              <a:buNone/>
            </a:pPr>
            <a:r>
              <a:rPr b="0" i="0" lang="en-US" sz="1800" u="none" cap="none" strike="noStrike"/>
              <a:t>Notation (F/A,i,n) means find F given A. </a:t>
            </a:r>
            <a:endParaRPr/>
          </a:p>
          <a:p>
            <a:pPr indent="0" lvl="0" marL="0" marR="0" rtl="0" algn="l">
              <a:spcBef>
                <a:spcPts val="0"/>
              </a:spcBef>
              <a:spcAft>
                <a:spcPts val="0"/>
              </a:spcAft>
              <a:buFont typeface="Arial"/>
              <a:buNone/>
            </a:pPr>
            <a:r>
              <a:rPr b="0" i="0" lang="en-US" sz="1800" u="none" cap="none" strike="noStrike"/>
              <a:t>We want to find a future amount that is equivalent to the uniform series over time at some rate i%</a:t>
            </a:r>
            <a:endParaRPr/>
          </a:p>
        </p:txBody>
      </p:sp>
      <p:sp>
        <p:nvSpPr>
          <p:cNvPr id="636" name="Google Shape;636;p9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9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9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$3000 represents are uniform series of deposits. We want to find the equivalent future value (F) of the uniform series of deposits after 10years </a:t>
            </a:r>
            <a:endParaRPr/>
          </a:p>
        </p:txBody>
      </p:sp>
      <p:sp>
        <p:nvSpPr>
          <p:cNvPr id="645" name="Google Shape;645;p9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10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p10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To find the equivalent future value we adjust the uniform annual deposit by the “uniform payment series compound amount factor”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Factor 13.816 is derived from the compound interest tables </a:t>
            </a:r>
            <a:endParaRPr/>
          </a:p>
        </p:txBody>
      </p:sp>
      <p:sp>
        <p:nvSpPr>
          <p:cNvPr id="677" name="Google Shape;677;p10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10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0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p10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10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sinking fund is a separate fund into which one makes a uniform series of money deposits (A) with the goal of accumulating some desired future sum (F) at a given future point in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sinking fund factor allows us to determine a uniform annual amount, which overtime will be equivalent to some future sum. </a:t>
            </a:r>
            <a:endParaRPr/>
          </a:p>
        </p:txBody>
      </p:sp>
      <p:sp>
        <p:nvSpPr>
          <p:cNvPr id="696" name="Google Shape;696;p10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10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10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10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know the future amount we want to reach is $5000</a:t>
            </a:r>
            <a:endParaRPr/>
          </a:p>
          <a:p>
            <a:pPr indent="0" lvl="0" marL="0" marR="0" rtl="0" algn="l">
              <a:spcBef>
                <a:spcPts val="0"/>
              </a:spcBef>
              <a:spcAft>
                <a:spcPts val="0"/>
              </a:spcAft>
              <a:buFont typeface="Arial"/>
              <a:buNone/>
            </a:pPr>
            <a:r>
              <a:rPr b="0" i="0" lang="en-US" sz="1800" u="none" cap="none" strike="noStrike"/>
              <a:t>N=5 years</a:t>
            </a:r>
            <a:endParaRPr/>
          </a:p>
          <a:p>
            <a:pPr indent="0" lvl="0" marL="0" marR="0" rtl="0" algn="l">
              <a:spcBef>
                <a:spcPts val="0"/>
              </a:spcBef>
              <a:spcAft>
                <a:spcPts val="0"/>
              </a:spcAft>
              <a:buFont typeface="Arial"/>
              <a:buNone/>
            </a:pPr>
            <a:r>
              <a:rPr b="0" i="0" lang="en-US" sz="1800" u="none" cap="none" strike="noStrike"/>
              <a:t>i=7%</a:t>
            </a:r>
            <a:endParaRPr/>
          </a:p>
          <a:p>
            <a:pPr indent="0" lvl="0" marL="0" marR="0" rtl="0" algn="l">
              <a:spcBef>
                <a:spcPts val="0"/>
              </a:spcBef>
              <a:spcAft>
                <a:spcPts val="0"/>
              </a:spcAft>
              <a:buFont typeface="Arial"/>
              <a:buNone/>
            </a:pPr>
            <a:r>
              <a:rPr b="0" i="0" lang="en-US" sz="1800" u="none" cap="none" strike="noStrike"/>
              <a:t>A? </a:t>
            </a:r>
            <a:endParaRPr/>
          </a:p>
        </p:txBody>
      </p:sp>
      <p:sp>
        <p:nvSpPr>
          <p:cNvPr id="717" name="Google Shape;717;p10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p1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1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have a Present sum $500. We need to know how much it is equivalent to in five years. </a:t>
            </a:r>
            <a:endParaRPr/>
          </a:p>
          <a:p>
            <a:pPr indent="0" lvl="0" marL="0" marR="0" rtl="0" algn="l">
              <a:spcBef>
                <a:spcPts val="0"/>
              </a:spcBef>
              <a:spcAft>
                <a:spcPts val="0"/>
              </a:spcAft>
              <a:buFont typeface="Arial"/>
              <a:buNone/>
            </a:pPr>
            <a:r>
              <a:rPr b="0" i="0" lang="en-US" sz="1800" u="none" cap="none" strike="noStrike"/>
              <a:t>The equivalent future value of our $500 is subtracted from our goal of $5000. </a:t>
            </a:r>
            <a:endParaRPr/>
          </a:p>
          <a:p>
            <a:pPr indent="0" lvl="0" marL="0" marR="0" rtl="0" algn="l">
              <a:spcBef>
                <a:spcPts val="0"/>
              </a:spcBef>
              <a:spcAft>
                <a:spcPts val="0"/>
              </a:spcAft>
              <a:buFont typeface="Arial"/>
              <a:buNone/>
            </a:pPr>
            <a:r>
              <a:rPr b="0" i="0" lang="en-US" sz="1800" u="none" cap="none" strike="noStrike"/>
              <a:t>The sinking fund factor is then applied to this difference to determine the uniform annual deposit we should be making. </a:t>
            </a:r>
            <a:endParaRPr/>
          </a:p>
          <a:p>
            <a:pPr indent="0" lvl="0" marL="0" marR="0" rtl="0" algn="l">
              <a:spcBef>
                <a:spcPts val="0"/>
              </a:spcBef>
              <a:spcAft>
                <a:spcPts val="0"/>
              </a:spcAft>
              <a:buFont typeface="Arial"/>
              <a:buNone/>
            </a:pPr>
            <a:r>
              <a:rPr b="0" i="0" lang="en-US" sz="1800" u="none" cap="none" strike="noStrike"/>
              <a:t>Considering the $500 we have at present, we should be depositing $747.55 every year to reach our goal of $5000 </a:t>
            </a:r>
            <a:endParaRPr/>
          </a:p>
        </p:txBody>
      </p:sp>
      <p:sp>
        <p:nvSpPr>
          <p:cNvPr id="746" name="Google Shape;746;p11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a test </a:t>
            </a:r>
            <a:endParaRPr/>
          </a:p>
        </p:txBody>
      </p:sp>
      <p:sp>
        <p:nvSpPr>
          <p:cNvPr id="180" name="Google Shape;180;p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4"/>
          <p:cNvSpPr txBox="1"/>
          <p:nvPr>
            <p:ph type="title"/>
          </p:nvPr>
        </p:nvSpPr>
        <p:spPr>
          <a:xfrm>
            <a:off x="653760" y="489652"/>
            <a:ext cx="7836480" cy="545818"/>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2" name="Google Shape;92;p14"/>
          <p:cNvSpPr txBox="1"/>
          <p:nvPr>
            <p:ph idx="1" type="body"/>
          </p:nvPr>
        </p:nvSpPr>
        <p:spPr>
          <a:xfrm>
            <a:off x="653760" y="1244291"/>
            <a:ext cx="3767040" cy="476834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2" type="body"/>
          </p:nvPr>
        </p:nvSpPr>
        <p:spPr>
          <a:xfrm>
            <a:off x="4559040" y="1244291"/>
            <a:ext cx="3767040" cy="231432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14"/>
          <p:cNvSpPr txBox="1"/>
          <p:nvPr>
            <p:ph idx="3" type="body"/>
          </p:nvPr>
        </p:nvSpPr>
        <p:spPr>
          <a:xfrm>
            <a:off x="4559040" y="3696869"/>
            <a:ext cx="3767040" cy="23157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04" name="Shape 104"/>
        <p:cNvGrpSpPr/>
        <p:nvPr/>
      </p:nvGrpSpPr>
      <p:grpSpPr>
        <a:xfrm>
          <a:off x="0" y="0"/>
          <a:ext cx="0" cy="0"/>
          <a:chOff x="0" y="0"/>
          <a:chExt cx="0" cy="0"/>
        </a:xfrm>
      </p:grpSpPr>
      <p:sp>
        <p:nvSpPr>
          <p:cNvPr id="105" name="Google Shape;105;p16"/>
          <p:cNvSpPr txBox="1"/>
          <p:nvPr>
            <p:ph type="title"/>
          </p:nvPr>
        </p:nvSpPr>
        <p:spPr>
          <a:xfrm>
            <a:off x="653760" y="489652"/>
            <a:ext cx="7836480" cy="545818"/>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6" name="Google Shape;106;p16"/>
          <p:cNvSpPr txBox="1"/>
          <p:nvPr>
            <p:ph idx="1" type="body"/>
          </p:nvPr>
        </p:nvSpPr>
        <p:spPr>
          <a:xfrm>
            <a:off x="653760" y="1244291"/>
            <a:ext cx="3767040" cy="476834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7" name="Google Shape;107;p16"/>
          <p:cNvSpPr txBox="1"/>
          <p:nvPr>
            <p:ph idx="2" type="body"/>
          </p:nvPr>
        </p:nvSpPr>
        <p:spPr>
          <a:xfrm>
            <a:off x="4559040" y="1244291"/>
            <a:ext cx="3767040" cy="231432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Google Shape;108;p16"/>
          <p:cNvSpPr txBox="1"/>
          <p:nvPr>
            <p:ph idx="3" type="body"/>
          </p:nvPr>
        </p:nvSpPr>
        <p:spPr>
          <a:xfrm>
            <a:off x="4559040" y="3696869"/>
            <a:ext cx="3767040" cy="23157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p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6" name="Google Shape;86;p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5"/>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Google Shape;101;p1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4.png"/><Relationship Id="rId4" Type="http://schemas.openxmlformats.org/officeDocument/2006/relationships/image" Target="../media/image27.png"/><Relationship Id="rId5"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txBox="1"/>
          <p:nvPr>
            <p:ph type="ctrTitle"/>
          </p:nvPr>
        </p:nvSpPr>
        <p:spPr>
          <a:xfrm>
            <a:off x="685800" y="1781175"/>
            <a:ext cx="7772400" cy="18192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Principles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 301</a:t>
            </a:r>
            <a:endParaRPr/>
          </a:p>
        </p:txBody>
      </p:sp>
      <p:sp>
        <p:nvSpPr>
          <p:cNvPr id="117" name="Google Shape;11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3366FF"/>
              </a:buClr>
              <a:buFont typeface="Arial"/>
              <a:buNone/>
            </a:pPr>
            <a:r>
              <a:rPr b="1" i="0" lang="en-US" sz="2700" u="none" cap="none" strike="noStrike">
                <a:solidFill>
                  <a:srgbClr val="3366FF"/>
                </a:solidFill>
                <a:latin typeface="Calibri"/>
                <a:ea typeface="Calibri"/>
                <a:cs typeface="Calibri"/>
                <a:sym typeface="Calibri"/>
              </a:rPr>
              <a:t>Lecture 5A </a:t>
            </a:r>
            <a:endParaRPr/>
          </a:p>
          <a:p>
            <a:pPr indent="0" lvl="0" marL="0" marR="0" rtl="0" algn="ctr">
              <a:lnSpc>
                <a:spcPct val="80000"/>
              </a:lnSpc>
              <a:spcBef>
                <a:spcPts val="540"/>
              </a:spcBef>
              <a:spcAft>
                <a:spcPts val="0"/>
              </a:spcAft>
              <a:buClr>
                <a:srgbClr val="3366FF"/>
              </a:buClr>
              <a:buFont typeface="Arial"/>
              <a:buNone/>
            </a:pPr>
            <a:r>
              <a:rPr b="1" i="0" lang="en-US" sz="2700" u="none" cap="none" strike="noStrike">
                <a:solidFill>
                  <a:srgbClr val="3366FF"/>
                </a:solidFill>
                <a:latin typeface="Calibri"/>
                <a:ea typeface="Calibri"/>
                <a:cs typeface="Calibri"/>
                <a:sym typeface="Calibri"/>
              </a:rPr>
              <a:t>Economic Decisions </a:t>
            </a:r>
            <a:endParaRPr/>
          </a:p>
          <a:p>
            <a:pPr indent="0" lvl="0" marL="0" marR="0" rtl="0" algn="ctr">
              <a:lnSpc>
                <a:spcPct val="80000"/>
              </a:lnSpc>
              <a:spcBef>
                <a:spcPts val="540"/>
              </a:spcBef>
              <a:spcAft>
                <a:spcPts val="0"/>
              </a:spcAft>
              <a:buClr>
                <a:srgbClr val="3366FF"/>
              </a:buClr>
              <a:buFont typeface="Arial"/>
              <a:buNone/>
            </a:pPr>
            <a:r>
              <a:rPr b="1" i="0" lang="en-US" sz="2700" u="none" cap="none" strike="noStrike">
                <a:solidFill>
                  <a:srgbClr val="3366FF"/>
                </a:solidFill>
                <a:latin typeface="Calibri"/>
                <a:ea typeface="Calibri"/>
                <a:cs typeface="Calibri"/>
                <a:sym typeface="Calibri"/>
              </a:rPr>
              <a:t>Cash Flow Diagrams </a:t>
            </a:r>
            <a:endParaRPr/>
          </a:p>
          <a:p>
            <a:pPr indent="0" lvl="0" marL="0" marR="0" rtl="0" algn="ctr">
              <a:lnSpc>
                <a:spcPct val="80000"/>
              </a:lnSpc>
              <a:spcBef>
                <a:spcPts val="540"/>
              </a:spcBef>
              <a:spcAft>
                <a:spcPts val="0"/>
              </a:spcAft>
              <a:buClr>
                <a:srgbClr val="3366FF"/>
              </a:buClr>
              <a:buFont typeface="Arial"/>
              <a:buNone/>
            </a:pPr>
            <a:r>
              <a:rPr b="1" i="0" lang="en-US" sz="2700" u="none" cap="none" strike="noStrike">
                <a:solidFill>
                  <a:srgbClr val="3366FF"/>
                </a:solidFill>
                <a:latin typeface="Calibri"/>
                <a:ea typeface="Calibri"/>
                <a:cs typeface="Calibri"/>
                <a:sym typeface="Calibri"/>
              </a:rPr>
              <a:t>Interest and Equivalence </a:t>
            </a:r>
            <a:endParaRPr/>
          </a:p>
        </p:txBody>
      </p:sp>
      <p:sp>
        <p:nvSpPr>
          <p:cNvPr id="118" name="Google Shape;118;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9" name="Google Shape;119;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Profit/Loss Breakeven Chart</a:t>
            </a:r>
            <a:endParaRPr/>
          </a:p>
        </p:txBody>
      </p:sp>
      <p:sp>
        <p:nvSpPr>
          <p:cNvPr id="193" name="Google Shape;193;p26"/>
          <p:cNvSpPr txBox="1"/>
          <p:nvPr>
            <p:ph idx="1" type="body"/>
          </p:nvPr>
        </p:nvSpPr>
        <p:spPr>
          <a:xfrm>
            <a:off x="654050" y="4603750"/>
            <a:ext cx="7081500" cy="1986600"/>
          </a:xfrm>
          <a:prstGeom prst="rect">
            <a:avLst/>
          </a:prstGeom>
          <a:noFill/>
          <a:ln>
            <a:noFill/>
          </a:ln>
        </p:spPr>
        <p:txBody>
          <a:bodyPr anchorCtr="0" anchor="t" bIns="45700" lIns="91425" spcFirstLastPara="1" rIns="91425" wrap="square" tIns="45700">
            <a:noAutofit/>
          </a:bodyPr>
          <a:lstStyle/>
          <a:p>
            <a:pPr indent="-393700" lvl="0" marL="457200" marR="0" rtl="0" algn="l">
              <a:lnSpc>
                <a:spcPct val="9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Break-even point: total costs = total revenue</a:t>
            </a:r>
            <a:endParaRPr b="0" i="0" sz="2600" u="none" cap="none" strike="noStrike">
              <a:solidFill>
                <a:schemeClr val="dk1"/>
              </a:solidFill>
              <a:latin typeface="Calibri"/>
              <a:ea typeface="Calibri"/>
              <a:cs typeface="Calibri"/>
              <a:sym typeface="Calibri"/>
            </a:endParaRPr>
          </a:p>
          <a:p>
            <a:pPr indent="-393700" lvl="0" marL="457200" rtl="0" algn="l">
              <a:lnSpc>
                <a:spcPct val="90000"/>
              </a:lnSpc>
              <a:spcBef>
                <a:spcPts val="0"/>
              </a:spcBef>
              <a:spcAft>
                <a:spcPts val="0"/>
              </a:spcAft>
              <a:buSzPts val="2600"/>
              <a:buChar char="-"/>
            </a:pPr>
            <a:r>
              <a:rPr lang="en-US" sz="2600"/>
              <a:t>Profit region: total revenue &gt; total costs</a:t>
            </a:r>
            <a:endParaRPr/>
          </a:p>
          <a:p>
            <a:pPr indent="-393700" lvl="0" marL="457200" rtl="0" algn="l">
              <a:lnSpc>
                <a:spcPct val="90000"/>
              </a:lnSpc>
              <a:spcBef>
                <a:spcPts val="0"/>
              </a:spcBef>
              <a:spcAft>
                <a:spcPts val="0"/>
              </a:spcAft>
              <a:buSzPts val="2600"/>
              <a:buChar char="-"/>
            </a:pPr>
            <a:r>
              <a:rPr lang="en-US" sz="2600"/>
              <a:t>Loss region: total costs &gt; total revenue</a:t>
            </a:r>
            <a:endParaRPr sz="2600"/>
          </a:p>
          <a:p>
            <a:pPr indent="0" lvl="0" marL="0" marR="0" rtl="0" algn="l">
              <a:lnSpc>
                <a:spcPct val="90000"/>
              </a:lnSpc>
              <a:spcBef>
                <a:spcPts val="0"/>
              </a:spcBef>
              <a:spcAft>
                <a:spcPts val="0"/>
              </a:spcAft>
              <a:buNone/>
            </a:pPr>
            <a:r>
              <a:t/>
            </a:r>
            <a:endParaRPr/>
          </a:p>
        </p:txBody>
      </p:sp>
      <p:pic>
        <p:nvPicPr>
          <p:cNvPr descr="figure 2-2_crop" id="194" name="Google Shape;194;p26"/>
          <p:cNvPicPr preferRelativeResize="0"/>
          <p:nvPr/>
        </p:nvPicPr>
        <p:blipFill rotWithShape="1">
          <a:blip r:embed="rId3">
            <a:alphaModFix/>
          </a:blip>
          <a:srcRect b="0" l="0" r="0" t="0"/>
          <a:stretch/>
        </p:blipFill>
        <p:spPr>
          <a:xfrm>
            <a:off x="1625600" y="1222375"/>
            <a:ext cx="5297487" cy="3381375"/>
          </a:xfrm>
          <a:prstGeom prst="rect">
            <a:avLst/>
          </a:prstGeom>
          <a:noFill/>
          <a:ln>
            <a:noFill/>
          </a:ln>
        </p:spPr>
      </p:pic>
      <p:sp>
        <p:nvSpPr>
          <p:cNvPr id="195" name="Google Shape;195;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6" name="Google Shape;196;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7"/>
          <p:cNvSpPr txBox="1"/>
          <p:nvPr>
            <p:ph type="title"/>
          </p:nvPr>
        </p:nvSpPr>
        <p:spPr>
          <a:xfrm>
            <a:off x="652462" y="68580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Other Types of Costs</a:t>
            </a:r>
            <a:endParaRPr/>
          </a:p>
        </p:txBody>
      </p:sp>
      <p:sp>
        <p:nvSpPr>
          <p:cNvPr id="202" name="Google Shape;202;p27"/>
          <p:cNvSpPr txBox="1"/>
          <p:nvPr>
            <p:ph idx="1" type="body"/>
          </p:nvPr>
        </p:nvSpPr>
        <p:spPr>
          <a:xfrm>
            <a:off x="417512" y="1339850"/>
            <a:ext cx="82692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Sunk Costs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Money already spent</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Past decision</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Should be disregarded in engineering economic analysis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Nothing can be done at this point to change the cost</a:t>
            </a:r>
            <a:endParaRPr/>
          </a:p>
        </p:txBody>
      </p:sp>
      <p:sp>
        <p:nvSpPr>
          <p:cNvPr id="203" name="Google Shape;203;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04" name="Google Shape;204;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28"/>
          <p:cNvSpPr txBox="1"/>
          <p:nvPr>
            <p:ph type="title"/>
          </p:nvPr>
        </p:nvSpPr>
        <p:spPr>
          <a:xfrm>
            <a:off x="652462" y="6080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Other Types of Costs, cont’d.</a:t>
            </a:r>
            <a:endParaRPr/>
          </a:p>
        </p:txBody>
      </p:sp>
      <p:sp>
        <p:nvSpPr>
          <p:cNvPr id="211" name="Google Shape;211;p28"/>
          <p:cNvSpPr txBox="1"/>
          <p:nvPr>
            <p:ph idx="1" type="body"/>
          </p:nvPr>
        </p:nvSpPr>
        <p:spPr>
          <a:xfrm>
            <a:off x="433387" y="1665287"/>
            <a:ext cx="8253412"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Opportunity Costs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costs associated with a resource being used for an alternate task</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Sometimes referred to as ‘forgone opportunity costs’</a:t>
            </a:r>
            <a:endParaRPr/>
          </a:p>
          <a:p>
            <a:pPr indent="-228600" lvl="2" marL="11430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‘An opportunity cost is the benefit that is forgone by engaging a business resource in a chosen activity instead of engaging that same resource in a forgone activity.’</a:t>
            </a:r>
            <a:endParaRPr/>
          </a:p>
        </p:txBody>
      </p:sp>
      <p:sp>
        <p:nvSpPr>
          <p:cNvPr id="212" name="Google Shape;212;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13" name="Google Shape;213;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652462" y="542925"/>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Other Types of Costs</a:t>
            </a:r>
            <a:endParaRPr/>
          </a:p>
        </p:txBody>
      </p:sp>
      <p:sp>
        <p:nvSpPr>
          <p:cNvPr id="220" name="Google Shape;220;p29"/>
          <p:cNvSpPr txBox="1"/>
          <p:nvPr>
            <p:ph idx="1" type="body"/>
          </p:nvPr>
        </p:nvSpPr>
        <p:spPr>
          <a:xfrm>
            <a:off x="387350" y="1404937"/>
            <a:ext cx="8299450"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Recurring Costs</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 cost that reoccurs at regular intervals</a:t>
            </a:r>
            <a:endParaRPr/>
          </a:p>
          <a:p>
            <a:pPr indent="-342900" lvl="0" marL="342900" marR="0" rtl="0" algn="l">
              <a:lnSpc>
                <a:spcPct val="8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Non-recurring Costs</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One-of-a-kind costs recurring at irregular intervals</a:t>
            </a:r>
            <a:endParaRPr/>
          </a:p>
          <a:p>
            <a:pPr indent="-342900" lvl="0" marL="342900" marR="0" rtl="0" algn="l">
              <a:lnSpc>
                <a:spcPct val="8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Incremental Costs</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Cost differences between alternatives</a:t>
            </a:r>
            <a:endParaRPr/>
          </a:p>
          <a:p>
            <a:pPr indent="-342900" lvl="0" marL="342900" marR="0" rtl="0" algn="l">
              <a:lnSpc>
                <a:spcPct val="8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Cash Costs versus Book Costs</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Cash costs require a cash transaction (cash flow)</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Book costs are recorded but are not transactions</a:t>
            </a:r>
            <a:endParaRPr/>
          </a:p>
        </p:txBody>
      </p:sp>
      <p:sp>
        <p:nvSpPr>
          <p:cNvPr id="221" name="Google Shape;221;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22" name="Google Shape;222;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30"/>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Life-Cycle Costs</a:t>
            </a:r>
            <a:endParaRPr/>
          </a:p>
        </p:txBody>
      </p:sp>
      <p:sp>
        <p:nvSpPr>
          <p:cNvPr id="229" name="Google Shape;229;p30"/>
          <p:cNvSpPr txBox="1"/>
          <p:nvPr>
            <p:ph idx="1" type="body"/>
          </p:nvPr>
        </p:nvSpPr>
        <p:spPr>
          <a:xfrm>
            <a:off x="457200" y="1100137"/>
            <a:ext cx="8229600" cy="52562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Goods and services are designed and progress through a life-cycle.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Life-cycle costing:</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Considers the costs over the entire life-cycle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figure 2-4_crop" id="230" name="Google Shape;230;p30"/>
          <p:cNvPicPr preferRelativeResize="0"/>
          <p:nvPr/>
        </p:nvPicPr>
        <p:blipFill rotWithShape="1">
          <a:blip r:embed="rId3">
            <a:alphaModFix/>
          </a:blip>
          <a:srcRect b="0" l="0" r="0" t="0"/>
          <a:stretch/>
        </p:blipFill>
        <p:spPr>
          <a:xfrm>
            <a:off x="457200" y="3389312"/>
            <a:ext cx="3789362" cy="2967037"/>
          </a:xfrm>
          <a:prstGeom prst="rect">
            <a:avLst/>
          </a:prstGeom>
          <a:noFill/>
          <a:ln>
            <a:noFill/>
          </a:ln>
        </p:spPr>
      </p:pic>
      <p:pic>
        <p:nvPicPr>
          <p:cNvPr descr="figure 2-5_crop" id="231" name="Google Shape;231;p30"/>
          <p:cNvPicPr preferRelativeResize="0"/>
          <p:nvPr/>
        </p:nvPicPr>
        <p:blipFill rotWithShape="1">
          <a:blip r:embed="rId4">
            <a:alphaModFix/>
          </a:blip>
          <a:srcRect b="0" l="0" r="0" t="0"/>
          <a:stretch/>
        </p:blipFill>
        <p:spPr>
          <a:xfrm>
            <a:off x="4691062" y="3389312"/>
            <a:ext cx="3724275" cy="2930525"/>
          </a:xfrm>
          <a:prstGeom prst="rect">
            <a:avLst/>
          </a:prstGeom>
          <a:noFill/>
          <a:ln>
            <a:noFill/>
          </a:ln>
        </p:spPr>
      </p:pic>
      <p:sp>
        <p:nvSpPr>
          <p:cNvPr id="232" name="Google Shape;232;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3" name="Google Shape;233;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8" name="Shape 238"/>
        <p:cNvGrpSpPr/>
        <p:nvPr/>
      </p:nvGrpSpPr>
      <p:grpSpPr>
        <a:xfrm>
          <a:off x="0" y="0"/>
          <a:ext cx="0" cy="0"/>
          <a:chOff x="0" y="0"/>
          <a:chExt cx="0" cy="0"/>
        </a:xfrm>
      </p:grpSpPr>
      <p:sp>
        <p:nvSpPr>
          <p:cNvPr id="239" name="Google Shape;239;p31"/>
          <p:cNvSpPr txBox="1"/>
          <p:nvPr>
            <p:ph type="title"/>
          </p:nvPr>
        </p:nvSpPr>
        <p:spPr>
          <a:xfrm>
            <a:off x="457200" y="274637"/>
            <a:ext cx="8229600" cy="7604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Cash Flow Diagrams (CFD)</a:t>
            </a:r>
            <a:endParaRPr/>
          </a:p>
        </p:txBody>
      </p:sp>
      <p:sp>
        <p:nvSpPr>
          <p:cNvPr id="240" name="Google Shape;240;p31"/>
          <p:cNvSpPr txBox="1"/>
          <p:nvPr>
            <p:ph idx="1" type="body"/>
          </p:nvPr>
        </p:nvSpPr>
        <p:spPr>
          <a:xfrm>
            <a:off x="457200" y="1228725"/>
            <a:ext cx="8229600" cy="523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costs and benefits of engineering projects occur over time and are summarized on a cash flow diagram (CFD)</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CFD illustrates the size, sign and timing of individual cash flows.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In this way, the CFD is the basis for engineering economic analysis</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CFD is created by firstly drawing a segmented horizontal line, divided into time units.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At each time at which a cash flow will occur, a vertical arrow is added. </a:t>
            </a:r>
            <a:endParaRPr/>
          </a:p>
          <a:p>
            <a:pPr indent="-152400" lvl="0" marL="342900" marR="0" rtl="0" algn="l">
              <a:lnSpc>
                <a:spcPct val="9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241" name="Google Shape;241;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42" name="Google Shape;242;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2"/>
          <p:cNvSpPr txBox="1"/>
          <p:nvPr>
            <p:ph type="title"/>
          </p:nvPr>
        </p:nvSpPr>
        <p:spPr>
          <a:xfrm>
            <a:off x="652462" y="344487"/>
            <a:ext cx="7835900" cy="7556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Cash Flow Diagrams</a:t>
            </a:r>
            <a:endParaRPr/>
          </a:p>
        </p:txBody>
      </p:sp>
      <p:sp>
        <p:nvSpPr>
          <p:cNvPr id="249" name="Google Shape;249;p32"/>
          <p:cNvSpPr txBox="1"/>
          <p:nvPr>
            <p:ph idx="1" type="body"/>
          </p:nvPr>
        </p:nvSpPr>
        <p:spPr>
          <a:xfrm>
            <a:off x="423862" y="1273175"/>
            <a:ext cx="826293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Costs and Benefits over time can be represented by a cash flow diagram:</a:t>
            </a:r>
            <a:endParaRPr/>
          </a:p>
          <a:p>
            <a:pPr indent="-184150" lvl="0" marL="342900" marR="0" rtl="0" algn="l">
              <a:lnSpc>
                <a:spcPct val="83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Cash flows are assumed to occur at the end of each period.</a:t>
            </a:r>
            <a:endParaRPr/>
          </a:p>
          <a:p>
            <a:pPr indent="-184150" lvl="0" marL="342900" marR="0" rtl="0" algn="l">
              <a:lnSpc>
                <a:spcPct val="83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pic>
        <p:nvPicPr>
          <p:cNvPr descr="figure 2-9_crop" id="250" name="Google Shape;250;p32"/>
          <p:cNvPicPr preferRelativeResize="0"/>
          <p:nvPr/>
        </p:nvPicPr>
        <p:blipFill rotWithShape="1">
          <a:blip r:embed="rId3">
            <a:alphaModFix/>
          </a:blip>
          <a:srcRect b="0" l="0" r="0" t="0"/>
          <a:stretch/>
        </p:blipFill>
        <p:spPr>
          <a:xfrm>
            <a:off x="1893887" y="2187575"/>
            <a:ext cx="5160962" cy="2578100"/>
          </a:xfrm>
          <a:prstGeom prst="rect">
            <a:avLst/>
          </a:prstGeom>
          <a:noFill/>
          <a:ln>
            <a:noFill/>
          </a:ln>
        </p:spPr>
      </p:pic>
      <p:sp>
        <p:nvSpPr>
          <p:cNvPr id="251" name="Google Shape;251;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52" name="Google Shape;252;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7" name="Shape 257"/>
        <p:cNvGrpSpPr/>
        <p:nvPr/>
      </p:nvGrpSpPr>
      <p:grpSpPr>
        <a:xfrm>
          <a:off x="0" y="0"/>
          <a:ext cx="0" cy="0"/>
          <a:chOff x="0" y="0"/>
          <a:chExt cx="0" cy="0"/>
        </a:xfrm>
      </p:grpSpPr>
      <p:sp>
        <p:nvSpPr>
          <p:cNvPr id="258" name="Google Shape;258;p33"/>
          <p:cNvSpPr txBox="1"/>
          <p:nvPr>
            <p:ph type="title"/>
          </p:nvPr>
        </p:nvSpPr>
        <p:spPr>
          <a:xfrm>
            <a:off x="457200" y="274637"/>
            <a:ext cx="8229600" cy="730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Categories of Cash Flows </a:t>
            </a:r>
            <a:endParaRPr/>
          </a:p>
        </p:txBody>
      </p:sp>
      <p:sp>
        <p:nvSpPr>
          <p:cNvPr id="259" name="Google Shape;259;p33"/>
          <p:cNvSpPr txBox="1"/>
          <p:nvPr>
            <p:ph idx="1" type="body"/>
          </p:nvPr>
        </p:nvSpPr>
        <p:spPr>
          <a:xfrm>
            <a:off x="457200" y="1241425"/>
            <a:ext cx="8229600" cy="5114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000" u="none">
                <a:solidFill>
                  <a:schemeClr val="dk1"/>
                </a:solidFill>
                <a:latin typeface="Calibri"/>
                <a:ea typeface="Calibri"/>
                <a:cs typeface="Calibri"/>
                <a:sym typeface="Calibri"/>
              </a:rPr>
              <a:t>	Expenses and receipts of engineering projects usually fall into one of the following categories</a:t>
            </a:r>
            <a:r>
              <a:rPr b="0" i="1" lang="en-US" sz="3000" u="none">
                <a:solidFill>
                  <a:schemeClr val="dk1"/>
                </a:solidFill>
                <a:latin typeface="Calibri"/>
                <a:ea typeface="Calibri"/>
                <a:cs typeface="Calibri"/>
                <a:sym typeface="Calibri"/>
              </a:rPr>
              <a:t>: </a:t>
            </a:r>
            <a:endParaRPr/>
          </a:p>
          <a:p>
            <a:pPr indent="-342900" lvl="0" marL="342900" marR="0" rtl="0" algn="l">
              <a:lnSpc>
                <a:spcPct val="90000"/>
              </a:lnSpc>
              <a:spcBef>
                <a:spcPts val="600"/>
              </a:spcBef>
              <a:spcAft>
                <a:spcPts val="0"/>
              </a:spcAft>
              <a:buClr>
                <a:srgbClr val="3366FF"/>
              </a:buClr>
              <a:buSzPts val="3000"/>
              <a:buFont typeface="Arial"/>
              <a:buChar char="•"/>
            </a:pPr>
            <a:r>
              <a:rPr b="0" i="1" lang="en-US" sz="3000" u="none">
                <a:solidFill>
                  <a:srgbClr val="3366FF"/>
                </a:solidFill>
                <a:latin typeface="Calibri"/>
                <a:ea typeface="Calibri"/>
                <a:cs typeface="Calibri"/>
                <a:sym typeface="Calibri"/>
              </a:rPr>
              <a:t>First Cost</a:t>
            </a:r>
            <a:r>
              <a:rPr b="0" i="1" lang="en-US" sz="3000" u="none">
                <a:solidFill>
                  <a:schemeClr val="dk1"/>
                </a:solidFill>
                <a:latin typeface="Calibri"/>
                <a:ea typeface="Calibri"/>
                <a:cs typeface="Calibri"/>
                <a:sym typeface="Calibri"/>
              </a:rPr>
              <a:t>: </a:t>
            </a:r>
            <a:r>
              <a:rPr b="0" i="0" lang="en-US" sz="3000" u="none">
                <a:solidFill>
                  <a:schemeClr val="dk1"/>
                </a:solidFill>
                <a:latin typeface="Calibri"/>
                <a:ea typeface="Calibri"/>
                <a:cs typeface="Calibri"/>
                <a:sym typeface="Calibri"/>
              </a:rPr>
              <a:t>expense to build or to buy and install</a:t>
            </a:r>
            <a:endParaRPr/>
          </a:p>
          <a:p>
            <a:pPr indent="-342900" lvl="0" marL="342900" marR="0" rtl="0" algn="l">
              <a:lnSpc>
                <a:spcPct val="90000"/>
              </a:lnSpc>
              <a:spcBef>
                <a:spcPts val="600"/>
              </a:spcBef>
              <a:spcAft>
                <a:spcPts val="0"/>
              </a:spcAft>
              <a:buClr>
                <a:srgbClr val="3366FF"/>
              </a:buClr>
              <a:buSzPts val="3000"/>
              <a:buFont typeface="Arial"/>
              <a:buChar char="•"/>
            </a:pPr>
            <a:r>
              <a:rPr b="0" i="1" lang="en-US" sz="3000" u="none">
                <a:solidFill>
                  <a:srgbClr val="3366FF"/>
                </a:solidFill>
                <a:latin typeface="Calibri"/>
                <a:ea typeface="Calibri"/>
                <a:cs typeface="Calibri"/>
                <a:sym typeface="Calibri"/>
              </a:rPr>
              <a:t>Operations &amp; Maintenance</a:t>
            </a:r>
            <a:r>
              <a:rPr b="0" i="0" lang="en-US" sz="3000" u="none">
                <a:solidFill>
                  <a:schemeClr val="dk1"/>
                </a:solidFill>
                <a:latin typeface="Calibri"/>
                <a:ea typeface="Calibri"/>
                <a:cs typeface="Calibri"/>
                <a:sym typeface="Calibri"/>
              </a:rPr>
              <a:t>: annual expense, such as electricity, labour and minor repairs</a:t>
            </a:r>
            <a:endParaRPr/>
          </a:p>
          <a:p>
            <a:pPr indent="-342900" lvl="0" marL="342900" marR="0" rtl="0" algn="l">
              <a:lnSpc>
                <a:spcPct val="90000"/>
              </a:lnSpc>
              <a:spcBef>
                <a:spcPts val="600"/>
              </a:spcBef>
              <a:spcAft>
                <a:spcPts val="0"/>
              </a:spcAft>
              <a:buClr>
                <a:srgbClr val="3366FF"/>
              </a:buClr>
              <a:buSzPts val="3000"/>
              <a:buFont typeface="Arial"/>
              <a:buChar char="•"/>
            </a:pPr>
            <a:r>
              <a:rPr b="0" i="1" lang="en-US" sz="3000" u="none">
                <a:solidFill>
                  <a:srgbClr val="3366FF"/>
                </a:solidFill>
                <a:latin typeface="Calibri"/>
                <a:ea typeface="Calibri"/>
                <a:cs typeface="Calibri"/>
                <a:sym typeface="Calibri"/>
              </a:rPr>
              <a:t>Salvage Value</a:t>
            </a:r>
            <a:r>
              <a:rPr b="0" i="1" lang="en-US" sz="3000" u="none">
                <a:solidFill>
                  <a:schemeClr val="dk1"/>
                </a:solidFill>
                <a:latin typeface="Calibri"/>
                <a:ea typeface="Calibri"/>
                <a:cs typeface="Calibri"/>
                <a:sym typeface="Calibri"/>
              </a:rPr>
              <a:t>: </a:t>
            </a:r>
            <a:r>
              <a:rPr b="0" i="0" lang="en-US" sz="3000" u="none">
                <a:solidFill>
                  <a:schemeClr val="dk1"/>
                </a:solidFill>
                <a:latin typeface="Calibri"/>
                <a:ea typeface="Calibri"/>
                <a:cs typeface="Calibri"/>
                <a:sym typeface="Calibri"/>
              </a:rPr>
              <a:t>receipt at project termination for sale or transfer of equipment</a:t>
            </a:r>
            <a:endParaRPr/>
          </a:p>
          <a:p>
            <a:pPr indent="-342900" lvl="0" marL="342900" marR="0" rtl="0" algn="l">
              <a:lnSpc>
                <a:spcPct val="90000"/>
              </a:lnSpc>
              <a:spcBef>
                <a:spcPts val="600"/>
              </a:spcBef>
              <a:spcAft>
                <a:spcPts val="0"/>
              </a:spcAft>
              <a:buClr>
                <a:srgbClr val="3366FF"/>
              </a:buClr>
              <a:buSzPts val="3000"/>
              <a:buFont typeface="Arial"/>
              <a:buChar char="•"/>
            </a:pPr>
            <a:r>
              <a:rPr b="0" i="1" lang="en-US" sz="3000" u="none">
                <a:solidFill>
                  <a:srgbClr val="3366FF"/>
                </a:solidFill>
                <a:latin typeface="Calibri"/>
                <a:ea typeface="Calibri"/>
                <a:cs typeface="Calibri"/>
                <a:sym typeface="Calibri"/>
              </a:rPr>
              <a:t>Revenues</a:t>
            </a:r>
            <a:r>
              <a:rPr b="0" i="1" lang="en-US" sz="3000" u="none">
                <a:solidFill>
                  <a:schemeClr val="dk1"/>
                </a:solidFill>
                <a:latin typeface="Calibri"/>
                <a:ea typeface="Calibri"/>
                <a:cs typeface="Calibri"/>
                <a:sym typeface="Calibri"/>
              </a:rPr>
              <a:t>:</a:t>
            </a:r>
            <a:r>
              <a:rPr b="0" i="0" lang="en-US" sz="3000" u="none">
                <a:solidFill>
                  <a:schemeClr val="dk1"/>
                </a:solidFill>
                <a:latin typeface="Calibri"/>
                <a:ea typeface="Calibri"/>
                <a:cs typeface="Calibri"/>
                <a:sym typeface="Calibri"/>
              </a:rPr>
              <a:t> annual receipts due to sale of products or services. </a:t>
            </a:r>
            <a:endParaRPr/>
          </a:p>
          <a:p>
            <a:pPr indent="-342900" lvl="0" marL="342900" marR="0" rtl="0" algn="l">
              <a:lnSpc>
                <a:spcPct val="90000"/>
              </a:lnSpc>
              <a:spcBef>
                <a:spcPts val="600"/>
              </a:spcBef>
              <a:spcAft>
                <a:spcPts val="0"/>
              </a:spcAft>
              <a:buClr>
                <a:srgbClr val="3366FF"/>
              </a:buClr>
              <a:buSzPts val="3000"/>
              <a:buFont typeface="Arial"/>
              <a:buChar char="•"/>
            </a:pPr>
            <a:r>
              <a:rPr b="0" i="1" lang="en-US" sz="3000" u="none">
                <a:solidFill>
                  <a:srgbClr val="3366FF"/>
                </a:solidFill>
                <a:latin typeface="Calibri"/>
                <a:ea typeface="Calibri"/>
                <a:cs typeface="Calibri"/>
                <a:sym typeface="Calibri"/>
              </a:rPr>
              <a:t>Overhaul</a:t>
            </a:r>
            <a:r>
              <a:rPr b="0" i="1" lang="en-US" sz="3000" u="none">
                <a:solidFill>
                  <a:schemeClr val="dk1"/>
                </a:solidFill>
                <a:latin typeface="Calibri"/>
                <a:ea typeface="Calibri"/>
                <a:cs typeface="Calibri"/>
                <a:sym typeface="Calibri"/>
              </a:rPr>
              <a:t>: </a:t>
            </a:r>
            <a:r>
              <a:rPr b="0" i="0" lang="en-US" sz="3000" u="none">
                <a:solidFill>
                  <a:schemeClr val="dk1"/>
                </a:solidFill>
                <a:latin typeface="Calibri"/>
                <a:ea typeface="Calibri"/>
                <a:cs typeface="Calibri"/>
                <a:sym typeface="Calibri"/>
              </a:rPr>
              <a:t>major capital expenditure that occurs during the life of the asset  </a:t>
            </a:r>
            <a:endParaRPr/>
          </a:p>
        </p:txBody>
      </p:sp>
      <p:sp>
        <p:nvSpPr>
          <p:cNvPr id="260" name="Google Shape;260;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61" name="Google Shape;261;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sp>
        <p:nvSpPr>
          <p:cNvPr id="266" name="Google Shape;266;p34"/>
          <p:cNvSpPr txBox="1"/>
          <p:nvPr>
            <p:ph type="title"/>
          </p:nvPr>
        </p:nvSpPr>
        <p:spPr>
          <a:xfrm>
            <a:off x="587375" y="358775"/>
            <a:ext cx="7837487" cy="893762"/>
          </a:xfrm>
          <a:prstGeom prst="rect">
            <a:avLst/>
          </a:prstGeom>
          <a:noFill/>
          <a:ln>
            <a:noFill/>
          </a:ln>
        </p:spPr>
        <p:txBody>
          <a:bodyPr anchorCtr="0" anchor="ctr" bIns="45700" lIns="91425" spcFirstLastPara="1" rIns="91425" wrap="square" tIns="352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Interest and Equivalence</a:t>
            </a:r>
            <a:endParaRPr/>
          </a:p>
        </p:txBody>
      </p:sp>
      <p:sp>
        <p:nvSpPr>
          <p:cNvPr id="267" name="Google Shape;267;p34"/>
          <p:cNvSpPr txBox="1"/>
          <p:nvPr>
            <p:ph idx="1" type="body"/>
          </p:nvPr>
        </p:nvSpPr>
        <p:spPr>
          <a:xfrm>
            <a:off x="587375" y="1535112"/>
            <a:ext cx="8099425" cy="4770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For interest and equivalence we are going to look at the following: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Time Value of Money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Simple and Compound Interest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Equivalence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Single Payment Compound Interest Formulas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68" name="Google Shape;268;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69" name="Google Shape;269;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35"/>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Time Value of Money</a:t>
            </a:r>
            <a:endParaRPr/>
          </a:p>
        </p:txBody>
      </p:sp>
      <p:sp>
        <p:nvSpPr>
          <p:cNvPr id="276" name="Google Shape;276;p35"/>
          <p:cNvSpPr txBox="1"/>
          <p:nvPr>
            <p:ph idx="1" type="body"/>
          </p:nvPr>
        </p:nvSpPr>
        <p:spPr>
          <a:xfrm>
            <a:off x="423862" y="1273175"/>
            <a:ext cx="826293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What would you rather have?</a:t>
            </a:r>
            <a:endParaRPr/>
          </a:p>
          <a:p>
            <a:pPr indent="-285750" lvl="1" marL="742950" marR="0" rtl="0" algn="l">
              <a:lnSpc>
                <a:spcPct val="83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$1000.00 now</a:t>
            </a:r>
            <a:endParaRPr/>
          </a:p>
          <a:p>
            <a:pPr indent="-285750" lvl="1" marL="742950" marR="0" rtl="0" algn="l">
              <a:lnSpc>
                <a:spcPct val="83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$1000.00 5 years from now</a:t>
            </a:r>
            <a:endParaRPr/>
          </a:p>
          <a:p>
            <a:pPr indent="-342900" lvl="0" marL="342900" marR="0" rtl="0" algn="l">
              <a:lnSpc>
                <a:spcPct val="83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Why?</a:t>
            </a:r>
            <a:endParaRPr/>
          </a:p>
          <a:p>
            <a:pPr indent="-342900" lvl="0" marL="342900" marR="0" rtl="0" algn="l">
              <a:lnSpc>
                <a:spcPct val="83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amount of goods and services one can purchase with the same amount of money normally decreases over time (inflation).</a:t>
            </a:r>
            <a:endParaRPr/>
          </a:p>
          <a:p>
            <a:pPr indent="-342900" lvl="0" marL="342900" marR="0" rtl="0" algn="l">
              <a:lnSpc>
                <a:spcPct val="83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Therefore, in the above example the actual ‘value’ of money changes at some rate over time.  </a:t>
            </a:r>
            <a:endParaRPr/>
          </a:p>
          <a:p>
            <a:pPr indent="-342900" lvl="0" marL="342900" marR="0" rtl="0" algn="l">
              <a:lnSpc>
                <a:spcPct val="83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This rate is typically expressed as some percentage per period of time. </a:t>
            </a:r>
            <a:endParaRPr/>
          </a:p>
        </p:txBody>
      </p:sp>
      <p:sp>
        <p:nvSpPr>
          <p:cNvPr id="277" name="Google Shape;277;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8" name="Google Shape;278;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Learning Objectives </a:t>
            </a:r>
            <a:endParaRPr/>
          </a:p>
        </p:txBody>
      </p:sp>
      <p:sp>
        <p:nvSpPr>
          <p:cNvPr id="125" name="Google Shape;125;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Learners will:</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 introduced to various economic definitions and variables</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 introduced to the scope of economic decisions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Understand the types of engineering costs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Understand what are cash flow diagrams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 introduced to the concepts of interest and equivalence</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References:</a:t>
            </a:r>
            <a:endParaRPr/>
          </a:p>
          <a:p>
            <a:pPr indent="-342900" lvl="0" marL="342900" marR="0" rtl="0" algn="l">
              <a:lnSpc>
                <a:spcPct val="8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Engineering Economic Analysis: Second Canadian Edition, Newnan, D., Eschenbach, T., Whittaker, J. &amp; Lavelle, J. Chapters 1, 2, 3</a:t>
            </a:r>
            <a:endParaRPr/>
          </a:p>
        </p:txBody>
      </p:sp>
      <p:sp>
        <p:nvSpPr>
          <p:cNvPr id="126" name="Google Shape;126;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7" name="Google Shape;127;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p36"/>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Interest: Simple Interest</a:t>
            </a:r>
            <a:endParaRPr/>
          </a:p>
        </p:txBody>
      </p:sp>
      <p:sp>
        <p:nvSpPr>
          <p:cNvPr id="285" name="Google Shape;285;p36"/>
          <p:cNvSpPr txBox="1"/>
          <p:nvPr>
            <p:ph idx="1" type="body"/>
          </p:nvPr>
        </p:nvSpPr>
        <p:spPr>
          <a:xfrm>
            <a:off x="341312" y="1339850"/>
            <a:ext cx="83454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Simple interest is interest applied ONLY to the original sum.</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Interest is not calculated on previous interest calculations.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Interest earned = P * i * n</a:t>
            </a:r>
            <a:endParaRPr/>
          </a:p>
          <a:p>
            <a:pPr indent="-228600" lvl="2" marL="1143000" marR="0" rtl="0" algn="l">
              <a:lnSpc>
                <a:spcPct val="90000"/>
              </a:lnSpc>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Where: P = present sum, i = interest rate/period, n = # of time</a:t>
            </a:r>
            <a:endParaRPr/>
          </a:p>
          <a:p>
            <a:pPr indent="-228600" lvl="2" marL="1143000" marR="0" rtl="0" algn="l">
              <a:lnSpc>
                <a:spcPct val="90000"/>
              </a:lnSpc>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periods</a:t>
            </a:r>
            <a:endParaRPr/>
          </a:p>
          <a:p>
            <a:pPr indent="-171450" lvl="1" marL="742950" marR="0" rtl="0" algn="l">
              <a:lnSpc>
                <a:spcPct val="90000"/>
              </a:lnSpc>
              <a:spcBef>
                <a:spcPts val="36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Total money after n periods (F): </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 = P + P x i x n      OR     F=P(1+in) </a:t>
            </a:r>
            <a:endParaRPr/>
          </a:p>
          <a:p>
            <a:pPr indent="-228600" lvl="2" marL="1143000" marR="0" rtl="0" algn="l">
              <a:lnSpc>
                <a:spcPct val="90000"/>
              </a:lnSpc>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Where: F = future sum</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86" name="Google Shape;286;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87" name="Google Shape;287;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37"/>
          <p:cNvSpPr txBox="1"/>
          <p:nvPr>
            <p:ph type="title"/>
          </p:nvPr>
        </p:nvSpPr>
        <p:spPr>
          <a:xfrm>
            <a:off x="457200" y="274637"/>
            <a:ext cx="8229600" cy="927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Simple Interest</a:t>
            </a:r>
            <a:endParaRPr/>
          </a:p>
        </p:txBody>
      </p:sp>
      <p:sp>
        <p:nvSpPr>
          <p:cNvPr id="293" name="Google Shape;293;p37"/>
          <p:cNvSpPr txBox="1"/>
          <p:nvPr>
            <p:ph idx="1" type="body"/>
          </p:nvPr>
        </p:nvSpPr>
        <p:spPr>
          <a:xfrm>
            <a:off x="457200" y="1201737"/>
            <a:ext cx="8229600" cy="5154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You have agreed to lend a friend $5000 for five years at a simple interest of 8% per year. How much interest will you receive from the loan? How much will your friend pay you at the end of five years?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Total interest earned = </a:t>
            </a:r>
            <a:r>
              <a:rPr b="0" i="1" lang="en-US" sz="2400" u="none">
                <a:solidFill>
                  <a:schemeClr val="dk1"/>
                </a:solidFill>
                <a:latin typeface="Calibri"/>
                <a:ea typeface="Calibri"/>
                <a:cs typeface="Calibri"/>
                <a:sym typeface="Calibri"/>
              </a:rPr>
              <a:t>Pin</a:t>
            </a:r>
            <a:r>
              <a:rPr b="0" i="0" lang="en-US" sz="2400" u="none">
                <a:solidFill>
                  <a:schemeClr val="dk1"/>
                </a:solidFill>
                <a:latin typeface="Calibri"/>
                <a:ea typeface="Calibri"/>
                <a:cs typeface="Calibri"/>
                <a:sym typeface="Calibri"/>
              </a:rPr>
              <a:t>= ($5000)(0.08)(5yr)= $2000</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Amount due at the end of the loan = P + </a:t>
            </a:r>
            <a:r>
              <a:rPr b="0" i="1" lang="en-US" sz="2400" u="none">
                <a:solidFill>
                  <a:schemeClr val="dk1"/>
                </a:solidFill>
                <a:latin typeface="Calibri"/>
                <a:ea typeface="Calibri"/>
                <a:cs typeface="Calibri"/>
                <a:sym typeface="Calibri"/>
              </a:rPr>
              <a:t>Pin</a:t>
            </a:r>
            <a:r>
              <a:rPr b="0" i="0" lang="en-US" sz="2400" u="none">
                <a:solidFill>
                  <a:schemeClr val="dk1"/>
                </a:solidFill>
                <a:latin typeface="Calibri"/>
                <a:ea typeface="Calibri"/>
                <a:cs typeface="Calibri"/>
                <a:sym typeface="Calibri"/>
              </a:rPr>
              <a:t> = $5000+$2000=$7000</a:t>
            </a:r>
            <a:endParaRPr/>
          </a:p>
        </p:txBody>
      </p:sp>
      <p:sp>
        <p:nvSpPr>
          <p:cNvPr id="294" name="Google Shape;294;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95" name="Google Shape;295;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38"/>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Compound Interest</a:t>
            </a:r>
            <a:endParaRPr/>
          </a:p>
        </p:txBody>
      </p:sp>
      <p:sp>
        <p:nvSpPr>
          <p:cNvPr id="302" name="Google Shape;302;p38"/>
          <p:cNvSpPr txBox="1"/>
          <p:nvPr>
            <p:ph idx="1" type="body"/>
          </p:nvPr>
        </p:nvSpPr>
        <p:spPr>
          <a:xfrm>
            <a:off x="374650" y="1404937"/>
            <a:ext cx="8312150"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Normally, in practice, interest is computed by the compound interest method.</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Simple interest is not used unless specifically stated otherwise.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Interest is calculated on the accumulated amount and not simply on the original amount.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‘Interest on top of interest’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03" name="Google Shape;303;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04" name="Google Shape;304;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9" name="Shape 309"/>
        <p:cNvGrpSpPr/>
        <p:nvPr/>
      </p:nvGrpSpPr>
      <p:grpSpPr>
        <a:xfrm>
          <a:off x="0" y="0"/>
          <a:ext cx="0" cy="0"/>
          <a:chOff x="0" y="0"/>
          <a:chExt cx="0" cy="0"/>
        </a:xfrm>
      </p:grpSpPr>
      <p:sp>
        <p:nvSpPr>
          <p:cNvPr id="310" name="Google Shape;310;p39"/>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Compound Interest</a:t>
            </a:r>
            <a:endParaRPr/>
          </a:p>
        </p:txBody>
      </p:sp>
      <p:sp>
        <p:nvSpPr>
          <p:cNvPr id="311" name="Google Shape;311;p39"/>
          <p:cNvSpPr txBox="1"/>
          <p:nvPr>
            <p:ph idx="1" type="body"/>
          </p:nvPr>
        </p:nvSpPr>
        <p:spPr>
          <a:xfrm>
            <a:off x="652462" y="1404937"/>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Below, consider a $25,000 loan at 10%/year:</a:t>
            </a:r>
            <a:endParaRPr/>
          </a:p>
        </p:txBody>
      </p:sp>
      <p:graphicFrame>
        <p:nvGraphicFramePr>
          <p:cNvPr id="312" name="Google Shape;312;p39"/>
          <p:cNvGraphicFramePr/>
          <p:nvPr/>
        </p:nvGraphicFramePr>
        <p:xfrm>
          <a:off x="1436687" y="2738437"/>
          <a:ext cx="3000000" cy="3000000"/>
        </p:xfrm>
        <a:graphic>
          <a:graphicData uri="http://schemas.openxmlformats.org/drawingml/2006/table">
            <a:tbl>
              <a:tblPr>
                <a:noFill/>
                <a:tableStyleId>{425885FC-001F-48D4-92F7-649EB3B31D4D}</a:tableStyleId>
              </a:tblPr>
              <a:tblGrid>
                <a:gridCol w="1158875"/>
                <a:gridCol w="1649400"/>
                <a:gridCol w="1763700"/>
                <a:gridCol w="1828800"/>
              </a:tblGrid>
              <a:tr h="1330325">
                <a:tc>
                  <a:txBody>
                    <a:bodyPr>
                      <a:noAutofit/>
                    </a:bodyPr>
                    <a:lstStyle/>
                    <a:p>
                      <a:pPr indent="0" lvl="0" marL="0" marR="0" rtl="0" algn="ctr">
                        <a:lnSpc>
                          <a:spcPct val="93000"/>
                        </a:lnSpc>
                        <a:spcBef>
                          <a:spcPts val="0"/>
                        </a:spcBef>
                        <a:spcAft>
                          <a:spcPts val="0"/>
                        </a:spcAft>
                        <a:buClr>
                          <a:schemeClr val="dk1"/>
                        </a:buClr>
                        <a:buFont typeface="Arial"/>
                        <a:buNone/>
                      </a:pPr>
                      <a:r>
                        <a:rPr b="0" i="0" lang="en-US" sz="2200" u="none" cap="none" strike="noStrike">
                          <a:solidFill>
                            <a:schemeClr val="dk1"/>
                          </a:solidFill>
                          <a:latin typeface="Arial"/>
                          <a:ea typeface="Arial"/>
                          <a:cs typeface="Arial"/>
                          <a:sym typeface="Arial"/>
                        </a:rPr>
                        <a:t>Year</a:t>
                      </a:r>
                      <a:endParaRPr/>
                    </a:p>
                    <a:p>
                      <a:pPr indent="0" lvl="0" marL="0" marR="0" rtl="0" algn="ctr">
                        <a:lnSpc>
                          <a:spcPct val="93000"/>
                        </a:lnSpc>
                        <a:spcBef>
                          <a:spcPts val="1400"/>
                        </a:spcBef>
                        <a:spcAft>
                          <a:spcPts val="0"/>
                        </a:spcAft>
                        <a:buClr>
                          <a:schemeClr val="dk1"/>
                        </a:buClr>
                        <a:buFont typeface="Arial"/>
                        <a:buNone/>
                      </a:pPr>
                      <a:r>
                        <a:rPr b="0" i="0" lang="en-US" sz="2200" u="none" cap="none" strike="noStrike">
                          <a:solidFill>
                            <a:schemeClr val="dk1"/>
                          </a:solidFill>
                          <a:latin typeface="Arial"/>
                          <a:ea typeface="Arial"/>
                          <a:cs typeface="Arial"/>
                          <a:sym typeface="Arial"/>
                        </a:rPr>
                        <a:t>‘n’</a:t>
                      </a:r>
                      <a:endParaRPr/>
                    </a:p>
                  </a:txBody>
                  <a:tcPr marT="41475" marB="4147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200" u="none" cap="none" strike="noStrike">
                          <a:solidFill>
                            <a:schemeClr val="dk1"/>
                          </a:solidFill>
                          <a:latin typeface="Arial"/>
                          <a:ea typeface="Arial"/>
                          <a:cs typeface="Arial"/>
                          <a:sym typeface="Arial"/>
                        </a:rPr>
                        <a:t>Total in Year ‘n’</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200" u="none" cap="none" strike="noStrike">
                          <a:solidFill>
                            <a:schemeClr val="dk1"/>
                          </a:solidFill>
                          <a:latin typeface="Arial"/>
                          <a:ea typeface="Arial"/>
                          <a:cs typeface="Arial"/>
                          <a:sym typeface="Arial"/>
                        </a:rPr>
                        <a:t>Interest accumulated at end of year ‘n’</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200" u="none" cap="none" strike="noStrike">
                          <a:solidFill>
                            <a:schemeClr val="dk1"/>
                          </a:solidFill>
                          <a:latin typeface="Arial"/>
                          <a:ea typeface="Arial"/>
                          <a:cs typeface="Arial"/>
                          <a:sym typeface="Arial"/>
                        </a:rPr>
                        <a:t>Amount accumulated at end of year ‘n’</a:t>
                      </a:r>
                      <a:endParaRPr/>
                    </a:p>
                  </a:txBody>
                  <a:tcPr marT="41475" marB="4147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6875">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1</a:t>
                      </a:r>
                      <a:endParaRPr/>
                    </a:p>
                  </a:txBody>
                  <a:tcPr marT="41475" marB="4147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$25000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$2500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$27500</a:t>
                      </a:r>
                      <a:endParaRPr/>
                    </a:p>
                  </a:txBody>
                  <a:tcPr marT="41475" marB="4147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4975">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a:t>
                      </a:r>
                      <a:endParaRPr/>
                    </a:p>
                  </a:txBody>
                  <a:tcPr marT="41475" marB="4147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$27500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$2750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$30250</a:t>
                      </a:r>
                      <a:endParaRPr/>
                    </a:p>
                  </a:txBody>
                  <a:tcPr marT="41475" marB="4147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4975">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a:t>
                      </a:r>
                      <a:endParaRPr/>
                    </a:p>
                  </a:txBody>
                  <a:tcPr marT="41475" marB="4147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$30250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$3025</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$33275</a:t>
                      </a:r>
                      <a:endParaRPr/>
                    </a:p>
                  </a:txBody>
                  <a:tcPr marT="41475" marB="4147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6575">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4</a:t>
                      </a:r>
                      <a:endParaRPr/>
                    </a:p>
                  </a:txBody>
                  <a:tcPr marT="41475" marB="4147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$33275</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$3327.50</a:t>
                      </a:r>
                      <a:endParaRPr/>
                    </a:p>
                  </a:txBody>
                  <a:tcPr marT="41475" marB="4147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Font typeface="Arial"/>
                        <a:buNone/>
                      </a:pPr>
                      <a:r>
                        <a:rPr b="0" i="0" lang="en-US" sz="2500" u="none" cap="none" strike="noStrike">
                          <a:solidFill>
                            <a:schemeClr val="dk1"/>
                          </a:solidFill>
                          <a:latin typeface="Arial"/>
                          <a:ea typeface="Arial"/>
                          <a:cs typeface="Arial"/>
                          <a:sym typeface="Arial"/>
                        </a:rPr>
                        <a:t>$36602.50</a:t>
                      </a:r>
                      <a:endParaRPr/>
                    </a:p>
                  </a:txBody>
                  <a:tcPr marT="41475" marB="4147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3" name="Google Shape;313;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14" name="Google Shape;314;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9" name="Shape 319"/>
        <p:cNvGrpSpPr/>
        <p:nvPr/>
      </p:nvGrpSpPr>
      <p:grpSpPr>
        <a:xfrm>
          <a:off x="0" y="0"/>
          <a:ext cx="0" cy="0"/>
          <a:chOff x="0" y="0"/>
          <a:chExt cx="0" cy="0"/>
        </a:xfrm>
      </p:grpSpPr>
      <p:sp>
        <p:nvSpPr>
          <p:cNvPr id="320" name="Google Shape;320;p40"/>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Equivalence</a:t>
            </a:r>
            <a:endParaRPr/>
          </a:p>
        </p:txBody>
      </p:sp>
      <p:sp>
        <p:nvSpPr>
          <p:cNvPr id="321" name="Google Shape;321;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Equivalence with respect to the ‘time value of money’ implies that:</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 sum of money in one time period may have the same ‘value’ to a different sum in another time period with respect to an interest rate.</a:t>
            </a:r>
            <a:endParaRPr/>
          </a:p>
          <a:p>
            <a:pPr indent="-342900" lvl="0" marL="342900" marR="0" rtl="0" algn="l">
              <a:lnSpc>
                <a:spcPct val="8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Example:</a:t>
            </a:r>
            <a:endParaRPr/>
          </a:p>
          <a:p>
            <a:pPr indent="-285750" lvl="1" marL="742950" marR="0" rtl="0" algn="l">
              <a:lnSpc>
                <a:spcPct val="8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$1000 now is equivalent to:</a:t>
            </a:r>
            <a:endParaRPr/>
          </a:p>
          <a:p>
            <a:pPr indent="-228600" lvl="2" marL="1143000"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$1100 one year from now at 10% per year</a:t>
            </a:r>
            <a:endParaRPr/>
          </a:p>
          <a:p>
            <a:pPr indent="-228600" lvl="2" marL="1143000"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$1050 one year from now at 5% per year</a:t>
            </a:r>
            <a:endParaRPr/>
          </a:p>
          <a:p>
            <a:pPr indent="-228600" lvl="2" marL="1143000"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$1210 two years from now at 10% per year</a:t>
            </a:r>
            <a:endParaRPr/>
          </a:p>
          <a:p>
            <a:pPr indent="-228600" lvl="2" marL="1143000"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$1102 two years from now at 5% per year</a:t>
            </a:r>
            <a:endParaRPr/>
          </a:p>
        </p:txBody>
      </p:sp>
      <p:sp>
        <p:nvSpPr>
          <p:cNvPr id="322" name="Google Shape;322;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23" name="Google Shape;323;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Equivalence</a:t>
            </a:r>
            <a:endParaRPr/>
          </a:p>
        </p:txBody>
      </p:sp>
      <p:sp>
        <p:nvSpPr>
          <p:cNvPr id="330" name="Google Shape;330;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Equivalence is dependent on Interest Rate!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Equivalence is useful when:</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There are cash flows (+ve and/or –ve) over ‘n’ time periods that need to be compared</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There are alternative comparisons of multiple cash flows</a:t>
            </a:r>
            <a:endParaRPr/>
          </a:p>
          <a:p>
            <a:pPr indent="-228600" lvl="2" marL="11430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alternative projects with cash flows over ‘n’ time periods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1" name="Google Shape;331;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32" name="Google Shape;332;p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7" name="Shape 337"/>
        <p:cNvGrpSpPr/>
        <p:nvPr/>
      </p:nvGrpSpPr>
      <p:grpSpPr>
        <a:xfrm>
          <a:off x="0" y="0"/>
          <a:ext cx="0" cy="0"/>
          <a:chOff x="0" y="0"/>
          <a:chExt cx="0" cy="0"/>
        </a:xfrm>
      </p:grpSpPr>
      <p:sp>
        <p:nvSpPr>
          <p:cNvPr id="338" name="Google Shape;338;p42"/>
          <p:cNvSpPr txBox="1"/>
          <p:nvPr>
            <p:ph type="title"/>
          </p:nvPr>
        </p:nvSpPr>
        <p:spPr>
          <a:xfrm>
            <a:off x="457200" y="390525"/>
            <a:ext cx="8229600" cy="971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300" u="none" cap="none" strike="noStrike">
                <a:solidFill>
                  <a:schemeClr val="dk1"/>
                </a:solidFill>
                <a:latin typeface="Calibri"/>
                <a:ea typeface="Calibri"/>
                <a:cs typeface="Calibri"/>
                <a:sym typeface="Calibri"/>
              </a:rPr>
              <a:t>Single Payment Compound Interest Formulas</a:t>
            </a:r>
            <a:endParaRPr/>
          </a:p>
        </p:txBody>
      </p:sp>
      <p:sp>
        <p:nvSpPr>
          <p:cNvPr id="339" name="Google Shape;339;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To facilitate equivalence computations, a series of interest formulas are used</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Notation: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 = interest rate per period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 = number of interest periods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 = a present sum of money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 = a future sum of money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40" name="Google Shape;340;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41" name="Google Shape;341;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5" name="Shape 345"/>
        <p:cNvGrpSpPr/>
        <p:nvPr/>
      </p:nvGrpSpPr>
      <p:grpSpPr>
        <a:xfrm>
          <a:off x="0" y="0"/>
          <a:ext cx="0" cy="0"/>
          <a:chOff x="0" y="0"/>
          <a:chExt cx="0" cy="0"/>
        </a:xfrm>
      </p:grpSpPr>
      <p:sp>
        <p:nvSpPr>
          <p:cNvPr id="346" name="Google Shape;346;p43"/>
          <p:cNvSpPr txBox="1"/>
          <p:nvPr>
            <p:ph type="title"/>
          </p:nvPr>
        </p:nvSpPr>
        <p:spPr>
          <a:xfrm>
            <a:off x="390525" y="309562"/>
            <a:ext cx="8515350" cy="9223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300" u="none" cap="none" strike="noStrike">
                <a:solidFill>
                  <a:schemeClr val="dk1"/>
                </a:solidFill>
                <a:latin typeface="Calibri"/>
                <a:ea typeface="Calibri"/>
                <a:cs typeface="Calibri"/>
                <a:sym typeface="Calibri"/>
              </a:rPr>
              <a:t>Single Payment Compound Interest Formulas</a:t>
            </a:r>
            <a:endParaRPr/>
          </a:p>
        </p:txBody>
      </p:sp>
      <p:sp>
        <p:nvSpPr>
          <p:cNvPr id="347" name="Google Shape;347;p43"/>
          <p:cNvSpPr txBox="1"/>
          <p:nvPr>
            <p:ph idx="1" type="body"/>
          </p:nvPr>
        </p:nvSpPr>
        <p:spPr>
          <a:xfrm>
            <a:off x="390525" y="1535112"/>
            <a:ext cx="8131175"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If the interest rate’s period is in years:</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After one year, the future amount at the end of year one would be: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P(1+i)</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After two years, the future amount at the end of year two would be the additional interest on year one’s total:</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P(1+i)+iP(1+i)</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Rearranging:</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P(1+i)(1+i) = P(1+i)</a:t>
            </a:r>
            <a:r>
              <a:rPr b="0" baseline="30000" i="0" lang="en-US" sz="2800" u="none" cap="none" strike="noStrike">
                <a:solidFill>
                  <a:schemeClr val="dk1"/>
                </a:solidFill>
                <a:latin typeface="Calibri"/>
                <a:ea typeface="Calibri"/>
                <a:cs typeface="Calibri"/>
                <a:sym typeface="Calibri"/>
              </a:rPr>
              <a:t>2</a:t>
            </a:r>
            <a:endParaRPr/>
          </a:p>
        </p:txBody>
      </p:sp>
      <p:sp>
        <p:nvSpPr>
          <p:cNvPr id="348" name="Google Shape;348;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49" name="Google Shape;349;p4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4" name="Shape 354"/>
        <p:cNvGrpSpPr/>
        <p:nvPr/>
      </p:nvGrpSpPr>
      <p:grpSpPr>
        <a:xfrm>
          <a:off x="0" y="0"/>
          <a:ext cx="0" cy="0"/>
          <a:chOff x="0" y="0"/>
          <a:chExt cx="0" cy="0"/>
        </a:xfrm>
      </p:grpSpPr>
      <p:sp>
        <p:nvSpPr>
          <p:cNvPr id="355" name="Google Shape;355;p44"/>
          <p:cNvSpPr txBox="1"/>
          <p:nvPr>
            <p:ph type="title"/>
          </p:nvPr>
        </p:nvSpPr>
        <p:spPr>
          <a:xfrm>
            <a:off x="652462" y="276225"/>
            <a:ext cx="8034337" cy="8239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300" u="none" cap="none" strike="noStrike">
                <a:solidFill>
                  <a:schemeClr val="dk1"/>
                </a:solidFill>
                <a:latin typeface="Calibri"/>
                <a:ea typeface="Calibri"/>
                <a:cs typeface="Calibri"/>
                <a:sym typeface="Calibri"/>
              </a:rPr>
              <a:t>Single Payment Compound Interest Formulas</a:t>
            </a:r>
            <a:endParaRPr/>
          </a:p>
        </p:txBody>
      </p:sp>
      <p:sp>
        <p:nvSpPr>
          <p:cNvPr id="356" name="Google Shape;356;p44"/>
          <p:cNvSpPr txBox="1"/>
          <p:nvPr>
            <p:ph idx="1" type="body"/>
          </p:nvPr>
        </p:nvSpPr>
        <p:spPr>
          <a:xfrm>
            <a:off x="374650" y="1273175"/>
            <a:ext cx="8312150" cy="5083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Times New Roman"/>
              <a:buChar char="•"/>
            </a:pPr>
            <a:r>
              <a:rPr b="0" i="0" lang="en-US" sz="2200" u="none">
                <a:solidFill>
                  <a:schemeClr val="dk1"/>
                </a:solidFill>
                <a:latin typeface="Calibri"/>
                <a:ea typeface="Calibri"/>
                <a:cs typeface="Calibri"/>
                <a:sym typeface="Calibri"/>
              </a:rPr>
              <a:t>Generalizing the previous slide:</a:t>
            </a:r>
            <a:endParaRPr/>
          </a:p>
          <a:p>
            <a:pPr indent="-285750" lvl="1" marL="742950" marR="0" rtl="0" algn="l">
              <a:lnSpc>
                <a:spcPct val="100000"/>
              </a:lnSpc>
              <a:spcBef>
                <a:spcPts val="440"/>
              </a:spcBef>
              <a:spcAft>
                <a:spcPts val="0"/>
              </a:spcAft>
              <a:buClr>
                <a:srgbClr val="3366FF"/>
              </a:buClr>
              <a:buSzPts val="2200"/>
              <a:buFont typeface="Arial"/>
              <a:buChar char="–"/>
            </a:pPr>
            <a:r>
              <a:rPr b="1" i="0" lang="en-US" sz="2200" u="none" cap="none" strike="noStrike">
                <a:solidFill>
                  <a:srgbClr val="3366FF"/>
                </a:solidFill>
                <a:latin typeface="Calibri"/>
                <a:ea typeface="Calibri"/>
                <a:cs typeface="Calibri"/>
                <a:sym typeface="Calibri"/>
              </a:rPr>
              <a:t>F = P(1+i)</a:t>
            </a:r>
            <a:r>
              <a:rPr b="1" baseline="30000" i="0" lang="en-US" sz="2200" u="none" cap="none" strike="noStrike">
                <a:solidFill>
                  <a:srgbClr val="3366FF"/>
                </a:solidFill>
                <a:latin typeface="Calibri"/>
                <a:ea typeface="Calibri"/>
                <a:cs typeface="Calibri"/>
                <a:sym typeface="Calibri"/>
              </a:rPr>
              <a:t>n</a:t>
            </a:r>
            <a:endParaRPr/>
          </a:p>
          <a:p>
            <a:pPr indent="-342900" lvl="0" marL="342900" marR="0" rtl="0" algn="l">
              <a:lnSpc>
                <a:spcPct val="100000"/>
              </a:lnSpc>
              <a:spcBef>
                <a:spcPts val="440"/>
              </a:spcBef>
              <a:spcAft>
                <a:spcPts val="0"/>
              </a:spcAft>
              <a:buClr>
                <a:schemeClr val="dk1"/>
              </a:buClr>
              <a:buSzPts val="2200"/>
              <a:buFont typeface="Times New Roman"/>
              <a:buChar char="•"/>
            </a:pPr>
            <a:r>
              <a:rPr b="0" i="0" lang="en-US" sz="2200" u="none">
                <a:solidFill>
                  <a:schemeClr val="dk1"/>
                </a:solidFill>
                <a:latin typeface="Calibri"/>
                <a:ea typeface="Calibri"/>
                <a:cs typeface="Calibri"/>
                <a:sym typeface="Calibri"/>
              </a:rPr>
              <a:t>The above formula is the:</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‘Single payment compound amount formula’ which is written in functional notation as:</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F = P(F/P, i, n)</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The notation in brackets meaning: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Find a Future sum ‘F’, given present sum ‘P’ at interest 	rate ‘I’ per interest period for ‘n' periods</a:t>
            </a:r>
            <a:endParaRPr/>
          </a:p>
          <a:p>
            <a:pPr indent="-228600" lvl="2" marL="114300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Alternatively, find F, given P, at i over n </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Functional notation is written algebraically correct so that:</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F = P(F/P)   so,   F = F</a:t>
            </a:r>
            <a:endParaRPr/>
          </a:p>
          <a:p>
            <a:pPr indent="-215900" lvl="0" marL="342900" marR="0" rtl="0" algn="l">
              <a:spcBef>
                <a:spcPts val="40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357" name="Google Shape;357;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58" name="Google Shape;358;p4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3" name="Shape 363"/>
        <p:cNvGrpSpPr/>
        <p:nvPr/>
      </p:nvGrpSpPr>
      <p:grpSpPr>
        <a:xfrm>
          <a:off x="0" y="0"/>
          <a:ext cx="0" cy="0"/>
          <a:chOff x="0" y="0"/>
          <a:chExt cx="0" cy="0"/>
        </a:xfrm>
      </p:grpSpPr>
      <p:sp>
        <p:nvSpPr>
          <p:cNvPr id="364" name="Google Shape;364;p45"/>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Example</a:t>
            </a:r>
            <a:endParaRPr/>
          </a:p>
        </p:txBody>
      </p:sp>
      <p:sp>
        <p:nvSpPr>
          <p:cNvPr id="365" name="Google Shape;365;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$3000 deposited in a bank account at 7% per year interest would be how much after four years?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P(F/P, 7%, 4)</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or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3000(1+0.07)</a:t>
            </a:r>
            <a:r>
              <a:rPr b="0" baseline="30000" i="0" lang="en-US" sz="2800" u="none" cap="none" strike="noStrike">
                <a:solidFill>
                  <a:schemeClr val="dk1"/>
                </a:solidFill>
                <a:latin typeface="Calibri"/>
                <a:ea typeface="Calibri"/>
                <a:cs typeface="Calibri"/>
                <a:sym typeface="Calibri"/>
              </a:rPr>
              <a:t>4</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$3932.39</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366" name="Google Shape;366;p45"/>
          <p:cNvPicPr preferRelativeResize="0"/>
          <p:nvPr/>
        </p:nvPicPr>
        <p:blipFill rotWithShape="1">
          <a:blip r:embed="rId3">
            <a:alphaModFix/>
          </a:blip>
          <a:srcRect b="0" l="0" r="0" t="0"/>
          <a:stretch/>
        </p:blipFill>
        <p:spPr>
          <a:xfrm>
            <a:off x="4714875" y="2824162"/>
            <a:ext cx="3370262" cy="3532187"/>
          </a:xfrm>
          <a:prstGeom prst="rect">
            <a:avLst/>
          </a:prstGeom>
          <a:noFill/>
          <a:ln>
            <a:noFill/>
          </a:ln>
        </p:spPr>
      </p:pic>
      <p:sp>
        <p:nvSpPr>
          <p:cNvPr id="367" name="Google Shape;367;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68" name="Google Shape;368;p4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669925" y="274637"/>
            <a:ext cx="8229600" cy="704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Definitions </a:t>
            </a:r>
            <a:endParaRPr/>
          </a:p>
        </p:txBody>
      </p:sp>
      <p:sp>
        <p:nvSpPr>
          <p:cNvPr id="133" name="Google Shape;133;p19"/>
          <p:cNvSpPr txBox="1"/>
          <p:nvPr>
            <p:ph idx="1" type="body"/>
          </p:nvPr>
        </p:nvSpPr>
        <p:spPr>
          <a:xfrm>
            <a:off x="457200" y="979487"/>
            <a:ext cx="8229600" cy="4911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Principal</a:t>
            </a:r>
            <a:r>
              <a:rPr b="0" i="0" lang="en-US" sz="2700" u="none" cap="none" strike="noStrike">
                <a:solidFill>
                  <a:schemeClr val="dk1"/>
                </a:solidFill>
                <a:latin typeface="Calibri"/>
                <a:ea typeface="Calibri"/>
                <a:cs typeface="Calibri"/>
                <a:sym typeface="Calibri"/>
              </a:rPr>
              <a:t>: initial amount of money involved in debt or investment</a:t>
            </a:r>
            <a:endParaRPr/>
          </a:p>
          <a:p>
            <a:pPr indent="-514350" lvl="0" marL="514350" marR="0" rtl="0" algn="l">
              <a:lnSpc>
                <a:spcPct val="80000"/>
              </a:lnSpc>
              <a:spcBef>
                <a:spcPts val="54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Interest rate</a:t>
            </a:r>
            <a:r>
              <a:rPr b="0" i="0" lang="en-US" sz="2700" u="none" cap="none" strike="noStrike">
                <a:solidFill>
                  <a:schemeClr val="dk1"/>
                </a:solidFill>
                <a:latin typeface="Calibri"/>
                <a:ea typeface="Calibri"/>
                <a:cs typeface="Calibri"/>
                <a:sym typeface="Calibri"/>
              </a:rPr>
              <a:t>: the cost or price of money and is expressed in percentage per period of time </a:t>
            </a:r>
            <a:endParaRPr/>
          </a:p>
          <a:p>
            <a:pPr indent="-514350" lvl="0" marL="514350" marR="0" rtl="0" algn="l">
              <a:lnSpc>
                <a:spcPct val="80000"/>
              </a:lnSpc>
              <a:spcBef>
                <a:spcPts val="54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Interest period</a:t>
            </a:r>
            <a:r>
              <a:rPr b="0" i="0" lang="en-US" sz="2700" u="none" cap="none" strike="noStrike">
                <a:solidFill>
                  <a:schemeClr val="dk1"/>
                </a:solidFill>
                <a:latin typeface="Calibri"/>
                <a:ea typeface="Calibri"/>
                <a:cs typeface="Calibri"/>
                <a:sym typeface="Calibri"/>
              </a:rPr>
              <a:t>: is the period of time that determines how interest is calculated (monthly, quarterly, yearly)</a:t>
            </a:r>
            <a:endParaRPr/>
          </a:p>
          <a:p>
            <a:pPr indent="-514350" lvl="0" marL="514350" marR="0" rtl="0" algn="l">
              <a:lnSpc>
                <a:spcPct val="80000"/>
              </a:lnSpc>
              <a:spcBef>
                <a:spcPts val="54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Number of interest periods</a:t>
            </a:r>
            <a:r>
              <a:rPr b="0" i="0" lang="en-US" sz="2700" u="none" cap="none" strike="noStrike">
                <a:solidFill>
                  <a:schemeClr val="dk1"/>
                </a:solidFill>
                <a:latin typeface="Calibri"/>
                <a:ea typeface="Calibri"/>
                <a:cs typeface="Calibri"/>
                <a:sym typeface="Calibri"/>
              </a:rPr>
              <a:t>: specifies the duration of transaction</a:t>
            </a:r>
            <a:endParaRPr/>
          </a:p>
          <a:p>
            <a:pPr indent="-514350" lvl="0" marL="514350" marR="0" rtl="0" algn="l">
              <a:lnSpc>
                <a:spcPct val="80000"/>
              </a:lnSpc>
              <a:spcBef>
                <a:spcPts val="54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A plan for receipts or payments</a:t>
            </a:r>
            <a:r>
              <a:rPr b="0" i="0" lang="en-US" sz="2700" u="none" cap="none" strike="noStrike">
                <a:solidFill>
                  <a:schemeClr val="dk1"/>
                </a:solidFill>
                <a:latin typeface="Calibri"/>
                <a:ea typeface="Calibri"/>
                <a:cs typeface="Calibri"/>
                <a:sym typeface="Calibri"/>
              </a:rPr>
              <a:t>: cash flow pattern over a specified length of time</a:t>
            </a:r>
            <a:endParaRPr/>
          </a:p>
          <a:p>
            <a:pPr indent="-514350" lvl="0" marL="514350" marR="0" rtl="0" algn="l">
              <a:lnSpc>
                <a:spcPct val="80000"/>
              </a:lnSpc>
              <a:spcBef>
                <a:spcPts val="540"/>
              </a:spcBef>
              <a:spcAft>
                <a:spcPts val="0"/>
              </a:spcAft>
              <a:buClr>
                <a:schemeClr val="dk1"/>
              </a:buClr>
              <a:buSzPts val="2700"/>
              <a:buFont typeface="Calibri"/>
              <a:buAutoNum type="arabicPeriod"/>
            </a:pPr>
            <a:r>
              <a:rPr b="1" i="0" lang="en-US" sz="2700" u="none" cap="none" strike="noStrike">
                <a:solidFill>
                  <a:schemeClr val="dk1"/>
                </a:solidFill>
                <a:latin typeface="Calibri"/>
                <a:ea typeface="Calibri"/>
                <a:cs typeface="Calibri"/>
                <a:sym typeface="Calibri"/>
              </a:rPr>
              <a:t>Future amount of money</a:t>
            </a:r>
            <a:r>
              <a:rPr b="0" i="0" lang="en-US" sz="2700" u="none" cap="none" strike="noStrike">
                <a:solidFill>
                  <a:schemeClr val="dk1"/>
                </a:solidFill>
                <a:latin typeface="Calibri"/>
                <a:ea typeface="Calibri"/>
                <a:cs typeface="Calibri"/>
                <a:sym typeface="Calibri"/>
              </a:rPr>
              <a:t>: the end value after the cumulative effects of interest rate over a number of interest periods</a:t>
            </a:r>
            <a:endParaRPr/>
          </a:p>
        </p:txBody>
      </p:sp>
      <p:sp>
        <p:nvSpPr>
          <p:cNvPr id="134" name="Google Shape;134;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5" name="Google Shape;135;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3" name="Shape 373"/>
        <p:cNvGrpSpPr/>
        <p:nvPr/>
      </p:nvGrpSpPr>
      <p:grpSpPr>
        <a:xfrm>
          <a:off x="0" y="0"/>
          <a:ext cx="0" cy="0"/>
          <a:chOff x="0" y="0"/>
          <a:chExt cx="0" cy="0"/>
        </a:xfrm>
      </p:grpSpPr>
      <p:sp>
        <p:nvSpPr>
          <p:cNvPr id="374" name="Google Shape;374;p46"/>
          <p:cNvSpPr txBox="1"/>
          <p:nvPr>
            <p:ph type="title"/>
          </p:nvPr>
        </p:nvSpPr>
        <p:spPr>
          <a:xfrm>
            <a:off x="652462" y="750887"/>
            <a:ext cx="7835900" cy="415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000" u="none" cap="none" strike="noStrike">
                <a:solidFill>
                  <a:schemeClr val="dk1"/>
                </a:solidFill>
                <a:latin typeface="Calibri"/>
                <a:ea typeface="Calibri"/>
                <a:cs typeface="Calibri"/>
                <a:sym typeface="Calibri"/>
              </a:rPr>
              <a:t>Single Payment Compound Interest Formulas</a:t>
            </a:r>
            <a:endParaRPr/>
          </a:p>
        </p:txBody>
      </p:sp>
      <p:sp>
        <p:nvSpPr>
          <p:cNvPr id="375" name="Google Shape;375;p46"/>
          <p:cNvSpPr txBox="1"/>
          <p:nvPr>
            <p:ph idx="1" type="body"/>
          </p:nvPr>
        </p:nvSpPr>
        <p:spPr>
          <a:xfrm>
            <a:off x="293687" y="1535112"/>
            <a:ext cx="8596312" cy="4768850"/>
          </a:xfrm>
          <a:prstGeom prst="rect">
            <a:avLst/>
          </a:prstGeom>
          <a:noFill/>
          <a:ln>
            <a:noFill/>
          </a:ln>
        </p:spPr>
        <p:txBody>
          <a:bodyPr anchorCtr="0" anchor="t" bIns="45700" lIns="91425" spcFirstLastPara="1" rIns="91425" wrap="square" tIns="45700">
            <a:noAutofit/>
          </a:bodyPr>
          <a:lstStyle/>
          <a:p>
            <a:pPr indent="-552450" lvl="0" marL="55245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Suppose you want to find an equivalent value now for a future value?</a:t>
            </a:r>
            <a:endParaRPr/>
          </a:p>
          <a:p>
            <a:pPr indent="-492125" lvl="1" marL="898525"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F = P(1+i)</a:t>
            </a:r>
            <a:r>
              <a:rPr b="0" baseline="30000" i="0" lang="en-US" sz="2800" u="none" cap="none" strike="noStrike">
                <a:solidFill>
                  <a:schemeClr val="dk1"/>
                </a:solidFill>
                <a:latin typeface="Calibri"/>
                <a:ea typeface="Calibri"/>
                <a:cs typeface="Calibri"/>
                <a:sym typeface="Calibri"/>
              </a:rPr>
              <a:t>n</a:t>
            </a:r>
            <a:endParaRPr/>
          </a:p>
          <a:p>
            <a:pPr indent="-492125" lvl="1" marL="898525"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Rearranging:</a:t>
            </a:r>
            <a:endParaRPr/>
          </a:p>
          <a:p>
            <a:pPr indent="-492125" lvl="1" marL="898525"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 = F/(1+i)</a:t>
            </a:r>
            <a:r>
              <a:rPr b="0" baseline="30000" i="0" lang="en-US" sz="2800" u="none" cap="none" strike="noStrike">
                <a:solidFill>
                  <a:schemeClr val="dk1"/>
                </a:solidFill>
                <a:latin typeface="Calibri"/>
                <a:ea typeface="Calibri"/>
                <a:cs typeface="Calibri"/>
                <a:sym typeface="Calibri"/>
              </a:rPr>
              <a:t>n</a:t>
            </a:r>
            <a:r>
              <a:rPr b="0" i="0" lang="en-US" sz="2800" u="none" cap="none" strike="noStrike">
                <a:solidFill>
                  <a:schemeClr val="dk1"/>
                </a:solidFill>
                <a:latin typeface="Calibri"/>
                <a:ea typeface="Calibri"/>
                <a:cs typeface="Calibri"/>
                <a:sym typeface="Calibri"/>
              </a:rPr>
              <a:t> = F(1+i)</a:t>
            </a:r>
            <a:r>
              <a:rPr b="0" baseline="30000" i="0" lang="en-US" sz="2800" u="none" cap="none" strike="noStrike">
                <a:solidFill>
                  <a:schemeClr val="dk1"/>
                </a:solidFill>
                <a:latin typeface="Calibri"/>
                <a:ea typeface="Calibri"/>
                <a:cs typeface="Calibri"/>
                <a:sym typeface="Calibri"/>
              </a:rPr>
              <a:t>-n</a:t>
            </a:r>
            <a:endParaRPr/>
          </a:p>
          <a:p>
            <a:pPr indent="-492125" lvl="1" marL="898525"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notation becomes:</a:t>
            </a:r>
            <a:endParaRPr/>
          </a:p>
          <a:p>
            <a:pPr indent="-492125" lvl="1" marL="898525"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 = F(P/F, i, n) </a:t>
            </a:r>
            <a:endParaRPr/>
          </a:p>
        </p:txBody>
      </p:sp>
      <p:sp>
        <p:nvSpPr>
          <p:cNvPr id="376" name="Google Shape;376;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77" name="Google Shape;377;p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
        <p:nvSpPr>
          <p:cNvPr id="378" name="Google Shape;378;p46"/>
          <p:cNvSpPr txBox="1"/>
          <p:nvPr/>
        </p:nvSpPr>
        <p:spPr>
          <a:xfrm>
            <a:off x="4879975" y="4865687"/>
            <a:ext cx="3608387"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Single payment present worth factor</a:t>
            </a:r>
            <a:endParaRPr/>
          </a:p>
        </p:txBody>
      </p:sp>
      <p:cxnSp>
        <p:nvCxnSpPr>
          <p:cNvPr id="379" name="Google Shape;379;p46"/>
          <p:cNvCxnSpPr/>
          <p:nvPr/>
        </p:nvCxnSpPr>
        <p:spPr>
          <a:xfrm rot="10800000">
            <a:off x="3744912" y="5048250"/>
            <a:ext cx="1135062"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4" name="Shape 384"/>
        <p:cNvGrpSpPr/>
        <p:nvPr/>
      </p:nvGrpSpPr>
      <p:grpSpPr>
        <a:xfrm>
          <a:off x="0" y="0"/>
          <a:ext cx="0" cy="0"/>
          <a:chOff x="0" y="0"/>
          <a:chExt cx="0" cy="0"/>
        </a:xfrm>
      </p:grpSpPr>
      <p:sp>
        <p:nvSpPr>
          <p:cNvPr id="385" name="Google Shape;385;p47"/>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Example</a:t>
            </a:r>
            <a:endParaRPr/>
          </a:p>
        </p:txBody>
      </p:sp>
      <p:sp>
        <p:nvSpPr>
          <p:cNvPr id="386" name="Google Shape;386;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Calibri"/>
                <a:ea typeface="Calibri"/>
                <a:cs typeface="Calibri"/>
                <a:sym typeface="Calibri"/>
              </a:rPr>
              <a:t>If you want to have $3000 in the bank after four years at 7% per year interest, what would you have to deposit now?</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 = F(P/F, 7%, 4)</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or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 = 3000(1+0.07)</a:t>
            </a:r>
            <a:r>
              <a:rPr b="0" baseline="30000" i="0" lang="en-US" sz="2800" u="none" cap="none" strike="noStrike">
                <a:solidFill>
                  <a:schemeClr val="dk1"/>
                </a:solidFill>
                <a:latin typeface="Calibri"/>
                <a:ea typeface="Calibri"/>
                <a:cs typeface="Calibri"/>
                <a:sym typeface="Calibri"/>
              </a:rPr>
              <a:t>-4</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 = $2288.69</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387" name="Google Shape;387;p47"/>
          <p:cNvPicPr preferRelativeResize="0"/>
          <p:nvPr/>
        </p:nvPicPr>
        <p:blipFill rotWithShape="1">
          <a:blip r:embed="rId3">
            <a:alphaModFix/>
          </a:blip>
          <a:srcRect b="0" l="0" r="0" t="0"/>
          <a:stretch/>
        </p:blipFill>
        <p:spPr>
          <a:xfrm>
            <a:off x="4189412" y="2711450"/>
            <a:ext cx="3908425" cy="3376612"/>
          </a:xfrm>
          <a:prstGeom prst="rect">
            <a:avLst/>
          </a:prstGeom>
          <a:noFill/>
          <a:ln>
            <a:noFill/>
          </a:ln>
        </p:spPr>
      </p:pic>
      <p:sp>
        <p:nvSpPr>
          <p:cNvPr id="388" name="Google Shape;388;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89" name="Google Shape;389;p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3" name="Shape 393"/>
        <p:cNvGrpSpPr/>
        <p:nvPr/>
      </p:nvGrpSpPr>
      <p:grpSpPr>
        <a:xfrm>
          <a:off x="0" y="0"/>
          <a:ext cx="0" cy="0"/>
          <a:chOff x="0" y="0"/>
          <a:chExt cx="0" cy="0"/>
        </a:xfrm>
      </p:grpSpPr>
      <p:sp>
        <p:nvSpPr>
          <p:cNvPr id="394" name="Google Shape;394;p48"/>
          <p:cNvSpPr txBox="1"/>
          <p:nvPr>
            <p:ph type="title"/>
          </p:nvPr>
        </p:nvSpPr>
        <p:spPr>
          <a:xfrm>
            <a:off x="652462" y="68580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Summary </a:t>
            </a:r>
            <a:endParaRPr/>
          </a:p>
        </p:txBody>
      </p:sp>
      <p:sp>
        <p:nvSpPr>
          <p:cNvPr id="395" name="Google Shape;395;p48"/>
          <p:cNvSpPr txBox="1"/>
          <p:nvPr>
            <p:ph idx="1" type="body"/>
          </p:nvPr>
        </p:nvSpPr>
        <p:spPr>
          <a:xfrm>
            <a:off x="406400" y="1404937"/>
            <a:ext cx="8280400"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‘time value of money’ is an important concept in engineering economics.</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To calculate equivalency across multiple periods one must include the calculation of a percentage rate per period (e.g., interest rate).</a:t>
            </a:r>
            <a:endParaRPr/>
          </a:p>
          <a:p>
            <a:pPr indent="-285750" lvl="1" marL="742950" marR="0" rtl="0" algn="l">
              <a:lnSpc>
                <a:spcPct val="100000"/>
              </a:lnSpc>
              <a:spcBef>
                <a:spcPts val="580"/>
              </a:spcBef>
              <a:spcAft>
                <a:spcPts val="0"/>
              </a:spcAft>
              <a:buClr>
                <a:schemeClr val="dk1"/>
              </a:buClr>
              <a:buSzPts val="2900"/>
              <a:buFont typeface="Arial"/>
              <a:buChar char="–"/>
            </a:pPr>
            <a:r>
              <a:rPr b="0" i="0" lang="en-US" sz="2900" u="none" cap="none" strike="noStrike">
                <a:solidFill>
                  <a:schemeClr val="dk1"/>
                </a:solidFill>
                <a:latin typeface="Calibri"/>
                <a:ea typeface="Calibri"/>
                <a:cs typeface="Calibri"/>
                <a:sym typeface="Calibri"/>
              </a:rPr>
              <a:t>		F = P(1+i)</a:t>
            </a:r>
            <a:r>
              <a:rPr b="0" baseline="30000" i="0" lang="en-US" sz="2900" u="none" cap="none" strike="noStrike">
                <a:solidFill>
                  <a:schemeClr val="dk1"/>
                </a:solidFill>
                <a:latin typeface="Calibri"/>
                <a:ea typeface="Calibri"/>
                <a:cs typeface="Calibri"/>
                <a:sym typeface="Calibri"/>
              </a:rPr>
              <a:t>n </a:t>
            </a:r>
            <a:r>
              <a:rPr b="0" i="0" lang="en-US" sz="2900" u="none" cap="none" strike="noStrike">
                <a:solidFill>
                  <a:schemeClr val="dk1"/>
                </a:solidFill>
                <a:latin typeface="Calibri"/>
                <a:ea typeface="Calibri"/>
                <a:cs typeface="Calibri"/>
                <a:sym typeface="Calibri"/>
              </a:rPr>
              <a:t>= P(F/P, i, n)</a:t>
            </a:r>
            <a:endParaRPr/>
          </a:p>
          <a:p>
            <a:pPr indent="-285750" lvl="1" marL="742950" marR="0" rtl="0" algn="l">
              <a:lnSpc>
                <a:spcPct val="100000"/>
              </a:lnSpc>
              <a:spcBef>
                <a:spcPts val="580"/>
              </a:spcBef>
              <a:spcAft>
                <a:spcPts val="0"/>
              </a:spcAft>
              <a:buClr>
                <a:schemeClr val="dk1"/>
              </a:buClr>
              <a:buSzPts val="2900"/>
              <a:buFont typeface="Arial"/>
              <a:buChar char="–"/>
            </a:pPr>
            <a:r>
              <a:rPr b="0" i="0" lang="en-US" sz="2900" u="none" cap="none" strike="noStrike">
                <a:solidFill>
                  <a:schemeClr val="dk1"/>
                </a:solidFill>
                <a:latin typeface="Calibri"/>
                <a:ea typeface="Calibri"/>
                <a:cs typeface="Calibri"/>
                <a:sym typeface="Calibri"/>
              </a:rPr>
              <a:t>		P = F/(1+i)</a:t>
            </a:r>
            <a:r>
              <a:rPr b="0" baseline="30000" i="0" lang="en-US" sz="2900" u="none" cap="none" strike="noStrike">
                <a:solidFill>
                  <a:schemeClr val="dk1"/>
                </a:solidFill>
                <a:latin typeface="Calibri"/>
                <a:ea typeface="Calibri"/>
                <a:cs typeface="Calibri"/>
                <a:sym typeface="Calibri"/>
              </a:rPr>
              <a:t>n</a:t>
            </a:r>
            <a:r>
              <a:rPr b="0" i="0" lang="en-US" sz="2900" u="none" cap="none" strike="noStrike">
                <a:solidFill>
                  <a:schemeClr val="dk1"/>
                </a:solidFill>
                <a:latin typeface="Calibri"/>
                <a:ea typeface="Calibri"/>
                <a:cs typeface="Calibri"/>
                <a:sym typeface="Calibri"/>
              </a:rPr>
              <a:t> = F(1+i)</a:t>
            </a:r>
            <a:r>
              <a:rPr b="0" baseline="30000" i="0" lang="en-US" sz="2900" u="none" cap="none" strike="noStrike">
                <a:solidFill>
                  <a:schemeClr val="dk1"/>
                </a:solidFill>
                <a:latin typeface="Calibri"/>
                <a:ea typeface="Calibri"/>
                <a:cs typeface="Calibri"/>
                <a:sym typeface="Calibri"/>
              </a:rPr>
              <a:t>-n </a:t>
            </a:r>
            <a:r>
              <a:rPr b="0" i="0" lang="en-US" sz="2900" u="none" cap="none" strike="noStrike">
                <a:solidFill>
                  <a:schemeClr val="dk1"/>
                </a:solidFill>
                <a:latin typeface="Calibri"/>
                <a:ea typeface="Calibri"/>
                <a:cs typeface="Calibri"/>
                <a:sym typeface="Calibri"/>
              </a:rPr>
              <a:t>= F(P/F, i, n)</a:t>
            </a:r>
            <a:r>
              <a:rPr b="0" baseline="30000" i="0" lang="en-US" sz="29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notation factors can be calculated from the formula or looked up in standard tables. See the back of the textbook.</a:t>
            </a:r>
            <a:endParaRPr/>
          </a:p>
          <a:p>
            <a:pPr indent="-101600" lvl="1" marL="742950" marR="0" rtl="0" algn="l">
              <a:lnSpc>
                <a:spcPct val="100000"/>
              </a:lnSpc>
              <a:spcBef>
                <a:spcPts val="580"/>
              </a:spcBef>
              <a:spcAft>
                <a:spcPts val="0"/>
              </a:spcAft>
              <a:buClr>
                <a:schemeClr val="dk1"/>
              </a:buClr>
              <a:buSzPts val="2900"/>
              <a:buFont typeface="Arial"/>
              <a:buNone/>
            </a:pPr>
            <a:r>
              <a:t/>
            </a:r>
            <a:endParaRPr b="0" i="0" sz="2900" u="none" cap="none" strike="noStrike">
              <a:solidFill>
                <a:schemeClr val="dk1"/>
              </a:solidFill>
              <a:latin typeface="Calibri"/>
              <a:ea typeface="Calibri"/>
              <a:cs typeface="Calibri"/>
              <a:sym typeface="Calibri"/>
            </a:endParaRPr>
          </a:p>
          <a:p>
            <a:pPr indent="-158750" lvl="0" marL="342900" marR="0" rtl="0" algn="l">
              <a:spcBef>
                <a:spcPts val="580"/>
              </a:spcBef>
              <a:spcAft>
                <a:spcPts val="0"/>
              </a:spcAft>
              <a:buClr>
                <a:schemeClr val="dk1"/>
              </a:buClr>
              <a:buSzPts val="2900"/>
              <a:buFont typeface="Arial"/>
              <a:buNone/>
            </a:pPr>
            <a:r>
              <a:t/>
            </a:r>
            <a:endParaRPr b="0" i="0" sz="2900" u="none" cap="none" strike="noStrike">
              <a:solidFill>
                <a:schemeClr val="dk1"/>
              </a:solidFill>
              <a:latin typeface="Calibri"/>
              <a:ea typeface="Calibri"/>
              <a:cs typeface="Calibri"/>
              <a:sym typeface="Calibri"/>
            </a:endParaRPr>
          </a:p>
        </p:txBody>
      </p:sp>
      <p:sp>
        <p:nvSpPr>
          <p:cNvPr id="396" name="Google Shape;396;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97" name="Google Shape;397;p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1" name="Shape 401"/>
        <p:cNvGrpSpPr/>
        <p:nvPr/>
      </p:nvGrpSpPr>
      <p:grpSpPr>
        <a:xfrm>
          <a:off x="0" y="0"/>
          <a:ext cx="0" cy="0"/>
          <a:chOff x="0" y="0"/>
          <a:chExt cx="0" cy="0"/>
        </a:xfrm>
      </p:grpSpPr>
      <p:sp>
        <p:nvSpPr>
          <p:cNvPr id="402" name="Google Shape;402;p49"/>
          <p:cNvSpPr txBox="1"/>
          <p:nvPr>
            <p:ph type="ctrTitle"/>
          </p:nvPr>
        </p:nvSpPr>
        <p:spPr>
          <a:xfrm>
            <a:off x="685800" y="1725612"/>
            <a:ext cx="7772400" cy="18748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Principles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 301</a:t>
            </a:r>
            <a:endParaRPr/>
          </a:p>
        </p:txBody>
      </p:sp>
      <p:sp>
        <p:nvSpPr>
          <p:cNvPr id="403" name="Google Shape;40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a:solidFill>
                  <a:srgbClr val="3366FF"/>
                </a:solidFill>
                <a:latin typeface="Calibri"/>
                <a:ea typeface="Calibri"/>
                <a:cs typeface="Calibri"/>
                <a:sym typeface="Calibri"/>
              </a:rPr>
              <a:t>Lecture 5B</a:t>
            </a:r>
            <a:endParaRPr/>
          </a:p>
          <a:p>
            <a:pPr indent="0" lvl="0" marL="0" marR="0" rtl="0" algn="ctr">
              <a:lnSpc>
                <a:spcPct val="100000"/>
              </a:lnSpc>
              <a:spcBef>
                <a:spcPts val="640"/>
              </a:spcBef>
              <a:spcAft>
                <a:spcPts val="0"/>
              </a:spcAft>
              <a:buClr>
                <a:srgbClr val="3366FF"/>
              </a:buClr>
              <a:buFont typeface="Arial"/>
              <a:buNone/>
            </a:pPr>
            <a:r>
              <a:rPr b="1" i="0" lang="en-US" sz="3200" u="none">
                <a:solidFill>
                  <a:srgbClr val="3366FF"/>
                </a:solidFill>
                <a:latin typeface="Calibri"/>
                <a:ea typeface="Calibri"/>
                <a:cs typeface="Calibri"/>
                <a:sym typeface="Calibri"/>
              </a:rPr>
              <a:t>Types of Cash Flows </a:t>
            </a:r>
            <a:endParaRPr/>
          </a:p>
        </p:txBody>
      </p:sp>
      <p:sp>
        <p:nvSpPr>
          <p:cNvPr id="404" name="Google Shape;404;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405" name="Google Shape;405;p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9" name="Shape 409"/>
        <p:cNvGrpSpPr/>
        <p:nvPr/>
      </p:nvGrpSpPr>
      <p:grpSpPr>
        <a:xfrm>
          <a:off x="0" y="0"/>
          <a:ext cx="0" cy="0"/>
          <a:chOff x="0" y="0"/>
          <a:chExt cx="0" cy="0"/>
        </a:xfrm>
      </p:grpSpPr>
      <p:sp>
        <p:nvSpPr>
          <p:cNvPr id="410" name="Google Shape;410;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Single Cash Flow </a:t>
            </a:r>
            <a:endParaRPr/>
          </a:p>
        </p:txBody>
      </p:sp>
      <p:sp>
        <p:nvSpPr>
          <p:cNvPr id="411" name="Google Shape;411;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F = P (1+i)</a:t>
            </a:r>
            <a:r>
              <a:rPr b="0" baseline="30000" i="0" lang="en-US" sz="3200" u="none">
                <a:solidFill>
                  <a:schemeClr val="dk1"/>
                </a:solidFill>
                <a:latin typeface="Calibri"/>
                <a:ea typeface="Calibri"/>
                <a:cs typeface="Calibri"/>
                <a:sym typeface="Calibri"/>
              </a:rPr>
              <a:t>n </a:t>
            </a:r>
            <a:r>
              <a:rPr b="0" i="0" lang="en-US" sz="3200" u="none">
                <a:solidFill>
                  <a:schemeClr val="dk1"/>
                </a:solidFill>
                <a:latin typeface="Calibri"/>
                <a:ea typeface="Calibri"/>
                <a:cs typeface="Calibri"/>
                <a:sym typeface="Calibri"/>
              </a:rPr>
              <a:t>= P (F/P,i,N) </a:t>
            </a:r>
            <a:endParaRPr/>
          </a:p>
          <a:p>
            <a:pPr indent="-342900" lvl="0" marL="342900"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Compound amount factor </a:t>
            </a:r>
            <a:endParaRPr/>
          </a:p>
          <a:p>
            <a:pPr indent="-342900" lvl="0" marL="342900"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process of finding F is called the compounding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process of finding P is called the discounting process </a:t>
            </a:r>
            <a:endParaRPr/>
          </a:p>
          <a:p>
            <a:pPr indent="-139700" lvl="0" marL="342900" marR="0" rtl="0" algn="l">
              <a:lnSpc>
                <a:spcPct val="100000"/>
              </a:lnSpc>
              <a:spcBef>
                <a:spcPts val="640"/>
              </a:spcBef>
              <a:spcAft>
                <a:spcPts val="0"/>
              </a:spcAft>
              <a:buClr>
                <a:schemeClr val="dk1"/>
              </a:buClr>
              <a:buSzPts val="3200"/>
              <a:buFont typeface="Arial"/>
              <a:buNone/>
            </a:pPr>
            <a:r>
              <a:t/>
            </a:r>
            <a:endParaRPr b="0" baseline="3000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baseline="30000" i="0" sz="3200" u="none">
              <a:solidFill>
                <a:schemeClr val="dk1"/>
              </a:solidFill>
              <a:latin typeface="Calibri"/>
              <a:ea typeface="Calibri"/>
              <a:cs typeface="Calibri"/>
              <a:sym typeface="Calibri"/>
            </a:endParaRPr>
          </a:p>
        </p:txBody>
      </p:sp>
      <p:cxnSp>
        <p:nvCxnSpPr>
          <p:cNvPr id="412" name="Google Shape;412;p50"/>
          <p:cNvCxnSpPr/>
          <p:nvPr/>
        </p:nvCxnSpPr>
        <p:spPr>
          <a:xfrm flipH="1" rot="5400000">
            <a:off x="5094287" y="2540000"/>
            <a:ext cx="715962"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
        <p:nvSpPr>
          <p:cNvPr id="413" name="Google Shape;413;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414" name="Google Shape;414;p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9" name="Shape 419"/>
        <p:cNvGrpSpPr/>
        <p:nvPr/>
      </p:nvGrpSpPr>
      <p:grpSpPr>
        <a:xfrm>
          <a:off x="0" y="0"/>
          <a:ext cx="0" cy="0"/>
          <a:chOff x="0" y="0"/>
          <a:chExt cx="0" cy="0"/>
        </a:xfrm>
      </p:grpSpPr>
      <p:sp>
        <p:nvSpPr>
          <p:cNvPr id="420" name="Google Shape;420;p51"/>
          <p:cNvSpPr txBox="1"/>
          <p:nvPr>
            <p:ph type="title"/>
          </p:nvPr>
        </p:nvSpPr>
        <p:spPr>
          <a:xfrm>
            <a:off x="457200" y="274637"/>
            <a:ext cx="8229600" cy="733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Single Cash Flow </a:t>
            </a:r>
            <a:endParaRPr/>
          </a:p>
        </p:txBody>
      </p:sp>
      <p:sp>
        <p:nvSpPr>
          <p:cNvPr id="421" name="Google Shape;421;p51"/>
          <p:cNvSpPr txBox="1"/>
          <p:nvPr>
            <p:ph idx="1" type="body"/>
          </p:nvPr>
        </p:nvSpPr>
        <p:spPr>
          <a:xfrm>
            <a:off x="304800" y="1008062"/>
            <a:ext cx="8807450" cy="5618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800" u="none">
                <a:solidFill>
                  <a:schemeClr val="dk1"/>
                </a:solidFill>
                <a:latin typeface="Calibri"/>
                <a:ea typeface="Calibri"/>
                <a:cs typeface="Calibri"/>
                <a:sym typeface="Calibri"/>
              </a:rPr>
              <a:t>Example: Compound amount factor</a:t>
            </a:r>
            <a:endParaRPr/>
          </a:p>
          <a:p>
            <a:pPr indent="-342900" lvl="0" marL="342900" marR="0" rtl="0" algn="l">
              <a:lnSpc>
                <a:spcPct val="10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Find F, given i, n, P</a:t>
            </a:r>
            <a:endParaRPr/>
          </a:p>
          <a:p>
            <a:pPr indent="-342900" lvl="0" marL="342900" marR="0" rtl="0" algn="l">
              <a:lnSpc>
                <a:spcPct val="10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If you had $2000 and invested it at 10%, how much would it be worth in 8 years? </a:t>
            </a:r>
            <a:endParaRPr/>
          </a:p>
          <a:p>
            <a:pPr indent="-342900" lvl="0" marL="342900" marR="0" rtl="0" algn="l">
              <a:lnSpc>
                <a:spcPct val="10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P=$2000	 i=10%			n=8years </a:t>
            </a:r>
            <a:endParaRPr/>
          </a:p>
          <a:p>
            <a:pPr indent="-342900" lvl="0" marL="342900" marR="0" rtl="0" algn="l">
              <a:lnSpc>
                <a:spcPct val="100000"/>
              </a:lnSpc>
              <a:spcBef>
                <a:spcPts val="560"/>
              </a:spcBef>
              <a:spcAft>
                <a:spcPts val="0"/>
              </a:spcAft>
              <a:buClr>
                <a:schemeClr val="dk1"/>
              </a:buClr>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Font typeface="Arial"/>
              <a:buNone/>
            </a:pPr>
            <a:r>
              <a:rPr b="0" i="1" lang="en-US" sz="2800" u="none">
                <a:solidFill>
                  <a:schemeClr val="dk1"/>
                </a:solidFill>
                <a:latin typeface="Calibri"/>
                <a:ea typeface="Calibri"/>
                <a:cs typeface="Calibri"/>
                <a:sym typeface="Calibri"/>
              </a:rPr>
              <a:t>F</a:t>
            </a:r>
            <a:r>
              <a:rPr b="0" i="0" lang="en-US" sz="2800" u="none">
                <a:solidFill>
                  <a:schemeClr val="dk1"/>
                </a:solidFill>
                <a:latin typeface="Calibri"/>
                <a:ea typeface="Calibri"/>
                <a:cs typeface="Calibri"/>
                <a:sym typeface="Calibri"/>
              </a:rPr>
              <a:t>=$2000 (1+0.10)</a:t>
            </a:r>
            <a:r>
              <a:rPr b="0" baseline="30000" i="0" lang="en-US" sz="2800" u="none">
                <a:solidFill>
                  <a:schemeClr val="dk1"/>
                </a:solidFill>
                <a:latin typeface="Calibri"/>
                <a:ea typeface="Calibri"/>
                <a:cs typeface="Calibri"/>
                <a:sym typeface="Calibri"/>
              </a:rPr>
              <a:t>8</a:t>
            </a:r>
            <a:endParaRPr/>
          </a:p>
          <a:p>
            <a:pPr indent="-342900" lvl="0" marL="342900" marR="0" rtl="0" algn="l">
              <a:lnSpc>
                <a:spcPct val="100000"/>
              </a:lnSpc>
              <a:spcBef>
                <a:spcPts val="560"/>
              </a:spcBef>
              <a:spcAft>
                <a:spcPts val="0"/>
              </a:spcAft>
              <a:buClr>
                <a:schemeClr val="dk1"/>
              </a:buClr>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F=$2000 (F/P,10%,8)</a:t>
            </a:r>
            <a:endParaRPr/>
          </a:p>
          <a:p>
            <a:pPr indent="-342900" lvl="0" marL="342900" marR="0" rtl="0" algn="l">
              <a:lnSpc>
                <a:spcPct val="10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F=$2000 </a:t>
            </a:r>
            <a:r>
              <a:rPr b="0" i="0" lang="en-US" sz="2800" u="none">
                <a:solidFill>
                  <a:srgbClr val="FF0000"/>
                </a:solidFill>
                <a:latin typeface="Calibri"/>
                <a:ea typeface="Calibri"/>
                <a:cs typeface="Calibri"/>
                <a:sym typeface="Calibri"/>
              </a:rPr>
              <a:t>(2.144)</a:t>
            </a:r>
            <a:r>
              <a:rPr b="0" i="0" lang="en-US" sz="2800" u="none">
                <a:solidFill>
                  <a:schemeClr val="dk1"/>
                </a:solidFill>
                <a:latin typeface="Calibri"/>
                <a:ea typeface="Calibri"/>
                <a:cs typeface="Calibri"/>
                <a:sym typeface="Calibri"/>
              </a:rPr>
              <a:t>							</a:t>
            </a:r>
            <a:r>
              <a:rPr b="1" i="0" lang="en-US" sz="2800" u="none">
                <a:solidFill>
                  <a:srgbClr val="FF0000"/>
                </a:solidFill>
                <a:latin typeface="Calibri"/>
                <a:ea typeface="Calibri"/>
                <a:cs typeface="Calibri"/>
                <a:sym typeface="Calibri"/>
              </a:rPr>
              <a:t>F = $4288</a:t>
            </a:r>
            <a:endParaRPr/>
          </a:p>
          <a:p>
            <a:pPr indent="-165100" lvl="0" marL="342900" marR="0" rtl="0" algn="l">
              <a:spcBef>
                <a:spcPts val="560"/>
              </a:spcBef>
              <a:spcAft>
                <a:spcPts val="0"/>
              </a:spcAft>
              <a:buClr>
                <a:schemeClr val="dk1"/>
              </a:buClr>
              <a:buSzPts val="2800"/>
              <a:buFont typeface="Arial"/>
              <a:buNone/>
            </a:pPr>
            <a:r>
              <a:t/>
            </a:r>
            <a:endParaRPr b="1" i="0" sz="2800" u="none">
              <a:solidFill>
                <a:srgbClr val="FF0000"/>
              </a:solidFill>
              <a:latin typeface="Calibri"/>
              <a:ea typeface="Calibri"/>
              <a:cs typeface="Calibri"/>
              <a:sym typeface="Calibri"/>
            </a:endParaRPr>
          </a:p>
        </p:txBody>
      </p:sp>
      <p:cxnSp>
        <p:nvCxnSpPr>
          <p:cNvPr id="422" name="Google Shape;422;p51"/>
          <p:cNvCxnSpPr/>
          <p:nvPr/>
        </p:nvCxnSpPr>
        <p:spPr>
          <a:xfrm>
            <a:off x="4835525" y="3851275"/>
            <a:ext cx="4127500" cy="142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3" name="Google Shape;423;p51"/>
          <p:cNvCxnSpPr/>
          <p:nvPr/>
        </p:nvCxnSpPr>
        <p:spPr>
          <a:xfrm rot="5400000">
            <a:off x="8410575"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4" name="Google Shape;424;p51"/>
          <p:cNvCxnSpPr/>
          <p:nvPr/>
        </p:nvCxnSpPr>
        <p:spPr>
          <a:xfrm rot="5400000">
            <a:off x="7927975"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5" name="Google Shape;425;p51"/>
          <p:cNvCxnSpPr/>
          <p:nvPr/>
        </p:nvCxnSpPr>
        <p:spPr>
          <a:xfrm rot="5400000">
            <a:off x="7431087"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6" name="Google Shape;426;p51"/>
          <p:cNvCxnSpPr/>
          <p:nvPr/>
        </p:nvCxnSpPr>
        <p:spPr>
          <a:xfrm rot="5400000">
            <a:off x="7029450"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7" name="Google Shape;427;p51"/>
          <p:cNvCxnSpPr/>
          <p:nvPr/>
        </p:nvCxnSpPr>
        <p:spPr>
          <a:xfrm rot="5400000">
            <a:off x="6464300"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8" name="Google Shape;428;p51"/>
          <p:cNvCxnSpPr/>
          <p:nvPr/>
        </p:nvCxnSpPr>
        <p:spPr>
          <a:xfrm rot="5400000">
            <a:off x="5870575"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429" name="Google Shape;429;p51"/>
          <p:cNvCxnSpPr/>
          <p:nvPr/>
        </p:nvCxnSpPr>
        <p:spPr>
          <a:xfrm rot="5400000">
            <a:off x="5221287" y="3851275"/>
            <a:ext cx="193675" cy="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430" name="Google Shape;430;p51"/>
          <p:cNvSpPr txBox="1"/>
          <p:nvPr/>
        </p:nvSpPr>
        <p:spPr>
          <a:xfrm>
            <a:off x="5167312"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a:t>
            </a:r>
            <a:endParaRPr/>
          </a:p>
        </p:txBody>
      </p:sp>
      <p:sp>
        <p:nvSpPr>
          <p:cNvPr id="431" name="Google Shape;431;p51"/>
          <p:cNvSpPr txBox="1"/>
          <p:nvPr/>
        </p:nvSpPr>
        <p:spPr>
          <a:xfrm>
            <a:off x="5816600"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2</a:t>
            </a:r>
            <a:endParaRPr/>
          </a:p>
        </p:txBody>
      </p:sp>
      <p:sp>
        <p:nvSpPr>
          <p:cNvPr id="432" name="Google Shape;432;p51"/>
          <p:cNvSpPr txBox="1"/>
          <p:nvPr/>
        </p:nvSpPr>
        <p:spPr>
          <a:xfrm>
            <a:off x="6410325"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3</a:t>
            </a:r>
            <a:endParaRPr/>
          </a:p>
        </p:txBody>
      </p:sp>
      <p:sp>
        <p:nvSpPr>
          <p:cNvPr id="433" name="Google Shape;433;p51"/>
          <p:cNvSpPr txBox="1"/>
          <p:nvPr/>
        </p:nvSpPr>
        <p:spPr>
          <a:xfrm>
            <a:off x="7377112"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5</a:t>
            </a:r>
            <a:endParaRPr/>
          </a:p>
        </p:txBody>
      </p:sp>
      <p:sp>
        <p:nvSpPr>
          <p:cNvPr id="434" name="Google Shape;434;p51"/>
          <p:cNvSpPr txBox="1"/>
          <p:nvPr/>
        </p:nvSpPr>
        <p:spPr>
          <a:xfrm>
            <a:off x="6975475"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4</a:t>
            </a:r>
            <a:endParaRPr/>
          </a:p>
        </p:txBody>
      </p:sp>
      <p:sp>
        <p:nvSpPr>
          <p:cNvPr id="435" name="Google Shape;435;p51"/>
          <p:cNvSpPr txBox="1"/>
          <p:nvPr/>
        </p:nvSpPr>
        <p:spPr>
          <a:xfrm>
            <a:off x="7874000"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6</a:t>
            </a:r>
            <a:endParaRPr/>
          </a:p>
        </p:txBody>
      </p:sp>
      <p:sp>
        <p:nvSpPr>
          <p:cNvPr id="436" name="Google Shape;436;p51"/>
          <p:cNvSpPr txBox="1"/>
          <p:nvPr/>
        </p:nvSpPr>
        <p:spPr>
          <a:xfrm>
            <a:off x="8356600"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7</a:t>
            </a:r>
            <a:endParaRPr/>
          </a:p>
        </p:txBody>
      </p:sp>
      <p:cxnSp>
        <p:nvCxnSpPr>
          <p:cNvPr id="437" name="Google Shape;437;p51"/>
          <p:cNvCxnSpPr/>
          <p:nvPr/>
        </p:nvCxnSpPr>
        <p:spPr>
          <a:xfrm rot="5400000">
            <a:off x="4448175" y="4238625"/>
            <a:ext cx="773112"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438" name="Google Shape;438;p51"/>
          <p:cNvCxnSpPr/>
          <p:nvPr/>
        </p:nvCxnSpPr>
        <p:spPr>
          <a:xfrm rot="-5400000">
            <a:off x="8610600" y="3498850"/>
            <a:ext cx="703262"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
        <p:nvSpPr>
          <p:cNvPr id="439" name="Google Shape;439;p51"/>
          <p:cNvSpPr txBox="1"/>
          <p:nvPr/>
        </p:nvSpPr>
        <p:spPr>
          <a:xfrm>
            <a:off x="4449762" y="4625975"/>
            <a:ext cx="769937"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$2000</a:t>
            </a:r>
            <a:endParaRPr/>
          </a:p>
        </p:txBody>
      </p:sp>
      <p:sp>
        <p:nvSpPr>
          <p:cNvPr id="440" name="Google Shape;440;p51"/>
          <p:cNvSpPr txBox="1"/>
          <p:nvPr/>
        </p:nvSpPr>
        <p:spPr>
          <a:xfrm>
            <a:off x="8810625" y="3948112"/>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8</a:t>
            </a:r>
            <a:endParaRPr/>
          </a:p>
        </p:txBody>
      </p:sp>
      <p:sp>
        <p:nvSpPr>
          <p:cNvPr id="441" name="Google Shape;441;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442" name="Google Shape;442;p5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7" name="Shape 447"/>
        <p:cNvGrpSpPr/>
        <p:nvPr/>
      </p:nvGrpSpPr>
      <p:grpSpPr>
        <a:xfrm>
          <a:off x="0" y="0"/>
          <a:ext cx="0" cy="0"/>
          <a:chOff x="0" y="0"/>
          <a:chExt cx="0" cy="0"/>
        </a:xfrm>
      </p:grpSpPr>
      <p:sp>
        <p:nvSpPr>
          <p:cNvPr id="448" name="Google Shape;448;p52"/>
          <p:cNvSpPr/>
          <p:nvPr/>
        </p:nvSpPr>
        <p:spPr>
          <a:xfrm>
            <a:off x="2362200" y="2286000"/>
            <a:ext cx="355600" cy="101600"/>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9" name="Google Shape;449;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50" name="Google Shape;450;p52"/>
          <p:cNvPicPr preferRelativeResize="0"/>
          <p:nvPr/>
        </p:nvPicPr>
        <p:blipFill rotWithShape="1">
          <a:blip r:embed="rId3">
            <a:alphaModFix/>
          </a:blip>
          <a:srcRect b="0" l="0" r="0" t="0"/>
          <a:stretch/>
        </p:blipFill>
        <p:spPr>
          <a:xfrm>
            <a:off x="751950" y="0"/>
            <a:ext cx="7008600" cy="7232100"/>
          </a:xfrm>
          <a:prstGeom prst="rect">
            <a:avLst/>
          </a:prstGeom>
          <a:noFill/>
          <a:ln>
            <a:noFill/>
          </a:ln>
        </p:spPr>
      </p:pic>
      <p:sp>
        <p:nvSpPr>
          <p:cNvPr id="451" name="Google Shape;451;p5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6" name="Shape 456"/>
        <p:cNvGrpSpPr/>
        <p:nvPr/>
      </p:nvGrpSpPr>
      <p:grpSpPr>
        <a:xfrm>
          <a:off x="0" y="0"/>
          <a:ext cx="0" cy="0"/>
          <a:chOff x="0" y="0"/>
          <a:chExt cx="0" cy="0"/>
        </a:xfrm>
      </p:grpSpPr>
      <p:sp>
        <p:nvSpPr>
          <p:cNvPr id="457" name="Google Shape;457;p53"/>
          <p:cNvSpPr txBox="1"/>
          <p:nvPr>
            <p:ph type="title"/>
          </p:nvPr>
        </p:nvSpPr>
        <p:spPr>
          <a:xfrm>
            <a:off x="457200" y="274637"/>
            <a:ext cx="8229600" cy="8048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Uneven Cash Flow Series </a:t>
            </a:r>
            <a:endParaRPr/>
          </a:p>
        </p:txBody>
      </p:sp>
      <p:sp>
        <p:nvSpPr>
          <p:cNvPr id="458" name="Google Shape;458;p53"/>
          <p:cNvSpPr txBox="1"/>
          <p:nvPr>
            <p:ph idx="1" type="body"/>
          </p:nvPr>
        </p:nvSpPr>
        <p:spPr>
          <a:xfrm>
            <a:off x="457200" y="1079500"/>
            <a:ext cx="8229600" cy="5219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400" u="none">
                <a:solidFill>
                  <a:schemeClr val="dk1"/>
                </a:solidFill>
                <a:latin typeface="Calibri"/>
                <a:ea typeface="Calibri"/>
                <a:cs typeface="Calibri"/>
                <a:sym typeface="Calibri"/>
              </a:rPr>
              <a:t>Example: Present Value</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Wilson Technology, a growing machine shop, wishes to set aside money now to invest over the next 4 years in automating its customer service department. The company can earn 10% on a lump sum deposited now, and it wishes to withdraw the money in the following increments:</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Year1: $25,000 to purchase computer and software</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Year 2: $3000 for additional hardware</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Year 3: $0</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Year 4: $5,000 to purchase software upgrade </a:t>
            </a:r>
            <a:endParaRPr/>
          </a:p>
        </p:txBody>
      </p:sp>
      <p:sp>
        <p:nvSpPr>
          <p:cNvPr id="459" name="Google Shape;459;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60" name="Google Shape;460;p5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5" name="Shape 465"/>
        <p:cNvGrpSpPr/>
        <p:nvPr/>
      </p:nvGrpSpPr>
      <p:grpSpPr>
        <a:xfrm>
          <a:off x="0" y="0"/>
          <a:ext cx="0" cy="0"/>
          <a:chOff x="0" y="0"/>
          <a:chExt cx="0" cy="0"/>
        </a:xfrm>
      </p:grpSpPr>
      <p:sp>
        <p:nvSpPr>
          <p:cNvPr id="466" name="Google Shape;466;p54"/>
          <p:cNvSpPr txBox="1"/>
          <p:nvPr>
            <p:ph idx="1" type="body"/>
          </p:nvPr>
        </p:nvSpPr>
        <p:spPr>
          <a:xfrm>
            <a:off x="457200" y="1600200"/>
            <a:ext cx="8229600" cy="5092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500"/>
              </a:spcBef>
              <a:spcAft>
                <a:spcPts val="0"/>
              </a:spcAft>
              <a:buClr>
                <a:schemeClr val="dk1"/>
              </a:buClr>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90000"/>
              </a:lnSpc>
              <a:spcBef>
                <a:spcPts val="500"/>
              </a:spcBef>
              <a:spcAft>
                <a:spcPts val="0"/>
              </a:spcAft>
              <a:buClr>
                <a:schemeClr val="dk1"/>
              </a:buClr>
              <a:buFont typeface="Arial"/>
              <a:buNone/>
            </a:pPr>
            <a:r>
              <a:rPr b="0" i="0" lang="en-US" sz="2500" u="none">
                <a:solidFill>
                  <a:schemeClr val="dk1"/>
                </a:solidFill>
                <a:latin typeface="Calibri"/>
                <a:ea typeface="Calibri"/>
                <a:cs typeface="Calibri"/>
                <a:sym typeface="Calibri"/>
              </a:rPr>
              <a:t>P = 25000(P/F,10%,1) + 3000(P/F,10%,2) + 5000(P/F,10%,4)</a:t>
            </a:r>
            <a:endParaRPr/>
          </a:p>
          <a:p>
            <a:pPr indent="-342900" lvl="0" marL="342900" marR="0" rtl="0" algn="l">
              <a:lnSpc>
                <a:spcPct val="90000"/>
              </a:lnSpc>
              <a:spcBef>
                <a:spcPts val="500"/>
              </a:spcBef>
              <a:spcAft>
                <a:spcPts val="0"/>
              </a:spcAft>
              <a:buClr>
                <a:schemeClr val="dk1"/>
              </a:buClr>
              <a:buFont typeface="Arial"/>
              <a:buNone/>
            </a:pPr>
            <a:r>
              <a:rPr b="0" i="0" lang="en-US" sz="2500" u="none">
                <a:solidFill>
                  <a:schemeClr val="dk1"/>
                </a:solidFill>
                <a:latin typeface="Calibri"/>
                <a:ea typeface="Calibri"/>
                <a:cs typeface="Calibri"/>
                <a:sym typeface="Calibri"/>
              </a:rPr>
              <a:t>	= 25000(0.9091) + 3000(0.8264) + 5000(0.6830)</a:t>
            </a:r>
            <a:endParaRPr/>
          </a:p>
          <a:p>
            <a:pPr indent="-342900" lvl="0" marL="342900" marR="0" rtl="0" algn="l">
              <a:lnSpc>
                <a:spcPct val="90000"/>
              </a:lnSpc>
              <a:spcBef>
                <a:spcPts val="500"/>
              </a:spcBef>
              <a:spcAft>
                <a:spcPts val="0"/>
              </a:spcAft>
              <a:buClr>
                <a:schemeClr val="dk1"/>
              </a:buClr>
              <a:buFont typeface="Arial"/>
              <a:buNone/>
            </a:pPr>
            <a:r>
              <a:rPr b="0" i="0" lang="en-US" sz="2500" u="none">
                <a:solidFill>
                  <a:schemeClr val="dk1"/>
                </a:solidFill>
                <a:latin typeface="Calibri"/>
                <a:ea typeface="Calibri"/>
                <a:cs typeface="Calibri"/>
                <a:sym typeface="Calibri"/>
              </a:rPr>
              <a:t>	= $28,622</a:t>
            </a:r>
            <a:endParaRPr/>
          </a:p>
        </p:txBody>
      </p:sp>
      <p:pic>
        <p:nvPicPr>
          <p:cNvPr id="467" name="Google Shape;467;p54"/>
          <p:cNvPicPr preferRelativeResize="0"/>
          <p:nvPr/>
        </p:nvPicPr>
        <p:blipFill rotWithShape="1">
          <a:blip r:embed="rId3">
            <a:alphaModFix/>
          </a:blip>
          <a:srcRect b="0" l="0" r="0" t="0"/>
          <a:stretch/>
        </p:blipFill>
        <p:spPr>
          <a:xfrm>
            <a:off x="935037" y="571500"/>
            <a:ext cx="6938962" cy="4067175"/>
          </a:xfrm>
          <a:prstGeom prst="rect">
            <a:avLst/>
          </a:prstGeom>
          <a:noFill/>
          <a:ln>
            <a:noFill/>
          </a:ln>
        </p:spPr>
      </p:pic>
      <p:sp>
        <p:nvSpPr>
          <p:cNvPr id="468" name="Google Shape;468;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69" name="Google Shape;469;p5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3" name="Shape 473"/>
        <p:cNvGrpSpPr/>
        <p:nvPr/>
      </p:nvGrpSpPr>
      <p:grpSpPr>
        <a:xfrm>
          <a:off x="0" y="0"/>
          <a:ext cx="0" cy="0"/>
          <a:chOff x="0" y="0"/>
          <a:chExt cx="0" cy="0"/>
        </a:xfrm>
      </p:grpSpPr>
      <p:sp>
        <p:nvSpPr>
          <p:cNvPr id="474" name="Google Shape;474;p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75" name="Google Shape;475;p55"/>
          <p:cNvPicPr preferRelativeResize="0"/>
          <p:nvPr/>
        </p:nvPicPr>
        <p:blipFill rotWithShape="1">
          <a:blip r:embed="rId3">
            <a:alphaModFix/>
          </a:blip>
          <a:srcRect b="0" l="0" r="0" t="0"/>
          <a:stretch/>
        </p:blipFill>
        <p:spPr>
          <a:xfrm>
            <a:off x="781050" y="274637"/>
            <a:ext cx="7315200" cy="7162800"/>
          </a:xfrm>
          <a:prstGeom prst="rect">
            <a:avLst/>
          </a:prstGeom>
          <a:noFill/>
          <a:ln>
            <a:noFill/>
          </a:ln>
        </p:spPr>
      </p:pic>
      <p:sp>
        <p:nvSpPr>
          <p:cNvPr id="476" name="Google Shape;476;p55"/>
          <p:cNvSpPr/>
          <p:nvPr/>
        </p:nvSpPr>
        <p:spPr>
          <a:xfrm>
            <a:off x="2552700" y="2005012"/>
            <a:ext cx="330200" cy="561975"/>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7" name="Google Shape;477;p5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7"/>
            <a:ext cx="8229600" cy="663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Definition of Variables </a:t>
            </a:r>
            <a:endParaRPr/>
          </a:p>
        </p:txBody>
      </p:sp>
      <p:sp>
        <p:nvSpPr>
          <p:cNvPr id="141" name="Google Shape;141;p20"/>
          <p:cNvSpPr txBox="1"/>
          <p:nvPr>
            <p:ph idx="1" type="body"/>
          </p:nvPr>
        </p:nvSpPr>
        <p:spPr>
          <a:xfrm>
            <a:off x="457200" y="938212"/>
            <a:ext cx="8229600" cy="5634037"/>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interest rate per interest period</a:t>
            </a:r>
            <a:endParaRPr/>
          </a:p>
          <a:p>
            <a:pPr indent="-514350" lvl="0" marL="514350" marR="0" rtl="0" algn="l">
              <a:lnSpc>
                <a:spcPct val="9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n</a:t>
            </a:r>
            <a:r>
              <a:rPr b="0" i="0" lang="en-US" sz="3200" u="none" cap="none" strike="noStrike">
                <a:solidFill>
                  <a:schemeClr val="dk1"/>
                </a:solidFill>
                <a:latin typeface="Calibri"/>
                <a:ea typeface="Calibri"/>
                <a:cs typeface="Calibri"/>
                <a:sym typeface="Calibri"/>
              </a:rPr>
              <a:t>= number of interest periods </a:t>
            </a:r>
            <a:endParaRPr/>
          </a:p>
          <a:p>
            <a:pPr indent="-514350" lvl="0" marL="514350" marR="0" rtl="0" algn="l">
              <a:lnSpc>
                <a:spcPct val="9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P</a:t>
            </a:r>
            <a:r>
              <a:rPr b="0" i="0" lang="en-US" sz="3200" u="none" cap="none" strike="noStrike">
                <a:solidFill>
                  <a:schemeClr val="dk1"/>
                </a:solidFill>
                <a:latin typeface="Calibri"/>
                <a:ea typeface="Calibri"/>
                <a:cs typeface="Calibri"/>
                <a:sym typeface="Calibri"/>
              </a:rPr>
              <a:t>= a present sum of money. The sum of money at time zero of the analysis. Also called the present value or present worth </a:t>
            </a:r>
            <a:endParaRPr/>
          </a:p>
          <a:p>
            <a:pPr indent="-514350" lvl="0" marL="514350" marR="0" rtl="0" algn="l">
              <a:lnSpc>
                <a:spcPct val="9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a future sum of money. The future sum F is an amount, </a:t>
            </a:r>
            <a:r>
              <a:rPr b="0" i="0" lang="en-US" sz="3200" u="none" cap="none" strike="noStrike">
                <a:solidFill>
                  <a:srgbClr val="FF0000"/>
                </a:solidFill>
                <a:latin typeface="Calibri"/>
                <a:ea typeface="Calibri"/>
                <a:cs typeface="Calibri"/>
                <a:sym typeface="Calibri"/>
              </a:rPr>
              <a:t>n </a:t>
            </a:r>
            <a:r>
              <a:rPr b="0" i="0" lang="en-US" sz="3200" u="none" cap="none" strike="noStrike">
                <a:solidFill>
                  <a:schemeClr val="dk1"/>
                </a:solidFill>
                <a:latin typeface="Calibri"/>
                <a:ea typeface="Calibri"/>
                <a:cs typeface="Calibri"/>
                <a:sym typeface="Calibri"/>
              </a:rPr>
              <a:t>interest periods from the present, that is equivalent to </a:t>
            </a:r>
            <a:r>
              <a:rPr b="0" i="0" lang="en-US" sz="3200" u="none" cap="none" strike="noStrike">
                <a:solidFill>
                  <a:srgbClr val="FF0000"/>
                </a:solidFill>
                <a:latin typeface="Calibri"/>
                <a:ea typeface="Calibri"/>
                <a:cs typeface="Calibri"/>
                <a:sym typeface="Calibri"/>
              </a:rPr>
              <a:t>P</a:t>
            </a:r>
            <a:r>
              <a:rPr b="0" i="0" lang="en-US" sz="3200" u="none" cap="none" strike="noStrike">
                <a:solidFill>
                  <a:schemeClr val="dk1"/>
                </a:solidFill>
                <a:latin typeface="Calibri"/>
                <a:ea typeface="Calibri"/>
                <a:cs typeface="Calibri"/>
                <a:sym typeface="Calibri"/>
              </a:rPr>
              <a:t> with interest </a:t>
            </a:r>
            <a:r>
              <a:rPr b="0" i="0" lang="en-US" sz="3200" u="none" cap="none" strike="noStrike">
                <a:solidFill>
                  <a:srgbClr val="FF0000"/>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The sum of money at the end of the analysis period. Also called the Future Value or Future Worth</a:t>
            </a:r>
            <a:endParaRPr/>
          </a:p>
        </p:txBody>
      </p:sp>
      <p:sp>
        <p:nvSpPr>
          <p:cNvPr id="142" name="Google Shape;142;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43" name="Google Shape;143;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2" name="Shape 482"/>
        <p:cNvGrpSpPr/>
        <p:nvPr/>
      </p:nvGrpSpPr>
      <p:grpSpPr>
        <a:xfrm>
          <a:off x="0" y="0"/>
          <a:ext cx="0" cy="0"/>
          <a:chOff x="0" y="0"/>
          <a:chExt cx="0" cy="0"/>
        </a:xfrm>
      </p:grpSpPr>
      <p:sp>
        <p:nvSpPr>
          <p:cNvPr id="483" name="Google Shape;483;p56"/>
          <p:cNvSpPr txBox="1"/>
          <p:nvPr>
            <p:ph type="title"/>
          </p:nvPr>
        </p:nvSpPr>
        <p:spPr>
          <a:xfrm>
            <a:off x="457200" y="274637"/>
            <a:ext cx="8229600" cy="855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484" name="Google Shape;484;p56"/>
          <p:cNvSpPr txBox="1"/>
          <p:nvPr>
            <p:ph idx="1" type="body"/>
          </p:nvPr>
        </p:nvSpPr>
        <p:spPr>
          <a:xfrm>
            <a:off x="457200" y="1130300"/>
            <a:ext cx="8229600" cy="5168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Uniform series (A) is defined as: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 end-of-period cash receipt or disbursement in a uniform series, continuing for </a:t>
            </a:r>
            <a:r>
              <a:rPr b="0" i="1" lang="en-US" sz="2800" u="none" cap="none" strike="noStrike">
                <a:solidFill>
                  <a:schemeClr val="dk1"/>
                </a:solidFill>
                <a:latin typeface="Calibri"/>
                <a:ea typeface="Calibri"/>
                <a:cs typeface="Calibri"/>
                <a:sym typeface="Calibri"/>
              </a:rPr>
              <a:t>n</a:t>
            </a:r>
            <a:r>
              <a:rPr b="0" i="0" lang="en-US" sz="2800" u="none" cap="none" strike="noStrike">
                <a:solidFill>
                  <a:schemeClr val="dk1"/>
                </a:solidFill>
                <a:latin typeface="Calibri"/>
                <a:ea typeface="Calibri"/>
                <a:cs typeface="Calibri"/>
                <a:sym typeface="Calibri"/>
              </a:rPr>
              <a:t> periods, the entire series equivalent to </a:t>
            </a:r>
            <a:r>
              <a:rPr b="0" i="1" lang="en-US" sz="2800" u="none" cap="none" strike="noStrike">
                <a:solidFill>
                  <a:schemeClr val="dk1"/>
                </a:solidFill>
                <a:latin typeface="Calibri"/>
                <a:ea typeface="Calibri"/>
                <a:cs typeface="Calibri"/>
                <a:sym typeface="Calibri"/>
              </a:rPr>
              <a:t>P</a:t>
            </a:r>
            <a:r>
              <a:rPr b="0" i="0" lang="en-US" sz="2800" u="none" cap="none" strike="noStrike">
                <a:solidFill>
                  <a:schemeClr val="dk1"/>
                </a:solidFill>
                <a:latin typeface="Calibri"/>
                <a:ea typeface="Calibri"/>
                <a:cs typeface="Calibri"/>
                <a:sym typeface="Calibri"/>
              </a:rPr>
              <a:t> or </a:t>
            </a:r>
            <a:r>
              <a:rPr b="0" i="1" lang="en-US" sz="2800" u="none" cap="none" strike="noStrike">
                <a:solidFill>
                  <a:schemeClr val="dk1"/>
                </a:solidFill>
                <a:latin typeface="Calibri"/>
                <a:ea typeface="Calibri"/>
                <a:cs typeface="Calibri"/>
                <a:sym typeface="Calibri"/>
              </a:rPr>
              <a:t>F</a:t>
            </a:r>
            <a:r>
              <a:rPr b="0" i="0" lang="en-US" sz="2800" u="none" cap="none" strike="noStrike">
                <a:solidFill>
                  <a:schemeClr val="dk1"/>
                </a:solidFill>
                <a:latin typeface="Calibri"/>
                <a:ea typeface="Calibri"/>
                <a:cs typeface="Calibri"/>
                <a:sym typeface="Calibri"/>
              </a:rPr>
              <a:t> at an interest rate </a:t>
            </a:r>
            <a:r>
              <a:rPr b="0" i="1" lang="en-US" sz="2800" u="none" cap="none" strike="noStrike">
                <a:solidFill>
                  <a:schemeClr val="dk1"/>
                </a:solidFill>
                <a:latin typeface="Calibri"/>
                <a:ea typeface="Calibri"/>
                <a:cs typeface="Calibri"/>
                <a:sym typeface="Calibri"/>
              </a:rPr>
              <a:t>i</a:t>
            </a:r>
            <a:endParaRPr/>
          </a:p>
          <a:p>
            <a:pPr indent="-165100" lvl="0" marL="342900" marR="0" rtl="0" algn="l">
              <a:spcBef>
                <a:spcPts val="560"/>
              </a:spcBef>
              <a:spcAft>
                <a:spcPts val="0"/>
              </a:spcAft>
              <a:buClr>
                <a:schemeClr val="dk1"/>
              </a:buClr>
              <a:buSzPts val="2800"/>
              <a:buFont typeface="Arial"/>
              <a:buNone/>
            </a:pPr>
            <a:r>
              <a:t/>
            </a:r>
            <a:endParaRPr b="0" i="1" sz="2800" u="none" cap="none" strike="noStrike">
              <a:solidFill>
                <a:schemeClr val="dk1"/>
              </a:solidFill>
              <a:latin typeface="Calibri"/>
              <a:ea typeface="Calibri"/>
              <a:cs typeface="Calibri"/>
              <a:sym typeface="Calibri"/>
            </a:endParaRPr>
          </a:p>
        </p:txBody>
      </p:sp>
      <p:pic>
        <p:nvPicPr>
          <p:cNvPr id="485" name="Google Shape;485;p56"/>
          <p:cNvPicPr preferRelativeResize="0"/>
          <p:nvPr/>
        </p:nvPicPr>
        <p:blipFill rotWithShape="1">
          <a:blip r:embed="rId3">
            <a:alphaModFix/>
          </a:blip>
          <a:srcRect b="0" l="0" r="0" t="0"/>
          <a:stretch/>
        </p:blipFill>
        <p:spPr>
          <a:xfrm>
            <a:off x="2393950" y="3492500"/>
            <a:ext cx="4159250" cy="3213100"/>
          </a:xfrm>
          <a:prstGeom prst="rect">
            <a:avLst/>
          </a:prstGeom>
          <a:noFill/>
          <a:ln>
            <a:noFill/>
          </a:ln>
        </p:spPr>
      </p:pic>
      <p:sp>
        <p:nvSpPr>
          <p:cNvPr id="486" name="Google Shape;486;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87" name="Google Shape;487;p5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1" name="Shape 491"/>
        <p:cNvGrpSpPr/>
        <p:nvPr/>
      </p:nvGrpSpPr>
      <p:grpSpPr>
        <a:xfrm>
          <a:off x="0" y="0"/>
          <a:ext cx="0" cy="0"/>
          <a:chOff x="0" y="0"/>
          <a:chExt cx="0" cy="0"/>
        </a:xfrm>
      </p:grpSpPr>
      <p:sp>
        <p:nvSpPr>
          <p:cNvPr id="492" name="Google Shape;492;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493" name="Google Shape;493;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 = A(1+i)</a:t>
            </a:r>
            <a:r>
              <a:rPr b="0" baseline="30000" i="0" lang="en-US" sz="3200" u="none">
                <a:solidFill>
                  <a:schemeClr val="dk1"/>
                </a:solidFill>
                <a:latin typeface="Calibri"/>
                <a:ea typeface="Calibri"/>
                <a:cs typeface="Calibri"/>
                <a:sym typeface="Calibri"/>
              </a:rPr>
              <a:t>n-1</a:t>
            </a:r>
            <a:r>
              <a:rPr b="0" i="0" lang="en-US" sz="3200" u="none">
                <a:solidFill>
                  <a:schemeClr val="dk1"/>
                </a:solidFill>
                <a:latin typeface="Calibri"/>
                <a:ea typeface="Calibri"/>
                <a:cs typeface="Calibri"/>
                <a:sym typeface="Calibri"/>
              </a:rPr>
              <a:t>+…+A(1+i)</a:t>
            </a:r>
            <a:r>
              <a:rPr b="0" baseline="30000" i="0" lang="en-US" sz="3200" u="none">
                <a:solidFill>
                  <a:schemeClr val="dk1"/>
                </a:solidFill>
                <a:latin typeface="Calibri"/>
                <a:ea typeface="Calibri"/>
                <a:cs typeface="Calibri"/>
                <a:sym typeface="Calibri"/>
              </a:rPr>
              <a:t>2 </a:t>
            </a:r>
            <a:r>
              <a:rPr b="0" i="0" lang="en-US" sz="3200" u="none">
                <a:solidFill>
                  <a:schemeClr val="dk1"/>
                </a:solidFill>
                <a:latin typeface="Calibri"/>
                <a:ea typeface="Calibri"/>
                <a:cs typeface="Calibri"/>
                <a:sym typeface="Calibri"/>
              </a:rPr>
              <a:t>+A(1+i)</a:t>
            </a:r>
            <a:r>
              <a:rPr b="0" baseline="30000"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+A</a:t>
            </a:r>
            <a:endParaRPr/>
          </a:p>
          <a:p>
            <a:pPr indent="0" lvl="1" marL="4572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‘uniform series compound amount factor’ is:</a:t>
            </a:r>
            <a:endParaRPr/>
          </a:p>
          <a:p>
            <a:pPr indent="0" lvl="0" marL="0" marR="0" rtl="0" algn="l">
              <a:lnSpc>
                <a:spcPct val="100000"/>
              </a:lnSpc>
              <a:spcBef>
                <a:spcPts val="560"/>
              </a:spcBef>
              <a:spcAft>
                <a:spcPts val="0"/>
              </a:spcAft>
              <a:buClr>
                <a:schemeClr val="dk1"/>
              </a:buClr>
              <a:buSzPts val="2800"/>
              <a:buFont typeface="Times New Roman"/>
              <a:buNone/>
            </a:pPr>
            <a:r>
              <a:t/>
            </a:r>
            <a:endParaRPr sz="2800">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30200" lvl="0" marL="342900" marR="0" rtl="0" algn="l">
              <a:lnSpc>
                <a:spcPct val="100000"/>
              </a:lnSpc>
              <a:spcBef>
                <a:spcPts val="40"/>
              </a:spcBef>
              <a:spcAft>
                <a:spcPts val="0"/>
              </a:spcAft>
              <a:buClr>
                <a:schemeClr val="dk1"/>
              </a:buClr>
              <a:buSzPts val="200"/>
              <a:buFont typeface="Times New Roman"/>
              <a:buNone/>
            </a:pPr>
            <a:r>
              <a:t/>
            </a:r>
            <a:endParaRPr sz="200">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Calibri"/>
                <a:ea typeface="Calibri"/>
                <a:cs typeface="Calibri"/>
                <a:sym typeface="Calibri"/>
              </a:rPr>
              <a:t>The notation is:  </a:t>
            </a:r>
            <a:r>
              <a:rPr b="0" i="0" lang="en-US" sz="2800" u="none">
                <a:solidFill>
                  <a:schemeClr val="dk1"/>
                </a:solidFill>
                <a:latin typeface="Times New Roman"/>
                <a:ea typeface="Times New Roman"/>
                <a:cs typeface="Times New Roman"/>
                <a:sym typeface="Times New Roman"/>
              </a:rPr>
              <a:t>F = A(F/A, i%, n)</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pic>
        <p:nvPicPr>
          <p:cNvPr id="494" name="Google Shape;494;p57"/>
          <p:cNvPicPr preferRelativeResize="0"/>
          <p:nvPr/>
        </p:nvPicPr>
        <p:blipFill rotWithShape="1">
          <a:blip r:embed="rId3">
            <a:alphaModFix/>
          </a:blip>
          <a:srcRect b="0" l="0" r="0" t="0"/>
          <a:stretch/>
        </p:blipFill>
        <p:spPr>
          <a:xfrm>
            <a:off x="3275850" y="3058849"/>
            <a:ext cx="2592300" cy="1082700"/>
          </a:xfrm>
          <a:prstGeom prst="rect">
            <a:avLst/>
          </a:prstGeom>
          <a:noFill/>
          <a:ln>
            <a:noFill/>
          </a:ln>
        </p:spPr>
      </p:pic>
      <p:sp>
        <p:nvSpPr>
          <p:cNvPr id="495" name="Google Shape;495;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96" name="Google Shape;496;p5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1" name="Shape 501"/>
        <p:cNvGrpSpPr/>
        <p:nvPr/>
      </p:nvGrpSpPr>
      <p:grpSpPr>
        <a:xfrm>
          <a:off x="0" y="0"/>
          <a:ext cx="0" cy="0"/>
          <a:chOff x="0" y="0"/>
          <a:chExt cx="0" cy="0"/>
        </a:xfrm>
      </p:grpSpPr>
      <p:sp>
        <p:nvSpPr>
          <p:cNvPr id="502" name="Google Shape;502;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503" name="Google Shape;503;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Example: Compound amount factor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Suppose you make an annual contribution of $3000 to your saving account at the end of each year for 10 years. If your saving account earns 7% interest annually, how much can be withdrawn at the end of 10 years? </a:t>
            </a:r>
            <a:endParaRPr/>
          </a:p>
        </p:txBody>
      </p:sp>
      <p:sp>
        <p:nvSpPr>
          <p:cNvPr id="504" name="Google Shape;504;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05" name="Google Shape;505;p5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9" name="Shape 509"/>
        <p:cNvGrpSpPr/>
        <p:nvPr/>
      </p:nvGrpSpPr>
      <p:grpSpPr>
        <a:xfrm>
          <a:off x="0" y="0"/>
          <a:ext cx="0" cy="0"/>
          <a:chOff x="0" y="0"/>
          <a:chExt cx="0" cy="0"/>
        </a:xfrm>
      </p:grpSpPr>
      <p:sp>
        <p:nvSpPr>
          <p:cNvPr id="510" name="Google Shape;510;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Uniform Series </a:t>
            </a:r>
            <a:endParaRPr/>
          </a:p>
        </p:txBody>
      </p:sp>
      <p:sp>
        <p:nvSpPr>
          <p:cNvPr id="511" name="Google Shape;511;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F = $3000 (F/A, 7%, 10)</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 $3000 (13.816) 		</a:t>
            </a:r>
            <a:r>
              <a:rPr b="1" i="0" lang="en-US" sz="3200" u="none">
                <a:solidFill>
                  <a:srgbClr val="FF0000"/>
                </a:solidFill>
                <a:latin typeface="Calibri"/>
                <a:ea typeface="Calibri"/>
                <a:cs typeface="Calibri"/>
                <a:sym typeface="Calibri"/>
              </a:rPr>
              <a:t>F = $41,44</a:t>
            </a:r>
            <a:r>
              <a:rPr b="1" lang="en-US">
                <a:solidFill>
                  <a:srgbClr val="FF0000"/>
                </a:solidFill>
              </a:rPr>
              <a:t>9.34</a:t>
            </a:r>
            <a:endParaRPr/>
          </a:p>
        </p:txBody>
      </p:sp>
      <p:pic>
        <p:nvPicPr>
          <p:cNvPr id="512" name="Google Shape;512;p59"/>
          <p:cNvPicPr preferRelativeResize="0"/>
          <p:nvPr/>
        </p:nvPicPr>
        <p:blipFill rotWithShape="1">
          <a:blip r:embed="rId3">
            <a:alphaModFix/>
          </a:blip>
          <a:srcRect b="0" l="0" r="0" t="0"/>
          <a:stretch/>
        </p:blipFill>
        <p:spPr>
          <a:xfrm>
            <a:off x="1714500" y="1600200"/>
            <a:ext cx="5861050" cy="2071687"/>
          </a:xfrm>
          <a:prstGeom prst="rect">
            <a:avLst/>
          </a:prstGeom>
          <a:noFill/>
          <a:ln>
            <a:noFill/>
          </a:ln>
        </p:spPr>
      </p:pic>
      <p:sp>
        <p:nvSpPr>
          <p:cNvPr id="513" name="Google Shape;513;p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14" name="Google Shape;514;p5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8" name="Shape 518"/>
        <p:cNvGrpSpPr/>
        <p:nvPr/>
      </p:nvGrpSpPr>
      <p:grpSpPr>
        <a:xfrm>
          <a:off x="0" y="0"/>
          <a:ext cx="0" cy="0"/>
          <a:chOff x="0" y="0"/>
          <a:chExt cx="0" cy="0"/>
        </a:xfrm>
      </p:grpSpPr>
      <p:sp>
        <p:nvSpPr>
          <p:cNvPr id="519" name="Google Shape;519;p6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520" name="Google Shape;520;p60"/>
          <p:cNvPicPr preferRelativeResize="0"/>
          <p:nvPr/>
        </p:nvPicPr>
        <p:blipFill rotWithShape="1">
          <a:blip r:embed="rId3">
            <a:alphaModFix/>
          </a:blip>
          <a:srcRect b="0" l="0" r="0" t="0"/>
          <a:stretch/>
        </p:blipFill>
        <p:spPr>
          <a:xfrm>
            <a:off x="1619250" y="274637"/>
            <a:ext cx="6127750" cy="6446837"/>
          </a:xfrm>
          <a:prstGeom prst="rect">
            <a:avLst/>
          </a:prstGeom>
          <a:noFill/>
          <a:ln>
            <a:noFill/>
          </a:ln>
        </p:spPr>
      </p:pic>
      <p:sp>
        <p:nvSpPr>
          <p:cNvPr id="521" name="Google Shape;521;p60"/>
          <p:cNvSpPr/>
          <p:nvPr/>
        </p:nvSpPr>
        <p:spPr>
          <a:xfrm>
            <a:off x="4953000" y="2382837"/>
            <a:ext cx="381000" cy="182562"/>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2" name="Google Shape;522;p6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6" name="Shape 526"/>
        <p:cNvGrpSpPr/>
        <p:nvPr/>
      </p:nvGrpSpPr>
      <p:grpSpPr>
        <a:xfrm>
          <a:off x="0" y="0"/>
          <a:ext cx="0" cy="0"/>
          <a:chOff x="0" y="0"/>
          <a:chExt cx="0" cy="0"/>
        </a:xfrm>
      </p:grpSpPr>
      <p:sp>
        <p:nvSpPr>
          <p:cNvPr id="527" name="Google Shape;527;p61"/>
          <p:cNvSpPr txBox="1"/>
          <p:nvPr>
            <p:ph type="title"/>
          </p:nvPr>
        </p:nvSpPr>
        <p:spPr>
          <a:xfrm>
            <a:off x="457200" y="274637"/>
            <a:ext cx="8229600" cy="893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(Sinking Fund Factor)</a:t>
            </a:r>
            <a:endParaRPr/>
          </a:p>
        </p:txBody>
      </p:sp>
      <p:sp>
        <p:nvSpPr>
          <p:cNvPr id="528" name="Google Shape;528;p61"/>
          <p:cNvSpPr txBox="1"/>
          <p:nvPr>
            <p:ph idx="1" type="body"/>
          </p:nvPr>
        </p:nvSpPr>
        <p:spPr>
          <a:xfrm>
            <a:off x="457200" y="1168400"/>
            <a:ext cx="8229600" cy="5118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A = F(A/F, i%, n)</a:t>
            </a:r>
            <a:endParaRPr/>
          </a:p>
        </p:txBody>
      </p:sp>
      <p:pic>
        <p:nvPicPr>
          <p:cNvPr id="529" name="Google Shape;529;p61"/>
          <p:cNvPicPr preferRelativeResize="0"/>
          <p:nvPr/>
        </p:nvPicPr>
        <p:blipFill rotWithShape="1">
          <a:blip r:embed="rId3">
            <a:alphaModFix/>
          </a:blip>
          <a:srcRect b="0" l="0" r="0" t="0"/>
          <a:stretch/>
        </p:blipFill>
        <p:spPr>
          <a:xfrm>
            <a:off x="2520950" y="1485900"/>
            <a:ext cx="3532187" cy="1397000"/>
          </a:xfrm>
          <a:prstGeom prst="rect">
            <a:avLst/>
          </a:prstGeom>
          <a:noFill/>
          <a:ln>
            <a:noFill/>
          </a:ln>
        </p:spPr>
      </p:pic>
      <p:sp>
        <p:nvSpPr>
          <p:cNvPr id="530" name="Google Shape;530;p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31" name="Google Shape;531;p6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6" name="Shape 536"/>
        <p:cNvGrpSpPr/>
        <p:nvPr/>
      </p:nvGrpSpPr>
      <p:grpSpPr>
        <a:xfrm>
          <a:off x="0" y="0"/>
          <a:ext cx="0" cy="0"/>
          <a:chOff x="0" y="0"/>
          <a:chExt cx="0" cy="0"/>
        </a:xfrm>
      </p:grpSpPr>
      <p:sp>
        <p:nvSpPr>
          <p:cNvPr id="537" name="Google Shape;537;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 Sinking Fund Factor </a:t>
            </a:r>
            <a:endParaRPr/>
          </a:p>
        </p:txBody>
      </p:sp>
      <p:sp>
        <p:nvSpPr>
          <p:cNvPr id="538" name="Google Shape;538;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 (Find A, given F,i,n)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help you reach a $5000 goal every 5 years from now, your father offers to give you $500 now. You plan to get a part time job and make 5 additional deposits at the end of each year (first deposit at the end of the first year). If all your money is deposited in a bank at 7% interest, how large must your annual deposit be?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39" name="Google Shape;539;p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40" name="Google Shape;540;p6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5" name="Shape 545"/>
        <p:cNvGrpSpPr/>
        <p:nvPr/>
      </p:nvGrpSpPr>
      <p:grpSpPr>
        <a:xfrm>
          <a:off x="0" y="0"/>
          <a:ext cx="0" cy="0"/>
          <a:chOff x="0" y="0"/>
          <a:chExt cx="0" cy="0"/>
        </a:xfrm>
      </p:grpSpPr>
      <p:sp>
        <p:nvSpPr>
          <p:cNvPr id="546" name="Google Shape;546;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A = [$5000 - $500(F/P,7%,5)](A/F,7%,5)</a:t>
            </a:r>
            <a:endParaRPr/>
          </a:p>
          <a:p>
            <a:pPr indent="-342900" lvl="0" marL="342900" marR="0" rtl="0" algn="l">
              <a:lnSpc>
                <a:spcPct val="9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 [$5000 - $500(1.4026)](0.1739)</a:t>
            </a:r>
            <a:endParaRPr/>
          </a:p>
          <a:p>
            <a:pPr indent="-342900" lvl="0" marL="342900" marR="0" rtl="0" algn="l">
              <a:lnSpc>
                <a:spcPct val="9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A = $747.55</a:t>
            </a:r>
            <a:endParaRPr/>
          </a:p>
        </p:txBody>
      </p:sp>
      <p:pic>
        <p:nvPicPr>
          <p:cNvPr id="547" name="Google Shape;547;p63"/>
          <p:cNvPicPr preferRelativeResize="0"/>
          <p:nvPr/>
        </p:nvPicPr>
        <p:blipFill rotWithShape="1">
          <a:blip r:embed="rId3">
            <a:alphaModFix/>
          </a:blip>
          <a:srcRect b="0" l="0" r="0" t="0"/>
          <a:stretch/>
        </p:blipFill>
        <p:spPr>
          <a:xfrm>
            <a:off x="1609725" y="1600200"/>
            <a:ext cx="5908675" cy="2241550"/>
          </a:xfrm>
          <a:prstGeom prst="rect">
            <a:avLst/>
          </a:prstGeom>
          <a:noFill/>
          <a:ln>
            <a:noFill/>
          </a:ln>
        </p:spPr>
      </p:pic>
      <p:sp>
        <p:nvSpPr>
          <p:cNvPr id="548" name="Google Shape;548;p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49" name="Google Shape;549;p6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4" name="Shape 554"/>
        <p:cNvGrpSpPr/>
        <p:nvPr/>
      </p:nvGrpSpPr>
      <p:grpSpPr>
        <a:xfrm>
          <a:off x="0" y="0"/>
          <a:ext cx="0" cy="0"/>
          <a:chOff x="0" y="0"/>
          <a:chExt cx="0" cy="0"/>
        </a:xfrm>
      </p:grpSpPr>
      <p:sp>
        <p:nvSpPr>
          <p:cNvPr id="555" name="Google Shape;555;p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556" name="Google Shape;556;p64"/>
          <p:cNvPicPr preferRelativeResize="0"/>
          <p:nvPr/>
        </p:nvPicPr>
        <p:blipFill rotWithShape="1">
          <a:blip r:embed="rId3">
            <a:alphaModFix/>
          </a:blip>
          <a:srcRect b="0" l="0" r="0" t="0"/>
          <a:stretch/>
        </p:blipFill>
        <p:spPr>
          <a:xfrm>
            <a:off x="1619250" y="274637"/>
            <a:ext cx="5905500" cy="6446837"/>
          </a:xfrm>
          <a:prstGeom prst="rect">
            <a:avLst/>
          </a:prstGeom>
          <a:noFill/>
          <a:ln>
            <a:noFill/>
          </a:ln>
        </p:spPr>
      </p:pic>
      <p:sp>
        <p:nvSpPr>
          <p:cNvPr id="557" name="Google Shape;557;p64"/>
          <p:cNvSpPr/>
          <p:nvPr/>
        </p:nvSpPr>
        <p:spPr>
          <a:xfrm>
            <a:off x="2266950" y="1854200"/>
            <a:ext cx="368300" cy="177800"/>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8" name="Google Shape;558;p64"/>
          <p:cNvSpPr/>
          <p:nvPr/>
        </p:nvSpPr>
        <p:spPr>
          <a:xfrm>
            <a:off x="3486150" y="1854200"/>
            <a:ext cx="368300" cy="177800"/>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9" name="Google Shape;559;p6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4" name="Shape 564"/>
        <p:cNvGrpSpPr/>
        <p:nvPr/>
      </p:nvGrpSpPr>
      <p:grpSpPr>
        <a:xfrm>
          <a:off x="0" y="0"/>
          <a:ext cx="0" cy="0"/>
          <a:chOff x="0" y="0"/>
          <a:chExt cx="0" cy="0"/>
        </a:xfrm>
      </p:grpSpPr>
      <p:sp>
        <p:nvSpPr>
          <p:cNvPr id="565" name="Google Shape;565;p65"/>
          <p:cNvSpPr txBox="1"/>
          <p:nvPr>
            <p:ph type="title"/>
          </p:nvPr>
        </p:nvSpPr>
        <p:spPr>
          <a:xfrm>
            <a:off x="457200" y="274637"/>
            <a:ext cx="822960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 Capital Recovery Factor </a:t>
            </a:r>
            <a:endParaRPr/>
          </a:p>
        </p:txBody>
      </p:sp>
      <p:sp>
        <p:nvSpPr>
          <p:cNvPr id="566" name="Google Shape;566;p65"/>
          <p:cNvSpPr txBox="1"/>
          <p:nvPr>
            <p:ph idx="1" type="body"/>
          </p:nvPr>
        </p:nvSpPr>
        <p:spPr>
          <a:xfrm>
            <a:off x="457200" y="1041400"/>
            <a:ext cx="8229600" cy="528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Taking the sinking fund formula and substituting the single payment compound formula for F yields</a:t>
            </a:r>
            <a:r>
              <a:rPr b="0" i="0" lang="en-US" sz="3200" u="none">
                <a:solidFill>
                  <a:schemeClr val="dk1"/>
                </a:solidFill>
                <a:latin typeface="Times New Roman"/>
                <a:ea typeface="Times New Roman"/>
                <a:cs typeface="Times New Roman"/>
                <a:sym typeface="Times New Roman"/>
              </a:rPr>
              <a:t>:</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Therefore:</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Notation:</a:t>
            </a:r>
            <a:r>
              <a:rPr b="0" i="0" lang="en-US" sz="32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 = P(A/P, i%, n)</a:t>
            </a:r>
            <a:endParaRPr/>
          </a:p>
          <a:p>
            <a:pPr indent="0" lvl="1" marL="457200" marR="0" rtl="0" algn="l">
              <a:lnSpc>
                <a:spcPct val="8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‘uniform series capital recovery factor’</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Times New Roman"/>
              <a:ea typeface="Times New Roman"/>
              <a:cs typeface="Times New Roman"/>
              <a:sym typeface="Times New Roman"/>
            </a:endParaRPr>
          </a:p>
        </p:txBody>
      </p:sp>
      <p:pic>
        <p:nvPicPr>
          <p:cNvPr id="567" name="Google Shape;567;p65"/>
          <p:cNvPicPr preferRelativeResize="0"/>
          <p:nvPr/>
        </p:nvPicPr>
        <p:blipFill rotWithShape="1">
          <a:blip r:embed="rId3">
            <a:alphaModFix/>
          </a:blip>
          <a:srcRect b="0" l="0" r="0" t="0"/>
          <a:stretch/>
        </p:blipFill>
        <p:spPr>
          <a:xfrm>
            <a:off x="4375150" y="2082800"/>
            <a:ext cx="3600450" cy="1062037"/>
          </a:xfrm>
          <a:prstGeom prst="rect">
            <a:avLst/>
          </a:prstGeom>
          <a:noFill/>
          <a:ln>
            <a:noFill/>
          </a:ln>
        </p:spPr>
      </p:pic>
      <p:pic>
        <p:nvPicPr>
          <p:cNvPr id="568" name="Google Shape;568;p65"/>
          <p:cNvPicPr preferRelativeResize="0"/>
          <p:nvPr/>
        </p:nvPicPr>
        <p:blipFill rotWithShape="1">
          <a:blip r:embed="rId4">
            <a:alphaModFix/>
          </a:blip>
          <a:srcRect b="0" l="0" r="0" t="0"/>
          <a:stretch/>
        </p:blipFill>
        <p:spPr>
          <a:xfrm>
            <a:off x="3024187" y="3459162"/>
            <a:ext cx="2879725" cy="1216025"/>
          </a:xfrm>
          <a:prstGeom prst="rect">
            <a:avLst/>
          </a:prstGeom>
          <a:noFill/>
          <a:ln>
            <a:noFill/>
          </a:ln>
        </p:spPr>
      </p:pic>
      <p:sp>
        <p:nvSpPr>
          <p:cNvPr id="569" name="Google Shape;569;p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70" name="Google Shape;570;p6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74637"/>
            <a:ext cx="8229600" cy="7191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Definition of Variables </a:t>
            </a:r>
            <a:endParaRPr/>
          </a:p>
        </p:txBody>
      </p:sp>
      <p:sp>
        <p:nvSpPr>
          <p:cNvPr id="150" name="Google Shape;150;p21"/>
          <p:cNvSpPr txBox="1"/>
          <p:nvPr>
            <p:ph idx="1" type="body"/>
          </p:nvPr>
        </p:nvSpPr>
        <p:spPr>
          <a:xfrm>
            <a:off x="457200" y="993775"/>
            <a:ext cx="8229600" cy="5522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A </a:t>
            </a:r>
            <a:r>
              <a:rPr b="0" i="0" lang="en-US" sz="3200" u="none" cap="none" strike="noStrike">
                <a:solidFill>
                  <a:schemeClr val="dk1"/>
                </a:solidFill>
                <a:latin typeface="Calibri"/>
                <a:ea typeface="Calibri"/>
                <a:cs typeface="Calibri"/>
                <a:sym typeface="Calibri"/>
              </a:rPr>
              <a:t>= an end-of-period cash receipt or disbursement in a uniform series continuing for</a:t>
            </a:r>
            <a:r>
              <a:rPr b="0" i="0" lang="en-US" sz="3200" u="none" cap="none" strike="noStrike">
                <a:solidFill>
                  <a:srgbClr val="FF0000"/>
                </a:solidFill>
                <a:latin typeface="Calibri"/>
                <a:ea typeface="Calibri"/>
                <a:cs typeface="Calibri"/>
                <a:sym typeface="Calibri"/>
              </a:rPr>
              <a:t> n </a:t>
            </a:r>
            <a:r>
              <a:rPr b="0" i="0" lang="en-US" sz="3200" u="none" cap="none" strike="noStrike">
                <a:solidFill>
                  <a:schemeClr val="dk1"/>
                </a:solidFill>
                <a:latin typeface="Calibri"/>
                <a:ea typeface="Calibri"/>
                <a:cs typeface="Calibri"/>
                <a:sym typeface="Calibri"/>
              </a:rPr>
              <a:t>periods, the entire series equivalent to </a:t>
            </a:r>
            <a:r>
              <a:rPr b="0" i="0" lang="en-US" sz="3200" u="none" cap="none" strike="noStrike">
                <a:solidFill>
                  <a:srgbClr val="FF0000"/>
                </a:solidFill>
                <a:latin typeface="Calibri"/>
                <a:ea typeface="Calibri"/>
                <a:cs typeface="Calibri"/>
                <a:sym typeface="Calibri"/>
              </a:rPr>
              <a:t>P</a:t>
            </a:r>
            <a:r>
              <a:rPr b="0" i="0" lang="en-US" sz="3200" u="none" cap="none" strike="noStrike">
                <a:solidFill>
                  <a:schemeClr val="dk1"/>
                </a:solidFill>
                <a:latin typeface="Calibri"/>
                <a:ea typeface="Calibri"/>
                <a:cs typeface="Calibri"/>
                <a:sym typeface="Calibri"/>
              </a:rPr>
              <a:t> or </a:t>
            </a:r>
            <a:r>
              <a:rPr b="0" i="0" lang="en-US" sz="3200" u="none" cap="none" strike="noStrike">
                <a:solidFill>
                  <a:srgbClr val="FF0000"/>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at interest rate </a:t>
            </a:r>
            <a:r>
              <a:rPr b="0" i="0" lang="en-US" sz="3200" u="none" cap="none" strike="noStrike">
                <a:solidFill>
                  <a:srgbClr val="FF0000"/>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The value of payment or receipt at the end of some interest period.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51" name="Google Shape;151;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52" name="Google Shape;152;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5" name="Shape 575"/>
        <p:cNvGrpSpPr/>
        <p:nvPr/>
      </p:nvGrpSpPr>
      <p:grpSpPr>
        <a:xfrm>
          <a:off x="0" y="0"/>
          <a:ext cx="0" cy="0"/>
          <a:chOff x="0" y="0"/>
          <a:chExt cx="0" cy="0"/>
        </a:xfrm>
      </p:grpSpPr>
      <p:sp>
        <p:nvSpPr>
          <p:cNvPr id="576" name="Google Shape;576;p66"/>
          <p:cNvSpPr txBox="1"/>
          <p:nvPr>
            <p:ph type="title"/>
          </p:nvPr>
        </p:nvSpPr>
        <p:spPr>
          <a:xfrm>
            <a:off x="457200" y="274637"/>
            <a:ext cx="822960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 Present Worth Factor </a:t>
            </a:r>
            <a:endParaRPr/>
          </a:p>
        </p:txBody>
      </p:sp>
      <p:sp>
        <p:nvSpPr>
          <p:cNvPr id="577" name="Google Shape;577;p66"/>
          <p:cNvSpPr txBox="1"/>
          <p:nvPr>
            <p:ph idx="1" type="body"/>
          </p:nvPr>
        </p:nvSpPr>
        <p:spPr>
          <a:xfrm>
            <a:off x="279400" y="1041400"/>
            <a:ext cx="8623300" cy="5245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Solving the capital recovery formula for P:</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6350" lvl="1" marL="4000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Notation:  </a:t>
            </a:r>
            <a:r>
              <a:rPr b="0" i="0" lang="en-US" sz="2000" u="none" cap="none" strike="noStrike">
                <a:solidFill>
                  <a:schemeClr val="dk1"/>
                </a:solidFill>
                <a:latin typeface="Times New Roman"/>
                <a:ea typeface="Times New Roman"/>
                <a:cs typeface="Times New Roman"/>
                <a:sym typeface="Times New Roman"/>
              </a:rPr>
              <a:t>P = A(P/A, i%, n)</a:t>
            </a:r>
            <a:endParaRPr/>
          </a:p>
          <a:p>
            <a:pPr indent="-342900" lvl="0" marL="342900" marR="0" rtl="0" algn="l">
              <a:lnSpc>
                <a:spcPct val="100000"/>
              </a:lnSpc>
              <a:spcBef>
                <a:spcPts val="720"/>
              </a:spcBef>
              <a:spcAft>
                <a:spcPts val="0"/>
              </a:spcAft>
              <a:buClr>
                <a:schemeClr val="dk1"/>
              </a:buClr>
              <a:buFont typeface="Arial"/>
              <a:buNone/>
            </a:pPr>
            <a:r>
              <a:rPr b="0" i="0" lang="en-US" sz="36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‘uniform series present worth factor’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578" name="Google Shape;578;p66"/>
          <p:cNvPicPr preferRelativeResize="0"/>
          <p:nvPr/>
        </p:nvPicPr>
        <p:blipFill rotWithShape="1">
          <a:blip r:embed="rId3">
            <a:alphaModFix/>
          </a:blip>
          <a:srcRect b="0" l="0" r="0" t="0"/>
          <a:stretch/>
        </p:blipFill>
        <p:spPr>
          <a:xfrm>
            <a:off x="3240087" y="1685925"/>
            <a:ext cx="3095625" cy="1308100"/>
          </a:xfrm>
          <a:prstGeom prst="rect">
            <a:avLst/>
          </a:prstGeom>
          <a:noFill/>
          <a:ln>
            <a:noFill/>
          </a:ln>
        </p:spPr>
      </p:pic>
      <p:pic>
        <p:nvPicPr>
          <p:cNvPr id="579" name="Google Shape;579;p66"/>
          <p:cNvPicPr preferRelativeResize="0"/>
          <p:nvPr/>
        </p:nvPicPr>
        <p:blipFill rotWithShape="1">
          <a:blip r:embed="rId4">
            <a:alphaModFix/>
          </a:blip>
          <a:srcRect b="0" l="0" r="0" t="0"/>
          <a:stretch/>
        </p:blipFill>
        <p:spPr>
          <a:xfrm>
            <a:off x="2933700" y="4597400"/>
            <a:ext cx="3276600" cy="1841500"/>
          </a:xfrm>
          <a:prstGeom prst="rect">
            <a:avLst/>
          </a:prstGeom>
          <a:noFill/>
          <a:ln>
            <a:noFill/>
          </a:ln>
        </p:spPr>
      </p:pic>
      <p:sp>
        <p:nvSpPr>
          <p:cNvPr id="580" name="Google Shape;580;p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81" name="Google Shape;581;p6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5" name="Shape 585"/>
        <p:cNvGrpSpPr/>
        <p:nvPr/>
      </p:nvGrpSpPr>
      <p:grpSpPr>
        <a:xfrm>
          <a:off x="0" y="0"/>
          <a:ext cx="0" cy="0"/>
          <a:chOff x="0" y="0"/>
          <a:chExt cx="0" cy="0"/>
        </a:xfrm>
      </p:grpSpPr>
      <p:sp>
        <p:nvSpPr>
          <p:cNvPr id="586" name="Google Shape;586;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587" name="Google Shape;587;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Example: Find A, given P, i, n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 small biotechnology firm has borrowed $250,000 to purchase laboratory equipment for gene splicing. The loan carries an interest rate of 8% per year and is to be repaid in equal installments over the next 6 years. Compute the amount of this annual installment.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88" name="Google Shape;588;p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89" name="Google Shape;589;p6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4" name="Shape 594"/>
        <p:cNvGrpSpPr/>
        <p:nvPr/>
      </p:nvGrpSpPr>
      <p:grpSpPr>
        <a:xfrm>
          <a:off x="0" y="0"/>
          <a:ext cx="0" cy="0"/>
          <a:chOff x="0" y="0"/>
          <a:chExt cx="0" cy="0"/>
        </a:xfrm>
      </p:grpSpPr>
      <p:sp>
        <p:nvSpPr>
          <p:cNvPr id="595" name="Google Shape;595;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 = $250,000 (A/P,8%,6)</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 $250,000 (0.2163)</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0" lang="en-US" sz="3200" u="none">
                <a:solidFill>
                  <a:srgbClr val="FF0000"/>
                </a:solidFill>
                <a:latin typeface="Calibri"/>
                <a:ea typeface="Calibri"/>
                <a:cs typeface="Calibri"/>
                <a:sym typeface="Calibri"/>
              </a:rPr>
              <a:t>A=$54,075 </a:t>
            </a:r>
            <a:endParaRPr/>
          </a:p>
        </p:txBody>
      </p:sp>
      <p:pic>
        <p:nvPicPr>
          <p:cNvPr id="596" name="Google Shape;596;p68"/>
          <p:cNvPicPr preferRelativeResize="0"/>
          <p:nvPr/>
        </p:nvPicPr>
        <p:blipFill rotWithShape="1">
          <a:blip r:embed="rId3">
            <a:alphaModFix/>
          </a:blip>
          <a:srcRect b="0" l="0" r="0" t="0"/>
          <a:stretch/>
        </p:blipFill>
        <p:spPr>
          <a:xfrm>
            <a:off x="3021012" y="1600200"/>
            <a:ext cx="3805237" cy="2165350"/>
          </a:xfrm>
          <a:prstGeom prst="rect">
            <a:avLst/>
          </a:prstGeom>
          <a:noFill/>
          <a:ln>
            <a:noFill/>
          </a:ln>
        </p:spPr>
      </p:pic>
      <p:sp>
        <p:nvSpPr>
          <p:cNvPr id="597" name="Google Shape;597;p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98" name="Google Shape;598;p6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2" name="Shape 602"/>
        <p:cNvGrpSpPr/>
        <p:nvPr/>
      </p:nvGrpSpPr>
      <p:grpSpPr>
        <a:xfrm>
          <a:off x="0" y="0"/>
          <a:ext cx="0" cy="0"/>
          <a:chOff x="0" y="0"/>
          <a:chExt cx="0" cy="0"/>
        </a:xfrm>
      </p:grpSpPr>
      <p:sp>
        <p:nvSpPr>
          <p:cNvPr id="603" name="Google Shape;603;p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604" name="Google Shape;604;p69"/>
          <p:cNvPicPr preferRelativeResize="0"/>
          <p:nvPr/>
        </p:nvPicPr>
        <p:blipFill rotWithShape="1">
          <a:blip r:embed="rId3">
            <a:alphaModFix/>
          </a:blip>
          <a:srcRect b="0" l="0" r="0" t="0"/>
          <a:stretch/>
        </p:blipFill>
        <p:spPr>
          <a:xfrm>
            <a:off x="1689100" y="274637"/>
            <a:ext cx="5765800" cy="6446837"/>
          </a:xfrm>
          <a:prstGeom prst="rect">
            <a:avLst/>
          </a:prstGeom>
          <a:noFill/>
          <a:ln>
            <a:noFill/>
          </a:ln>
        </p:spPr>
      </p:pic>
      <p:sp>
        <p:nvSpPr>
          <p:cNvPr id="605" name="Google Shape;605;p69"/>
          <p:cNvSpPr/>
          <p:nvPr/>
        </p:nvSpPr>
        <p:spPr>
          <a:xfrm flipH="1">
            <a:off x="4114800" y="1968500"/>
            <a:ext cx="355600" cy="165100"/>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6" name="Google Shape;606;p6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0" name="Shape 610"/>
        <p:cNvGrpSpPr/>
        <p:nvPr/>
      </p:nvGrpSpPr>
      <p:grpSpPr>
        <a:xfrm>
          <a:off x="0" y="0"/>
          <a:ext cx="0" cy="0"/>
          <a:chOff x="0" y="0"/>
          <a:chExt cx="0" cy="0"/>
        </a:xfrm>
      </p:grpSpPr>
      <p:sp>
        <p:nvSpPr>
          <p:cNvPr id="611" name="Google Shape;611;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612" name="Google Shape;612;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Example: Deferred loan repayment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Suppose that in the last example the bank agreed to defer the first loan repayment until the end of year 2.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613" name="Google Shape;613;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14" name="Google Shape;614;p7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9" name="Shape 619"/>
        <p:cNvGrpSpPr/>
        <p:nvPr/>
      </p:nvGrpSpPr>
      <p:grpSpPr>
        <a:xfrm>
          <a:off x="0" y="0"/>
          <a:ext cx="0" cy="0"/>
          <a:chOff x="0" y="0"/>
          <a:chExt cx="0" cy="0"/>
        </a:xfrm>
      </p:grpSpPr>
      <p:sp>
        <p:nvSpPr>
          <p:cNvPr id="620" name="Google Shape;620;p71"/>
          <p:cNvSpPr txBox="1"/>
          <p:nvPr>
            <p:ph idx="1" type="body"/>
          </p:nvPr>
        </p:nvSpPr>
        <p:spPr>
          <a:xfrm>
            <a:off x="457200" y="1600200"/>
            <a:ext cx="8229600" cy="4711700"/>
          </a:xfrm>
          <a:prstGeom prst="rect">
            <a:avLst/>
          </a:prstGeom>
          <a:noFill/>
          <a:ln>
            <a:noFill/>
          </a:ln>
        </p:spPr>
        <p:txBody>
          <a:bodyPr anchorCtr="0" anchor="t" bIns="45700" lIns="91425" spcFirstLastPara="1" rIns="91425" wrap="square" tIns="45700">
            <a:noAutofit/>
          </a:bodyPr>
          <a:lstStyle/>
          <a:p>
            <a:pPr indent="-152400" lvl="0" marL="342900" marR="0" rtl="0" algn="l">
              <a:lnSpc>
                <a:spcPct val="80000"/>
              </a:lnSpc>
              <a:spcBef>
                <a:spcPts val="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A = [$250,000 (F/P,8%,1)]*(A/P,8%,6)</a:t>
            </a:r>
            <a:endParaRPr/>
          </a:p>
          <a:p>
            <a:pPr indent="-342900" lvl="0" marL="342900" marR="0" rtl="0" algn="l">
              <a:lnSpc>
                <a:spcPct val="8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[$250,000 (1.08)]*(0.2163)</a:t>
            </a:r>
            <a:endParaRPr/>
          </a:p>
          <a:p>
            <a:pPr indent="-342900" lvl="0" marL="342900" marR="0" rtl="0" algn="l">
              <a:lnSpc>
                <a:spcPct val="8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a:t>
            </a:r>
            <a:r>
              <a:rPr b="0" i="0" lang="en-US" sz="2400" u="none">
                <a:solidFill>
                  <a:srgbClr val="FF0000"/>
                </a:solidFill>
                <a:latin typeface="Calibri"/>
                <a:ea typeface="Calibri"/>
                <a:cs typeface="Calibri"/>
                <a:sym typeface="Calibri"/>
              </a:rPr>
              <a:t>$58,401</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p:txBody>
      </p:sp>
      <p:pic>
        <p:nvPicPr>
          <p:cNvPr id="621" name="Google Shape;621;p71"/>
          <p:cNvPicPr preferRelativeResize="0"/>
          <p:nvPr/>
        </p:nvPicPr>
        <p:blipFill rotWithShape="1">
          <a:blip r:embed="rId3">
            <a:alphaModFix/>
          </a:blip>
          <a:srcRect b="0" l="0" r="0" t="0"/>
          <a:stretch/>
        </p:blipFill>
        <p:spPr>
          <a:xfrm>
            <a:off x="2506662" y="2505075"/>
            <a:ext cx="4592637" cy="2498725"/>
          </a:xfrm>
          <a:prstGeom prst="rect">
            <a:avLst/>
          </a:prstGeom>
          <a:noFill/>
          <a:ln>
            <a:noFill/>
          </a:ln>
        </p:spPr>
      </p:pic>
      <p:pic>
        <p:nvPicPr>
          <p:cNvPr id="622" name="Google Shape;622;p71"/>
          <p:cNvPicPr preferRelativeResize="0"/>
          <p:nvPr/>
        </p:nvPicPr>
        <p:blipFill rotWithShape="1">
          <a:blip r:embed="rId4">
            <a:alphaModFix/>
          </a:blip>
          <a:srcRect b="0" l="0" r="0" t="0"/>
          <a:stretch/>
        </p:blipFill>
        <p:spPr>
          <a:xfrm>
            <a:off x="2506662" y="274637"/>
            <a:ext cx="4729162" cy="2230437"/>
          </a:xfrm>
          <a:prstGeom prst="rect">
            <a:avLst/>
          </a:prstGeom>
          <a:noFill/>
          <a:ln>
            <a:noFill/>
          </a:ln>
        </p:spPr>
      </p:pic>
      <p:sp>
        <p:nvSpPr>
          <p:cNvPr id="623" name="Google Shape;623;p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24" name="Google Shape;624;p7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8" name="Shape 628"/>
        <p:cNvGrpSpPr/>
        <p:nvPr/>
      </p:nvGrpSpPr>
      <p:grpSpPr>
        <a:xfrm>
          <a:off x="0" y="0"/>
          <a:ext cx="0" cy="0"/>
          <a:chOff x="0" y="0"/>
          <a:chExt cx="0" cy="0"/>
        </a:xfrm>
      </p:grpSpPr>
      <p:sp>
        <p:nvSpPr>
          <p:cNvPr id="629" name="Google Shape;629;p72"/>
          <p:cNvSpPr txBox="1"/>
          <p:nvPr>
            <p:ph type="title"/>
          </p:nvPr>
        </p:nvSpPr>
        <p:spPr>
          <a:xfrm>
            <a:off x="457200" y="274637"/>
            <a:ext cx="8229600" cy="7032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Uniform Series </a:t>
            </a:r>
            <a:endParaRPr/>
          </a:p>
        </p:txBody>
      </p:sp>
      <p:sp>
        <p:nvSpPr>
          <p:cNvPr id="630" name="Google Shape;630;p72"/>
          <p:cNvSpPr txBox="1"/>
          <p:nvPr>
            <p:ph idx="1" type="body"/>
          </p:nvPr>
        </p:nvSpPr>
        <p:spPr>
          <a:xfrm>
            <a:off x="457200" y="9779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Example: Find P, given A,i, n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John is a factory worker who won the lottery and will receive his winning ticket in 21 annual payments of about $24,000. He decided to quit the factory and start his own business, which required him to secure a $250,000 bank loan. John offered to put up his future lottery earnings to secure the loan. If the bank’s interest rate is 10% per year, how much can john borrow against his future lottery earning?</a:t>
            </a:r>
            <a:endParaRPr/>
          </a:p>
        </p:txBody>
      </p:sp>
      <p:sp>
        <p:nvSpPr>
          <p:cNvPr id="631" name="Google Shape;631;p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32" name="Google Shape;632;p7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7" name="Shape 637"/>
        <p:cNvGrpSpPr/>
        <p:nvPr/>
      </p:nvGrpSpPr>
      <p:grpSpPr>
        <a:xfrm>
          <a:off x="0" y="0"/>
          <a:ext cx="0" cy="0"/>
          <a:chOff x="0" y="0"/>
          <a:chExt cx="0" cy="0"/>
        </a:xfrm>
      </p:grpSpPr>
      <p:sp>
        <p:nvSpPr>
          <p:cNvPr id="638" name="Google Shape;638;p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 = $24,000 (P/A,10%,21) = $24,000 (8.649)</a:t>
            </a:r>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Calibri"/>
                <a:ea typeface="Calibri"/>
                <a:cs typeface="Calibri"/>
                <a:sym typeface="Calibri"/>
              </a:rPr>
              <a:t>P = $207,569 &lt; $250,000</a:t>
            </a:r>
            <a:endParaRPr/>
          </a:p>
        </p:txBody>
      </p:sp>
      <p:pic>
        <p:nvPicPr>
          <p:cNvPr id="639" name="Google Shape;639;p73"/>
          <p:cNvPicPr preferRelativeResize="0"/>
          <p:nvPr/>
        </p:nvPicPr>
        <p:blipFill rotWithShape="1">
          <a:blip r:embed="rId3">
            <a:alphaModFix/>
          </a:blip>
          <a:srcRect b="0" l="0" r="0" t="0"/>
          <a:stretch/>
        </p:blipFill>
        <p:spPr>
          <a:xfrm>
            <a:off x="1358900" y="692150"/>
            <a:ext cx="6778625" cy="1816100"/>
          </a:xfrm>
          <a:prstGeom prst="rect">
            <a:avLst/>
          </a:prstGeom>
          <a:noFill/>
          <a:ln>
            <a:noFill/>
          </a:ln>
        </p:spPr>
      </p:pic>
      <p:sp>
        <p:nvSpPr>
          <p:cNvPr id="640" name="Google Shape;640;p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41" name="Google Shape;641;p7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6" name="Shape 646"/>
        <p:cNvGrpSpPr/>
        <p:nvPr/>
      </p:nvGrpSpPr>
      <p:grpSpPr>
        <a:xfrm>
          <a:off x="0" y="0"/>
          <a:ext cx="0" cy="0"/>
          <a:chOff x="0" y="0"/>
          <a:chExt cx="0" cy="0"/>
        </a:xfrm>
      </p:grpSpPr>
      <p:sp>
        <p:nvSpPr>
          <p:cNvPr id="647" name="Google Shape;647;p74"/>
          <p:cNvSpPr txBox="1"/>
          <p:nvPr>
            <p:ph type="title"/>
          </p:nvPr>
        </p:nvSpPr>
        <p:spPr>
          <a:xfrm>
            <a:off x="457200" y="274637"/>
            <a:ext cx="8229600" cy="741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Arithmetic Gradient Series</a:t>
            </a:r>
            <a:endParaRPr/>
          </a:p>
        </p:txBody>
      </p:sp>
      <p:sp>
        <p:nvSpPr>
          <p:cNvPr id="648" name="Google Shape;648;p74"/>
          <p:cNvSpPr txBox="1"/>
          <p:nvPr>
            <p:ph idx="1" type="body"/>
          </p:nvPr>
        </p:nvSpPr>
        <p:spPr>
          <a:xfrm>
            <a:off x="203200" y="1016000"/>
            <a:ext cx="8763000" cy="5613400"/>
          </a:xfrm>
          <a:prstGeom prst="rect">
            <a:avLst/>
          </a:prstGeom>
          <a:noFill/>
          <a:ln cap="flat" cmpd="sng" w="9525">
            <a:solidFill>
              <a:srgbClr val="00CC66"/>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Times New Roman"/>
              <a:buChar char="•"/>
            </a:pPr>
            <a:r>
              <a:rPr b="0" i="0" lang="en-US" sz="2200" u="none">
                <a:solidFill>
                  <a:schemeClr val="dk1"/>
                </a:solidFill>
                <a:latin typeface="Calibri"/>
                <a:ea typeface="Calibri"/>
                <a:cs typeface="Calibri"/>
                <a:sym typeface="Calibri"/>
              </a:rPr>
              <a:t>Frequently, the cash flow series is  not a constant amount A. Instead it is a uniformly increasing series.</a:t>
            </a:r>
            <a:endParaRPr/>
          </a:p>
          <a:p>
            <a:pPr indent="-342900" lvl="0" marL="342900" marR="0" rtl="0" algn="l">
              <a:lnSpc>
                <a:spcPct val="8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 </a:t>
            </a:r>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Times New Roman"/>
              <a:buChar char="•"/>
            </a:pPr>
            <a:r>
              <a:rPr b="0" i="0" lang="en-US" sz="2200" u="none">
                <a:solidFill>
                  <a:schemeClr val="dk1"/>
                </a:solidFill>
                <a:latin typeface="Calibri"/>
                <a:ea typeface="Calibri"/>
                <a:cs typeface="Calibri"/>
                <a:sym typeface="Calibri"/>
              </a:rPr>
              <a:t>A uniformly increasing series:</a:t>
            </a:r>
            <a:endParaRPr/>
          </a:p>
          <a:p>
            <a:pPr indent="-285750" lvl="1" marL="742950" marR="0" rtl="0" algn="l">
              <a:lnSpc>
                <a:spcPct val="8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Calibri"/>
                <a:ea typeface="Calibri"/>
                <a:cs typeface="Calibri"/>
                <a:sym typeface="Calibri"/>
              </a:rPr>
              <a:t>Consists of two components:</a:t>
            </a:r>
            <a:endParaRPr/>
          </a:p>
          <a:p>
            <a:pPr indent="-285750" lvl="1" marL="742950" marR="0" rtl="0" algn="l">
              <a:lnSpc>
                <a:spcPct val="80000"/>
              </a:lnSpc>
              <a:spcBef>
                <a:spcPts val="300"/>
              </a:spcBef>
              <a:spcAft>
                <a:spcPts val="0"/>
              </a:spcAft>
              <a:buClr>
                <a:schemeClr val="dk1"/>
              </a:buClr>
              <a:buSzPts val="1500"/>
              <a:buFont typeface="Times New Roman"/>
              <a:buChar char="–"/>
            </a:pPr>
            <a:r>
              <a:rPr b="0" i="0" lang="en-US" sz="1500" u="none" cap="none" strike="noStrike">
                <a:solidFill>
                  <a:schemeClr val="dk1"/>
                </a:solidFill>
                <a:latin typeface="Calibri"/>
                <a:ea typeface="Calibri"/>
                <a:cs typeface="Calibri"/>
                <a:sym typeface="Calibri"/>
              </a:rPr>
              <a:t>Series component (A)</a:t>
            </a:r>
            <a:endParaRPr/>
          </a:p>
          <a:p>
            <a:pPr indent="-285750" lvl="1" marL="742950" marR="0" rtl="0" algn="l">
              <a:lnSpc>
                <a:spcPct val="80000"/>
              </a:lnSpc>
              <a:spcBef>
                <a:spcPts val="300"/>
              </a:spcBef>
              <a:spcAft>
                <a:spcPts val="0"/>
              </a:spcAft>
              <a:buClr>
                <a:schemeClr val="dk1"/>
              </a:buClr>
              <a:buSzPts val="1500"/>
              <a:buFont typeface="Times New Roman"/>
              <a:buChar char="–"/>
            </a:pPr>
            <a:r>
              <a:rPr b="0" i="0" lang="en-US" sz="1500" u="none" cap="none" strike="noStrike">
                <a:solidFill>
                  <a:schemeClr val="dk1"/>
                </a:solidFill>
                <a:latin typeface="Calibri"/>
                <a:ea typeface="Calibri"/>
                <a:cs typeface="Calibri"/>
                <a:sym typeface="Calibri"/>
              </a:rPr>
              <a:t>Gradient component (G)</a:t>
            </a:r>
            <a:endParaRPr/>
          </a:p>
          <a:p>
            <a:pPr indent="-342900" lvl="0" marL="342900" marR="0" rtl="0" algn="l">
              <a:lnSpc>
                <a:spcPct val="80000"/>
              </a:lnSpc>
              <a:spcBef>
                <a:spcPts val="440"/>
              </a:spcBef>
              <a:spcAft>
                <a:spcPts val="0"/>
              </a:spcAft>
              <a:buClr>
                <a:schemeClr val="dk1"/>
              </a:buClr>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Times New Roman"/>
              <a:buChar char="•"/>
            </a:pPr>
            <a:r>
              <a:rPr b="0" i="0" lang="en-US" sz="2200" u="none">
                <a:solidFill>
                  <a:schemeClr val="dk1"/>
                </a:solidFill>
                <a:latin typeface="Calibri"/>
                <a:ea typeface="Calibri"/>
                <a:cs typeface="Calibri"/>
                <a:sym typeface="Calibri"/>
              </a:rPr>
              <a:t>Therefore:</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 = A(P/A, i%, n) + G(P/G, i%, n)</a:t>
            </a:r>
            <a:endParaRPr/>
          </a:p>
          <a:p>
            <a:pPr indent="-203200" lvl="0" marL="342900" marR="0" rtl="0" algn="l">
              <a:lnSpc>
                <a:spcPct val="80000"/>
              </a:lnSpc>
              <a:spcBef>
                <a:spcPts val="440"/>
              </a:spcBef>
              <a:spcAft>
                <a:spcPts val="0"/>
              </a:spcAft>
              <a:buClr>
                <a:schemeClr val="dk1"/>
              </a:buClr>
              <a:buSzPts val="2200"/>
              <a:buFont typeface="Times New Roman"/>
              <a:buNone/>
            </a:pPr>
            <a:r>
              <a:t/>
            </a:r>
            <a:endParaRPr b="0" i="0" sz="2200" u="non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649" name="Google Shape;649;p74"/>
          <p:cNvSpPr txBox="1"/>
          <p:nvPr/>
        </p:nvSpPr>
        <p:spPr>
          <a:xfrm>
            <a:off x="4440237" y="3168650"/>
            <a:ext cx="3594100" cy="314325"/>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500" u="none">
                <a:solidFill>
                  <a:schemeClr val="dk1"/>
                </a:solidFill>
                <a:latin typeface="Tahoma"/>
                <a:ea typeface="Tahoma"/>
                <a:cs typeface="Tahoma"/>
                <a:sym typeface="Tahoma"/>
              </a:rPr>
              <a:t> 0          1            2            3           4</a:t>
            </a:r>
            <a:endParaRPr/>
          </a:p>
        </p:txBody>
      </p:sp>
      <p:cxnSp>
        <p:nvCxnSpPr>
          <p:cNvPr id="650" name="Google Shape;650;p74"/>
          <p:cNvCxnSpPr/>
          <p:nvPr/>
        </p:nvCxnSpPr>
        <p:spPr>
          <a:xfrm rot="10800000">
            <a:off x="5291137" y="2514600"/>
            <a:ext cx="0" cy="425450"/>
          </a:xfrm>
          <a:prstGeom prst="straightConnector1">
            <a:avLst/>
          </a:prstGeom>
          <a:noFill/>
          <a:ln cap="flat" cmpd="sng" w="57150">
            <a:solidFill>
              <a:schemeClr val="accent2"/>
            </a:solidFill>
            <a:prstDash val="solid"/>
            <a:miter lim="8000"/>
            <a:headEnd len="sm" w="sm" type="none"/>
            <a:tailEnd len="med" w="med" type="triangle"/>
          </a:ln>
        </p:spPr>
      </p:cxnSp>
      <p:cxnSp>
        <p:nvCxnSpPr>
          <p:cNvPr id="651" name="Google Shape;651;p74"/>
          <p:cNvCxnSpPr/>
          <p:nvPr/>
        </p:nvCxnSpPr>
        <p:spPr>
          <a:xfrm rot="10800000">
            <a:off x="7602537" y="2486025"/>
            <a:ext cx="0" cy="425450"/>
          </a:xfrm>
          <a:prstGeom prst="straightConnector1">
            <a:avLst/>
          </a:prstGeom>
          <a:noFill/>
          <a:ln cap="flat" cmpd="sng" w="57150">
            <a:solidFill>
              <a:schemeClr val="accent2"/>
            </a:solidFill>
            <a:prstDash val="solid"/>
            <a:miter lim="8000"/>
            <a:headEnd len="sm" w="sm" type="none"/>
            <a:tailEnd len="med" w="med" type="triangle"/>
          </a:ln>
        </p:spPr>
      </p:cxnSp>
      <p:cxnSp>
        <p:nvCxnSpPr>
          <p:cNvPr id="652" name="Google Shape;652;p74"/>
          <p:cNvCxnSpPr/>
          <p:nvPr/>
        </p:nvCxnSpPr>
        <p:spPr>
          <a:xfrm rot="10800000">
            <a:off x="6067425" y="2486025"/>
            <a:ext cx="0" cy="425450"/>
          </a:xfrm>
          <a:prstGeom prst="straightConnector1">
            <a:avLst/>
          </a:prstGeom>
          <a:noFill/>
          <a:ln cap="flat" cmpd="sng" w="57150">
            <a:solidFill>
              <a:schemeClr val="accent2"/>
            </a:solidFill>
            <a:prstDash val="solid"/>
            <a:miter lim="8000"/>
            <a:headEnd len="sm" w="sm" type="none"/>
            <a:tailEnd len="med" w="med" type="triangle"/>
          </a:ln>
        </p:spPr>
      </p:cxnSp>
      <p:cxnSp>
        <p:nvCxnSpPr>
          <p:cNvPr id="653" name="Google Shape;653;p74"/>
          <p:cNvCxnSpPr/>
          <p:nvPr/>
        </p:nvCxnSpPr>
        <p:spPr>
          <a:xfrm rot="10800000">
            <a:off x="6827837" y="2486025"/>
            <a:ext cx="0" cy="425450"/>
          </a:xfrm>
          <a:prstGeom prst="straightConnector1">
            <a:avLst/>
          </a:prstGeom>
          <a:noFill/>
          <a:ln cap="flat" cmpd="sng" w="57150">
            <a:solidFill>
              <a:schemeClr val="accent2"/>
            </a:solidFill>
            <a:prstDash val="solid"/>
            <a:miter lim="8000"/>
            <a:headEnd len="sm" w="sm" type="none"/>
            <a:tailEnd len="med" w="med" type="triangle"/>
          </a:ln>
        </p:spPr>
      </p:cxnSp>
      <p:grpSp>
        <p:nvGrpSpPr>
          <p:cNvPr id="654" name="Google Shape;654;p74"/>
          <p:cNvGrpSpPr/>
          <p:nvPr/>
        </p:nvGrpSpPr>
        <p:grpSpPr>
          <a:xfrm>
            <a:off x="4572000" y="2754312"/>
            <a:ext cx="3030537" cy="277812"/>
            <a:chOff x="914400" y="4419600"/>
            <a:chExt cx="7315200" cy="304800"/>
          </a:xfrm>
        </p:grpSpPr>
        <p:cxnSp>
          <p:nvCxnSpPr>
            <p:cNvPr id="655" name="Google Shape;655;p74"/>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656" name="Google Shape;656;p74"/>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657" name="Google Shape;657;p74"/>
          <p:cNvCxnSpPr/>
          <p:nvPr/>
        </p:nvCxnSpPr>
        <p:spPr>
          <a:xfrm>
            <a:off x="5291137" y="2906712"/>
            <a:ext cx="0" cy="212725"/>
          </a:xfrm>
          <a:prstGeom prst="straightConnector1">
            <a:avLst/>
          </a:prstGeom>
          <a:noFill/>
          <a:ln cap="flat" cmpd="sng" w="38100">
            <a:solidFill>
              <a:schemeClr val="dk1"/>
            </a:solidFill>
            <a:prstDash val="solid"/>
            <a:miter lim="8000"/>
            <a:headEnd len="sm" w="sm" type="none"/>
            <a:tailEnd len="sm" w="sm" type="none"/>
          </a:ln>
        </p:spPr>
      </p:cxnSp>
      <p:cxnSp>
        <p:nvCxnSpPr>
          <p:cNvPr id="658" name="Google Shape;658;p74"/>
          <p:cNvCxnSpPr/>
          <p:nvPr/>
        </p:nvCxnSpPr>
        <p:spPr>
          <a:xfrm>
            <a:off x="6084887" y="2889250"/>
            <a:ext cx="0" cy="212725"/>
          </a:xfrm>
          <a:prstGeom prst="straightConnector1">
            <a:avLst/>
          </a:prstGeom>
          <a:noFill/>
          <a:ln cap="flat" cmpd="sng" w="38100">
            <a:solidFill>
              <a:schemeClr val="dk1"/>
            </a:solidFill>
            <a:prstDash val="solid"/>
            <a:miter lim="8000"/>
            <a:headEnd len="sm" w="sm" type="none"/>
            <a:tailEnd len="sm" w="sm" type="none"/>
          </a:ln>
        </p:spPr>
      </p:cxnSp>
      <p:cxnSp>
        <p:nvCxnSpPr>
          <p:cNvPr id="659" name="Google Shape;659;p74"/>
          <p:cNvCxnSpPr/>
          <p:nvPr/>
        </p:nvCxnSpPr>
        <p:spPr>
          <a:xfrm>
            <a:off x="7250112" y="3168650"/>
            <a:ext cx="0" cy="212725"/>
          </a:xfrm>
          <a:prstGeom prst="straightConnector1">
            <a:avLst/>
          </a:prstGeom>
          <a:noFill/>
          <a:ln cap="flat" cmpd="sng" w="38100">
            <a:solidFill>
              <a:schemeClr val="dk1"/>
            </a:solidFill>
            <a:prstDash val="solid"/>
            <a:miter lim="8000"/>
            <a:headEnd len="sm" w="sm" type="none"/>
            <a:tailEnd len="sm" w="sm" type="none"/>
          </a:ln>
        </p:spPr>
      </p:cxnSp>
      <p:cxnSp>
        <p:nvCxnSpPr>
          <p:cNvPr id="660" name="Google Shape;660;p74"/>
          <p:cNvCxnSpPr/>
          <p:nvPr/>
        </p:nvCxnSpPr>
        <p:spPr>
          <a:xfrm>
            <a:off x="7602537" y="2889250"/>
            <a:ext cx="0" cy="212725"/>
          </a:xfrm>
          <a:prstGeom prst="straightConnector1">
            <a:avLst/>
          </a:prstGeom>
          <a:noFill/>
          <a:ln cap="flat" cmpd="sng" w="38100">
            <a:solidFill>
              <a:schemeClr val="dk1"/>
            </a:solidFill>
            <a:prstDash val="solid"/>
            <a:miter lim="8000"/>
            <a:headEnd len="sm" w="sm" type="none"/>
            <a:tailEnd len="sm" w="sm" type="none"/>
          </a:ln>
        </p:spPr>
      </p:cxnSp>
      <p:cxnSp>
        <p:nvCxnSpPr>
          <p:cNvPr id="661" name="Google Shape;661;p74"/>
          <p:cNvCxnSpPr/>
          <p:nvPr/>
        </p:nvCxnSpPr>
        <p:spPr>
          <a:xfrm rot="10800000">
            <a:off x="6073775" y="2122487"/>
            <a:ext cx="0" cy="360362"/>
          </a:xfrm>
          <a:prstGeom prst="straightConnector1">
            <a:avLst/>
          </a:prstGeom>
          <a:noFill/>
          <a:ln cap="flat" cmpd="sng" w="57150">
            <a:solidFill>
              <a:srgbClr val="00CC66"/>
            </a:solidFill>
            <a:prstDash val="solid"/>
            <a:miter lim="8000"/>
            <a:headEnd len="sm" w="sm" type="none"/>
            <a:tailEnd len="med" w="med" type="triangle"/>
          </a:ln>
        </p:spPr>
      </p:cxnSp>
      <p:sp>
        <p:nvSpPr>
          <p:cNvPr id="662" name="Google Shape;662;p74"/>
          <p:cNvSpPr txBox="1"/>
          <p:nvPr/>
        </p:nvSpPr>
        <p:spPr>
          <a:xfrm>
            <a:off x="5813425" y="1811337"/>
            <a:ext cx="642937"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A+G</a:t>
            </a:r>
            <a:endParaRPr/>
          </a:p>
        </p:txBody>
      </p:sp>
      <p:cxnSp>
        <p:nvCxnSpPr>
          <p:cNvPr id="663" name="Google Shape;663;p74"/>
          <p:cNvCxnSpPr/>
          <p:nvPr/>
        </p:nvCxnSpPr>
        <p:spPr>
          <a:xfrm rot="10800000">
            <a:off x="6792912" y="1860550"/>
            <a:ext cx="0" cy="644525"/>
          </a:xfrm>
          <a:prstGeom prst="straightConnector1">
            <a:avLst/>
          </a:prstGeom>
          <a:noFill/>
          <a:ln cap="flat" cmpd="sng" w="57150">
            <a:solidFill>
              <a:srgbClr val="00CC66"/>
            </a:solidFill>
            <a:prstDash val="solid"/>
            <a:miter lim="8000"/>
            <a:headEnd len="sm" w="sm" type="none"/>
            <a:tailEnd len="med" w="med" type="triangle"/>
          </a:ln>
        </p:spPr>
      </p:cxnSp>
      <p:sp>
        <p:nvSpPr>
          <p:cNvPr id="664" name="Google Shape;664;p74"/>
          <p:cNvSpPr txBox="1"/>
          <p:nvPr/>
        </p:nvSpPr>
        <p:spPr>
          <a:xfrm>
            <a:off x="6470650" y="1543050"/>
            <a:ext cx="663575"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A+2G</a:t>
            </a:r>
            <a:endParaRPr/>
          </a:p>
        </p:txBody>
      </p:sp>
      <p:cxnSp>
        <p:nvCxnSpPr>
          <p:cNvPr id="665" name="Google Shape;665;p74"/>
          <p:cNvCxnSpPr/>
          <p:nvPr/>
        </p:nvCxnSpPr>
        <p:spPr>
          <a:xfrm rot="10800000">
            <a:off x="7577137" y="1600200"/>
            <a:ext cx="0" cy="922337"/>
          </a:xfrm>
          <a:prstGeom prst="straightConnector1">
            <a:avLst/>
          </a:prstGeom>
          <a:noFill/>
          <a:ln cap="flat" cmpd="sng" w="57150">
            <a:solidFill>
              <a:srgbClr val="00CC66"/>
            </a:solidFill>
            <a:prstDash val="solid"/>
            <a:miter lim="8000"/>
            <a:headEnd len="sm" w="sm" type="none"/>
            <a:tailEnd len="med" w="med" type="triangle"/>
          </a:ln>
        </p:spPr>
      </p:cxnSp>
      <p:sp>
        <p:nvSpPr>
          <p:cNvPr id="666" name="Google Shape;666;p74"/>
          <p:cNvSpPr txBox="1"/>
          <p:nvPr/>
        </p:nvSpPr>
        <p:spPr>
          <a:xfrm>
            <a:off x="7304087" y="1273175"/>
            <a:ext cx="665162"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A+3G</a:t>
            </a:r>
            <a:endParaRPr/>
          </a:p>
        </p:txBody>
      </p:sp>
      <p:sp>
        <p:nvSpPr>
          <p:cNvPr id="667" name="Google Shape;667;p74"/>
          <p:cNvSpPr txBox="1"/>
          <p:nvPr/>
        </p:nvSpPr>
        <p:spPr>
          <a:xfrm>
            <a:off x="5226050" y="2254250"/>
            <a:ext cx="642937"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a:t>
            </a:r>
            <a:endParaRPr/>
          </a:p>
        </p:txBody>
      </p:sp>
      <p:cxnSp>
        <p:nvCxnSpPr>
          <p:cNvPr id="668" name="Google Shape;668;p74"/>
          <p:cNvCxnSpPr/>
          <p:nvPr/>
        </p:nvCxnSpPr>
        <p:spPr>
          <a:xfrm>
            <a:off x="4572000" y="2906712"/>
            <a:ext cx="0" cy="914400"/>
          </a:xfrm>
          <a:prstGeom prst="straightConnector1">
            <a:avLst/>
          </a:prstGeom>
          <a:noFill/>
          <a:ln cap="flat" cmpd="sng" w="57150">
            <a:solidFill>
              <a:schemeClr val="accent2"/>
            </a:solidFill>
            <a:prstDash val="solid"/>
            <a:miter lim="8000"/>
            <a:headEnd len="sm" w="sm" type="none"/>
            <a:tailEnd len="med" w="med" type="triangle"/>
          </a:ln>
        </p:spPr>
      </p:cxnSp>
      <p:sp>
        <p:nvSpPr>
          <p:cNvPr id="669" name="Google Shape;669;p74"/>
          <p:cNvSpPr txBox="1"/>
          <p:nvPr/>
        </p:nvSpPr>
        <p:spPr>
          <a:xfrm>
            <a:off x="4376737" y="3821112"/>
            <a:ext cx="642937"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P</a:t>
            </a:r>
            <a:endParaRPr/>
          </a:p>
        </p:txBody>
      </p:sp>
      <p:sp>
        <p:nvSpPr>
          <p:cNvPr id="670" name="Google Shape;670;p74"/>
          <p:cNvSpPr txBox="1"/>
          <p:nvPr/>
        </p:nvSpPr>
        <p:spPr>
          <a:xfrm>
            <a:off x="4572000" y="5214937"/>
            <a:ext cx="40957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Calibri"/>
              <a:buNone/>
            </a:pPr>
            <a:r>
              <a:rPr b="0" i="0" lang="en-US" sz="1800" u="none">
                <a:solidFill>
                  <a:srgbClr val="FF0000"/>
                </a:solidFill>
                <a:latin typeface="Calibri"/>
                <a:ea typeface="Calibri"/>
                <a:cs typeface="Calibri"/>
                <a:sym typeface="Calibri"/>
              </a:rPr>
              <a:t>Arithmetic Gradient Present Worth Factor </a:t>
            </a:r>
            <a:endParaRPr/>
          </a:p>
        </p:txBody>
      </p:sp>
      <p:cxnSp>
        <p:nvCxnSpPr>
          <p:cNvPr id="671" name="Google Shape;671;p74"/>
          <p:cNvCxnSpPr/>
          <p:nvPr/>
        </p:nvCxnSpPr>
        <p:spPr>
          <a:xfrm flipH="1">
            <a:off x="4229100" y="5584825"/>
            <a:ext cx="685800" cy="295275"/>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sp>
        <p:nvSpPr>
          <p:cNvPr id="672" name="Google Shape;672;p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73" name="Google Shape;673;p7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8" name="Shape 678"/>
        <p:cNvGrpSpPr/>
        <p:nvPr/>
      </p:nvGrpSpPr>
      <p:grpSpPr>
        <a:xfrm>
          <a:off x="0" y="0"/>
          <a:ext cx="0" cy="0"/>
          <a:chOff x="0" y="0"/>
          <a:chExt cx="0" cy="0"/>
        </a:xfrm>
      </p:grpSpPr>
      <p:sp>
        <p:nvSpPr>
          <p:cNvPr id="679" name="Google Shape;679;p75"/>
          <p:cNvSpPr txBox="1"/>
          <p:nvPr>
            <p:ph type="title"/>
          </p:nvPr>
        </p:nvSpPr>
        <p:spPr>
          <a:xfrm>
            <a:off x="654050" y="48895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Arithmetic Gradient Factors</a:t>
            </a:r>
            <a:endParaRPr/>
          </a:p>
        </p:txBody>
      </p:sp>
      <p:sp>
        <p:nvSpPr>
          <p:cNvPr id="680" name="Google Shape;680;p75"/>
          <p:cNvSpPr txBox="1"/>
          <p:nvPr>
            <p:ph idx="1" type="body"/>
          </p:nvPr>
        </p:nvSpPr>
        <p:spPr>
          <a:xfrm>
            <a:off x="654050" y="1244600"/>
            <a:ext cx="7902575" cy="4767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‘arithmetic gradient present worth factor’:</a:t>
            </a:r>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‘arithmetic gradient uniform series factor’:</a:t>
            </a:r>
            <a:endParaRPr/>
          </a:p>
          <a:p>
            <a:pPr indent="209550" lvl="0" marL="0" marR="0" rtl="0" algn="l">
              <a:lnSpc>
                <a:spcPct val="100000"/>
              </a:lnSpc>
              <a:spcBef>
                <a:spcPts val="660"/>
              </a:spcBef>
              <a:spcAft>
                <a:spcPts val="0"/>
              </a:spcAft>
              <a:buClr>
                <a:schemeClr val="dk1"/>
              </a:buClr>
              <a:buSzPts val="3300"/>
              <a:buFont typeface="Times New Roman"/>
              <a:buNone/>
            </a:pPr>
            <a:r>
              <a:t/>
            </a:r>
            <a:endParaRPr b="0" i="0" sz="3300" u="none" cap="none" strike="noStrike">
              <a:solidFill>
                <a:srgbClr val="FF0000"/>
              </a:solidFill>
              <a:latin typeface="Times New Roman"/>
              <a:ea typeface="Times New Roman"/>
              <a:cs typeface="Times New Roman"/>
              <a:sym typeface="Times New Roman"/>
            </a:endParaRPr>
          </a:p>
          <a:p>
            <a:pPr indent="-133350" lvl="0" marL="342900" marR="0" rtl="0" algn="l">
              <a:spcBef>
                <a:spcPts val="660"/>
              </a:spcBef>
              <a:spcAft>
                <a:spcPts val="0"/>
              </a:spcAft>
              <a:buClr>
                <a:schemeClr val="dk1"/>
              </a:buClr>
              <a:buSzPts val="3300"/>
              <a:buFont typeface="Arial"/>
              <a:buNone/>
            </a:pPr>
            <a:r>
              <a:t/>
            </a:r>
            <a:endParaRPr b="0" i="0" sz="3300" u="none" cap="none" strike="noStrike">
              <a:solidFill>
                <a:srgbClr val="FF0000"/>
              </a:solidFill>
              <a:latin typeface="Times New Roman"/>
              <a:ea typeface="Times New Roman"/>
              <a:cs typeface="Times New Roman"/>
              <a:sym typeface="Times New Roman"/>
            </a:endParaRPr>
          </a:p>
        </p:txBody>
      </p:sp>
      <p:pic>
        <p:nvPicPr>
          <p:cNvPr id="681" name="Google Shape;681;p75"/>
          <p:cNvPicPr preferRelativeResize="0"/>
          <p:nvPr>
            <p:ph idx="1" type="body"/>
          </p:nvPr>
        </p:nvPicPr>
        <p:blipFill rotWithShape="1">
          <a:blip r:embed="rId3">
            <a:alphaModFix/>
          </a:blip>
          <a:srcRect b="0" l="0" r="0" t="0"/>
          <a:stretch/>
        </p:blipFill>
        <p:spPr>
          <a:xfrm>
            <a:off x="2220912" y="1927225"/>
            <a:ext cx="3917950" cy="966787"/>
          </a:xfrm>
          <a:prstGeom prst="rect">
            <a:avLst/>
          </a:prstGeom>
          <a:noFill/>
          <a:ln>
            <a:noFill/>
          </a:ln>
        </p:spPr>
      </p:pic>
      <p:pic>
        <p:nvPicPr>
          <p:cNvPr id="682" name="Google Shape;682;p75"/>
          <p:cNvPicPr preferRelativeResize="0"/>
          <p:nvPr>
            <p:ph idx="2" type="body"/>
          </p:nvPr>
        </p:nvPicPr>
        <p:blipFill rotWithShape="1">
          <a:blip r:embed="rId4">
            <a:alphaModFix/>
          </a:blip>
          <a:srcRect b="0" l="0" r="0" t="0"/>
          <a:stretch/>
        </p:blipFill>
        <p:spPr>
          <a:xfrm>
            <a:off x="2220912" y="4408487"/>
            <a:ext cx="3919537" cy="935037"/>
          </a:xfrm>
          <a:prstGeom prst="rect">
            <a:avLst/>
          </a:prstGeom>
          <a:noFill/>
          <a:ln>
            <a:noFill/>
          </a:ln>
        </p:spPr>
      </p:pic>
      <p:sp>
        <p:nvSpPr>
          <p:cNvPr id="683" name="Google Shape;683;p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84" name="Google Shape;684;p7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Economic Decisions </a:t>
            </a:r>
            <a:endParaRPr/>
          </a:p>
        </p:txBody>
      </p:sp>
      <p:sp>
        <p:nvSpPr>
          <p:cNvPr id="158" name="Google Shape;15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world is full of problems which require us to make decisions.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Problems can be categorized as being</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Simple</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Intermediate </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Complex</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Intermediate problems are primarily economic</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Shall I buy or lease my next car? Which materials should be used as roofing, siding and structural support for a new building? </a:t>
            </a:r>
            <a:endParaRPr/>
          </a:p>
        </p:txBody>
      </p:sp>
      <p:sp>
        <p:nvSpPr>
          <p:cNvPr id="159" name="Google Shape;15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60" name="Google Shape;160;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8" name="Shape 688"/>
        <p:cNvGrpSpPr/>
        <p:nvPr/>
      </p:nvGrpSpPr>
      <p:grpSpPr>
        <a:xfrm>
          <a:off x="0" y="0"/>
          <a:ext cx="0" cy="0"/>
          <a:chOff x="0" y="0"/>
          <a:chExt cx="0" cy="0"/>
        </a:xfrm>
      </p:grpSpPr>
      <p:sp>
        <p:nvSpPr>
          <p:cNvPr id="689" name="Google Shape;689;p76"/>
          <p:cNvSpPr txBox="1"/>
          <p:nvPr>
            <p:ph type="title"/>
          </p:nvPr>
        </p:nvSpPr>
        <p:spPr>
          <a:xfrm>
            <a:off x="457200" y="274637"/>
            <a:ext cx="8229600" cy="754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Arithmetic Gradient Series </a:t>
            </a:r>
            <a:endParaRPr/>
          </a:p>
        </p:txBody>
      </p:sp>
      <p:sp>
        <p:nvSpPr>
          <p:cNvPr id="690" name="Google Shape;690;p76"/>
          <p:cNvSpPr txBox="1"/>
          <p:nvPr>
            <p:ph idx="1" type="body"/>
          </p:nvPr>
        </p:nvSpPr>
        <p:spPr>
          <a:xfrm>
            <a:off x="457200" y="1028700"/>
            <a:ext cx="8229600" cy="5327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000" u="none">
                <a:solidFill>
                  <a:schemeClr val="dk1"/>
                </a:solidFill>
                <a:latin typeface="Calibri"/>
                <a:ea typeface="Calibri"/>
                <a:cs typeface="Calibri"/>
                <a:sym typeface="Calibri"/>
              </a:rPr>
              <a:t>Example</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John and Barbara have just opened two savings accounts at their credit union. The accounts earn 10% annual interest. John wants to deposit $1000 in his account at the end of the first year and increase this amount by $300 for each of the following 5 years. Barbara wants to deposit an equal amount at the end of each year for the next 6 years. What should the size of Barbara’s annual deposit be so that the two accounts would have an equal balance at the end of 6 years? </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691" name="Google Shape;691;p7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92" name="Google Shape;692;p7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7" name="Shape 697"/>
        <p:cNvGrpSpPr/>
        <p:nvPr/>
      </p:nvGrpSpPr>
      <p:grpSpPr>
        <a:xfrm>
          <a:off x="0" y="0"/>
          <a:ext cx="0" cy="0"/>
          <a:chOff x="0" y="0"/>
          <a:chExt cx="0" cy="0"/>
        </a:xfrm>
      </p:grpSpPr>
      <p:sp>
        <p:nvSpPr>
          <p:cNvPr id="698" name="Google Shape;698;p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A = $1000 + $300(A/G,10%,6)</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$1000 + $300(2.224)</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a:t>
            </a:r>
            <a:r>
              <a:rPr b="0" i="0" lang="en-US" sz="2400" u="none">
                <a:solidFill>
                  <a:srgbClr val="FF0000"/>
                </a:solidFill>
                <a:latin typeface="Calibri"/>
                <a:ea typeface="Calibri"/>
                <a:cs typeface="Calibri"/>
                <a:sym typeface="Calibri"/>
              </a:rPr>
              <a:t>$1667.20</a:t>
            </a:r>
            <a:endParaRPr/>
          </a:p>
        </p:txBody>
      </p:sp>
      <p:sp>
        <p:nvSpPr>
          <p:cNvPr id="699" name="Google Shape;699;p7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700" name="Google Shape;700;p77"/>
          <p:cNvPicPr preferRelativeResize="0"/>
          <p:nvPr/>
        </p:nvPicPr>
        <p:blipFill rotWithShape="1">
          <a:blip r:embed="rId3">
            <a:alphaModFix/>
          </a:blip>
          <a:srcRect b="0" l="0" r="0" t="0"/>
          <a:stretch/>
        </p:blipFill>
        <p:spPr>
          <a:xfrm>
            <a:off x="827087" y="2362200"/>
            <a:ext cx="2970212" cy="1676400"/>
          </a:xfrm>
          <a:prstGeom prst="rect">
            <a:avLst/>
          </a:prstGeom>
          <a:noFill/>
          <a:ln>
            <a:noFill/>
          </a:ln>
        </p:spPr>
      </p:pic>
      <p:pic>
        <p:nvPicPr>
          <p:cNvPr id="701" name="Google Shape;701;p77"/>
          <p:cNvPicPr preferRelativeResize="0"/>
          <p:nvPr/>
        </p:nvPicPr>
        <p:blipFill rotWithShape="1">
          <a:blip r:embed="rId4">
            <a:alphaModFix/>
          </a:blip>
          <a:srcRect b="0" l="0" r="0" t="0"/>
          <a:stretch/>
        </p:blipFill>
        <p:spPr>
          <a:xfrm>
            <a:off x="5178425" y="1778000"/>
            <a:ext cx="2749550" cy="1276350"/>
          </a:xfrm>
          <a:prstGeom prst="rect">
            <a:avLst/>
          </a:prstGeom>
          <a:noFill/>
          <a:ln>
            <a:noFill/>
          </a:ln>
        </p:spPr>
      </p:pic>
      <p:pic>
        <p:nvPicPr>
          <p:cNvPr id="702" name="Google Shape;702;p77"/>
          <p:cNvPicPr preferRelativeResize="0"/>
          <p:nvPr/>
        </p:nvPicPr>
        <p:blipFill rotWithShape="1">
          <a:blip r:embed="rId5">
            <a:alphaModFix/>
          </a:blip>
          <a:srcRect b="0" l="0" r="0" t="0"/>
          <a:stretch/>
        </p:blipFill>
        <p:spPr>
          <a:xfrm>
            <a:off x="5076825" y="4318000"/>
            <a:ext cx="2952750" cy="1536700"/>
          </a:xfrm>
          <a:prstGeom prst="rect">
            <a:avLst/>
          </a:prstGeom>
          <a:noFill/>
          <a:ln>
            <a:noFill/>
          </a:ln>
        </p:spPr>
      </p:pic>
      <p:sp>
        <p:nvSpPr>
          <p:cNvPr id="703" name="Google Shape;703;p77"/>
          <p:cNvSpPr txBox="1"/>
          <p:nvPr/>
        </p:nvSpPr>
        <p:spPr>
          <a:xfrm>
            <a:off x="3941762" y="3373437"/>
            <a:ext cx="338137"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a:solidFill>
                  <a:schemeClr val="dk1"/>
                </a:solidFill>
                <a:latin typeface="Calibri"/>
                <a:ea typeface="Calibri"/>
                <a:cs typeface="Calibri"/>
                <a:sym typeface="Calibri"/>
              </a:rPr>
              <a:t>=</a:t>
            </a:r>
            <a:endParaRPr/>
          </a:p>
        </p:txBody>
      </p:sp>
      <p:sp>
        <p:nvSpPr>
          <p:cNvPr id="704" name="Google Shape;704;p77"/>
          <p:cNvSpPr txBox="1"/>
          <p:nvPr/>
        </p:nvSpPr>
        <p:spPr>
          <a:xfrm>
            <a:off x="6553200" y="3576637"/>
            <a:ext cx="338137"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a:solidFill>
                  <a:schemeClr val="dk1"/>
                </a:solidFill>
                <a:latin typeface="Calibri"/>
                <a:ea typeface="Calibri"/>
                <a:cs typeface="Calibri"/>
                <a:sym typeface="Calibri"/>
              </a:rPr>
              <a:t>+</a:t>
            </a:r>
            <a:endParaRPr/>
          </a:p>
        </p:txBody>
      </p:sp>
      <p:sp>
        <p:nvSpPr>
          <p:cNvPr id="705" name="Google Shape;705;p7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9" name="Shape 709"/>
        <p:cNvGrpSpPr/>
        <p:nvPr/>
      </p:nvGrpSpPr>
      <p:grpSpPr>
        <a:xfrm>
          <a:off x="0" y="0"/>
          <a:ext cx="0" cy="0"/>
          <a:chOff x="0" y="0"/>
          <a:chExt cx="0" cy="0"/>
        </a:xfrm>
      </p:grpSpPr>
      <p:sp>
        <p:nvSpPr>
          <p:cNvPr id="710" name="Google Shape;710;p7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711" name="Google Shape;711;p78"/>
          <p:cNvPicPr preferRelativeResize="0"/>
          <p:nvPr/>
        </p:nvPicPr>
        <p:blipFill rotWithShape="1">
          <a:blip r:embed="rId3">
            <a:alphaModFix/>
          </a:blip>
          <a:srcRect b="0" l="0" r="0" t="0"/>
          <a:stretch/>
        </p:blipFill>
        <p:spPr>
          <a:xfrm>
            <a:off x="1676400" y="274637"/>
            <a:ext cx="5791200" cy="6446837"/>
          </a:xfrm>
          <a:prstGeom prst="rect">
            <a:avLst/>
          </a:prstGeom>
          <a:noFill/>
          <a:ln>
            <a:noFill/>
          </a:ln>
        </p:spPr>
      </p:pic>
      <p:sp>
        <p:nvSpPr>
          <p:cNvPr id="712" name="Google Shape;712;p78"/>
          <p:cNvSpPr/>
          <p:nvPr/>
        </p:nvSpPr>
        <p:spPr>
          <a:xfrm>
            <a:off x="5981700" y="1968500"/>
            <a:ext cx="355600" cy="165100"/>
          </a:xfrm>
          <a:prstGeom prst="ellipse">
            <a:avLst/>
          </a:prstGeom>
          <a:noFill/>
          <a:ln cap="flat" cmpd="sng" w="9525">
            <a:solidFill>
              <a:srgbClr val="FF0000"/>
            </a:solidFill>
            <a:prstDash val="solid"/>
            <a:miter lim="8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3" name="Google Shape;713;p7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8" name="Shape 718"/>
        <p:cNvGrpSpPr/>
        <p:nvPr/>
      </p:nvGrpSpPr>
      <p:grpSpPr>
        <a:xfrm>
          <a:off x="0" y="0"/>
          <a:ext cx="0" cy="0"/>
          <a:chOff x="0" y="0"/>
          <a:chExt cx="0" cy="0"/>
        </a:xfrm>
      </p:grpSpPr>
      <p:sp>
        <p:nvSpPr>
          <p:cNvPr id="719" name="Google Shape;719;p79"/>
          <p:cNvSpPr txBox="1"/>
          <p:nvPr>
            <p:ph type="title"/>
          </p:nvPr>
        </p:nvSpPr>
        <p:spPr>
          <a:xfrm>
            <a:off x="457200" y="274637"/>
            <a:ext cx="8229600" cy="866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Geometric Gradient Series</a:t>
            </a:r>
            <a:endParaRPr/>
          </a:p>
        </p:txBody>
      </p:sp>
      <p:sp>
        <p:nvSpPr>
          <p:cNvPr id="720" name="Google Shape;720;p79"/>
          <p:cNvSpPr txBox="1"/>
          <p:nvPr>
            <p:ph idx="1" type="body"/>
          </p:nvPr>
        </p:nvSpPr>
        <p:spPr>
          <a:xfrm>
            <a:off x="719137" y="1141412"/>
            <a:ext cx="7672387" cy="5500687"/>
          </a:xfrm>
          <a:prstGeom prst="rect">
            <a:avLst/>
          </a:prstGeom>
          <a:noFill/>
          <a:ln cap="flat" cmpd="sng" w="9525">
            <a:solidFill>
              <a:srgbClr val="00CC66"/>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Period-by-period change is at a uniform rate (g)</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Expressed as a percentage</a:t>
            </a:r>
            <a:endParaRPr/>
          </a:p>
        </p:txBody>
      </p:sp>
      <p:sp>
        <p:nvSpPr>
          <p:cNvPr id="721" name="Google Shape;721;p79"/>
          <p:cNvSpPr txBox="1"/>
          <p:nvPr/>
        </p:nvSpPr>
        <p:spPr>
          <a:xfrm>
            <a:off x="5746750" y="2055812"/>
            <a:ext cx="1057275"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A+(1+g)</a:t>
            </a:r>
            <a:r>
              <a:rPr b="1" baseline="30000" i="0" lang="en-US" sz="1300" u="none">
                <a:solidFill>
                  <a:schemeClr val="dk1"/>
                </a:solidFill>
                <a:latin typeface="Tahoma"/>
                <a:ea typeface="Tahoma"/>
                <a:cs typeface="Tahoma"/>
                <a:sym typeface="Tahoma"/>
              </a:rPr>
              <a:t>3</a:t>
            </a:r>
            <a:endParaRPr/>
          </a:p>
        </p:txBody>
      </p:sp>
      <p:grpSp>
        <p:nvGrpSpPr>
          <p:cNvPr id="722" name="Google Shape;722;p79"/>
          <p:cNvGrpSpPr/>
          <p:nvPr/>
        </p:nvGrpSpPr>
        <p:grpSpPr>
          <a:xfrm>
            <a:off x="2808287" y="2382837"/>
            <a:ext cx="3657599" cy="2449512"/>
            <a:chOff x="3095625" y="2627312"/>
            <a:chExt cx="4032249" cy="2698750"/>
          </a:xfrm>
        </p:grpSpPr>
        <p:sp>
          <p:nvSpPr>
            <p:cNvPr id="723" name="Google Shape;723;p79"/>
            <p:cNvSpPr txBox="1"/>
            <p:nvPr/>
          </p:nvSpPr>
          <p:spPr>
            <a:xfrm>
              <a:off x="3167062" y="4284662"/>
              <a:ext cx="3960812" cy="35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a:solidFill>
                    <a:schemeClr val="dk1"/>
                  </a:solidFill>
                  <a:latin typeface="Tahoma"/>
                  <a:ea typeface="Tahoma"/>
                  <a:cs typeface="Tahoma"/>
                  <a:sym typeface="Tahoma"/>
                </a:rPr>
                <a:t> 0          1            2            3           4</a:t>
              </a:r>
              <a:endParaRPr/>
            </a:p>
          </p:txBody>
        </p:sp>
        <p:cxnSp>
          <p:nvCxnSpPr>
            <p:cNvPr id="724" name="Google Shape;724;p79"/>
            <p:cNvCxnSpPr/>
            <p:nvPr/>
          </p:nvCxnSpPr>
          <p:spPr>
            <a:xfrm rot="10800000">
              <a:off x="4103687" y="3419475"/>
              <a:ext cx="0" cy="614362"/>
            </a:xfrm>
            <a:prstGeom prst="straightConnector1">
              <a:avLst/>
            </a:prstGeom>
            <a:noFill/>
            <a:ln cap="flat" cmpd="sng" w="57150">
              <a:solidFill>
                <a:schemeClr val="accent2"/>
              </a:solidFill>
              <a:prstDash val="solid"/>
              <a:miter lim="8000"/>
              <a:headEnd len="sm" w="sm" type="none"/>
              <a:tailEnd len="med" w="med" type="triangle"/>
            </a:ln>
          </p:spPr>
        </p:cxnSp>
        <p:cxnSp>
          <p:nvCxnSpPr>
            <p:cNvPr id="725" name="Google Shape;725;p79"/>
            <p:cNvCxnSpPr/>
            <p:nvPr/>
          </p:nvCxnSpPr>
          <p:spPr>
            <a:xfrm flipH="1" rot="10800000">
              <a:off x="4960937" y="3275012"/>
              <a:ext cx="7937" cy="727075"/>
            </a:xfrm>
            <a:prstGeom prst="straightConnector1">
              <a:avLst/>
            </a:prstGeom>
            <a:noFill/>
            <a:ln cap="flat" cmpd="sng" w="57150">
              <a:solidFill>
                <a:schemeClr val="accent2"/>
              </a:solidFill>
              <a:prstDash val="solid"/>
              <a:miter lim="8000"/>
              <a:headEnd len="sm" w="sm" type="none"/>
              <a:tailEnd len="med" w="med" type="triangle"/>
            </a:ln>
          </p:spPr>
        </p:cxnSp>
        <p:grpSp>
          <p:nvGrpSpPr>
            <p:cNvPr id="726" name="Google Shape;726;p79"/>
            <p:cNvGrpSpPr/>
            <p:nvPr/>
          </p:nvGrpSpPr>
          <p:grpSpPr>
            <a:xfrm>
              <a:off x="3311525" y="3827462"/>
              <a:ext cx="3340100" cy="306387"/>
              <a:chOff x="914400" y="4419600"/>
              <a:chExt cx="7315200" cy="304800"/>
            </a:xfrm>
          </p:grpSpPr>
          <p:cxnSp>
            <p:nvCxnSpPr>
              <p:cNvPr id="727" name="Google Shape;727;p79"/>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728" name="Google Shape;728;p79"/>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729" name="Google Shape;729;p79"/>
            <p:cNvCxnSpPr/>
            <p:nvPr/>
          </p:nvCxnSpPr>
          <p:spPr>
            <a:xfrm>
              <a:off x="4103687" y="3995737"/>
              <a:ext cx="0" cy="234950"/>
            </a:xfrm>
            <a:prstGeom prst="straightConnector1">
              <a:avLst/>
            </a:prstGeom>
            <a:noFill/>
            <a:ln cap="flat" cmpd="sng" w="38100">
              <a:solidFill>
                <a:schemeClr val="dk1"/>
              </a:solidFill>
              <a:prstDash val="solid"/>
              <a:miter lim="8000"/>
              <a:headEnd len="sm" w="sm" type="none"/>
              <a:tailEnd len="sm" w="sm" type="none"/>
            </a:ln>
          </p:spPr>
        </p:cxnSp>
        <p:cxnSp>
          <p:nvCxnSpPr>
            <p:cNvPr id="730" name="Google Shape;730;p79"/>
            <p:cNvCxnSpPr/>
            <p:nvPr/>
          </p:nvCxnSpPr>
          <p:spPr>
            <a:xfrm>
              <a:off x="4979987" y="3976687"/>
              <a:ext cx="0" cy="234950"/>
            </a:xfrm>
            <a:prstGeom prst="straightConnector1">
              <a:avLst/>
            </a:prstGeom>
            <a:noFill/>
            <a:ln cap="flat" cmpd="sng" w="38100">
              <a:solidFill>
                <a:schemeClr val="dk1"/>
              </a:solidFill>
              <a:prstDash val="solid"/>
              <a:miter lim="8000"/>
              <a:headEnd len="sm" w="sm" type="none"/>
              <a:tailEnd len="sm" w="sm" type="none"/>
            </a:ln>
          </p:spPr>
        </p:cxnSp>
        <p:cxnSp>
          <p:nvCxnSpPr>
            <p:cNvPr id="731" name="Google Shape;731;p79"/>
            <p:cNvCxnSpPr/>
            <p:nvPr/>
          </p:nvCxnSpPr>
          <p:spPr>
            <a:xfrm>
              <a:off x="5815012" y="3976687"/>
              <a:ext cx="0" cy="234950"/>
            </a:xfrm>
            <a:prstGeom prst="straightConnector1">
              <a:avLst/>
            </a:prstGeom>
            <a:noFill/>
            <a:ln cap="flat" cmpd="sng" w="38100">
              <a:solidFill>
                <a:schemeClr val="dk1"/>
              </a:solidFill>
              <a:prstDash val="solid"/>
              <a:miter lim="8000"/>
              <a:headEnd len="sm" w="sm" type="none"/>
              <a:tailEnd len="sm" w="sm" type="none"/>
            </a:ln>
          </p:spPr>
        </p:cxnSp>
        <p:cxnSp>
          <p:nvCxnSpPr>
            <p:cNvPr id="732" name="Google Shape;732;p79"/>
            <p:cNvCxnSpPr/>
            <p:nvPr/>
          </p:nvCxnSpPr>
          <p:spPr>
            <a:xfrm>
              <a:off x="6651625" y="3976687"/>
              <a:ext cx="0" cy="234950"/>
            </a:xfrm>
            <a:prstGeom prst="straightConnector1">
              <a:avLst/>
            </a:prstGeom>
            <a:noFill/>
            <a:ln cap="flat" cmpd="sng" w="38100">
              <a:solidFill>
                <a:schemeClr val="dk1"/>
              </a:solidFill>
              <a:prstDash val="solid"/>
              <a:miter lim="8000"/>
              <a:headEnd len="sm" w="sm" type="none"/>
              <a:tailEnd len="sm" w="sm" type="none"/>
            </a:ln>
          </p:spPr>
        </p:cxnSp>
        <p:sp>
          <p:nvSpPr>
            <p:cNvPr id="733" name="Google Shape;733;p79"/>
            <p:cNvSpPr txBox="1"/>
            <p:nvPr/>
          </p:nvSpPr>
          <p:spPr>
            <a:xfrm>
              <a:off x="4392612" y="2789237"/>
              <a:ext cx="996950"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A(1+g)</a:t>
              </a:r>
              <a:endParaRPr/>
            </a:p>
          </p:txBody>
        </p:sp>
        <p:sp>
          <p:nvSpPr>
            <p:cNvPr id="734" name="Google Shape;734;p79"/>
            <p:cNvSpPr txBox="1"/>
            <p:nvPr/>
          </p:nvSpPr>
          <p:spPr>
            <a:xfrm>
              <a:off x="5327650" y="2700337"/>
              <a:ext cx="1149350"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A(1+g)</a:t>
              </a:r>
              <a:r>
                <a:rPr b="1" baseline="30000" i="0" lang="en-US" sz="1300" u="none">
                  <a:solidFill>
                    <a:schemeClr val="dk1"/>
                  </a:solidFill>
                  <a:latin typeface="Tahoma"/>
                  <a:ea typeface="Tahoma"/>
                  <a:cs typeface="Tahoma"/>
                  <a:sym typeface="Tahoma"/>
                </a:rPr>
                <a:t>2</a:t>
              </a:r>
              <a:endParaRPr/>
            </a:p>
          </p:txBody>
        </p:sp>
        <p:sp>
          <p:nvSpPr>
            <p:cNvPr id="735" name="Google Shape;735;p79"/>
            <p:cNvSpPr txBox="1"/>
            <p:nvPr/>
          </p:nvSpPr>
          <p:spPr>
            <a:xfrm>
              <a:off x="3816350" y="3132137"/>
              <a:ext cx="709612"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A</a:t>
              </a:r>
              <a:endParaRPr/>
            </a:p>
          </p:txBody>
        </p:sp>
        <p:cxnSp>
          <p:nvCxnSpPr>
            <p:cNvPr id="736" name="Google Shape;736;p79"/>
            <p:cNvCxnSpPr/>
            <p:nvPr/>
          </p:nvCxnSpPr>
          <p:spPr>
            <a:xfrm>
              <a:off x="3311525" y="3995737"/>
              <a:ext cx="0" cy="1008062"/>
            </a:xfrm>
            <a:prstGeom prst="straightConnector1">
              <a:avLst/>
            </a:prstGeom>
            <a:noFill/>
            <a:ln cap="flat" cmpd="sng" w="57150">
              <a:solidFill>
                <a:schemeClr val="accent2"/>
              </a:solidFill>
              <a:prstDash val="solid"/>
              <a:miter lim="8000"/>
              <a:headEnd len="sm" w="sm" type="none"/>
              <a:tailEnd len="med" w="med" type="triangle"/>
            </a:ln>
          </p:spPr>
        </p:cxnSp>
        <p:sp>
          <p:nvSpPr>
            <p:cNvPr id="737" name="Google Shape;737;p79"/>
            <p:cNvSpPr txBox="1"/>
            <p:nvPr/>
          </p:nvSpPr>
          <p:spPr>
            <a:xfrm>
              <a:off x="3095625" y="5003800"/>
              <a:ext cx="709612"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300" u="none">
                  <a:solidFill>
                    <a:schemeClr val="dk1"/>
                  </a:solidFill>
                  <a:latin typeface="Tahoma"/>
                  <a:ea typeface="Tahoma"/>
                  <a:cs typeface="Tahoma"/>
                  <a:sym typeface="Tahoma"/>
                </a:rPr>
                <a:t>P</a:t>
              </a:r>
              <a:endParaRPr/>
            </a:p>
          </p:txBody>
        </p:sp>
        <p:sp>
          <p:nvSpPr>
            <p:cNvPr id="738" name="Google Shape;738;p79"/>
            <p:cNvSpPr/>
            <p:nvPr/>
          </p:nvSpPr>
          <p:spPr>
            <a:xfrm>
              <a:off x="4103687" y="2627312"/>
              <a:ext cx="2592387" cy="792162"/>
            </a:xfrm>
            <a:custGeom>
              <a:rect b="b" l="l" r="r" t="t"/>
              <a:pathLst>
                <a:path extrusionOk="0" h="120000" w="120000">
                  <a:moveTo>
                    <a:pt x="0" y="120000"/>
                  </a:moveTo>
                  <a:cubicBezTo>
                    <a:pt x="23815" y="113009"/>
                    <a:pt x="47707" y="106019"/>
                    <a:pt x="66358" y="88310"/>
                  </a:cubicBezTo>
                  <a:cubicBezTo>
                    <a:pt x="85009" y="70601"/>
                    <a:pt x="103660" y="28427"/>
                    <a:pt x="111830" y="14213"/>
                  </a:cubicBezTo>
                  <a:cubicBezTo>
                    <a:pt x="120000" y="0"/>
                    <a:pt x="117610" y="1864"/>
                    <a:pt x="115298" y="372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39" name="Google Shape;739;p79"/>
            <p:cNvCxnSpPr/>
            <p:nvPr/>
          </p:nvCxnSpPr>
          <p:spPr>
            <a:xfrm rot="10800000">
              <a:off x="5832475" y="3059112"/>
              <a:ext cx="0" cy="942975"/>
            </a:xfrm>
            <a:prstGeom prst="straightConnector1">
              <a:avLst/>
            </a:prstGeom>
            <a:noFill/>
            <a:ln cap="flat" cmpd="sng" w="57150">
              <a:solidFill>
                <a:schemeClr val="accent2"/>
              </a:solidFill>
              <a:prstDash val="solid"/>
              <a:miter lim="8000"/>
              <a:headEnd len="sm" w="sm" type="none"/>
              <a:tailEnd len="med" w="med" type="triangle"/>
            </a:ln>
          </p:spPr>
        </p:cxnSp>
        <p:cxnSp>
          <p:nvCxnSpPr>
            <p:cNvPr id="740" name="Google Shape;740;p79"/>
            <p:cNvCxnSpPr/>
            <p:nvPr/>
          </p:nvCxnSpPr>
          <p:spPr>
            <a:xfrm rot="10800000">
              <a:off x="6624637" y="2627312"/>
              <a:ext cx="0" cy="1303337"/>
            </a:xfrm>
            <a:prstGeom prst="straightConnector1">
              <a:avLst/>
            </a:prstGeom>
            <a:noFill/>
            <a:ln cap="flat" cmpd="sng" w="57150">
              <a:solidFill>
                <a:schemeClr val="accent2"/>
              </a:solidFill>
              <a:prstDash val="solid"/>
              <a:miter lim="8000"/>
              <a:headEnd len="sm" w="sm" type="none"/>
              <a:tailEnd len="med" w="med" type="triangle"/>
            </a:ln>
          </p:spPr>
        </p:cxnSp>
      </p:grpSp>
      <p:sp>
        <p:nvSpPr>
          <p:cNvPr id="741" name="Google Shape;741;p7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42" name="Google Shape;742;p7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7" name="Shape 747"/>
        <p:cNvGrpSpPr/>
        <p:nvPr/>
      </p:nvGrpSpPr>
      <p:grpSpPr>
        <a:xfrm>
          <a:off x="0" y="0"/>
          <a:ext cx="0" cy="0"/>
          <a:chOff x="0" y="0"/>
          <a:chExt cx="0" cy="0"/>
        </a:xfrm>
      </p:grpSpPr>
      <p:sp>
        <p:nvSpPr>
          <p:cNvPr id="748" name="Google Shape;748;p80"/>
          <p:cNvSpPr txBox="1"/>
          <p:nvPr>
            <p:ph type="title"/>
          </p:nvPr>
        </p:nvSpPr>
        <p:spPr>
          <a:xfrm>
            <a:off x="654050" y="48895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Geometric Gradient Formulas</a:t>
            </a:r>
            <a:endParaRPr/>
          </a:p>
        </p:txBody>
      </p:sp>
      <p:pic>
        <p:nvPicPr>
          <p:cNvPr id="749" name="Google Shape;749;p80"/>
          <p:cNvPicPr preferRelativeResize="0"/>
          <p:nvPr>
            <p:ph idx="1" type="body"/>
          </p:nvPr>
        </p:nvPicPr>
        <p:blipFill rotWithShape="1">
          <a:blip r:embed="rId3">
            <a:alphaModFix/>
          </a:blip>
          <a:srcRect b="0" l="0" r="0" t="0"/>
          <a:stretch/>
        </p:blipFill>
        <p:spPr>
          <a:xfrm>
            <a:off x="2416175" y="2382837"/>
            <a:ext cx="3846512" cy="1100137"/>
          </a:xfrm>
          <a:prstGeom prst="rect">
            <a:avLst/>
          </a:prstGeom>
          <a:noFill/>
          <a:ln>
            <a:noFill/>
          </a:ln>
        </p:spPr>
      </p:pic>
      <p:pic>
        <p:nvPicPr>
          <p:cNvPr id="750" name="Google Shape;750;p80"/>
          <p:cNvPicPr preferRelativeResize="0"/>
          <p:nvPr>
            <p:ph idx="2" type="body"/>
          </p:nvPr>
        </p:nvPicPr>
        <p:blipFill rotWithShape="1">
          <a:blip r:embed="rId4">
            <a:alphaModFix/>
          </a:blip>
          <a:srcRect b="0" l="0" r="0" t="0"/>
          <a:stretch/>
        </p:blipFill>
        <p:spPr>
          <a:xfrm>
            <a:off x="6391275" y="2303462"/>
            <a:ext cx="103187" cy="195262"/>
          </a:xfrm>
          <a:prstGeom prst="rect">
            <a:avLst/>
          </a:prstGeom>
          <a:noFill/>
          <a:ln>
            <a:noFill/>
          </a:ln>
        </p:spPr>
      </p:pic>
      <p:sp>
        <p:nvSpPr>
          <p:cNvPr id="751" name="Google Shape;751;p80"/>
          <p:cNvSpPr txBox="1"/>
          <p:nvPr/>
        </p:nvSpPr>
        <p:spPr>
          <a:xfrm>
            <a:off x="782637" y="1141412"/>
            <a:ext cx="7672387" cy="4870450"/>
          </a:xfrm>
          <a:prstGeom prst="rect">
            <a:avLst/>
          </a:prstGeom>
          <a:noFill/>
          <a:ln>
            <a:noFill/>
          </a:ln>
        </p:spPr>
        <p:txBody>
          <a:bodyPr anchorCtr="0" anchor="t" bIns="0" lIns="0" spcFirstLastPara="1" rIns="0" wrap="square" tIns="25600">
            <a:noAutofit/>
          </a:bodyPr>
          <a:lstStyle/>
          <a:p>
            <a:pPr indent="-309562" lvl="0" marL="309562" marR="0" rtl="0" algn="l">
              <a:lnSpc>
                <a:spcPct val="100000"/>
              </a:lnSpc>
              <a:spcBef>
                <a:spcPts val="0"/>
              </a:spcBef>
              <a:spcAft>
                <a:spcPts val="0"/>
              </a:spcAft>
              <a:buClr>
                <a:schemeClr val="dk1"/>
              </a:buClr>
              <a:buSzPts val="2900"/>
              <a:buFont typeface="Times New Roman"/>
              <a:buChar char="•"/>
            </a:pPr>
            <a:r>
              <a:rPr b="0" i="0" lang="en-US" sz="2900" u="none">
                <a:solidFill>
                  <a:schemeClr val="dk1"/>
                </a:solidFill>
                <a:latin typeface="Calibri"/>
                <a:ea typeface="Calibri"/>
                <a:cs typeface="Calibri"/>
                <a:sym typeface="Calibri"/>
              </a:rPr>
              <a:t>Two possible cases:</a:t>
            </a:r>
            <a:endParaRPr/>
          </a:p>
          <a:p>
            <a:pPr indent="-309562" lvl="0" marL="309562" marR="0" rtl="0" algn="l">
              <a:lnSpc>
                <a:spcPct val="100000"/>
              </a:lnSpc>
              <a:spcBef>
                <a:spcPts val="1200"/>
              </a:spcBef>
              <a:spcAft>
                <a:spcPts val="0"/>
              </a:spcAft>
              <a:buClr>
                <a:schemeClr val="dk1"/>
              </a:buClr>
              <a:buFont typeface="Calibri"/>
              <a:buNone/>
            </a:pPr>
            <a:r>
              <a:t/>
            </a:r>
            <a:endParaRPr b="0" i="0" sz="700" u="none">
              <a:solidFill>
                <a:schemeClr val="dk1"/>
              </a:solidFill>
              <a:latin typeface="Calibri"/>
              <a:ea typeface="Calibri"/>
              <a:cs typeface="Calibri"/>
              <a:sym typeface="Calibri"/>
            </a:endParaRPr>
          </a:p>
          <a:p>
            <a:pPr indent="0" lvl="1" marL="457200" marR="0" rtl="0" algn="l">
              <a:lnSpc>
                <a:spcPct val="100000"/>
              </a:lnSpc>
              <a:spcBef>
                <a:spcPts val="120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Where: i ≠ g</a:t>
            </a:r>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Where: i = g</a:t>
            </a:r>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t/>
            </a:r>
            <a:endParaRPr b="0" i="0" sz="2200" u="none" cap="none" strike="noStrike">
              <a:solidFill>
                <a:schemeClr val="dk1"/>
              </a:solidFill>
              <a:latin typeface="Calibri"/>
              <a:ea typeface="Calibri"/>
              <a:cs typeface="Calibri"/>
              <a:sym typeface="Calibri"/>
            </a:endParaRPr>
          </a:p>
          <a:p>
            <a:pPr indent="0" lvl="1" marL="457200" marR="0" rtl="0" algn="l">
              <a:lnSpc>
                <a:spcPct val="100000"/>
              </a:lnSpc>
              <a:spcBef>
                <a:spcPts val="100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Factor Notation: (P/A, g, i, n)</a:t>
            </a:r>
            <a:endParaRPr/>
          </a:p>
        </p:txBody>
      </p:sp>
      <p:pic>
        <p:nvPicPr>
          <p:cNvPr id="752" name="Google Shape;752;p80"/>
          <p:cNvPicPr preferRelativeResize="0"/>
          <p:nvPr>
            <p:ph idx="3" type="body"/>
          </p:nvPr>
        </p:nvPicPr>
        <p:blipFill rotWithShape="1">
          <a:blip r:embed="rId5">
            <a:alphaModFix/>
          </a:blip>
          <a:srcRect b="0" l="0" r="0" t="0"/>
          <a:stretch/>
        </p:blipFill>
        <p:spPr>
          <a:xfrm>
            <a:off x="2547937" y="4475162"/>
            <a:ext cx="2481262" cy="603250"/>
          </a:xfrm>
          <a:prstGeom prst="rect">
            <a:avLst/>
          </a:prstGeom>
          <a:noFill/>
          <a:ln>
            <a:noFill/>
          </a:ln>
        </p:spPr>
      </p:pic>
      <p:sp>
        <p:nvSpPr>
          <p:cNvPr id="753" name="Google Shape;753;p8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54" name="Google Shape;754;p8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Google Shape;16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Economic Decisions </a:t>
            </a:r>
            <a:endParaRPr/>
          </a:p>
        </p:txBody>
      </p:sp>
      <p:sp>
        <p:nvSpPr>
          <p:cNvPr id="166" name="Google Shape;166;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Economic decision making is used to determine: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Investment alternatives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Equipment replacement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Equipment selection and improvements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Process improvement  </a:t>
            </a:r>
            <a:endParaRPr/>
          </a:p>
        </p:txBody>
      </p:sp>
      <p:sp>
        <p:nvSpPr>
          <p:cNvPr id="167" name="Google Shape;167;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68" name="Google Shape;168;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Engineering Costs</a:t>
            </a:r>
            <a:endParaRPr/>
          </a:p>
        </p:txBody>
      </p:sp>
      <p:sp>
        <p:nvSpPr>
          <p:cNvPr id="174" name="Google Shape;174;p24"/>
          <p:cNvSpPr txBox="1"/>
          <p:nvPr>
            <p:ph idx="1" type="body"/>
          </p:nvPr>
        </p:nvSpPr>
        <p:spPr>
          <a:xfrm>
            <a:off x="387350" y="1404937"/>
            <a:ext cx="8518525"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Evaluating a set of feasible alternatives requires that many costs be analyzed:</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Fixed Costs:</a:t>
            </a:r>
            <a:endParaRPr/>
          </a:p>
          <a:p>
            <a:pPr indent="-228600" lvl="2" marL="1143000" marR="0" rtl="0" algn="l">
              <a:lnSpc>
                <a:spcPct val="8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Constant unchanging costs </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Variable Costs: </a:t>
            </a:r>
            <a:endParaRPr/>
          </a:p>
          <a:p>
            <a:pPr indent="-228600" lvl="2" marL="1143000" marR="0" rtl="0" algn="l">
              <a:lnSpc>
                <a:spcPct val="8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Depend on the level of output or activity</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Marginal Costs:</a:t>
            </a:r>
            <a:endParaRPr/>
          </a:p>
          <a:p>
            <a:pPr indent="-228600" lvl="2" marL="1143000" marR="0" rtl="0" algn="l">
              <a:lnSpc>
                <a:spcPct val="8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Variable cost for one more unit</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Average Costs:</a:t>
            </a:r>
            <a:endParaRPr/>
          </a:p>
          <a:p>
            <a:pPr indent="-228600" lvl="2" marL="1143000" marR="0" rtl="0" algn="l">
              <a:lnSpc>
                <a:spcPct val="8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Total cost divided by the number of units</a:t>
            </a:r>
            <a:endParaRPr/>
          </a:p>
          <a:p>
            <a:pPr indent="-107950" lvl="1" marL="742950" marR="0" rtl="0" algn="l">
              <a:lnSpc>
                <a:spcPct val="83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76200" lvl="2" marL="1143000" marR="0" rtl="0" algn="l">
              <a:lnSpc>
                <a:spcPct val="83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75" name="Google Shape;175;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76" name="Google Shape;176;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Google Shape;182;p25"/>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Total Costs</a:t>
            </a:r>
            <a:endParaRPr/>
          </a:p>
        </p:txBody>
      </p:sp>
      <p:sp>
        <p:nvSpPr>
          <p:cNvPr id="183" name="Google Shape;183;p25"/>
          <p:cNvSpPr txBox="1"/>
          <p:nvPr>
            <p:ph idx="1" type="body"/>
          </p:nvPr>
        </p:nvSpPr>
        <p:spPr>
          <a:xfrm>
            <a:off x="815975" y="5287962"/>
            <a:ext cx="7672387" cy="1050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Total Cost = total fixed cost + total variable cost</a:t>
            </a:r>
            <a:endParaRPr/>
          </a:p>
        </p:txBody>
      </p:sp>
      <p:pic>
        <p:nvPicPr>
          <p:cNvPr descr="figure 2-1_crop" id="184" name="Google Shape;184;p25"/>
          <p:cNvPicPr preferRelativeResize="0"/>
          <p:nvPr/>
        </p:nvPicPr>
        <p:blipFill rotWithShape="1">
          <a:blip r:embed="rId3">
            <a:alphaModFix/>
          </a:blip>
          <a:srcRect b="0" l="0" r="0" t="0"/>
          <a:stretch/>
        </p:blipFill>
        <p:spPr>
          <a:xfrm>
            <a:off x="1697037" y="1468437"/>
            <a:ext cx="5553075" cy="3552825"/>
          </a:xfrm>
          <a:prstGeom prst="rect">
            <a:avLst/>
          </a:prstGeom>
          <a:noFill/>
          <a:ln>
            <a:noFill/>
          </a:ln>
        </p:spPr>
      </p:pic>
      <p:sp>
        <p:nvSpPr>
          <p:cNvPr id="185" name="Google Shape;18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86" name="Google Shape;186;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