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2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 12.68% takes into account the effect of compounding every month. </a:t>
            </a:r>
            <a:endParaRPr/>
          </a:p>
        </p:txBody>
      </p:sp>
      <p:sp>
        <p:nvSpPr>
          <p:cNvPr id="220" name="Google Shape;220;p1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Here we determine the effective rates per payment period.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do this by considering the number of compounding periods per payment period (C) and the number of payment periods per year K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M=CK;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r/M is the interest rate per compounding sub-period.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9" name="Google Shape;229;p2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Here we are given the payment period K and the number of compounding periods per payment period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C is the number of compounding periods per payment period.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1 payment period, i.e. a quarter is equivalent to three months, therefore C is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Since deposits are quarterly, there are four deposits (payment periods) per year. K is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Since the deposits earn interest compounded monthly, there are 12 compounding periods per year, M is 12</a:t>
            </a:r>
            <a:endParaRPr/>
          </a:p>
        </p:txBody>
      </p:sp>
      <p:sp>
        <p:nvSpPr>
          <p:cNvPr id="239" name="Google Shape;239;p2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make quarterly deposits, so there are 4 deposits per year. (K=4)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There are 3 compounding periods per quarter, C =3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 effective interest rate per payment period, i.e. per quarter is 2.27%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9/12=0.75% (interest rate per month)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Effective annual interest rate is found by 	i</a:t>
            </a:r>
            <a:r>
              <a:rPr b="0" baseline="-25000" i="0" lang="en-US" sz="1800" u="none" cap="none" strike="noStrike"/>
              <a:t>a</a:t>
            </a:r>
            <a:r>
              <a:rPr b="0" i="0" lang="en-US" sz="1800" u="none" cap="none" strike="noStrike"/>
              <a:t> = (1 + </a:t>
            </a:r>
            <a:r>
              <a:rPr b="0" baseline="30000" i="0" lang="en-US" sz="1800" u="none" cap="none" strike="noStrike"/>
              <a:t>r</a:t>
            </a:r>
            <a:r>
              <a:rPr b="0" i="0" lang="en-US" sz="1800" u="none" cap="none" strike="noStrike"/>
              <a:t>/</a:t>
            </a:r>
            <a:r>
              <a:rPr b="0" baseline="-25000" i="0" lang="en-US" sz="1800" u="none" cap="none" strike="noStrike"/>
              <a:t>m</a:t>
            </a:r>
            <a:r>
              <a:rPr b="0" i="0" lang="en-US" sz="1800" u="none" cap="none" strike="noStrike"/>
              <a:t>)</a:t>
            </a:r>
            <a:r>
              <a:rPr b="0" baseline="30000" i="0" lang="en-US" sz="1800" u="none" cap="none" strike="noStrike"/>
              <a:t>m</a:t>
            </a:r>
            <a:r>
              <a:rPr b="0" i="0" lang="en-US" sz="1800" u="none" cap="none" strike="noStrike"/>
              <a:t> – 1, this works out to 9.38%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48" name="Google Shape;248;p2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Here our payment period is equal to our compounding period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know our present value ($20,000) and we want to determine our uniform payment series that is equivalent to this present value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Effective interest rate per month= 8.5%/12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Effective annual interest rate is found by  i</a:t>
            </a:r>
            <a:r>
              <a:rPr b="0" baseline="-25000" i="0" lang="en-US" sz="1800" u="none" cap="none" strike="noStrike"/>
              <a:t>a</a:t>
            </a:r>
            <a:r>
              <a:rPr b="0" i="0" lang="en-US" sz="1800" u="none" cap="none" strike="noStrike"/>
              <a:t> = (1 + </a:t>
            </a:r>
            <a:r>
              <a:rPr b="0" baseline="30000" i="0" lang="en-US" sz="1800" u="none" cap="none" strike="noStrike"/>
              <a:t>r</a:t>
            </a:r>
            <a:r>
              <a:rPr b="0" i="0" lang="en-US" sz="1800" u="none" cap="none" strike="noStrike"/>
              <a:t>/</a:t>
            </a:r>
            <a:r>
              <a:rPr b="0" baseline="-25000" i="0" lang="en-US" sz="1800" u="none" cap="none" strike="noStrike"/>
              <a:t>m</a:t>
            </a:r>
            <a:r>
              <a:rPr b="0" i="0" lang="en-US" sz="1800" u="none" cap="none" strike="noStrike"/>
              <a:t>)</a:t>
            </a:r>
            <a:r>
              <a:rPr b="0" baseline="30000" i="0" lang="en-US" sz="1800" u="none" cap="none" strike="noStrike"/>
              <a:t>m</a:t>
            </a:r>
            <a:r>
              <a:rPr b="0" i="0" lang="en-US" sz="1800" u="none" cap="none" strike="noStrike"/>
              <a:t> – 1, works out to be 8.84%</a:t>
            </a:r>
            <a:endParaRPr/>
          </a:p>
        </p:txBody>
      </p:sp>
      <p:sp>
        <p:nvSpPr>
          <p:cNvPr id="258" name="Google Shape;258;p2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can find our effective interest per month by dividing our annual rate by 12, r/M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 transaction lasts for 48 months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 $20,000 is your present sum and you want to determine what uniform payment series it is equivalent to.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apply the capital recovery factor. Find A given P.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are finding the uniform payment that will payoff the $20000 loan in 48 months at effective interest rate 0.7083% compounded monthly.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67" name="Google Shape;267;p2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are depositing a uniform amount, quarterly, and we want to determine the future sum that is equivalent to this uniform amount.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need to determine C, the number of compounding periods per payment period. </a:t>
            </a:r>
            <a:endParaRPr/>
          </a:p>
        </p:txBody>
      </p:sp>
      <p:sp>
        <p:nvSpPr>
          <p:cNvPr id="277" name="Google Shape;277;p3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There are 4 payments of $1000 per year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There are 3 compounding periods per payment period. 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There are 12 compounding periods per year</a:t>
            </a:r>
            <a:endParaRPr/>
          </a:p>
        </p:txBody>
      </p:sp>
      <p:sp>
        <p:nvSpPr>
          <p:cNvPr id="288" name="Google Shape;288;p3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determine the effective interest rate per payment period, by considering the number of compounding periods per payment period, and the number of payment periods per year.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 future value of our uniform series of deposits which occur over 8 quarters is found by applying the uniform payment series compound amount factor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will need to interpolate to find what the factor is for (F/A, 3.03%,8)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Alternatively, we can just use the uniform payment series compound amount formula </a:t>
            </a:r>
            <a:endParaRPr/>
          </a:p>
        </p:txBody>
      </p:sp>
      <p:sp>
        <p:nvSpPr>
          <p:cNvPr id="297" name="Google Shape;297;p3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We firstly need to find C, the number of compounding periods per payment period. This is found by dividing compounding period by the payment period.  </a:t>
            </a:r>
            <a:endParaRPr/>
          </a:p>
        </p:txBody>
      </p:sp>
      <p:sp>
        <p:nvSpPr>
          <p:cNvPr id="307" name="Google Shape;307;p3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Recall the single payment compound amount formula.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Usually, the interest rate is compounded annually and the compounding period is equal to number of years.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What we need to do is to differentiate between a nominal interest rate and an effective interest rate.  </a:t>
            </a:r>
            <a:endParaRPr/>
          </a:p>
        </p:txBody>
      </p:sp>
      <p:sp>
        <p:nvSpPr>
          <p:cNvPr id="103" name="Google Shape;103;p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Compounding more frequently than a year, e.g. 12 times per year</a:t>
            </a:r>
            <a:endParaRPr/>
          </a:p>
        </p:txBody>
      </p:sp>
      <p:sp>
        <p:nvSpPr>
          <p:cNvPr id="112" name="Google Shape;112;p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In reality there is an effective interest rate that is applied monthly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Your nominal percentage rate is 18%, your effective interest rate per month is 1.5%.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Annual percentage rate 18% is really applying 1.5% interest rate per month. </a:t>
            </a:r>
            <a:endParaRPr/>
          </a:p>
        </p:txBody>
      </p:sp>
      <p:sp>
        <p:nvSpPr>
          <p:cNvPr id="157" name="Google Shape;157;p1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Interest rate per month is the: nominal interest rate / compounding frequency</a:t>
            </a:r>
            <a:endParaRPr/>
          </a:p>
        </p:txBody>
      </p:sp>
      <p:sp>
        <p:nvSpPr>
          <p:cNvPr id="166" name="Google Shape;166;p1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A nominal interest rate of 12% compounded monthly gives an effective annual interest rate of 12.68%. It considers that compounding has occurred monthly. It takes into account the effect of compounding during the year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To find the effective annual interest rate we compound the interest rate per compounding period by the number of compounding periods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r is the nominal interest rate per year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m is the number of compounding sub periods per year</a:t>
            </a:r>
            <a:endParaRPr/>
          </a:p>
        </p:txBody>
      </p:sp>
      <p:sp>
        <p:nvSpPr>
          <p:cNvPr id="211" name="Google Shape;211;p1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35255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Management Principles and Economics 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ENGR 301 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Lecture 6A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Nominal and Effective Interest Rates 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457200" y="274637"/>
            <a:ext cx="8229600" cy="80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rates per Payment Period 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746125" y="1076325"/>
            <a:ext cx="7729537" cy="528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make quarterly deposits in a savings account which earns </a:t>
            </a: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9%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interest compounded </a:t>
            </a: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monthly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compute the </a:t>
            </a: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effective interest rate per quarter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9%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three compounding periods per quarter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four quarterly payments per year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12 compounding periods per year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Rates per Payment Period 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457200" y="274637"/>
            <a:ext cx="8229600" cy="80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 </a:t>
            </a:r>
            <a:endParaRPr/>
          </a:p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661987" y="1417637"/>
            <a:ext cx="7842250" cy="493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payment period = compounding period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you want to buy a car and you go for the following: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8.5%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percentage rate compounded monthly and 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48-month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financing with total price 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$24,406.87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You make a down payment of 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$4406.87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$20,000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financed.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What would be your monthly payment?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457200" y="27463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</a:t>
            </a:r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457200" y="966787"/>
            <a:ext cx="8450262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8.5% / 12 = 0.7083%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(effective interest rate per month)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12(4) = 48 months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$20,000 (A/P, 0.7083%, 48)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= $492.97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966787"/>
            <a:ext cx="6478587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</a:t>
            </a:r>
            <a:endParaRPr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254000" y="1417637"/>
            <a:ext cx="8432800" cy="493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</a:t>
            </a: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compounding more frequent than payment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Suppose you make annual quarterly deposits of $1000 into a fund that pays interest at a rate of 12% compounded monthly. Find the balance at the end of year two.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= $1000		r = 12% per year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 = 12 compounding periods per year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 = 8 quarters (payment is done quarterly)  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 </a:t>
            </a:r>
            <a:endParaRPr/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12 compounding periods per year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4 payments per year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3 compounding periods per payment period 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50" y="1766887"/>
            <a:ext cx="7621587" cy="23669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 </a:t>
            </a:r>
            <a:endParaRPr/>
          </a:p>
        </p:txBody>
      </p:sp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457200" y="1600200"/>
            <a:ext cx="8466137" cy="475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 = (1 + 0.12 / 3*4)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 = K (number of years) = 4(2) = 8 quarters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 = $1000 (F/A, 3.030%, 8)  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237" y="1631950"/>
            <a:ext cx="7424737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/>
        </p:nvSpPr>
        <p:spPr>
          <a:xfrm>
            <a:off x="4956175" y="1933575"/>
            <a:ext cx="2014537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 = $8085.35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457200" y="274637"/>
            <a:ext cx="8229600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 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676275" y="1187450"/>
            <a:ext cx="8010525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compounding less frequent than payment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Suppose you make </a:t>
            </a:r>
            <a:r>
              <a:rPr b="0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$500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deposits to a registered retirement savings plan that pays interest at a rate of </a:t>
            </a:r>
            <a:r>
              <a:rPr b="0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10%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compounded </a:t>
            </a:r>
            <a:r>
              <a:rPr b="0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quarterly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Compute the balance at the end of </a:t>
            </a:r>
            <a:r>
              <a:rPr b="0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years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 = 10% per year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 = 4 quarterly compounding periods per year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 = 12 payment periods per year		A=$500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 = 10 x 12 = 120 months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Find i and F. </a:t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457200" y="274637"/>
            <a:ext cx="8229600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649287" y="1600200"/>
            <a:ext cx="803751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4 compounding periods per year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12 payments per year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1/3 compounding periods per payment period </a:t>
            </a:r>
            <a:endParaRPr/>
          </a:p>
        </p:txBody>
      </p:sp>
      <p:sp>
        <p:nvSpPr>
          <p:cNvPr id="301" name="Google Shape;301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02" name="Google Shape;3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600200"/>
            <a:ext cx="7396162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 </a:t>
            </a:r>
            <a:endParaRPr/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690562" y="1600200"/>
            <a:ext cx="7996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 = (1 + 0.1 /((1/3)12))</a:t>
            </a:r>
            <a:r>
              <a:rPr b="0" baseline="3000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1/3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 = K( number of years) = 12(10) = 120 months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 = $500 (F/A, 0.826%, 120)</a:t>
            </a:r>
            <a:endParaRPr/>
          </a:p>
        </p:txBody>
      </p:sp>
      <p:sp>
        <p:nvSpPr>
          <p:cNvPr id="311" name="Google Shape;311;p3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66887"/>
            <a:ext cx="8145462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Compounding Periods 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P(1+i)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P(F/P, i, 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3000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interest rate compounded annually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number of years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compounding is not annually?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Quarterly, semi annually, monthly, weekly or daily? 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20" name="Google Shape;320;p3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1" name="Google Shape;321;p3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Compounding Periods 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it mean compounding more frequently than a year?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 = P(1+i)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3000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Consider your credit card, compounded 18% monthly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7"/>
            <a:ext cx="82296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Compounding Periods 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8226425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2138362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8226425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476375" y="2409825"/>
            <a:ext cx="677862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755015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873875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2814637" y="2409825"/>
            <a:ext cx="677862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19760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49250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484505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5521325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4168775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80010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755015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6873875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619760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5521325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484505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4168775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349250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2814637" y="1870075"/>
            <a:ext cx="677862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2138362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1476375" y="1870075"/>
            <a:ext cx="677862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80010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5400000">
            <a:off x="4500562" y="-544512"/>
            <a:ext cx="688975" cy="8102600"/>
          </a:xfrm>
          <a:prstGeom prst="rightBrace">
            <a:avLst>
              <a:gd fmla="val 82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249487" y="3851275"/>
            <a:ext cx="6543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Percentage Rate = 1.5 x 12 = 18% (</a:t>
            </a:r>
            <a:r>
              <a:rPr b="0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Nominal Percentage Rate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457200" y="4219575"/>
            <a:ext cx="1384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Rate</a:t>
            </a:r>
            <a:endParaRPr/>
          </a:p>
        </p:txBody>
      </p:sp>
      <p:cxnSp>
        <p:nvCxnSpPr>
          <p:cNvPr id="142" name="Google Shape;142;p16"/>
          <p:cNvCxnSpPr/>
          <p:nvPr/>
        </p:nvCxnSpPr>
        <p:spPr>
          <a:xfrm rot="-5400000">
            <a:off x="812800" y="3190875"/>
            <a:ext cx="1444625" cy="61277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3" name="Google Shape;143;p16"/>
          <p:cNvSpPr txBox="1"/>
          <p:nvPr/>
        </p:nvSpPr>
        <p:spPr>
          <a:xfrm>
            <a:off x="2249487" y="5038725"/>
            <a:ext cx="3968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1.5% = </a:t>
            </a:r>
            <a:r>
              <a:rPr b="0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Effective Interest Rate per Month 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652462" y="373062"/>
            <a:ext cx="78359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 and Effective Interest Rates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719137" y="1295400"/>
            <a:ext cx="7672387" cy="526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 Interest Rate: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rate without consideration of compounding (not used in analysis)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interest rate per year but not the amount of rate that will accumulate per year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rate that takes compounding into consideration (used in analysis)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rate that truly represents the interest earned in a year or some other time 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4387" y="274637"/>
            <a:ext cx="787241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 and Effective Interest Rates 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4387" y="1201737"/>
            <a:ext cx="7872412" cy="530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obtain a loan from a bank at an interest rate of 12% compounded monthly.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 Interest Rate is 12% =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compounding periods or compounding frequency = 12 =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rate per month = 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12%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1%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57200" y="274637"/>
            <a:ext cx="8229600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 and Effective Interest Rates 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661987" y="1117600"/>
            <a:ext cx="8024812" cy="52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interest rate per year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(1 + 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= (1 + 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 = 12.68%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(effective annual 											interest rate)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57200" y="274637"/>
            <a:ext cx="82296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Compounding Periods 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8226425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138362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8226425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1476375" y="2409825"/>
            <a:ext cx="677862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755015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6873875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2814637" y="2409825"/>
            <a:ext cx="677862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619760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349250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84505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5521325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4168775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800100" y="2409825"/>
            <a:ext cx="676275" cy="53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755015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6873875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619760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5521325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484505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4168775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349250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2814637" y="1870075"/>
            <a:ext cx="677862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2138362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1476375" y="1870075"/>
            <a:ext cx="677862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800100" y="1870075"/>
            <a:ext cx="676275" cy="539750"/>
          </a:xfrm>
          <a:prstGeom prst="rect">
            <a:avLst/>
          </a:prstGeom>
          <a:noFill/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 rot="5400000">
            <a:off x="4500562" y="-544512"/>
            <a:ext cx="688975" cy="8102600"/>
          </a:xfrm>
          <a:prstGeom prst="rightBrace">
            <a:avLst>
              <a:gd fmla="val 82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2249487" y="3851275"/>
            <a:ext cx="63690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Percentage Rate = 1 x 12 = 12% (</a:t>
            </a:r>
            <a:r>
              <a:rPr b="0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Nominal Percentage Rate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457200" y="4219575"/>
            <a:ext cx="1384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Rate</a:t>
            </a:r>
            <a:endParaRPr/>
          </a:p>
        </p:txBody>
      </p:sp>
      <p:cxnSp>
        <p:nvCxnSpPr>
          <p:cNvPr id="204" name="Google Shape;204;p20"/>
          <p:cNvCxnSpPr/>
          <p:nvPr/>
        </p:nvCxnSpPr>
        <p:spPr>
          <a:xfrm rot="-5400000">
            <a:off x="812800" y="3190875"/>
            <a:ext cx="1444625" cy="61277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5" name="Google Shape;205;p20"/>
          <p:cNvSpPr txBox="1"/>
          <p:nvPr/>
        </p:nvSpPr>
        <p:spPr>
          <a:xfrm>
            <a:off x="2249487" y="5038725"/>
            <a:ext cx="3779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12.68% = </a:t>
            </a:r>
            <a:r>
              <a:rPr b="0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Effective annual interest rate 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457200" y="274637"/>
            <a:ext cx="82296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Rates per Payment Period 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457200" y="1049337"/>
            <a:ext cx="803275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(1 + </a:t>
            </a:r>
            <a:r>
              <a:rPr b="0" baseline="3000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baseline="-2500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(1 + </a:t>
            </a:r>
            <a:r>
              <a:rPr b="0" baseline="3000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baseline="-2500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the number of compounding periods per year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the number of compounding periods per payment period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the number of payment periods per year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the nominal interest rate 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