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9144000" cx="10826750"/>
  <p:notesSz cx="9144000" cy="6858000"/>
  <p:embeddedFontLst>
    <p:embeddedFont>
      <p:font typeface="Tahom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E92B32-D2DC-49C4-9CD0-DA4F6D93C76A}">
  <a:tblStyle styleId="{C8E92B32-D2DC-49C4-9CD0-DA4F6D93C7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bold.fntdata"/><Relationship Id="rId12" Type="http://schemas.openxmlformats.org/officeDocument/2006/relationships/slide" Target="slides/slide7.xml"/><Relationship Id="rId34" Type="http://schemas.openxmlformats.org/officeDocument/2006/relationships/font" Target="fonts/Tahom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Here we have a series of cash flows and we want to find the uniform end of period cash receipt that they are equivalent to.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How do we do this?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have to firstly find the present value of the three cash flows. We do this by recognizing and considering the effect of the three interest rates on each of the cash flows.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then convert the present value into a uniform series cash receipt A, recognizing the interest rates applied at the three periods. </a:t>
            </a:r>
            <a:endParaRPr/>
          </a:p>
        </p:txBody>
      </p:sp>
      <p:sp>
        <p:nvSpPr>
          <p:cNvPr id="163" name="Google Shape;163;p1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1: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To convert $100 to a present value we apply the present worth factor using i=5%</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To convert the $200 to a present value we apply two present worth factors, one for i=7% over 1 year, and then further adjust using a present worth factor for i=5% over 1 year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To convert the $250 amount to a present amount, we firstly adjust it by a present worth factor for i=9% over 1 year, then by a PW factor for i=7% over 1 year, then by a PW factor for i=5% over 1 year.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total present value of the three cash flows is the summation of the present values of the three amounts.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then say that this present value is equivalent to the sum of three equal end of period cash receipts at years 1, 2 and 3, considering the interest rates acting on each of them. We have to apply the present worth factors taking into account the interest rates which will act on each of them. </a:t>
            </a:r>
            <a:endParaRPr/>
          </a:p>
        </p:txBody>
      </p:sp>
      <p:sp>
        <p:nvSpPr>
          <p:cNvPr id="205" name="Google Shape;205;p2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If future income and costs are known, then we can use a suitable interest rate to calculate the present worth of the property. </a:t>
            </a:r>
            <a:endParaRPr/>
          </a:p>
        </p:txBody>
      </p:sp>
      <p:sp>
        <p:nvSpPr>
          <p:cNvPr id="214" name="Google Shape;214;p2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7: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 Sunk costs: it is the differences between alternatives that is relevant in economic analysis. Events that have occurred in the past really have no bearing on what we should do in the future. Past costs have no bearing on deciding between alternatives unless past costs somehow affect the present or future costs.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Economic problems usually have two monetary viewpoints: financing (the obtaining of money) and investment (the spending of money). </a:t>
            </a:r>
            <a:endParaRPr/>
          </a:p>
        </p:txBody>
      </p:sp>
      <p:sp>
        <p:nvSpPr>
          <p:cNvPr id="304" name="Google Shape;304;p2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33: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3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using the “least common multiple of lives” we treat the alternative with the lower useful life as being replaced with something identical at the end of its useful  life.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E.g. If A has a useful life of 5 years and B has a useful life of 10 years, then we assume that after 5 years, A is replaced with something identical. </a:t>
            </a:r>
            <a:endParaRPr/>
          </a:p>
        </p:txBody>
      </p:sp>
      <p:sp>
        <p:nvSpPr>
          <p:cNvPr id="413" name="Google Shape;413;p3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35: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3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repeat the cash flow for the first five years for the second period of five years </a:t>
            </a:r>
            <a:endParaRPr/>
          </a:p>
        </p:txBody>
      </p:sp>
      <p:sp>
        <p:nvSpPr>
          <p:cNvPr id="422" name="Google Shape;422;p3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37: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3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What if the alternatives had useful lives of 7 and 13 years? The LCM of lives would be 91 years. An analysis period of 91 years for office equipment is hardly realistic.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Instead, a suitable analysis period should be based on how the equipment is likely to be needed. </a:t>
            </a:r>
            <a:endParaRPr/>
          </a:p>
          <a:p>
            <a:pPr indent="0" lvl="0" marL="0" marR="0" rtl="0" algn="l">
              <a:spcBef>
                <a:spcPts val="0"/>
              </a:spcBef>
              <a:spcAft>
                <a:spcPts val="0"/>
              </a:spcAft>
              <a:buFont typeface="Arial"/>
              <a:buNone/>
            </a:pPr>
            <a:r>
              <a:rPr b="0" i="0" lang="en-US" sz="1800" u="none" cap="none" strike="noStrike"/>
              <a:t>This may require that terminal values be estimated for the alternatives at some point before the end of their useful lives. </a:t>
            </a:r>
            <a:endParaRPr/>
          </a:p>
          <a:p>
            <a:pPr indent="0" lvl="0" marL="0" marR="0" rtl="0" algn="l">
              <a:spcBef>
                <a:spcPts val="0"/>
              </a:spcBef>
              <a:spcAft>
                <a:spcPts val="0"/>
              </a:spcAft>
              <a:buFont typeface="Arial"/>
              <a:buNone/>
            </a:pPr>
            <a:r>
              <a:rPr b="0" i="0" lang="en-US" sz="1800" u="none" cap="none" strike="noStrike"/>
              <a:t>Terminal value is the market value of the equipment at some point in time. It is the residual value of the equipment, similar to the salvage value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we use an analysis period of 10 years. Alternative 1 is replaced at year 7 by something identical. At year 10, the terminal values of both alternatives are determined. </a:t>
            </a:r>
            <a:endParaRPr/>
          </a:p>
        </p:txBody>
      </p:sp>
      <p:sp>
        <p:nvSpPr>
          <p:cNvPr id="431" name="Google Shape;431;p3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How do we treat cash flows that have interest rates that change during the transaction period?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basically apply each interest rate independently. </a:t>
            </a:r>
            <a:endParaRPr/>
          </a:p>
        </p:txBody>
      </p:sp>
      <p:sp>
        <p:nvSpPr>
          <p:cNvPr id="136" name="Google Shape;136;p1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3049587" y="514350"/>
            <a:ext cx="30448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812011" y="2840568"/>
            <a:ext cx="9202737" cy="196003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624014" y="5181602"/>
            <a:ext cx="7578725" cy="2336800"/>
          </a:xfrm>
          <a:prstGeom prst="rect">
            <a:avLst/>
          </a:prstGeom>
          <a:noFill/>
          <a:ln>
            <a:noFill/>
          </a:ln>
        </p:spPr>
        <p:txBody>
          <a:bodyPr anchorCtr="0" anchor="t" bIns="91425" lIns="91425" spcFirstLastPara="1" rIns="91425" wrap="square" tIns="91425"/>
          <a:lstStyle>
            <a:lvl1pPr indent="0" lvl="0" marL="0" marR="0" rtl="0" algn="ctr">
              <a:spcBef>
                <a:spcPts val="700"/>
              </a:spcBef>
              <a:spcAft>
                <a:spcPts val="0"/>
              </a:spcAft>
              <a:buClr>
                <a:srgbClr val="888888"/>
              </a:buClr>
              <a:buSzPts val="3500"/>
              <a:buFont typeface="Arial"/>
              <a:buNone/>
              <a:defRPr b="0" i="0" sz="3500" u="none" cap="none" strike="noStrike">
                <a:solidFill>
                  <a:srgbClr val="888888"/>
                </a:solidFill>
                <a:latin typeface="Calibri"/>
                <a:ea typeface="Calibri"/>
                <a:cs typeface="Calibri"/>
                <a:sym typeface="Calibri"/>
              </a:defRPr>
            </a:lvl1pPr>
            <a:lvl2pPr indent="-10184" lvl="1" marL="505485" marR="0" rtl="0" algn="ctr">
              <a:spcBef>
                <a:spcPts val="620"/>
              </a:spcBef>
              <a:spcAft>
                <a:spcPts val="0"/>
              </a:spcAft>
              <a:buClr>
                <a:srgbClr val="888888"/>
              </a:buClr>
              <a:buSzPts val="3100"/>
              <a:buFont typeface="Arial"/>
              <a:buNone/>
              <a:defRPr b="0" i="0" sz="3100" u="none" cap="none" strike="noStrike">
                <a:solidFill>
                  <a:srgbClr val="888888"/>
                </a:solidFill>
                <a:latin typeface="Calibri"/>
                <a:ea typeface="Calibri"/>
                <a:cs typeface="Calibri"/>
                <a:sym typeface="Calibri"/>
              </a:defRPr>
            </a:lvl2pPr>
            <a:lvl3pPr indent="-7672" lvl="2" marL="1010972" marR="0" rtl="0" algn="ctr">
              <a:spcBef>
                <a:spcPts val="520"/>
              </a:spcBef>
              <a:spcAft>
                <a:spcPts val="0"/>
              </a:spcAft>
              <a:buClr>
                <a:srgbClr val="888888"/>
              </a:buClr>
              <a:buSzPts val="2600"/>
              <a:buFont typeface="Arial"/>
              <a:buNone/>
              <a:defRPr b="0" i="0" sz="2600" u="none" cap="none" strike="noStrike">
                <a:solidFill>
                  <a:srgbClr val="888888"/>
                </a:solidFill>
                <a:latin typeface="Calibri"/>
                <a:ea typeface="Calibri"/>
                <a:cs typeface="Calibri"/>
                <a:sym typeface="Calibri"/>
              </a:defRPr>
            </a:lvl3pPr>
            <a:lvl4pPr indent="-5156" lvl="3" marL="1516457" marR="0" rtl="0" algn="ctr">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4pPr>
            <a:lvl5pPr indent="-2643" lvl="4" marL="2021943" marR="0" rtl="0" algn="ctr">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5pPr>
            <a:lvl6pPr indent="-128" lvl="5" marL="2527428" marR="0" rtl="0" algn="ctr">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6pPr>
            <a:lvl7pPr indent="-10315" lvl="6" marL="3032915" marR="0" rtl="0" algn="ctr">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7pPr>
            <a:lvl8pPr indent="-7799" lvl="7" marL="3538400" marR="0" rtl="0" algn="ctr">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8pPr>
            <a:lvl9pPr indent="-5284" lvl="8" marL="4043885" marR="0" rtl="0" algn="ctr">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cap="none" strike="noStrik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541337" y="366712"/>
            <a:ext cx="9744075" cy="1524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11"/>
          <p:cNvSpPr txBox="1"/>
          <p:nvPr>
            <p:ph idx="1" type="body"/>
          </p:nvPr>
        </p:nvSpPr>
        <p:spPr>
          <a:xfrm>
            <a:off x="541346" y="2133605"/>
            <a:ext cx="4781816" cy="6034618"/>
          </a:xfrm>
          <a:prstGeom prst="rect">
            <a:avLst/>
          </a:prstGeom>
          <a:noFill/>
          <a:ln>
            <a:noFill/>
          </a:ln>
        </p:spPr>
        <p:txBody>
          <a:bodyPr anchorCtr="0" anchor="t" bIns="91425" lIns="91425" spcFirstLastPara="1" rIns="91425" wrap="square" tIns="91425"/>
          <a:lstStyle>
            <a:lvl1pPr indent="-425450" lvl="0" marL="457200" marR="0" rtl="0" algn="l">
              <a:spcBef>
                <a:spcPts val="620"/>
              </a:spcBef>
              <a:spcAft>
                <a:spcPts val="0"/>
              </a:spcAft>
              <a:buClr>
                <a:schemeClr val="dk1"/>
              </a:buClr>
              <a:buSzPts val="3100"/>
              <a:buFont typeface="Arial"/>
              <a:buChar char="•"/>
              <a:defRPr sz="3100">
                <a:solidFill>
                  <a:schemeClr val="dk1"/>
                </a:solidFill>
                <a:latin typeface="Calibri"/>
                <a:ea typeface="Calibri"/>
                <a:cs typeface="Calibri"/>
                <a:sym typeface="Calibri"/>
              </a:defRPr>
            </a:lvl1pPr>
            <a:lvl2pPr indent="-393700" lvl="1" marL="9144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11"/>
          <p:cNvSpPr txBox="1"/>
          <p:nvPr>
            <p:ph idx="2" type="body"/>
          </p:nvPr>
        </p:nvSpPr>
        <p:spPr>
          <a:xfrm>
            <a:off x="5503606" y="2133605"/>
            <a:ext cx="4781816" cy="6034618"/>
          </a:xfrm>
          <a:prstGeom prst="rect">
            <a:avLst/>
          </a:prstGeom>
          <a:noFill/>
          <a:ln>
            <a:noFill/>
          </a:ln>
        </p:spPr>
        <p:txBody>
          <a:bodyPr anchorCtr="0" anchor="t" bIns="91425" lIns="91425" spcFirstLastPara="1" rIns="91425" wrap="square" tIns="91425"/>
          <a:lstStyle>
            <a:lvl1pPr indent="-425450" lvl="0" marL="457200" marR="0" rtl="0" algn="l">
              <a:spcBef>
                <a:spcPts val="620"/>
              </a:spcBef>
              <a:spcAft>
                <a:spcPts val="0"/>
              </a:spcAft>
              <a:buClr>
                <a:schemeClr val="dk1"/>
              </a:buClr>
              <a:buSzPts val="3100"/>
              <a:buFont typeface="Arial"/>
              <a:buChar char="•"/>
              <a:defRPr sz="3100">
                <a:solidFill>
                  <a:schemeClr val="dk1"/>
                </a:solidFill>
                <a:latin typeface="Calibri"/>
                <a:ea typeface="Calibri"/>
                <a:cs typeface="Calibri"/>
                <a:sym typeface="Calibri"/>
              </a:defRPr>
            </a:lvl1pPr>
            <a:lvl2pPr indent="-393700" lvl="1" marL="9144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55242" y="5875872"/>
            <a:ext cx="9202737" cy="18160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5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a:off x="855242" y="3875618"/>
            <a:ext cx="9202737" cy="2000251"/>
          </a:xfrm>
          <a:prstGeom prst="rect">
            <a:avLst/>
          </a:prstGeom>
          <a:noFill/>
          <a:ln>
            <a:noFill/>
          </a:ln>
        </p:spPr>
        <p:txBody>
          <a:bodyPr anchorCtr="0" anchor="b" bIns="91425" lIns="91425" spcFirstLastPara="1" rIns="91425" wrap="square" tIns="91425"/>
          <a:lstStyle>
            <a:lvl1pPr indent="-228600" lvl="0" marL="457200" marR="0" rtl="0" algn="l">
              <a:spcBef>
                <a:spcPts val="440"/>
              </a:spcBef>
              <a:spcAft>
                <a:spcPts val="0"/>
              </a:spcAft>
              <a:buClr>
                <a:srgbClr val="888888"/>
              </a:buClr>
              <a:buSzPts val="3500"/>
              <a:buFont typeface="Arial"/>
              <a:buNone/>
              <a:defRPr sz="2200">
                <a:solidFill>
                  <a:srgbClr val="888888"/>
                </a:solidFill>
                <a:latin typeface="Calibri"/>
                <a:ea typeface="Calibri"/>
                <a:cs typeface="Calibri"/>
                <a:sym typeface="Calibri"/>
              </a:defRPr>
            </a:lvl1pPr>
            <a:lvl2pPr indent="-228600" lvl="1" marL="914400" marR="0" rtl="0" algn="l">
              <a:spcBef>
                <a:spcPts val="400"/>
              </a:spcBef>
              <a:spcAft>
                <a:spcPts val="0"/>
              </a:spcAft>
              <a:buClr>
                <a:srgbClr val="888888"/>
              </a:buClr>
              <a:buSzPts val="31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spcBef>
                <a:spcPts val="340"/>
              </a:spcBef>
              <a:spcAft>
                <a:spcPts val="0"/>
              </a:spcAft>
              <a:buClr>
                <a:srgbClr val="888888"/>
              </a:buClr>
              <a:buSzPts val="2600"/>
              <a:buFont typeface="Arial"/>
              <a:buNone/>
              <a:defRPr b="0" i="0" sz="1700" u="none" cap="none" strike="noStrike">
                <a:solidFill>
                  <a:srgbClr val="888888"/>
                </a:solidFill>
                <a:latin typeface="Calibri"/>
                <a:ea typeface="Calibri"/>
                <a:cs typeface="Calibri"/>
                <a:sym typeface="Calibri"/>
              </a:defRPr>
            </a:lvl3pPr>
            <a:lvl4pPr indent="-228600" lvl="3" marL="1828800" marR="0" rtl="0" algn="l">
              <a:spcBef>
                <a:spcPts val="300"/>
              </a:spcBef>
              <a:spcAft>
                <a:spcPts val="0"/>
              </a:spcAft>
              <a:buClr>
                <a:srgbClr val="888888"/>
              </a:buClr>
              <a:buSzPts val="2200"/>
              <a:buFont typeface="Arial"/>
              <a:buNone/>
              <a:defRPr b="0" i="0" sz="1500" u="none" cap="none" strike="noStrike">
                <a:solidFill>
                  <a:srgbClr val="888888"/>
                </a:solidFill>
                <a:latin typeface="Calibri"/>
                <a:ea typeface="Calibri"/>
                <a:cs typeface="Calibri"/>
                <a:sym typeface="Calibri"/>
              </a:defRPr>
            </a:lvl4pPr>
            <a:lvl5pPr indent="-228600" lvl="4" marL="2286000" marR="0" rtl="0" algn="l">
              <a:spcBef>
                <a:spcPts val="300"/>
              </a:spcBef>
              <a:spcAft>
                <a:spcPts val="0"/>
              </a:spcAft>
              <a:buClr>
                <a:srgbClr val="888888"/>
              </a:buClr>
              <a:buSzPts val="2200"/>
              <a:buFont typeface="Arial"/>
              <a:buNone/>
              <a:defRPr b="0" i="0" sz="1500" u="none" cap="none" strike="noStrike">
                <a:solidFill>
                  <a:srgbClr val="888888"/>
                </a:solidFill>
                <a:latin typeface="Calibri"/>
                <a:ea typeface="Calibri"/>
                <a:cs typeface="Calibri"/>
                <a:sym typeface="Calibri"/>
              </a:defRPr>
            </a:lvl5pPr>
            <a:lvl6pPr indent="-228600" lvl="5" marL="2743200" marR="0" rtl="0" algn="l">
              <a:spcBef>
                <a:spcPts val="300"/>
              </a:spcBef>
              <a:spcAft>
                <a:spcPts val="0"/>
              </a:spcAft>
              <a:buClr>
                <a:srgbClr val="888888"/>
              </a:buClr>
              <a:buSzPts val="2200"/>
              <a:buFont typeface="Arial"/>
              <a:buNone/>
              <a:defRPr b="0" i="0" sz="1500" u="none" cap="none" strike="noStrike">
                <a:solidFill>
                  <a:srgbClr val="888888"/>
                </a:solidFill>
                <a:latin typeface="Calibri"/>
                <a:ea typeface="Calibri"/>
                <a:cs typeface="Calibri"/>
                <a:sym typeface="Calibri"/>
              </a:defRPr>
            </a:lvl6pPr>
            <a:lvl7pPr indent="-228600" lvl="6" marL="3200400" marR="0" rtl="0" algn="l">
              <a:spcBef>
                <a:spcPts val="300"/>
              </a:spcBef>
              <a:spcAft>
                <a:spcPts val="0"/>
              </a:spcAft>
              <a:buClr>
                <a:srgbClr val="888888"/>
              </a:buClr>
              <a:buSzPts val="2200"/>
              <a:buFont typeface="Arial"/>
              <a:buNone/>
              <a:defRPr b="0" i="0" sz="1500" u="none" cap="none" strike="noStrike">
                <a:solidFill>
                  <a:srgbClr val="888888"/>
                </a:solidFill>
                <a:latin typeface="Calibri"/>
                <a:ea typeface="Calibri"/>
                <a:cs typeface="Calibri"/>
                <a:sym typeface="Calibri"/>
              </a:defRPr>
            </a:lvl7pPr>
            <a:lvl8pPr indent="-228600" lvl="7" marL="3657600" marR="0" rtl="0" algn="l">
              <a:spcBef>
                <a:spcPts val="300"/>
              </a:spcBef>
              <a:spcAft>
                <a:spcPts val="0"/>
              </a:spcAft>
              <a:buClr>
                <a:srgbClr val="888888"/>
              </a:buClr>
              <a:buSzPts val="2200"/>
              <a:buFont typeface="Arial"/>
              <a:buNone/>
              <a:defRPr b="0" i="0" sz="1500" u="none" cap="none" strike="noStrike">
                <a:solidFill>
                  <a:srgbClr val="888888"/>
                </a:solidFill>
                <a:latin typeface="Calibri"/>
                <a:ea typeface="Calibri"/>
                <a:cs typeface="Calibri"/>
                <a:sym typeface="Calibri"/>
              </a:defRPr>
            </a:lvl8pPr>
            <a:lvl9pPr indent="-228600" lvl="8" marL="4114800" marR="0" rtl="0" algn="l">
              <a:spcBef>
                <a:spcPts val="300"/>
              </a:spcBef>
              <a:spcAft>
                <a:spcPts val="0"/>
              </a:spcAft>
              <a:buClr>
                <a:srgbClr val="888888"/>
              </a:buClr>
              <a:buSzPts val="2200"/>
              <a:buFont typeface="Arial"/>
              <a:buNone/>
              <a:defRPr b="0" i="0" sz="1500" u="none" cap="none" strike="noStrike">
                <a:solidFill>
                  <a:srgbClr val="888888"/>
                </a:solidFill>
                <a:latin typeface="Calibri"/>
                <a:ea typeface="Calibri"/>
                <a:cs typeface="Calibri"/>
                <a:sym typeface="Calibri"/>
              </a:defRPr>
            </a:lvl9pPr>
          </a:lstStyle>
          <a:p/>
        </p:txBody>
      </p:sp>
      <p:sp>
        <p:nvSpPr>
          <p:cNvPr id="81" name="Google Shape;81;p12"/>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541337" y="366712"/>
            <a:ext cx="9744075" cy="1524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541337" y="2133600"/>
            <a:ext cx="9744075" cy="6034087"/>
          </a:xfrm>
          <a:prstGeom prst="rect">
            <a:avLst/>
          </a:prstGeom>
          <a:noFill/>
          <a:ln>
            <a:noFill/>
          </a:ln>
        </p:spPr>
        <p:txBody>
          <a:bodyPr anchorCtr="0" anchor="t" bIns="91425" lIns="91425" spcFirstLastPara="1" rIns="91425" wrap="square" tIns="91425"/>
          <a:lstStyle>
            <a:lvl1pPr indent="-450850" lvl="0" marL="457200" marR="0" rtl="0" algn="l">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1pPr>
            <a:lvl2pPr indent="-425450" lvl="1" marL="914400" marR="0" rtl="0" algn="l">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393700" lvl="2" marL="13716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cap="none" strike="noStrik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5166392" y="3049196"/>
            <a:ext cx="7802034" cy="2436018"/>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rot="5400000">
            <a:off x="204129" y="703399"/>
            <a:ext cx="7802034" cy="7127612"/>
          </a:xfrm>
          <a:prstGeom prst="rect">
            <a:avLst/>
          </a:prstGeom>
          <a:noFill/>
          <a:ln>
            <a:noFill/>
          </a:ln>
        </p:spPr>
        <p:txBody>
          <a:bodyPr anchorCtr="0" anchor="t" bIns="91425" lIns="91425" spcFirstLastPara="1" rIns="91425" wrap="square" tIns="91425"/>
          <a:lstStyle>
            <a:lvl1pPr indent="-450850" lvl="0" marL="457200" marR="0" rtl="0" algn="l">
              <a:spcBef>
                <a:spcPts val="700"/>
              </a:spcBef>
              <a:spcAft>
                <a:spcPts val="0"/>
              </a:spcAft>
              <a:buClr>
                <a:schemeClr val="dk1"/>
              </a:buClr>
              <a:buSzPts val="3500"/>
              <a:buFont typeface="Arial"/>
              <a:buChar char="•"/>
              <a:defRPr sz="3500">
                <a:solidFill>
                  <a:schemeClr val="dk1"/>
                </a:solidFill>
                <a:latin typeface="Calibri"/>
                <a:ea typeface="Calibri"/>
                <a:cs typeface="Calibri"/>
                <a:sym typeface="Calibri"/>
              </a:defRPr>
            </a:lvl1pPr>
            <a:lvl2pPr indent="-425450" lvl="1" marL="914400" marR="0" rtl="0" algn="l">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393700" lvl="2" marL="13716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541337" y="366712"/>
            <a:ext cx="9744075" cy="1524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rot="5400000">
            <a:off x="2396331" y="278606"/>
            <a:ext cx="6034087" cy="9744075"/>
          </a:xfrm>
          <a:prstGeom prst="rect">
            <a:avLst/>
          </a:prstGeom>
          <a:noFill/>
          <a:ln>
            <a:noFill/>
          </a:ln>
        </p:spPr>
        <p:txBody>
          <a:bodyPr anchorCtr="0" anchor="t" bIns="91425" lIns="91425" spcFirstLastPara="1" rIns="91425" wrap="square" tIns="91425"/>
          <a:lstStyle>
            <a:lvl1pPr indent="-450850" lvl="0" marL="457200" marR="0" rtl="0" algn="l">
              <a:spcBef>
                <a:spcPts val="700"/>
              </a:spcBef>
              <a:spcAft>
                <a:spcPts val="0"/>
              </a:spcAft>
              <a:buClr>
                <a:schemeClr val="dk1"/>
              </a:buClr>
              <a:buSzPts val="3500"/>
              <a:buFont typeface="Arial"/>
              <a:buChar char="•"/>
              <a:defRPr sz="3500">
                <a:solidFill>
                  <a:schemeClr val="dk1"/>
                </a:solidFill>
                <a:latin typeface="Calibri"/>
                <a:ea typeface="Calibri"/>
                <a:cs typeface="Calibri"/>
                <a:sym typeface="Calibri"/>
              </a:defRPr>
            </a:lvl1pPr>
            <a:lvl2pPr indent="-425450" lvl="1" marL="914400" marR="0" rtl="0" algn="l">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393700" lvl="2" marL="13716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2122120" y="6400801"/>
            <a:ext cx="6496050" cy="75565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6"/>
          <p:cNvSpPr/>
          <p:nvPr>
            <p:ph idx="2" type="pic"/>
          </p:nvPr>
        </p:nvSpPr>
        <p:spPr>
          <a:xfrm>
            <a:off x="2122120" y="817034"/>
            <a:ext cx="6496050" cy="5486400"/>
          </a:xfrm>
          <a:prstGeom prst="rect">
            <a:avLst/>
          </a:prstGeom>
          <a:noFill/>
          <a:ln>
            <a:noFill/>
          </a:ln>
        </p:spPr>
        <p:txBody>
          <a:bodyPr anchorCtr="0" anchor="t" bIns="91425" lIns="91425" spcFirstLastPara="1" rIns="91425" wrap="square" tIns="91425"/>
          <a:lstStyle>
            <a:lvl1pPr indent="0" lvl="0" marL="0" marR="0" rtl="0" algn="l">
              <a:spcBef>
                <a:spcPts val="700"/>
              </a:spcBef>
              <a:spcAft>
                <a:spcPts val="0"/>
              </a:spcAft>
              <a:buClr>
                <a:schemeClr val="dk1"/>
              </a:buClr>
              <a:buSzPts val="1400"/>
              <a:buFont typeface="Arial"/>
              <a:buNone/>
              <a:defRPr sz="3500">
                <a:solidFill>
                  <a:schemeClr val="dk1"/>
                </a:solidFill>
                <a:latin typeface="Calibri"/>
                <a:ea typeface="Calibri"/>
                <a:cs typeface="Calibri"/>
                <a:sym typeface="Calibri"/>
              </a:defRPr>
            </a:lvl1pPr>
            <a:lvl2pPr indent="-10184" lvl="1" marL="505485" marR="0" rtl="0" algn="l">
              <a:spcBef>
                <a:spcPts val="620"/>
              </a:spcBef>
              <a:spcAft>
                <a:spcPts val="0"/>
              </a:spcAft>
              <a:buClr>
                <a:schemeClr val="dk1"/>
              </a:buClr>
              <a:buSzPts val="1400"/>
              <a:buFont typeface="Arial"/>
              <a:buNone/>
              <a:defRPr b="0" i="0" sz="3100" u="none" cap="none" strike="noStrike">
                <a:solidFill>
                  <a:schemeClr val="dk1"/>
                </a:solidFill>
                <a:latin typeface="Calibri"/>
                <a:ea typeface="Calibri"/>
                <a:cs typeface="Calibri"/>
                <a:sym typeface="Calibri"/>
              </a:defRPr>
            </a:lvl2pPr>
            <a:lvl3pPr indent="-7672" lvl="2" marL="1010972" marR="0" rtl="0" algn="l">
              <a:spcBef>
                <a:spcPts val="520"/>
              </a:spcBef>
              <a:spcAft>
                <a:spcPts val="0"/>
              </a:spcAft>
              <a:buClr>
                <a:schemeClr val="dk1"/>
              </a:buClr>
              <a:buSzPts val="1400"/>
              <a:buFont typeface="Arial"/>
              <a:buNone/>
              <a:defRPr b="0" i="0" sz="2600" u="none" cap="none" strike="noStrike">
                <a:solidFill>
                  <a:schemeClr val="dk1"/>
                </a:solidFill>
                <a:latin typeface="Calibri"/>
                <a:ea typeface="Calibri"/>
                <a:cs typeface="Calibri"/>
                <a:sym typeface="Calibri"/>
              </a:defRPr>
            </a:lvl3pPr>
            <a:lvl4pPr indent="-5156" lvl="3" marL="1516457" marR="0" rtl="0" algn="l">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4pPr>
            <a:lvl5pPr indent="-2643" lvl="4" marL="2021943" marR="0" rtl="0" algn="l">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5pPr>
            <a:lvl6pPr indent="-128" lvl="5" marL="2527428" marR="0" rtl="0" algn="l">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6pPr>
            <a:lvl7pPr indent="-10315" lvl="6" marL="3032915" marR="0" rtl="0" algn="l">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7pPr>
            <a:lvl8pPr indent="-7799" lvl="7" marL="3538400" marR="0" rtl="0" algn="l">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8pPr>
            <a:lvl9pPr indent="-5284" lvl="8" marL="4043885" marR="0" rtl="0" algn="l">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9pPr>
          </a:lstStyle>
          <a:p/>
        </p:txBody>
      </p:sp>
      <p:sp>
        <p:nvSpPr>
          <p:cNvPr id="42" name="Google Shape;42;p6"/>
          <p:cNvSpPr txBox="1"/>
          <p:nvPr>
            <p:ph idx="1" type="body"/>
          </p:nvPr>
        </p:nvSpPr>
        <p:spPr>
          <a:xfrm>
            <a:off x="2122120" y="7156454"/>
            <a:ext cx="6496050" cy="1073149"/>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3500"/>
              <a:buFont typeface="Arial"/>
              <a:buNone/>
              <a:defRPr sz="1500">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31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2600"/>
              <a:buFont typeface="Arial"/>
              <a:buNone/>
              <a:defRPr b="0" i="0" sz="11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9pPr>
          </a:lstStyle>
          <a:p/>
        </p:txBody>
      </p:sp>
      <p:sp>
        <p:nvSpPr>
          <p:cNvPr id="43" name="Google Shape;43;p6"/>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44" name="Google Shape;44;p6"/>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45" name="Google Shape;45;p6"/>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541346" y="364069"/>
            <a:ext cx="3561926" cy="154939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8" name="Google Shape;48;p7"/>
          <p:cNvSpPr txBox="1"/>
          <p:nvPr>
            <p:ph idx="1" type="body"/>
          </p:nvPr>
        </p:nvSpPr>
        <p:spPr>
          <a:xfrm>
            <a:off x="4232965" y="364071"/>
            <a:ext cx="6052453" cy="7804150"/>
          </a:xfrm>
          <a:prstGeom prst="rect">
            <a:avLst/>
          </a:prstGeom>
          <a:noFill/>
          <a:ln>
            <a:noFill/>
          </a:ln>
        </p:spPr>
        <p:txBody>
          <a:bodyPr anchorCtr="0" anchor="t" bIns="91425" lIns="91425" spcFirstLastPara="1" rIns="91425" wrap="square" tIns="91425"/>
          <a:lstStyle>
            <a:lvl1pPr indent="-450850" lvl="0" marL="457200" marR="0" rtl="0" algn="l">
              <a:spcBef>
                <a:spcPts val="700"/>
              </a:spcBef>
              <a:spcAft>
                <a:spcPts val="0"/>
              </a:spcAft>
              <a:buClr>
                <a:schemeClr val="dk1"/>
              </a:buClr>
              <a:buSzPts val="3500"/>
              <a:buFont typeface="Arial"/>
              <a:buChar char="•"/>
              <a:defRPr sz="3500">
                <a:solidFill>
                  <a:schemeClr val="dk1"/>
                </a:solidFill>
                <a:latin typeface="Calibri"/>
                <a:ea typeface="Calibri"/>
                <a:cs typeface="Calibri"/>
                <a:sym typeface="Calibri"/>
              </a:defRPr>
            </a:lvl1pPr>
            <a:lvl2pPr indent="-425450" lvl="1" marL="914400" marR="0" rtl="0" algn="l">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393700" lvl="2" marL="13716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49" name="Google Shape;49;p7"/>
          <p:cNvSpPr txBox="1"/>
          <p:nvPr>
            <p:ph idx="2" type="body"/>
          </p:nvPr>
        </p:nvSpPr>
        <p:spPr>
          <a:xfrm>
            <a:off x="541346" y="1913473"/>
            <a:ext cx="3561926" cy="625475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3500"/>
              <a:buFont typeface="Arial"/>
              <a:buNone/>
              <a:defRPr sz="1500">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31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2600"/>
              <a:buFont typeface="Arial"/>
              <a:buNone/>
              <a:defRPr b="0" i="0" sz="11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2200"/>
              <a:buFont typeface="Arial"/>
              <a:buNone/>
              <a:defRPr b="0" i="0" sz="10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55" name="Google Shape;55;p8"/>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541337" y="366712"/>
            <a:ext cx="9744075" cy="1524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9" name="Google Shape;59;p9"/>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541337" y="366712"/>
            <a:ext cx="9744075" cy="1524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4" name="Google Shape;64;p10"/>
          <p:cNvSpPr txBox="1"/>
          <p:nvPr>
            <p:ph idx="1" type="body"/>
          </p:nvPr>
        </p:nvSpPr>
        <p:spPr>
          <a:xfrm>
            <a:off x="541339" y="2046818"/>
            <a:ext cx="4783695" cy="853016"/>
          </a:xfrm>
          <a:prstGeom prst="rect">
            <a:avLst/>
          </a:prstGeom>
          <a:noFill/>
          <a:ln>
            <a:noFill/>
          </a:ln>
        </p:spPr>
        <p:txBody>
          <a:bodyPr anchorCtr="0" anchor="b" bIns="91425" lIns="91425" spcFirstLastPara="1" rIns="91425" wrap="square" tIns="91425"/>
          <a:lstStyle>
            <a:lvl1pPr indent="-228600" lvl="0" marL="457200" marR="0" rtl="0" algn="l">
              <a:spcBef>
                <a:spcPts val="520"/>
              </a:spcBef>
              <a:spcAft>
                <a:spcPts val="0"/>
              </a:spcAft>
              <a:buClr>
                <a:schemeClr val="dk1"/>
              </a:buClr>
              <a:buSzPts val="3500"/>
              <a:buFont typeface="Arial"/>
              <a:buNone/>
              <a:defRPr b="1" sz="2600">
                <a:solidFill>
                  <a:schemeClr val="dk1"/>
                </a:solidFill>
                <a:latin typeface="Calibri"/>
                <a:ea typeface="Calibri"/>
                <a:cs typeface="Calibri"/>
                <a:sym typeface="Calibri"/>
              </a:defRPr>
            </a:lvl1pPr>
            <a:lvl2pPr indent="-228600" lvl="1" marL="914400" marR="0" rtl="0" algn="l">
              <a:spcBef>
                <a:spcPts val="440"/>
              </a:spcBef>
              <a:spcAft>
                <a:spcPts val="0"/>
              </a:spcAft>
              <a:buClr>
                <a:schemeClr val="dk1"/>
              </a:buClr>
              <a:buSzPts val="3100"/>
              <a:buFont typeface="Arial"/>
              <a:buNone/>
              <a:defRPr b="1" i="0" sz="22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2600"/>
              <a:buFont typeface="Arial"/>
              <a:buNone/>
              <a:defRPr b="1" i="0" sz="2000" u="none" cap="none" strike="noStrike">
                <a:solidFill>
                  <a:schemeClr val="dk1"/>
                </a:solidFill>
                <a:latin typeface="Calibri"/>
                <a:ea typeface="Calibri"/>
                <a:cs typeface="Calibri"/>
                <a:sym typeface="Calibri"/>
              </a:defRPr>
            </a:lvl3pPr>
            <a:lvl4pPr indent="-228600" lvl="3" marL="18288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4pPr>
            <a:lvl5pPr indent="-228600" lvl="4" marL="22860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5pPr>
            <a:lvl6pPr indent="-228600" lvl="5" marL="27432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6pPr>
            <a:lvl7pPr indent="-228600" lvl="6" marL="32004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7pPr>
            <a:lvl8pPr indent="-228600" lvl="7" marL="36576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8pPr>
            <a:lvl9pPr indent="-228600" lvl="8" marL="41148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9pPr>
          </a:lstStyle>
          <a:p/>
        </p:txBody>
      </p:sp>
      <p:sp>
        <p:nvSpPr>
          <p:cNvPr id="65" name="Google Shape;65;p10"/>
          <p:cNvSpPr txBox="1"/>
          <p:nvPr>
            <p:ph idx="2" type="body"/>
          </p:nvPr>
        </p:nvSpPr>
        <p:spPr>
          <a:xfrm>
            <a:off x="541339" y="2899834"/>
            <a:ext cx="4783695" cy="5268386"/>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sz="2600">
                <a:solidFill>
                  <a:schemeClr val="dk1"/>
                </a:solidFill>
                <a:latin typeface="Calibri"/>
                <a:ea typeface="Calibri"/>
                <a:cs typeface="Calibri"/>
                <a:sym typeface="Calibri"/>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6550" lvl="3" marL="18288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6" name="Google Shape;66;p10"/>
          <p:cNvSpPr txBox="1"/>
          <p:nvPr>
            <p:ph idx="3" type="body"/>
          </p:nvPr>
        </p:nvSpPr>
        <p:spPr>
          <a:xfrm>
            <a:off x="5499841" y="2046818"/>
            <a:ext cx="4785574" cy="853016"/>
          </a:xfrm>
          <a:prstGeom prst="rect">
            <a:avLst/>
          </a:prstGeom>
          <a:noFill/>
          <a:ln>
            <a:noFill/>
          </a:ln>
        </p:spPr>
        <p:txBody>
          <a:bodyPr anchorCtr="0" anchor="b" bIns="91425" lIns="91425" spcFirstLastPara="1" rIns="91425" wrap="square" tIns="91425"/>
          <a:lstStyle>
            <a:lvl1pPr indent="-228600" lvl="0" marL="457200" marR="0" rtl="0" algn="l">
              <a:spcBef>
                <a:spcPts val="520"/>
              </a:spcBef>
              <a:spcAft>
                <a:spcPts val="0"/>
              </a:spcAft>
              <a:buClr>
                <a:schemeClr val="dk1"/>
              </a:buClr>
              <a:buSzPts val="3500"/>
              <a:buFont typeface="Arial"/>
              <a:buNone/>
              <a:defRPr b="1" sz="2600">
                <a:solidFill>
                  <a:schemeClr val="dk1"/>
                </a:solidFill>
                <a:latin typeface="Calibri"/>
                <a:ea typeface="Calibri"/>
                <a:cs typeface="Calibri"/>
                <a:sym typeface="Calibri"/>
              </a:defRPr>
            </a:lvl1pPr>
            <a:lvl2pPr indent="-228600" lvl="1" marL="914400" marR="0" rtl="0" algn="l">
              <a:spcBef>
                <a:spcPts val="440"/>
              </a:spcBef>
              <a:spcAft>
                <a:spcPts val="0"/>
              </a:spcAft>
              <a:buClr>
                <a:schemeClr val="dk1"/>
              </a:buClr>
              <a:buSzPts val="3100"/>
              <a:buFont typeface="Arial"/>
              <a:buNone/>
              <a:defRPr b="1" i="0" sz="22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2600"/>
              <a:buFont typeface="Arial"/>
              <a:buNone/>
              <a:defRPr b="1" i="0" sz="2000" u="none" cap="none" strike="noStrike">
                <a:solidFill>
                  <a:schemeClr val="dk1"/>
                </a:solidFill>
                <a:latin typeface="Calibri"/>
                <a:ea typeface="Calibri"/>
                <a:cs typeface="Calibri"/>
                <a:sym typeface="Calibri"/>
              </a:defRPr>
            </a:lvl3pPr>
            <a:lvl4pPr indent="-228600" lvl="3" marL="18288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4pPr>
            <a:lvl5pPr indent="-228600" lvl="4" marL="22860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5pPr>
            <a:lvl6pPr indent="-228600" lvl="5" marL="27432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6pPr>
            <a:lvl7pPr indent="-228600" lvl="6" marL="32004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7pPr>
            <a:lvl8pPr indent="-228600" lvl="7" marL="36576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8pPr>
            <a:lvl9pPr indent="-228600" lvl="8" marL="4114800" marR="0" rtl="0" algn="l">
              <a:spcBef>
                <a:spcPts val="340"/>
              </a:spcBef>
              <a:spcAft>
                <a:spcPts val="0"/>
              </a:spcAft>
              <a:buClr>
                <a:schemeClr val="dk1"/>
              </a:buClr>
              <a:buSzPts val="2200"/>
              <a:buFont typeface="Arial"/>
              <a:buNone/>
              <a:defRPr b="1" i="0" sz="1700" u="none" cap="none" strike="noStrike">
                <a:solidFill>
                  <a:schemeClr val="dk1"/>
                </a:solidFill>
                <a:latin typeface="Calibri"/>
                <a:ea typeface="Calibri"/>
                <a:cs typeface="Calibri"/>
                <a:sym typeface="Calibri"/>
              </a:defRPr>
            </a:lvl9pPr>
          </a:lstStyle>
          <a:p/>
        </p:txBody>
      </p:sp>
      <p:sp>
        <p:nvSpPr>
          <p:cNvPr id="67" name="Google Shape;67;p10"/>
          <p:cNvSpPr txBox="1"/>
          <p:nvPr>
            <p:ph idx="4" type="body"/>
          </p:nvPr>
        </p:nvSpPr>
        <p:spPr>
          <a:xfrm>
            <a:off x="5499841" y="2899834"/>
            <a:ext cx="4785574" cy="5268386"/>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sz="2600">
                <a:solidFill>
                  <a:schemeClr val="dk1"/>
                </a:solidFill>
                <a:latin typeface="Calibri"/>
                <a:ea typeface="Calibri"/>
                <a:cs typeface="Calibri"/>
                <a:sym typeface="Calibri"/>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6550" lvl="3" marL="18288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34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8" name="Google Shape;68;p10"/>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69" name="Google Shape;69;p10"/>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41337" y="366712"/>
            <a:ext cx="9744075" cy="1524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541337" y="2133600"/>
            <a:ext cx="9744075" cy="6034087"/>
          </a:xfrm>
          <a:prstGeom prst="rect">
            <a:avLst/>
          </a:prstGeom>
          <a:noFill/>
          <a:ln>
            <a:noFill/>
          </a:ln>
        </p:spPr>
        <p:txBody>
          <a:bodyPr anchorCtr="0" anchor="t" bIns="91425" lIns="91425" spcFirstLastPara="1" rIns="91425" wrap="square" tIns="91425"/>
          <a:lstStyle>
            <a:lvl1pPr indent="-450850" lvl="0" marL="457200" marR="0" rtl="0" algn="l">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1pPr>
            <a:lvl2pPr indent="-425450" lvl="1" marL="914400" marR="0" rtl="0" algn="l">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393700" lvl="2" marL="13716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541337" y="8475662"/>
            <a:ext cx="2525712" cy="48577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cap="none" strike="noStrik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698875" y="8475662"/>
            <a:ext cx="3429000" cy="48577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rgbClr val="898989"/>
                </a:solidFill>
                <a:latin typeface="Calibri"/>
                <a:ea typeface="Calibri"/>
                <a:cs typeface="Calibri"/>
                <a:sym typeface="Calibri"/>
              </a:defRPr>
            </a:lvl1pPr>
            <a:lvl2pPr indent="-47625" lvl="1" marL="504825"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95250" lvl="2" marL="1009650"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144462" lvl="3" marL="15160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192086" lvl="4" marL="202088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39711" lvl="5" marL="252571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334962" lvl="6" marL="3535362"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477837" lvl="7" marL="5049837"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668336" lvl="8" marL="7069136" marR="0" rtl="0" algn="l">
              <a:lnSpc>
                <a:spcPct val="100000"/>
              </a:lnSpc>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lvl1pPr indent="0" lvl="0"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4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812800" y="2062162"/>
            <a:ext cx="9202737" cy="2738437"/>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800" u="none" cap="none" strike="noStrike">
                <a:solidFill>
                  <a:schemeClr val="dk1"/>
                </a:solidFill>
                <a:latin typeface="Calibri"/>
                <a:ea typeface="Calibri"/>
                <a:cs typeface="Calibri"/>
                <a:sym typeface="Calibri"/>
              </a:rPr>
              <a:t>Engineering Management Principles and Economics</a:t>
            </a:r>
            <a:br>
              <a:rPr b="1" i="0" lang="en-US" sz="4800" u="none" cap="none" strike="noStrike">
                <a:solidFill>
                  <a:schemeClr val="dk1"/>
                </a:solidFill>
                <a:latin typeface="Calibri"/>
                <a:ea typeface="Calibri"/>
                <a:cs typeface="Calibri"/>
                <a:sym typeface="Calibri"/>
              </a:rPr>
            </a:br>
            <a:r>
              <a:rPr b="1" i="0" lang="en-US" sz="4800" u="none" cap="none" strike="noStrike">
                <a:solidFill>
                  <a:schemeClr val="dk1"/>
                </a:solidFill>
                <a:latin typeface="Calibri"/>
                <a:ea typeface="Calibri"/>
                <a:cs typeface="Calibri"/>
                <a:sym typeface="Calibri"/>
              </a:rPr>
              <a:t>(ENGR 301/R)</a:t>
            </a:r>
            <a:endParaRPr/>
          </a:p>
        </p:txBody>
      </p:sp>
      <p:sp>
        <p:nvSpPr>
          <p:cNvPr id="89" name="Google Shape;89;p13"/>
          <p:cNvSpPr txBox="1"/>
          <p:nvPr>
            <p:ph idx="1" type="subTitle"/>
          </p:nvPr>
        </p:nvSpPr>
        <p:spPr>
          <a:xfrm>
            <a:off x="1624012" y="5181600"/>
            <a:ext cx="7578725" cy="2336800"/>
          </a:xfrm>
          <a:prstGeom prst="rect">
            <a:avLst/>
          </a:prstGeom>
          <a:noFill/>
          <a:ln>
            <a:noFill/>
          </a:ln>
        </p:spPr>
        <p:txBody>
          <a:bodyPr anchorCtr="0" anchor="t" bIns="50525" lIns="101075" spcFirstLastPara="1" rIns="101075" wrap="square" tIns="50525">
            <a:noAutofit/>
          </a:bodyPr>
          <a:lstStyle/>
          <a:p>
            <a:pPr indent="0" lvl="0" marL="0" marR="0" rtl="0" algn="ctr">
              <a:lnSpc>
                <a:spcPct val="100000"/>
              </a:lnSpc>
              <a:spcBef>
                <a:spcPts val="0"/>
              </a:spcBef>
              <a:spcAft>
                <a:spcPts val="0"/>
              </a:spcAft>
              <a:buClr>
                <a:srgbClr val="3366FF"/>
              </a:buClr>
              <a:buFont typeface="Arial"/>
              <a:buNone/>
            </a:pPr>
            <a:r>
              <a:rPr b="1" i="0" lang="en-US" sz="3500" u="none" cap="none" strike="noStrike">
                <a:solidFill>
                  <a:srgbClr val="3366FF"/>
                </a:solidFill>
                <a:latin typeface="Calibri"/>
                <a:ea typeface="Calibri"/>
                <a:cs typeface="Calibri"/>
                <a:sym typeface="Calibri"/>
              </a:rPr>
              <a:t>Lecture 6B</a:t>
            </a:r>
            <a:endParaRPr/>
          </a:p>
          <a:p>
            <a:pPr indent="0" lvl="0" marL="0" marR="0" rtl="0" algn="ctr">
              <a:lnSpc>
                <a:spcPct val="100000"/>
              </a:lnSpc>
              <a:spcBef>
                <a:spcPts val="700"/>
              </a:spcBef>
              <a:spcAft>
                <a:spcPts val="0"/>
              </a:spcAft>
              <a:buClr>
                <a:srgbClr val="3366FF"/>
              </a:buClr>
              <a:buFont typeface="Arial"/>
              <a:buNone/>
            </a:pPr>
            <a:r>
              <a:rPr b="1" i="0" lang="en-US" sz="3500" u="none" cap="none" strike="noStrike">
                <a:solidFill>
                  <a:srgbClr val="3366FF"/>
                </a:solidFill>
                <a:latin typeface="Calibri"/>
                <a:ea typeface="Calibri"/>
                <a:cs typeface="Calibri"/>
                <a:sym typeface="Calibri"/>
              </a:rPr>
              <a:t>Changing Interest Rates </a:t>
            </a:r>
            <a:endParaRPr/>
          </a:p>
          <a:p>
            <a:pPr indent="0" lvl="0" marL="0" marR="0" rtl="0" algn="ctr">
              <a:lnSpc>
                <a:spcPct val="100000"/>
              </a:lnSpc>
              <a:spcBef>
                <a:spcPts val="700"/>
              </a:spcBef>
              <a:spcAft>
                <a:spcPts val="0"/>
              </a:spcAft>
              <a:buClr>
                <a:srgbClr val="3366FF"/>
              </a:buClr>
              <a:buFont typeface="Arial"/>
              <a:buNone/>
            </a:pPr>
            <a:r>
              <a:rPr b="1" i="0" lang="en-US" sz="3500" u="none" cap="none" strike="noStrike">
                <a:solidFill>
                  <a:srgbClr val="3366FF"/>
                </a:solidFill>
                <a:latin typeface="Calibri"/>
                <a:ea typeface="Calibri"/>
                <a:cs typeface="Calibri"/>
                <a:sym typeface="Calibri"/>
              </a:rPr>
              <a:t>Present Worth Analysis </a:t>
            </a:r>
            <a:endParaRPr/>
          </a:p>
        </p:txBody>
      </p:sp>
      <p:sp>
        <p:nvSpPr>
          <p:cNvPr id="90" name="Google Shape;90;p13"/>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91" name="Google Shape;91;p13"/>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Assumptions in Solving Economic Analysis Problems </a:t>
            </a:r>
            <a:endParaRPr/>
          </a:p>
        </p:txBody>
      </p:sp>
      <p:sp>
        <p:nvSpPr>
          <p:cNvPr id="166" name="Google Shape;166;p22"/>
          <p:cNvSpPr txBox="1"/>
          <p:nvPr>
            <p:ph idx="1" type="body"/>
          </p:nvPr>
        </p:nvSpPr>
        <p:spPr>
          <a:xfrm>
            <a:off x="541337" y="2133600"/>
            <a:ext cx="9744075" cy="603408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73000"/>
              </a:lnSpc>
              <a:spcBef>
                <a:spcPts val="0"/>
              </a:spcBef>
              <a:spcAft>
                <a:spcPts val="0"/>
              </a:spcAft>
              <a:buClr>
                <a:schemeClr val="dk1"/>
              </a:buClr>
              <a:buSzPts val="2700"/>
              <a:buFont typeface="Times New Roman"/>
              <a:buChar char="•"/>
            </a:pPr>
            <a:r>
              <a:rPr b="0" i="0" lang="en-US" sz="2700" u="none">
                <a:solidFill>
                  <a:schemeClr val="dk1"/>
                </a:solidFill>
                <a:latin typeface="Calibri"/>
                <a:ea typeface="Calibri"/>
                <a:cs typeface="Calibri"/>
                <a:sym typeface="Calibri"/>
              </a:rPr>
              <a:t>End of Period Convention</a:t>
            </a:r>
            <a:endParaRPr/>
          </a:p>
          <a:p>
            <a:pPr indent="-325437" lvl="1" marL="820737" marR="0" rtl="0" algn="l">
              <a:lnSpc>
                <a:spcPct val="73000"/>
              </a:lnSpc>
              <a:spcBef>
                <a:spcPts val="500"/>
              </a:spcBef>
              <a:spcAft>
                <a:spcPts val="0"/>
              </a:spcAft>
              <a:buClr>
                <a:schemeClr val="dk1"/>
              </a:buClr>
              <a:buSzPts val="2500"/>
              <a:buFont typeface="Times New Roman"/>
              <a:buChar char="–"/>
            </a:pPr>
            <a:r>
              <a:rPr b="0" i="0" lang="en-US" sz="2500" u="none" cap="none" strike="noStrike">
                <a:solidFill>
                  <a:schemeClr val="dk1"/>
                </a:solidFill>
                <a:latin typeface="Calibri"/>
                <a:ea typeface="Calibri"/>
                <a:cs typeface="Calibri"/>
                <a:sym typeface="Calibri"/>
              </a:rPr>
              <a:t>All cash flow amounts are calculated as amounts at the end of each period:</a:t>
            </a:r>
            <a:endParaRPr/>
          </a:p>
          <a:p>
            <a:pPr indent="-260350" lvl="2" marL="1263650" marR="0" rtl="0" algn="l">
              <a:lnSpc>
                <a:spcPct val="73000"/>
              </a:lnSpc>
              <a:spcBef>
                <a:spcPts val="400"/>
              </a:spcBef>
              <a:spcAft>
                <a:spcPts val="0"/>
              </a:spcAft>
              <a:buClr>
                <a:schemeClr val="dk1"/>
              </a:buClr>
              <a:buSzPts val="2000"/>
              <a:buFont typeface="Times New Roman"/>
              <a:buChar char="•"/>
            </a:pPr>
            <a:r>
              <a:rPr b="1" i="0" lang="en-US" sz="2000" u="none" cap="none" strike="noStrike">
                <a:solidFill>
                  <a:schemeClr val="dk1"/>
                </a:solidFill>
                <a:latin typeface="Calibri"/>
                <a:ea typeface="Calibri"/>
                <a:cs typeface="Calibri"/>
                <a:sym typeface="Calibri"/>
              </a:rPr>
              <a:t>Now = end of period 0 (beginning of period 1)</a:t>
            </a:r>
            <a:endParaRPr/>
          </a:p>
          <a:p>
            <a:pPr indent="-260350" lvl="2" marL="1263650" marR="0" rtl="0" algn="l">
              <a:lnSpc>
                <a:spcPct val="73000"/>
              </a:lnSpc>
              <a:spcBef>
                <a:spcPts val="400"/>
              </a:spcBef>
              <a:spcAft>
                <a:spcPts val="0"/>
              </a:spcAft>
              <a:buClr>
                <a:schemeClr val="dk1"/>
              </a:buClr>
              <a:buSzPts val="2000"/>
              <a:buFont typeface="Times New Roman"/>
              <a:buChar char="•"/>
            </a:pPr>
            <a:r>
              <a:rPr b="1" i="0" lang="en-US" sz="2000" u="none" cap="none" strike="noStrike">
                <a:solidFill>
                  <a:schemeClr val="dk1"/>
                </a:solidFill>
                <a:latin typeface="Calibri"/>
                <a:ea typeface="Calibri"/>
                <a:cs typeface="Calibri"/>
                <a:sym typeface="Calibri"/>
              </a:rPr>
              <a:t>Future amounts happen at the end of the period specified</a:t>
            </a:r>
            <a:endParaRPr/>
          </a:p>
          <a:p>
            <a:pPr indent="-215900" lvl="2" marL="1263650" marR="0" rtl="0" algn="l">
              <a:lnSpc>
                <a:spcPct val="73000"/>
              </a:lnSpc>
              <a:spcBef>
                <a:spcPts val="140"/>
              </a:spcBef>
              <a:spcAft>
                <a:spcPts val="0"/>
              </a:spcAft>
              <a:buClr>
                <a:schemeClr val="dk1"/>
              </a:buClr>
              <a:buSzPts val="700"/>
              <a:buFont typeface="Arial"/>
              <a:buNone/>
            </a:pPr>
            <a:r>
              <a:t/>
            </a:r>
            <a:endParaRPr b="1" i="0" sz="700" u="none" cap="none" strike="noStrike">
              <a:solidFill>
                <a:schemeClr val="dk1"/>
              </a:solidFill>
              <a:latin typeface="Calibri"/>
              <a:ea typeface="Calibri"/>
              <a:cs typeface="Calibri"/>
              <a:sym typeface="Calibri"/>
            </a:endParaRPr>
          </a:p>
          <a:p>
            <a:pPr indent="-377825" lvl="0" marL="377825" marR="0" rtl="0" algn="l">
              <a:lnSpc>
                <a:spcPct val="73000"/>
              </a:lnSpc>
              <a:spcBef>
                <a:spcPts val="540"/>
              </a:spcBef>
              <a:spcAft>
                <a:spcPts val="0"/>
              </a:spcAft>
              <a:buClr>
                <a:schemeClr val="dk1"/>
              </a:buClr>
              <a:buSzPts val="2700"/>
              <a:buFont typeface="Times New Roman"/>
              <a:buChar char="•"/>
            </a:pPr>
            <a:r>
              <a:rPr b="0" i="0" lang="en-US" sz="2700" u="none">
                <a:solidFill>
                  <a:schemeClr val="dk1"/>
                </a:solidFill>
                <a:latin typeface="Calibri"/>
                <a:ea typeface="Calibri"/>
                <a:cs typeface="Calibri"/>
                <a:sym typeface="Calibri"/>
              </a:rPr>
              <a:t>No Sunk Costs</a:t>
            </a:r>
            <a:endParaRPr/>
          </a:p>
          <a:p>
            <a:pPr indent="-325437" lvl="1" marL="820737" marR="0" rtl="0" algn="l">
              <a:lnSpc>
                <a:spcPct val="73000"/>
              </a:lnSpc>
              <a:spcBef>
                <a:spcPts val="500"/>
              </a:spcBef>
              <a:spcAft>
                <a:spcPts val="0"/>
              </a:spcAft>
              <a:buClr>
                <a:schemeClr val="dk1"/>
              </a:buClr>
              <a:buSzPts val="2500"/>
              <a:buFont typeface="Times New Roman"/>
              <a:buChar char="–"/>
            </a:pPr>
            <a:r>
              <a:rPr b="0" i="0" lang="en-US" sz="2500" u="none" cap="none" strike="noStrike">
                <a:solidFill>
                  <a:schemeClr val="dk1"/>
                </a:solidFill>
                <a:latin typeface="Calibri"/>
                <a:ea typeface="Calibri"/>
                <a:cs typeface="Calibri"/>
                <a:sym typeface="Calibri"/>
              </a:rPr>
              <a:t>Only the current situation and the potential future is considered</a:t>
            </a:r>
            <a:endParaRPr/>
          </a:p>
          <a:p>
            <a:pPr indent="-280987" lvl="1" marL="820737" marR="0" rtl="0" algn="l">
              <a:lnSpc>
                <a:spcPct val="73000"/>
              </a:lnSpc>
              <a:spcBef>
                <a:spcPts val="140"/>
              </a:spcBef>
              <a:spcAft>
                <a:spcPts val="0"/>
              </a:spcAft>
              <a:buClr>
                <a:schemeClr val="dk1"/>
              </a:buClr>
              <a:buSzPts val="700"/>
              <a:buFont typeface="Arial"/>
              <a:buNone/>
            </a:pPr>
            <a:r>
              <a:t/>
            </a:r>
            <a:endParaRPr b="0" i="0" sz="700" u="none" cap="none" strike="noStrike">
              <a:solidFill>
                <a:schemeClr val="dk1"/>
              </a:solidFill>
              <a:latin typeface="Calibri"/>
              <a:ea typeface="Calibri"/>
              <a:cs typeface="Calibri"/>
              <a:sym typeface="Calibri"/>
            </a:endParaRPr>
          </a:p>
          <a:p>
            <a:pPr indent="-377825" lvl="0" marL="377825" marR="0" rtl="0" algn="l">
              <a:lnSpc>
                <a:spcPct val="73000"/>
              </a:lnSpc>
              <a:spcBef>
                <a:spcPts val="540"/>
              </a:spcBef>
              <a:spcAft>
                <a:spcPts val="0"/>
              </a:spcAft>
              <a:buClr>
                <a:schemeClr val="dk1"/>
              </a:buClr>
              <a:buSzPts val="2700"/>
              <a:buFont typeface="Times New Roman"/>
              <a:buChar char="•"/>
            </a:pPr>
            <a:r>
              <a:rPr b="0" i="0" lang="en-US" sz="2700" u="none">
                <a:solidFill>
                  <a:schemeClr val="dk1"/>
                </a:solidFill>
                <a:latin typeface="Calibri"/>
                <a:ea typeface="Calibri"/>
                <a:cs typeface="Calibri"/>
                <a:sym typeface="Calibri"/>
              </a:rPr>
              <a:t>Two viewpoints</a:t>
            </a:r>
            <a:endParaRPr/>
          </a:p>
          <a:p>
            <a:pPr indent="-325437" lvl="1" marL="820737" marR="0" rtl="0" algn="l">
              <a:lnSpc>
                <a:spcPct val="73000"/>
              </a:lnSpc>
              <a:spcBef>
                <a:spcPts val="500"/>
              </a:spcBef>
              <a:spcAft>
                <a:spcPts val="0"/>
              </a:spcAft>
              <a:buClr>
                <a:schemeClr val="dk1"/>
              </a:buClr>
              <a:buSzPts val="2500"/>
              <a:buFont typeface="Times New Roman"/>
              <a:buChar char="–"/>
            </a:pPr>
            <a:r>
              <a:rPr b="0" i="0" lang="en-US" sz="2500" u="none" cap="none" strike="noStrike">
                <a:solidFill>
                  <a:schemeClr val="dk1"/>
                </a:solidFill>
                <a:latin typeface="Calibri"/>
                <a:ea typeface="Calibri"/>
                <a:cs typeface="Calibri"/>
                <a:sym typeface="Calibri"/>
              </a:rPr>
              <a:t>Investor and Borrower (at some interest rate) </a:t>
            </a:r>
            <a:endParaRPr/>
          </a:p>
          <a:p>
            <a:pPr indent="-325437" lvl="1" marL="820737" marR="0" rtl="0" algn="l">
              <a:lnSpc>
                <a:spcPct val="73000"/>
              </a:lnSpc>
              <a:spcBef>
                <a:spcPts val="500"/>
              </a:spcBef>
              <a:spcAft>
                <a:spcPts val="0"/>
              </a:spcAft>
              <a:buClr>
                <a:schemeClr val="dk1"/>
              </a:buClr>
              <a:buSzPts val="2500"/>
              <a:buFont typeface="Times New Roman"/>
              <a:buChar char="–"/>
            </a:pPr>
            <a:r>
              <a:rPr b="0" i="0" lang="en-US" sz="2500" u="none" cap="none" strike="noStrike">
                <a:solidFill>
                  <a:schemeClr val="dk1"/>
                </a:solidFill>
                <a:latin typeface="Calibri"/>
                <a:ea typeface="Calibri"/>
                <a:cs typeface="Calibri"/>
                <a:sym typeface="Calibri"/>
              </a:rPr>
              <a:t>Conventional assumption—money required to finance alternative solutions is obtained at interest rate </a:t>
            </a:r>
            <a:r>
              <a:rPr b="0" i="1" lang="en-US" sz="2500" u="none" cap="none" strike="noStrike">
                <a:solidFill>
                  <a:schemeClr val="dk1"/>
                </a:solidFill>
                <a:latin typeface="Calibri"/>
                <a:ea typeface="Calibri"/>
                <a:cs typeface="Calibri"/>
                <a:sym typeface="Calibri"/>
              </a:rPr>
              <a:t>i</a:t>
            </a:r>
            <a:endParaRPr/>
          </a:p>
        </p:txBody>
      </p:sp>
      <p:sp>
        <p:nvSpPr>
          <p:cNvPr id="167" name="Google Shape;167;p22"/>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68" name="Google Shape;168;p22"/>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773112" y="396875"/>
            <a:ext cx="9277350" cy="11588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Economic Rules</a:t>
            </a:r>
            <a:endParaRPr/>
          </a:p>
        </p:txBody>
      </p:sp>
      <p:sp>
        <p:nvSpPr>
          <p:cNvPr id="174" name="Google Shape;174;p23"/>
          <p:cNvSpPr txBox="1"/>
          <p:nvPr>
            <p:ph idx="1" type="body"/>
          </p:nvPr>
        </p:nvSpPr>
        <p:spPr>
          <a:xfrm>
            <a:off x="850900" y="1274762"/>
            <a:ext cx="9083675" cy="6869112"/>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100"/>
              <a:buFont typeface="Times New Roman"/>
              <a:buChar char="•"/>
            </a:pPr>
            <a:r>
              <a:rPr b="0" i="0" lang="en-US" sz="3100" u="none">
                <a:solidFill>
                  <a:schemeClr val="dk1"/>
                </a:solidFill>
                <a:latin typeface="Calibri"/>
                <a:ea typeface="Calibri"/>
                <a:cs typeface="Calibri"/>
                <a:sym typeface="Calibri"/>
              </a:rPr>
              <a:t>Alternatives are judged based on economic efficiency.</a:t>
            </a:r>
            <a:endParaRPr/>
          </a:p>
          <a:p>
            <a:pPr indent="-377825" lvl="0" marL="377825" marR="0" rtl="0" algn="l">
              <a:lnSpc>
                <a:spcPct val="100000"/>
              </a:lnSpc>
              <a:spcBef>
                <a:spcPts val="620"/>
              </a:spcBef>
              <a:spcAft>
                <a:spcPts val="0"/>
              </a:spcAft>
              <a:buClr>
                <a:schemeClr val="dk1"/>
              </a:buClr>
              <a:buSzPts val="3100"/>
              <a:buFont typeface="Times New Roman"/>
              <a:buChar char="•"/>
            </a:pPr>
            <a:r>
              <a:rPr b="0" i="0" lang="en-US" sz="3100" u="none">
                <a:solidFill>
                  <a:schemeClr val="dk1"/>
                </a:solidFill>
                <a:latin typeface="Calibri"/>
                <a:ea typeface="Calibri"/>
                <a:cs typeface="Calibri"/>
                <a:sym typeface="Calibri"/>
              </a:rPr>
              <a:t>Present worth analysis typically follows these rules:</a:t>
            </a:r>
            <a:endParaRPr b="1" i="0" sz="3100" u="sng">
              <a:solidFill>
                <a:schemeClr val="dk1"/>
              </a:solidFill>
              <a:latin typeface="Calibri"/>
              <a:ea typeface="Calibri"/>
              <a:cs typeface="Calibri"/>
              <a:sym typeface="Calibri"/>
            </a:endParaRPr>
          </a:p>
          <a:p>
            <a:pPr indent="-182264" lvl="0" marL="379115" marR="0" rtl="0" algn="l">
              <a:spcBef>
                <a:spcPts val="620"/>
              </a:spcBef>
              <a:spcAft>
                <a:spcPts val="0"/>
              </a:spcAft>
              <a:buClr>
                <a:schemeClr val="dk1"/>
              </a:buClr>
              <a:buSzPts val="3100"/>
              <a:buFont typeface="Arial"/>
              <a:buNone/>
            </a:pPr>
            <a:r>
              <a:t/>
            </a:r>
            <a:endParaRPr b="1" i="0" sz="3100" u="sng">
              <a:solidFill>
                <a:schemeClr val="dk1"/>
              </a:solidFill>
              <a:latin typeface="Calibri"/>
              <a:ea typeface="Calibri"/>
              <a:cs typeface="Calibri"/>
              <a:sym typeface="Calibri"/>
            </a:endParaRPr>
          </a:p>
        </p:txBody>
      </p:sp>
      <p:graphicFrame>
        <p:nvGraphicFramePr>
          <p:cNvPr id="175" name="Google Shape;175;p23"/>
          <p:cNvGraphicFramePr/>
          <p:nvPr/>
        </p:nvGraphicFramePr>
        <p:xfrm>
          <a:off x="1428750" y="3206750"/>
          <a:ext cx="3000000" cy="3000000"/>
        </p:xfrm>
        <a:graphic>
          <a:graphicData uri="http://schemas.openxmlformats.org/drawingml/2006/table">
            <a:tbl>
              <a:tblPr>
                <a:noFill/>
                <a:tableStyleId>{C8E92B32-D2DC-49C4-9CD0-DA4F6D93C76A}</a:tableStyleId>
              </a:tblPr>
              <a:tblGrid>
                <a:gridCol w="1416050"/>
                <a:gridCol w="2720975"/>
                <a:gridCol w="3281350"/>
              </a:tblGrid>
              <a:tr h="87947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2200" u="none" cap="none" strike="noStrike">
                          <a:solidFill>
                            <a:srgbClr val="FFFFFF"/>
                          </a:solidFill>
                          <a:latin typeface="Calibri"/>
                          <a:ea typeface="Calibri"/>
                          <a:cs typeface="Calibri"/>
                          <a:sym typeface="Calibri"/>
                        </a:rPr>
                        <a:t>Input or Output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2200" u="none" cap="none" strike="noStrike">
                          <a:solidFill>
                            <a:srgbClr val="FFFFFF"/>
                          </a:solidFill>
                          <a:latin typeface="Calibri"/>
                          <a:ea typeface="Calibri"/>
                          <a:cs typeface="Calibri"/>
                          <a:sym typeface="Calibri"/>
                        </a:rPr>
                        <a:t>Situation</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2200" u="none" cap="none" strike="noStrike">
                          <a:solidFill>
                            <a:srgbClr val="FFFFFF"/>
                          </a:solidFill>
                          <a:latin typeface="Calibri"/>
                          <a:ea typeface="Calibri"/>
                          <a:cs typeface="Calibri"/>
                          <a:sym typeface="Calibri"/>
                        </a:rPr>
                        <a:t>Rule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1271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Fixed input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Amount of money or other input resources in fixed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Maximize present worth of benefits or other outputs</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4636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Fixed Output</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There is a fixed task, benefit, or other output to be accomplished</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Minimize present worth of costs or other inputs</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7986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Neither input nor output is fixed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Typical general situation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200" u="none" cap="none" strike="noStrike">
                          <a:solidFill>
                            <a:srgbClr val="000000"/>
                          </a:solidFill>
                          <a:latin typeface="Calibri"/>
                          <a:ea typeface="Calibri"/>
                          <a:cs typeface="Calibri"/>
                          <a:sym typeface="Calibri"/>
                        </a:rPr>
                        <a:t>Maximize (present worth of benefits minus present worth of costs), that is, maximize net present worth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176" name="Google Shape;176;p23"/>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77" name="Google Shape;177;p23"/>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541337" y="366712"/>
            <a:ext cx="9744075" cy="1033462"/>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Present Worth Techniques </a:t>
            </a:r>
            <a:endParaRPr/>
          </a:p>
        </p:txBody>
      </p:sp>
      <p:sp>
        <p:nvSpPr>
          <p:cNvPr id="183" name="Google Shape;183;p24"/>
          <p:cNvSpPr txBox="1"/>
          <p:nvPr>
            <p:ph idx="1" type="body"/>
          </p:nvPr>
        </p:nvSpPr>
        <p:spPr>
          <a:xfrm>
            <a:off x="541337" y="1400175"/>
            <a:ext cx="9744075" cy="6767512"/>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In present worth analysis, careful consideration must be given to the time period covered by the analysis</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Usually, the task to be accomplished has a time period associated with it. </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The consequences of each alternative must be considered for this period of time, which is called the </a:t>
            </a:r>
            <a:r>
              <a:rPr b="0" i="1" lang="en-US" sz="3500" u="none">
                <a:solidFill>
                  <a:schemeClr val="dk1"/>
                </a:solidFill>
                <a:latin typeface="Calibri"/>
                <a:ea typeface="Calibri"/>
                <a:cs typeface="Calibri"/>
                <a:sym typeface="Calibri"/>
              </a:rPr>
              <a:t>analysis period </a:t>
            </a:r>
            <a:r>
              <a:rPr b="0" i="0" lang="en-US" sz="3500" u="none">
                <a:solidFill>
                  <a:schemeClr val="dk1"/>
                </a:solidFill>
                <a:latin typeface="Calibri"/>
                <a:ea typeface="Calibri"/>
                <a:cs typeface="Calibri"/>
                <a:sym typeface="Calibri"/>
              </a:rPr>
              <a:t>or </a:t>
            </a:r>
            <a:r>
              <a:rPr b="0" i="1" lang="en-US" sz="3500" u="none">
                <a:solidFill>
                  <a:schemeClr val="dk1"/>
                </a:solidFill>
                <a:latin typeface="Calibri"/>
                <a:ea typeface="Calibri"/>
                <a:cs typeface="Calibri"/>
                <a:sym typeface="Calibri"/>
              </a:rPr>
              <a:t>planning horizon </a:t>
            </a:r>
            <a:r>
              <a:rPr b="0" i="0" lang="en-US" sz="3500" u="none">
                <a:solidFill>
                  <a:schemeClr val="dk1"/>
                </a:solidFill>
                <a:latin typeface="Calibri"/>
                <a:ea typeface="Calibri"/>
                <a:cs typeface="Calibri"/>
                <a:sym typeface="Calibri"/>
              </a:rPr>
              <a:t>or </a:t>
            </a:r>
            <a:r>
              <a:rPr b="0" i="1" lang="en-US" sz="3500" u="none">
                <a:solidFill>
                  <a:schemeClr val="dk1"/>
                </a:solidFill>
                <a:latin typeface="Calibri"/>
                <a:ea typeface="Calibri"/>
                <a:cs typeface="Calibri"/>
                <a:sym typeface="Calibri"/>
              </a:rPr>
              <a:t>project life. </a:t>
            </a:r>
            <a:endParaRPr/>
          </a:p>
        </p:txBody>
      </p:sp>
      <p:sp>
        <p:nvSpPr>
          <p:cNvPr id="184" name="Google Shape;184;p24"/>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85" name="Google Shape;185;p24"/>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773112" y="739775"/>
            <a:ext cx="9277350" cy="7270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Present Worth Techniques</a:t>
            </a:r>
            <a:endParaRPr/>
          </a:p>
        </p:txBody>
      </p:sp>
      <p:sp>
        <p:nvSpPr>
          <p:cNvPr id="191" name="Google Shape;191;p25"/>
          <p:cNvSpPr txBox="1"/>
          <p:nvPr>
            <p:ph idx="1" type="body"/>
          </p:nvPr>
        </p:nvSpPr>
        <p:spPr>
          <a:xfrm>
            <a:off x="850900" y="1785937"/>
            <a:ext cx="9083675" cy="635793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Three potential analysis periods are possible when comparing alternatives:</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Equal lives (the useful life of each alternative equals the analysis period)</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Not equal lives (the alternatives have useful lives different from the analysis period)</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Infinite analysis period (the alternatives have infinite lives)</a:t>
            </a:r>
            <a:endParaRPr/>
          </a:p>
          <a:p>
            <a:pPr indent="-249237" lvl="1" marL="820737" marR="0" rtl="0" algn="l">
              <a:lnSpc>
                <a:spcPct val="100000"/>
              </a:lnSpc>
              <a:spcBef>
                <a:spcPts val="240"/>
              </a:spcBef>
              <a:spcAft>
                <a:spcPts val="0"/>
              </a:spcAft>
              <a:buClr>
                <a:schemeClr val="dk1"/>
              </a:buClr>
              <a:buSzPts val="1200"/>
              <a:buFont typeface="Times New Roman"/>
              <a:buNone/>
            </a:pPr>
            <a:r>
              <a:t/>
            </a:r>
            <a:endParaRPr b="0" i="0" sz="1200" u="none" cap="none" strike="noStrik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Present worth requires that the analysis is made between equal time periods</a:t>
            </a:r>
            <a:endParaRPr/>
          </a:p>
          <a:p>
            <a:pPr indent="-156864" lvl="0" marL="379115" marR="0" rtl="0" algn="l">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p:txBody>
      </p:sp>
      <p:sp>
        <p:nvSpPr>
          <p:cNvPr id="192" name="Google Shape;192;p25"/>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93" name="Google Shape;193;p25"/>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773112" y="588962"/>
            <a:ext cx="9277350" cy="11969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Alternatives with Lives Equal to the Analysis Period</a:t>
            </a:r>
            <a:endParaRPr/>
          </a:p>
        </p:txBody>
      </p:sp>
      <p:sp>
        <p:nvSpPr>
          <p:cNvPr id="199" name="Google Shape;199;p26"/>
          <p:cNvSpPr txBox="1"/>
          <p:nvPr>
            <p:ph idx="1" type="body"/>
          </p:nvPr>
        </p:nvSpPr>
        <p:spPr>
          <a:xfrm>
            <a:off x="773112" y="1785937"/>
            <a:ext cx="9083675" cy="635793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When selecting between two alternatives using present worth analysis:</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Maximize:</a:t>
            </a:r>
            <a:endParaRPr/>
          </a:p>
          <a:p>
            <a:pPr indent="-260350" lvl="2" marL="12636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Net Present Worth = Present worth benefits – Present worth of costs</a:t>
            </a:r>
            <a:endParaRPr/>
          </a:p>
          <a:p>
            <a:pPr indent="-260350" lvl="2" marL="12636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NPW = PW of benefits – PW of costs</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The alternative with the higher NPW is selected</a:t>
            </a:r>
            <a:endParaRPr/>
          </a:p>
          <a:p>
            <a:pPr indent="-377825" lvl="0" marL="377825" marR="0" rtl="0" algn="l">
              <a:lnSpc>
                <a:spcPct val="10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 PW, PV , NPW and NPV are often used a synonyms. </a:t>
            </a:r>
            <a:r>
              <a:rPr b="0" i="1" lang="en-US" sz="2500" u="none">
                <a:solidFill>
                  <a:schemeClr val="dk1"/>
                </a:solidFill>
                <a:latin typeface="Calibri"/>
                <a:ea typeface="Calibri"/>
                <a:cs typeface="Calibri"/>
                <a:sym typeface="Calibri"/>
              </a:rPr>
              <a:t>Net</a:t>
            </a:r>
            <a:r>
              <a:rPr b="0" i="0" lang="en-US" sz="2500" u="none">
                <a:solidFill>
                  <a:schemeClr val="dk1"/>
                </a:solidFill>
                <a:latin typeface="Calibri"/>
                <a:ea typeface="Calibri"/>
                <a:cs typeface="Calibri"/>
                <a:sym typeface="Calibri"/>
              </a:rPr>
              <a:t> is included to emphasize that both costs and benefits are included. </a:t>
            </a:r>
            <a:endParaRPr/>
          </a:p>
        </p:txBody>
      </p:sp>
      <p:sp>
        <p:nvSpPr>
          <p:cNvPr id="200" name="Google Shape;200;p26"/>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201" name="Google Shape;201;p26"/>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541337" y="366712"/>
            <a:ext cx="9744075" cy="121602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Alternatives with Lives Equal to the Analysis Period</a:t>
            </a:r>
            <a:endParaRPr/>
          </a:p>
        </p:txBody>
      </p:sp>
      <p:sp>
        <p:nvSpPr>
          <p:cNvPr id="208" name="Google Shape;208;p27"/>
          <p:cNvSpPr txBox="1"/>
          <p:nvPr>
            <p:ph idx="1" type="body"/>
          </p:nvPr>
        </p:nvSpPr>
        <p:spPr>
          <a:xfrm>
            <a:off x="541337" y="1822450"/>
            <a:ext cx="9744075" cy="6570662"/>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Font typeface="Arial"/>
              <a:buNone/>
            </a:pPr>
            <a:r>
              <a:rPr b="0" i="0" lang="en-US" sz="3500" u="none">
                <a:solidFill>
                  <a:schemeClr val="dk1"/>
                </a:solidFill>
                <a:latin typeface="Calibri"/>
                <a:ea typeface="Calibri"/>
                <a:cs typeface="Calibri"/>
                <a:sym typeface="Calibri"/>
              </a:rPr>
              <a:t>Example:</a:t>
            </a:r>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	A firm is considering which of two mechanical devices to install to reduce costs. Both devices have useful lives of </a:t>
            </a:r>
            <a:r>
              <a:rPr b="0" i="0" lang="en-US" sz="3500" u="none">
                <a:solidFill>
                  <a:srgbClr val="FF0000"/>
                </a:solidFill>
                <a:latin typeface="Calibri"/>
                <a:ea typeface="Calibri"/>
                <a:cs typeface="Calibri"/>
                <a:sym typeface="Calibri"/>
              </a:rPr>
              <a:t>five years </a:t>
            </a:r>
            <a:r>
              <a:rPr b="0" i="0" lang="en-US" sz="3500" u="none">
                <a:solidFill>
                  <a:schemeClr val="dk1"/>
                </a:solidFill>
                <a:latin typeface="Calibri"/>
                <a:ea typeface="Calibri"/>
                <a:cs typeface="Calibri"/>
                <a:sym typeface="Calibri"/>
              </a:rPr>
              <a:t>and no salvage value. Device A costs $1000 and can be expected to result in $300 savings annually. Device B costs $1350 and will provide cost savings of $300 the first year but will increase by $50 annually, making the second-year savings $350, the third-year savings $400, and so forth. With interest at 7%, which device should the firm purchase. </a:t>
            </a:r>
            <a:endParaRPr/>
          </a:p>
        </p:txBody>
      </p:sp>
      <p:sp>
        <p:nvSpPr>
          <p:cNvPr id="209" name="Google Shape;209;p27"/>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210" name="Google Shape;210;p27"/>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Alternatives with Lives Equal to the Analysis Period </a:t>
            </a:r>
            <a:endParaRPr/>
          </a:p>
        </p:txBody>
      </p:sp>
      <p:sp>
        <p:nvSpPr>
          <p:cNvPr id="217" name="Google Shape;217;p28"/>
          <p:cNvSpPr txBox="1"/>
          <p:nvPr>
            <p:ph idx="1" type="body"/>
          </p:nvPr>
        </p:nvSpPr>
        <p:spPr>
          <a:xfrm>
            <a:off x="541337" y="2133600"/>
            <a:ext cx="9744075" cy="3597275"/>
          </a:xfrm>
          <a:prstGeom prst="rect">
            <a:avLst/>
          </a:prstGeom>
          <a:noFill/>
          <a:ln>
            <a:noFill/>
          </a:ln>
        </p:spPr>
        <p:txBody>
          <a:bodyPr anchorCtr="0" anchor="t" bIns="50525" lIns="101075" spcFirstLastPara="1" rIns="101075" wrap="square" tIns="50525">
            <a:noAutofit/>
          </a:bodyPr>
          <a:lstStyle/>
          <a:p>
            <a:pPr indent="-156864" lvl="0" marL="379115" marR="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p:txBody>
      </p:sp>
      <p:pic>
        <p:nvPicPr>
          <p:cNvPr id="218" name="Google Shape;218;p28"/>
          <p:cNvPicPr preferRelativeResize="0"/>
          <p:nvPr/>
        </p:nvPicPr>
        <p:blipFill rotWithShape="1">
          <a:blip r:embed="rId3">
            <a:alphaModFix/>
          </a:blip>
          <a:srcRect b="0" l="0" r="0" t="0"/>
          <a:stretch/>
        </p:blipFill>
        <p:spPr>
          <a:xfrm>
            <a:off x="541337" y="2133600"/>
            <a:ext cx="9475787" cy="3597275"/>
          </a:xfrm>
          <a:prstGeom prst="rect">
            <a:avLst/>
          </a:prstGeom>
          <a:noFill/>
          <a:ln>
            <a:noFill/>
          </a:ln>
        </p:spPr>
      </p:pic>
      <p:sp>
        <p:nvSpPr>
          <p:cNvPr id="219" name="Google Shape;219;p28"/>
          <p:cNvSpPr txBox="1"/>
          <p:nvPr/>
        </p:nvSpPr>
        <p:spPr>
          <a:xfrm>
            <a:off x="1116012" y="6062662"/>
            <a:ext cx="7743825" cy="1303337"/>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600" u="none" cap="none" strike="noStrike">
                <a:solidFill>
                  <a:schemeClr val="dk1"/>
                </a:solidFill>
                <a:latin typeface="Calibri"/>
                <a:ea typeface="Calibri"/>
                <a:cs typeface="Calibri"/>
                <a:sym typeface="Calibri"/>
              </a:rPr>
              <a:t>PW</a:t>
            </a:r>
            <a:r>
              <a:rPr b="0" baseline="-25000" i="0" lang="en-US" sz="2600" u="none" cap="none" strike="noStrike">
                <a:solidFill>
                  <a:schemeClr val="dk1"/>
                </a:solidFill>
                <a:latin typeface="Calibri"/>
                <a:ea typeface="Calibri"/>
                <a:cs typeface="Calibri"/>
                <a:sym typeface="Calibri"/>
              </a:rPr>
              <a:t>A</a:t>
            </a:r>
            <a:r>
              <a:rPr b="0" i="0" lang="en-US" sz="2600" u="none" cap="none" strike="noStrike">
                <a:solidFill>
                  <a:schemeClr val="dk1"/>
                </a:solidFill>
                <a:latin typeface="Calibri"/>
                <a:ea typeface="Calibri"/>
                <a:cs typeface="Calibri"/>
                <a:sym typeface="Calibri"/>
              </a:rPr>
              <a:t>= -1000 + 300 (P/A,7%,5) = -1000 + 300 (4.1) = $230</a:t>
            </a:r>
            <a:endParaRPr/>
          </a:p>
          <a:p>
            <a:pPr indent="0" lvl="0" marL="0" marR="0" rtl="0" algn="l">
              <a:lnSpc>
                <a:spcPct val="100000"/>
              </a:lnSpc>
              <a:spcBef>
                <a:spcPts val="0"/>
              </a:spcBef>
              <a:spcAft>
                <a:spcPts val="0"/>
              </a:spcAft>
              <a:buClr>
                <a:schemeClr val="dk1"/>
              </a:buClr>
              <a:buFont typeface="Calibri"/>
              <a:buNone/>
            </a:pPr>
            <a:r>
              <a:rPr b="0" i="0" lang="en-US" sz="2600" u="none" cap="none" strike="noStrike">
                <a:solidFill>
                  <a:schemeClr val="dk1"/>
                </a:solidFill>
                <a:latin typeface="Calibri"/>
                <a:ea typeface="Calibri"/>
                <a:cs typeface="Calibri"/>
                <a:sym typeface="Calibri"/>
              </a:rPr>
              <a:t>PW</a:t>
            </a:r>
            <a:r>
              <a:rPr b="0" baseline="-25000" i="0" lang="en-US" sz="2600" u="none" cap="none" strike="noStrike">
                <a:solidFill>
                  <a:schemeClr val="dk1"/>
                </a:solidFill>
                <a:latin typeface="Calibri"/>
                <a:ea typeface="Calibri"/>
                <a:cs typeface="Calibri"/>
                <a:sym typeface="Calibri"/>
              </a:rPr>
              <a:t>B</a:t>
            </a:r>
            <a:r>
              <a:rPr b="0" i="0" lang="en-US" sz="2600" u="none" cap="none" strike="noStrike">
                <a:solidFill>
                  <a:schemeClr val="dk1"/>
                </a:solidFill>
                <a:latin typeface="Calibri"/>
                <a:ea typeface="Calibri"/>
                <a:cs typeface="Calibri"/>
                <a:sym typeface="Calibri"/>
              </a:rPr>
              <a:t>= -1350 + 300 (P/A, 7%,5) + 50(P/G,7%, 5)</a:t>
            </a:r>
            <a:endParaRPr/>
          </a:p>
          <a:p>
            <a:pPr indent="0" lvl="0" marL="0" marR="0" rtl="0" algn="l">
              <a:lnSpc>
                <a:spcPct val="100000"/>
              </a:lnSpc>
              <a:spcBef>
                <a:spcPts val="0"/>
              </a:spcBef>
              <a:spcAft>
                <a:spcPts val="0"/>
              </a:spcAft>
              <a:buClr>
                <a:schemeClr val="dk1"/>
              </a:buClr>
              <a:buFont typeface="Calibri"/>
              <a:buNone/>
            </a:pPr>
            <a:r>
              <a:rPr b="0" i="0" lang="en-US" sz="2600" u="none" cap="none" strike="noStrike">
                <a:solidFill>
                  <a:schemeClr val="dk1"/>
                </a:solidFill>
                <a:latin typeface="Calibri"/>
                <a:ea typeface="Calibri"/>
                <a:cs typeface="Calibri"/>
                <a:sym typeface="Calibri"/>
              </a:rPr>
              <a:t>	= -1350 + 300(4.100) + 50 (7.647) = $262.4 </a:t>
            </a:r>
            <a:endParaRPr/>
          </a:p>
        </p:txBody>
      </p:sp>
      <p:sp>
        <p:nvSpPr>
          <p:cNvPr id="220" name="Google Shape;220;p28"/>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221" name="Google Shape;221;p28"/>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773112" y="588962"/>
            <a:ext cx="9277350" cy="12827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Alternatives with Useful Lives Different From the Analysis Period </a:t>
            </a:r>
            <a:endParaRPr/>
          </a:p>
        </p:txBody>
      </p:sp>
      <p:sp>
        <p:nvSpPr>
          <p:cNvPr id="227" name="Google Shape;227;p29"/>
          <p:cNvSpPr txBox="1"/>
          <p:nvPr>
            <p:ph idx="1" type="body"/>
          </p:nvPr>
        </p:nvSpPr>
        <p:spPr>
          <a:xfrm>
            <a:off x="434975" y="1871662"/>
            <a:ext cx="9850437" cy="635793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It is NOT correct to analyse alternatives using NPW with different lives.</a:t>
            </a:r>
            <a:endParaRPr/>
          </a:p>
          <a:p>
            <a:pPr indent="-333375" lvl="0" marL="377825" marR="0" rtl="0" algn="l">
              <a:lnSpc>
                <a:spcPct val="100000"/>
              </a:lnSpc>
              <a:spcBef>
                <a:spcPts val="140"/>
              </a:spcBef>
              <a:spcAft>
                <a:spcPts val="0"/>
              </a:spcAft>
              <a:buClr>
                <a:schemeClr val="dk1"/>
              </a:buClr>
              <a:buSzPts val="700"/>
              <a:buFont typeface="Times New Roman"/>
              <a:buNone/>
            </a:pPr>
            <a:r>
              <a:t/>
            </a:r>
            <a:endParaRPr b="0" i="0" sz="700" u="non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Methods to handle this problem:</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Examine the alternatives using a ‘least common multiple of lives (LCM)’.</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Decide on an analysis period if the LCM method is too onerous or doesn’t make sense. </a:t>
            </a:r>
            <a:endParaRPr/>
          </a:p>
          <a:p>
            <a:pPr indent="-260350" lvl="2" marL="12636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(e.g., 7 and 13 years gives an LCM = 91 years)</a:t>
            </a:r>
            <a:endParaRPr/>
          </a:p>
          <a:p>
            <a:pPr indent="-260350" lvl="2" marL="12636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We use an analysis based on how long the equipment is likely to be needed. </a:t>
            </a:r>
            <a:endParaRPr/>
          </a:p>
          <a:p>
            <a:pPr indent="-117475" lvl="3" marL="1768475"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39414" lvl="0" marL="379115"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28" name="Google Shape;228;p29"/>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229" name="Google Shape;229;p29"/>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773112" y="739775"/>
            <a:ext cx="9277350" cy="7270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300" u="none" cap="none" strike="noStrike">
                <a:solidFill>
                  <a:schemeClr val="dk1"/>
                </a:solidFill>
                <a:latin typeface="Calibri"/>
                <a:ea typeface="Calibri"/>
                <a:cs typeface="Calibri"/>
                <a:sym typeface="Calibri"/>
              </a:rPr>
              <a:t>Example: LCM</a:t>
            </a:r>
            <a:endParaRPr/>
          </a:p>
        </p:txBody>
      </p:sp>
      <p:sp>
        <p:nvSpPr>
          <p:cNvPr id="235" name="Google Shape;235;p30"/>
          <p:cNvSpPr txBox="1"/>
          <p:nvPr>
            <p:ph idx="1" type="body"/>
          </p:nvPr>
        </p:nvSpPr>
        <p:spPr>
          <a:xfrm>
            <a:off x="441325" y="1697037"/>
            <a:ext cx="9998075" cy="7064375"/>
          </a:xfrm>
          <a:prstGeom prst="rect">
            <a:avLst/>
          </a:prstGeom>
          <a:noFill/>
          <a:ln>
            <a:noFill/>
          </a:ln>
        </p:spPr>
        <p:txBody>
          <a:bodyPr anchorCtr="0" anchor="t" bIns="50525" lIns="101075" spcFirstLastPara="1" rIns="101075" wrap="square" tIns="50525">
            <a:noAutofit/>
          </a:bodyPr>
          <a:lstStyle/>
          <a:p>
            <a:pPr indent="-325437" lvl="1" marL="820737" marR="0" rtl="0" algn="l">
              <a:lnSpc>
                <a:spcPct val="10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E.g., 10 year project life versus a 5 year project life</a:t>
            </a:r>
            <a:endParaRPr/>
          </a:p>
          <a:p>
            <a:pPr indent="-260350" lvl="2" marL="12636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Least common multiple is 10 years</a:t>
            </a:r>
            <a:endParaRPr/>
          </a:p>
          <a:p>
            <a:pPr indent="-260350" lvl="2" marL="12636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Reformulate 5 year life to 10 year life:</a:t>
            </a:r>
            <a:endParaRPr/>
          </a:p>
          <a:p>
            <a:pPr indent="-257175" lvl="3" marL="17684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Calibri"/>
                <a:ea typeface="Calibri"/>
                <a:cs typeface="Calibri"/>
                <a:sym typeface="Calibri"/>
              </a:rPr>
              <a:t>including the cash flows in years  0 to 5 and also in years 5 to 10</a:t>
            </a:r>
            <a:endParaRPr/>
          </a:p>
          <a:p>
            <a:pPr indent="-257175" lvl="3" marL="17684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Calibri"/>
                <a:ea typeface="Calibri"/>
                <a:cs typeface="Calibri"/>
                <a:sym typeface="Calibri"/>
              </a:rPr>
              <a:t>the alternatives can now be compared</a:t>
            </a:r>
            <a:endParaRPr/>
          </a:p>
          <a:p>
            <a:pPr indent="-239414" lvl="0" marL="379115" marR="0" rtl="0" algn="l">
              <a:spcBef>
                <a:spcPts val="44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p:txBody>
      </p:sp>
      <p:grpSp>
        <p:nvGrpSpPr>
          <p:cNvPr id="236" name="Google Shape;236;p30"/>
          <p:cNvGrpSpPr/>
          <p:nvPr/>
        </p:nvGrpSpPr>
        <p:grpSpPr>
          <a:xfrm>
            <a:off x="747712" y="6137275"/>
            <a:ext cx="3324225" cy="2016125"/>
            <a:chOff x="1152525" y="3708400"/>
            <a:chExt cx="3671887" cy="1981200"/>
          </a:xfrm>
        </p:grpSpPr>
        <p:sp>
          <p:nvSpPr>
            <p:cNvPr id="237" name="Google Shape;237;p30"/>
            <p:cNvSpPr txBox="1"/>
            <p:nvPr/>
          </p:nvSpPr>
          <p:spPr>
            <a:xfrm>
              <a:off x="1209675" y="4808537"/>
              <a:ext cx="3614737" cy="33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 0     1       2       3       4     5</a:t>
              </a:r>
              <a:endParaRPr/>
            </a:p>
          </p:txBody>
        </p:sp>
        <p:cxnSp>
          <p:nvCxnSpPr>
            <p:cNvPr id="238" name="Google Shape;238;p30"/>
            <p:cNvCxnSpPr/>
            <p:nvPr/>
          </p:nvCxnSpPr>
          <p:spPr>
            <a:xfrm rot="10800000">
              <a:off x="1944687" y="4133850"/>
              <a:ext cx="0" cy="479425"/>
            </a:xfrm>
            <a:prstGeom prst="straightConnector1">
              <a:avLst/>
            </a:prstGeom>
            <a:noFill/>
            <a:ln cap="flat" cmpd="sng" w="57150">
              <a:solidFill>
                <a:schemeClr val="accent2"/>
              </a:solidFill>
              <a:prstDash val="solid"/>
              <a:miter lim="8000"/>
              <a:headEnd len="sm" w="sm" type="none"/>
              <a:tailEnd len="med" w="med" type="triangle"/>
            </a:ln>
          </p:spPr>
        </p:cxnSp>
        <p:grpSp>
          <p:nvGrpSpPr>
            <p:cNvPr id="239" name="Google Shape;239;p30"/>
            <p:cNvGrpSpPr/>
            <p:nvPr/>
          </p:nvGrpSpPr>
          <p:grpSpPr>
            <a:xfrm>
              <a:off x="1322387" y="4452937"/>
              <a:ext cx="3070225" cy="263525"/>
              <a:chOff x="914400" y="4419600"/>
              <a:chExt cx="7315200" cy="304800"/>
            </a:xfrm>
          </p:grpSpPr>
          <p:cxnSp>
            <p:nvCxnSpPr>
              <p:cNvPr id="240" name="Google Shape;240;p30"/>
              <p:cNvCxnSpPr/>
              <p:nvPr/>
            </p:nvCxnSpPr>
            <p:spPr>
              <a:xfrm>
                <a:off x="914400" y="4572000"/>
                <a:ext cx="7315200" cy="0"/>
              </a:xfrm>
              <a:prstGeom prst="straightConnector1">
                <a:avLst/>
              </a:prstGeom>
              <a:noFill/>
              <a:ln cap="flat" cmpd="sng" w="57150">
                <a:solidFill>
                  <a:srgbClr val="07080F"/>
                </a:solidFill>
                <a:prstDash val="solid"/>
                <a:miter lim="8000"/>
                <a:headEnd len="sm" w="sm" type="none"/>
                <a:tailEnd len="sm" w="sm" type="none"/>
              </a:ln>
            </p:spPr>
          </p:cxnSp>
          <p:cxnSp>
            <p:nvCxnSpPr>
              <p:cNvPr id="241" name="Google Shape;241;p30"/>
              <p:cNvCxnSpPr/>
              <p:nvPr/>
            </p:nvCxnSpPr>
            <p:spPr>
              <a:xfrm>
                <a:off x="914400" y="4419600"/>
                <a:ext cx="0" cy="304800"/>
              </a:xfrm>
              <a:prstGeom prst="straightConnector1">
                <a:avLst/>
              </a:prstGeom>
              <a:noFill/>
              <a:ln cap="flat" cmpd="sng" w="38100">
                <a:solidFill>
                  <a:srgbClr val="07080F"/>
                </a:solidFill>
                <a:prstDash val="solid"/>
                <a:miter lim="8000"/>
                <a:headEnd len="sm" w="sm" type="none"/>
                <a:tailEnd len="sm" w="sm" type="none"/>
              </a:ln>
            </p:spPr>
          </p:cxnSp>
        </p:grpSp>
        <p:cxnSp>
          <p:nvCxnSpPr>
            <p:cNvPr id="242" name="Google Shape;242;p30"/>
            <p:cNvCxnSpPr/>
            <p:nvPr/>
          </p:nvCxnSpPr>
          <p:spPr>
            <a:xfrm>
              <a:off x="1944687" y="4584700"/>
              <a:ext cx="0" cy="182562"/>
            </a:xfrm>
            <a:prstGeom prst="straightConnector1">
              <a:avLst/>
            </a:prstGeom>
            <a:noFill/>
            <a:ln cap="flat" cmpd="sng" w="38100">
              <a:solidFill>
                <a:schemeClr val="dk1"/>
              </a:solidFill>
              <a:prstDash val="solid"/>
              <a:miter lim="8000"/>
              <a:headEnd len="sm" w="sm" type="none"/>
              <a:tailEnd len="sm" w="sm" type="none"/>
            </a:ln>
          </p:spPr>
        </p:cxnSp>
        <p:cxnSp>
          <p:nvCxnSpPr>
            <p:cNvPr id="243" name="Google Shape;243;p30"/>
            <p:cNvCxnSpPr/>
            <p:nvPr/>
          </p:nvCxnSpPr>
          <p:spPr>
            <a:xfrm>
              <a:off x="2633662" y="4568825"/>
              <a:ext cx="0" cy="184150"/>
            </a:xfrm>
            <a:prstGeom prst="straightConnector1">
              <a:avLst/>
            </a:prstGeom>
            <a:noFill/>
            <a:ln cap="flat" cmpd="sng" w="38100">
              <a:solidFill>
                <a:schemeClr val="dk1"/>
              </a:solidFill>
              <a:prstDash val="solid"/>
              <a:miter lim="8000"/>
              <a:headEnd len="sm" w="sm" type="none"/>
              <a:tailEnd len="sm" w="sm" type="none"/>
            </a:ln>
          </p:spPr>
        </p:cxnSp>
        <p:cxnSp>
          <p:nvCxnSpPr>
            <p:cNvPr id="244" name="Google Shape;244;p30"/>
            <p:cNvCxnSpPr/>
            <p:nvPr/>
          </p:nvCxnSpPr>
          <p:spPr>
            <a:xfrm>
              <a:off x="3289300" y="4568825"/>
              <a:ext cx="0" cy="184150"/>
            </a:xfrm>
            <a:prstGeom prst="straightConnector1">
              <a:avLst/>
            </a:prstGeom>
            <a:noFill/>
            <a:ln cap="flat" cmpd="sng" w="38100">
              <a:solidFill>
                <a:schemeClr val="dk1"/>
              </a:solidFill>
              <a:prstDash val="solid"/>
              <a:miter lim="8000"/>
              <a:headEnd len="sm" w="sm" type="none"/>
              <a:tailEnd len="sm" w="sm" type="none"/>
            </a:ln>
          </p:spPr>
        </p:cxnSp>
        <p:cxnSp>
          <p:nvCxnSpPr>
            <p:cNvPr id="245" name="Google Shape;245;p30"/>
            <p:cNvCxnSpPr/>
            <p:nvPr/>
          </p:nvCxnSpPr>
          <p:spPr>
            <a:xfrm>
              <a:off x="3946525" y="4568825"/>
              <a:ext cx="0" cy="184150"/>
            </a:xfrm>
            <a:prstGeom prst="straightConnector1">
              <a:avLst/>
            </a:prstGeom>
            <a:noFill/>
            <a:ln cap="flat" cmpd="sng" w="38100">
              <a:solidFill>
                <a:schemeClr val="dk1"/>
              </a:solidFill>
              <a:prstDash val="solid"/>
              <a:miter lim="8000"/>
              <a:headEnd len="sm" w="sm" type="none"/>
              <a:tailEnd len="sm" w="sm" type="none"/>
            </a:ln>
          </p:spPr>
        </p:cxnSp>
        <p:sp>
          <p:nvSpPr>
            <p:cNvPr id="246" name="Google Shape;246;p30"/>
            <p:cNvSpPr txBox="1"/>
            <p:nvPr/>
          </p:nvSpPr>
          <p:spPr>
            <a:xfrm>
              <a:off x="1830387" y="3851275"/>
              <a:ext cx="558800"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20</a:t>
              </a:r>
              <a:endParaRPr/>
            </a:p>
          </p:txBody>
        </p:sp>
        <p:cxnSp>
          <p:nvCxnSpPr>
            <p:cNvPr id="247" name="Google Shape;247;p30"/>
            <p:cNvCxnSpPr/>
            <p:nvPr/>
          </p:nvCxnSpPr>
          <p:spPr>
            <a:xfrm>
              <a:off x="1322387" y="4584700"/>
              <a:ext cx="0" cy="787400"/>
            </a:xfrm>
            <a:prstGeom prst="straightConnector1">
              <a:avLst/>
            </a:prstGeom>
            <a:noFill/>
            <a:ln cap="flat" cmpd="sng" w="57150">
              <a:solidFill>
                <a:schemeClr val="accent2"/>
              </a:solidFill>
              <a:prstDash val="solid"/>
              <a:miter lim="8000"/>
              <a:headEnd len="sm" w="sm" type="none"/>
              <a:tailEnd len="med" w="med" type="triangle"/>
            </a:ln>
          </p:spPr>
        </p:cxnSp>
        <p:sp>
          <p:nvSpPr>
            <p:cNvPr id="248" name="Google Shape;248;p30"/>
            <p:cNvSpPr txBox="1"/>
            <p:nvPr/>
          </p:nvSpPr>
          <p:spPr>
            <a:xfrm>
              <a:off x="1152525" y="5372100"/>
              <a:ext cx="557212"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30</a:t>
              </a:r>
              <a:endParaRPr/>
            </a:p>
          </p:txBody>
        </p:sp>
        <p:cxnSp>
          <p:nvCxnSpPr>
            <p:cNvPr id="249" name="Google Shape;249;p30"/>
            <p:cNvCxnSpPr/>
            <p:nvPr/>
          </p:nvCxnSpPr>
          <p:spPr>
            <a:xfrm rot="10800000">
              <a:off x="2622550" y="4133850"/>
              <a:ext cx="0" cy="479425"/>
            </a:xfrm>
            <a:prstGeom prst="straightConnector1">
              <a:avLst/>
            </a:prstGeom>
            <a:noFill/>
            <a:ln cap="flat" cmpd="sng" w="57150">
              <a:solidFill>
                <a:schemeClr val="accent2"/>
              </a:solidFill>
              <a:prstDash val="solid"/>
              <a:miter lim="8000"/>
              <a:headEnd len="sm" w="sm" type="none"/>
              <a:tailEnd len="med" w="med" type="triangle"/>
            </a:ln>
          </p:spPr>
        </p:cxnSp>
        <p:cxnSp>
          <p:nvCxnSpPr>
            <p:cNvPr id="250" name="Google Shape;250;p30"/>
            <p:cNvCxnSpPr/>
            <p:nvPr/>
          </p:nvCxnSpPr>
          <p:spPr>
            <a:xfrm flipH="1">
              <a:off x="3311525" y="4572000"/>
              <a:ext cx="6350" cy="431800"/>
            </a:xfrm>
            <a:prstGeom prst="straightConnector1">
              <a:avLst/>
            </a:prstGeom>
            <a:noFill/>
            <a:ln cap="flat" cmpd="sng" w="57150">
              <a:solidFill>
                <a:schemeClr val="accent2"/>
              </a:solidFill>
              <a:prstDash val="solid"/>
              <a:miter lim="8000"/>
              <a:headEnd len="sm" w="sm" type="none"/>
              <a:tailEnd len="med" w="med" type="triangle"/>
            </a:ln>
          </p:spPr>
        </p:cxnSp>
        <p:cxnSp>
          <p:nvCxnSpPr>
            <p:cNvPr id="251" name="Google Shape;251;p30"/>
            <p:cNvCxnSpPr/>
            <p:nvPr/>
          </p:nvCxnSpPr>
          <p:spPr>
            <a:xfrm rot="10800000">
              <a:off x="4392612" y="3995737"/>
              <a:ext cx="0" cy="623887"/>
            </a:xfrm>
            <a:prstGeom prst="straightConnector1">
              <a:avLst/>
            </a:prstGeom>
            <a:noFill/>
            <a:ln cap="flat" cmpd="sng" w="57150">
              <a:solidFill>
                <a:schemeClr val="accent2"/>
              </a:solidFill>
              <a:prstDash val="solid"/>
              <a:miter lim="8000"/>
              <a:headEnd len="sm" w="sm" type="none"/>
              <a:tailEnd len="med" w="med" type="triangle"/>
            </a:ln>
          </p:spPr>
        </p:cxnSp>
        <p:sp>
          <p:nvSpPr>
            <p:cNvPr id="252" name="Google Shape;252;p30"/>
            <p:cNvSpPr txBox="1"/>
            <p:nvPr/>
          </p:nvSpPr>
          <p:spPr>
            <a:xfrm>
              <a:off x="2451100" y="3851275"/>
              <a:ext cx="560387"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20</a:t>
              </a:r>
              <a:endParaRPr/>
            </a:p>
          </p:txBody>
        </p:sp>
        <p:sp>
          <p:nvSpPr>
            <p:cNvPr id="253" name="Google Shape;253;p30"/>
            <p:cNvSpPr txBox="1"/>
            <p:nvPr/>
          </p:nvSpPr>
          <p:spPr>
            <a:xfrm>
              <a:off x="2952750" y="5075237"/>
              <a:ext cx="558800"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10</a:t>
              </a:r>
              <a:endParaRPr/>
            </a:p>
          </p:txBody>
        </p:sp>
        <p:sp>
          <p:nvSpPr>
            <p:cNvPr id="254" name="Google Shape;254;p30"/>
            <p:cNvSpPr txBox="1"/>
            <p:nvPr/>
          </p:nvSpPr>
          <p:spPr>
            <a:xfrm>
              <a:off x="4032250" y="3708400"/>
              <a:ext cx="557212"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32</a:t>
              </a:r>
              <a:endParaRPr/>
            </a:p>
          </p:txBody>
        </p:sp>
        <p:cxnSp>
          <p:nvCxnSpPr>
            <p:cNvPr id="255" name="Google Shape;255;p30"/>
            <p:cNvCxnSpPr/>
            <p:nvPr/>
          </p:nvCxnSpPr>
          <p:spPr>
            <a:xfrm>
              <a:off x="4392612" y="4572000"/>
              <a:ext cx="0" cy="184150"/>
            </a:xfrm>
            <a:prstGeom prst="straightConnector1">
              <a:avLst/>
            </a:prstGeom>
            <a:noFill/>
            <a:ln cap="flat" cmpd="sng" w="38100">
              <a:solidFill>
                <a:schemeClr val="dk1"/>
              </a:solidFill>
              <a:prstDash val="solid"/>
              <a:miter lim="8000"/>
              <a:headEnd len="sm" w="sm" type="none"/>
              <a:tailEnd len="sm" w="sm" type="none"/>
            </a:ln>
          </p:spPr>
        </p:cxnSp>
      </p:grpSp>
      <p:sp>
        <p:nvSpPr>
          <p:cNvPr id="256" name="Google Shape;256;p30"/>
          <p:cNvSpPr txBox="1"/>
          <p:nvPr/>
        </p:nvSpPr>
        <p:spPr>
          <a:xfrm>
            <a:off x="1158875" y="8218487"/>
            <a:ext cx="2193925" cy="354012"/>
          </a:xfrm>
          <a:prstGeom prst="rect">
            <a:avLst/>
          </a:prstGeom>
          <a:noFill/>
          <a:ln>
            <a:noFill/>
          </a:ln>
        </p:spPr>
        <p:txBody>
          <a:bodyPr anchorCtr="0" anchor="t" bIns="45850" lIns="91700" spcFirstLastPara="1" rIns="91700" wrap="square" tIns="45850">
            <a:noAutofit/>
          </a:bodyPr>
          <a:lstStyle/>
          <a:p>
            <a:pPr indent="0" lvl="0" marL="0" marR="0" rtl="0" algn="l">
              <a:lnSpc>
                <a:spcPct val="100000"/>
              </a:lnSpc>
              <a:spcBef>
                <a:spcPts val="0"/>
              </a:spcBef>
              <a:spcAft>
                <a:spcPts val="0"/>
              </a:spcAft>
              <a:buClr>
                <a:schemeClr val="dk1"/>
              </a:buClr>
              <a:buFont typeface="Calibri"/>
              <a:buNone/>
            </a:pPr>
            <a:r>
              <a:rPr b="1" i="0" lang="en-US" sz="1700" u="none" cap="none" strike="noStrike">
                <a:solidFill>
                  <a:schemeClr val="dk1"/>
                </a:solidFill>
                <a:latin typeface="Calibri"/>
                <a:ea typeface="Calibri"/>
                <a:cs typeface="Calibri"/>
                <a:sym typeface="Calibri"/>
              </a:rPr>
              <a:t>Original 5 year project</a:t>
            </a:r>
            <a:endParaRPr/>
          </a:p>
        </p:txBody>
      </p:sp>
      <p:cxnSp>
        <p:nvCxnSpPr>
          <p:cNvPr id="257" name="Google Shape;257;p30"/>
          <p:cNvCxnSpPr/>
          <p:nvPr/>
        </p:nvCxnSpPr>
        <p:spPr>
          <a:xfrm>
            <a:off x="3975100" y="6827837"/>
            <a:ext cx="309562" cy="0"/>
          </a:xfrm>
          <a:prstGeom prst="straightConnector1">
            <a:avLst/>
          </a:prstGeom>
          <a:noFill/>
          <a:ln cap="flat" cmpd="sng" w="9525">
            <a:solidFill>
              <a:schemeClr val="dk1"/>
            </a:solidFill>
            <a:prstDash val="solid"/>
            <a:miter lim="8000"/>
            <a:headEnd len="sm" w="sm" type="none"/>
            <a:tailEnd len="med" w="med" type="triangle"/>
          </a:ln>
        </p:spPr>
      </p:cxnSp>
      <p:sp>
        <p:nvSpPr>
          <p:cNvPr id="258" name="Google Shape;258;p30"/>
          <p:cNvSpPr txBox="1"/>
          <p:nvPr/>
        </p:nvSpPr>
        <p:spPr>
          <a:xfrm>
            <a:off x="7107237" y="6780212"/>
            <a:ext cx="3273425" cy="339725"/>
          </a:xfrm>
          <a:prstGeom prst="rect">
            <a:avLst/>
          </a:prstGeom>
          <a:noFill/>
          <a:ln>
            <a:noFill/>
          </a:ln>
        </p:spPr>
        <p:txBody>
          <a:bodyPr anchorCtr="0" anchor="t" bIns="45850" lIns="91700" spcFirstLastPara="1" rIns="91700" wrap="square" tIns="45850">
            <a:noAutofit/>
          </a:bodyPr>
          <a:lstStyle/>
          <a:p>
            <a:pPr indent="0" lvl="0" marL="0" marR="0" rtl="0" algn="l">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       6       7       8     9    10</a:t>
            </a:r>
            <a:endParaRPr/>
          </a:p>
        </p:txBody>
      </p:sp>
      <p:grpSp>
        <p:nvGrpSpPr>
          <p:cNvPr id="259" name="Google Shape;259;p30"/>
          <p:cNvGrpSpPr/>
          <p:nvPr/>
        </p:nvGrpSpPr>
        <p:grpSpPr>
          <a:xfrm>
            <a:off x="4329112" y="5935662"/>
            <a:ext cx="5895975" cy="2359025"/>
            <a:chOff x="4032250" y="3635375"/>
            <a:chExt cx="5489575" cy="1949450"/>
          </a:xfrm>
        </p:grpSpPr>
        <p:grpSp>
          <p:nvGrpSpPr>
            <p:cNvPr id="260" name="Google Shape;260;p30"/>
            <p:cNvGrpSpPr/>
            <p:nvPr/>
          </p:nvGrpSpPr>
          <p:grpSpPr>
            <a:xfrm>
              <a:off x="4032250" y="3635375"/>
              <a:ext cx="3095625" cy="1663701"/>
              <a:chOff x="1152525" y="3709987"/>
              <a:chExt cx="3671887" cy="1979613"/>
            </a:xfrm>
          </p:grpSpPr>
          <p:sp>
            <p:nvSpPr>
              <p:cNvPr id="261" name="Google Shape;261;p30"/>
              <p:cNvSpPr txBox="1"/>
              <p:nvPr/>
            </p:nvSpPr>
            <p:spPr>
              <a:xfrm>
                <a:off x="1209675" y="4808537"/>
                <a:ext cx="3614737" cy="33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 0     1       2       3       4     5</a:t>
                </a:r>
                <a:endParaRPr/>
              </a:p>
            </p:txBody>
          </p:sp>
          <p:cxnSp>
            <p:nvCxnSpPr>
              <p:cNvPr id="262" name="Google Shape;262;p30"/>
              <p:cNvCxnSpPr/>
              <p:nvPr/>
            </p:nvCxnSpPr>
            <p:spPr>
              <a:xfrm rot="10800000">
                <a:off x="1944687" y="4133850"/>
                <a:ext cx="0" cy="479425"/>
              </a:xfrm>
              <a:prstGeom prst="straightConnector1">
                <a:avLst/>
              </a:prstGeom>
              <a:noFill/>
              <a:ln cap="flat" cmpd="sng" w="57150">
                <a:solidFill>
                  <a:schemeClr val="accent2"/>
                </a:solidFill>
                <a:prstDash val="solid"/>
                <a:miter lim="8000"/>
                <a:headEnd len="sm" w="sm" type="none"/>
                <a:tailEnd len="med" w="med" type="triangle"/>
              </a:ln>
            </p:spPr>
          </p:cxnSp>
          <p:grpSp>
            <p:nvGrpSpPr>
              <p:cNvPr id="263" name="Google Shape;263;p30"/>
              <p:cNvGrpSpPr/>
              <p:nvPr/>
            </p:nvGrpSpPr>
            <p:grpSpPr>
              <a:xfrm>
                <a:off x="1322387" y="4452937"/>
                <a:ext cx="3070225" cy="263525"/>
                <a:chOff x="914400" y="4419600"/>
                <a:chExt cx="7315200" cy="304800"/>
              </a:xfrm>
            </p:grpSpPr>
            <p:cxnSp>
              <p:nvCxnSpPr>
                <p:cNvPr id="264" name="Google Shape;264;p30"/>
                <p:cNvCxnSpPr/>
                <p:nvPr/>
              </p:nvCxnSpPr>
              <p:spPr>
                <a:xfrm>
                  <a:off x="914400" y="4572000"/>
                  <a:ext cx="7315200" cy="0"/>
                </a:xfrm>
                <a:prstGeom prst="straightConnector1">
                  <a:avLst/>
                </a:prstGeom>
                <a:noFill/>
                <a:ln cap="flat" cmpd="sng" w="57150">
                  <a:solidFill>
                    <a:srgbClr val="07080F"/>
                  </a:solidFill>
                  <a:prstDash val="solid"/>
                  <a:miter lim="8000"/>
                  <a:headEnd len="sm" w="sm" type="none"/>
                  <a:tailEnd len="sm" w="sm" type="none"/>
                </a:ln>
              </p:spPr>
            </p:cxnSp>
            <p:cxnSp>
              <p:nvCxnSpPr>
                <p:cNvPr id="265" name="Google Shape;265;p30"/>
                <p:cNvCxnSpPr/>
                <p:nvPr/>
              </p:nvCxnSpPr>
              <p:spPr>
                <a:xfrm>
                  <a:off x="914400" y="4419600"/>
                  <a:ext cx="0" cy="304800"/>
                </a:xfrm>
                <a:prstGeom prst="straightConnector1">
                  <a:avLst/>
                </a:prstGeom>
                <a:noFill/>
                <a:ln cap="flat" cmpd="sng" w="38100">
                  <a:solidFill>
                    <a:srgbClr val="07080F"/>
                  </a:solidFill>
                  <a:prstDash val="solid"/>
                  <a:miter lim="8000"/>
                  <a:headEnd len="sm" w="sm" type="none"/>
                  <a:tailEnd len="sm" w="sm" type="none"/>
                </a:ln>
              </p:spPr>
            </p:cxnSp>
          </p:grpSp>
          <p:cxnSp>
            <p:nvCxnSpPr>
              <p:cNvPr id="266" name="Google Shape;266;p30"/>
              <p:cNvCxnSpPr/>
              <p:nvPr/>
            </p:nvCxnSpPr>
            <p:spPr>
              <a:xfrm>
                <a:off x="1944687" y="4584700"/>
                <a:ext cx="0" cy="182562"/>
              </a:xfrm>
              <a:prstGeom prst="straightConnector1">
                <a:avLst/>
              </a:prstGeom>
              <a:noFill/>
              <a:ln cap="flat" cmpd="sng" w="38100">
                <a:solidFill>
                  <a:schemeClr val="dk1"/>
                </a:solidFill>
                <a:prstDash val="solid"/>
                <a:miter lim="8000"/>
                <a:headEnd len="sm" w="sm" type="none"/>
                <a:tailEnd len="sm" w="sm" type="none"/>
              </a:ln>
            </p:spPr>
          </p:cxnSp>
          <p:cxnSp>
            <p:nvCxnSpPr>
              <p:cNvPr id="267" name="Google Shape;267;p30"/>
              <p:cNvCxnSpPr/>
              <p:nvPr/>
            </p:nvCxnSpPr>
            <p:spPr>
              <a:xfrm>
                <a:off x="2633662" y="4568825"/>
                <a:ext cx="0" cy="184150"/>
              </a:xfrm>
              <a:prstGeom prst="straightConnector1">
                <a:avLst/>
              </a:prstGeom>
              <a:noFill/>
              <a:ln cap="flat" cmpd="sng" w="38100">
                <a:solidFill>
                  <a:schemeClr val="dk1"/>
                </a:solidFill>
                <a:prstDash val="solid"/>
                <a:miter lim="8000"/>
                <a:headEnd len="sm" w="sm" type="none"/>
                <a:tailEnd len="sm" w="sm" type="none"/>
              </a:ln>
            </p:spPr>
          </p:cxnSp>
          <p:cxnSp>
            <p:nvCxnSpPr>
              <p:cNvPr id="268" name="Google Shape;268;p30"/>
              <p:cNvCxnSpPr/>
              <p:nvPr/>
            </p:nvCxnSpPr>
            <p:spPr>
              <a:xfrm>
                <a:off x="3289300" y="4568825"/>
                <a:ext cx="0" cy="184150"/>
              </a:xfrm>
              <a:prstGeom prst="straightConnector1">
                <a:avLst/>
              </a:prstGeom>
              <a:noFill/>
              <a:ln cap="flat" cmpd="sng" w="38100">
                <a:solidFill>
                  <a:schemeClr val="dk1"/>
                </a:solidFill>
                <a:prstDash val="solid"/>
                <a:miter lim="8000"/>
                <a:headEnd len="sm" w="sm" type="none"/>
                <a:tailEnd len="sm" w="sm" type="none"/>
              </a:ln>
            </p:spPr>
          </p:cxnSp>
          <p:cxnSp>
            <p:nvCxnSpPr>
              <p:cNvPr id="269" name="Google Shape;269;p30"/>
              <p:cNvCxnSpPr/>
              <p:nvPr/>
            </p:nvCxnSpPr>
            <p:spPr>
              <a:xfrm>
                <a:off x="3946525" y="4568825"/>
                <a:ext cx="0" cy="184150"/>
              </a:xfrm>
              <a:prstGeom prst="straightConnector1">
                <a:avLst/>
              </a:prstGeom>
              <a:noFill/>
              <a:ln cap="flat" cmpd="sng" w="38100">
                <a:solidFill>
                  <a:schemeClr val="dk1"/>
                </a:solidFill>
                <a:prstDash val="solid"/>
                <a:miter lim="8000"/>
                <a:headEnd len="sm" w="sm" type="none"/>
                <a:tailEnd len="sm" w="sm" type="none"/>
              </a:ln>
            </p:spPr>
          </p:cxnSp>
          <p:sp>
            <p:nvSpPr>
              <p:cNvPr id="270" name="Google Shape;270;p30"/>
              <p:cNvSpPr txBox="1"/>
              <p:nvPr/>
            </p:nvSpPr>
            <p:spPr>
              <a:xfrm>
                <a:off x="1830387" y="3851275"/>
                <a:ext cx="558800"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20</a:t>
                </a:r>
                <a:endParaRPr/>
              </a:p>
            </p:txBody>
          </p:sp>
          <p:cxnSp>
            <p:nvCxnSpPr>
              <p:cNvPr id="271" name="Google Shape;271;p30"/>
              <p:cNvCxnSpPr/>
              <p:nvPr/>
            </p:nvCxnSpPr>
            <p:spPr>
              <a:xfrm>
                <a:off x="1322387" y="4584700"/>
                <a:ext cx="0" cy="787400"/>
              </a:xfrm>
              <a:prstGeom prst="straightConnector1">
                <a:avLst/>
              </a:prstGeom>
              <a:noFill/>
              <a:ln cap="flat" cmpd="sng" w="57150">
                <a:solidFill>
                  <a:schemeClr val="accent2"/>
                </a:solidFill>
                <a:prstDash val="solid"/>
                <a:miter lim="8000"/>
                <a:headEnd len="sm" w="sm" type="none"/>
                <a:tailEnd len="med" w="med" type="triangle"/>
              </a:ln>
            </p:spPr>
          </p:cxnSp>
          <p:sp>
            <p:nvSpPr>
              <p:cNvPr id="272" name="Google Shape;272;p30"/>
              <p:cNvSpPr txBox="1"/>
              <p:nvPr/>
            </p:nvSpPr>
            <p:spPr>
              <a:xfrm>
                <a:off x="1152525" y="5372100"/>
                <a:ext cx="557212"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30</a:t>
                </a:r>
                <a:endParaRPr/>
              </a:p>
            </p:txBody>
          </p:sp>
          <p:cxnSp>
            <p:nvCxnSpPr>
              <p:cNvPr id="273" name="Google Shape;273;p30"/>
              <p:cNvCxnSpPr/>
              <p:nvPr/>
            </p:nvCxnSpPr>
            <p:spPr>
              <a:xfrm rot="10800000">
                <a:off x="2622550" y="4133850"/>
                <a:ext cx="0" cy="479425"/>
              </a:xfrm>
              <a:prstGeom prst="straightConnector1">
                <a:avLst/>
              </a:prstGeom>
              <a:noFill/>
              <a:ln cap="flat" cmpd="sng" w="57150">
                <a:solidFill>
                  <a:schemeClr val="accent2"/>
                </a:solidFill>
                <a:prstDash val="solid"/>
                <a:miter lim="8000"/>
                <a:headEnd len="sm" w="sm" type="none"/>
                <a:tailEnd len="med" w="med" type="triangle"/>
              </a:ln>
            </p:spPr>
          </p:cxnSp>
          <p:cxnSp>
            <p:nvCxnSpPr>
              <p:cNvPr id="274" name="Google Shape;274;p30"/>
              <p:cNvCxnSpPr/>
              <p:nvPr/>
            </p:nvCxnSpPr>
            <p:spPr>
              <a:xfrm flipH="1">
                <a:off x="3311525" y="4572000"/>
                <a:ext cx="6350" cy="431800"/>
              </a:xfrm>
              <a:prstGeom prst="straightConnector1">
                <a:avLst/>
              </a:prstGeom>
              <a:noFill/>
              <a:ln cap="flat" cmpd="sng" w="57150">
                <a:solidFill>
                  <a:schemeClr val="accent2"/>
                </a:solidFill>
                <a:prstDash val="solid"/>
                <a:miter lim="8000"/>
                <a:headEnd len="sm" w="sm" type="none"/>
                <a:tailEnd len="med" w="med" type="triangle"/>
              </a:ln>
            </p:spPr>
          </p:cxnSp>
          <p:cxnSp>
            <p:nvCxnSpPr>
              <p:cNvPr id="275" name="Google Shape;275;p30"/>
              <p:cNvCxnSpPr/>
              <p:nvPr/>
            </p:nvCxnSpPr>
            <p:spPr>
              <a:xfrm rot="10800000">
                <a:off x="4392612" y="3995737"/>
                <a:ext cx="0" cy="623887"/>
              </a:xfrm>
              <a:prstGeom prst="straightConnector1">
                <a:avLst/>
              </a:prstGeom>
              <a:noFill/>
              <a:ln cap="flat" cmpd="sng" w="57150">
                <a:solidFill>
                  <a:schemeClr val="accent2"/>
                </a:solidFill>
                <a:prstDash val="solid"/>
                <a:miter lim="8000"/>
                <a:headEnd len="sm" w="sm" type="none"/>
                <a:tailEnd len="med" w="med" type="triangle"/>
              </a:ln>
            </p:spPr>
          </p:cxnSp>
          <p:sp>
            <p:nvSpPr>
              <p:cNvPr id="276" name="Google Shape;276;p30"/>
              <p:cNvSpPr txBox="1"/>
              <p:nvPr/>
            </p:nvSpPr>
            <p:spPr>
              <a:xfrm>
                <a:off x="2451100" y="3852862"/>
                <a:ext cx="560387"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20</a:t>
                </a:r>
                <a:endParaRPr/>
              </a:p>
            </p:txBody>
          </p:sp>
          <p:sp>
            <p:nvSpPr>
              <p:cNvPr id="277" name="Google Shape;277;p30"/>
              <p:cNvSpPr txBox="1"/>
              <p:nvPr/>
            </p:nvSpPr>
            <p:spPr>
              <a:xfrm>
                <a:off x="2952750" y="5078412"/>
                <a:ext cx="558800"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10</a:t>
                </a:r>
                <a:endParaRPr/>
              </a:p>
            </p:txBody>
          </p:sp>
          <p:sp>
            <p:nvSpPr>
              <p:cNvPr id="278" name="Google Shape;278;p30"/>
              <p:cNvSpPr txBox="1"/>
              <p:nvPr/>
            </p:nvSpPr>
            <p:spPr>
              <a:xfrm>
                <a:off x="4032250" y="3709987"/>
                <a:ext cx="557212" cy="3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32</a:t>
                </a:r>
                <a:endParaRPr/>
              </a:p>
            </p:txBody>
          </p:sp>
          <p:cxnSp>
            <p:nvCxnSpPr>
              <p:cNvPr id="279" name="Google Shape;279;p30"/>
              <p:cNvCxnSpPr/>
              <p:nvPr/>
            </p:nvCxnSpPr>
            <p:spPr>
              <a:xfrm>
                <a:off x="4392612" y="4572000"/>
                <a:ext cx="0" cy="184150"/>
              </a:xfrm>
              <a:prstGeom prst="straightConnector1">
                <a:avLst/>
              </a:prstGeom>
              <a:noFill/>
              <a:ln cap="flat" cmpd="sng" w="38100">
                <a:solidFill>
                  <a:schemeClr val="dk1"/>
                </a:solidFill>
                <a:prstDash val="solid"/>
                <a:miter lim="8000"/>
                <a:headEnd len="sm" w="sm" type="none"/>
                <a:tailEnd len="sm" w="sm" type="none"/>
              </a:ln>
            </p:spPr>
          </p:cxnSp>
        </p:grpSp>
        <p:cxnSp>
          <p:nvCxnSpPr>
            <p:cNvPr id="280" name="Google Shape;280;p30"/>
            <p:cNvCxnSpPr/>
            <p:nvPr/>
          </p:nvCxnSpPr>
          <p:spPr>
            <a:xfrm rot="10800000">
              <a:off x="7292975" y="3992562"/>
              <a:ext cx="0" cy="403225"/>
            </a:xfrm>
            <a:prstGeom prst="straightConnector1">
              <a:avLst/>
            </a:prstGeom>
            <a:noFill/>
            <a:ln cap="flat" cmpd="sng" w="57150">
              <a:solidFill>
                <a:schemeClr val="accent2"/>
              </a:solidFill>
              <a:prstDash val="solid"/>
              <a:miter lim="8000"/>
              <a:headEnd len="sm" w="sm" type="none"/>
              <a:tailEnd len="med" w="med" type="triangle"/>
            </a:ln>
          </p:spPr>
        </p:cxnSp>
        <p:grpSp>
          <p:nvGrpSpPr>
            <p:cNvPr id="281" name="Google Shape;281;p30"/>
            <p:cNvGrpSpPr/>
            <p:nvPr/>
          </p:nvGrpSpPr>
          <p:grpSpPr>
            <a:xfrm>
              <a:off x="6767512" y="4260850"/>
              <a:ext cx="2589212" cy="222250"/>
              <a:chOff x="914400" y="4419600"/>
              <a:chExt cx="7315200" cy="304800"/>
            </a:xfrm>
          </p:grpSpPr>
          <p:cxnSp>
            <p:nvCxnSpPr>
              <p:cNvPr id="282" name="Google Shape;282;p30"/>
              <p:cNvCxnSpPr/>
              <p:nvPr/>
            </p:nvCxnSpPr>
            <p:spPr>
              <a:xfrm>
                <a:off x="914400" y="4572000"/>
                <a:ext cx="7315200" cy="0"/>
              </a:xfrm>
              <a:prstGeom prst="straightConnector1">
                <a:avLst/>
              </a:prstGeom>
              <a:noFill/>
              <a:ln cap="flat" cmpd="sng" w="57150">
                <a:solidFill>
                  <a:srgbClr val="07080F"/>
                </a:solidFill>
                <a:prstDash val="solid"/>
                <a:miter lim="8000"/>
                <a:headEnd len="sm" w="sm" type="none"/>
                <a:tailEnd len="sm" w="sm" type="none"/>
              </a:ln>
            </p:spPr>
          </p:cxnSp>
          <p:cxnSp>
            <p:nvCxnSpPr>
              <p:cNvPr id="283" name="Google Shape;283;p30"/>
              <p:cNvCxnSpPr/>
              <p:nvPr/>
            </p:nvCxnSpPr>
            <p:spPr>
              <a:xfrm>
                <a:off x="914400" y="4419600"/>
                <a:ext cx="0" cy="304800"/>
              </a:xfrm>
              <a:prstGeom prst="straightConnector1">
                <a:avLst/>
              </a:prstGeom>
              <a:noFill/>
              <a:ln cap="flat" cmpd="sng" w="38100">
                <a:solidFill>
                  <a:srgbClr val="07080F"/>
                </a:solidFill>
                <a:prstDash val="solid"/>
                <a:miter lim="8000"/>
                <a:headEnd len="sm" w="sm" type="none"/>
                <a:tailEnd len="sm" w="sm" type="none"/>
              </a:ln>
            </p:spPr>
          </p:cxnSp>
        </p:grpSp>
        <p:cxnSp>
          <p:nvCxnSpPr>
            <p:cNvPr id="284" name="Google Shape;284;p30"/>
            <p:cNvCxnSpPr/>
            <p:nvPr/>
          </p:nvCxnSpPr>
          <p:spPr>
            <a:xfrm>
              <a:off x="7292975" y="4371975"/>
              <a:ext cx="0" cy="153987"/>
            </a:xfrm>
            <a:prstGeom prst="straightConnector1">
              <a:avLst/>
            </a:prstGeom>
            <a:noFill/>
            <a:ln cap="flat" cmpd="sng" w="38100">
              <a:solidFill>
                <a:schemeClr val="dk1"/>
              </a:solidFill>
              <a:prstDash val="solid"/>
              <a:miter lim="8000"/>
              <a:headEnd len="sm" w="sm" type="none"/>
              <a:tailEnd len="sm" w="sm" type="none"/>
            </a:ln>
          </p:spPr>
        </p:cxnSp>
        <p:cxnSp>
          <p:nvCxnSpPr>
            <p:cNvPr id="285" name="Google Shape;285;p30"/>
            <p:cNvCxnSpPr/>
            <p:nvPr/>
          </p:nvCxnSpPr>
          <p:spPr>
            <a:xfrm>
              <a:off x="7874000" y="4359275"/>
              <a:ext cx="0" cy="153987"/>
            </a:xfrm>
            <a:prstGeom prst="straightConnector1">
              <a:avLst/>
            </a:prstGeom>
            <a:noFill/>
            <a:ln cap="flat" cmpd="sng" w="38100">
              <a:solidFill>
                <a:schemeClr val="dk1"/>
              </a:solidFill>
              <a:prstDash val="solid"/>
              <a:miter lim="8000"/>
              <a:headEnd len="sm" w="sm" type="none"/>
              <a:tailEnd len="sm" w="sm" type="none"/>
            </a:ln>
          </p:spPr>
        </p:cxnSp>
        <p:cxnSp>
          <p:nvCxnSpPr>
            <p:cNvPr id="286" name="Google Shape;286;p30"/>
            <p:cNvCxnSpPr/>
            <p:nvPr/>
          </p:nvCxnSpPr>
          <p:spPr>
            <a:xfrm>
              <a:off x="8426450" y="4359275"/>
              <a:ext cx="0" cy="153987"/>
            </a:xfrm>
            <a:prstGeom prst="straightConnector1">
              <a:avLst/>
            </a:prstGeom>
            <a:noFill/>
            <a:ln cap="flat" cmpd="sng" w="38100">
              <a:solidFill>
                <a:schemeClr val="dk1"/>
              </a:solidFill>
              <a:prstDash val="solid"/>
              <a:miter lim="8000"/>
              <a:headEnd len="sm" w="sm" type="none"/>
              <a:tailEnd len="sm" w="sm" type="none"/>
            </a:ln>
          </p:spPr>
        </p:cxnSp>
        <p:cxnSp>
          <p:nvCxnSpPr>
            <p:cNvPr id="287" name="Google Shape;287;p30"/>
            <p:cNvCxnSpPr/>
            <p:nvPr/>
          </p:nvCxnSpPr>
          <p:spPr>
            <a:xfrm>
              <a:off x="8980487" y="4359275"/>
              <a:ext cx="0" cy="153987"/>
            </a:xfrm>
            <a:prstGeom prst="straightConnector1">
              <a:avLst/>
            </a:prstGeom>
            <a:noFill/>
            <a:ln cap="flat" cmpd="sng" w="38100">
              <a:solidFill>
                <a:schemeClr val="dk1"/>
              </a:solidFill>
              <a:prstDash val="solid"/>
              <a:miter lim="8000"/>
              <a:headEnd len="sm" w="sm" type="none"/>
              <a:tailEnd len="sm" w="sm" type="none"/>
            </a:ln>
          </p:spPr>
        </p:cxnSp>
        <p:sp>
          <p:nvSpPr>
            <p:cNvPr id="288" name="Google Shape;288;p30"/>
            <p:cNvSpPr txBox="1"/>
            <p:nvPr/>
          </p:nvSpPr>
          <p:spPr>
            <a:xfrm>
              <a:off x="7196137" y="3756025"/>
              <a:ext cx="471487" cy="2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20</a:t>
              </a:r>
              <a:endParaRPr/>
            </a:p>
          </p:txBody>
        </p:sp>
        <p:cxnSp>
          <p:nvCxnSpPr>
            <p:cNvPr id="289" name="Google Shape;289;p30"/>
            <p:cNvCxnSpPr/>
            <p:nvPr/>
          </p:nvCxnSpPr>
          <p:spPr>
            <a:xfrm>
              <a:off x="6767512" y="4371975"/>
              <a:ext cx="0" cy="661987"/>
            </a:xfrm>
            <a:prstGeom prst="straightConnector1">
              <a:avLst/>
            </a:prstGeom>
            <a:noFill/>
            <a:ln cap="flat" cmpd="sng" w="57150">
              <a:solidFill>
                <a:schemeClr val="accent2"/>
              </a:solidFill>
              <a:prstDash val="solid"/>
              <a:miter lim="8000"/>
              <a:headEnd len="sm" w="sm" type="none"/>
              <a:tailEnd len="med" w="med" type="triangle"/>
            </a:ln>
          </p:spPr>
        </p:cxnSp>
        <p:sp>
          <p:nvSpPr>
            <p:cNvPr id="290" name="Google Shape;290;p30"/>
            <p:cNvSpPr txBox="1"/>
            <p:nvPr/>
          </p:nvSpPr>
          <p:spPr>
            <a:xfrm>
              <a:off x="6624637" y="5033962"/>
              <a:ext cx="469900" cy="2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30</a:t>
              </a:r>
              <a:endParaRPr/>
            </a:p>
          </p:txBody>
        </p:sp>
        <p:cxnSp>
          <p:nvCxnSpPr>
            <p:cNvPr id="291" name="Google Shape;291;p30"/>
            <p:cNvCxnSpPr/>
            <p:nvPr/>
          </p:nvCxnSpPr>
          <p:spPr>
            <a:xfrm rot="10800000">
              <a:off x="7864475" y="3992562"/>
              <a:ext cx="0" cy="403225"/>
            </a:xfrm>
            <a:prstGeom prst="straightConnector1">
              <a:avLst/>
            </a:prstGeom>
            <a:noFill/>
            <a:ln cap="flat" cmpd="sng" w="57150">
              <a:solidFill>
                <a:schemeClr val="accent2"/>
              </a:solidFill>
              <a:prstDash val="solid"/>
              <a:miter lim="8000"/>
              <a:headEnd len="sm" w="sm" type="none"/>
              <a:tailEnd len="med" w="med" type="triangle"/>
            </a:ln>
          </p:spPr>
        </p:cxnSp>
        <p:cxnSp>
          <p:nvCxnSpPr>
            <p:cNvPr id="292" name="Google Shape;292;p30"/>
            <p:cNvCxnSpPr/>
            <p:nvPr/>
          </p:nvCxnSpPr>
          <p:spPr>
            <a:xfrm flipH="1">
              <a:off x="8445500" y="4362450"/>
              <a:ext cx="4762" cy="361950"/>
            </a:xfrm>
            <a:prstGeom prst="straightConnector1">
              <a:avLst/>
            </a:prstGeom>
            <a:noFill/>
            <a:ln cap="flat" cmpd="sng" w="57150">
              <a:solidFill>
                <a:schemeClr val="accent2"/>
              </a:solidFill>
              <a:prstDash val="solid"/>
              <a:miter lim="8000"/>
              <a:headEnd len="sm" w="sm" type="none"/>
              <a:tailEnd len="med" w="med" type="triangle"/>
            </a:ln>
          </p:spPr>
        </p:cxnSp>
        <p:cxnSp>
          <p:nvCxnSpPr>
            <p:cNvPr id="293" name="Google Shape;293;p30"/>
            <p:cNvCxnSpPr/>
            <p:nvPr/>
          </p:nvCxnSpPr>
          <p:spPr>
            <a:xfrm rot="10800000">
              <a:off x="9356725" y="3876675"/>
              <a:ext cx="0" cy="525462"/>
            </a:xfrm>
            <a:prstGeom prst="straightConnector1">
              <a:avLst/>
            </a:prstGeom>
            <a:noFill/>
            <a:ln cap="flat" cmpd="sng" w="57150">
              <a:solidFill>
                <a:schemeClr val="accent2"/>
              </a:solidFill>
              <a:prstDash val="solid"/>
              <a:miter lim="8000"/>
              <a:headEnd len="sm" w="sm" type="none"/>
              <a:tailEnd len="med" w="med" type="triangle"/>
            </a:ln>
          </p:spPr>
        </p:cxnSp>
        <p:sp>
          <p:nvSpPr>
            <p:cNvPr id="294" name="Google Shape;294;p30"/>
            <p:cNvSpPr txBox="1"/>
            <p:nvPr/>
          </p:nvSpPr>
          <p:spPr>
            <a:xfrm>
              <a:off x="7720012" y="3756025"/>
              <a:ext cx="471487" cy="2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20</a:t>
              </a:r>
              <a:endParaRPr/>
            </a:p>
          </p:txBody>
        </p:sp>
        <p:sp>
          <p:nvSpPr>
            <p:cNvPr id="295" name="Google Shape;295;p30"/>
            <p:cNvSpPr txBox="1"/>
            <p:nvPr/>
          </p:nvSpPr>
          <p:spPr>
            <a:xfrm>
              <a:off x="8142287" y="4784725"/>
              <a:ext cx="471487" cy="2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10</a:t>
              </a:r>
              <a:endParaRPr/>
            </a:p>
          </p:txBody>
        </p:sp>
        <p:sp>
          <p:nvSpPr>
            <p:cNvPr id="296" name="Google Shape;296;p30"/>
            <p:cNvSpPr txBox="1"/>
            <p:nvPr/>
          </p:nvSpPr>
          <p:spPr>
            <a:xfrm>
              <a:off x="9051925" y="3635375"/>
              <a:ext cx="469900" cy="2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32</a:t>
              </a:r>
              <a:endParaRPr/>
            </a:p>
          </p:txBody>
        </p:sp>
        <p:cxnSp>
          <p:nvCxnSpPr>
            <p:cNvPr id="297" name="Google Shape;297;p30"/>
            <p:cNvCxnSpPr/>
            <p:nvPr/>
          </p:nvCxnSpPr>
          <p:spPr>
            <a:xfrm>
              <a:off x="9356725" y="4362450"/>
              <a:ext cx="0" cy="153987"/>
            </a:xfrm>
            <a:prstGeom prst="straightConnector1">
              <a:avLst/>
            </a:prstGeom>
            <a:noFill/>
            <a:ln cap="flat" cmpd="sng" w="38100">
              <a:solidFill>
                <a:schemeClr val="dk1"/>
              </a:solidFill>
              <a:prstDash val="solid"/>
              <a:miter lim="8000"/>
              <a:headEnd len="sm" w="sm" type="none"/>
              <a:tailEnd len="sm" w="sm" type="none"/>
            </a:ln>
          </p:spPr>
        </p:cxnSp>
        <p:sp>
          <p:nvSpPr>
            <p:cNvPr id="298" name="Google Shape;298;p30"/>
            <p:cNvSpPr txBox="1"/>
            <p:nvPr/>
          </p:nvSpPr>
          <p:spPr>
            <a:xfrm>
              <a:off x="5184775" y="5292725"/>
              <a:ext cx="3201987" cy="29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1700" u="none" cap="none" strike="noStrike">
                  <a:solidFill>
                    <a:schemeClr val="dk1"/>
                  </a:solidFill>
                  <a:latin typeface="Calibri"/>
                  <a:ea typeface="Calibri"/>
                  <a:cs typeface="Calibri"/>
                  <a:sym typeface="Calibri"/>
                </a:rPr>
                <a:t>5 year project now a 10 year project</a:t>
              </a:r>
              <a:endParaRPr/>
            </a:p>
          </p:txBody>
        </p:sp>
      </p:grpSp>
      <p:sp>
        <p:nvSpPr>
          <p:cNvPr id="299" name="Google Shape;299;p30"/>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300" name="Google Shape;300;p30"/>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1"/>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Example: LCM</a:t>
            </a:r>
            <a:endParaRPr/>
          </a:p>
        </p:txBody>
      </p:sp>
      <p:sp>
        <p:nvSpPr>
          <p:cNvPr id="307" name="Google Shape;307;p31"/>
          <p:cNvSpPr txBox="1"/>
          <p:nvPr>
            <p:ph idx="1" type="body"/>
          </p:nvPr>
        </p:nvSpPr>
        <p:spPr>
          <a:xfrm>
            <a:off x="541337" y="2133600"/>
            <a:ext cx="9744075" cy="603408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 purchasing agent is considering the purchase of some new equipment for the mailroom. The following are the costs and useful lives of the equipment. </a:t>
            </a:r>
            <a:endParaRPr/>
          </a:p>
          <a:p>
            <a:pPr indent="-212725" lvl="0" marL="377825"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212725" lvl="0" marL="377825"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212725" lvl="0" marL="377825"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212725" lvl="0" marL="377825"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212725" lvl="0" marL="377825"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212725" lvl="0" marL="377825"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77825" lvl="0" marL="377825"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Which manufacturer’s equipment should be selected? Assume 7% interest and equal maintenance costs. </a:t>
            </a:r>
            <a:endParaRPr/>
          </a:p>
          <a:p>
            <a:pPr indent="-214014" lvl="0" marL="379115" marR="0" rtl="0" algn="l">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graphicFrame>
        <p:nvGraphicFramePr>
          <p:cNvPr id="308" name="Google Shape;308;p31"/>
          <p:cNvGraphicFramePr/>
          <p:nvPr/>
        </p:nvGraphicFramePr>
        <p:xfrm>
          <a:off x="1862137" y="3535362"/>
          <a:ext cx="3000000" cy="3000000"/>
        </p:xfrm>
        <a:graphic>
          <a:graphicData uri="http://schemas.openxmlformats.org/drawingml/2006/table">
            <a:tbl>
              <a:tblPr>
                <a:noFill/>
                <a:tableStyleId>{C8E92B32-D2DC-49C4-9CD0-DA4F6D93C76A}</a:tableStyleId>
              </a:tblPr>
              <a:tblGrid>
                <a:gridCol w="1752600"/>
                <a:gridCol w="1751000"/>
                <a:gridCol w="1751000"/>
                <a:gridCol w="1752600"/>
              </a:tblGrid>
              <a:tr h="1492250">
                <a:tc>
                  <a:txBody>
                    <a:bodyPr>
                      <a:noAutofit/>
                    </a:bodyPr>
                    <a:lstStyle/>
                    <a:p>
                      <a:pPr indent="0" lvl="0" marL="0" marR="0" rtl="0" algn="l">
                        <a:lnSpc>
                          <a:spcPct val="100000"/>
                        </a:lnSpc>
                        <a:spcBef>
                          <a:spcPts val="0"/>
                        </a:spcBef>
                        <a:spcAft>
                          <a:spcPts val="0"/>
                        </a:spcAft>
                        <a:buClr>
                          <a:srgbClr val="FFFFFF"/>
                        </a:buClr>
                        <a:buFont typeface="Calibri"/>
                        <a:buNone/>
                      </a:pPr>
                      <a:r>
                        <a:rPr b="1" i="0" lang="en-US" sz="2000" u="none" cap="none" strike="noStrike">
                          <a:solidFill>
                            <a:srgbClr val="FFFFFF"/>
                          </a:solidFill>
                          <a:latin typeface="Calibri"/>
                          <a:ea typeface="Calibri"/>
                          <a:cs typeface="Calibri"/>
                          <a:sym typeface="Calibri"/>
                        </a:rPr>
                        <a:t>Manufacturer</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2000" u="none" cap="none" strike="noStrike">
                          <a:solidFill>
                            <a:srgbClr val="FFFFFF"/>
                          </a:solidFill>
                          <a:latin typeface="Calibri"/>
                          <a:ea typeface="Calibri"/>
                          <a:cs typeface="Calibri"/>
                          <a:sym typeface="Calibri"/>
                        </a:rPr>
                        <a:t>Cost</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2000" u="none" cap="none" strike="noStrike">
                          <a:solidFill>
                            <a:srgbClr val="FFFFFF"/>
                          </a:solidFill>
                          <a:latin typeface="Calibri"/>
                          <a:ea typeface="Calibri"/>
                          <a:cs typeface="Calibri"/>
                          <a:sym typeface="Calibri"/>
                        </a:rPr>
                        <a:t>Useful Life (Years)</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2000" u="none" cap="none" strike="noStrike">
                          <a:solidFill>
                            <a:srgbClr val="FFFFFF"/>
                          </a:solidFill>
                          <a:latin typeface="Calibri"/>
                          <a:ea typeface="Calibri"/>
                          <a:cs typeface="Calibri"/>
                          <a:sym typeface="Calibri"/>
                        </a:rPr>
                        <a:t>End-of-useful-life Salvage value </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254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Speedy</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$1500</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5</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$200</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270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Allied</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$1600</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10</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2000" u="none" cap="none" strike="noStrike">
                          <a:solidFill>
                            <a:srgbClr val="000000"/>
                          </a:solidFill>
                          <a:latin typeface="Calibri"/>
                          <a:ea typeface="Calibri"/>
                          <a:cs typeface="Calibri"/>
                          <a:sym typeface="Calibri"/>
                        </a:rPr>
                        <a:t>$325</a:t>
                      </a:r>
                      <a:endParaRPr/>
                    </a:p>
                  </a:txBody>
                  <a:tcPr marT="60950" marB="60950" marR="108275" marL="1082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309" name="Google Shape;309;p31"/>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310" name="Google Shape;310;p31"/>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541337" y="366712"/>
            <a:ext cx="9744075" cy="105092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Learning Objectives </a:t>
            </a:r>
            <a:endParaRPr/>
          </a:p>
        </p:txBody>
      </p:sp>
      <p:sp>
        <p:nvSpPr>
          <p:cNvPr id="97" name="Google Shape;97;p14"/>
          <p:cNvSpPr txBox="1"/>
          <p:nvPr>
            <p:ph idx="1" type="body"/>
          </p:nvPr>
        </p:nvSpPr>
        <p:spPr>
          <a:xfrm>
            <a:off x="541337" y="1638300"/>
            <a:ext cx="9744075" cy="6921500"/>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Font typeface="Arial"/>
              <a:buNone/>
            </a:pPr>
            <a:r>
              <a:rPr b="0" i="0" lang="en-US" sz="3100" u="none" cap="none" strike="noStrike">
                <a:solidFill>
                  <a:schemeClr val="dk1"/>
                </a:solidFill>
                <a:latin typeface="Calibri"/>
                <a:ea typeface="Calibri"/>
                <a:cs typeface="Calibri"/>
                <a:sym typeface="Calibri"/>
              </a:rPr>
              <a:t>Learners will: </a:t>
            </a:r>
            <a:endParaRPr/>
          </a:p>
          <a:p>
            <a:pPr indent="-377825" lvl="0" marL="377825"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Work through cash flow examples with changing interest rates </a:t>
            </a:r>
            <a:endParaRPr/>
          </a:p>
          <a:p>
            <a:pPr indent="-377825" lvl="0" marL="377825"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Be introduced to Present Worth Analysis  </a:t>
            </a:r>
            <a:endParaRPr/>
          </a:p>
          <a:p>
            <a:pPr indent="-260350" lvl="2" marL="12636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Present Worth Criteria</a:t>
            </a:r>
            <a:endParaRPr/>
          </a:p>
          <a:p>
            <a:pPr indent="-260350" lvl="2" marL="12636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Comparing two choices using Present Worth</a:t>
            </a:r>
            <a:endParaRPr/>
          </a:p>
          <a:p>
            <a:pPr indent="-260350" lvl="2" marL="12636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Equal, unequal, and infinite project lives</a:t>
            </a:r>
            <a:endParaRPr/>
          </a:p>
          <a:p>
            <a:pPr indent="-260350" lvl="2" marL="12636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Multiple alternatives using Present Worth</a:t>
            </a:r>
            <a:endParaRPr/>
          </a:p>
          <a:p>
            <a:pPr indent="-381000" lvl="1" marL="1009650" marR="0" rtl="0" algn="l">
              <a:lnSpc>
                <a:spcPct val="100000"/>
              </a:lnSpc>
              <a:spcBef>
                <a:spcPts val="620"/>
              </a:spcBef>
              <a:spcAft>
                <a:spcPts val="0"/>
              </a:spcAft>
              <a:buClr>
                <a:schemeClr val="dk1"/>
              </a:buClr>
              <a:buSzPts val="3100"/>
              <a:buFont typeface="Arial"/>
              <a:buNone/>
            </a:pPr>
            <a:r>
              <a:t/>
            </a:r>
            <a:endParaRPr b="0" i="0" sz="3100" u="none" cap="none" strike="noStrike">
              <a:solidFill>
                <a:schemeClr val="dk1"/>
              </a:solidFill>
              <a:latin typeface="Calibri"/>
              <a:ea typeface="Calibri"/>
              <a:cs typeface="Calibri"/>
              <a:sym typeface="Calibri"/>
            </a:endParaRPr>
          </a:p>
          <a:p>
            <a:pPr indent="-182264" lvl="0" marL="379115" marR="0" rtl="0" algn="l">
              <a:spcBef>
                <a:spcPts val="620"/>
              </a:spcBef>
              <a:spcAft>
                <a:spcPts val="0"/>
              </a:spcAft>
              <a:buClr>
                <a:schemeClr val="dk1"/>
              </a:buClr>
              <a:buSzPts val="3100"/>
              <a:buFont typeface="Arial"/>
              <a:buNone/>
            </a:pPr>
            <a:r>
              <a:t/>
            </a:r>
            <a:endParaRPr b="0" i="0" sz="3100" u="none" cap="none" strike="noStrike">
              <a:solidFill>
                <a:schemeClr val="dk1"/>
              </a:solidFill>
              <a:latin typeface="Calibri"/>
              <a:ea typeface="Calibri"/>
              <a:cs typeface="Calibri"/>
              <a:sym typeface="Calibri"/>
            </a:endParaRPr>
          </a:p>
        </p:txBody>
      </p:sp>
      <p:sp>
        <p:nvSpPr>
          <p:cNvPr id="98" name="Google Shape;98;p14"/>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99" name="Google Shape;99;p14"/>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Example: LCM</a:t>
            </a:r>
            <a:endParaRPr/>
          </a:p>
        </p:txBody>
      </p:sp>
      <p:sp>
        <p:nvSpPr>
          <p:cNvPr id="316" name="Google Shape;316;p32"/>
          <p:cNvSpPr txBox="1"/>
          <p:nvPr>
            <p:ph idx="1" type="body"/>
          </p:nvPr>
        </p:nvSpPr>
        <p:spPr>
          <a:xfrm>
            <a:off x="541337" y="2133600"/>
            <a:ext cx="9744075" cy="6342062"/>
          </a:xfrm>
          <a:prstGeom prst="rect">
            <a:avLst/>
          </a:prstGeom>
          <a:noFill/>
          <a:ln>
            <a:noFill/>
          </a:ln>
        </p:spPr>
        <p:txBody>
          <a:bodyPr anchorCtr="0" anchor="t" bIns="50525" lIns="101075" spcFirstLastPara="1" rIns="101075" wrap="square" tIns="50525">
            <a:noAutofit/>
          </a:bodyPr>
          <a:lstStyle/>
          <a:p>
            <a:pPr indent="-187325" lvl="0" marL="377825" marR="0" rtl="0" algn="l">
              <a:lnSpc>
                <a:spcPct val="80000"/>
              </a:lnSpc>
              <a:spcBef>
                <a:spcPts val="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87325" lvl="0" marL="377825"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87325" lvl="0" marL="377825"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87325" lvl="0" marL="377825"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87325" lvl="0" marL="377825"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77825" lvl="0" marL="377825" marR="0" rtl="0" algn="l">
              <a:lnSpc>
                <a:spcPct val="80000"/>
              </a:lnSpc>
              <a:spcBef>
                <a:spcPts val="600"/>
              </a:spcBef>
              <a:spcAft>
                <a:spcPts val="0"/>
              </a:spcAft>
              <a:buClr>
                <a:schemeClr val="dk1"/>
              </a:buClr>
              <a:buFont typeface="Arial"/>
              <a:buNone/>
            </a:pPr>
            <a:r>
              <a:t/>
            </a:r>
            <a:endParaRPr b="0" i="0" sz="3000" u="none">
              <a:solidFill>
                <a:schemeClr val="dk1"/>
              </a:solidFill>
              <a:latin typeface="Calibri"/>
              <a:ea typeface="Calibri"/>
              <a:cs typeface="Calibri"/>
              <a:sym typeface="Calibri"/>
            </a:endParaRPr>
          </a:p>
          <a:p>
            <a:pPr indent="-377825" lvl="0" marL="377825" marR="0" rtl="0" algn="l">
              <a:lnSpc>
                <a:spcPct val="80000"/>
              </a:lnSpc>
              <a:spcBef>
                <a:spcPts val="600"/>
              </a:spcBef>
              <a:spcAft>
                <a:spcPts val="0"/>
              </a:spcAft>
              <a:buClr>
                <a:schemeClr val="dk1"/>
              </a:buClr>
              <a:buFont typeface="Arial"/>
              <a:buNone/>
            </a:pPr>
            <a:r>
              <a:t/>
            </a:r>
            <a:endParaRPr b="0" i="0" sz="3000" u="none">
              <a:solidFill>
                <a:schemeClr val="dk1"/>
              </a:solidFill>
              <a:latin typeface="Calibri"/>
              <a:ea typeface="Calibri"/>
              <a:cs typeface="Calibri"/>
              <a:sym typeface="Calibri"/>
            </a:endParaRPr>
          </a:p>
          <a:p>
            <a:pPr indent="-377825" lvl="0" marL="377825" marR="0" rtl="0" algn="l">
              <a:lnSpc>
                <a:spcPct val="80000"/>
              </a:lnSpc>
              <a:spcBef>
                <a:spcPts val="600"/>
              </a:spcBef>
              <a:spcAft>
                <a:spcPts val="0"/>
              </a:spcAft>
              <a:buClr>
                <a:schemeClr val="dk1"/>
              </a:buClr>
              <a:buFont typeface="Arial"/>
              <a:buNone/>
            </a:pPr>
            <a:r>
              <a:t/>
            </a:r>
            <a:endParaRPr b="0" i="0" sz="3000" u="none">
              <a:solidFill>
                <a:schemeClr val="dk1"/>
              </a:solidFill>
              <a:latin typeface="Calibri"/>
              <a:ea typeface="Calibri"/>
              <a:cs typeface="Calibri"/>
              <a:sym typeface="Calibri"/>
            </a:endParaRPr>
          </a:p>
          <a:p>
            <a:pPr indent="-377825" lvl="0" marL="377825" marR="0" rtl="0" algn="l">
              <a:lnSpc>
                <a:spcPct val="80000"/>
              </a:lnSpc>
              <a:spcBef>
                <a:spcPts val="600"/>
              </a:spcBef>
              <a:spcAft>
                <a:spcPts val="0"/>
              </a:spcAft>
              <a:buClr>
                <a:schemeClr val="dk1"/>
              </a:buClr>
              <a:buFont typeface="Arial"/>
              <a:buNone/>
            </a:pPr>
            <a:r>
              <a:t/>
            </a:r>
            <a:endParaRPr b="0" i="0" sz="3000" u="none">
              <a:solidFill>
                <a:schemeClr val="dk1"/>
              </a:solidFill>
              <a:latin typeface="Calibri"/>
              <a:ea typeface="Calibri"/>
              <a:cs typeface="Calibri"/>
              <a:sym typeface="Calibri"/>
            </a:endParaRPr>
          </a:p>
          <a:p>
            <a:pPr indent="-377825" lvl="0" marL="377825" marR="0" rtl="0" algn="l">
              <a:lnSpc>
                <a:spcPct val="80000"/>
              </a:lnSpc>
              <a:spcBef>
                <a:spcPts val="600"/>
              </a:spcBef>
              <a:spcAft>
                <a:spcPts val="0"/>
              </a:spcAft>
              <a:buClr>
                <a:schemeClr val="dk1"/>
              </a:buClr>
              <a:buFont typeface="Arial"/>
              <a:buNone/>
            </a:pPr>
            <a:r>
              <a:t/>
            </a:r>
            <a:endParaRPr b="0" i="0" sz="3000" u="none">
              <a:solidFill>
                <a:schemeClr val="dk1"/>
              </a:solidFill>
              <a:latin typeface="Calibri"/>
              <a:ea typeface="Calibri"/>
              <a:cs typeface="Calibri"/>
              <a:sym typeface="Calibri"/>
            </a:endParaRPr>
          </a:p>
          <a:p>
            <a:pPr indent="-377825" lvl="0" marL="377825" marR="0" rtl="0" algn="l">
              <a:lnSpc>
                <a:spcPct val="8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PW of cost = 1500 + (1500-200)(P/F, 7%,5) – 200(P/F, 7%, 10)</a:t>
            </a:r>
            <a:endParaRPr/>
          </a:p>
          <a:p>
            <a:pPr indent="-377825" lvl="0" marL="377825" marR="0" rtl="0" algn="l">
              <a:lnSpc>
                <a:spcPct val="8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					= 1500 + 1300(0.7130) – 200(0.5083)</a:t>
            </a:r>
            <a:endParaRPr/>
          </a:p>
          <a:p>
            <a:pPr indent="-377825" lvl="0" marL="377825" marR="0" rtl="0" algn="l">
              <a:lnSpc>
                <a:spcPct val="8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					= 1500 + 927-102 = $2,325</a:t>
            </a:r>
            <a:endParaRPr/>
          </a:p>
        </p:txBody>
      </p:sp>
      <p:sp>
        <p:nvSpPr>
          <p:cNvPr id="317" name="Google Shape;317;p32"/>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318" name="Google Shape;318;p32"/>
          <p:cNvSpPr txBox="1"/>
          <p:nvPr/>
        </p:nvSpPr>
        <p:spPr>
          <a:xfrm>
            <a:off x="1377950" y="1976437"/>
            <a:ext cx="204787"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cxnSp>
        <p:nvCxnSpPr>
          <p:cNvPr id="319" name="Google Shape;319;p32"/>
          <p:cNvCxnSpPr/>
          <p:nvPr/>
        </p:nvCxnSpPr>
        <p:spPr>
          <a:xfrm flipH="1" rot="10800000">
            <a:off x="1092200" y="3675062"/>
            <a:ext cx="7170737" cy="555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0" name="Google Shape;320;p32"/>
          <p:cNvCxnSpPr/>
          <p:nvPr/>
        </p:nvCxnSpPr>
        <p:spPr>
          <a:xfrm rot="5400000">
            <a:off x="3134518" y="3729831"/>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1" name="Google Shape;321;p32"/>
          <p:cNvCxnSpPr/>
          <p:nvPr/>
        </p:nvCxnSpPr>
        <p:spPr>
          <a:xfrm rot="5400000">
            <a:off x="3879056" y="372189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2" name="Google Shape;322;p32"/>
          <p:cNvCxnSpPr/>
          <p:nvPr/>
        </p:nvCxnSpPr>
        <p:spPr>
          <a:xfrm rot="5400000">
            <a:off x="4541043" y="3729831"/>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3" name="Google Shape;323;p32"/>
          <p:cNvCxnSpPr/>
          <p:nvPr/>
        </p:nvCxnSpPr>
        <p:spPr>
          <a:xfrm rot="5400000">
            <a:off x="5283993" y="3729831"/>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4" name="Google Shape;324;p32"/>
          <p:cNvCxnSpPr/>
          <p:nvPr/>
        </p:nvCxnSpPr>
        <p:spPr>
          <a:xfrm rot="5400000">
            <a:off x="5961856" y="372189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5" name="Google Shape;325;p32"/>
          <p:cNvCxnSpPr/>
          <p:nvPr/>
        </p:nvCxnSpPr>
        <p:spPr>
          <a:xfrm rot="5400000">
            <a:off x="6571456" y="372189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6" name="Google Shape;326;p32"/>
          <p:cNvCxnSpPr/>
          <p:nvPr/>
        </p:nvCxnSpPr>
        <p:spPr>
          <a:xfrm rot="5400000">
            <a:off x="7281068" y="3729831"/>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7" name="Google Shape;327;p32"/>
          <p:cNvCxnSpPr/>
          <p:nvPr/>
        </p:nvCxnSpPr>
        <p:spPr>
          <a:xfrm rot="5400000">
            <a:off x="7993856" y="372189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8" name="Google Shape;328;p32"/>
          <p:cNvCxnSpPr/>
          <p:nvPr/>
        </p:nvCxnSpPr>
        <p:spPr>
          <a:xfrm rot="5400000">
            <a:off x="2326481" y="372189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29" name="Google Shape;329;p32"/>
          <p:cNvCxnSpPr/>
          <p:nvPr/>
        </p:nvCxnSpPr>
        <p:spPr>
          <a:xfrm rot="5400000">
            <a:off x="1566068" y="3729831"/>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30" name="Google Shape;330;p32"/>
          <p:cNvCxnSpPr/>
          <p:nvPr/>
        </p:nvCxnSpPr>
        <p:spPr>
          <a:xfrm rot="5400000">
            <a:off x="821531" y="372189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331" name="Google Shape;331;p32"/>
          <p:cNvSpPr txBox="1"/>
          <p:nvPr/>
        </p:nvSpPr>
        <p:spPr>
          <a:xfrm>
            <a:off x="911225" y="3906837"/>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0</a:t>
            </a:r>
            <a:endParaRPr/>
          </a:p>
        </p:txBody>
      </p:sp>
      <p:sp>
        <p:nvSpPr>
          <p:cNvPr id="332" name="Google Shape;332;p32"/>
          <p:cNvSpPr txBox="1"/>
          <p:nvPr/>
        </p:nvSpPr>
        <p:spPr>
          <a:xfrm>
            <a:off x="2416175" y="3906837"/>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2</a:t>
            </a:r>
            <a:endParaRPr/>
          </a:p>
        </p:txBody>
      </p:sp>
      <p:sp>
        <p:nvSpPr>
          <p:cNvPr id="333" name="Google Shape;333;p32"/>
          <p:cNvSpPr txBox="1"/>
          <p:nvPr/>
        </p:nvSpPr>
        <p:spPr>
          <a:xfrm>
            <a:off x="1658937" y="3906837"/>
            <a:ext cx="3333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1</a:t>
            </a:r>
            <a:endParaRPr/>
          </a:p>
        </p:txBody>
      </p:sp>
      <p:sp>
        <p:nvSpPr>
          <p:cNvPr id="334" name="Google Shape;334;p32"/>
          <p:cNvSpPr txBox="1"/>
          <p:nvPr/>
        </p:nvSpPr>
        <p:spPr>
          <a:xfrm>
            <a:off x="3224212" y="3906837"/>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3</a:t>
            </a:r>
            <a:endParaRPr/>
          </a:p>
        </p:txBody>
      </p:sp>
      <p:sp>
        <p:nvSpPr>
          <p:cNvPr id="335" name="Google Shape;335;p32"/>
          <p:cNvSpPr txBox="1"/>
          <p:nvPr/>
        </p:nvSpPr>
        <p:spPr>
          <a:xfrm flipH="1">
            <a:off x="3968750" y="3906837"/>
            <a:ext cx="3603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4</a:t>
            </a:r>
            <a:endParaRPr/>
          </a:p>
        </p:txBody>
      </p:sp>
      <p:sp>
        <p:nvSpPr>
          <p:cNvPr id="336" name="Google Shape;336;p32"/>
          <p:cNvSpPr txBox="1"/>
          <p:nvPr/>
        </p:nvSpPr>
        <p:spPr>
          <a:xfrm>
            <a:off x="4630737" y="3906837"/>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5</a:t>
            </a:r>
            <a:endParaRPr/>
          </a:p>
        </p:txBody>
      </p:sp>
      <p:sp>
        <p:nvSpPr>
          <p:cNvPr id="337" name="Google Shape;337;p32"/>
          <p:cNvSpPr txBox="1"/>
          <p:nvPr/>
        </p:nvSpPr>
        <p:spPr>
          <a:xfrm>
            <a:off x="5373687" y="3906837"/>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6</a:t>
            </a:r>
            <a:endParaRPr/>
          </a:p>
        </p:txBody>
      </p:sp>
      <p:sp>
        <p:nvSpPr>
          <p:cNvPr id="338" name="Google Shape;338;p32"/>
          <p:cNvSpPr txBox="1"/>
          <p:nvPr/>
        </p:nvSpPr>
        <p:spPr>
          <a:xfrm>
            <a:off x="6053137" y="3906837"/>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7</a:t>
            </a:r>
            <a:endParaRPr/>
          </a:p>
        </p:txBody>
      </p:sp>
      <p:sp>
        <p:nvSpPr>
          <p:cNvPr id="339" name="Google Shape;339;p32"/>
          <p:cNvSpPr txBox="1"/>
          <p:nvPr/>
        </p:nvSpPr>
        <p:spPr>
          <a:xfrm>
            <a:off x="7372350" y="3906837"/>
            <a:ext cx="3333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9</a:t>
            </a:r>
            <a:endParaRPr/>
          </a:p>
        </p:txBody>
      </p:sp>
      <p:sp>
        <p:nvSpPr>
          <p:cNvPr id="340" name="Google Shape;340;p32"/>
          <p:cNvSpPr txBox="1"/>
          <p:nvPr/>
        </p:nvSpPr>
        <p:spPr>
          <a:xfrm>
            <a:off x="6661150" y="3906837"/>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8</a:t>
            </a:r>
            <a:endParaRPr/>
          </a:p>
        </p:txBody>
      </p:sp>
      <p:sp>
        <p:nvSpPr>
          <p:cNvPr id="341" name="Google Shape;341;p32"/>
          <p:cNvSpPr txBox="1"/>
          <p:nvPr/>
        </p:nvSpPr>
        <p:spPr>
          <a:xfrm>
            <a:off x="8086725" y="3906837"/>
            <a:ext cx="463550"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10</a:t>
            </a:r>
            <a:endParaRPr/>
          </a:p>
        </p:txBody>
      </p:sp>
      <p:cxnSp>
        <p:nvCxnSpPr>
          <p:cNvPr id="342" name="Google Shape;342;p32"/>
          <p:cNvCxnSpPr/>
          <p:nvPr/>
        </p:nvCxnSpPr>
        <p:spPr>
          <a:xfrm rot="5400000">
            <a:off x="270668" y="4550568"/>
            <a:ext cx="1638300" cy="1587"/>
          </a:xfrm>
          <a:prstGeom prst="straightConnector1">
            <a:avLst/>
          </a:prstGeom>
          <a:noFill/>
          <a:ln cap="flat" cmpd="sng" w="25400">
            <a:solidFill>
              <a:srgbClr val="FF0000"/>
            </a:solidFill>
            <a:prstDash val="solid"/>
            <a:miter lim="8000"/>
            <a:headEnd len="sm" w="sm" type="none"/>
            <a:tailEnd len="med" w="med" type="stealth"/>
          </a:ln>
          <a:effectLst>
            <a:outerShdw blurRad="63500" dir="5400000" dist="20000">
              <a:srgbClr val="000000">
                <a:alpha val="37647"/>
              </a:srgbClr>
            </a:outerShdw>
          </a:effectLst>
        </p:spPr>
      </p:cxnSp>
      <p:cxnSp>
        <p:nvCxnSpPr>
          <p:cNvPr id="343" name="Google Shape;343;p32"/>
          <p:cNvCxnSpPr/>
          <p:nvPr/>
        </p:nvCxnSpPr>
        <p:spPr>
          <a:xfrm rot="-5400000">
            <a:off x="7770018" y="3182143"/>
            <a:ext cx="985837" cy="3175"/>
          </a:xfrm>
          <a:prstGeom prst="straightConnector1">
            <a:avLst/>
          </a:prstGeom>
          <a:noFill/>
          <a:ln cap="flat" cmpd="sng" w="25400">
            <a:solidFill>
              <a:srgbClr val="FF0000"/>
            </a:solidFill>
            <a:prstDash val="solid"/>
            <a:miter lim="8000"/>
            <a:headEnd len="sm" w="sm" type="none"/>
            <a:tailEnd len="med" w="med" type="stealth"/>
          </a:ln>
          <a:effectLst>
            <a:outerShdw blurRad="63500" dir="5400000" dist="20000">
              <a:srgbClr val="000000">
                <a:alpha val="37647"/>
              </a:srgbClr>
            </a:outerShdw>
          </a:effectLst>
        </p:spPr>
      </p:cxnSp>
      <p:sp>
        <p:nvSpPr>
          <p:cNvPr id="344" name="Google Shape;344;p32"/>
          <p:cNvSpPr txBox="1"/>
          <p:nvPr/>
        </p:nvSpPr>
        <p:spPr>
          <a:xfrm>
            <a:off x="633412" y="5370512"/>
            <a:ext cx="8540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$1500</a:t>
            </a:r>
            <a:endParaRPr/>
          </a:p>
        </p:txBody>
      </p:sp>
      <p:sp>
        <p:nvSpPr>
          <p:cNvPr id="345" name="Google Shape;345;p32"/>
          <p:cNvSpPr txBox="1"/>
          <p:nvPr/>
        </p:nvSpPr>
        <p:spPr>
          <a:xfrm>
            <a:off x="7875587" y="2197100"/>
            <a:ext cx="723900" cy="411162"/>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$200</a:t>
            </a:r>
            <a:endParaRPr/>
          </a:p>
        </p:txBody>
      </p:sp>
      <p:cxnSp>
        <p:nvCxnSpPr>
          <p:cNvPr id="346" name="Google Shape;346;p32"/>
          <p:cNvCxnSpPr/>
          <p:nvPr/>
        </p:nvCxnSpPr>
        <p:spPr>
          <a:xfrm rot="5400000">
            <a:off x="3993356" y="4493418"/>
            <a:ext cx="1638300" cy="1587"/>
          </a:xfrm>
          <a:prstGeom prst="straightConnector1">
            <a:avLst/>
          </a:prstGeom>
          <a:noFill/>
          <a:ln cap="flat" cmpd="sng" w="25400">
            <a:solidFill>
              <a:srgbClr val="FF0000"/>
            </a:solidFill>
            <a:prstDash val="solid"/>
            <a:miter lim="8000"/>
            <a:headEnd len="sm" w="sm" type="none"/>
            <a:tailEnd len="med" w="med" type="stealth"/>
          </a:ln>
          <a:effectLst>
            <a:outerShdw blurRad="63500" dir="5400000" dist="20000">
              <a:srgbClr val="000000">
                <a:alpha val="37647"/>
              </a:srgbClr>
            </a:outerShdw>
          </a:effectLst>
        </p:spPr>
      </p:cxnSp>
      <p:sp>
        <p:nvSpPr>
          <p:cNvPr id="347" name="Google Shape;347;p32"/>
          <p:cNvSpPr txBox="1"/>
          <p:nvPr/>
        </p:nvSpPr>
        <p:spPr>
          <a:xfrm>
            <a:off x="4354512" y="5370512"/>
            <a:ext cx="8540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$1500</a:t>
            </a:r>
            <a:endParaRPr/>
          </a:p>
        </p:txBody>
      </p:sp>
      <p:cxnSp>
        <p:nvCxnSpPr>
          <p:cNvPr id="348" name="Google Shape;348;p32"/>
          <p:cNvCxnSpPr/>
          <p:nvPr/>
        </p:nvCxnSpPr>
        <p:spPr>
          <a:xfrm rot="-5400000">
            <a:off x="4321175" y="3181350"/>
            <a:ext cx="985837" cy="1587"/>
          </a:xfrm>
          <a:prstGeom prst="straightConnector1">
            <a:avLst/>
          </a:prstGeom>
          <a:noFill/>
          <a:ln cap="flat" cmpd="sng" w="25400">
            <a:solidFill>
              <a:srgbClr val="FF0000"/>
            </a:solidFill>
            <a:prstDash val="solid"/>
            <a:miter lim="8000"/>
            <a:headEnd len="sm" w="sm" type="none"/>
            <a:tailEnd len="med" w="med" type="stealth"/>
          </a:ln>
          <a:effectLst>
            <a:outerShdw blurRad="63500" dir="5400000" dist="20000">
              <a:srgbClr val="000000">
                <a:alpha val="37647"/>
              </a:srgbClr>
            </a:outerShdw>
          </a:effectLst>
        </p:spPr>
      </p:cxnSp>
      <p:sp>
        <p:nvSpPr>
          <p:cNvPr id="349" name="Google Shape;349;p32"/>
          <p:cNvSpPr txBox="1"/>
          <p:nvPr/>
        </p:nvSpPr>
        <p:spPr>
          <a:xfrm>
            <a:off x="4492625" y="2197100"/>
            <a:ext cx="723900" cy="411162"/>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$200</a:t>
            </a:r>
            <a:endParaRPr/>
          </a:p>
        </p:txBody>
      </p:sp>
      <p:cxnSp>
        <p:nvCxnSpPr>
          <p:cNvPr id="350" name="Google Shape;350;p32"/>
          <p:cNvCxnSpPr/>
          <p:nvPr/>
        </p:nvCxnSpPr>
        <p:spPr>
          <a:xfrm flipH="1" rot="10800000">
            <a:off x="1089025" y="1833562"/>
            <a:ext cx="3721100" cy="17462"/>
          </a:xfrm>
          <a:prstGeom prst="straightConnector1">
            <a:avLst/>
          </a:prstGeom>
          <a:noFill/>
          <a:ln cap="flat" cmpd="sng" w="9525">
            <a:solidFill>
              <a:schemeClr val="accent1"/>
            </a:solidFill>
            <a:prstDash val="solid"/>
            <a:miter lim="8000"/>
            <a:headEnd len="med" w="med" type="stealth"/>
            <a:tailEnd len="med" w="med" type="stealth"/>
          </a:ln>
          <a:effectLst>
            <a:outerShdw blurRad="63500" dir="5400000" dist="20000">
              <a:srgbClr val="000000">
                <a:alpha val="37647"/>
              </a:srgbClr>
            </a:outerShdw>
          </a:effectLst>
        </p:spPr>
      </p:cxnSp>
      <p:cxnSp>
        <p:nvCxnSpPr>
          <p:cNvPr id="351" name="Google Shape;351;p32"/>
          <p:cNvCxnSpPr/>
          <p:nvPr/>
        </p:nvCxnSpPr>
        <p:spPr>
          <a:xfrm flipH="1" rot="-5400000">
            <a:off x="4500562" y="1882775"/>
            <a:ext cx="623887"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52" name="Google Shape;352;p32"/>
          <p:cNvCxnSpPr/>
          <p:nvPr/>
        </p:nvCxnSpPr>
        <p:spPr>
          <a:xfrm flipH="1" rot="-5400000">
            <a:off x="782637" y="1882775"/>
            <a:ext cx="623887"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353" name="Google Shape;353;p32"/>
          <p:cNvSpPr txBox="1"/>
          <p:nvPr/>
        </p:nvSpPr>
        <p:spPr>
          <a:xfrm>
            <a:off x="1360487" y="1358900"/>
            <a:ext cx="2347912" cy="3333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1500" u="none">
                <a:solidFill>
                  <a:schemeClr val="dk1"/>
                </a:solidFill>
                <a:latin typeface="Calibri"/>
                <a:ea typeface="Calibri"/>
                <a:cs typeface="Calibri"/>
                <a:sym typeface="Calibri"/>
              </a:rPr>
              <a:t>Original Speedy Investment </a:t>
            </a:r>
            <a:endParaRPr/>
          </a:p>
        </p:txBody>
      </p:sp>
      <p:cxnSp>
        <p:nvCxnSpPr>
          <p:cNvPr id="354" name="Google Shape;354;p32"/>
          <p:cNvCxnSpPr/>
          <p:nvPr/>
        </p:nvCxnSpPr>
        <p:spPr>
          <a:xfrm flipH="1" rot="10800000">
            <a:off x="4810125" y="6335712"/>
            <a:ext cx="3541712" cy="19050"/>
          </a:xfrm>
          <a:prstGeom prst="straightConnector1">
            <a:avLst/>
          </a:prstGeom>
          <a:noFill/>
          <a:ln cap="flat" cmpd="sng" w="9525">
            <a:solidFill>
              <a:schemeClr val="accent1"/>
            </a:solidFill>
            <a:prstDash val="solid"/>
            <a:miter lim="8000"/>
            <a:headEnd len="med" w="med" type="stealth"/>
            <a:tailEnd len="med" w="med" type="stealth"/>
          </a:ln>
          <a:effectLst>
            <a:outerShdw blurRad="63500" dir="5400000" dist="20000">
              <a:srgbClr val="000000">
                <a:alpha val="37647"/>
              </a:srgbClr>
            </a:outerShdw>
          </a:effectLst>
        </p:spPr>
      </p:cxnSp>
      <p:cxnSp>
        <p:nvCxnSpPr>
          <p:cNvPr id="355" name="Google Shape;355;p32"/>
          <p:cNvCxnSpPr/>
          <p:nvPr/>
        </p:nvCxnSpPr>
        <p:spPr>
          <a:xfrm flipH="1" rot="-5400000">
            <a:off x="8042275" y="6386512"/>
            <a:ext cx="623887"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56" name="Google Shape;356;p32"/>
          <p:cNvCxnSpPr/>
          <p:nvPr/>
        </p:nvCxnSpPr>
        <p:spPr>
          <a:xfrm flipH="1" rot="-5400000">
            <a:off x="4502150" y="6386512"/>
            <a:ext cx="623887"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357" name="Google Shape;357;p32"/>
          <p:cNvSpPr txBox="1"/>
          <p:nvPr/>
        </p:nvSpPr>
        <p:spPr>
          <a:xfrm>
            <a:off x="4987925" y="5830887"/>
            <a:ext cx="2762250" cy="331787"/>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1500" u="none">
                <a:solidFill>
                  <a:schemeClr val="dk1"/>
                </a:solidFill>
                <a:latin typeface="Calibri"/>
                <a:ea typeface="Calibri"/>
                <a:cs typeface="Calibri"/>
                <a:sym typeface="Calibri"/>
              </a:rPr>
              <a:t>Replacement Speedy Investment </a:t>
            </a:r>
            <a:endParaRPr/>
          </a:p>
        </p:txBody>
      </p:sp>
      <p:sp>
        <p:nvSpPr>
          <p:cNvPr id="358" name="Google Shape;358;p32"/>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3"/>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Example: LCM </a:t>
            </a:r>
            <a:endParaRPr/>
          </a:p>
        </p:txBody>
      </p:sp>
      <p:sp>
        <p:nvSpPr>
          <p:cNvPr id="364" name="Google Shape;364;p33"/>
          <p:cNvSpPr txBox="1"/>
          <p:nvPr>
            <p:ph idx="1" type="body"/>
          </p:nvPr>
        </p:nvSpPr>
        <p:spPr>
          <a:xfrm>
            <a:off x="541337" y="2133600"/>
            <a:ext cx="9744075" cy="6034087"/>
          </a:xfrm>
          <a:prstGeom prst="rect">
            <a:avLst/>
          </a:prstGeom>
          <a:noFill/>
          <a:ln>
            <a:noFill/>
          </a:ln>
        </p:spPr>
        <p:txBody>
          <a:bodyPr anchorCtr="0" anchor="t" bIns="50525" lIns="101075" spcFirstLastPara="1" rIns="101075" wrap="square" tIns="50525">
            <a:noAutofit/>
          </a:bodyPr>
          <a:lstStyle/>
          <a:p>
            <a:pPr indent="-155575" lvl="0" marL="377825"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Font typeface="Arial"/>
              <a:buNone/>
            </a:pPr>
            <a:r>
              <a:t/>
            </a:r>
            <a:endParaRPr b="0" i="0" sz="3500" u="non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PW cost = 1600 – 325 (P/F, 7%, 10) = 1600 – 325(0.5083)</a:t>
            </a:r>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				= $1445</a:t>
            </a:r>
            <a:endParaRPr/>
          </a:p>
          <a:p>
            <a:pPr indent="-156864" lvl="0" marL="379115" marR="0" rtl="0" algn="l">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p:txBody>
      </p:sp>
      <p:sp>
        <p:nvSpPr>
          <p:cNvPr id="365" name="Google Shape;365;p33"/>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cxnSp>
        <p:nvCxnSpPr>
          <p:cNvPr id="366" name="Google Shape;366;p33"/>
          <p:cNvCxnSpPr/>
          <p:nvPr/>
        </p:nvCxnSpPr>
        <p:spPr>
          <a:xfrm flipH="1" rot="10800000">
            <a:off x="1982787" y="3889375"/>
            <a:ext cx="7170737" cy="555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67" name="Google Shape;367;p33"/>
          <p:cNvCxnSpPr/>
          <p:nvPr/>
        </p:nvCxnSpPr>
        <p:spPr>
          <a:xfrm rot="5400000">
            <a:off x="4025106" y="394414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68" name="Google Shape;368;p33"/>
          <p:cNvCxnSpPr/>
          <p:nvPr/>
        </p:nvCxnSpPr>
        <p:spPr>
          <a:xfrm rot="5400000">
            <a:off x="4771231" y="3936206"/>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69" name="Google Shape;369;p33"/>
          <p:cNvCxnSpPr/>
          <p:nvPr/>
        </p:nvCxnSpPr>
        <p:spPr>
          <a:xfrm rot="5400000">
            <a:off x="5431631" y="394414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0" name="Google Shape;370;p33"/>
          <p:cNvCxnSpPr/>
          <p:nvPr/>
        </p:nvCxnSpPr>
        <p:spPr>
          <a:xfrm rot="5400000">
            <a:off x="6174581" y="3944143"/>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1" name="Google Shape;371;p33"/>
          <p:cNvCxnSpPr/>
          <p:nvPr/>
        </p:nvCxnSpPr>
        <p:spPr>
          <a:xfrm rot="5400000">
            <a:off x="6852443" y="3936206"/>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2" name="Google Shape;372;p33"/>
          <p:cNvCxnSpPr/>
          <p:nvPr/>
        </p:nvCxnSpPr>
        <p:spPr>
          <a:xfrm rot="5400000">
            <a:off x="7462043" y="3936206"/>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3" name="Google Shape;373;p33"/>
          <p:cNvCxnSpPr/>
          <p:nvPr/>
        </p:nvCxnSpPr>
        <p:spPr>
          <a:xfrm rot="5400000">
            <a:off x="8172450" y="3943350"/>
            <a:ext cx="539750" cy="3175"/>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4" name="Google Shape;374;p33"/>
          <p:cNvCxnSpPr/>
          <p:nvPr/>
        </p:nvCxnSpPr>
        <p:spPr>
          <a:xfrm rot="5400000">
            <a:off x="8884443" y="3936206"/>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5" name="Google Shape;375;p33"/>
          <p:cNvCxnSpPr/>
          <p:nvPr/>
        </p:nvCxnSpPr>
        <p:spPr>
          <a:xfrm rot="5400000">
            <a:off x="3217068" y="3936206"/>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6" name="Google Shape;376;p33"/>
          <p:cNvCxnSpPr/>
          <p:nvPr/>
        </p:nvCxnSpPr>
        <p:spPr>
          <a:xfrm rot="5400000">
            <a:off x="2457450" y="3943350"/>
            <a:ext cx="539750" cy="3175"/>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377" name="Google Shape;377;p33"/>
          <p:cNvCxnSpPr/>
          <p:nvPr/>
        </p:nvCxnSpPr>
        <p:spPr>
          <a:xfrm rot="5400000">
            <a:off x="1712118" y="3936206"/>
            <a:ext cx="539750" cy="1587"/>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378" name="Google Shape;378;p33"/>
          <p:cNvSpPr txBox="1"/>
          <p:nvPr/>
        </p:nvSpPr>
        <p:spPr>
          <a:xfrm>
            <a:off x="1801812" y="4121150"/>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0</a:t>
            </a:r>
            <a:endParaRPr/>
          </a:p>
        </p:txBody>
      </p:sp>
      <p:sp>
        <p:nvSpPr>
          <p:cNvPr id="379" name="Google Shape;379;p33"/>
          <p:cNvSpPr txBox="1"/>
          <p:nvPr/>
        </p:nvSpPr>
        <p:spPr>
          <a:xfrm>
            <a:off x="3308350" y="4121150"/>
            <a:ext cx="3333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2</a:t>
            </a:r>
            <a:endParaRPr/>
          </a:p>
        </p:txBody>
      </p:sp>
      <p:sp>
        <p:nvSpPr>
          <p:cNvPr id="380" name="Google Shape;380;p33"/>
          <p:cNvSpPr txBox="1"/>
          <p:nvPr/>
        </p:nvSpPr>
        <p:spPr>
          <a:xfrm>
            <a:off x="2549525" y="4121150"/>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1</a:t>
            </a:r>
            <a:endParaRPr/>
          </a:p>
        </p:txBody>
      </p:sp>
      <p:sp>
        <p:nvSpPr>
          <p:cNvPr id="381" name="Google Shape;381;p33"/>
          <p:cNvSpPr txBox="1"/>
          <p:nvPr/>
        </p:nvSpPr>
        <p:spPr>
          <a:xfrm>
            <a:off x="4114800" y="4121150"/>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3</a:t>
            </a:r>
            <a:endParaRPr/>
          </a:p>
        </p:txBody>
      </p:sp>
      <p:sp>
        <p:nvSpPr>
          <p:cNvPr id="382" name="Google Shape;382;p33"/>
          <p:cNvSpPr txBox="1"/>
          <p:nvPr/>
        </p:nvSpPr>
        <p:spPr>
          <a:xfrm flipH="1">
            <a:off x="4859337" y="4121150"/>
            <a:ext cx="3603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4</a:t>
            </a:r>
            <a:endParaRPr/>
          </a:p>
        </p:txBody>
      </p:sp>
      <p:sp>
        <p:nvSpPr>
          <p:cNvPr id="383" name="Google Shape;383;p33"/>
          <p:cNvSpPr txBox="1"/>
          <p:nvPr/>
        </p:nvSpPr>
        <p:spPr>
          <a:xfrm>
            <a:off x="5521325" y="4121150"/>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5</a:t>
            </a:r>
            <a:endParaRPr/>
          </a:p>
        </p:txBody>
      </p:sp>
      <p:sp>
        <p:nvSpPr>
          <p:cNvPr id="384" name="Google Shape;384;p33"/>
          <p:cNvSpPr txBox="1"/>
          <p:nvPr/>
        </p:nvSpPr>
        <p:spPr>
          <a:xfrm>
            <a:off x="6265862" y="4121150"/>
            <a:ext cx="3333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6</a:t>
            </a:r>
            <a:endParaRPr/>
          </a:p>
        </p:txBody>
      </p:sp>
      <p:sp>
        <p:nvSpPr>
          <p:cNvPr id="385" name="Google Shape;385;p33"/>
          <p:cNvSpPr txBox="1"/>
          <p:nvPr/>
        </p:nvSpPr>
        <p:spPr>
          <a:xfrm>
            <a:off x="6945312" y="4121150"/>
            <a:ext cx="3333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7</a:t>
            </a:r>
            <a:endParaRPr/>
          </a:p>
        </p:txBody>
      </p:sp>
      <p:sp>
        <p:nvSpPr>
          <p:cNvPr id="386" name="Google Shape;386;p33"/>
          <p:cNvSpPr txBox="1"/>
          <p:nvPr/>
        </p:nvSpPr>
        <p:spPr>
          <a:xfrm>
            <a:off x="8262937" y="4121150"/>
            <a:ext cx="333375"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9</a:t>
            </a:r>
            <a:endParaRPr/>
          </a:p>
        </p:txBody>
      </p:sp>
      <p:sp>
        <p:nvSpPr>
          <p:cNvPr id="387" name="Google Shape;387;p33"/>
          <p:cNvSpPr txBox="1"/>
          <p:nvPr/>
        </p:nvSpPr>
        <p:spPr>
          <a:xfrm>
            <a:off x="7551737" y="4121150"/>
            <a:ext cx="334962"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8</a:t>
            </a:r>
            <a:endParaRPr/>
          </a:p>
        </p:txBody>
      </p:sp>
      <p:sp>
        <p:nvSpPr>
          <p:cNvPr id="388" name="Google Shape;388;p33"/>
          <p:cNvSpPr txBox="1"/>
          <p:nvPr/>
        </p:nvSpPr>
        <p:spPr>
          <a:xfrm>
            <a:off x="8977312" y="4121150"/>
            <a:ext cx="463550"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10</a:t>
            </a:r>
            <a:endParaRPr/>
          </a:p>
        </p:txBody>
      </p:sp>
      <p:cxnSp>
        <p:nvCxnSpPr>
          <p:cNvPr id="389" name="Google Shape;389;p33"/>
          <p:cNvCxnSpPr/>
          <p:nvPr/>
        </p:nvCxnSpPr>
        <p:spPr>
          <a:xfrm rot="5400000">
            <a:off x="1162050" y="4764087"/>
            <a:ext cx="1636712" cy="1587"/>
          </a:xfrm>
          <a:prstGeom prst="straightConnector1">
            <a:avLst/>
          </a:prstGeom>
          <a:noFill/>
          <a:ln cap="flat" cmpd="sng" w="25400">
            <a:solidFill>
              <a:srgbClr val="FF0000"/>
            </a:solidFill>
            <a:prstDash val="solid"/>
            <a:miter lim="8000"/>
            <a:headEnd len="sm" w="sm" type="none"/>
            <a:tailEnd len="med" w="med" type="stealth"/>
          </a:ln>
          <a:effectLst>
            <a:outerShdw blurRad="63500" dir="5400000" dist="20000">
              <a:srgbClr val="000000">
                <a:alpha val="37647"/>
              </a:srgbClr>
            </a:outerShdw>
          </a:effectLst>
        </p:spPr>
      </p:cxnSp>
      <p:cxnSp>
        <p:nvCxnSpPr>
          <p:cNvPr id="390" name="Google Shape;390;p33"/>
          <p:cNvCxnSpPr/>
          <p:nvPr/>
        </p:nvCxnSpPr>
        <p:spPr>
          <a:xfrm rot="-5400000">
            <a:off x="8660606" y="3396456"/>
            <a:ext cx="987425" cy="1587"/>
          </a:xfrm>
          <a:prstGeom prst="straightConnector1">
            <a:avLst/>
          </a:prstGeom>
          <a:noFill/>
          <a:ln cap="flat" cmpd="sng" w="25400">
            <a:solidFill>
              <a:srgbClr val="FF0000"/>
            </a:solidFill>
            <a:prstDash val="solid"/>
            <a:miter lim="8000"/>
            <a:headEnd len="sm" w="sm" type="none"/>
            <a:tailEnd len="med" w="med" type="stealth"/>
          </a:ln>
          <a:effectLst>
            <a:outerShdw blurRad="63500" dir="5400000" dist="20000">
              <a:srgbClr val="000000">
                <a:alpha val="37647"/>
              </a:srgbClr>
            </a:outerShdw>
          </a:effectLst>
        </p:spPr>
      </p:cxnSp>
      <p:sp>
        <p:nvSpPr>
          <p:cNvPr id="391" name="Google Shape;391;p33"/>
          <p:cNvSpPr txBox="1"/>
          <p:nvPr/>
        </p:nvSpPr>
        <p:spPr>
          <a:xfrm>
            <a:off x="1524000" y="5583237"/>
            <a:ext cx="854075" cy="411162"/>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$1600</a:t>
            </a:r>
            <a:endParaRPr/>
          </a:p>
        </p:txBody>
      </p:sp>
      <p:sp>
        <p:nvSpPr>
          <p:cNvPr id="392" name="Google Shape;392;p33"/>
          <p:cNvSpPr txBox="1"/>
          <p:nvPr/>
        </p:nvSpPr>
        <p:spPr>
          <a:xfrm>
            <a:off x="8766175" y="2411412"/>
            <a:ext cx="723900" cy="409575"/>
          </a:xfrm>
          <a:prstGeom prst="rect">
            <a:avLst/>
          </a:prstGeom>
          <a:noFill/>
          <a:ln>
            <a:noFill/>
          </a:ln>
        </p:spPr>
        <p:txBody>
          <a:bodyPr anchorCtr="0" anchor="t" bIns="50525" lIns="101075" spcFirstLastPara="1" rIns="101075" wrap="square" tIns="50525">
            <a:noAutofit/>
          </a:bodyPr>
          <a:lstStyle/>
          <a:p>
            <a:pPr indent="0" lvl="0" marL="0" marR="0" rtl="0" algn="l">
              <a:lnSpc>
                <a:spcPct val="100000"/>
              </a:lnSpc>
              <a:spcBef>
                <a:spcPts val="0"/>
              </a:spcBef>
              <a:spcAft>
                <a:spcPts val="0"/>
              </a:spcAft>
              <a:buClr>
                <a:schemeClr val="dk1"/>
              </a:buClr>
              <a:buFont typeface="Calibri"/>
              <a:buNone/>
            </a:pPr>
            <a:r>
              <a:rPr b="0" i="0" lang="en-US" sz="2000" u="none">
                <a:solidFill>
                  <a:schemeClr val="dk1"/>
                </a:solidFill>
                <a:latin typeface="Calibri"/>
                <a:ea typeface="Calibri"/>
                <a:cs typeface="Calibri"/>
                <a:sym typeface="Calibri"/>
              </a:rPr>
              <a:t>$325</a:t>
            </a:r>
            <a:endParaRPr/>
          </a:p>
        </p:txBody>
      </p:sp>
      <p:sp>
        <p:nvSpPr>
          <p:cNvPr id="393" name="Google Shape;393;p33"/>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4"/>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Example: Selecting an Analysis Period</a:t>
            </a:r>
            <a:endParaRPr/>
          </a:p>
        </p:txBody>
      </p:sp>
      <p:pic>
        <p:nvPicPr>
          <p:cNvPr descr="figure 5-1" id="399" name="Google Shape;399;p34"/>
          <p:cNvPicPr preferRelativeResize="0"/>
          <p:nvPr/>
        </p:nvPicPr>
        <p:blipFill rotWithShape="1">
          <a:blip r:embed="rId3">
            <a:alphaModFix/>
          </a:blip>
          <a:srcRect b="0" l="0" r="0" t="0"/>
          <a:stretch/>
        </p:blipFill>
        <p:spPr>
          <a:xfrm>
            <a:off x="773112" y="1697037"/>
            <a:ext cx="9358312" cy="6667500"/>
          </a:xfrm>
          <a:prstGeom prst="rect">
            <a:avLst/>
          </a:prstGeom>
          <a:noFill/>
          <a:ln>
            <a:noFill/>
          </a:ln>
        </p:spPr>
      </p:pic>
      <p:sp>
        <p:nvSpPr>
          <p:cNvPr id="400" name="Google Shape;400;p34"/>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sp>
        <p:nvSpPr>
          <p:cNvPr id="401" name="Google Shape;401;p34"/>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541337" y="366712"/>
            <a:ext cx="9744075" cy="11811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Example: Selecting an Analysis Period</a:t>
            </a:r>
            <a:endParaRPr/>
          </a:p>
        </p:txBody>
      </p:sp>
      <p:sp>
        <p:nvSpPr>
          <p:cNvPr id="407" name="Google Shape;407;p35"/>
          <p:cNvSpPr txBox="1"/>
          <p:nvPr>
            <p:ph idx="1" type="body"/>
          </p:nvPr>
        </p:nvSpPr>
        <p:spPr>
          <a:xfrm>
            <a:off x="541337" y="1547812"/>
            <a:ext cx="9744075" cy="6619875"/>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LCM of lives would be 91 years. An analysis period of 91 years for office equipment is hardly realistic. </a:t>
            </a:r>
            <a:endParaRPr/>
          </a:p>
          <a:p>
            <a:pPr indent="-219075" lvl="0" marL="377825"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77825" lvl="0" marL="377825"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Instead, a suitable analysis period should be based on how the equipment is likely to be needed. </a:t>
            </a:r>
            <a:endParaRPr/>
          </a:p>
          <a:p>
            <a:pPr indent="-219075" lvl="0" marL="377825"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77825" lvl="0" marL="377825"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This may require that terminal values be estimated for the alternatives at some point before the end of their useful lives. </a:t>
            </a:r>
            <a:endParaRPr/>
          </a:p>
          <a:p>
            <a:pPr indent="-325437" lvl="1" marL="820737"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Terminal value is the market value of the equipment at some point in time. It is the residual value of the equipment, similar to the salvage value  </a:t>
            </a:r>
            <a:endParaRPr/>
          </a:p>
          <a:p>
            <a:pPr indent="-219075" lvl="0" marL="377825"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77825" lvl="0" marL="377825"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Here we use an analysis period of 10 years. Alternative 1 is replaced at year 7 by an identical piece of equipment. At year 10, the terminal values of both alternatives are determined. </a:t>
            </a:r>
            <a:endParaRPr/>
          </a:p>
          <a:p>
            <a:pPr indent="-219075" lvl="0" marL="377825"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77825" lvl="0" marL="377825"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present worth of their costs are then determined by applying the appropriate single payment present worth factor</a:t>
            </a:r>
            <a:endParaRPr/>
          </a:p>
          <a:p>
            <a:pPr indent="-220364" lvl="0" marL="379115"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408" name="Google Shape;408;p35"/>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sp>
        <p:nvSpPr>
          <p:cNvPr id="409" name="Google Shape;409;p35"/>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773112" y="914400"/>
            <a:ext cx="9277350" cy="7270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Infinite Analysis Period: Capitalized Cost</a:t>
            </a:r>
            <a:endParaRPr/>
          </a:p>
        </p:txBody>
      </p:sp>
      <p:sp>
        <p:nvSpPr>
          <p:cNvPr id="416" name="Google Shape;416;p36"/>
          <p:cNvSpPr txBox="1"/>
          <p:nvPr>
            <p:ph idx="1" type="body"/>
          </p:nvPr>
        </p:nvSpPr>
        <p:spPr>
          <a:xfrm>
            <a:off x="850900" y="1958975"/>
            <a:ext cx="9083675" cy="635793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The need for large-scale infrastructure projects (bridges, pipelines, etc.) is considered to be permanent.</a:t>
            </a:r>
            <a:endParaRPr/>
          </a:p>
          <a:p>
            <a:pPr indent="-377825" lvl="0" marL="377825" marR="0" rtl="0" algn="l">
              <a:lnSpc>
                <a:spcPct val="100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These types of projects are considered to have an infinite analysis period.</a:t>
            </a:r>
            <a:endParaRPr/>
          </a:p>
          <a:p>
            <a:pPr indent="-377825" lvl="0" marL="377825" marR="0" rtl="0" algn="l">
              <a:lnSpc>
                <a:spcPct val="100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We call this particular analysis capitalized cost</a:t>
            </a:r>
            <a:endParaRPr/>
          </a:p>
          <a:p>
            <a:pPr indent="-377825" lvl="0" marL="377825" marR="0" rtl="0" algn="l">
              <a:lnSpc>
                <a:spcPct val="100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Capitalized cost is the present sum that is required to provide the service indefinitely. </a:t>
            </a:r>
            <a:endParaRPr/>
          </a:p>
        </p:txBody>
      </p:sp>
      <p:sp>
        <p:nvSpPr>
          <p:cNvPr id="417" name="Google Shape;417;p36"/>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sp>
        <p:nvSpPr>
          <p:cNvPr id="418" name="Google Shape;418;p36"/>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7"/>
          <p:cNvSpPr txBox="1"/>
          <p:nvPr>
            <p:ph type="title"/>
          </p:nvPr>
        </p:nvSpPr>
        <p:spPr>
          <a:xfrm>
            <a:off x="541337" y="366712"/>
            <a:ext cx="9744075" cy="126365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Infinite Analysis Period: Capitalized Cost</a:t>
            </a:r>
            <a:endParaRPr/>
          </a:p>
        </p:txBody>
      </p:sp>
      <p:sp>
        <p:nvSpPr>
          <p:cNvPr id="425" name="Google Shape;425;p37"/>
          <p:cNvSpPr txBox="1"/>
          <p:nvPr>
            <p:ph idx="1" type="body"/>
          </p:nvPr>
        </p:nvSpPr>
        <p:spPr>
          <a:xfrm>
            <a:off x="541337" y="1630362"/>
            <a:ext cx="9744075" cy="6537325"/>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Capitalized cost is the present sum of money that would need to be set aside now, at some interest rate, to yield the funds required for the service or whatever indefinitely. </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To achieve this, the money set aside for future expenditures must not decline. </a:t>
            </a:r>
            <a:endParaRPr/>
          </a:p>
          <a:p>
            <a:pPr indent="-325437" lvl="1" marL="82073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The interest received on the money set aside can be spent, but not the principal. </a:t>
            </a:r>
            <a:endParaRPr/>
          </a:p>
        </p:txBody>
      </p:sp>
      <p:sp>
        <p:nvSpPr>
          <p:cNvPr id="426" name="Google Shape;426;p37"/>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sp>
        <p:nvSpPr>
          <p:cNvPr id="427" name="Google Shape;427;p37"/>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8"/>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Capitalized Cost, cont’d.</a:t>
            </a:r>
            <a:endParaRPr/>
          </a:p>
        </p:txBody>
      </p:sp>
      <p:sp>
        <p:nvSpPr>
          <p:cNvPr id="434" name="Google Shape;434;p38"/>
          <p:cNvSpPr txBox="1"/>
          <p:nvPr>
            <p:ph idx="1" type="body"/>
          </p:nvPr>
        </p:nvSpPr>
        <p:spPr>
          <a:xfrm>
            <a:off x="541337" y="2133600"/>
            <a:ext cx="9744075" cy="603408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There can be an end-of-period withdrawal of A which is equal to P(i):</a:t>
            </a:r>
            <a:endParaRPr/>
          </a:p>
          <a:p>
            <a:pPr indent="-325437" lvl="1" marL="820737" marR="0" rtl="0" algn="l">
              <a:lnSpc>
                <a:spcPct val="100000"/>
              </a:lnSpc>
              <a:spcBef>
                <a:spcPts val="620"/>
              </a:spcBef>
              <a:spcAft>
                <a:spcPts val="0"/>
              </a:spcAft>
              <a:buClr>
                <a:schemeClr val="dk1"/>
              </a:buClr>
              <a:buSzPts val="3100"/>
              <a:buFont typeface="Times New Roman"/>
              <a:buChar char="–"/>
            </a:pPr>
            <a:r>
              <a:rPr b="0" i="0" lang="en-US" sz="3100" u="none" cap="none" strike="noStrike">
                <a:solidFill>
                  <a:schemeClr val="dk1"/>
                </a:solidFill>
                <a:latin typeface="Calibri"/>
                <a:ea typeface="Calibri"/>
                <a:cs typeface="Calibri"/>
                <a:sym typeface="Calibri"/>
              </a:rPr>
              <a:t>These withdrawals will never decrease the original principal.</a:t>
            </a:r>
            <a:endParaRPr/>
          </a:p>
          <a:p>
            <a:pPr indent="-325437" lvl="1" marL="82073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A = Pi  for n = infinity</a:t>
            </a:r>
            <a:endParaRPr/>
          </a:p>
          <a:p>
            <a:pPr indent="-325437" lvl="1" marL="82073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Therefore:</a:t>
            </a:r>
            <a:endParaRPr/>
          </a:p>
          <a:p>
            <a:pPr indent="-325437" lvl="1" marL="82073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Capitalized Cost = P = A/i</a:t>
            </a:r>
            <a:endParaRPr/>
          </a:p>
          <a:p>
            <a:pPr indent="-260350" lvl="2" marL="12636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The money set-aside that can provide the funds for the project forever. </a:t>
            </a:r>
            <a:endParaRPr/>
          </a:p>
          <a:p>
            <a:pPr indent="-214014" lvl="0" marL="379115"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435" name="Google Shape;435;p38"/>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sp>
        <p:nvSpPr>
          <p:cNvPr id="436" name="Google Shape;436;p38"/>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541337" y="366712"/>
            <a:ext cx="9744075" cy="1014412"/>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Capitalized Cost (Example)</a:t>
            </a:r>
            <a:endParaRPr/>
          </a:p>
        </p:txBody>
      </p:sp>
      <p:sp>
        <p:nvSpPr>
          <p:cNvPr id="442" name="Google Shape;442;p39"/>
          <p:cNvSpPr txBox="1"/>
          <p:nvPr>
            <p:ph idx="1" type="body"/>
          </p:nvPr>
        </p:nvSpPr>
        <p:spPr>
          <a:xfrm>
            <a:off x="541337" y="1381125"/>
            <a:ext cx="9744075" cy="6786562"/>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How much should one set aside to pay $50 per year for maintenance on a gravesite if interest is assumed to be 4%? For perpetual maintenance, the principal sum must remain undiminished after the annual disbursement. </a:t>
            </a:r>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377825" lvl="0" marL="377825" marR="0" rtl="0" algn="l">
              <a:lnSpc>
                <a:spcPct val="100000"/>
              </a:lnSpc>
              <a:spcBef>
                <a:spcPts val="520"/>
              </a:spcBef>
              <a:spcAft>
                <a:spcPts val="0"/>
              </a:spcAft>
              <a:buClr>
                <a:schemeClr val="dk1"/>
              </a:buClr>
              <a:buFont typeface="Arial"/>
              <a:buNone/>
            </a:pPr>
            <a:r>
              <a:rPr b="0" i="0" lang="en-US" sz="2600" u="none">
                <a:solidFill>
                  <a:schemeClr val="dk1"/>
                </a:solidFill>
                <a:latin typeface="Calibri"/>
                <a:ea typeface="Calibri"/>
                <a:cs typeface="Calibri"/>
                <a:sym typeface="Calibri"/>
              </a:rPr>
              <a:t>Capitalized Cost P= Annual Disbursement A/ Interest Rate i</a:t>
            </a:r>
            <a:endParaRPr/>
          </a:p>
          <a:p>
            <a:pPr indent="-377825" lvl="0" marL="377825" marR="0" rtl="0" algn="l">
              <a:lnSpc>
                <a:spcPct val="100000"/>
              </a:lnSpc>
              <a:spcBef>
                <a:spcPts val="520"/>
              </a:spcBef>
              <a:spcAft>
                <a:spcPts val="0"/>
              </a:spcAft>
              <a:buClr>
                <a:schemeClr val="dk1"/>
              </a:buClr>
              <a:buFont typeface="Arial"/>
              <a:buNone/>
            </a:pPr>
            <a:r>
              <a:rPr b="0" i="0" lang="en-US" sz="2600" u="none">
                <a:solidFill>
                  <a:schemeClr val="dk1"/>
                </a:solidFill>
                <a:latin typeface="Calibri"/>
                <a:ea typeface="Calibri"/>
                <a:cs typeface="Calibri"/>
                <a:sym typeface="Calibri"/>
              </a:rPr>
              <a:t>P = 50/0.04 = $1,250</a:t>
            </a:r>
            <a:endParaRPr/>
          </a:p>
        </p:txBody>
      </p:sp>
      <p:sp>
        <p:nvSpPr>
          <p:cNvPr id="443" name="Google Shape;443;p39"/>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sp>
        <p:nvSpPr>
          <p:cNvPr id="444" name="Google Shape;444;p39"/>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0"/>
          <p:cNvSpPr txBox="1"/>
          <p:nvPr>
            <p:ph type="title"/>
          </p:nvPr>
        </p:nvSpPr>
        <p:spPr>
          <a:xfrm>
            <a:off x="773112" y="914400"/>
            <a:ext cx="9277350" cy="7270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Summary</a:t>
            </a:r>
            <a:endParaRPr/>
          </a:p>
        </p:txBody>
      </p:sp>
      <p:sp>
        <p:nvSpPr>
          <p:cNvPr id="450" name="Google Shape;450;p40"/>
          <p:cNvSpPr txBox="1"/>
          <p:nvPr>
            <p:ph idx="1" type="body"/>
          </p:nvPr>
        </p:nvSpPr>
        <p:spPr>
          <a:xfrm>
            <a:off x="850900" y="1958975"/>
            <a:ext cx="9083675" cy="635793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83000"/>
              </a:lnSpc>
              <a:spcBef>
                <a:spcPts val="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Present Worth Analysis is the first of three major analysis techniques for alternative comparison.</a:t>
            </a:r>
            <a:endParaRPr/>
          </a:p>
          <a:p>
            <a:pPr indent="-377825" lvl="0" marL="377825" marR="0" rtl="0" algn="l">
              <a:lnSpc>
                <a:spcPct val="83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The criteria of analysis is determined based on the economic factors affecting the project.</a:t>
            </a:r>
            <a:endParaRPr/>
          </a:p>
          <a:p>
            <a:pPr indent="-377825" lvl="0" marL="377825" marR="0" rtl="0" algn="l">
              <a:lnSpc>
                <a:spcPct val="83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It is an economic analysis that evaluates the current and future situation of each project.</a:t>
            </a:r>
            <a:endParaRPr/>
          </a:p>
          <a:p>
            <a:pPr indent="-377825" lvl="0" marL="377825" marR="0" rtl="0" algn="l">
              <a:lnSpc>
                <a:spcPct val="83000"/>
              </a:lnSpc>
              <a:spcBef>
                <a:spcPts val="700"/>
              </a:spcBef>
              <a:spcAft>
                <a:spcPts val="0"/>
              </a:spcAft>
              <a:buClr>
                <a:schemeClr val="dk1"/>
              </a:buClr>
              <a:buSzPts val="3500"/>
              <a:buFont typeface="Times New Roman"/>
              <a:buChar char="•"/>
            </a:pPr>
            <a:r>
              <a:rPr b="0" i="0" lang="en-US" sz="3500" u="none">
                <a:solidFill>
                  <a:schemeClr val="dk1"/>
                </a:solidFill>
                <a:latin typeface="Calibri"/>
                <a:ea typeface="Calibri"/>
                <a:cs typeface="Calibri"/>
                <a:sym typeface="Calibri"/>
              </a:rPr>
              <a:t>Alternatives can be evaluated in almost any economic problem using Present Worth Analysis.</a:t>
            </a:r>
            <a:endParaRPr/>
          </a:p>
          <a:p>
            <a:pPr indent="-155575" lvl="0" marL="377825" marR="0" rtl="0" algn="l">
              <a:lnSpc>
                <a:spcPct val="83000"/>
              </a:lnSpc>
              <a:spcBef>
                <a:spcPts val="700"/>
              </a:spcBef>
              <a:spcAft>
                <a:spcPts val="0"/>
              </a:spcAft>
              <a:buClr>
                <a:schemeClr val="dk1"/>
              </a:buClr>
              <a:buSzPts val="3500"/>
              <a:buFont typeface="Times New Roman"/>
              <a:buNone/>
            </a:pPr>
            <a:r>
              <a:t/>
            </a:r>
            <a:endParaRPr b="0" i="0" sz="3500" u="none">
              <a:solidFill>
                <a:schemeClr val="dk1"/>
              </a:solidFill>
              <a:latin typeface="Calibri"/>
              <a:ea typeface="Calibri"/>
              <a:cs typeface="Calibri"/>
              <a:sym typeface="Calibri"/>
            </a:endParaRPr>
          </a:p>
          <a:p>
            <a:pPr indent="-156864" lvl="0" marL="379115" marR="0" rtl="0" algn="l">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p:txBody>
      </p:sp>
      <p:sp>
        <p:nvSpPr>
          <p:cNvPr id="451" name="Google Shape;451;p40"/>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a:solidFill>
                  <a:srgbClr val="898989"/>
                </a:solidFill>
                <a:latin typeface="Calibri"/>
                <a:ea typeface="Calibri"/>
                <a:cs typeface="Calibri"/>
                <a:sym typeface="Calibri"/>
              </a:rPr>
              <a:t>‹#›</a:t>
            </a:fld>
            <a:endParaRPr/>
          </a:p>
        </p:txBody>
      </p:sp>
      <p:sp>
        <p:nvSpPr>
          <p:cNvPr id="452" name="Google Shape;452;p40"/>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541337" y="366712"/>
            <a:ext cx="9744075" cy="1143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Changing Interest Rates </a:t>
            </a:r>
            <a:endParaRPr/>
          </a:p>
        </p:txBody>
      </p:sp>
      <p:sp>
        <p:nvSpPr>
          <p:cNvPr id="105" name="Google Shape;105;p15"/>
          <p:cNvSpPr txBox="1"/>
          <p:nvPr>
            <p:ph idx="1" type="body"/>
          </p:nvPr>
        </p:nvSpPr>
        <p:spPr>
          <a:xfrm>
            <a:off x="541337" y="2133600"/>
            <a:ext cx="9744075" cy="603408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Up to now all cash flows used only one interest rate </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Financial institutions sometimes use more than one interest rate to account for the time value of money</a:t>
            </a:r>
            <a:endParaRPr/>
          </a:p>
          <a:p>
            <a:pPr indent="-156864" lvl="0" marL="379115" marR="0" rtl="0" algn="l">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p:txBody>
      </p:sp>
      <p:sp>
        <p:nvSpPr>
          <p:cNvPr id="106" name="Google Shape;106;p15"/>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07" name="Google Shape;107;p15"/>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541337" y="366712"/>
            <a:ext cx="9744075" cy="1524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Changing Interest Rates </a:t>
            </a:r>
            <a:endParaRPr/>
          </a:p>
        </p:txBody>
      </p:sp>
      <p:sp>
        <p:nvSpPr>
          <p:cNvPr id="113" name="Google Shape;113;p16"/>
          <p:cNvSpPr txBox="1"/>
          <p:nvPr>
            <p:ph idx="1" type="body"/>
          </p:nvPr>
        </p:nvSpPr>
        <p:spPr>
          <a:xfrm>
            <a:off x="541337" y="2133600"/>
            <a:ext cx="9744075" cy="6034087"/>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Example:</a:t>
            </a:r>
            <a:endParaRPr/>
          </a:p>
          <a:p>
            <a:pPr indent="-377825" lvl="0" marL="377825"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You deposit $2000 in a registered retirement savings plan that pays interest at 12%, compounded quarterly, for the first 2 years and 9%, compounded quarterly for the next 3 years. Determine the balance at the end of 5 years. </a:t>
            </a:r>
            <a:endParaRPr/>
          </a:p>
          <a:p>
            <a:pPr indent="-377825" lvl="0" marL="377825"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 $2000</a:t>
            </a:r>
            <a:endParaRPr/>
          </a:p>
          <a:p>
            <a:pPr indent="-377825" lvl="0" marL="377825"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r= 12% for the 1</a:t>
            </a:r>
            <a:r>
              <a:rPr b="0" baseline="30000" i="0" lang="en-US" sz="3200" u="none">
                <a:solidFill>
                  <a:schemeClr val="dk1"/>
                </a:solidFill>
                <a:latin typeface="Calibri"/>
                <a:ea typeface="Calibri"/>
                <a:cs typeface="Calibri"/>
                <a:sym typeface="Calibri"/>
              </a:rPr>
              <a:t>st</a:t>
            </a:r>
            <a:r>
              <a:rPr b="0" i="0" lang="en-US" sz="3200" u="none">
                <a:solidFill>
                  <a:schemeClr val="dk1"/>
                </a:solidFill>
                <a:latin typeface="Calibri"/>
                <a:ea typeface="Calibri"/>
                <a:cs typeface="Calibri"/>
                <a:sym typeface="Calibri"/>
              </a:rPr>
              <a:t> two years and 9% per year for the last 3 years </a:t>
            </a:r>
            <a:endParaRPr/>
          </a:p>
          <a:p>
            <a:pPr indent="-377825" lvl="0" marL="377825"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M= 4 compounding periods per year, n= 20 quarters. </a:t>
            </a:r>
            <a:endParaRPr/>
          </a:p>
          <a:p>
            <a:pPr indent="-377825" lvl="0" marL="377825"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Find F</a:t>
            </a:r>
            <a:endParaRPr/>
          </a:p>
        </p:txBody>
      </p:sp>
      <p:sp>
        <p:nvSpPr>
          <p:cNvPr id="114" name="Google Shape;114;p16"/>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15" name="Google Shape;115;p16"/>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541337" y="366712"/>
            <a:ext cx="9744075" cy="11176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Changing Interest Rates </a:t>
            </a:r>
            <a:endParaRPr/>
          </a:p>
        </p:txBody>
      </p:sp>
      <p:sp>
        <p:nvSpPr>
          <p:cNvPr id="121" name="Google Shape;121;p17"/>
          <p:cNvSpPr txBox="1"/>
          <p:nvPr>
            <p:ph idx="1" type="body"/>
          </p:nvPr>
        </p:nvSpPr>
        <p:spPr>
          <a:xfrm>
            <a:off x="541337" y="1484312"/>
            <a:ext cx="9744075" cy="6683375"/>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We find the future value of the $2000 deposited after the first 2 years when the 12% interest rate is in effect. </a:t>
            </a:r>
            <a:endParaRPr/>
          </a:p>
          <a:p>
            <a:pPr indent="-325437" lvl="1" marL="820737" marR="0" rtl="0" algn="l">
              <a:lnSpc>
                <a:spcPct val="10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We will need to determine the interest rate per quarter</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We then apply the 9% interest rate per quarter to the future value of the $2000 at year two. This way, we find the future value of the deposit at year 5.  </a:t>
            </a:r>
            <a:endParaRPr/>
          </a:p>
        </p:txBody>
      </p:sp>
      <p:sp>
        <p:nvSpPr>
          <p:cNvPr id="122" name="Google Shape;122;p17"/>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23" name="Google Shape;123;p17"/>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41337" y="366712"/>
            <a:ext cx="9744075" cy="1198562"/>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Changing Interest Rates </a:t>
            </a:r>
            <a:endParaRPr/>
          </a:p>
        </p:txBody>
      </p:sp>
      <p:sp>
        <p:nvSpPr>
          <p:cNvPr id="129" name="Google Shape;129;p18"/>
          <p:cNvSpPr txBox="1"/>
          <p:nvPr>
            <p:ph idx="1" type="body"/>
          </p:nvPr>
        </p:nvSpPr>
        <p:spPr>
          <a:xfrm>
            <a:off x="541337" y="1565275"/>
            <a:ext cx="9744075" cy="7050087"/>
          </a:xfrm>
          <a:prstGeom prst="rect">
            <a:avLst/>
          </a:prstGeom>
          <a:noFill/>
          <a:ln>
            <a:noFill/>
          </a:ln>
        </p:spPr>
        <p:txBody>
          <a:bodyPr anchorCtr="0" anchor="t" bIns="50525" lIns="101075" spcFirstLastPara="1" rIns="101075" wrap="square" tIns="50525">
            <a:noAutofit/>
          </a:bodyPr>
          <a:lstStyle/>
          <a:p>
            <a:pPr indent="-155575" lvl="0" marL="377825"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Font typeface="Arial"/>
              <a:buNone/>
            </a:pPr>
            <a:r>
              <a:t/>
            </a:r>
            <a:endParaRPr b="0" i="0" sz="3500" u="non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i= 12% / 4 = 3%				B2 = $2000 (F/P, 3%,8)</a:t>
            </a:r>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N= 4(2) = 8 quarters 		B2 = $2000(1.2668)</a:t>
            </a:r>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i= 9% / 4 = 2.25%			F = B2(F/P, 2.25%,12)</a:t>
            </a:r>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N= 4(3) = 12 quarters 		F = $2533.6(1.3060)</a:t>
            </a:r>
            <a:endParaRPr/>
          </a:p>
          <a:p>
            <a:pPr indent="-325437" lvl="1" marL="820737" marR="0" rtl="0" algn="l">
              <a:lnSpc>
                <a:spcPct val="100000"/>
              </a:lnSpc>
              <a:spcBef>
                <a:spcPts val="620"/>
              </a:spcBef>
              <a:spcAft>
                <a:spcPts val="0"/>
              </a:spcAft>
              <a:buClr>
                <a:schemeClr val="dk1"/>
              </a:buClr>
              <a:buFont typeface="Arial"/>
              <a:buNone/>
            </a:pPr>
            <a:r>
              <a:rPr b="0" i="0" lang="en-US" sz="3100" u="none" cap="none" strike="noStrike">
                <a:solidFill>
                  <a:schemeClr val="dk1"/>
                </a:solidFill>
                <a:latin typeface="Calibri"/>
                <a:ea typeface="Calibri"/>
                <a:cs typeface="Calibri"/>
                <a:sym typeface="Calibri"/>
              </a:rPr>
              <a:t>									</a:t>
            </a:r>
            <a:endParaRPr/>
          </a:p>
        </p:txBody>
      </p:sp>
      <p:pic>
        <p:nvPicPr>
          <p:cNvPr id="130" name="Google Shape;130;p18"/>
          <p:cNvPicPr preferRelativeResize="0"/>
          <p:nvPr/>
        </p:nvPicPr>
        <p:blipFill rotWithShape="1">
          <a:blip r:embed="rId3">
            <a:alphaModFix/>
          </a:blip>
          <a:srcRect b="0" l="0" r="0" t="0"/>
          <a:stretch/>
        </p:blipFill>
        <p:spPr>
          <a:xfrm>
            <a:off x="1265237" y="1565275"/>
            <a:ext cx="8732837" cy="2908300"/>
          </a:xfrm>
          <a:prstGeom prst="rect">
            <a:avLst/>
          </a:prstGeom>
          <a:noFill/>
          <a:ln>
            <a:noFill/>
          </a:ln>
        </p:spPr>
      </p:pic>
      <p:sp>
        <p:nvSpPr>
          <p:cNvPr id="131" name="Google Shape;131;p18"/>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32" name="Google Shape;132;p18"/>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541337" y="366712"/>
            <a:ext cx="9744075" cy="114300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Changing Interest Rates </a:t>
            </a:r>
            <a:endParaRPr/>
          </a:p>
        </p:txBody>
      </p:sp>
      <p:sp>
        <p:nvSpPr>
          <p:cNvPr id="139" name="Google Shape;139;p19"/>
          <p:cNvSpPr txBox="1"/>
          <p:nvPr>
            <p:ph idx="1" type="body"/>
          </p:nvPr>
        </p:nvSpPr>
        <p:spPr>
          <a:xfrm>
            <a:off x="541337" y="1509712"/>
            <a:ext cx="9744075" cy="6657975"/>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Font typeface="Arial"/>
              <a:buNone/>
            </a:pPr>
            <a:r>
              <a:rPr b="0" i="0" lang="en-US" sz="3500" u="none">
                <a:solidFill>
                  <a:schemeClr val="dk1"/>
                </a:solidFill>
                <a:latin typeface="Calibri"/>
                <a:ea typeface="Calibri"/>
                <a:cs typeface="Calibri"/>
                <a:sym typeface="Calibri"/>
              </a:rPr>
              <a:t>Example: Series of cash flows </a:t>
            </a:r>
            <a:endParaRPr/>
          </a:p>
          <a:p>
            <a:pPr indent="-156864" lvl="0" marL="379115" marR="0" rtl="0" algn="l">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p:txBody>
      </p:sp>
      <p:pic>
        <p:nvPicPr>
          <p:cNvPr id="140" name="Google Shape;140;p19"/>
          <p:cNvPicPr preferRelativeResize="0"/>
          <p:nvPr/>
        </p:nvPicPr>
        <p:blipFill rotWithShape="1">
          <a:blip r:embed="rId3">
            <a:alphaModFix/>
          </a:blip>
          <a:srcRect b="0" l="0" r="0" t="0"/>
          <a:stretch/>
        </p:blipFill>
        <p:spPr>
          <a:xfrm>
            <a:off x="541337" y="2357437"/>
            <a:ext cx="9209087" cy="5300662"/>
          </a:xfrm>
          <a:prstGeom prst="rect">
            <a:avLst/>
          </a:prstGeom>
          <a:noFill/>
          <a:ln>
            <a:noFill/>
          </a:ln>
        </p:spPr>
      </p:pic>
      <p:sp>
        <p:nvSpPr>
          <p:cNvPr id="141" name="Google Shape;141;p19"/>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42" name="Google Shape;142;p19"/>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541337" y="366712"/>
            <a:ext cx="9744075" cy="1123950"/>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Changing Interest Rate</a:t>
            </a:r>
            <a:endParaRPr/>
          </a:p>
        </p:txBody>
      </p:sp>
      <p:sp>
        <p:nvSpPr>
          <p:cNvPr id="148" name="Google Shape;148;p20"/>
          <p:cNvSpPr txBox="1"/>
          <p:nvPr>
            <p:ph idx="1" type="body"/>
          </p:nvPr>
        </p:nvSpPr>
        <p:spPr>
          <a:xfrm>
            <a:off x="541337" y="1490662"/>
            <a:ext cx="9969500" cy="7326312"/>
          </a:xfrm>
          <a:prstGeom prst="rect">
            <a:avLst/>
          </a:prstGeom>
          <a:noFill/>
          <a:ln>
            <a:noFill/>
          </a:ln>
        </p:spPr>
        <p:txBody>
          <a:bodyPr anchorCtr="0" anchor="t" bIns="50525" lIns="101075" spcFirstLastPara="1" rIns="101075" wrap="square" tIns="50525">
            <a:noAutofit/>
          </a:bodyPr>
          <a:lstStyle/>
          <a:p>
            <a:pPr indent="-155575" lvl="0" marL="377825"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155575" lvl="0" marL="377825" marR="0" rtl="0" algn="l">
              <a:lnSpc>
                <a:spcPct val="100000"/>
              </a:lnSpc>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	P= 100(P/F,5%,1) + 200(P/F,7%,1)(P/F,5%,1) + $250 (P/F,9%,1)(P/F,7%,1)(P/F,5%,1) = $477.41</a:t>
            </a:r>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	$477.41 = </a:t>
            </a:r>
            <a:r>
              <a:rPr b="0" i="0" lang="en-US" sz="3500" u="none">
                <a:solidFill>
                  <a:srgbClr val="FF0000"/>
                </a:solidFill>
                <a:latin typeface="Calibri"/>
                <a:ea typeface="Calibri"/>
                <a:cs typeface="Calibri"/>
                <a:sym typeface="Calibri"/>
              </a:rPr>
              <a:t>A</a:t>
            </a:r>
            <a:r>
              <a:rPr b="0" i="0" lang="en-US" sz="3500" u="none">
                <a:solidFill>
                  <a:schemeClr val="dk1"/>
                </a:solidFill>
                <a:latin typeface="Calibri"/>
                <a:ea typeface="Calibri"/>
                <a:cs typeface="Calibri"/>
                <a:sym typeface="Calibri"/>
              </a:rPr>
              <a:t>(P/F,5%,1) + </a:t>
            </a:r>
            <a:r>
              <a:rPr b="0" i="0" lang="en-US" sz="3500" u="none">
                <a:solidFill>
                  <a:srgbClr val="FF0000"/>
                </a:solidFill>
                <a:latin typeface="Calibri"/>
                <a:ea typeface="Calibri"/>
                <a:cs typeface="Calibri"/>
                <a:sym typeface="Calibri"/>
              </a:rPr>
              <a:t>A</a:t>
            </a:r>
            <a:r>
              <a:rPr b="0" i="0" lang="en-US" sz="3500" u="none">
                <a:solidFill>
                  <a:schemeClr val="dk1"/>
                </a:solidFill>
                <a:latin typeface="Calibri"/>
                <a:ea typeface="Calibri"/>
                <a:cs typeface="Calibri"/>
                <a:sym typeface="Calibri"/>
              </a:rPr>
              <a:t>(P/F,7%,1) (P/F,5%,1) + </a:t>
            </a:r>
            <a:r>
              <a:rPr b="0" i="0" lang="en-US" sz="3500" u="none">
                <a:solidFill>
                  <a:srgbClr val="FF0000"/>
                </a:solidFill>
                <a:latin typeface="Calibri"/>
                <a:ea typeface="Calibri"/>
                <a:cs typeface="Calibri"/>
                <a:sym typeface="Calibri"/>
              </a:rPr>
              <a:t>A</a:t>
            </a:r>
            <a:r>
              <a:rPr b="0" i="0" lang="en-US" sz="3500" u="none">
                <a:solidFill>
                  <a:schemeClr val="dk1"/>
                </a:solidFill>
                <a:latin typeface="Calibri"/>
                <a:ea typeface="Calibri"/>
                <a:cs typeface="Calibri"/>
                <a:sym typeface="Calibri"/>
              </a:rPr>
              <a:t>(P/F, 9%,1)(P/F,7%,1)(P/F,5%,1) = </a:t>
            </a:r>
            <a:r>
              <a:rPr b="0" i="0" lang="en-US" sz="3500" u="none">
                <a:solidFill>
                  <a:srgbClr val="FF0000"/>
                </a:solidFill>
                <a:latin typeface="Calibri"/>
                <a:ea typeface="Calibri"/>
                <a:cs typeface="Calibri"/>
                <a:sym typeface="Calibri"/>
              </a:rPr>
              <a:t>2.6591A</a:t>
            </a:r>
            <a:endParaRPr/>
          </a:p>
          <a:p>
            <a:pPr indent="-377825" lvl="0" marL="377825" marR="0" rtl="0" algn="l">
              <a:lnSpc>
                <a:spcPct val="100000"/>
              </a:lnSpc>
              <a:spcBef>
                <a:spcPts val="700"/>
              </a:spcBef>
              <a:spcAft>
                <a:spcPts val="0"/>
              </a:spcAft>
              <a:buClr>
                <a:schemeClr val="dk1"/>
              </a:buClr>
              <a:buFont typeface="Arial"/>
              <a:buNone/>
            </a:pPr>
            <a:r>
              <a:rPr b="0" i="0" lang="en-US" sz="3500" u="none">
                <a:solidFill>
                  <a:schemeClr val="dk1"/>
                </a:solidFill>
                <a:latin typeface="Calibri"/>
                <a:ea typeface="Calibri"/>
                <a:cs typeface="Calibri"/>
                <a:sym typeface="Calibri"/>
              </a:rPr>
              <a:t>	</a:t>
            </a:r>
            <a:r>
              <a:rPr b="0" i="0" lang="en-US" sz="3500" u="none">
                <a:solidFill>
                  <a:srgbClr val="FF0000"/>
                </a:solidFill>
                <a:latin typeface="Calibri"/>
                <a:ea typeface="Calibri"/>
                <a:cs typeface="Calibri"/>
                <a:sym typeface="Calibri"/>
              </a:rPr>
              <a:t>A= $179.54 </a:t>
            </a:r>
            <a:endParaRPr/>
          </a:p>
          <a:p>
            <a:pPr indent="-156864" lvl="0" marL="379115" marR="0" rtl="0" algn="l">
              <a:spcBef>
                <a:spcPts val="700"/>
              </a:spcBef>
              <a:spcAft>
                <a:spcPts val="0"/>
              </a:spcAft>
              <a:buClr>
                <a:schemeClr val="dk1"/>
              </a:buClr>
              <a:buSzPts val="3500"/>
              <a:buFont typeface="Arial"/>
              <a:buNone/>
            </a:pPr>
            <a:r>
              <a:t/>
            </a:r>
            <a:endParaRPr b="0" i="0" sz="3500" u="none">
              <a:solidFill>
                <a:srgbClr val="FF0000"/>
              </a:solidFill>
              <a:latin typeface="Calibri"/>
              <a:ea typeface="Calibri"/>
              <a:cs typeface="Calibri"/>
              <a:sym typeface="Calibri"/>
            </a:endParaRPr>
          </a:p>
        </p:txBody>
      </p:sp>
      <p:pic>
        <p:nvPicPr>
          <p:cNvPr id="149" name="Google Shape;149;p20"/>
          <p:cNvPicPr preferRelativeResize="0"/>
          <p:nvPr/>
        </p:nvPicPr>
        <p:blipFill rotWithShape="1">
          <a:blip r:embed="rId3">
            <a:alphaModFix/>
          </a:blip>
          <a:srcRect b="0" l="0" r="0" t="0"/>
          <a:stretch/>
        </p:blipFill>
        <p:spPr>
          <a:xfrm>
            <a:off x="1676400" y="1490662"/>
            <a:ext cx="7816850" cy="2659062"/>
          </a:xfrm>
          <a:prstGeom prst="rect">
            <a:avLst/>
          </a:prstGeom>
          <a:noFill/>
          <a:ln>
            <a:noFill/>
          </a:ln>
        </p:spPr>
      </p:pic>
      <p:sp>
        <p:nvSpPr>
          <p:cNvPr id="150" name="Google Shape;150;p20"/>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51" name="Google Shape;151;p20"/>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541337" y="366712"/>
            <a:ext cx="9744075" cy="105092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Present Worth Analysis </a:t>
            </a:r>
            <a:endParaRPr/>
          </a:p>
        </p:txBody>
      </p:sp>
      <p:sp>
        <p:nvSpPr>
          <p:cNvPr id="157" name="Google Shape;157;p21"/>
          <p:cNvSpPr txBox="1"/>
          <p:nvPr>
            <p:ph idx="1" type="body"/>
          </p:nvPr>
        </p:nvSpPr>
        <p:spPr>
          <a:xfrm>
            <a:off x="541337" y="1417637"/>
            <a:ext cx="9744075" cy="7362825"/>
          </a:xfrm>
          <a:prstGeom prst="rect">
            <a:avLst/>
          </a:prstGeom>
          <a:noFill/>
          <a:ln>
            <a:noFill/>
          </a:ln>
        </p:spPr>
        <p:txBody>
          <a:bodyPr anchorCtr="0" anchor="t" bIns="50525" lIns="101075" spcFirstLastPara="1" rIns="101075" wrap="square" tIns="50525">
            <a:noAutofit/>
          </a:bodyPr>
          <a:lstStyle/>
          <a:p>
            <a:pPr indent="-377825" lvl="0" marL="377825"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Present worth analysis is suitable for almost any economic analysis problem</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It is particularly desirable when we wish to know the present worth of future costs and benefits</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Present worth analysis helps us to determine the worth of income producing property, such as an oil well or an apartment building. </a:t>
            </a:r>
            <a:endParaRPr/>
          </a:p>
          <a:p>
            <a:pPr indent="-377825" lvl="0" marL="377825" marR="0" rtl="0" algn="l">
              <a:lnSpc>
                <a:spcPct val="100000"/>
              </a:lnSpc>
              <a:spcBef>
                <a:spcPts val="70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It is used when we want to choose between alternatives based on their future costs and benefits </a:t>
            </a:r>
            <a:endParaRPr/>
          </a:p>
          <a:p>
            <a:pPr indent="-156864" lvl="0" marL="379115" marR="0" rtl="0" algn="l">
              <a:spcBef>
                <a:spcPts val="700"/>
              </a:spcBef>
              <a:spcAft>
                <a:spcPts val="0"/>
              </a:spcAft>
              <a:buClr>
                <a:schemeClr val="dk1"/>
              </a:buClr>
              <a:buSzPts val="3500"/>
              <a:buFont typeface="Arial"/>
              <a:buNone/>
            </a:pPr>
            <a:r>
              <a:t/>
            </a:r>
            <a:endParaRPr b="0" i="0" sz="3500" u="none">
              <a:solidFill>
                <a:schemeClr val="dk1"/>
              </a:solidFill>
              <a:latin typeface="Calibri"/>
              <a:ea typeface="Calibri"/>
              <a:cs typeface="Calibri"/>
              <a:sym typeface="Calibri"/>
            </a:endParaRPr>
          </a:p>
        </p:txBody>
      </p:sp>
      <p:sp>
        <p:nvSpPr>
          <p:cNvPr id="158" name="Google Shape;158;p21"/>
          <p:cNvSpPr txBox="1"/>
          <p:nvPr/>
        </p:nvSpPr>
        <p:spPr>
          <a:xfrm>
            <a:off x="7759700" y="8475662"/>
            <a:ext cx="2525712" cy="485775"/>
          </a:xfrm>
          <a:prstGeom prst="rect">
            <a:avLst/>
          </a:prstGeom>
          <a:noFill/>
          <a:ln>
            <a:noFill/>
          </a:ln>
        </p:spPr>
        <p:txBody>
          <a:bodyPr anchorCtr="0" anchor="ctr" bIns="50525" lIns="101075" spcFirstLastPara="1" rIns="101075" wrap="square" tIns="5052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400" u="none" cap="none" strike="noStrike">
                <a:solidFill>
                  <a:srgbClr val="898989"/>
                </a:solidFill>
                <a:latin typeface="Calibri"/>
                <a:ea typeface="Calibri"/>
                <a:cs typeface="Calibri"/>
                <a:sym typeface="Calibri"/>
              </a:rPr>
              <a:t>‹#›</a:t>
            </a:fld>
            <a:endParaRPr/>
          </a:p>
        </p:txBody>
      </p:sp>
      <p:sp>
        <p:nvSpPr>
          <p:cNvPr id="159" name="Google Shape;159;p21"/>
          <p:cNvSpPr txBox="1"/>
          <p:nvPr/>
        </p:nvSpPr>
        <p:spPr>
          <a:xfrm>
            <a:off x="3698875" y="8475662"/>
            <a:ext cx="3429000" cy="485775"/>
          </a:xfrm>
          <a:prstGeom prst="rect">
            <a:avLst/>
          </a:prstGeom>
          <a:noFill/>
          <a:ln>
            <a:noFill/>
          </a:ln>
        </p:spPr>
        <p:txBody>
          <a:bodyPr anchorCtr="0" anchor="ctr" bIns="50525" lIns="101075" spcFirstLastPara="1" rIns="101075" wrap="square" tIns="50525">
            <a:noAutofit/>
          </a:bodyPr>
          <a:lstStyle/>
          <a:p>
            <a:pPr indent="0" lvl="0" marL="0" marR="0" rtl="0" algn="ctr">
              <a:lnSpc>
                <a:spcPct val="100000"/>
              </a:lnSpc>
              <a:spcBef>
                <a:spcPts val="0"/>
              </a:spcBef>
              <a:spcAft>
                <a:spcPts val="0"/>
              </a:spcAft>
              <a:buClr>
                <a:srgbClr val="898989"/>
              </a:buClr>
              <a:buFont typeface="Calibri"/>
              <a:buNone/>
            </a:pPr>
            <a:r>
              <a:rPr b="0" i="0" lang="en-US" sz="14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