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9144000" cy="6858000"/>
  <p:embeddedFontLs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7ED8A1-FD91-4B14-A92F-2D3C04441294}">
  <a:tblStyle styleId="{A37ED8A1-FD91-4B14-A92F-2D3C044412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regular.fntdata"/><Relationship Id="rId47" Type="http://schemas.openxmlformats.org/officeDocument/2006/relationships/slide" Target="slides/slide42.xml"/><Relationship Id="rId49"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Last class we looked at present worth.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we look at annual cash flow analysis which is the second of three analysis techniques.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With present worth analysis we resolved an alternative into an equivalent cash sum at the present time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annual cash flow analysis we compare alternatives based on their equivalent annual cash flows.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87" name="Google Shape;87;p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If equipment is replaced with equipment with identical economic consequences, then the annual cost of the first analysis period just repeats itself in the second multiple analysis period . This is highlighted in example 6-7 </a:t>
            </a:r>
            <a:endParaRPr/>
          </a:p>
        </p:txBody>
      </p:sp>
      <p:sp>
        <p:nvSpPr>
          <p:cNvPr id="273" name="Google Shape;273;p2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For an alternative of a finite life in an infinite analysis period, we assume identical replacement. That is, the replacements have identical costs, performance etc. Because of this assumption, the</a:t>
            </a:r>
            <a:r>
              <a:rPr b="1" i="0" lang="en-US" sz="1800" u="none" cap="none" strike="noStrike"/>
              <a:t> same </a:t>
            </a:r>
            <a:r>
              <a:rPr b="0" i="0" lang="en-US" sz="1800" u="none" cap="none" strike="noStrike"/>
              <a:t>EUAC occurs for each replacement of the limited-life alternative. (refer to the example of replacing a pump)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we have an alternative with an infinite life, the EUAC is the present value * annual interest + other annual costs </a:t>
            </a:r>
            <a:endParaRPr/>
          </a:p>
        </p:txBody>
      </p:sp>
      <p:sp>
        <p:nvSpPr>
          <p:cNvPr id="282" name="Google Shape;282;p2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2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291" name="Google Shape;291;p2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(A/P,i, ∞) = i </a:t>
            </a:r>
            <a:endParaRPr/>
          </a:p>
        </p:txBody>
      </p:sp>
      <p:sp>
        <p:nvSpPr>
          <p:cNvPr id="352" name="Google Shape;352;p3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3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know the present value is $1000</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apply the </a:t>
            </a:r>
            <a:r>
              <a:rPr b="1" i="0" lang="en-US" sz="1800" u="none" cap="none" strike="noStrike"/>
              <a:t>capital recovery factor </a:t>
            </a:r>
            <a:r>
              <a:rPr b="0" i="0" lang="en-US" sz="1800" u="none" cap="none" strike="noStrike"/>
              <a:t>to the present value to determine  the </a:t>
            </a:r>
            <a:r>
              <a:rPr b="1" i="0" lang="en-US" sz="1800" u="none" cap="none" strike="noStrike"/>
              <a:t>equivalent uniform annual cost </a:t>
            </a:r>
            <a:endParaRPr/>
          </a:p>
        </p:txBody>
      </p:sp>
      <p:sp>
        <p:nvSpPr>
          <p:cNvPr id="385" name="Google Shape;385;p3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4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method 1 we apply the capital recovery factor and the sinking fund factor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Pi represents the present value and the interest gained on the present value annually </a:t>
            </a:r>
            <a:endParaRPr/>
          </a:p>
        </p:txBody>
      </p:sp>
      <p:sp>
        <p:nvSpPr>
          <p:cNvPr id="410" name="Google Shape;410;p4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rules for economic efficiency apply to annual cash flow analysis.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fixed input we want to maximize equivalent uniform annual benefits. This is the same in PW when we seek to maximize present worth of benefits </a:t>
            </a:r>
            <a:endParaRPr/>
          </a:p>
        </p:txBody>
      </p:sp>
      <p:sp>
        <p:nvSpPr>
          <p:cNvPr id="435" name="Google Shape;435;p4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
        <p:nvSpPr>
          <p:cNvPr id="103" name="Google Shape;103;p8:notes"/>
          <p:cNvSpPr/>
          <p:nvPr>
            <p:ph idx="2" type="sldImg"/>
          </p:nvPr>
        </p:nvSpPr>
        <p:spPr>
          <a:xfrm>
            <a:off x="2857500" y="522287"/>
            <a:ext cx="3427412" cy="25701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04" name="Google Shape;104;p8:notes"/>
          <p:cNvSpPr txBox="1"/>
          <p:nvPr>
            <p:ph idx="1" type="body"/>
          </p:nvPr>
        </p:nvSpPr>
        <p:spPr>
          <a:xfrm>
            <a:off x="914400" y="3257550"/>
            <a:ext cx="7315200" cy="3086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4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this situation neither input nor output is fixed. We analyze this situation using EUAW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device A we know the present cost which we convert to an equivalent uniform annual cash flow by applying the capital recovery factor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know the equivalent uniform benefit is $300</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device B the annual benefit increases by an arithmetic gradient. We apply the gradient uniform series factor to make it into an equivalent uniform annual amount.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choose the alternative with the higher EUAW </a:t>
            </a:r>
            <a:endParaRPr/>
          </a:p>
        </p:txBody>
      </p:sp>
      <p:sp>
        <p:nvSpPr>
          <p:cNvPr id="445" name="Google Shape;445;p4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again we have a situation where neither input nor output is fixed. We choose based on the EUAW</a:t>
            </a:r>
            <a:endParaRPr/>
          </a:p>
        </p:txBody>
      </p:sp>
      <p:sp>
        <p:nvSpPr>
          <p:cNvPr id="454" name="Google Shape;454;p49: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5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make the salvage value into a uniform amount by adjusting it by the </a:t>
            </a:r>
            <a:r>
              <a:rPr b="1" i="0" lang="en-US" sz="1800" u="none" cap="none" strike="noStrike"/>
              <a:t>sinking fund factor.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make the installed costs into a uniform amount by adjusting it by the </a:t>
            </a:r>
            <a:r>
              <a:rPr b="1" i="0" lang="en-US" sz="1800" u="none" cap="none" strike="noStrike"/>
              <a:t>capital recovery factor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plan B, the EUAC exceeds the EUAB, hence its EUAW is negative</a:t>
            </a:r>
            <a:endParaRPr/>
          </a:p>
        </p:txBody>
      </p:sp>
      <p:sp>
        <p:nvSpPr>
          <p:cNvPr id="471" name="Google Shape;471;p5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5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What is the decision criteria?</a:t>
            </a:r>
            <a:endParaRPr/>
          </a:p>
          <a:p>
            <a:pPr indent="0" lvl="0" marL="0" marR="0" rtl="0" algn="l">
              <a:spcBef>
                <a:spcPts val="0"/>
              </a:spcBef>
              <a:spcAft>
                <a:spcPts val="0"/>
              </a:spcAft>
              <a:buFont typeface="Arial"/>
              <a:buNone/>
            </a:pPr>
            <a:r>
              <a:rPr b="0" i="0" lang="en-US" sz="1800" u="none" cap="none" strike="noStrike"/>
              <a:t>Minimize EUAC when output is fixed </a:t>
            </a:r>
            <a:endParaRPr/>
          </a:p>
        </p:txBody>
      </p:sp>
      <p:sp>
        <p:nvSpPr>
          <p:cNvPr id="489" name="Google Shape;489;p5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6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6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MARR also known as minimum acceptable rate of return and hurdle rate is the rate of return on a project a manager or company is willing to accept before starting a project, given its risk and the opportunity cost of forgoing other projects.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MARR is based on </a:t>
            </a:r>
            <a:r>
              <a:rPr b="0" i="0" lang="en-US" sz="2400" u="none" cap="none" strike="noStrike"/>
              <a:t>Opportunity Costs, Transaction Costs, Compensate for Risk, Cover anticipated Inflation</a:t>
            </a:r>
            <a:endParaRPr/>
          </a:p>
          <a:p>
            <a:pPr indent="0" lvl="0" marL="0" marR="0" rtl="0" algn="l">
              <a:spcBef>
                <a:spcPts val="0"/>
              </a:spcBef>
              <a:spcAft>
                <a:spcPts val="0"/>
              </a:spcAft>
              <a:buNone/>
            </a:pPr>
            <a:r>
              <a:t/>
            </a:r>
            <a:endParaRPr b="0" i="0" sz="2400" u="none" cap="none" strike="noStrike"/>
          </a:p>
        </p:txBody>
      </p:sp>
      <p:sp>
        <p:nvSpPr>
          <p:cNvPr id="524" name="Google Shape;524;p6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annual cash flow analysis we are using equivalency techniques to transform cash flows into’ annual cash flows’ as the basis of selecting an alternative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we see we can apply the </a:t>
            </a:r>
            <a:r>
              <a:rPr b="1" i="0" lang="en-US" sz="1400" u="none" cap="none" strike="noStrike"/>
              <a:t>capital recovery factor </a:t>
            </a:r>
            <a:r>
              <a:rPr b="0" i="0" lang="en-US" sz="1800" u="none" cap="none" strike="noStrike"/>
              <a:t>to convert the present value into an equivalent uniform cash flow. </a:t>
            </a:r>
            <a:endParaRPr/>
          </a:p>
        </p:txBody>
      </p:sp>
      <p:sp>
        <p:nvSpPr>
          <p:cNvPr id="129" name="Google Shape;129;p10: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6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6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It is the interest rate at which the present value of benefits equals the present value of costs </a:t>
            </a:r>
            <a:endParaRPr/>
          </a:p>
        </p:txBody>
      </p:sp>
      <p:sp>
        <p:nvSpPr>
          <p:cNvPr id="533" name="Google Shape;533;p6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How do we treat salvage values?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salvage value lowers the equivalent uniform annual cost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Salvage value is the market value of the asset at the end of its useful life. </a:t>
            </a:r>
            <a:endParaRPr/>
          </a:p>
        </p:txBody>
      </p:sp>
      <p:sp>
        <p:nvSpPr>
          <p:cNvPr id="178" name="Google Shape;178;p1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are three ways we can calculate the equivalent uniform annual cost when we have an initial cost followed by a salvage value.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SzPts val="1800"/>
              <a:buFont typeface="Arial"/>
              <a:buAutoNum type="arabicParenR"/>
            </a:pPr>
            <a:r>
              <a:rPr b="0" i="0" lang="en-US" sz="1800" u="none" cap="none" strike="noStrike"/>
              <a:t>We can convert both the present cost and salvage value into equivalent uniform annual costs and then find their difference. The conversion is done using the </a:t>
            </a:r>
            <a:r>
              <a:rPr b="1" i="0" lang="en-US" sz="1800" u="none" cap="none" strike="noStrike"/>
              <a:t>capital recovery factor </a:t>
            </a:r>
            <a:r>
              <a:rPr b="0" i="0" lang="en-US" sz="1800" u="none" cap="none" strike="noStrike"/>
              <a:t>and the </a:t>
            </a:r>
            <a:r>
              <a:rPr b="1" i="0" lang="en-US" sz="1800" u="none" cap="none" strike="noStrike"/>
              <a:t>sinking fund factor</a:t>
            </a:r>
            <a:r>
              <a:rPr b="0" i="0" lang="en-US" sz="1800" u="none" cap="none" strike="noStrike"/>
              <a:t>. This method reflects the </a:t>
            </a:r>
            <a:r>
              <a:rPr b="1" i="0" lang="en-US" sz="1800" u="none" cap="none" strike="noStrike"/>
              <a:t>annual cost of the cash disbursement </a:t>
            </a:r>
            <a:r>
              <a:rPr b="0" i="0" lang="en-US" sz="1800" u="none" cap="none" strike="noStrike"/>
              <a:t>minus the </a:t>
            </a:r>
            <a:r>
              <a:rPr b="1" i="0" lang="en-US" sz="1800" u="none" cap="none" strike="noStrike"/>
              <a:t>annual benefit of the future resale value </a:t>
            </a:r>
            <a:endParaRPr/>
          </a:p>
          <a:p>
            <a:pPr indent="0" lvl="0" marL="0" marR="0" rtl="0" algn="l">
              <a:spcBef>
                <a:spcPts val="0"/>
              </a:spcBef>
              <a:spcAft>
                <a:spcPts val="0"/>
              </a:spcAft>
              <a:buSzPts val="1800"/>
              <a:buFont typeface="Arial"/>
              <a:buAutoNum type="arabicParenR"/>
            </a:pPr>
            <a:r>
              <a:rPr b="0" i="0" lang="en-US" sz="1800" u="none" cap="none" strike="noStrike"/>
              <a:t>The second method computes the equivalent annual cost due to the </a:t>
            </a:r>
            <a:r>
              <a:rPr b="1" i="0" lang="en-US" sz="1800" u="none" cap="none" strike="noStrike"/>
              <a:t>unrecovered money when the investment (asset) is sold (P-S),</a:t>
            </a:r>
            <a:r>
              <a:rPr b="0" i="0" lang="en-US" sz="1800" u="none" cap="none" strike="noStrike"/>
              <a:t> and </a:t>
            </a:r>
            <a:r>
              <a:rPr b="1" i="0" lang="en-US" sz="1800" u="none" cap="none" strike="noStrike"/>
              <a:t>adds annual interest on the investment (asset)  (+Pi)</a:t>
            </a:r>
            <a:endParaRPr/>
          </a:p>
          <a:p>
            <a:pPr indent="0" lvl="0" marL="0" marR="0" rtl="0" algn="l">
              <a:spcBef>
                <a:spcPts val="0"/>
              </a:spcBef>
              <a:spcAft>
                <a:spcPts val="0"/>
              </a:spcAft>
              <a:buSzPts val="1800"/>
              <a:buFont typeface="Arial"/>
              <a:buAutoNum type="arabicParenR"/>
            </a:pPr>
            <a:r>
              <a:rPr b="0" i="0" lang="en-US" sz="1800" u="none" cap="none" strike="noStrike"/>
              <a:t>The third method computes the annual cost of the </a:t>
            </a:r>
            <a:r>
              <a:rPr b="1" i="0" lang="en-US" sz="1800" u="none" cap="none" strike="noStrike"/>
              <a:t>decline in value of the unrecovered money (P-S) </a:t>
            </a:r>
            <a:r>
              <a:rPr b="0" i="0" lang="en-US" sz="1800" u="none" cap="none" strike="noStrike"/>
              <a:t>when the investment is sold, </a:t>
            </a:r>
            <a:r>
              <a:rPr b="1" i="0" lang="en-US" sz="1800" u="none" cap="none" strike="noStrike"/>
              <a:t>plus interest in the money tied up as salvage value. (+Si).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first and third methods are most commonly used </a:t>
            </a:r>
            <a:endParaRPr/>
          </a:p>
          <a:p>
            <a:pPr indent="0" lvl="0" marL="0" marR="0" rtl="0" algn="l">
              <a:spcBef>
                <a:spcPts val="0"/>
              </a:spcBef>
              <a:spcAft>
                <a:spcPts val="0"/>
              </a:spcAft>
              <a:buNone/>
            </a:pPr>
            <a:r>
              <a:t/>
            </a:r>
            <a:endParaRPr b="0" i="0" sz="1800" u="none" cap="none" strike="noStrike"/>
          </a:p>
        </p:txBody>
      </p:sp>
      <p:sp>
        <p:nvSpPr>
          <p:cNvPr id="197" name="Google Shape;197;p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EUAC is the present worth of cost adjusted by the </a:t>
            </a:r>
            <a:r>
              <a:rPr b="1" i="0" lang="en-US" sz="1800" u="none" cap="none" strike="noStrike"/>
              <a:t>capital recovery factor</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0" i="0" lang="en-US" sz="1800" u="none" cap="none" strike="noStrike"/>
              <a:t>Receipt of money decreases the EUAC (</a:t>
            </a:r>
            <a:r>
              <a:rPr b="1" i="0" lang="en-US" sz="1800" u="none" cap="none" strike="noStrike"/>
              <a:t>salvage value lowers the equivalent uniform annual cost) </a:t>
            </a:r>
            <a:endParaRPr/>
          </a:p>
        </p:txBody>
      </p:sp>
      <p:sp>
        <p:nvSpPr>
          <p:cNvPr id="256" name="Google Shape;256;p17: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685800" y="1854200"/>
            <a:ext cx="7772400" cy="1746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Principles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 301</a:t>
            </a:r>
            <a:endParaRPr/>
          </a:p>
        </p:txBody>
      </p:sp>
      <p:sp>
        <p:nvSpPr>
          <p:cNvPr id="90" name="Google Shape;90;p13"/>
          <p:cNvSpPr txBox="1"/>
          <p:nvPr>
            <p:ph idx="1" type="subTitle"/>
          </p:nvPr>
        </p:nvSpPr>
        <p:spPr>
          <a:xfrm>
            <a:off x="1371600" y="3886200"/>
            <a:ext cx="6400800" cy="13398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Lecture 7- A</a:t>
            </a:r>
            <a:endParaRPr/>
          </a:p>
          <a:p>
            <a:pPr indent="0" lvl="0" marL="0" marR="0" rtl="0" algn="ctr">
              <a:lnSpc>
                <a:spcPct val="100000"/>
              </a:lnSpc>
              <a:spcBef>
                <a:spcPts val="640"/>
              </a:spcBef>
              <a:spcAft>
                <a:spcPts val="0"/>
              </a:spcAft>
              <a:buClr>
                <a:srgbClr val="3366FF"/>
              </a:buClr>
              <a:buFont typeface="Arial"/>
              <a:buNone/>
            </a:pPr>
            <a:r>
              <a:rPr b="1" i="0" lang="en-US" sz="3200" u="none" cap="none" strike="noStrike">
                <a:solidFill>
                  <a:srgbClr val="3366FF"/>
                </a:solidFill>
                <a:latin typeface="Calibri"/>
                <a:ea typeface="Calibri"/>
                <a:cs typeface="Calibri"/>
                <a:sym typeface="Calibri"/>
              </a:rPr>
              <a:t>Annual Cash Flow Analysis</a:t>
            </a:r>
            <a:endParaRPr/>
          </a:p>
        </p:txBody>
      </p:sp>
      <p:sp>
        <p:nvSpPr>
          <p:cNvPr id="91" name="Google Shape;91;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2" name="Google Shape;92;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22"/>
          <p:cNvSpPr txBox="1"/>
          <p:nvPr>
            <p:ph type="title"/>
          </p:nvPr>
        </p:nvSpPr>
        <p:spPr>
          <a:xfrm>
            <a:off x="782637" y="620712"/>
            <a:ext cx="7837487"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EUAC Information</a:t>
            </a:r>
            <a:endParaRPr/>
          </a:p>
        </p:txBody>
      </p:sp>
      <p:sp>
        <p:nvSpPr>
          <p:cNvPr id="276" name="Google Shape;276;p22"/>
          <p:cNvSpPr txBox="1"/>
          <p:nvPr>
            <p:ph idx="1" type="body"/>
          </p:nvPr>
        </p:nvSpPr>
        <p:spPr>
          <a:xfrm>
            <a:off x="782637" y="1339850"/>
            <a:ext cx="7672387" cy="47672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83000"/>
              </a:lnSpc>
              <a:spcBef>
                <a:spcPts val="0"/>
              </a:spcBef>
              <a:spcAft>
                <a:spcPts val="0"/>
              </a:spcAft>
              <a:buClr>
                <a:schemeClr val="dk1"/>
              </a:buClr>
              <a:buSzPts val="2500"/>
              <a:buFont typeface="Calibri"/>
              <a:buAutoNum type="arabicPeriod"/>
            </a:pPr>
            <a:r>
              <a:rPr b="0" i="0" lang="en-US" sz="2500" u="none">
                <a:solidFill>
                  <a:schemeClr val="dk1"/>
                </a:solidFill>
                <a:latin typeface="Calibri"/>
                <a:ea typeface="Calibri"/>
                <a:cs typeface="Calibri"/>
                <a:sym typeface="Calibri"/>
              </a:rPr>
              <a:t>Direct relationship between present worth cost and equivalent uniform cost:</a:t>
            </a:r>
            <a:endParaRPr/>
          </a:p>
          <a:p>
            <a:pPr indent="-457200" lvl="1" marL="914400" marR="0" rtl="0" algn="l">
              <a:lnSpc>
                <a:spcPct val="83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EUAC = PW Cost (A/P, i, n)</a:t>
            </a:r>
            <a:endParaRPr/>
          </a:p>
          <a:p>
            <a:pPr indent="-412750" lvl="1" marL="914400" marR="0" rtl="0" algn="l">
              <a:lnSpc>
                <a:spcPct val="83000"/>
              </a:lnSpc>
              <a:spcBef>
                <a:spcPts val="140"/>
              </a:spcBef>
              <a:spcAft>
                <a:spcPts val="0"/>
              </a:spcAft>
              <a:buClr>
                <a:schemeClr val="dk1"/>
              </a:buClr>
              <a:buSzPts val="700"/>
              <a:buFont typeface="Calibri"/>
              <a:buNone/>
            </a:pPr>
            <a:r>
              <a:t/>
            </a:r>
            <a:endParaRPr b="0" i="0" sz="700" u="none" cap="none" strike="noStrike">
              <a:solidFill>
                <a:schemeClr val="dk1"/>
              </a:solidFill>
              <a:latin typeface="Calibri"/>
              <a:ea typeface="Calibri"/>
              <a:cs typeface="Calibri"/>
              <a:sym typeface="Calibri"/>
            </a:endParaRPr>
          </a:p>
          <a:p>
            <a:pPr indent="-457200" lvl="0" marL="457200" marR="0" rtl="0" algn="l">
              <a:lnSpc>
                <a:spcPct val="83000"/>
              </a:lnSpc>
              <a:spcBef>
                <a:spcPts val="500"/>
              </a:spcBef>
              <a:spcAft>
                <a:spcPts val="0"/>
              </a:spcAft>
              <a:buClr>
                <a:schemeClr val="dk1"/>
              </a:buClr>
              <a:buSzPts val="2500"/>
              <a:buFont typeface="Calibri"/>
              <a:buAutoNum type="arabicPeriod"/>
            </a:pPr>
            <a:r>
              <a:rPr b="0" i="0" lang="en-US" sz="2500" u="none">
                <a:solidFill>
                  <a:schemeClr val="dk1"/>
                </a:solidFill>
                <a:latin typeface="Calibri"/>
                <a:ea typeface="Calibri"/>
                <a:cs typeface="Calibri"/>
                <a:sym typeface="Calibri"/>
              </a:rPr>
              <a:t>Expenditure of money increases EUAC</a:t>
            </a:r>
            <a:endParaRPr/>
          </a:p>
          <a:p>
            <a:pPr indent="-457200" lvl="0" marL="457200" marR="0" rtl="0" algn="l">
              <a:lnSpc>
                <a:spcPct val="83000"/>
              </a:lnSpc>
              <a:spcBef>
                <a:spcPts val="500"/>
              </a:spcBef>
              <a:spcAft>
                <a:spcPts val="0"/>
              </a:spcAft>
              <a:buClr>
                <a:schemeClr val="dk1"/>
              </a:buClr>
              <a:buSzPts val="2500"/>
              <a:buFont typeface="Calibri"/>
              <a:buAutoNum type="arabicPeriod"/>
            </a:pPr>
            <a:r>
              <a:rPr b="0" i="0" lang="en-US" sz="2500" u="none">
                <a:solidFill>
                  <a:schemeClr val="dk1"/>
                </a:solidFill>
                <a:latin typeface="Calibri"/>
                <a:ea typeface="Calibri"/>
                <a:cs typeface="Calibri"/>
                <a:sym typeface="Calibri"/>
              </a:rPr>
              <a:t>Receipt of money decreases EUAC</a:t>
            </a:r>
            <a:endParaRPr/>
          </a:p>
          <a:p>
            <a:pPr indent="-457200" lvl="0" marL="457200" marR="0" rtl="0" algn="l">
              <a:lnSpc>
                <a:spcPct val="83000"/>
              </a:lnSpc>
              <a:spcBef>
                <a:spcPts val="500"/>
              </a:spcBef>
              <a:spcAft>
                <a:spcPts val="0"/>
              </a:spcAft>
              <a:buClr>
                <a:schemeClr val="dk1"/>
              </a:buClr>
              <a:buSzPts val="2500"/>
              <a:buFont typeface="Calibri"/>
              <a:buAutoNum type="arabicPeriod"/>
            </a:pPr>
            <a:r>
              <a:rPr b="0" i="0" lang="en-US" sz="2500" u="none">
                <a:solidFill>
                  <a:schemeClr val="dk1"/>
                </a:solidFill>
                <a:latin typeface="Calibri"/>
                <a:ea typeface="Calibri"/>
                <a:cs typeface="Calibri"/>
                <a:sym typeface="Calibri"/>
              </a:rPr>
              <a:t>For irregular cash disbursements over the analysis period, it is convenient to convert them to a present worth cost first, then use the above equation to calculate the EUAC.</a:t>
            </a:r>
            <a:endParaRPr/>
          </a:p>
          <a:p>
            <a:pPr indent="-457200" lvl="0" marL="457200" marR="0" rtl="0" algn="l">
              <a:lnSpc>
                <a:spcPct val="83000"/>
              </a:lnSpc>
              <a:spcBef>
                <a:spcPts val="500"/>
              </a:spcBef>
              <a:spcAft>
                <a:spcPts val="0"/>
              </a:spcAft>
              <a:buClr>
                <a:schemeClr val="dk1"/>
              </a:buClr>
              <a:buSzPts val="2500"/>
              <a:buFont typeface="Calibri"/>
              <a:buAutoNum type="arabicPeriod"/>
            </a:pPr>
            <a:r>
              <a:rPr b="0" i="0" lang="en-US" sz="2500" u="none">
                <a:solidFill>
                  <a:schemeClr val="dk1"/>
                </a:solidFill>
                <a:latin typeface="Calibri"/>
                <a:ea typeface="Calibri"/>
                <a:cs typeface="Calibri"/>
                <a:sym typeface="Calibri"/>
              </a:rPr>
              <a:t>For arithmetic gradient, the EUAC may be computed by using the arithmetic uniform series factor </a:t>
            </a:r>
            <a:endParaRPr/>
          </a:p>
          <a:p>
            <a:pPr indent="-457200" lvl="1" marL="914400" marR="0" rtl="0" algn="l">
              <a:lnSpc>
                <a:spcPct val="83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(A/G,i, n). </a:t>
            </a:r>
            <a:endParaRPr/>
          </a:p>
        </p:txBody>
      </p:sp>
      <p:sp>
        <p:nvSpPr>
          <p:cNvPr id="277" name="Google Shape;277;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78" name="Google Shape;278;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p23"/>
          <p:cNvSpPr txBox="1"/>
          <p:nvPr>
            <p:ph type="title"/>
          </p:nvPr>
        </p:nvSpPr>
        <p:spPr>
          <a:xfrm>
            <a:off x="457200" y="274637"/>
            <a:ext cx="8229600" cy="8715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Analysis </a:t>
            </a:r>
            <a:endParaRPr/>
          </a:p>
        </p:txBody>
      </p:sp>
      <p:graphicFrame>
        <p:nvGraphicFramePr>
          <p:cNvPr id="285" name="Google Shape;285;p23"/>
          <p:cNvGraphicFramePr/>
          <p:nvPr/>
        </p:nvGraphicFramePr>
        <p:xfrm>
          <a:off x="717550" y="1812925"/>
          <a:ext cx="3000000" cy="3000000"/>
        </p:xfrm>
        <a:graphic>
          <a:graphicData uri="http://schemas.openxmlformats.org/drawingml/2006/table">
            <a:tbl>
              <a:tblPr>
                <a:noFill/>
                <a:tableStyleId>{A37ED8A1-FD91-4B14-A92F-2D3C04441294}</a:tableStyleId>
              </a:tblPr>
              <a:tblGrid>
                <a:gridCol w="2600325"/>
                <a:gridCol w="2600325"/>
                <a:gridCol w="2598725"/>
              </a:tblGrid>
              <a:tr h="3698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Input or Output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Situation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cap="none" strike="noStrike">
                          <a:solidFill>
                            <a:srgbClr val="FFFFFF"/>
                          </a:solidFill>
                          <a:latin typeface="Calibri"/>
                          <a:ea typeface="Calibri"/>
                          <a:cs typeface="Calibri"/>
                          <a:sym typeface="Calibri"/>
                        </a:rPr>
                        <a:t>Rule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4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Fixed input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Amount of money or other input resources is fixed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Maximize equivalent uniform annual benefits (maximize EUAB)</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9144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Fixed output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There is a fixed task, benefit, or other output to be accomplished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Minimize equivalent uniform annual cost (minimize EUAC)</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91440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Neither input nor output is fixed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Typical, general situation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cap="none" strike="noStrike">
                          <a:solidFill>
                            <a:srgbClr val="000000"/>
                          </a:solidFill>
                          <a:latin typeface="Calibri"/>
                          <a:ea typeface="Calibri"/>
                          <a:cs typeface="Calibri"/>
                          <a:sym typeface="Calibri"/>
                        </a:rPr>
                        <a:t>Maximize equivalent uniform annual worth (EUAW = EUAB – EUAC)</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86" name="Google Shape;286;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87" name="Google Shape;287;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 name="Shape 292"/>
        <p:cNvGrpSpPr/>
        <p:nvPr/>
      </p:nvGrpSpPr>
      <p:grpSpPr>
        <a:xfrm>
          <a:off x="0" y="0"/>
          <a:ext cx="0" cy="0"/>
          <a:chOff x="0" y="0"/>
          <a:chExt cx="0" cy="0"/>
        </a:xfrm>
      </p:grpSpPr>
      <p:sp>
        <p:nvSpPr>
          <p:cNvPr id="293" name="Google Shape;293;p24"/>
          <p:cNvSpPr txBox="1"/>
          <p:nvPr>
            <p:ph type="title"/>
          </p:nvPr>
        </p:nvSpPr>
        <p:spPr>
          <a:xfrm>
            <a:off x="457200" y="274637"/>
            <a:ext cx="8229600" cy="8715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Analysis</a:t>
            </a:r>
            <a:endParaRPr/>
          </a:p>
        </p:txBody>
      </p:sp>
      <p:sp>
        <p:nvSpPr>
          <p:cNvPr id="294" name="Google Shape;294;p24"/>
          <p:cNvSpPr txBox="1"/>
          <p:nvPr>
            <p:ph idx="1" type="body"/>
          </p:nvPr>
        </p:nvSpPr>
        <p:spPr>
          <a:xfrm>
            <a:off x="661987" y="1146175"/>
            <a:ext cx="7854950" cy="491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200" u="none">
                <a:solidFill>
                  <a:schemeClr val="dk1"/>
                </a:solidFill>
                <a:latin typeface="Calibri"/>
                <a:ea typeface="Calibri"/>
                <a:cs typeface="Calibri"/>
                <a:sym typeface="Calibri"/>
              </a:rPr>
              <a:t>A firm is considering which of two devices to install to reduce costs. Both devices have useful lives of 5 years with no salvage value. Device A cost $1000 and can be expected to result in $300 savings annually. Device B costs $1,350 and will provide cost savings of $300 the 1</a:t>
            </a:r>
            <a:r>
              <a:rPr b="0" baseline="30000" i="0" lang="en-US" sz="2200" u="none">
                <a:solidFill>
                  <a:schemeClr val="dk1"/>
                </a:solidFill>
                <a:latin typeface="Calibri"/>
                <a:ea typeface="Calibri"/>
                <a:cs typeface="Calibri"/>
                <a:sym typeface="Calibri"/>
              </a:rPr>
              <a:t>st</a:t>
            </a:r>
            <a:r>
              <a:rPr b="0" i="0" lang="en-US" sz="2200" u="none">
                <a:solidFill>
                  <a:schemeClr val="dk1"/>
                </a:solidFill>
                <a:latin typeface="Calibri"/>
                <a:ea typeface="Calibri"/>
                <a:cs typeface="Calibri"/>
                <a:sym typeface="Calibri"/>
              </a:rPr>
              <a:t> year; however, savings will increase by $50 annually, making the2</a:t>
            </a:r>
            <a:r>
              <a:rPr b="0" baseline="30000" i="0" lang="en-US" sz="2200" u="none">
                <a:solidFill>
                  <a:schemeClr val="dk1"/>
                </a:solidFill>
                <a:latin typeface="Calibri"/>
                <a:ea typeface="Calibri"/>
                <a:cs typeface="Calibri"/>
                <a:sym typeface="Calibri"/>
              </a:rPr>
              <a:t>nd</a:t>
            </a:r>
            <a:r>
              <a:rPr b="0" i="0" lang="en-US" sz="2200" u="none">
                <a:solidFill>
                  <a:schemeClr val="dk1"/>
                </a:solidFill>
                <a:latin typeface="Calibri"/>
                <a:ea typeface="Calibri"/>
                <a:cs typeface="Calibri"/>
                <a:sym typeface="Calibri"/>
              </a:rPr>
              <a:t> year savings $350, the third year savings $400, and so forth. With interest at 7%, which device should the firm purchase?  </a:t>
            </a:r>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Device A: EUAW = -1000(A/P,7%,5) + 300 </a:t>
            </a:r>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						= -1000(0.2493) + 300 = $56.1 </a:t>
            </a:r>
            <a:endParaRPr/>
          </a:p>
          <a:p>
            <a:pPr indent="-342900" lvl="0" marL="342900" marR="0" rtl="0" algn="l">
              <a:lnSpc>
                <a:spcPct val="90000"/>
              </a:lnSpc>
              <a:spcBef>
                <a:spcPts val="440"/>
              </a:spcBef>
              <a:spcAft>
                <a:spcPts val="0"/>
              </a:spcAft>
              <a:buClr>
                <a:schemeClr val="dk1"/>
              </a:buClr>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Device B: EUAW = -1,350 (A/P,7%,5) + 300 + 50 (A/G,7%,5)</a:t>
            </a:r>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						=	-1,350(0.2439) + 300 + 50(1.865) = $64</a:t>
            </a:r>
            <a:endParaRPr/>
          </a:p>
          <a:p>
            <a:pPr indent="-342900" lvl="0" marL="342900" marR="0" rtl="0" algn="l">
              <a:lnSpc>
                <a:spcPct val="90000"/>
              </a:lnSpc>
              <a:spcBef>
                <a:spcPts val="440"/>
              </a:spcBef>
              <a:spcAft>
                <a:spcPts val="0"/>
              </a:spcAft>
              <a:buClr>
                <a:schemeClr val="dk1"/>
              </a:buClr>
              <a:buFont typeface="Arial"/>
              <a:buNone/>
            </a:pPr>
            <a:r>
              <a:rPr b="0" i="0" lang="en-US" sz="2200" u="none">
                <a:solidFill>
                  <a:schemeClr val="dk1"/>
                </a:solidFill>
                <a:latin typeface="Calibri"/>
                <a:ea typeface="Calibri"/>
                <a:cs typeface="Calibri"/>
                <a:sym typeface="Calibri"/>
              </a:rPr>
              <a:t>To maximize EUAW, choose device B</a:t>
            </a:r>
            <a:endParaRPr/>
          </a:p>
        </p:txBody>
      </p:sp>
      <p:sp>
        <p:nvSpPr>
          <p:cNvPr id="295" name="Google Shape;295;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96" name="Google Shape;296;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25"/>
          <p:cNvSpPr txBox="1"/>
          <p:nvPr>
            <p:ph type="title"/>
          </p:nvPr>
        </p:nvSpPr>
        <p:spPr>
          <a:xfrm>
            <a:off x="457200" y="274637"/>
            <a:ext cx="8229600" cy="830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Analysis</a:t>
            </a:r>
            <a:endParaRPr/>
          </a:p>
        </p:txBody>
      </p:sp>
      <p:sp>
        <p:nvSpPr>
          <p:cNvPr id="302" name="Google Shape;302;p25"/>
          <p:cNvSpPr txBox="1"/>
          <p:nvPr/>
        </p:nvSpPr>
        <p:spPr>
          <a:xfrm>
            <a:off x="671512" y="1104900"/>
            <a:ext cx="7845425" cy="2676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a:solidFill>
                  <a:schemeClr val="dk1"/>
                </a:solidFill>
                <a:latin typeface="Calibri"/>
                <a:ea typeface="Calibri"/>
                <a:cs typeface="Calibri"/>
                <a:sym typeface="Calibri"/>
              </a:rPr>
              <a:t>Three alternatives are being considered for improving an operation on the assembly line along with the do nothing alternative. Equipment costs vary, as do the annual benefits of each in comparison to the present situation. Each of the plans: A, B and C has a 10-year life and a scrap value equal to 10% of its original cost. If interest is 8%, which plan, if any, should be adopted?  </a:t>
            </a:r>
            <a:endParaRPr/>
          </a:p>
        </p:txBody>
      </p:sp>
      <p:pic>
        <p:nvPicPr>
          <p:cNvPr id="303" name="Google Shape;303;p25"/>
          <p:cNvPicPr preferRelativeResize="0"/>
          <p:nvPr/>
        </p:nvPicPr>
        <p:blipFill rotWithShape="1">
          <a:blip r:embed="rId3">
            <a:alphaModFix/>
          </a:blip>
          <a:srcRect b="0" l="0" r="0" t="0"/>
          <a:stretch/>
        </p:blipFill>
        <p:spPr>
          <a:xfrm>
            <a:off x="671512" y="3781425"/>
            <a:ext cx="7570787" cy="2154237"/>
          </a:xfrm>
          <a:prstGeom prst="rect">
            <a:avLst/>
          </a:prstGeom>
          <a:noFill/>
          <a:ln>
            <a:noFill/>
          </a:ln>
        </p:spPr>
      </p:pic>
      <p:sp>
        <p:nvSpPr>
          <p:cNvPr id="304" name="Google Shape;304;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05" name="Google Shape;305;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9" name="Shape 309"/>
        <p:cNvGrpSpPr/>
        <p:nvPr/>
      </p:nvGrpSpPr>
      <p:grpSpPr>
        <a:xfrm>
          <a:off x="0" y="0"/>
          <a:ext cx="0" cy="0"/>
          <a:chOff x="0" y="0"/>
          <a:chExt cx="0" cy="0"/>
        </a:xfrm>
      </p:grpSpPr>
      <p:sp>
        <p:nvSpPr>
          <p:cNvPr id="310" name="Google Shape;310;p26"/>
          <p:cNvSpPr txBox="1"/>
          <p:nvPr>
            <p:ph type="title"/>
          </p:nvPr>
        </p:nvSpPr>
        <p:spPr>
          <a:xfrm>
            <a:off x="457200" y="274637"/>
            <a:ext cx="8229600" cy="8429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Analysis </a:t>
            </a:r>
            <a:endParaRPr/>
          </a:p>
        </p:txBody>
      </p:sp>
      <p:sp>
        <p:nvSpPr>
          <p:cNvPr id="311" name="Google Shape;311;p26"/>
          <p:cNvSpPr txBox="1"/>
          <p:nvPr>
            <p:ph idx="1" type="body"/>
          </p:nvPr>
        </p:nvSpPr>
        <p:spPr>
          <a:xfrm>
            <a:off x="769937" y="1296987"/>
            <a:ext cx="7916862" cy="4502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a:solidFill>
                  <a:schemeClr val="dk1"/>
                </a:solidFill>
                <a:latin typeface="Calibri"/>
                <a:ea typeface="Calibri"/>
                <a:cs typeface="Calibri"/>
                <a:sym typeface="Calibri"/>
              </a:rPr>
              <a:t>Solution: Since neither installed cost nor output benefits are fixed, the economic criterion is to maximize </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EUAW = EUAB – EUAC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pic>
        <p:nvPicPr>
          <p:cNvPr id="312" name="Google Shape;312;p26"/>
          <p:cNvPicPr preferRelativeResize="0"/>
          <p:nvPr/>
        </p:nvPicPr>
        <p:blipFill rotWithShape="1">
          <a:blip r:embed="rId3">
            <a:alphaModFix/>
          </a:blip>
          <a:srcRect b="0" l="0" r="0" t="0"/>
          <a:stretch/>
        </p:blipFill>
        <p:spPr>
          <a:xfrm>
            <a:off x="769937" y="2386012"/>
            <a:ext cx="7499350" cy="3081337"/>
          </a:xfrm>
          <a:prstGeom prst="rect">
            <a:avLst/>
          </a:prstGeom>
          <a:noFill/>
          <a:ln>
            <a:noFill/>
          </a:ln>
        </p:spPr>
      </p:pic>
      <p:sp>
        <p:nvSpPr>
          <p:cNvPr id="313" name="Google Shape;313;p26"/>
          <p:cNvSpPr txBox="1"/>
          <p:nvPr/>
        </p:nvSpPr>
        <p:spPr>
          <a:xfrm>
            <a:off x="769937" y="5467350"/>
            <a:ext cx="749935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a:solidFill>
                  <a:schemeClr val="dk1"/>
                </a:solidFill>
                <a:latin typeface="Calibri"/>
                <a:ea typeface="Calibri"/>
                <a:cs typeface="Calibri"/>
                <a:sym typeface="Calibri"/>
              </a:rPr>
              <a:t>We should choose plan A. Do nothing is more desirable than plan B</a:t>
            </a:r>
            <a:endParaRPr/>
          </a:p>
        </p:txBody>
      </p:sp>
      <p:sp>
        <p:nvSpPr>
          <p:cNvPr id="314" name="Google Shape;314;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15" name="Google Shape;315;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9" name="Shape 319"/>
        <p:cNvGrpSpPr/>
        <p:nvPr/>
      </p:nvGrpSpPr>
      <p:grpSpPr>
        <a:xfrm>
          <a:off x="0" y="0"/>
          <a:ext cx="0" cy="0"/>
          <a:chOff x="0" y="0"/>
          <a:chExt cx="0" cy="0"/>
        </a:xfrm>
      </p:grpSpPr>
      <p:sp>
        <p:nvSpPr>
          <p:cNvPr id="320" name="Google Shape;320;p27"/>
          <p:cNvSpPr txBox="1"/>
          <p:nvPr>
            <p:ph type="title"/>
          </p:nvPr>
        </p:nvSpPr>
        <p:spPr>
          <a:xfrm>
            <a:off x="652462" y="68580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Types of Analysis Periods</a:t>
            </a:r>
            <a:endParaRPr/>
          </a:p>
        </p:txBody>
      </p:sp>
      <p:sp>
        <p:nvSpPr>
          <p:cNvPr id="321" name="Google Shape;321;p27"/>
          <p:cNvSpPr txBox="1"/>
          <p:nvPr>
            <p:ph idx="1" type="body"/>
          </p:nvPr>
        </p:nvSpPr>
        <p:spPr>
          <a:xfrm>
            <a:off x="782637" y="1468437"/>
            <a:ext cx="767238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Alternatives have equal lives.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If the lives are equal, the analysis period is based on the same lifetime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Alternatives have unequal lives.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If the lives are unequal, the analysis period is based on alternate lifetimes.</a:t>
            </a:r>
            <a:endParaRPr/>
          </a:p>
          <a:p>
            <a:pPr indent="-228600" lvl="2" marL="11430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No LCM is required as in present worth analysis</a:t>
            </a:r>
            <a:endParaRPr/>
          </a:p>
          <a:p>
            <a:pPr indent="-228600" lvl="2" marL="11430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Multiples of service life are equivalent to one service life with annual worth analysis – therefore:</a:t>
            </a:r>
            <a:endParaRPr/>
          </a:p>
          <a:p>
            <a:pPr indent="-228600" lvl="3" marL="1600200" marR="0" rtl="0" algn="l">
              <a:lnSpc>
                <a:spcPct val="100000"/>
              </a:lnSpc>
              <a:spcBef>
                <a:spcPts val="400"/>
              </a:spcBef>
              <a:spcAft>
                <a:spcPts val="0"/>
              </a:spcAft>
              <a:buClr>
                <a:schemeClr val="dk1"/>
              </a:buClr>
              <a:buSzPts val="2000"/>
              <a:buFont typeface="Times New Roman"/>
              <a:buChar char="–"/>
            </a:pPr>
            <a:r>
              <a:rPr b="1" i="0" lang="en-US" sz="2000" u="none" cap="none" strike="noStrike">
                <a:solidFill>
                  <a:schemeClr val="dk1"/>
                </a:solidFill>
                <a:latin typeface="Calibri"/>
                <a:ea typeface="Calibri"/>
                <a:cs typeface="Calibri"/>
                <a:sym typeface="Calibri"/>
              </a:rPr>
              <a:t>It doesn’t matter!</a:t>
            </a:r>
            <a:endParaRPr/>
          </a:p>
          <a:p>
            <a:pPr indent="-215900" lvl="0" marL="342900" marR="0" rtl="0" algn="l">
              <a:spcBef>
                <a:spcPts val="40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322" name="Google Shape;322;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23" name="Google Shape;323;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7" name="Shape 327"/>
        <p:cNvGrpSpPr/>
        <p:nvPr/>
      </p:nvGrpSpPr>
      <p:grpSpPr>
        <a:xfrm>
          <a:off x="0" y="0"/>
          <a:ext cx="0" cy="0"/>
          <a:chOff x="0" y="0"/>
          <a:chExt cx="0" cy="0"/>
        </a:xfrm>
      </p:grpSpPr>
      <p:sp>
        <p:nvSpPr>
          <p:cNvPr id="328" name="Google Shape;328;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Infinite Analysis Period</a:t>
            </a:r>
            <a:endParaRPr/>
          </a:p>
        </p:txBody>
      </p:sp>
      <p:sp>
        <p:nvSpPr>
          <p:cNvPr id="329" name="Google Shape;329;p28"/>
          <p:cNvSpPr txBox="1"/>
          <p:nvPr>
            <p:ph idx="1" type="body"/>
          </p:nvPr>
        </p:nvSpPr>
        <p:spPr>
          <a:xfrm>
            <a:off x="781050" y="1244600"/>
            <a:ext cx="7700962" cy="47958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Since multiples of finite service lives are equivalent to one service life, an infinite analysis of finite service lives yield:</a:t>
            </a:r>
            <a:endParaRPr/>
          </a:p>
          <a:p>
            <a:pPr indent="-285750" lvl="1" marL="742950" marR="0" rtl="0" algn="l">
              <a:lnSpc>
                <a:spcPct val="7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EUAC</a:t>
            </a:r>
            <a:r>
              <a:rPr b="1" baseline="-25000" i="0" lang="en-US" sz="2800" u="none" cap="none" strike="noStrike">
                <a:solidFill>
                  <a:schemeClr val="dk1"/>
                </a:solidFill>
                <a:latin typeface="Calibri"/>
                <a:ea typeface="Calibri"/>
                <a:cs typeface="Calibri"/>
                <a:sym typeface="Calibri"/>
              </a:rPr>
              <a:t>infinite analysis period</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EUAC</a:t>
            </a:r>
            <a:r>
              <a:rPr b="1" baseline="-25000" i="0" lang="en-US" sz="2800" u="none" cap="none" strike="noStrike">
                <a:solidFill>
                  <a:schemeClr val="dk1"/>
                </a:solidFill>
                <a:latin typeface="Calibri"/>
                <a:ea typeface="Calibri"/>
                <a:cs typeface="Calibri"/>
                <a:sym typeface="Calibri"/>
              </a:rPr>
              <a:t>for limited life </a:t>
            </a:r>
            <a:r>
              <a:rPr b="1" baseline="-25000" i="1" lang="en-US" sz="2800" u="none" cap="none" strike="noStrike">
                <a:solidFill>
                  <a:schemeClr val="dk1"/>
                </a:solidFill>
                <a:latin typeface="Calibri"/>
                <a:ea typeface="Calibri"/>
                <a:cs typeface="Calibri"/>
                <a:sym typeface="Calibri"/>
              </a:rPr>
              <a:t>n</a:t>
            </a:r>
            <a:endParaRPr/>
          </a:p>
          <a:p>
            <a:pPr indent="-241300" lvl="1" marL="742950" marR="0" rtl="0" algn="l">
              <a:lnSpc>
                <a:spcPct val="73000"/>
              </a:lnSpc>
              <a:spcBef>
                <a:spcPts val="140"/>
              </a:spcBef>
              <a:spcAft>
                <a:spcPts val="0"/>
              </a:spcAft>
              <a:buClr>
                <a:schemeClr val="dk1"/>
              </a:buClr>
              <a:buSzPts val="700"/>
              <a:buFont typeface="Arial"/>
              <a:buNone/>
            </a:pPr>
            <a:r>
              <a:t/>
            </a:r>
            <a:endParaRPr b="1" i="0" sz="700" u="none" cap="none" strike="noStrike">
              <a:solidFill>
                <a:schemeClr val="dk1"/>
              </a:solidFill>
              <a:latin typeface="Calibri"/>
              <a:ea typeface="Calibri"/>
              <a:cs typeface="Calibri"/>
              <a:sym typeface="Calibri"/>
            </a:endParaRPr>
          </a:p>
          <a:p>
            <a:pPr indent="-342900" lvl="0" marL="342900" marR="0" rtl="0" algn="l">
              <a:lnSpc>
                <a:spcPct val="7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However, when an alternative with an infinite life is evaluated over an infinite analysis period:</a:t>
            </a:r>
            <a:endParaRPr/>
          </a:p>
          <a:p>
            <a:pPr indent="-228600" lvl="2" marL="1143000" marR="0" rtl="0" algn="l">
              <a:lnSpc>
                <a:spcPct val="7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EUAC</a:t>
            </a:r>
            <a:r>
              <a:rPr b="1" baseline="-25000" i="0" lang="en-US" sz="2400" u="none" cap="none" strike="noStrike">
                <a:solidFill>
                  <a:schemeClr val="dk1"/>
                </a:solidFill>
                <a:latin typeface="Calibri"/>
                <a:ea typeface="Calibri"/>
                <a:cs typeface="Calibri"/>
                <a:sym typeface="Calibri"/>
              </a:rPr>
              <a:t>infinite analysis period</a:t>
            </a:r>
            <a:r>
              <a:rPr b="1" i="0" lang="en-US" sz="2400" u="none" cap="none" strike="noStrike">
                <a:solidFill>
                  <a:schemeClr val="dk1"/>
                </a:solidFill>
                <a:latin typeface="Calibri"/>
                <a:ea typeface="Calibri"/>
                <a:cs typeface="Calibri"/>
                <a:sym typeface="Calibri"/>
              </a:rPr>
              <a:t>= P(A/P, i, ∞) + Any other costs</a:t>
            </a:r>
            <a:endParaRPr/>
          </a:p>
          <a:p>
            <a:pPr indent="-76200" lvl="2" marL="1143000" marR="0" rtl="0" algn="l">
              <a:lnSpc>
                <a:spcPct val="73000"/>
              </a:lnSpc>
              <a:spcBef>
                <a:spcPts val="48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228600" lvl="2" marL="1143000" marR="0" rtl="0" algn="l">
              <a:lnSpc>
                <a:spcPct val="73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n = </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A = Pi,  therefore:</a:t>
            </a:r>
            <a:endParaRPr/>
          </a:p>
          <a:p>
            <a:pPr indent="-285750" lvl="1" marL="742950" marR="0" rtl="0" algn="l">
              <a:lnSpc>
                <a:spcPct val="7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EUAC</a:t>
            </a:r>
            <a:r>
              <a:rPr b="1" baseline="-25000" i="0" lang="en-US" sz="2400" u="none" cap="none" strike="noStrike">
                <a:solidFill>
                  <a:schemeClr val="dk1"/>
                </a:solidFill>
                <a:latin typeface="Calibri"/>
                <a:ea typeface="Calibri"/>
                <a:cs typeface="Calibri"/>
                <a:sym typeface="Calibri"/>
              </a:rPr>
              <a:t>infinite analysis period</a:t>
            </a:r>
            <a:r>
              <a:rPr b="1" i="0" lang="en-US" sz="2400" u="none" cap="none" strike="noStrike">
                <a:solidFill>
                  <a:schemeClr val="dk1"/>
                </a:solidFill>
                <a:latin typeface="Calibri"/>
                <a:ea typeface="Calibri"/>
                <a:cs typeface="Calibri"/>
                <a:sym typeface="Calibri"/>
              </a:rPr>
              <a:t>= Pi + other Annual costs</a:t>
            </a:r>
            <a:endParaRPr/>
          </a:p>
        </p:txBody>
      </p:sp>
      <p:sp>
        <p:nvSpPr>
          <p:cNvPr id="330" name="Google Shape;330;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31" name="Google Shape;331;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5" name="Shape 335"/>
        <p:cNvGrpSpPr/>
        <p:nvPr/>
      </p:nvGrpSpPr>
      <p:grpSpPr>
        <a:xfrm>
          <a:off x="0" y="0"/>
          <a:ext cx="0" cy="0"/>
          <a:chOff x="0" y="0"/>
          <a:chExt cx="0" cy="0"/>
        </a:xfrm>
      </p:grpSpPr>
      <p:sp>
        <p:nvSpPr>
          <p:cNvPr id="336" name="Google Shape;336;p29"/>
          <p:cNvSpPr txBox="1"/>
          <p:nvPr>
            <p:ph type="title"/>
          </p:nvPr>
        </p:nvSpPr>
        <p:spPr>
          <a:xfrm>
            <a:off x="733425" y="274637"/>
            <a:ext cx="7953375" cy="7889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Infinite Analysis Period </a:t>
            </a:r>
            <a:endParaRPr/>
          </a:p>
        </p:txBody>
      </p:sp>
      <p:sp>
        <p:nvSpPr>
          <p:cNvPr id="337" name="Google Shape;337;p29"/>
          <p:cNvSpPr txBox="1"/>
          <p:nvPr>
            <p:ph idx="1" type="body"/>
          </p:nvPr>
        </p:nvSpPr>
        <p:spPr>
          <a:xfrm>
            <a:off x="733425" y="1063625"/>
            <a:ext cx="7953375" cy="5062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Example: In the construction of an aqueduct to expand the water supply to a city, there are two alternatives for a particular portion of the aqueduct. Either a tunnel can be constructed through a mountain, or a pipeline can be laid to go around the mountain. If there is a permanent need for the aqueduct, should the tunnel or the pipeline be chosen for this particular portion of the aqueduct? Assume a 6% interest rate. </a:t>
            </a:r>
            <a:endParaRPr/>
          </a:p>
        </p:txBody>
      </p:sp>
      <p:sp>
        <p:nvSpPr>
          <p:cNvPr id="338" name="Google Shape;338;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39" name="Google Shape;339;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graphicFrame>
        <p:nvGraphicFramePr>
          <p:cNvPr id="340" name="Google Shape;340;p29"/>
          <p:cNvGraphicFramePr/>
          <p:nvPr/>
        </p:nvGraphicFramePr>
        <p:xfrm>
          <a:off x="1524000" y="4232275"/>
          <a:ext cx="3000000" cy="3000000"/>
        </p:xfrm>
        <a:graphic>
          <a:graphicData uri="http://schemas.openxmlformats.org/drawingml/2006/table">
            <a:tbl>
              <a:tblPr>
                <a:noFill/>
                <a:tableStyleId>{A37ED8A1-FD91-4B14-A92F-2D3C04441294}</a:tableStyleId>
              </a:tblPr>
              <a:tblGrid>
                <a:gridCol w="2032000"/>
                <a:gridCol w="2032000"/>
                <a:gridCol w="2032000"/>
              </a:tblGrid>
              <a:tr h="641350">
                <a:tc>
                  <a:txBody>
                    <a:bodyPr>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Tunnel through Mountain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Pipeline around Mountain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Initial Cost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$5.5 Million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 Million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Maintenance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Useful Life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Permanent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50 years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Salvage value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4" name="Shape 344"/>
        <p:cNvGrpSpPr/>
        <p:nvPr/>
      </p:nvGrpSpPr>
      <p:grpSpPr>
        <a:xfrm>
          <a:off x="0" y="0"/>
          <a:ext cx="0" cy="0"/>
          <a:chOff x="0" y="0"/>
          <a:chExt cx="0" cy="0"/>
        </a:xfrm>
      </p:grpSpPr>
      <p:sp>
        <p:nvSpPr>
          <p:cNvPr id="345" name="Google Shape;345;p30"/>
          <p:cNvSpPr txBox="1"/>
          <p:nvPr>
            <p:ph type="title"/>
          </p:nvPr>
        </p:nvSpPr>
        <p:spPr>
          <a:xfrm>
            <a:off x="457200" y="274637"/>
            <a:ext cx="8229600" cy="801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Infinite Analysis Period </a:t>
            </a:r>
            <a:endParaRPr/>
          </a:p>
        </p:txBody>
      </p:sp>
      <p:sp>
        <p:nvSpPr>
          <p:cNvPr id="346" name="Google Shape;346;p30"/>
          <p:cNvSpPr txBox="1"/>
          <p:nvPr>
            <p:ph idx="1" type="body"/>
          </p:nvPr>
        </p:nvSpPr>
        <p:spPr>
          <a:xfrm>
            <a:off x="661987" y="1076325"/>
            <a:ext cx="7593012" cy="5094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2700" u="none">
                <a:solidFill>
                  <a:schemeClr val="dk1"/>
                </a:solidFill>
                <a:latin typeface="Calibri"/>
                <a:ea typeface="Calibri"/>
                <a:cs typeface="Calibri"/>
                <a:sym typeface="Calibri"/>
              </a:rPr>
              <a:t>Solution</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For the tunnel, with its permanent life, we want (A/P,6%,∞). For an infinite life, the capital recovery is simply the interest on the invested capital. </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(A/P,6%,∞) = i</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EUAC = Pi = $5.5 million (0.06) = $330,000</a:t>
            </a:r>
            <a:endParaRPr/>
          </a:p>
          <a:p>
            <a:pPr indent="-342900" lvl="0" marL="342900" marR="0" rtl="0" algn="l">
              <a:lnSpc>
                <a:spcPct val="80000"/>
              </a:lnSpc>
              <a:spcBef>
                <a:spcPts val="540"/>
              </a:spcBef>
              <a:spcAft>
                <a:spcPts val="0"/>
              </a:spcAft>
              <a:buClr>
                <a:schemeClr val="dk1"/>
              </a:buClr>
              <a:buFont typeface="Arial"/>
              <a:buNone/>
            </a:pPr>
            <a:r>
              <a:t/>
            </a:r>
            <a:endParaRPr b="0" i="0" sz="2700" u="non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Pipeline</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EUAC = $5 million (A/P,6%,50)</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				= $5 million (0.0634) = $317,000</a:t>
            </a:r>
            <a:endParaRPr/>
          </a:p>
          <a:p>
            <a:pPr indent="-342900" lvl="0" marL="342900" marR="0" rtl="0" algn="l">
              <a:lnSpc>
                <a:spcPct val="80000"/>
              </a:lnSpc>
              <a:spcBef>
                <a:spcPts val="540"/>
              </a:spcBef>
              <a:spcAft>
                <a:spcPts val="0"/>
              </a:spcAft>
              <a:buClr>
                <a:schemeClr val="dk1"/>
              </a:buClr>
              <a:buFont typeface="Arial"/>
              <a:buNone/>
            </a:pPr>
            <a:r>
              <a:rPr b="0" i="0" lang="en-US" sz="2700" u="none">
                <a:solidFill>
                  <a:schemeClr val="dk1"/>
                </a:solidFill>
                <a:latin typeface="Calibri"/>
                <a:ea typeface="Calibri"/>
                <a:cs typeface="Calibri"/>
                <a:sym typeface="Calibri"/>
              </a:rPr>
              <a:t>For fixed output, we want to minimize EUAC, therefore select the pipeline  </a:t>
            </a:r>
            <a:endParaRPr/>
          </a:p>
        </p:txBody>
      </p:sp>
      <p:sp>
        <p:nvSpPr>
          <p:cNvPr id="347" name="Google Shape;347;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48" name="Google Shape;348;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3" name="Shape 353"/>
        <p:cNvGrpSpPr/>
        <p:nvPr/>
      </p:nvGrpSpPr>
      <p:grpSpPr>
        <a:xfrm>
          <a:off x="0" y="0"/>
          <a:ext cx="0" cy="0"/>
          <a:chOff x="0" y="0"/>
          <a:chExt cx="0" cy="0"/>
        </a:xfrm>
      </p:grpSpPr>
      <p:sp>
        <p:nvSpPr>
          <p:cNvPr id="354" name="Google Shape;354;p31"/>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Infinite Analysis Period, cont’d.</a:t>
            </a:r>
            <a:endParaRPr/>
          </a:p>
        </p:txBody>
      </p:sp>
      <p:sp>
        <p:nvSpPr>
          <p:cNvPr id="355" name="Google Shape;355;p31"/>
          <p:cNvSpPr txBox="1"/>
          <p:nvPr>
            <p:ph idx="1" type="body"/>
          </p:nvPr>
        </p:nvSpPr>
        <p:spPr>
          <a:xfrm>
            <a:off x="719137" y="1339850"/>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The difference in annual cost between a long life and an infinite life is normally small, unless an unusually low interest rate is used.</a:t>
            </a:r>
            <a:endParaRPr/>
          </a:p>
          <a:p>
            <a:pPr indent="-285750" lvl="1" marL="7429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Example: $5.5 Million cost at 6%/year </a:t>
            </a:r>
            <a:endParaRPr/>
          </a:p>
          <a:p>
            <a:pPr indent="-228600" lvl="2" marL="114300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Infinite Life: </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EUAC = 5.5(0.06) = $330,000</a:t>
            </a:r>
            <a:endParaRPr/>
          </a:p>
          <a:p>
            <a:pPr indent="-228600" lvl="2" marL="1143000"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Long Life (85 years):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EUAC = 5.5(A/P, 6%, 85) = $332,000</a:t>
            </a:r>
            <a:endParaRPr/>
          </a:p>
          <a:p>
            <a:pPr indent="-165100" lvl="2" marL="1143000" marR="0" rtl="0" algn="l">
              <a:lnSpc>
                <a:spcPct val="100000"/>
              </a:lnSpc>
              <a:spcBef>
                <a:spcPts val="2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285750" lvl="1" marL="742950" marR="0" rtl="0" algn="l">
              <a:lnSpc>
                <a:spcPct val="10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Difference in time is large (85 compared to infinity) but the EUAC is small.</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356" name="Google Shape;356;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57" name="Google Shape;357;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sp>
        <p:nvSpPr>
          <p:cNvPr id="97" name="Google Shape;97;p14"/>
          <p:cNvSpPr txBox="1"/>
          <p:nvPr>
            <p:ph type="title"/>
          </p:nvPr>
        </p:nvSpPr>
        <p:spPr>
          <a:xfrm>
            <a:off x="652462" y="554037"/>
            <a:ext cx="7837487" cy="568325"/>
          </a:xfrm>
          <a:prstGeom prst="rect">
            <a:avLst/>
          </a:prstGeom>
          <a:noFill/>
          <a:ln>
            <a:noFill/>
          </a:ln>
        </p:spPr>
        <p:txBody>
          <a:bodyPr anchorCtr="0" anchor="ctr" bIns="45700" lIns="91425" spcFirstLastPara="1" rIns="91425" wrap="square" tIns="352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Learning Objectives</a:t>
            </a:r>
            <a:endParaRPr/>
          </a:p>
        </p:txBody>
      </p:sp>
      <p:sp>
        <p:nvSpPr>
          <p:cNvPr id="98" name="Google Shape;98;p14"/>
          <p:cNvSpPr txBox="1"/>
          <p:nvPr>
            <p:ph idx="1" type="body"/>
          </p:nvPr>
        </p:nvSpPr>
        <p:spPr>
          <a:xfrm>
            <a:off x="719137" y="1404937"/>
            <a:ext cx="783748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Annual cash flow calculations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Annual worth analysis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Evaluation of Alternatives with: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Equal lives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Unequal lives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Continuous lives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99" name="Google Shape;99;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0" name="Google Shape;100;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1" name="Shape 361"/>
        <p:cNvGrpSpPr/>
        <p:nvPr/>
      </p:nvGrpSpPr>
      <p:grpSpPr>
        <a:xfrm>
          <a:off x="0" y="0"/>
          <a:ext cx="0" cy="0"/>
          <a:chOff x="0" y="0"/>
          <a:chExt cx="0" cy="0"/>
        </a:xfrm>
      </p:grpSpPr>
      <p:sp>
        <p:nvSpPr>
          <p:cNvPr id="362" name="Google Shape;362;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Summary</a:t>
            </a:r>
            <a:endParaRPr/>
          </a:p>
        </p:txBody>
      </p:sp>
      <p:sp>
        <p:nvSpPr>
          <p:cNvPr id="363" name="Google Shape;363;p32"/>
          <p:cNvSpPr txBox="1"/>
          <p:nvPr>
            <p:ph idx="1" type="body"/>
          </p:nvPr>
        </p:nvSpPr>
        <p:spPr>
          <a:xfrm>
            <a:off x="684212" y="1600200"/>
            <a:ext cx="800258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Annual Cash Flow Analysis is the second of three major analysis techniques for alternative comparison.</a:t>
            </a:r>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When an alternative has cost P and salvage S:</a:t>
            </a:r>
            <a:endParaRPr/>
          </a:p>
          <a:p>
            <a:pPr indent="-241300" lvl="1" marL="742950" marR="0" rtl="0" algn="l">
              <a:lnSpc>
                <a:spcPct val="100000"/>
              </a:lnSpc>
              <a:spcBef>
                <a:spcPts val="14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EUAC = P(A/P, i, n) – S(A/F, i, 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EUAC = (P – S)(A/F, i, n) + Pi</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EUAC = (P – S)(A/P, i, n) + Si</a:t>
            </a:r>
            <a:endParaRPr b="0" i="0" sz="2200" u="none" cap="none" strike="noStrike">
              <a:solidFill>
                <a:schemeClr val="dk1"/>
              </a:solidFill>
              <a:latin typeface="Calibri"/>
              <a:ea typeface="Calibri"/>
              <a:cs typeface="Calibri"/>
              <a:sym typeface="Calibri"/>
            </a:endParaRPr>
          </a:p>
          <a:p>
            <a:pPr indent="-298450" lvl="0" marL="342900" marR="0" rtl="0" algn="l">
              <a:lnSpc>
                <a:spcPct val="100000"/>
              </a:lnSpc>
              <a:spcBef>
                <a:spcPts val="140"/>
              </a:spcBef>
              <a:spcAft>
                <a:spcPts val="0"/>
              </a:spcAft>
              <a:buClr>
                <a:schemeClr val="dk1"/>
              </a:buClr>
              <a:buSzPts val="700"/>
              <a:buFont typeface="Times New Roman"/>
              <a:buNone/>
            </a:pPr>
            <a:r>
              <a:t/>
            </a:r>
            <a:endParaRPr b="0" i="0" sz="700" u="non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All three equations give the same answer.</a:t>
            </a:r>
            <a:endParaRPr/>
          </a:p>
        </p:txBody>
      </p:sp>
      <p:sp>
        <p:nvSpPr>
          <p:cNvPr id="364" name="Google Shape;364;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65" name="Google Shape;365;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9" name="Shape 369"/>
        <p:cNvGrpSpPr/>
        <p:nvPr/>
      </p:nvGrpSpPr>
      <p:grpSpPr>
        <a:xfrm>
          <a:off x="0" y="0"/>
          <a:ext cx="0" cy="0"/>
          <a:chOff x="0" y="0"/>
          <a:chExt cx="0" cy="0"/>
        </a:xfrm>
      </p:grpSpPr>
      <p:sp>
        <p:nvSpPr>
          <p:cNvPr id="370" name="Google Shape;370;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Summary, cont’d.</a:t>
            </a:r>
            <a:endParaRPr/>
          </a:p>
        </p:txBody>
      </p:sp>
      <p:sp>
        <p:nvSpPr>
          <p:cNvPr id="371" name="Google Shape;371;p33"/>
          <p:cNvSpPr txBox="1"/>
          <p:nvPr>
            <p:ph idx="1" type="body"/>
          </p:nvPr>
        </p:nvSpPr>
        <p:spPr>
          <a:xfrm>
            <a:off x="715962" y="1600200"/>
            <a:ext cx="79708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Unlike present worth analysis, annual cash flow analysis does NOT require a common analysis period between the alternatives.</a:t>
            </a:r>
            <a:endParaRPr/>
          </a:p>
          <a:p>
            <a:pPr indent="-342900" lvl="0" marL="342900" marR="0" rtl="0" algn="l">
              <a:lnSpc>
                <a:spcPct val="9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However two assumptions are included:</a:t>
            </a:r>
            <a:endParaRPr/>
          </a:p>
          <a:p>
            <a:pPr indent="-285750" lvl="1" marL="742950" marR="0" rtl="0" algn="l">
              <a:lnSpc>
                <a:spcPct val="9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That the actual values of future instances of a service are the same as the current instance</a:t>
            </a:r>
            <a:endParaRPr/>
          </a:p>
          <a:p>
            <a:pPr indent="-285750" lvl="1" marL="742950" marR="0" rtl="0" algn="l">
              <a:lnSpc>
                <a:spcPct val="9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Calibri"/>
                <a:ea typeface="Calibri"/>
                <a:cs typeface="Calibri"/>
                <a:sym typeface="Calibri"/>
              </a:rPr>
              <a:t>There is a common multiple of useful lives between the alternatives</a:t>
            </a:r>
            <a:endParaRPr/>
          </a:p>
          <a:p>
            <a:pPr indent="-342900" lvl="0" marL="342900" marR="0" rtl="0" algn="l">
              <a:lnSpc>
                <a:spcPct val="90000"/>
              </a:lnSpc>
              <a:spcBef>
                <a:spcPts val="600"/>
              </a:spcBef>
              <a:spcAft>
                <a:spcPts val="0"/>
              </a:spcAft>
              <a:buClr>
                <a:schemeClr val="dk1"/>
              </a:buClr>
              <a:buSzPts val="3000"/>
              <a:buFont typeface="Times New Roman"/>
              <a:buChar char="•"/>
            </a:pPr>
            <a:r>
              <a:rPr b="0" i="0" lang="en-US" sz="3000" u="none">
                <a:solidFill>
                  <a:schemeClr val="dk1"/>
                </a:solidFill>
                <a:latin typeface="Calibri"/>
                <a:ea typeface="Calibri"/>
                <a:cs typeface="Calibri"/>
                <a:sym typeface="Calibri"/>
              </a:rPr>
              <a:t>As the value of </a:t>
            </a:r>
            <a:r>
              <a:rPr b="0" i="1" lang="en-US" sz="3000" u="none">
                <a:solidFill>
                  <a:schemeClr val="dk1"/>
                </a:solidFill>
                <a:latin typeface="Calibri"/>
                <a:ea typeface="Calibri"/>
                <a:cs typeface="Calibri"/>
                <a:sym typeface="Calibri"/>
              </a:rPr>
              <a:t>n</a:t>
            </a:r>
            <a:r>
              <a:rPr b="0" i="0" lang="en-US" sz="3000" u="none">
                <a:solidFill>
                  <a:schemeClr val="dk1"/>
                </a:solidFill>
                <a:latin typeface="Calibri"/>
                <a:ea typeface="Calibri"/>
                <a:cs typeface="Calibri"/>
                <a:sym typeface="Calibri"/>
              </a:rPr>
              <a:t> increases the capital recovery factor approaches </a:t>
            </a:r>
            <a:r>
              <a:rPr b="0" i="1" lang="en-US" sz="3000" u="none">
                <a:solidFill>
                  <a:schemeClr val="dk1"/>
                </a:solidFill>
                <a:latin typeface="Calibri"/>
                <a:ea typeface="Calibri"/>
                <a:cs typeface="Calibri"/>
                <a:sym typeface="Calibri"/>
              </a:rPr>
              <a:t>i (Interest Rate).</a:t>
            </a:r>
            <a:r>
              <a:rPr b="0" i="0" lang="en-US" sz="3000" u="none">
                <a:solidFill>
                  <a:schemeClr val="dk1"/>
                </a:solidFill>
                <a:latin typeface="Calibri"/>
                <a:ea typeface="Calibri"/>
                <a:cs typeface="Calibri"/>
                <a:sym typeface="Calibri"/>
              </a:rPr>
              <a:t> </a:t>
            </a:r>
            <a:endParaRPr/>
          </a:p>
        </p:txBody>
      </p:sp>
      <p:sp>
        <p:nvSpPr>
          <p:cNvPr id="372" name="Google Shape;372;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3" name="Google Shape;373;p33"/>
          <p:cNvSpPr txBox="1"/>
          <p:nvPr/>
        </p:nvSpPr>
        <p:spPr>
          <a:xfrm>
            <a:off x="457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7" name="Shape 377"/>
        <p:cNvGrpSpPr/>
        <p:nvPr/>
      </p:nvGrpSpPr>
      <p:grpSpPr>
        <a:xfrm>
          <a:off x="0" y="0"/>
          <a:ext cx="0" cy="0"/>
          <a:chOff x="0" y="0"/>
          <a:chExt cx="0" cy="0"/>
        </a:xfrm>
      </p:grpSpPr>
      <p:sp>
        <p:nvSpPr>
          <p:cNvPr id="378" name="Google Shape;378;p34"/>
          <p:cNvSpPr txBox="1"/>
          <p:nvPr>
            <p:ph type="ctrTitle"/>
          </p:nvPr>
        </p:nvSpPr>
        <p:spPr>
          <a:xfrm>
            <a:off x="685800" y="1752600"/>
            <a:ext cx="7772400" cy="1847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4000" u="none" cap="none" strike="noStrike">
                <a:solidFill>
                  <a:schemeClr val="dk1"/>
                </a:solidFill>
                <a:latin typeface="Calibri"/>
                <a:ea typeface="Calibri"/>
                <a:cs typeface="Calibri"/>
                <a:sym typeface="Calibri"/>
              </a:rPr>
              <a:t>Engineering Management Principles and Economics </a:t>
            </a:r>
            <a:br>
              <a:rPr b="1" i="0" lang="en-US" sz="4000" u="none" cap="none" strike="noStrike">
                <a:solidFill>
                  <a:schemeClr val="dk1"/>
                </a:solidFill>
                <a:latin typeface="Calibri"/>
                <a:ea typeface="Calibri"/>
                <a:cs typeface="Calibri"/>
                <a:sym typeface="Calibri"/>
              </a:rPr>
            </a:br>
            <a:r>
              <a:rPr b="1" i="0" lang="en-US" sz="4000" u="none" cap="none" strike="noStrike">
                <a:solidFill>
                  <a:schemeClr val="dk1"/>
                </a:solidFill>
                <a:latin typeface="Calibri"/>
                <a:ea typeface="Calibri"/>
                <a:cs typeface="Calibri"/>
                <a:sym typeface="Calibri"/>
              </a:rPr>
              <a:t>ENGR301 </a:t>
            </a:r>
            <a:endParaRPr/>
          </a:p>
        </p:txBody>
      </p:sp>
      <p:sp>
        <p:nvSpPr>
          <p:cNvPr id="379" name="Google Shape;379;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66FF"/>
              </a:buClr>
              <a:buFont typeface="Arial"/>
              <a:buNone/>
            </a:pPr>
            <a:r>
              <a:rPr b="1" i="0" lang="en-US" sz="3200" u="none">
                <a:solidFill>
                  <a:srgbClr val="3366FF"/>
                </a:solidFill>
                <a:latin typeface="Calibri"/>
                <a:ea typeface="Calibri"/>
                <a:cs typeface="Calibri"/>
                <a:sym typeface="Calibri"/>
              </a:rPr>
              <a:t>Lecture 7-B</a:t>
            </a:r>
            <a:endParaRPr/>
          </a:p>
          <a:p>
            <a:pPr indent="0" lvl="0" marL="0" marR="0" rtl="0" algn="ctr">
              <a:lnSpc>
                <a:spcPct val="100000"/>
              </a:lnSpc>
              <a:spcBef>
                <a:spcPts val="640"/>
              </a:spcBef>
              <a:spcAft>
                <a:spcPts val="0"/>
              </a:spcAft>
              <a:buClr>
                <a:srgbClr val="3366FF"/>
              </a:buClr>
              <a:buFont typeface="Arial"/>
              <a:buNone/>
            </a:pPr>
            <a:r>
              <a:rPr b="1" i="0" lang="en-US" sz="3200" u="none">
                <a:solidFill>
                  <a:srgbClr val="3366FF"/>
                </a:solidFill>
                <a:latin typeface="Calibri"/>
                <a:ea typeface="Calibri"/>
                <a:cs typeface="Calibri"/>
                <a:sym typeface="Calibri"/>
              </a:rPr>
              <a:t>Rate of Return Analysis </a:t>
            </a:r>
            <a:endParaRPr/>
          </a:p>
        </p:txBody>
      </p:sp>
      <p:sp>
        <p:nvSpPr>
          <p:cNvPr id="380" name="Google Shape;380;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1" name="Google Shape;381;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6" name="Shape 386"/>
        <p:cNvGrpSpPr/>
        <p:nvPr/>
      </p:nvGrpSpPr>
      <p:grpSpPr>
        <a:xfrm>
          <a:off x="0" y="0"/>
          <a:ext cx="0" cy="0"/>
          <a:chOff x="0" y="0"/>
          <a:chExt cx="0" cy="0"/>
        </a:xfrm>
      </p:grpSpPr>
      <p:sp>
        <p:nvSpPr>
          <p:cNvPr id="387" name="Google Shape;387;p35"/>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Rate of Return</a:t>
            </a:r>
            <a:endParaRPr/>
          </a:p>
        </p:txBody>
      </p:sp>
      <p:sp>
        <p:nvSpPr>
          <p:cNvPr id="388" name="Google Shape;388;p35"/>
          <p:cNvSpPr txBox="1"/>
          <p:nvPr>
            <p:ph idx="1" type="body"/>
          </p:nvPr>
        </p:nvSpPr>
        <p:spPr>
          <a:xfrm>
            <a:off x="782637" y="1404937"/>
            <a:ext cx="7672387" cy="5153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Rate of Return or Internal Rate of Return is a 3</a:t>
            </a:r>
            <a:r>
              <a:rPr b="0" baseline="30000" i="0" lang="en-US" sz="2700" u="none">
                <a:solidFill>
                  <a:schemeClr val="dk1"/>
                </a:solidFill>
                <a:latin typeface="Calibri"/>
                <a:ea typeface="Calibri"/>
                <a:cs typeface="Calibri"/>
                <a:sym typeface="Calibri"/>
              </a:rPr>
              <a:t>rd</a:t>
            </a:r>
            <a:r>
              <a:rPr b="0" i="0" lang="en-US" sz="2700" u="none">
                <a:solidFill>
                  <a:schemeClr val="dk1"/>
                </a:solidFill>
                <a:latin typeface="Calibri"/>
                <a:ea typeface="Calibri"/>
                <a:cs typeface="Calibri"/>
                <a:sym typeface="Calibri"/>
              </a:rPr>
              <a:t> major analysis method (Present Worth &amp; Annual Cash Flow Analysis)</a:t>
            </a:r>
            <a:endParaRPr/>
          </a:p>
          <a:p>
            <a:pPr indent="-342900" lvl="0" marL="342900" marR="0" rtl="0" algn="l">
              <a:lnSpc>
                <a:spcPct val="90000"/>
              </a:lnSpc>
              <a:spcBef>
                <a:spcPts val="54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Rate of Return analysis is widely used in industry.</a:t>
            </a:r>
            <a:endParaRPr/>
          </a:p>
          <a:p>
            <a:pPr indent="-342900" lvl="0" marL="342900" marR="0" rtl="0" algn="l">
              <a:lnSpc>
                <a:spcPct val="90000"/>
              </a:lnSpc>
              <a:spcBef>
                <a:spcPts val="54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It provides a measure of a project’s desirability in terms that are easily understood.</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Net present worth on the project is $32,000</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Equivalent uniform annual net benefit is $2,800</a:t>
            </a:r>
            <a:endParaRPr/>
          </a:p>
          <a:p>
            <a:pPr indent="-285750" lvl="1" marL="742950" marR="0" rtl="0" algn="l">
              <a:lnSpc>
                <a:spcPct val="90000"/>
              </a:lnSpc>
              <a:spcBef>
                <a:spcPts val="480"/>
              </a:spcBef>
              <a:spcAft>
                <a:spcPts val="0"/>
              </a:spcAft>
              <a:buClr>
                <a:srgbClr val="FF0000"/>
              </a:buClr>
              <a:buSzPts val="2400"/>
              <a:buFont typeface="Times New Roman"/>
              <a:buChar char="•"/>
            </a:pPr>
            <a:r>
              <a:rPr b="0" i="1" lang="en-US" sz="2400" u="none" cap="none" strike="noStrike">
                <a:solidFill>
                  <a:srgbClr val="FF0000"/>
                </a:solidFill>
                <a:latin typeface="Calibri"/>
                <a:ea typeface="Calibri"/>
                <a:cs typeface="Calibri"/>
                <a:sym typeface="Calibri"/>
              </a:rPr>
              <a:t>The project will produce 23% rate of return </a:t>
            </a:r>
            <a:endParaRPr/>
          </a:p>
          <a:p>
            <a:pPr indent="-342900" lvl="0" marL="342900" marR="0" rtl="0" algn="l">
              <a:lnSpc>
                <a:spcPct val="90000"/>
              </a:lnSpc>
              <a:spcBef>
                <a:spcPts val="540"/>
              </a:spcBef>
              <a:spcAft>
                <a:spcPts val="0"/>
              </a:spcAft>
              <a:buClr>
                <a:schemeClr val="dk1"/>
              </a:buClr>
              <a:buSzPts val="2700"/>
              <a:buFont typeface="Times New Roman"/>
              <a:buChar char="•"/>
            </a:pPr>
            <a:r>
              <a:rPr b="0" i="0" lang="en-US" sz="2700" u="none">
                <a:solidFill>
                  <a:schemeClr val="dk1"/>
                </a:solidFill>
                <a:latin typeface="Calibri"/>
                <a:ea typeface="Calibri"/>
                <a:cs typeface="Calibri"/>
                <a:sym typeface="Calibri"/>
              </a:rPr>
              <a:t>Decisions to proceed are often based on the comparison to a:</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Minimum Attractive Rate of Return (MARR)</a:t>
            </a:r>
            <a:endParaRPr/>
          </a:p>
        </p:txBody>
      </p:sp>
      <p:sp>
        <p:nvSpPr>
          <p:cNvPr id="389" name="Google Shape;389;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0" name="Google Shape;390;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4" name="Shape 394"/>
        <p:cNvGrpSpPr/>
        <p:nvPr/>
      </p:nvGrpSpPr>
      <p:grpSpPr>
        <a:xfrm>
          <a:off x="0" y="0"/>
          <a:ext cx="0" cy="0"/>
          <a:chOff x="0" y="0"/>
          <a:chExt cx="0" cy="0"/>
        </a:xfrm>
      </p:grpSpPr>
      <p:sp>
        <p:nvSpPr>
          <p:cNvPr id="395" name="Google Shape;395;p36"/>
          <p:cNvSpPr txBox="1"/>
          <p:nvPr>
            <p:ph type="title"/>
          </p:nvPr>
        </p:nvSpPr>
        <p:spPr>
          <a:xfrm>
            <a:off x="457200" y="274637"/>
            <a:ext cx="8229600" cy="7334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Rate of Return</a:t>
            </a:r>
            <a:endParaRPr/>
          </a:p>
        </p:txBody>
      </p:sp>
      <p:sp>
        <p:nvSpPr>
          <p:cNvPr id="396" name="Google Shape;396;p36"/>
          <p:cNvSpPr txBox="1"/>
          <p:nvPr>
            <p:ph idx="1" type="body"/>
          </p:nvPr>
        </p:nvSpPr>
        <p:spPr>
          <a:xfrm>
            <a:off x="457200" y="1352550"/>
            <a:ext cx="8229600" cy="4773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IRR is defined as that </a:t>
            </a:r>
            <a:r>
              <a:rPr b="1" i="0" lang="en-US" sz="2800" u="none">
                <a:solidFill>
                  <a:schemeClr val="dk1"/>
                </a:solidFill>
                <a:latin typeface="Calibri"/>
                <a:ea typeface="Calibri"/>
                <a:cs typeface="Calibri"/>
                <a:sym typeface="Calibri"/>
              </a:rPr>
              <a:t>interest rate </a:t>
            </a:r>
            <a:r>
              <a:rPr b="0" i="0" lang="en-US" sz="2800" u="none">
                <a:solidFill>
                  <a:schemeClr val="dk1"/>
                </a:solidFill>
                <a:latin typeface="Calibri"/>
                <a:ea typeface="Calibri"/>
                <a:cs typeface="Calibri"/>
                <a:sym typeface="Calibri"/>
              </a:rPr>
              <a:t>which equates the sum of the </a:t>
            </a:r>
            <a:r>
              <a:rPr b="1" i="0" lang="en-US" sz="2800" u="none">
                <a:solidFill>
                  <a:schemeClr val="dk1"/>
                </a:solidFill>
                <a:latin typeface="Calibri"/>
                <a:ea typeface="Calibri"/>
                <a:cs typeface="Calibri"/>
                <a:sym typeface="Calibri"/>
              </a:rPr>
              <a:t>present value of cash inflows </a:t>
            </a:r>
            <a:r>
              <a:rPr b="0" i="0" lang="en-US" sz="2800" u="none">
                <a:solidFill>
                  <a:schemeClr val="dk1"/>
                </a:solidFill>
                <a:latin typeface="Calibri"/>
                <a:ea typeface="Calibri"/>
                <a:cs typeface="Calibri"/>
                <a:sym typeface="Calibri"/>
              </a:rPr>
              <a:t>with the </a:t>
            </a:r>
            <a:r>
              <a:rPr b="0" i="1" lang="en-US" sz="2800" u="none">
                <a:solidFill>
                  <a:schemeClr val="dk1"/>
                </a:solidFill>
                <a:latin typeface="Calibri"/>
                <a:ea typeface="Calibri"/>
                <a:cs typeface="Calibri"/>
                <a:sym typeface="Calibri"/>
              </a:rPr>
              <a:t>sum</a:t>
            </a:r>
            <a:r>
              <a:rPr b="0" i="0" lang="en-US" sz="2800" u="none">
                <a:solidFill>
                  <a:schemeClr val="dk1"/>
                </a:solidFill>
                <a:latin typeface="Calibri"/>
                <a:ea typeface="Calibri"/>
                <a:cs typeface="Calibri"/>
                <a:sym typeface="Calibri"/>
              </a:rPr>
              <a:t> of the </a:t>
            </a:r>
            <a:r>
              <a:rPr b="1" i="0" lang="en-US" sz="2800" u="none">
                <a:solidFill>
                  <a:schemeClr val="dk1"/>
                </a:solidFill>
                <a:latin typeface="Calibri"/>
                <a:ea typeface="Calibri"/>
                <a:cs typeface="Calibri"/>
                <a:sym typeface="Calibri"/>
              </a:rPr>
              <a:t>present value of cash outflows </a:t>
            </a:r>
            <a:r>
              <a:rPr b="0" i="0" lang="en-US" sz="2800" u="none">
                <a:solidFill>
                  <a:schemeClr val="dk1"/>
                </a:solidFill>
                <a:latin typeface="Calibri"/>
                <a:ea typeface="Calibri"/>
                <a:cs typeface="Calibri"/>
                <a:sym typeface="Calibri"/>
              </a:rPr>
              <a:t>for a project.</a:t>
            </a:r>
            <a:endParaRPr b="0" i="0" sz="2400" u="none">
              <a:solidFill>
                <a:schemeClr val="dk1"/>
              </a:solidFill>
              <a:latin typeface="Calibri"/>
              <a:ea typeface="Calibri"/>
              <a:cs typeface="Calibri"/>
              <a:sym typeface="Calibri"/>
            </a:endParaRPr>
          </a:p>
          <a:p>
            <a:pPr indent="0" lvl="0" marL="0" marR="0" rtl="0" algn="ctr">
              <a:lnSpc>
                <a:spcPct val="100000"/>
              </a:lnSpc>
              <a:spcBef>
                <a:spcPts val="360"/>
              </a:spcBef>
              <a:spcAft>
                <a:spcPts val="0"/>
              </a:spcAft>
              <a:buClr>
                <a:schemeClr val="dk1"/>
              </a:buClr>
              <a:buFont typeface="Arial"/>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0" lvl="0" marL="0" marR="0" rtl="0" algn="ctr">
              <a:lnSpc>
                <a:spcPct val="10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general, the calculation procedure for IRR involves a trial-and-error approach</a:t>
            </a:r>
            <a:endParaRPr/>
          </a:p>
          <a:p>
            <a:pPr indent="-165100" lvl="1"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97" name="Google Shape;397;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8" name="Google Shape;398;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2" name="Shape 402"/>
        <p:cNvGrpSpPr/>
        <p:nvPr/>
      </p:nvGrpSpPr>
      <p:grpSpPr>
        <a:xfrm>
          <a:off x="0" y="0"/>
          <a:ext cx="0" cy="0"/>
          <a:chOff x="0" y="0"/>
          <a:chExt cx="0" cy="0"/>
        </a:xfrm>
      </p:grpSpPr>
      <p:sp>
        <p:nvSpPr>
          <p:cNvPr id="403" name="Google Shape;403;p37"/>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Internal Rate of Return (IRR)</a:t>
            </a:r>
            <a:endParaRPr/>
          </a:p>
        </p:txBody>
      </p:sp>
      <p:sp>
        <p:nvSpPr>
          <p:cNvPr id="404" name="Google Shape;404;p37"/>
          <p:cNvSpPr txBox="1"/>
          <p:nvPr>
            <p:ph idx="1" type="body"/>
          </p:nvPr>
        </p:nvSpPr>
        <p:spPr>
          <a:xfrm>
            <a:off x="719137" y="1468437"/>
            <a:ext cx="7672387" cy="4768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A project’s rate of return defined by:</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interest rate at which the present worth and equivalent uniform annual worth are equal to zero.</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This is the interest rate where:</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benefits are equivalent to the costs.</a:t>
            </a:r>
            <a:endParaRPr/>
          </a:p>
        </p:txBody>
      </p:sp>
      <p:sp>
        <p:nvSpPr>
          <p:cNvPr id="405" name="Google Shape;405;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06" name="Google Shape;406;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1" name="Shape 411"/>
        <p:cNvGrpSpPr/>
        <p:nvPr/>
      </p:nvGrpSpPr>
      <p:grpSpPr>
        <a:xfrm>
          <a:off x="0" y="0"/>
          <a:ext cx="0" cy="0"/>
          <a:chOff x="0" y="0"/>
          <a:chExt cx="0" cy="0"/>
        </a:xfrm>
      </p:grpSpPr>
      <p:sp>
        <p:nvSpPr>
          <p:cNvPr id="412" name="Google Shape;412;p38"/>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IRR Calculation</a:t>
            </a:r>
            <a:endParaRPr/>
          </a:p>
        </p:txBody>
      </p:sp>
      <p:sp>
        <p:nvSpPr>
          <p:cNvPr id="413" name="Google Shape;413;p38"/>
          <p:cNvSpPr txBox="1"/>
          <p:nvPr>
            <p:ph idx="1" type="body"/>
          </p:nvPr>
        </p:nvSpPr>
        <p:spPr>
          <a:xfrm>
            <a:off x="719137" y="1339850"/>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Given a cash flow, there are five forms of equations that can be used to solve for the unknown interest rate:</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PW of benefits – PW of costs = 0</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PW of benefits/PW of costs = 1</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Present worth = Net present worth = 0</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EUAW = EUAB – EUAC = 0</a:t>
            </a:r>
            <a:endParaRPr/>
          </a:p>
          <a:p>
            <a:pPr indent="-285750" lvl="1" marL="742950" marR="0" rtl="0" algn="l">
              <a:lnSpc>
                <a:spcPct val="83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PW of costs = PW of benefits</a:t>
            </a:r>
            <a:endParaRPr/>
          </a:p>
          <a:p>
            <a:pPr indent="-342900" lvl="0" marL="342900" marR="0" rtl="0" algn="l">
              <a:lnSpc>
                <a:spcPct val="8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These are the same concepts in five different forms.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414" name="Google Shape;414;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15" name="Google Shape;415;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9" name="Shape 419"/>
        <p:cNvGrpSpPr/>
        <p:nvPr/>
      </p:nvGrpSpPr>
      <p:grpSpPr>
        <a:xfrm>
          <a:off x="0" y="0"/>
          <a:ext cx="0" cy="0"/>
          <a:chOff x="0" y="0"/>
          <a:chExt cx="0" cy="0"/>
        </a:xfrm>
      </p:grpSpPr>
      <p:sp>
        <p:nvSpPr>
          <p:cNvPr id="420" name="Google Shape;420;p39"/>
          <p:cNvSpPr txBox="1"/>
          <p:nvPr>
            <p:ph type="title"/>
          </p:nvPr>
        </p:nvSpPr>
        <p:spPr>
          <a:xfrm>
            <a:off x="457200" y="274637"/>
            <a:ext cx="8229600" cy="954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Calculation</a:t>
            </a:r>
            <a:endParaRPr/>
          </a:p>
        </p:txBody>
      </p:sp>
      <p:sp>
        <p:nvSpPr>
          <p:cNvPr id="421" name="Google Shape;421;p39"/>
          <p:cNvSpPr txBox="1"/>
          <p:nvPr>
            <p:ph idx="1" type="body"/>
          </p:nvPr>
        </p:nvSpPr>
        <p:spPr>
          <a:xfrm>
            <a:off x="457200" y="1228725"/>
            <a:ext cx="8229600" cy="4897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Steps to determine IRR for a single stand-alone investment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Step 1: Take the dollar amounts to the same point in time using the compound interest formulas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Step 2: Equate the sum of the revenues to the sum of the costs at that point in time and solve for </a:t>
            </a:r>
            <a:r>
              <a:rPr b="1" i="1" lang="en-US" sz="2800" u="none" cap="none" strike="noStrike">
                <a:solidFill>
                  <a:schemeClr val="dk1"/>
                </a:solidFill>
                <a:latin typeface="Radley"/>
                <a:ea typeface="Radley"/>
                <a:cs typeface="Radley"/>
                <a:sym typeface="Radley"/>
              </a:rPr>
              <a:t>i</a:t>
            </a:r>
            <a:endParaRPr/>
          </a:p>
          <a:p>
            <a:pPr indent="-165100" lvl="0" marL="342900" marR="0" rtl="0" algn="l">
              <a:spcBef>
                <a:spcPts val="560"/>
              </a:spcBef>
              <a:spcAft>
                <a:spcPts val="0"/>
              </a:spcAft>
              <a:buClr>
                <a:schemeClr val="dk1"/>
              </a:buClr>
              <a:buSzPts val="2800"/>
              <a:buFont typeface="Arial"/>
              <a:buNone/>
            </a:pPr>
            <a:r>
              <a:t/>
            </a:r>
            <a:endParaRPr b="1" i="1" sz="2800" u="none" cap="none" strike="noStrike">
              <a:solidFill>
                <a:schemeClr val="dk1"/>
              </a:solidFill>
              <a:latin typeface="Radley"/>
              <a:ea typeface="Radley"/>
              <a:cs typeface="Radley"/>
              <a:sym typeface="Radley"/>
            </a:endParaRPr>
          </a:p>
        </p:txBody>
      </p:sp>
      <p:sp>
        <p:nvSpPr>
          <p:cNvPr id="422" name="Google Shape;422;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23" name="Google Shape;423;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7" name="Shape 427"/>
        <p:cNvGrpSpPr/>
        <p:nvPr/>
      </p:nvGrpSpPr>
      <p:grpSpPr>
        <a:xfrm>
          <a:off x="0" y="0"/>
          <a:ext cx="0" cy="0"/>
          <a:chOff x="0" y="0"/>
          <a:chExt cx="0" cy="0"/>
        </a:xfrm>
      </p:grpSpPr>
      <p:sp>
        <p:nvSpPr>
          <p:cNvPr id="428" name="Google Shape;428;p40"/>
          <p:cNvSpPr txBox="1"/>
          <p:nvPr>
            <p:ph type="title"/>
          </p:nvPr>
        </p:nvSpPr>
        <p:spPr>
          <a:xfrm>
            <a:off x="457200" y="274637"/>
            <a:ext cx="8229600" cy="7334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1)</a:t>
            </a:r>
            <a:endParaRPr/>
          </a:p>
        </p:txBody>
      </p:sp>
      <p:sp>
        <p:nvSpPr>
          <p:cNvPr id="429" name="Google Shape;429;p40"/>
          <p:cNvSpPr txBox="1"/>
          <p:nvPr>
            <p:ph idx="1" type="body"/>
          </p:nvPr>
        </p:nvSpPr>
        <p:spPr>
          <a:xfrm>
            <a:off x="457200" y="1008062"/>
            <a:ext cx="8229600" cy="508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An engineer invests $5000 at the end of every year during a 40-year career. If the engineer wants $1 million in savings at retirement, what interest rate must the investment earn? </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To find the IRR, we set the Net PW = 0</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NPW = 0 = -$5000(F/A,i, 40) + $1,000,000</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Rearranging,</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(F/A,i,40) = $1,000,000/$5,000 = 200</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Looking at the compound interest tables for the value of i where (F/A,i,40) = 200. </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We see (F/A,0.07,40) = 199.636 ≈ 200</a:t>
            </a:r>
            <a:endParaRPr/>
          </a:p>
          <a:p>
            <a:pPr indent="-285750" lvl="1" marL="742950" marR="0" rtl="0" algn="l">
              <a:lnSpc>
                <a:spcPct val="90000"/>
              </a:lnSpc>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Therefore, IRR = 7%</a:t>
            </a:r>
            <a:endParaRPr/>
          </a:p>
        </p:txBody>
      </p:sp>
      <p:sp>
        <p:nvSpPr>
          <p:cNvPr id="430" name="Google Shape;430;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31" name="Google Shape;431;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6" name="Shape 436"/>
        <p:cNvGrpSpPr/>
        <p:nvPr/>
      </p:nvGrpSpPr>
      <p:grpSpPr>
        <a:xfrm>
          <a:off x="0" y="0"/>
          <a:ext cx="0" cy="0"/>
          <a:chOff x="0" y="0"/>
          <a:chExt cx="0" cy="0"/>
        </a:xfrm>
      </p:grpSpPr>
      <p:sp>
        <p:nvSpPr>
          <p:cNvPr id="437" name="Google Shape;437;p41"/>
          <p:cNvSpPr txBox="1"/>
          <p:nvPr>
            <p:ph type="title"/>
          </p:nvPr>
        </p:nvSpPr>
        <p:spPr>
          <a:xfrm>
            <a:off x="457200" y="274637"/>
            <a:ext cx="8229600" cy="8858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2)</a:t>
            </a:r>
            <a:endParaRPr/>
          </a:p>
        </p:txBody>
      </p:sp>
      <p:sp>
        <p:nvSpPr>
          <p:cNvPr id="438" name="Google Shape;438;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 investment resulted in the following cash flow. Compute the rate of return.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graphicFrame>
        <p:nvGraphicFramePr>
          <p:cNvPr id="439" name="Google Shape;439;p41"/>
          <p:cNvGraphicFramePr/>
          <p:nvPr/>
        </p:nvGraphicFramePr>
        <p:xfrm>
          <a:off x="1524000" y="2895600"/>
          <a:ext cx="3000000" cy="3000000"/>
        </p:xfrm>
        <a:graphic>
          <a:graphicData uri="http://schemas.openxmlformats.org/drawingml/2006/table">
            <a:tbl>
              <a:tblPr>
                <a:noFill/>
                <a:tableStyleId>{A37ED8A1-FD91-4B14-A92F-2D3C04441294}</a:tableStyleId>
              </a:tblPr>
              <a:tblGrid>
                <a:gridCol w="3048000"/>
                <a:gridCol w="3048000"/>
              </a:tblGrid>
              <a:tr h="4476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800" u="none">
                          <a:solidFill>
                            <a:srgbClr val="FFFFFF"/>
                          </a:solidFill>
                          <a:latin typeface="Calibri"/>
                          <a:ea typeface="Calibri"/>
                          <a:cs typeface="Calibri"/>
                          <a:sym typeface="Calibri"/>
                        </a:rPr>
                        <a:t>Cash Flow</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-$700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98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+175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+250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7147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800" u="none">
                          <a:solidFill>
                            <a:srgbClr val="000000"/>
                          </a:solidFill>
                          <a:latin typeface="Calibri"/>
                          <a:ea typeface="Calibri"/>
                          <a:cs typeface="Calibri"/>
                          <a:sym typeface="Calibri"/>
                        </a:rPr>
                        <a:t>+325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440" name="Google Shape;440;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41" name="Google Shape;441;p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Annual Cash Flow</a:t>
            </a:r>
            <a:endParaRPr/>
          </a:p>
        </p:txBody>
      </p:sp>
      <p:sp>
        <p:nvSpPr>
          <p:cNvPr id="107" name="Google Shape;107;p15"/>
          <p:cNvSpPr txBox="1"/>
          <p:nvPr>
            <p:ph idx="1" type="body"/>
          </p:nvPr>
        </p:nvSpPr>
        <p:spPr>
          <a:xfrm>
            <a:off x="652462" y="1166812"/>
            <a:ext cx="7835900" cy="5280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objective is to compare alternatives based on annual cash flows.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This requires converting present values and one-time values on the timeline to equivalent uniform values.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Using annual worth factors: </a:t>
            </a:r>
            <a:endParaRPr/>
          </a:p>
          <a:p>
            <a:pPr indent="-228600" lvl="2" marL="11430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Calibri"/>
                <a:ea typeface="Calibri"/>
                <a:cs typeface="Calibri"/>
                <a:sym typeface="Calibri"/>
              </a:rPr>
              <a:t>For example: A = P(A/P, i%, 4)</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p15"/>
          <p:cNvSpPr txBox="1"/>
          <p:nvPr/>
        </p:nvSpPr>
        <p:spPr>
          <a:xfrm>
            <a:off x="3016250" y="5305425"/>
            <a:ext cx="2763837" cy="314325"/>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 0     1       2       3      4      </a:t>
            </a:r>
            <a:endParaRPr/>
          </a:p>
        </p:txBody>
      </p:sp>
      <p:cxnSp>
        <p:nvCxnSpPr>
          <p:cNvPr id="109" name="Google Shape;109;p15"/>
          <p:cNvCxnSpPr/>
          <p:nvPr/>
        </p:nvCxnSpPr>
        <p:spPr>
          <a:xfrm rot="10800000">
            <a:off x="3579812" y="4789487"/>
            <a:ext cx="0" cy="365125"/>
          </a:xfrm>
          <a:prstGeom prst="straightConnector1">
            <a:avLst/>
          </a:prstGeom>
          <a:noFill/>
          <a:ln cap="flat" cmpd="sng" w="57150">
            <a:solidFill>
              <a:schemeClr val="accent2"/>
            </a:solidFill>
            <a:prstDash val="solid"/>
            <a:miter lim="8000"/>
            <a:headEnd len="sm" w="sm" type="none"/>
            <a:tailEnd len="med" w="med" type="triangle"/>
          </a:ln>
        </p:spPr>
      </p:cxnSp>
      <p:grpSp>
        <p:nvGrpSpPr>
          <p:cNvPr id="110" name="Google Shape;110;p15"/>
          <p:cNvGrpSpPr/>
          <p:nvPr/>
        </p:nvGrpSpPr>
        <p:grpSpPr>
          <a:xfrm>
            <a:off x="3101975" y="5032375"/>
            <a:ext cx="2027237" cy="215900"/>
            <a:chOff x="914400" y="4419600"/>
            <a:chExt cx="7315200" cy="304800"/>
          </a:xfrm>
        </p:grpSpPr>
        <p:cxnSp>
          <p:nvCxnSpPr>
            <p:cNvPr id="111" name="Google Shape;111;p15"/>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112" name="Google Shape;112;p15"/>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113" name="Google Shape;113;p15"/>
          <p:cNvCxnSpPr/>
          <p:nvPr/>
        </p:nvCxnSpPr>
        <p:spPr>
          <a:xfrm>
            <a:off x="3579812" y="4819650"/>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14" name="Google Shape;114;p15"/>
          <p:cNvCxnSpPr/>
          <p:nvPr/>
        </p:nvCxnSpPr>
        <p:spPr>
          <a:xfrm>
            <a:off x="4106862" y="4806950"/>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15" name="Google Shape;115;p15"/>
          <p:cNvCxnSpPr/>
          <p:nvPr/>
        </p:nvCxnSpPr>
        <p:spPr>
          <a:xfrm>
            <a:off x="4606925" y="4806950"/>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16" name="Google Shape;116;p15"/>
          <p:cNvCxnSpPr/>
          <p:nvPr/>
        </p:nvCxnSpPr>
        <p:spPr>
          <a:xfrm>
            <a:off x="5064125" y="4803775"/>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17" name="Google Shape;117;p15"/>
          <p:cNvCxnSpPr/>
          <p:nvPr/>
        </p:nvCxnSpPr>
        <p:spPr>
          <a:xfrm>
            <a:off x="3101975" y="5133975"/>
            <a:ext cx="0" cy="600075"/>
          </a:xfrm>
          <a:prstGeom prst="straightConnector1">
            <a:avLst/>
          </a:prstGeom>
          <a:noFill/>
          <a:ln cap="flat" cmpd="sng" w="57150">
            <a:solidFill>
              <a:schemeClr val="accent2"/>
            </a:solidFill>
            <a:prstDash val="solid"/>
            <a:miter lim="8000"/>
            <a:headEnd len="sm" w="sm" type="none"/>
            <a:tailEnd len="med" w="med" type="triangle"/>
          </a:ln>
        </p:spPr>
      </p:cxnSp>
      <p:sp>
        <p:nvSpPr>
          <p:cNvPr id="118" name="Google Shape;118;p15"/>
          <p:cNvSpPr txBox="1"/>
          <p:nvPr/>
        </p:nvSpPr>
        <p:spPr>
          <a:xfrm>
            <a:off x="3016250" y="5775325"/>
            <a:ext cx="425450" cy="282575"/>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cap="none" strike="noStrike">
                <a:solidFill>
                  <a:schemeClr val="dk1"/>
                </a:solidFill>
                <a:latin typeface="Tahoma"/>
                <a:ea typeface="Tahoma"/>
                <a:cs typeface="Tahoma"/>
                <a:sym typeface="Tahoma"/>
              </a:rPr>
              <a:t>P</a:t>
            </a:r>
            <a:endParaRPr/>
          </a:p>
        </p:txBody>
      </p:sp>
      <p:cxnSp>
        <p:nvCxnSpPr>
          <p:cNvPr id="119" name="Google Shape;119;p15"/>
          <p:cNvCxnSpPr/>
          <p:nvPr/>
        </p:nvCxnSpPr>
        <p:spPr>
          <a:xfrm rot="10800000">
            <a:off x="4097337" y="4789487"/>
            <a:ext cx="0" cy="365125"/>
          </a:xfrm>
          <a:prstGeom prst="straightConnector1">
            <a:avLst/>
          </a:prstGeom>
          <a:noFill/>
          <a:ln cap="flat" cmpd="sng" w="57150">
            <a:solidFill>
              <a:schemeClr val="accent2"/>
            </a:solidFill>
            <a:prstDash val="solid"/>
            <a:miter lim="8000"/>
            <a:headEnd len="sm" w="sm" type="none"/>
            <a:tailEnd len="med" w="med" type="triangle"/>
          </a:ln>
        </p:spPr>
      </p:cxnSp>
      <p:sp>
        <p:nvSpPr>
          <p:cNvPr id="120" name="Google Shape;120;p15"/>
          <p:cNvSpPr txBox="1"/>
          <p:nvPr/>
        </p:nvSpPr>
        <p:spPr>
          <a:xfrm>
            <a:off x="4279900" y="4433887"/>
            <a:ext cx="327025"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cap="none" strike="noStrike">
                <a:solidFill>
                  <a:schemeClr val="dk1"/>
                </a:solidFill>
                <a:latin typeface="Tahoma"/>
                <a:ea typeface="Tahoma"/>
                <a:cs typeface="Tahoma"/>
                <a:sym typeface="Tahoma"/>
              </a:rPr>
              <a:t>A</a:t>
            </a:r>
            <a:endParaRPr/>
          </a:p>
        </p:txBody>
      </p:sp>
      <p:cxnSp>
        <p:nvCxnSpPr>
          <p:cNvPr id="121" name="Google Shape;121;p15"/>
          <p:cNvCxnSpPr/>
          <p:nvPr/>
        </p:nvCxnSpPr>
        <p:spPr>
          <a:xfrm rot="10800000">
            <a:off x="4605337" y="4792662"/>
            <a:ext cx="0" cy="365125"/>
          </a:xfrm>
          <a:prstGeom prst="straightConnector1">
            <a:avLst/>
          </a:prstGeom>
          <a:noFill/>
          <a:ln cap="flat" cmpd="sng" w="57150">
            <a:solidFill>
              <a:schemeClr val="accent2"/>
            </a:solidFill>
            <a:prstDash val="solid"/>
            <a:miter lim="8000"/>
            <a:headEnd len="sm" w="sm" type="none"/>
            <a:tailEnd len="med" w="med" type="triangle"/>
          </a:ln>
        </p:spPr>
      </p:cxnSp>
      <p:cxnSp>
        <p:nvCxnSpPr>
          <p:cNvPr id="122" name="Google Shape;122;p15"/>
          <p:cNvCxnSpPr/>
          <p:nvPr/>
        </p:nvCxnSpPr>
        <p:spPr>
          <a:xfrm rot="10800000">
            <a:off x="5064125" y="4792662"/>
            <a:ext cx="0" cy="365125"/>
          </a:xfrm>
          <a:prstGeom prst="straightConnector1">
            <a:avLst/>
          </a:prstGeom>
          <a:noFill/>
          <a:ln cap="flat" cmpd="sng" w="57150">
            <a:solidFill>
              <a:schemeClr val="accent2"/>
            </a:solidFill>
            <a:prstDash val="solid"/>
            <a:miter lim="8000"/>
            <a:headEnd len="sm" w="sm" type="none"/>
            <a:tailEnd len="med" w="med" type="triangle"/>
          </a:ln>
        </p:spPr>
      </p:cxnSp>
      <p:cxnSp>
        <p:nvCxnSpPr>
          <p:cNvPr id="123" name="Google Shape;123;p15"/>
          <p:cNvCxnSpPr/>
          <p:nvPr/>
        </p:nvCxnSpPr>
        <p:spPr>
          <a:xfrm>
            <a:off x="3562350" y="4792662"/>
            <a:ext cx="1501775" cy="0"/>
          </a:xfrm>
          <a:prstGeom prst="straightConnector1">
            <a:avLst/>
          </a:prstGeom>
          <a:noFill/>
          <a:ln cap="flat" cmpd="sng" w="9525">
            <a:solidFill>
              <a:schemeClr val="dk1"/>
            </a:solidFill>
            <a:prstDash val="solid"/>
            <a:miter lim="8000"/>
            <a:headEnd len="sm" w="sm" type="none"/>
            <a:tailEnd len="sm" w="sm" type="none"/>
          </a:ln>
        </p:spPr>
      </p:cxnSp>
      <p:sp>
        <p:nvSpPr>
          <p:cNvPr id="124" name="Google Shape;124;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5" name="Google Shape;125;p15"/>
          <p:cNvSpPr txBox="1"/>
          <p:nvPr/>
        </p:nvSpPr>
        <p:spPr>
          <a:xfrm>
            <a:off x="3159125" y="6373812"/>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6" name="Shape 446"/>
        <p:cNvGrpSpPr/>
        <p:nvPr/>
      </p:nvGrpSpPr>
      <p:grpSpPr>
        <a:xfrm>
          <a:off x="0" y="0"/>
          <a:ext cx="0" cy="0"/>
          <a:chOff x="0" y="0"/>
          <a:chExt cx="0" cy="0"/>
        </a:xfrm>
      </p:grpSpPr>
      <p:sp>
        <p:nvSpPr>
          <p:cNvPr id="447" name="Google Shape;447;p42"/>
          <p:cNvSpPr txBox="1"/>
          <p:nvPr>
            <p:ph type="title"/>
          </p:nvPr>
        </p:nvSpPr>
        <p:spPr>
          <a:xfrm>
            <a:off x="457200" y="274637"/>
            <a:ext cx="8229600" cy="8159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2)</a:t>
            </a:r>
            <a:endParaRPr/>
          </a:p>
        </p:txBody>
      </p:sp>
      <p:sp>
        <p:nvSpPr>
          <p:cNvPr id="448" name="Google Shape;448;p42"/>
          <p:cNvSpPr txBox="1"/>
          <p:nvPr>
            <p:ph idx="1" type="body"/>
          </p:nvPr>
        </p:nvSpPr>
        <p:spPr>
          <a:xfrm>
            <a:off x="457200" y="1090612"/>
            <a:ext cx="8229600" cy="5370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3200" u="none">
                <a:solidFill>
                  <a:schemeClr val="dk1"/>
                </a:solidFill>
                <a:latin typeface="Calibri"/>
                <a:ea typeface="Calibri"/>
                <a:cs typeface="Calibri"/>
                <a:sym typeface="Calibri"/>
              </a:rPr>
              <a:t>	Since we are provided with a uniform annual cash flow, we use EUAB – EUAC = 0</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100 + 75(A/G,i,4) – 700(A/P,i,4) = 0</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Because we have two different interest factors we have to solve by trial and error. </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When i=5%</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EUAB – EUAC = 0</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100+75(A/G,5%,4) – 700(A/P,5%,4) =0</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100+75(1.439)-700(0.2820)=0</a:t>
            </a:r>
            <a:endParaRPr/>
          </a:p>
          <a:p>
            <a:pPr indent="-285750" lvl="1" marL="74295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EUAB-EUAC=208-197=+11</a:t>
            </a:r>
            <a:endParaRPr/>
          </a:p>
        </p:txBody>
      </p:sp>
      <p:sp>
        <p:nvSpPr>
          <p:cNvPr id="449" name="Google Shape;449;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50" name="Google Shape;450;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5" name="Shape 455"/>
        <p:cNvGrpSpPr/>
        <p:nvPr/>
      </p:nvGrpSpPr>
      <p:grpSpPr>
        <a:xfrm>
          <a:off x="0" y="0"/>
          <a:ext cx="0" cy="0"/>
          <a:chOff x="0" y="0"/>
          <a:chExt cx="0" cy="0"/>
        </a:xfrm>
      </p:grpSpPr>
      <p:sp>
        <p:nvSpPr>
          <p:cNvPr id="456" name="Google Shape;456;p43"/>
          <p:cNvSpPr txBox="1"/>
          <p:nvPr>
            <p:ph type="title"/>
          </p:nvPr>
        </p:nvSpPr>
        <p:spPr>
          <a:xfrm>
            <a:off x="457200" y="274637"/>
            <a:ext cx="8229600" cy="801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2)</a:t>
            </a:r>
            <a:endParaRPr/>
          </a:p>
        </p:txBody>
      </p:sp>
      <p:sp>
        <p:nvSpPr>
          <p:cNvPr id="457" name="Google Shape;457;p43"/>
          <p:cNvSpPr txBox="1"/>
          <p:nvPr>
            <p:ph idx="1" type="body"/>
          </p:nvPr>
        </p:nvSpPr>
        <p:spPr>
          <a:xfrm>
            <a:off x="457200" y="1076325"/>
            <a:ext cx="8229600" cy="5495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400" u="none">
                <a:solidFill>
                  <a:schemeClr val="dk1"/>
                </a:solidFill>
                <a:latin typeface="Calibri"/>
                <a:ea typeface="Calibri"/>
                <a:cs typeface="Calibri"/>
                <a:sym typeface="Calibri"/>
              </a:rPr>
              <a:t>The EUAC is too low, so we try i=8%</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EUAB-EUAC=0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100+75(A/G,8%,4)-700(A/P,8%,4)=0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100+75(1.404)-700(0.3019)=0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EUAB-EUAC=205-211=-6 (EUAC is too large)</a:t>
            </a:r>
            <a:endParaRPr/>
          </a:p>
          <a:p>
            <a:pPr indent="-342900" lvl="0" marL="342900" marR="0" rtl="0" algn="l">
              <a:lnSpc>
                <a:spcPct val="9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Rate of return must be between 5% and 8%</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Try i=7%</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EUAB-EUAC=0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100+75(A/G,7%,4)-700(A/P,7%,4)=0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100+75(1.416)-700(0.2952)=0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EUAB-EUAC=206-206=0</a:t>
            </a:r>
            <a:endParaRPr/>
          </a:p>
          <a:p>
            <a:pPr indent="-342900" lvl="0" marL="342900" marR="0" rtl="0" algn="l">
              <a:lnSpc>
                <a:spcPct val="9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IRR = 7%</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458" name="Google Shape;458;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59" name="Google Shape;459;p4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3" name="Shape 463"/>
        <p:cNvGrpSpPr/>
        <p:nvPr/>
      </p:nvGrpSpPr>
      <p:grpSpPr>
        <a:xfrm>
          <a:off x="0" y="0"/>
          <a:ext cx="0" cy="0"/>
          <a:chOff x="0" y="0"/>
          <a:chExt cx="0" cy="0"/>
        </a:xfrm>
      </p:grpSpPr>
      <p:sp>
        <p:nvSpPr>
          <p:cNvPr id="464" name="Google Shape;464;p44"/>
          <p:cNvSpPr txBox="1"/>
          <p:nvPr>
            <p:ph type="title"/>
          </p:nvPr>
        </p:nvSpPr>
        <p:spPr>
          <a:xfrm>
            <a:off x="457200" y="274637"/>
            <a:ext cx="82296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3)</a:t>
            </a:r>
            <a:endParaRPr/>
          </a:p>
        </p:txBody>
      </p:sp>
      <p:sp>
        <p:nvSpPr>
          <p:cNvPr id="465" name="Google Shape;465;p44"/>
          <p:cNvSpPr txBox="1"/>
          <p:nvPr>
            <p:ph idx="1" type="body"/>
          </p:nvPr>
        </p:nvSpPr>
        <p:spPr>
          <a:xfrm>
            <a:off x="457200" y="1049337"/>
            <a:ext cx="8229600" cy="5564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local firm sponsors a student loan program for the children of its employees. No interest is charged until graduation, and then the interest is 5%. Maria borrows $9000 per year, and she graduates after four years. Since tuition must be paid ahead of time, assume that she borrows the money at the start of each year. If Maria makes five annual payments, what is each payment? Calculate the IRR for Maria’s loan. </a:t>
            </a:r>
            <a:endParaRPr/>
          </a:p>
        </p:txBody>
      </p:sp>
      <p:sp>
        <p:nvSpPr>
          <p:cNvPr id="466" name="Google Shape;466;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67" name="Google Shape;467;p4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2" name="Shape 472"/>
        <p:cNvGrpSpPr/>
        <p:nvPr/>
      </p:nvGrpSpPr>
      <p:grpSpPr>
        <a:xfrm>
          <a:off x="0" y="0"/>
          <a:ext cx="0" cy="0"/>
          <a:chOff x="0" y="0"/>
          <a:chExt cx="0" cy="0"/>
        </a:xfrm>
      </p:grpSpPr>
      <p:sp>
        <p:nvSpPr>
          <p:cNvPr id="473" name="Google Shape;473;p45"/>
          <p:cNvSpPr txBox="1"/>
          <p:nvPr>
            <p:ph type="title"/>
          </p:nvPr>
        </p:nvSpPr>
        <p:spPr>
          <a:xfrm>
            <a:off x="457200" y="274637"/>
            <a:ext cx="8229600" cy="8572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3)</a:t>
            </a:r>
            <a:endParaRPr/>
          </a:p>
        </p:txBody>
      </p:sp>
      <p:sp>
        <p:nvSpPr>
          <p:cNvPr id="474" name="Google Shape;474;p45"/>
          <p:cNvSpPr txBox="1"/>
          <p:nvPr>
            <p:ph idx="1" type="body"/>
          </p:nvPr>
        </p:nvSpPr>
        <p:spPr>
          <a:xfrm>
            <a:off x="457200" y="1131887"/>
            <a:ext cx="8229600" cy="4930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Loan payment = $36,000(A/P,5%,5)=36000(0.231)=$8,316</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Maria receives $9000 by borrowing at the start of each year. Since she graduates at the end of year 4, which is the beginning of year 5, interest starts to accrue. She makes her first payment at the end of year 5, which is one year after graduation</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PW(i) = 9,000[1+(P/A,i,3)]-8,316(P/A,i,5)(P/F,i,4)</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Try i=0%		PW(0%)=9,000*4-8,316*5 = -5,580</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Try i=3%		PW(3%) =9,000*(1+2.829)-8,316*4.58*0.8885=620.5</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Since the PW has opposite signs between 0 and 3%, the IRR lies between 0% and 3%</a:t>
            </a:r>
            <a:endParaRPr/>
          </a:p>
        </p:txBody>
      </p:sp>
      <p:graphicFrame>
        <p:nvGraphicFramePr>
          <p:cNvPr id="475" name="Google Shape;475;p45"/>
          <p:cNvGraphicFramePr/>
          <p:nvPr/>
        </p:nvGraphicFramePr>
        <p:xfrm>
          <a:off x="457200" y="2933700"/>
          <a:ext cx="3000000" cy="3000000"/>
        </p:xfrm>
        <a:graphic>
          <a:graphicData uri="http://schemas.openxmlformats.org/drawingml/2006/table">
            <a:tbl>
              <a:tblPr>
                <a:noFill/>
                <a:tableStyleId>{A37ED8A1-FD91-4B14-A92F-2D3C04441294}</a:tableStyleId>
              </a:tblPr>
              <a:tblGrid>
                <a:gridCol w="733425"/>
                <a:gridCol w="669925"/>
                <a:gridCol w="763575"/>
                <a:gridCol w="685800"/>
                <a:gridCol w="669925"/>
                <a:gridCol w="295275"/>
                <a:gridCol w="827075"/>
                <a:gridCol w="857250"/>
                <a:gridCol w="935025"/>
                <a:gridCol w="825500"/>
                <a:gridCol w="966775"/>
              </a:tblGrid>
              <a:tr h="369875">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79425">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Cash Flow</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9,000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9,000</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9,000</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9,000</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-$8,316</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-$8,316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-$8,316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-$8,316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-$8,316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476" name="Google Shape;476;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77" name="Google Shape;477;p4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1" name="Shape 481"/>
        <p:cNvGrpSpPr/>
        <p:nvPr/>
      </p:nvGrpSpPr>
      <p:grpSpPr>
        <a:xfrm>
          <a:off x="0" y="0"/>
          <a:ext cx="0" cy="0"/>
          <a:chOff x="0" y="0"/>
          <a:chExt cx="0" cy="0"/>
        </a:xfrm>
      </p:grpSpPr>
      <p:sp>
        <p:nvSpPr>
          <p:cNvPr id="482" name="Google Shape;482;p46"/>
          <p:cNvSpPr txBox="1"/>
          <p:nvPr>
            <p:ph type="title"/>
          </p:nvPr>
        </p:nvSpPr>
        <p:spPr>
          <a:xfrm>
            <a:off x="457200" y="274637"/>
            <a:ext cx="8229600" cy="801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3)</a:t>
            </a:r>
            <a:endParaRPr/>
          </a:p>
        </p:txBody>
      </p:sp>
      <p:sp>
        <p:nvSpPr>
          <p:cNvPr id="483" name="Google Shape;483;p46"/>
          <p:cNvSpPr txBox="1"/>
          <p:nvPr>
            <p:ph idx="1" type="body"/>
          </p:nvPr>
        </p:nvSpPr>
        <p:spPr>
          <a:xfrm>
            <a:off x="457200" y="1076325"/>
            <a:ext cx="8229600" cy="5495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400" u="none">
                <a:solidFill>
                  <a:schemeClr val="dk1"/>
                </a:solidFill>
                <a:latin typeface="Calibri"/>
                <a:ea typeface="Calibri"/>
                <a:cs typeface="Calibri"/>
                <a:sym typeface="Calibri"/>
              </a:rPr>
              <a:t>Try i=2%</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PW(2%)=9,000+(1+2.884)-8,316*4.713*0.9238=-1,251</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We interpolate between 2% and 3%, finding IRR to be 2.67%</a:t>
            </a:r>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IRR=2%+(3%-2%)[1,251/(1,,251+620.80]=2.67%</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The alternative to interpolating would be to plot a graph of i versus NPW. The IRR is the point at which the graph intersects the x axis, i.e. when NPW=0</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484" name="Google Shape;484;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85" name="Google Shape;485;p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0" name="Shape 490"/>
        <p:cNvGrpSpPr/>
        <p:nvPr/>
      </p:nvGrpSpPr>
      <p:grpSpPr>
        <a:xfrm>
          <a:off x="0" y="0"/>
          <a:ext cx="0" cy="0"/>
          <a:chOff x="0" y="0"/>
          <a:chExt cx="0" cy="0"/>
        </a:xfrm>
      </p:grpSpPr>
      <p:sp>
        <p:nvSpPr>
          <p:cNvPr id="491" name="Google Shape;491;p47"/>
          <p:cNvSpPr txBox="1"/>
          <p:nvPr>
            <p:ph type="title"/>
          </p:nvPr>
        </p:nvSpPr>
        <p:spPr>
          <a:xfrm>
            <a:off x="652462" y="554037"/>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NPW versus Interest Rate</a:t>
            </a:r>
            <a:endParaRPr/>
          </a:p>
        </p:txBody>
      </p:sp>
      <p:sp>
        <p:nvSpPr>
          <p:cNvPr id="492" name="Google Shape;492;p47"/>
          <p:cNvSpPr txBox="1"/>
          <p:nvPr>
            <p:ph idx="1" type="body"/>
          </p:nvPr>
        </p:nvSpPr>
        <p:spPr>
          <a:xfrm>
            <a:off x="654050" y="1244600"/>
            <a:ext cx="7672387" cy="5395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A typical plot for borrowed money:</a:t>
            </a:r>
            <a:endParaRPr/>
          </a:p>
          <a:p>
            <a:pPr indent="-285750" lvl="1" marL="742950" marR="0" rtl="0" algn="l">
              <a:lnSpc>
                <a:spcPct val="8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Viewpoint of the borrower:</a:t>
            </a:r>
            <a:endParaRPr/>
          </a:p>
          <a:p>
            <a:pPr indent="-241300" lvl="1" marL="742950" marR="0" rtl="0" algn="l">
              <a:lnSpc>
                <a:spcPct val="83000"/>
              </a:lnSpc>
              <a:spcBef>
                <a:spcPts val="140"/>
              </a:spcBef>
              <a:spcAft>
                <a:spcPts val="0"/>
              </a:spcAft>
              <a:buClr>
                <a:schemeClr val="dk1"/>
              </a:buClr>
              <a:buSzPts val="700"/>
              <a:buFont typeface="Arial"/>
              <a:buNone/>
            </a:pPr>
            <a:r>
              <a:t/>
            </a:r>
            <a:endParaRPr b="0" i="0" sz="700" u="none" cap="none" strike="noStrike">
              <a:solidFill>
                <a:schemeClr val="dk1"/>
              </a:solidFill>
              <a:latin typeface="Calibri"/>
              <a:ea typeface="Calibri"/>
              <a:cs typeface="Calibri"/>
              <a:sym typeface="Calibri"/>
            </a:endParaRPr>
          </a:p>
          <a:p>
            <a:pPr indent="-298450" lvl="0" marL="342900" marR="0" rtl="0" algn="l">
              <a:lnSpc>
                <a:spcPct val="83000"/>
              </a:lnSpc>
              <a:spcBef>
                <a:spcPts val="140"/>
              </a:spcBef>
              <a:spcAft>
                <a:spcPts val="0"/>
              </a:spcAft>
              <a:buClr>
                <a:schemeClr val="dk1"/>
              </a:buClr>
              <a:buSzPts val="700"/>
              <a:buFont typeface="Times New Roman"/>
              <a:buNone/>
            </a:pPr>
            <a:r>
              <a:t/>
            </a:r>
            <a:endParaRPr b="0" i="0" sz="7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8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IRR is located where the plot crosses the NPW = 0 point.</a:t>
            </a:r>
            <a:endParaRPr/>
          </a:p>
        </p:txBody>
      </p:sp>
      <p:pic>
        <p:nvPicPr>
          <p:cNvPr descr="figure 7-3_crop" id="493" name="Google Shape;493;p47"/>
          <p:cNvPicPr preferRelativeResize="0"/>
          <p:nvPr/>
        </p:nvPicPr>
        <p:blipFill rotWithShape="1">
          <a:blip r:embed="rId3">
            <a:alphaModFix/>
          </a:blip>
          <a:srcRect b="0" l="0" r="0" t="0"/>
          <a:stretch/>
        </p:blipFill>
        <p:spPr>
          <a:xfrm>
            <a:off x="1189037" y="2066925"/>
            <a:ext cx="6335712" cy="3270250"/>
          </a:xfrm>
          <a:prstGeom prst="rect">
            <a:avLst/>
          </a:prstGeom>
          <a:noFill/>
          <a:ln cap="flat" cmpd="sng" w="38100">
            <a:solidFill>
              <a:srgbClr val="000000"/>
            </a:solidFill>
            <a:prstDash val="solid"/>
            <a:miter lim="8000"/>
            <a:headEnd len="sm" w="sm" type="none"/>
            <a:tailEnd len="sm" w="sm" type="none"/>
          </a:ln>
        </p:spPr>
      </p:pic>
      <p:sp>
        <p:nvSpPr>
          <p:cNvPr id="494" name="Google Shape;494;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95" name="Google Shape;495;p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9" name="Shape 499"/>
        <p:cNvGrpSpPr/>
        <p:nvPr/>
      </p:nvGrpSpPr>
      <p:grpSpPr>
        <a:xfrm>
          <a:off x="0" y="0"/>
          <a:ext cx="0" cy="0"/>
          <a:chOff x="0" y="0"/>
          <a:chExt cx="0" cy="0"/>
        </a:xfrm>
      </p:grpSpPr>
      <p:sp>
        <p:nvSpPr>
          <p:cNvPr id="500" name="Google Shape;50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NPW versus Interest Rate, cont’d.</a:t>
            </a:r>
            <a:endParaRPr/>
          </a:p>
        </p:txBody>
      </p:sp>
      <p:sp>
        <p:nvSpPr>
          <p:cNvPr id="501" name="Google Shape;501;p48"/>
          <p:cNvSpPr txBox="1"/>
          <p:nvPr>
            <p:ph idx="1" type="body"/>
          </p:nvPr>
        </p:nvSpPr>
        <p:spPr>
          <a:xfrm>
            <a:off x="849312" y="1077912"/>
            <a:ext cx="7672387" cy="5326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A typical plot for invested money: </a:t>
            </a:r>
            <a:endParaRPr/>
          </a:p>
          <a:p>
            <a:pPr indent="-285750" lvl="1" marL="742950" marR="0" rtl="0" algn="l">
              <a:lnSpc>
                <a:spcPct val="7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Viewpoint of the investor:</a:t>
            </a:r>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184150" lvl="0" marL="342900" marR="0" rtl="0" algn="l">
              <a:lnSpc>
                <a:spcPct val="73000"/>
              </a:lnSpc>
              <a:spcBef>
                <a:spcPts val="500"/>
              </a:spcBef>
              <a:spcAft>
                <a:spcPts val="0"/>
              </a:spcAft>
              <a:buClr>
                <a:schemeClr val="dk1"/>
              </a:buClr>
              <a:buSzPts val="2500"/>
              <a:buFont typeface="Times New Roman"/>
              <a:buNone/>
            </a:pPr>
            <a:r>
              <a:t/>
            </a:r>
            <a:endParaRPr b="0" i="0" sz="2500" u="none">
              <a:solidFill>
                <a:schemeClr val="dk1"/>
              </a:solidFill>
              <a:latin typeface="Calibri"/>
              <a:ea typeface="Calibri"/>
              <a:cs typeface="Calibri"/>
              <a:sym typeface="Calibri"/>
            </a:endParaRPr>
          </a:p>
          <a:p>
            <a:pPr indent="-342900" lvl="0" marL="342900" marR="0" rtl="0" algn="l">
              <a:lnSpc>
                <a:spcPct val="7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IRR is where the plot crosses the NPW = 0 point.</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pic>
        <p:nvPicPr>
          <p:cNvPr descr="figure 7-4_crop" id="502" name="Google Shape;502;p48"/>
          <p:cNvPicPr preferRelativeResize="0"/>
          <p:nvPr/>
        </p:nvPicPr>
        <p:blipFill rotWithShape="1">
          <a:blip r:embed="rId3">
            <a:alphaModFix/>
          </a:blip>
          <a:srcRect b="0" l="0" r="0" t="0"/>
          <a:stretch/>
        </p:blipFill>
        <p:spPr>
          <a:xfrm>
            <a:off x="1306512" y="1992312"/>
            <a:ext cx="6530975" cy="3311525"/>
          </a:xfrm>
          <a:prstGeom prst="rect">
            <a:avLst/>
          </a:prstGeom>
          <a:noFill/>
          <a:ln>
            <a:noFill/>
          </a:ln>
        </p:spPr>
      </p:pic>
      <p:sp>
        <p:nvSpPr>
          <p:cNvPr id="503" name="Google Shape;503;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04" name="Google Shape;504;p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8" name="Shape 508"/>
        <p:cNvGrpSpPr/>
        <p:nvPr/>
      </p:nvGrpSpPr>
      <p:grpSpPr>
        <a:xfrm>
          <a:off x="0" y="0"/>
          <a:ext cx="0" cy="0"/>
          <a:chOff x="0" y="0"/>
          <a:chExt cx="0" cy="0"/>
        </a:xfrm>
      </p:grpSpPr>
      <p:sp>
        <p:nvSpPr>
          <p:cNvPr id="509" name="Google Shape;509;p49"/>
          <p:cNvSpPr txBox="1"/>
          <p:nvPr>
            <p:ph type="title"/>
          </p:nvPr>
        </p:nvSpPr>
        <p:spPr>
          <a:xfrm>
            <a:off x="652462" y="750887"/>
            <a:ext cx="7835900" cy="5445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Incremental Analysis</a:t>
            </a:r>
            <a:endParaRPr/>
          </a:p>
        </p:txBody>
      </p:sp>
      <p:sp>
        <p:nvSpPr>
          <p:cNvPr id="510" name="Google Shape;510;p49"/>
          <p:cNvSpPr txBox="1"/>
          <p:nvPr>
            <p:ph idx="1" type="body"/>
          </p:nvPr>
        </p:nvSpPr>
        <p:spPr>
          <a:xfrm>
            <a:off x="782637" y="1404937"/>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In rate of return analysis, two or more alternatives are compared using the incremental rate of return (ΔIRR) on the difference between the alternatives.</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The project increment is ordered by:</a:t>
            </a:r>
            <a:endParaRPr/>
          </a:p>
          <a:p>
            <a:pPr indent="-285750" lvl="1" marL="742950" marR="0" rtl="0" algn="l">
              <a:lnSpc>
                <a:spcPct val="9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Higher initial cost project – Lower initial cost project = Increment</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The new cash flow created from the cash flow increments is evaluated.</a:t>
            </a:r>
            <a:endParaRPr/>
          </a:p>
          <a:p>
            <a:pPr indent="-285750" lvl="1" marL="74295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The ΔIRR of the new cash flow is determined.</a:t>
            </a:r>
            <a:endParaRPr/>
          </a:p>
        </p:txBody>
      </p:sp>
      <p:sp>
        <p:nvSpPr>
          <p:cNvPr id="511" name="Google Shape;511;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12" name="Google Shape;512;p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6" name="Shape 516"/>
        <p:cNvGrpSpPr/>
        <p:nvPr/>
      </p:nvGrpSpPr>
      <p:grpSpPr>
        <a:xfrm>
          <a:off x="0" y="0"/>
          <a:ext cx="0" cy="0"/>
          <a:chOff x="0" y="0"/>
          <a:chExt cx="0" cy="0"/>
        </a:xfrm>
      </p:grpSpPr>
      <p:sp>
        <p:nvSpPr>
          <p:cNvPr id="517" name="Google Shape;517;p50"/>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Incremental Analysis</a:t>
            </a:r>
            <a:endParaRPr/>
          </a:p>
        </p:txBody>
      </p:sp>
      <p:sp>
        <p:nvSpPr>
          <p:cNvPr id="518" name="Google Shape;518;p50"/>
          <p:cNvSpPr txBox="1"/>
          <p:nvPr>
            <p:ph idx="1" type="body"/>
          </p:nvPr>
        </p:nvSpPr>
        <p:spPr>
          <a:xfrm>
            <a:off x="719137" y="1339850"/>
            <a:ext cx="7672387" cy="5094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The decision is then based on the MARR:</a:t>
            </a:r>
            <a:endParaRPr/>
          </a:p>
          <a:p>
            <a:pPr indent="-285750" lvl="1" marL="742950" marR="0" rtl="0" algn="l">
              <a:lnSpc>
                <a:spcPct val="7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If ΔIRR &gt;= MARR choose the higher initial cost alternative.</a:t>
            </a:r>
            <a:endParaRPr/>
          </a:p>
          <a:p>
            <a:pPr indent="-285750" lvl="1" marL="742950" marR="0" rtl="0" algn="l">
              <a:lnSpc>
                <a:spcPct val="7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This indicates that the additional cost is justified.</a:t>
            </a:r>
            <a:endParaRPr/>
          </a:p>
          <a:p>
            <a:pPr indent="-285750" lvl="1" marL="742950" marR="0" rtl="0" algn="l">
              <a:lnSpc>
                <a:spcPct val="7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If ΔIRR &lt; MARR choose the lower initial cost alternative.</a:t>
            </a:r>
            <a:endParaRPr/>
          </a:p>
          <a:p>
            <a:pPr indent="-285750" lvl="1" marL="742950" marR="0" rtl="0" algn="l">
              <a:lnSpc>
                <a:spcPct val="73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This indicates that the additional cost is NOT justified.</a:t>
            </a:r>
            <a:endParaRPr/>
          </a:p>
          <a:p>
            <a:pPr indent="-234950" lvl="1" marL="742950" marR="0" rtl="0" algn="l">
              <a:lnSpc>
                <a:spcPct val="73000"/>
              </a:lnSpc>
              <a:spcBef>
                <a:spcPts val="16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342900" lvl="0" marL="342900" marR="0" rtl="0" algn="l">
              <a:lnSpc>
                <a:spcPct val="73000"/>
              </a:lnSpc>
              <a:spcBef>
                <a:spcPts val="64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The opposite is true if the viewpoint is from the borrowing perspective instead of the investment perspective.</a:t>
            </a:r>
            <a:endParaRPr/>
          </a:p>
          <a:p>
            <a:pPr indent="-139700" lvl="0" marL="342900" marR="0" rtl="0" algn="l">
              <a:lnSpc>
                <a:spcPct val="73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19" name="Google Shape;519;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20" name="Google Shape;520;p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5" name="Shape 525"/>
        <p:cNvGrpSpPr/>
        <p:nvPr/>
      </p:nvGrpSpPr>
      <p:grpSpPr>
        <a:xfrm>
          <a:off x="0" y="0"/>
          <a:ext cx="0" cy="0"/>
          <a:chOff x="0" y="0"/>
          <a:chExt cx="0" cy="0"/>
        </a:xfrm>
      </p:grpSpPr>
      <p:sp>
        <p:nvSpPr>
          <p:cNvPr id="526" name="Google Shape;526;p51"/>
          <p:cNvSpPr txBox="1"/>
          <p:nvPr>
            <p:ph type="title"/>
          </p:nvPr>
        </p:nvSpPr>
        <p:spPr>
          <a:xfrm>
            <a:off x="457200" y="274637"/>
            <a:ext cx="8229600" cy="8715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IRR (Example 4)</a:t>
            </a:r>
            <a:endParaRPr/>
          </a:p>
        </p:txBody>
      </p:sp>
      <p:sp>
        <p:nvSpPr>
          <p:cNvPr id="527" name="Google Shape;527;p51"/>
          <p:cNvSpPr txBox="1"/>
          <p:nvPr>
            <p:ph idx="1" type="body"/>
          </p:nvPr>
        </p:nvSpPr>
        <p:spPr>
          <a:xfrm>
            <a:off x="457200" y="1146175"/>
            <a:ext cx="8229600" cy="5370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firm is considering which of two devices to install to reduce costs. Both devices have useful lives of five years and no salvage value. Device A costs $1000 and can be expected to result in $300 in savings annually. Device B costs $1300 and will provide cost savings of $300 the first year but savings will increase $50 annually, making the second-year savings $350, the third-year savings $400, and so forth. For a 7% MARR, which device should the firm purchase? </a:t>
            </a:r>
            <a:endParaRPr/>
          </a:p>
        </p:txBody>
      </p:sp>
      <p:sp>
        <p:nvSpPr>
          <p:cNvPr id="528" name="Google Shape;528;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29" name="Google Shape;529;p5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6"/>
          <p:cNvSpPr txBox="1"/>
          <p:nvPr>
            <p:ph type="title"/>
          </p:nvPr>
        </p:nvSpPr>
        <p:spPr>
          <a:xfrm>
            <a:off x="457200" y="274637"/>
            <a:ext cx="8229600" cy="93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a:t>
            </a:r>
            <a:r>
              <a:rPr b="0" i="0" lang="en-US" sz="3600" u="none" cap="none" strike="noStrike">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Calculations</a:t>
            </a:r>
            <a:r>
              <a:rPr b="0" i="0" lang="en-US" sz="3600" u="none" cap="none" strike="noStrike">
                <a:solidFill>
                  <a:schemeClr val="dk1"/>
                </a:solidFill>
                <a:latin typeface="Calibri"/>
                <a:ea typeface="Calibri"/>
                <a:cs typeface="Calibri"/>
                <a:sym typeface="Calibri"/>
              </a:rPr>
              <a:t> </a:t>
            </a:r>
            <a:endParaRPr/>
          </a:p>
        </p:txBody>
      </p:sp>
      <p:sp>
        <p:nvSpPr>
          <p:cNvPr id="132" name="Google Shape;132;p16"/>
          <p:cNvSpPr txBox="1"/>
          <p:nvPr>
            <p:ph idx="1" type="body"/>
          </p:nvPr>
        </p:nvSpPr>
        <p:spPr>
          <a:xfrm>
            <a:off x="457200" y="1214437"/>
            <a:ext cx="8229600" cy="182245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Example 1: A student bought $1,000 worth of home furniture. If it is expected to last 10years, what will the equivalent uniform annual cost be if interest is 7%?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33" name="Google Shape;133;p16"/>
          <p:cNvSpPr txBox="1"/>
          <p:nvPr/>
        </p:nvSpPr>
        <p:spPr>
          <a:xfrm>
            <a:off x="1162050" y="322738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0</a:t>
            </a:r>
            <a:endParaRPr/>
          </a:p>
        </p:txBody>
      </p:sp>
      <p:cxnSp>
        <p:nvCxnSpPr>
          <p:cNvPr id="134" name="Google Shape;134;p16"/>
          <p:cNvCxnSpPr/>
          <p:nvPr/>
        </p:nvCxnSpPr>
        <p:spPr>
          <a:xfrm rot="5400000">
            <a:off x="944562" y="3963987"/>
            <a:ext cx="73660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35" name="Google Shape;135;p16"/>
          <p:cNvCxnSpPr/>
          <p:nvPr/>
        </p:nvCxnSpPr>
        <p:spPr>
          <a:xfrm flipH="1" rot="10800000">
            <a:off x="1463675" y="3406775"/>
            <a:ext cx="430212"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136" name="Google Shape;136;p16"/>
          <p:cNvSpPr txBox="1"/>
          <p:nvPr/>
        </p:nvSpPr>
        <p:spPr>
          <a:xfrm>
            <a:off x="1893887" y="3222625"/>
            <a:ext cx="2984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t>
            </a:r>
            <a:endParaRPr/>
          </a:p>
        </p:txBody>
      </p:sp>
      <p:sp>
        <p:nvSpPr>
          <p:cNvPr id="137" name="Google Shape;137;p16"/>
          <p:cNvSpPr txBox="1"/>
          <p:nvPr/>
        </p:nvSpPr>
        <p:spPr>
          <a:xfrm>
            <a:off x="2192337"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0</a:t>
            </a:r>
            <a:endParaRPr/>
          </a:p>
        </p:txBody>
      </p:sp>
      <p:sp>
        <p:nvSpPr>
          <p:cNvPr id="138" name="Google Shape;138;p16"/>
          <p:cNvSpPr txBox="1"/>
          <p:nvPr/>
        </p:nvSpPr>
        <p:spPr>
          <a:xfrm>
            <a:off x="7486650" y="3043237"/>
            <a:ext cx="4191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10</a:t>
            </a:r>
            <a:endParaRPr/>
          </a:p>
        </p:txBody>
      </p:sp>
      <p:sp>
        <p:nvSpPr>
          <p:cNvPr id="139" name="Google Shape;139;p16"/>
          <p:cNvSpPr txBox="1"/>
          <p:nvPr/>
        </p:nvSpPr>
        <p:spPr>
          <a:xfrm>
            <a:off x="6989762"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9</a:t>
            </a:r>
            <a:endParaRPr/>
          </a:p>
        </p:txBody>
      </p:sp>
      <p:sp>
        <p:nvSpPr>
          <p:cNvPr id="140" name="Google Shape;140;p16"/>
          <p:cNvSpPr txBox="1"/>
          <p:nvPr/>
        </p:nvSpPr>
        <p:spPr>
          <a:xfrm>
            <a:off x="6451600" y="3036887"/>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8</a:t>
            </a:r>
            <a:endParaRPr/>
          </a:p>
        </p:txBody>
      </p:sp>
      <p:sp>
        <p:nvSpPr>
          <p:cNvPr id="141" name="Google Shape;141;p16"/>
          <p:cNvSpPr txBox="1"/>
          <p:nvPr/>
        </p:nvSpPr>
        <p:spPr>
          <a:xfrm>
            <a:off x="5940425"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7</a:t>
            </a:r>
            <a:endParaRPr/>
          </a:p>
        </p:txBody>
      </p:sp>
      <p:sp>
        <p:nvSpPr>
          <p:cNvPr id="142" name="Google Shape;142;p16"/>
          <p:cNvSpPr txBox="1"/>
          <p:nvPr/>
        </p:nvSpPr>
        <p:spPr>
          <a:xfrm>
            <a:off x="5443537"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6</a:t>
            </a:r>
            <a:endParaRPr/>
          </a:p>
        </p:txBody>
      </p:sp>
      <p:sp>
        <p:nvSpPr>
          <p:cNvPr id="143" name="Google Shape;143;p16"/>
          <p:cNvSpPr txBox="1"/>
          <p:nvPr/>
        </p:nvSpPr>
        <p:spPr>
          <a:xfrm>
            <a:off x="4932362" y="3036887"/>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5</a:t>
            </a:r>
            <a:endParaRPr/>
          </a:p>
        </p:txBody>
      </p:sp>
      <p:sp>
        <p:nvSpPr>
          <p:cNvPr id="144" name="Google Shape;144;p16"/>
          <p:cNvSpPr txBox="1"/>
          <p:nvPr/>
        </p:nvSpPr>
        <p:spPr>
          <a:xfrm>
            <a:off x="4464050"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4</a:t>
            </a:r>
            <a:endParaRPr/>
          </a:p>
        </p:txBody>
      </p:sp>
      <p:sp>
        <p:nvSpPr>
          <p:cNvPr id="145" name="Google Shape;145;p16"/>
          <p:cNvSpPr txBox="1"/>
          <p:nvPr/>
        </p:nvSpPr>
        <p:spPr>
          <a:xfrm>
            <a:off x="3952875"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3</a:t>
            </a:r>
            <a:endParaRPr/>
          </a:p>
        </p:txBody>
      </p:sp>
      <p:sp>
        <p:nvSpPr>
          <p:cNvPr id="146" name="Google Shape;146;p16"/>
          <p:cNvSpPr txBox="1"/>
          <p:nvPr/>
        </p:nvSpPr>
        <p:spPr>
          <a:xfrm>
            <a:off x="3386137" y="3036887"/>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2</a:t>
            </a:r>
            <a:endParaRPr/>
          </a:p>
        </p:txBody>
      </p:sp>
      <p:sp>
        <p:nvSpPr>
          <p:cNvPr id="147" name="Google Shape;147;p16"/>
          <p:cNvSpPr txBox="1"/>
          <p:nvPr/>
        </p:nvSpPr>
        <p:spPr>
          <a:xfrm>
            <a:off x="2835275" y="3043237"/>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a:t>
            </a:r>
            <a:endParaRPr/>
          </a:p>
        </p:txBody>
      </p:sp>
      <p:cxnSp>
        <p:nvCxnSpPr>
          <p:cNvPr id="148" name="Google Shape;148;p16"/>
          <p:cNvCxnSpPr/>
          <p:nvPr/>
        </p:nvCxnSpPr>
        <p:spPr>
          <a:xfrm flipH="1" rot="10800000">
            <a:off x="2192337" y="3406775"/>
            <a:ext cx="5595937"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149" name="Google Shape;149;p16"/>
          <p:cNvCxnSpPr/>
          <p:nvPr/>
        </p:nvCxnSpPr>
        <p:spPr>
          <a:xfrm rot="5400000">
            <a:off x="2679700" y="3716337"/>
            <a:ext cx="611187"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0" name="Google Shape;150;p16"/>
          <p:cNvCxnSpPr/>
          <p:nvPr/>
        </p:nvCxnSpPr>
        <p:spPr>
          <a:xfrm rot="5400000">
            <a:off x="3228975" y="3714750"/>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1" name="Google Shape;151;p16"/>
          <p:cNvCxnSpPr/>
          <p:nvPr/>
        </p:nvCxnSpPr>
        <p:spPr>
          <a:xfrm rot="5400000">
            <a:off x="3810793" y="3704431"/>
            <a:ext cx="585787"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2" name="Google Shape;152;p16"/>
          <p:cNvCxnSpPr/>
          <p:nvPr/>
        </p:nvCxnSpPr>
        <p:spPr>
          <a:xfrm rot="5400000">
            <a:off x="4309268" y="3717131"/>
            <a:ext cx="611187"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3" name="Google Shape;153;p16"/>
          <p:cNvCxnSpPr/>
          <p:nvPr/>
        </p:nvCxnSpPr>
        <p:spPr>
          <a:xfrm rot="5400000">
            <a:off x="4775200" y="3714750"/>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4" name="Google Shape;154;p16"/>
          <p:cNvCxnSpPr/>
          <p:nvPr/>
        </p:nvCxnSpPr>
        <p:spPr>
          <a:xfrm rot="5400000">
            <a:off x="5288756" y="3717131"/>
            <a:ext cx="611187"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5" name="Google Shape;155;p16"/>
          <p:cNvCxnSpPr/>
          <p:nvPr/>
        </p:nvCxnSpPr>
        <p:spPr>
          <a:xfrm rot="5400000">
            <a:off x="5785643" y="3717131"/>
            <a:ext cx="611187"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6" name="Google Shape;156;p16"/>
          <p:cNvCxnSpPr/>
          <p:nvPr/>
        </p:nvCxnSpPr>
        <p:spPr>
          <a:xfrm rot="5400000">
            <a:off x="6294437" y="3714750"/>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7" name="Google Shape;157;p16"/>
          <p:cNvCxnSpPr/>
          <p:nvPr/>
        </p:nvCxnSpPr>
        <p:spPr>
          <a:xfrm rot="5400000">
            <a:off x="6846887" y="3705225"/>
            <a:ext cx="587375"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158" name="Google Shape;158;p16"/>
          <p:cNvCxnSpPr/>
          <p:nvPr/>
        </p:nvCxnSpPr>
        <p:spPr>
          <a:xfrm rot="5400000">
            <a:off x="7388225" y="3714750"/>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
        <p:nvSpPr>
          <p:cNvPr id="159" name="Google Shape;159;p16"/>
          <p:cNvSpPr txBox="1"/>
          <p:nvPr/>
        </p:nvSpPr>
        <p:spPr>
          <a:xfrm>
            <a:off x="814387" y="4340225"/>
            <a:ext cx="9969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P= 1,000</a:t>
            </a:r>
            <a:endParaRPr/>
          </a:p>
        </p:txBody>
      </p:sp>
      <p:sp>
        <p:nvSpPr>
          <p:cNvPr id="160" name="Google Shape;160;p16"/>
          <p:cNvSpPr txBox="1"/>
          <p:nvPr/>
        </p:nvSpPr>
        <p:spPr>
          <a:xfrm>
            <a:off x="3927475" y="4340225"/>
            <a:ext cx="13049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n = 10 years </a:t>
            </a:r>
            <a:endParaRPr/>
          </a:p>
        </p:txBody>
      </p:sp>
      <p:sp>
        <p:nvSpPr>
          <p:cNvPr id="161" name="Google Shape;161;p16"/>
          <p:cNvSpPr txBox="1"/>
          <p:nvPr/>
        </p:nvSpPr>
        <p:spPr>
          <a:xfrm>
            <a:off x="5443537" y="4332287"/>
            <a:ext cx="687387"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i= 7%</a:t>
            </a:r>
            <a:endParaRPr/>
          </a:p>
        </p:txBody>
      </p:sp>
      <p:sp>
        <p:nvSpPr>
          <p:cNvPr id="162" name="Google Shape;162;p16"/>
          <p:cNvSpPr txBox="1"/>
          <p:nvPr/>
        </p:nvSpPr>
        <p:spPr>
          <a:xfrm>
            <a:off x="814387" y="4710112"/>
            <a:ext cx="7505700" cy="1568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Equivalent uniform annual cost	 = P(A/P,i,n)</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									= 1,000 (A/P, 7%, 10)</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									= 1,000 (0.1424)</a:t>
            </a:r>
            <a:endParaRPr/>
          </a:p>
          <a:p>
            <a:pPr indent="0" lvl="0" marL="0" marR="0" rtl="0" algn="l">
              <a:lnSpc>
                <a:spcPct val="100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									= $142.40</a:t>
            </a:r>
            <a:r>
              <a:rPr b="0" i="0" lang="en-US" sz="1800" u="none" cap="none" strike="noStrike">
                <a:solidFill>
                  <a:schemeClr val="dk1"/>
                </a:solidFill>
                <a:latin typeface="Calibri"/>
                <a:ea typeface="Calibri"/>
                <a:cs typeface="Calibri"/>
                <a:sym typeface="Calibri"/>
              </a:rPr>
              <a:t>			</a:t>
            </a:r>
            <a:endParaRPr/>
          </a:p>
        </p:txBody>
      </p:sp>
      <p:sp>
        <p:nvSpPr>
          <p:cNvPr id="163" name="Google Shape;163;p16"/>
          <p:cNvSpPr txBox="1"/>
          <p:nvPr/>
        </p:nvSpPr>
        <p:spPr>
          <a:xfrm>
            <a:off x="2817812" y="3962400"/>
            <a:ext cx="31908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4" name="Google Shape;164;p16"/>
          <p:cNvSpPr txBox="1"/>
          <p:nvPr/>
        </p:nvSpPr>
        <p:spPr>
          <a:xfrm>
            <a:off x="3370262" y="3970337"/>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5" name="Google Shape;165;p16"/>
          <p:cNvSpPr txBox="1"/>
          <p:nvPr/>
        </p:nvSpPr>
        <p:spPr>
          <a:xfrm>
            <a:off x="3944937" y="3930650"/>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6" name="Google Shape;166;p16"/>
          <p:cNvSpPr txBox="1"/>
          <p:nvPr/>
        </p:nvSpPr>
        <p:spPr>
          <a:xfrm>
            <a:off x="4464050" y="3970337"/>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7" name="Google Shape;167;p16"/>
          <p:cNvSpPr txBox="1"/>
          <p:nvPr/>
        </p:nvSpPr>
        <p:spPr>
          <a:xfrm>
            <a:off x="4914900" y="3970337"/>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8" name="Google Shape;168;p16"/>
          <p:cNvSpPr txBox="1"/>
          <p:nvPr/>
        </p:nvSpPr>
        <p:spPr>
          <a:xfrm>
            <a:off x="5427662" y="3970337"/>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69" name="Google Shape;169;p16"/>
          <p:cNvSpPr txBox="1"/>
          <p:nvPr/>
        </p:nvSpPr>
        <p:spPr>
          <a:xfrm>
            <a:off x="5924550" y="3962400"/>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70" name="Google Shape;170;p16"/>
          <p:cNvSpPr txBox="1"/>
          <p:nvPr/>
        </p:nvSpPr>
        <p:spPr>
          <a:xfrm>
            <a:off x="6451600" y="3930650"/>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71" name="Google Shape;171;p16"/>
          <p:cNvSpPr txBox="1"/>
          <p:nvPr/>
        </p:nvSpPr>
        <p:spPr>
          <a:xfrm>
            <a:off x="6973887" y="3930650"/>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72" name="Google Shape;172;p16"/>
          <p:cNvSpPr txBox="1"/>
          <p:nvPr/>
        </p:nvSpPr>
        <p:spPr>
          <a:xfrm>
            <a:off x="7537450" y="3970337"/>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a:t>
            </a:r>
            <a:endParaRPr/>
          </a:p>
        </p:txBody>
      </p:sp>
      <p:sp>
        <p:nvSpPr>
          <p:cNvPr id="173" name="Google Shape;173;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74" name="Google Shape;174;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4" name="Shape 534"/>
        <p:cNvGrpSpPr/>
        <p:nvPr/>
      </p:nvGrpSpPr>
      <p:grpSpPr>
        <a:xfrm>
          <a:off x="0" y="0"/>
          <a:ext cx="0" cy="0"/>
          <a:chOff x="0" y="0"/>
          <a:chExt cx="0" cy="0"/>
        </a:xfrm>
      </p:grpSpPr>
      <p:sp>
        <p:nvSpPr>
          <p:cNvPr id="535" name="Google Shape;535;p52"/>
          <p:cNvSpPr txBox="1"/>
          <p:nvPr>
            <p:ph type="title"/>
          </p:nvPr>
        </p:nvSpPr>
        <p:spPr>
          <a:xfrm>
            <a:off x="457200" y="274637"/>
            <a:ext cx="8229600" cy="5540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900" u="none" cap="none" strike="noStrike">
                <a:solidFill>
                  <a:schemeClr val="dk1"/>
                </a:solidFill>
                <a:latin typeface="Calibri"/>
                <a:ea typeface="Calibri"/>
                <a:cs typeface="Calibri"/>
                <a:sym typeface="Calibri"/>
              </a:rPr>
              <a:t>IRR (Example 4)</a:t>
            </a:r>
            <a:endParaRPr/>
          </a:p>
        </p:txBody>
      </p:sp>
      <p:graphicFrame>
        <p:nvGraphicFramePr>
          <p:cNvPr id="536" name="Google Shape;536;p52"/>
          <p:cNvGraphicFramePr/>
          <p:nvPr/>
        </p:nvGraphicFramePr>
        <p:xfrm>
          <a:off x="869950" y="1117600"/>
          <a:ext cx="3000000" cy="3000000"/>
        </p:xfrm>
        <a:graphic>
          <a:graphicData uri="http://schemas.openxmlformats.org/drawingml/2006/table">
            <a:tbl>
              <a:tblPr>
                <a:noFill/>
                <a:tableStyleId>{A37ED8A1-FD91-4B14-A92F-2D3C04441294}</a:tableStyleId>
              </a:tblPr>
              <a:tblGrid>
                <a:gridCol w="1835150"/>
                <a:gridCol w="1836725"/>
                <a:gridCol w="1836725"/>
                <a:gridCol w="1835150"/>
              </a:tblGrid>
              <a:tr h="336550">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Year</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Device 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Device B</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Calibri"/>
                        <a:buNone/>
                      </a:pPr>
                      <a:r>
                        <a:rPr b="1" i="0" lang="en-US" sz="1600" u="none">
                          <a:solidFill>
                            <a:srgbClr val="FFFFFF"/>
                          </a:solidFill>
                          <a:latin typeface="Calibri"/>
                          <a:ea typeface="Calibri"/>
                          <a:cs typeface="Calibri"/>
                          <a:sym typeface="Calibri"/>
                        </a:rPr>
                        <a:t>Device B – Device A</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349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-$1000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-$1350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349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349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349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+400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+100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365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+450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+150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34950">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+300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+500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Font typeface="Calibri"/>
                        <a:buNone/>
                      </a:pPr>
                      <a:r>
                        <a:rPr b="0" i="0" lang="en-US" sz="1600" u="none">
                          <a:solidFill>
                            <a:srgbClr val="000000"/>
                          </a:solidFill>
                          <a:latin typeface="Calibri"/>
                          <a:ea typeface="Calibri"/>
                          <a:cs typeface="Calibri"/>
                          <a:sym typeface="Calibri"/>
                        </a:rPr>
                        <a:t>+200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537" name="Google Shape;537;p52"/>
          <p:cNvSpPr txBox="1"/>
          <p:nvPr/>
        </p:nvSpPr>
        <p:spPr>
          <a:xfrm>
            <a:off x="457200" y="3494087"/>
            <a:ext cx="8229600" cy="286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IRR is found when the Present Worth of the difference between alternatives is Zero</a:t>
            </a:r>
            <a:endParaRPr/>
          </a:p>
          <a:p>
            <a:pPr indent="0" lvl="0" marL="0" marR="0" rtl="0" algn="l">
              <a:lnSpc>
                <a:spcPct val="100000"/>
              </a:lnSpc>
              <a:spcBef>
                <a:spcPts val="0"/>
              </a:spcBef>
              <a:spcAft>
                <a:spcPts val="0"/>
              </a:spcAft>
              <a:buClr>
                <a:schemeClr val="dk1"/>
              </a:buClr>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PW(i) = 0 = -350 + 50(P/G,i,5) </a:t>
            </a:r>
            <a:endParaRPr/>
          </a:p>
          <a:p>
            <a:pPr indent="0" lvl="0" marL="0" marR="0" rtl="0" algn="l">
              <a:lnSpc>
                <a:spcPct val="100000"/>
              </a:lnSpc>
              <a:spcBef>
                <a:spcPts val="0"/>
              </a:spcBef>
              <a:spcAft>
                <a:spcPts val="0"/>
              </a:spcAft>
              <a:buClr>
                <a:schemeClr val="dk1"/>
              </a:buClr>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(P/G,i,5) = 7, so i is between 9% (P/G,9%,5)=7.111 and 10% (P/G,10%,5)=6.862</a:t>
            </a:r>
            <a:endParaRPr/>
          </a:p>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Interpolating: i= 9%+(10%-9%)(7.111-7)/(7.11-6.862)=9.45%</a:t>
            </a:r>
            <a:endParaRPr/>
          </a:p>
          <a:p>
            <a:pPr indent="0" lvl="0" marL="0" marR="0" rtl="0" algn="l">
              <a:lnSpc>
                <a:spcPct val="100000"/>
              </a:lnSpc>
              <a:spcBef>
                <a:spcPts val="0"/>
              </a:spcBef>
              <a:spcAft>
                <a:spcPts val="0"/>
              </a:spcAft>
              <a:buClr>
                <a:schemeClr val="dk1"/>
              </a:buClr>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Since our incremental IRR &gt; MARR, choose the alternative with the higher initial cost.</a:t>
            </a:r>
            <a:endParaRPr/>
          </a:p>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 Choose device B</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8" name="Google Shape;538;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39" name="Google Shape;539;p5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3" name="Shape 543"/>
        <p:cNvGrpSpPr/>
        <p:nvPr/>
      </p:nvGrpSpPr>
      <p:grpSpPr>
        <a:xfrm>
          <a:off x="0" y="0"/>
          <a:ext cx="0" cy="0"/>
          <a:chOff x="0" y="0"/>
          <a:chExt cx="0" cy="0"/>
        </a:xfrm>
      </p:grpSpPr>
      <p:sp>
        <p:nvSpPr>
          <p:cNvPr id="544" name="Google Shape;544;p53"/>
          <p:cNvSpPr txBox="1"/>
          <p:nvPr>
            <p:ph type="title"/>
          </p:nvPr>
        </p:nvSpPr>
        <p:spPr>
          <a:xfrm>
            <a:off x="652462" y="620712"/>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IRR Caution</a:t>
            </a:r>
            <a:endParaRPr/>
          </a:p>
        </p:txBody>
      </p:sp>
      <p:sp>
        <p:nvSpPr>
          <p:cNvPr id="545" name="Google Shape;545;p53"/>
          <p:cNvSpPr txBox="1"/>
          <p:nvPr>
            <p:ph idx="1" type="body"/>
          </p:nvPr>
        </p:nvSpPr>
        <p:spPr>
          <a:xfrm>
            <a:off x="782637" y="1404937"/>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3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Internal Rate of Return can be deceiving.</a:t>
            </a:r>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Comparing projects strictly on the IRR of each project can provide incorrect results and disagree with present worth or annual worth analysis.</a:t>
            </a:r>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This is why we use the ΔIRR.</a:t>
            </a:r>
            <a:endParaRPr/>
          </a:p>
          <a:p>
            <a:pPr indent="-285750" lvl="1" marL="742950" marR="0" rtl="0" algn="l">
              <a:lnSpc>
                <a:spcPct val="83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Calibri"/>
                <a:ea typeface="Calibri"/>
                <a:cs typeface="Calibri"/>
                <a:sym typeface="Calibri"/>
              </a:rPr>
              <a:t> The objective is to maximize the ‘return’ NOT the ‘rate of return’. </a:t>
            </a:r>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The analysis period needs to be the same as we are examining the increments between alternatives</a:t>
            </a:r>
            <a:endParaRPr b="0" i="0" sz="700" u="none">
              <a:solidFill>
                <a:schemeClr val="dk1"/>
              </a:solidFill>
              <a:latin typeface="Calibri"/>
              <a:ea typeface="Calibri"/>
              <a:cs typeface="Calibri"/>
              <a:sym typeface="Calibri"/>
            </a:endParaRPr>
          </a:p>
          <a:p>
            <a:pPr indent="-342900" lvl="0" marL="342900" marR="0" rtl="0" algn="l">
              <a:lnSpc>
                <a:spcPct val="83000"/>
              </a:lnSpc>
              <a:spcBef>
                <a:spcPts val="50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Note: Projects can include the ‘do-nothing’ alternative if the selection of an alternative is not ‘required’.</a:t>
            </a:r>
            <a:endParaRPr b="0" i="0" sz="2500" u="none">
              <a:solidFill>
                <a:schemeClr val="dk1"/>
              </a:solidFill>
              <a:latin typeface="Calibri"/>
              <a:ea typeface="Calibri"/>
              <a:cs typeface="Calibri"/>
              <a:sym typeface="Calibri"/>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546" name="Google Shape;546;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47" name="Google Shape;547;p5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1" name="Shape 551"/>
        <p:cNvGrpSpPr/>
        <p:nvPr/>
      </p:nvGrpSpPr>
      <p:grpSpPr>
        <a:xfrm>
          <a:off x="0" y="0"/>
          <a:ext cx="0" cy="0"/>
          <a:chOff x="0" y="0"/>
          <a:chExt cx="0" cy="0"/>
        </a:xfrm>
      </p:grpSpPr>
      <p:sp>
        <p:nvSpPr>
          <p:cNvPr id="552" name="Google Shape;552;p54"/>
          <p:cNvSpPr txBox="1"/>
          <p:nvPr>
            <p:ph type="title"/>
          </p:nvPr>
        </p:nvSpPr>
        <p:spPr>
          <a:xfrm>
            <a:off x="652462" y="685800"/>
            <a:ext cx="78359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Summary</a:t>
            </a:r>
            <a:endParaRPr/>
          </a:p>
        </p:txBody>
      </p:sp>
      <p:sp>
        <p:nvSpPr>
          <p:cNvPr id="553" name="Google Shape;553;p54"/>
          <p:cNvSpPr txBox="1"/>
          <p:nvPr>
            <p:ph idx="1" type="body"/>
          </p:nvPr>
        </p:nvSpPr>
        <p:spPr>
          <a:xfrm>
            <a:off x="652462" y="946150"/>
            <a:ext cx="7672387" cy="476885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Internal Rate of Return (IRR) is the interest rate at which the present worth and equivalent uniform annual worth are equal to zero.</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E.g., NPW = 0</a:t>
            </a:r>
            <a:endParaRPr/>
          </a:p>
          <a:p>
            <a:pPr indent="-88900" lvl="2" marL="11430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Alternatives are chosen through incremental rate of return analysis.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Selection based on the IRR of each project does NOT provide consistent results with present worth or annual worth analysis.</a:t>
            </a:r>
            <a:endParaRPr/>
          </a:p>
          <a:p>
            <a:pPr indent="-152400" lvl="0" marL="34290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554" name="Google Shape;554;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555" name="Google Shape;555;p5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17"/>
          <p:cNvSpPr txBox="1"/>
          <p:nvPr>
            <p:ph type="title"/>
          </p:nvPr>
        </p:nvSpPr>
        <p:spPr>
          <a:xfrm>
            <a:off x="254000" y="358775"/>
            <a:ext cx="8636000" cy="981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Annual Cash Flow Calculations - Salvage Value</a:t>
            </a:r>
            <a:endParaRPr/>
          </a:p>
        </p:txBody>
      </p:sp>
      <p:sp>
        <p:nvSpPr>
          <p:cNvPr id="181" name="Google Shape;181;p17"/>
          <p:cNvSpPr txBox="1"/>
          <p:nvPr>
            <p:ph idx="1" type="body"/>
          </p:nvPr>
        </p:nvSpPr>
        <p:spPr>
          <a:xfrm>
            <a:off x="719137" y="1339850"/>
            <a:ext cx="7672387" cy="4767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Calibri"/>
                <a:ea typeface="Calibri"/>
                <a:cs typeface="Calibri"/>
                <a:sym typeface="Calibri"/>
              </a:rPr>
              <a:t>When there is a salvage value at the end of the life of an asset, it is represented as a one-time cash flow benefit at the end of the asset’s life.</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Calibri"/>
                <a:ea typeface="Calibri"/>
                <a:cs typeface="Calibri"/>
                <a:sym typeface="Calibri"/>
              </a:rPr>
              <a:t>Example: Salvage value (S) of asset with a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4 year life</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82" name="Google Shape;182;p17"/>
          <p:cNvSpPr txBox="1"/>
          <p:nvPr/>
        </p:nvSpPr>
        <p:spPr>
          <a:xfrm>
            <a:off x="2917825" y="5508625"/>
            <a:ext cx="2763837" cy="314325"/>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500" u="none" cap="none" strike="noStrike">
                <a:solidFill>
                  <a:schemeClr val="dk1"/>
                </a:solidFill>
                <a:latin typeface="Tahoma"/>
                <a:ea typeface="Tahoma"/>
                <a:cs typeface="Tahoma"/>
                <a:sym typeface="Tahoma"/>
              </a:rPr>
              <a:t> 0     1       2       3      4   </a:t>
            </a:r>
            <a:endParaRPr/>
          </a:p>
        </p:txBody>
      </p:sp>
      <p:grpSp>
        <p:nvGrpSpPr>
          <p:cNvPr id="183" name="Google Shape;183;p17"/>
          <p:cNvGrpSpPr/>
          <p:nvPr/>
        </p:nvGrpSpPr>
        <p:grpSpPr>
          <a:xfrm>
            <a:off x="3003550" y="5256212"/>
            <a:ext cx="1960562" cy="196850"/>
            <a:chOff x="914400" y="4419600"/>
            <a:chExt cx="7315200" cy="304800"/>
          </a:xfrm>
        </p:grpSpPr>
        <p:cxnSp>
          <p:nvCxnSpPr>
            <p:cNvPr id="184" name="Google Shape;184;p17"/>
            <p:cNvCxnSpPr/>
            <p:nvPr/>
          </p:nvCxnSpPr>
          <p:spPr>
            <a:xfrm>
              <a:off x="914400" y="4572000"/>
              <a:ext cx="7315200" cy="0"/>
            </a:xfrm>
            <a:prstGeom prst="straightConnector1">
              <a:avLst/>
            </a:prstGeom>
            <a:noFill/>
            <a:ln cap="flat" cmpd="sng" w="57150">
              <a:solidFill>
                <a:srgbClr val="07080F"/>
              </a:solidFill>
              <a:prstDash val="solid"/>
              <a:miter lim="8000"/>
              <a:headEnd len="sm" w="sm" type="none"/>
              <a:tailEnd len="sm" w="sm" type="none"/>
            </a:ln>
          </p:spPr>
        </p:cxnSp>
        <p:cxnSp>
          <p:nvCxnSpPr>
            <p:cNvPr id="185" name="Google Shape;185;p17"/>
            <p:cNvCxnSpPr/>
            <p:nvPr/>
          </p:nvCxnSpPr>
          <p:spPr>
            <a:xfrm>
              <a:off x="914400" y="4419600"/>
              <a:ext cx="0" cy="304800"/>
            </a:xfrm>
            <a:prstGeom prst="straightConnector1">
              <a:avLst/>
            </a:prstGeom>
            <a:noFill/>
            <a:ln cap="flat" cmpd="sng" w="38100">
              <a:solidFill>
                <a:srgbClr val="07080F"/>
              </a:solidFill>
              <a:prstDash val="solid"/>
              <a:miter lim="8000"/>
              <a:headEnd len="sm" w="sm" type="none"/>
              <a:tailEnd len="sm" w="sm" type="none"/>
            </a:ln>
          </p:spPr>
        </p:cxnSp>
      </p:grpSp>
      <p:cxnSp>
        <p:nvCxnSpPr>
          <p:cNvPr id="186" name="Google Shape;186;p17"/>
          <p:cNvCxnSpPr/>
          <p:nvPr/>
        </p:nvCxnSpPr>
        <p:spPr>
          <a:xfrm>
            <a:off x="3479800" y="5256212"/>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87" name="Google Shape;187;p17"/>
          <p:cNvCxnSpPr/>
          <p:nvPr/>
        </p:nvCxnSpPr>
        <p:spPr>
          <a:xfrm>
            <a:off x="4006850" y="5232400"/>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88" name="Google Shape;188;p17"/>
          <p:cNvCxnSpPr/>
          <p:nvPr/>
        </p:nvCxnSpPr>
        <p:spPr>
          <a:xfrm>
            <a:off x="4508500" y="5256212"/>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89" name="Google Shape;189;p17"/>
          <p:cNvCxnSpPr/>
          <p:nvPr/>
        </p:nvCxnSpPr>
        <p:spPr>
          <a:xfrm>
            <a:off x="4964112" y="4670425"/>
            <a:ext cx="0" cy="139700"/>
          </a:xfrm>
          <a:prstGeom prst="straightConnector1">
            <a:avLst/>
          </a:prstGeom>
          <a:noFill/>
          <a:ln cap="flat" cmpd="sng" w="38100">
            <a:solidFill>
              <a:schemeClr val="dk1"/>
            </a:solidFill>
            <a:prstDash val="solid"/>
            <a:miter lim="8000"/>
            <a:headEnd len="sm" w="sm" type="none"/>
            <a:tailEnd len="sm" w="sm" type="none"/>
          </a:ln>
        </p:spPr>
      </p:cxnSp>
      <p:cxnSp>
        <p:nvCxnSpPr>
          <p:cNvPr id="190" name="Google Shape;190;p17"/>
          <p:cNvCxnSpPr/>
          <p:nvPr/>
        </p:nvCxnSpPr>
        <p:spPr>
          <a:xfrm flipH="1" rot="10800000">
            <a:off x="4964112" y="4603750"/>
            <a:ext cx="3175" cy="760412"/>
          </a:xfrm>
          <a:prstGeom prst="straightConnector1">
            <a:avLst/>
          </a:prstGeom>
          <a:noFill/>
          <a:ln cap="flat" cmpd="sng" w="57150">
            <a:solidFill>
              <a:schemeClr val="accent2"/>
            </a:solidFill>
            <a:prstDash val="solid"/>
            <a:miter lim="8000"/>
            <a:headEnd len="sm" w="sm" type="none"/>
            <a:tailEnd len="med" w="med" type="triangle"/>
          </a:ln>
        </p:spPr>
      </p:cxnSp>
      <p:sp>
        <p:nvSpPr>
          <p:cNvPr id="191" name="Google Shape;191;p17"/>
          <p:cNvSpPr txBox="1"/>
          <p:nvPr/>
        </p:nvSpPr>
        <p:spPr>
          <a:xfrm>
            <a:off x="4752975" y="4319587"/>
            <a:ext cx="427037" cy="284162"/>
          </a:xfrm>
          <a:prstGeom prst="rect">
            <a:avLst/>
          </a:prstGeom>
          <a:noFill/>
          <a:ln>
            <a:noFill/>
          </a:ln>
        </p:spPr>
        <p:txBody>
          <a:bodyPr anchorCtr="0" anchor="t" bIns="41450" lIns="82925" spcFirstLastPara="1" rIns="82925" wrap="square" tIns="41450">
            <a:noAutofit/>
          </a:bodyPr>
          <a:lstStyle/>
          <a:p>
            <a:pPr indent="0" lvl="0" marL="0" marR="0" rtl="0" algn="l">
              <a:lnSpc>
                <a:spcPct val="100000"/>
              </a:lnSpc>
              <a:spcBef>
                <a:spcPts val="0"/>
              </a:spcBef>
              <a:spcAft>
                <a:spcPts val="0"/>
              </a:spcAft>
              <a:buClr>
                <a:schemeClr val="dk1"/>
              </a:buClr>
              <a:buFont typeface="Tahoma"/>
              <a:buNone/>
            </a:pPr>
            <a:r>
              <a:rPr b="1" i="0" lang="en-US" sz="1300" u="none" cap="none" strike="noStrike">
                <a:solidFill>
                  <a:schemeClr val="dk1"/>
                </a:solidFill>
                <a:latin typeface="Tahoma"/>
                <a:ea typeface="Tahoma"/>
                <a:cs typeface="Tahoma"/>
                <a:sym typeface="Tahoma"/>
              </a:rPr>
              <a:t>S</a:t>
            </a:r>
            <a:endParaRPr/>
          </a:p>
        </p:txBody>
      </p:sp>
      <p:sp>
        <p:nvSpPr>
          <p:cNvPr id="192" name="Google Shape;192;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93" name="Google Shape;193;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Annual Cash Flow Calculations - Salvage Value</a:t>
            </a:r>
            <a:endParaRPr/>
          </a:p>
        </p:txBody>
      </p:sp>
      <p:sp>
        <p:nvSpPr>
          <p:cNvPr id="200" name="Google Shape;200;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500"/>
              <a:buFont typeface="Times New Roman"/>
              <a:buChar char="•"/>
            </a:pPr>
            <a:r>
              <a:rPr b="0" i="0" lang="en-US" sz="2500" u="none">
                <a:solidFill>
                  <a:schemeClr val="dk1"/>
                </a:solidFill>
                <a:latin typeface="Calibri"/>
                <a:ea typeface="Calibri"/>
                <a:cs typeface="Calibri"/>
                <a:sym typeface="Calibri"/>
              </a:rPr>
              <a:t>When there is an initial cost (P) followed by a salvage value (S) the equivalent uniform annual cost (EUAC) can be computed by:</a:t>
            </a:r>
            <a:endParaRPr/>
          </a:p>
          <a:p>
            <a:pPr indent="-146050" lvl="1" marL="742950" marR="0" rtl="0" algn="l">
              <a:lnSpc>
                <a:spcPct val="9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EUAC = P(A/P, i, n) – S(A/F, i, n)</a:t>
            </a:r>
            <a:endParaRPr/>
          </a:p>
          <a:p>
            <a:pPr indent="-285750" lvl="1" marL="742950" marR="0" rtl="0" algn="l">
              <a:lnSpc>
                <a:spcPct val="90000"/>
              </a:lnSpc>
              <a:spcBef>
                <a:spcPts val="440"/>
              </a:spcBef>
              <a:spcAft>
                <a:spcPts val="0"/>
              </a:spcAft>
              <a:buClr>
                <a:schemeClr val="dk1"/>
              </a:buClr>
              <a:buSzPts val="2200"/>
              <a:buFont typeface="Arial"/>
              <a:buChar char="–"/>
            </a:pPr>
            <a:r>
              <a:rPr b="0" i="1" lang="en-US" sz="2200" u="none" cap="none" strike="noStrike">
                <a:solidFill>
                  <a:schemeClr val="dk1"/>
                </a:solidFill>
                <a:latin typeface="Calibri"/>
                <a:ea typeface="Calibri"/>
                <a:cs typeface="Calibri"/>
                <a:sym typeface="Calibri"/>
              </a:rPr>
              <a:t>OR</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EUAC = (P – S)(A/F, i, n) + Pi</a:t>
            </a:r>
            <a:endParaRPr/>
          </a:p>
          <a:p>
            <a:pPr indent="-285750" lvl="1" marL="742950" marR="0" rtl="0" algn="l">
              <a:lnSpc>
                <a:spcPct val="90000"/>
              </a:lnSpc>
              <a:spcBef>
                <a:spcPts val="440"/>
              </a:spcBef>
              <a:spcAft>
                <a:spcPts val="0"/>
              </a:spcAft>
              <a:buClr>
                <a:schemeClr val="dk1"/>
              </a:buClr>
              <a:buSzPts val="2200"/>
              <a:buFont typeface="Arial"/>
              <a:buChar char="–"/>
            </a:pPr>
            <a:r>
              <a:rPr b="0" i="1" lang="en-US" sz="2200" u="none" cap="none" strike="noStrike">
                <a:solidFill>
                  <a:schemeClr val="dk1"/>
                </a:solidFill>
                <a:latin typeface="Calibri"/>
                <a:ea typeface="Calibri"/>
                <a:cs typeface="Calibri"/>
                <a:sym typeface="Calibri"/>
              </a:rPr>
              <a:t>OR</a:t>
            </a:r>
            <a:endParaRPr/>
          </a:p>
          <a:p>
            <a:pPr indent="-285750" lvl="1" marL="742950"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EUAC = (P – S)(A/P, i, n) + Si </a:t>
            </a:r>
            <a:endParaRPr/>
          </a:p>
          <a:p>
            <a:pPr indent="-146050" lvl="1" marL="742950" marR="0" rtl="0" algn="l">
              <a:lnSpc>
                <a:spcPct val="9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28600" lvl="2" marL="114300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EUAC calculated by the above equations is known as ‘Capital Recovery Cost’ of a project</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01" name="Google Shape;201;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202" name="Google Shape;202;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cap="none" strike="noStrike">
                <a:solidFill>
                  <a:srgbClr val="898989"/>
                </a:solidFill>
                <a:latin typeface="Calibri"/>
                <a:ea typeface="Calibri"/>
                <a:cs typeface="Calibri"/>
                <a:sym typeface="Calibri"/>
              </a:rPr>
              <a:t>Dr C.J. Willis, CAPM. P.Eng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19"/>
          <p:cNvSpPr txBox="1"/>
          <p:nvPr>
            <p:ph type="title"/>
          </p:nvPr>
        </p:nvSpPr>
        <p:spPr>
          <a:xfrm>
            <a:off x="200025" y="274637"/>
            <a:ext cx="8486775"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200" u="none" cap="none" strike="noStrike">
                <a:solidFill>
                  <a:schemeClr val="dk1"/>
                </a:solidFill>
                <a:latin typeface="Calibri"/>
                <a:ea typeface="Calibri"/>
                <a:cs typeface="Calibri"/>
                <a:sym typeface="Calibri"/>
              </a:rPr>
              <a:t>Annual Cash Flow Calculations (Salvage Value)</a:t>
            </a:r>
            <a:endParaRPr/>
          </a:p>
        </p:txBody>
      </p:sp>
      <p:sp>
        <p:nvSpPr>
          <p:cNvPr id="208" name="Google Shape;208;p19"/>
          <p:cNvSpPr txBox="1"/>
          <p:nvPr>
            <p:ph idx="1" type="body"/>
          </p:nvPr>
        </p:nvSpPr>
        <p:spPr>
          <a:xfrm>
            <a:off x="457200" y="1600200"/>
            <a:ext cx="8229600" cy="1271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400" u="none">
                <a:solidFill>
                  <a:schemeClr val="dk1"/>
                </a:solidFill>
                <a:latin typeface="Calibri"/>
                <a:ea typeface="Calibri"/>
                <a:cs typeface="Calibri"/>
                <a:sym typeface="Calibri"/>
              </a:rPr>
              <a:t>Example 2: The student in example 1 now believes the furniture can be sold at the end of 10 years for $200. Under these circumstances, what is the equivalent uniform annual cost? </a:t>
            </a:r>
            <a:endParaRPr/>
          </a:p>
        </p:txBody>
      </p:sp>
      <p:sp>
        <p:nvSpPr>
          <p:cNvPr id="209" name="Google Shape;209;p19"/>
          <p:cNvSpPr txBox="1"/>
          <p:nvPr/>
        </p:nvSpPr>
        <p:spPr>
          <a:xfrm>
            <a:off x="665162"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0</a:t>
            </a:r>
            <a:endParaRPr/>
          </a:p>
        </p:txBody>
      </p:sp>
      <p:cxnSp>
        <p:nvCxnSpPr>
          <p:cNvPr id="210" name="Google Shape;210;p19"/>
          <p:cNvCxnSpPr/>
          <p:nvPr/>
        </p:nvCxnSpPr>
        <p:spPr>
          <a:xfrm rot="5400000">
            <a:off x="447675" y="4565650"/>
            <a:ext cx="73660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11" name="Google Shape;211;p19"/>
          <p:cNvCxnSpPr/>
          <p:nvPr/>
        </p:nvCxnSpPr>
        <p:spPr>
          <a:xfrm flipH="1" rot="10800000">
            <a:off x="966787" y="4008437"/>
            <a:ext cx="430212"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212" name="Google Shape;212;p19"/>
          <p:cNvSpPr txBox="1"/>
          <p:nvPr/>
        </p:nvSpPr>
        <p:spPr>
          <a:xfrm>
            <a:off x="2403475" y="3833812"/>
            <a:ext cx="3000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a:t>
            </a:r>
            <a:endParaRPr/>
          </a:p>
        </p:txBody>
      </p:sp>
      <p:sp>
        <p:nvSpPr>
          <p:cNvPr id="213" name="Google Shape;213;p19"/>
          <p:cNvSpPr txBox="1"/>
          <p:nvPr/>
        </p:nvSpPr>
        <p:spPr>
          <a:xfrm>
            <a:off x="2703512"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0</a:t>
            </a:r>
            <a:endParaRPr/>
          </a:p>
        </p:txBody>
      </p:sp>
      <p:sp>
        <p:nvSpPr>
          <p:cNvPr id="214" name="Google Shape;214;p19"/>
          <p:cNvSpPr txBox="1"/>
          <p:nvPr/>
        </p:nvSpPr>
        <p:spPr>
          <a:xfrm>
            <a:off x="8039100" y="3649662"/>
            <a:ext cx="417512"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10</a:t>
            </a:r>
            <a:endParaRPr/>
          </a:p>
        </p:txBody>
      </p:sp>
      <p:sp>
        <p:nvSpPr>
          <p:cNvPr id="215" name="Google Shape;215;p19"/>
          <p:cNvSpPr txBox="1"/>
          <p:nvPr/>
        </p:nvSpPr>
        <p:spPr>
          <a:xfrm>
            <a:off x="7499350"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9</a:t>
            </a:r>
            <a:endParaRPr/>
          </a:p>
        </p:txBody>
      </p:sp>
      <p:sp>
        <p:nvSpPr>
          <p:cNvPr id="216" name="Google Shape;216;p19"/>
          <p:cNvSpPr txBox="1"/>
          <p:nvPr/>
        </p:nvSpPr>
        <p:spPr>
          <a:xfrm>
            <a:off x="6961187" y="3649662"/>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8</a:t>
            </a:r>
            <a:endParaRPr/>
          </a:p>
        </p:txBody>
      </p:sp>
      <p:sp>
        <p:nvSpPr>
          <p:cNvPr id="217" name="Google Shape;217;p19"/>
          <p:cNvSpPr txBox="1"/>
          <p:nvPr/>
        </p:nvSpPr>
        <p:spPr>
          <a:xfrm>
            <a:off x="6450012"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7</a:t>
            </a:r>
            <a:endParaRPr/>
          </a:p>
        </p:txBody>
      </p:sp>
      <p:sp>
        <p:nvSpPr>
          <p:cNvPr id="218" name="Google Shape;218;p19"/>
          <p:cNvSpPr txBox="1"/>
          <p:nvPr/>
        </p:nvSpPr>
        <p:spPr>
          <a:xfrm>
            <a:off x="5953125"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6</a:t>
            </a:r>
            <a:endParaRPr/>
          </a:p>
        </p:txBody>
      </p:sp>
      <p:sp>
        <p:nvSpPr>
          <p:cNvPr id="219" name="Google Shape;219;p19"/>
          <p:cNvSpPr txBox="1"/>
          <p:nvPr/>
        </p:nvSpPr>
        <p:spPr>
          <a:xfrm>
            <a:off x="5443537" y="3649662"/>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5</a:t>
            </a:r>
            <a:endParaRPr/>
          </a:p>
        </p:txBody>
      </p:sp>
      <p:sp>
        <p:nvSpPr>
          <p:cNvPr id="220" name="Google Shape;220;p19"/>
          <p:cNvSpPr txBox="1"/>
          <p:nvPr/>
        </p:nvSpPr>
        <p:spPr>
          <a:xfrm>
            <a:off x="4973637"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4</a:t>
            </a:r>
            <a:endParaRPr/>
          </a:p>
        </p:txBody>
      </p:sp>
      <p:sp>
        <p:nvSpPr>
          <p:cNvPr id="221" name="Google Shape;221;p19"/>
          <p:cNvSpPr txBox="1"/>
          <p:nvPr/>
        </p:nvSpPr>
        <p:spPr>
          <a:xfrm>
            <a:off x="4462462"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3</a:t>
            </a:r>
            <a:endParaRPr/>
          </a:p>
        </p:txBody>
      </p:sp>
      <p:sp>
        <p:nvSpPr>
          <p:cNvPr id="222" name="Google Shape;222;p19"/>
          <p:cNvSpPr txBox="1"/>
          <p:nvPr/>
        </p:nvSpPr>
        <p:spPr>
          <a:xfrm>
            <a:off x="3897312" y="3649662"/>
            <a:ext cx="3016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2</a:t>
            </a:r>
            <a:endParaRPr/>
          </a:p>
        </p:txBody>
      </p:sp>
      <p:sp>
        <p:nvSpPr>
          <p:cNvPr id="223" name="Google Shape;223;p19"/>
          <p:cNvSpPr txBox="1"/>
          <p:nvPr/>
        </p:nvSpPr>
        <p:spPr>
          <a:xfrm>
            <a:off x="3344862" y="365442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a:t>
            </a:r>
            <a:endParaRPr/>
          </a:p>
        </p:txBody>
      </p:sp>
      <p:cxnSp>
        <p:nvCxnSpPr>
          <p:cNvPr id="224" name="Google Shape;224;p19"/>
          <p:cNvCxnSpPr/>
          <p:nvPr/>
        </p:nvCxnSpPr>
        <p:spPr>
          <a:xfrm flipH="1" rot="10800000">
            <a:off x="2703512" y="4017962"/>
            <a:ext cx="5594350" cy="6350"/>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cxnSp>
        <p:nvCxnSpPr>
          <p:cNvPr id="225" name="Google Shape;225;p19"/>
          <p:cNvCxnSpPr/>
          <p:nvPr/>
        </p:nvCxnSpPr>
        <p:spPr>
          <a:xfrm rot="5400000">
            <a:off x="3190875" y="4329112"/>
            <a:ext cx="60960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26" name="Google Shape;226;p19"/>
          <p:cNvCxnSpPr/>
          <p:nvPr/>
        </p:nvCxnSpPr>
        <p:spPr>
          <a:xfrm rot="5400000">
            <a:off x="3740150" y="4325937"/>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27" name="Google Shape;227;p19"/>
          <p:cNvCxnSpPr/>
          <p:nvPr/>
        </p:nvCxnSpPr>
        <p:spPr>
          <a:xfrm rot="5400000">
            <a:off x="4320381" y="4317206"/>
            <a:ext cx="585787"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28" name="Google Shape;228;p19"/>
          <p:cNvCxnSpPr/>
          <p:nvPr/>
        </p:nvCxnSpPr>
        <p:spPr>
          <a:xfrm rot="5400000">
            <a:off x="4819650" y="4329112"/>
            <a:ext cx="60960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29" name="Google Shape;229;p19"/>
          <p:cNvCxnSpPr/>
          <p:nvPr/>
        </p:nvCxnSpPr>
        <p:spPr>
          <a:xfrm rot="5400000">
            <a:off x="5285581" y="4325143"/>
            <a:ext cx="615950"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30" name="Google Shape;230;p19"/>
          <p:cNvCxnSpPr/>
          <p:nvPr/>
        </p:nvCxnSpPr>
        <p:spPr>
          <a:xfrm rot="5400000">
            <a:off x="5799137" y="4329112"/>
            <a:ext cx="60960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31" name="Google Shape;231;p19"/>
          <p:cNvCxnSpPr/>
          <p:nvPr/>
        </p:nvCxnSpPr>
        <p:spPr>
          <a:xfrm flipH="1" rot="-5400000">
            <a:off x="6296818" y="4328318"/>
            <a:ext cx="609600" cy="1587"/>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32" name="Google Shape;232;p19"/>
          <p:cNvCxnSpPr/>
          <p:nvPr/>
        </p:nvCxnSpPr>
        <p:spPr>
          <a:xfrm rot="5400000">
            <a:off x="6804025" y="4325937"/>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33" name="Google Shape;233;p19"/>
          <p:cNvCxnSpPr/>
          <p:nvPr/>
        </p:nvCxnSpPr>
        <p:spPr>
          <a:xfrm rot="5400000">
            <a:off x="7356475" y="4318000"/>
            <a:ext cx="587375"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cxnSp>
        <p:nvCxnSpPr>
          <p:cNvPr id="234" name="Google Shape;234;p19"/>
          <p:cNvCxnSpPr/>
          <p:nvPr/>
        </p:nvCxnSpPr>
        <p:spPr>
          <a:xfrm rot="5400000">
            <a:off x="7897812" y="4325937"/>
            <a:ext cx="615950"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
        <p:nvSpPr>
          <p:cNvPr id="235" name="Google Shape;235;p19"/>
          <p:cNvSpPr txBox="1"/>
          <p:nvPr/>
        </p:nvSpPr>
        <p:spPr>
          <a:xfrm>
            <a:off x="1397000" y="3838575"/>
            <a:ext cx="3016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cap="none" strike="noStrike">
                <a:solidFill>
                  <a:schemeClr val="dk1"/>
                </a:solidFill>
                <a:latin typeface="Calibri"/>
                <a:ea typeface="Calibri"/>
                <a:cs typeface="Calibri"/>
                <a:sym typeface="Calibri"/>
              </a:rPr>
              <a:t>1</a:t>
            </a:r>
            <a:endParaRPr/>
          </a:p>
        </p:txBody>
      </p:sp>
      <p:sp>
        <p:nvSpPr>
          <p:cNvPr id="236" name="Google Shape;236;p19"/>
          <p:cNvSpPr/>
          <p:nvPr/>
        </p:nvSpPr>
        <p:spPr>
          <a:xfrm>
            <a:off x="1614487" y="3759200"/>
            <a:ext cx="282575" cy="414337"/>
          </a:xfrm>
          <a:custGeom>
            <a:rect b="b" l="l" r="r" t="t"/>
            <a:pathLst>
              <a:path extrusionOk="0" h="120000" w="120000">
                <a:moveTo>
                  <a:pt x="0" y="80000"/>
                </a:moveTo>
                <a:cubicBezTo>
                  <a:pt x="5861" y="77333"/>
                  <a:pt x="13184" y="75753"/>
                  <a:pt x="17585" y="71999"/>
                </a:cubicBezTo>
                <a:cubicBezTo>
                  <a:pt x="21445" y="68707"/>
                  <a:pt x="20683" y="63771"/>
                  <a:pt x="23447" y="60000"/>
                </a:cubicBezTo>
                <a:cubicBezTo>
                  <a:pt x="26597" y="55700"/>
                  <a:pt x="32309" y="52393"/>
                  <a:pt x="35170" y="48000"/>
                </a:cubicBezTo>
                <a:cubicBezTo>
                  <a:pt x="56725" y="14906"/>
                  <a:pt x="34540" y="32430"/>
                  <a:pt x="58618" y="16000"/>
                </a:cubicBezTo>
                <a:cubicBezTo>
                  <a:pt x="57772" y="18884"/>
                  <a:pt x="52044" y="42728"/>
                  <a:pt x="46894" y="48000"/>
                </a:cubicBezTo>
                <a:cubicBezTo>
                  <a:pt x="42296" y="52706"/>
                  <a:pt x="35170" y="55999"/>
                  <a:pt x="29309" y="60000"/>
                </a:cubicBezTo>
                <a:cubicBezTo>
                  <a:pt x="43361" y="31234"/>
                  <a:pt x="26315" y="67150"/>
                  <a:pt x="41032" y="32000"/>
                </a:cubicBezTo>
                <a:cubicBezTo>
                  <a:pt x="42730" y="27946"/>
                  <a:pt x="43715" y="23615"/>
                  <a:pt x="46894" y="20000"/>
                </a:cubicBezTo>
                <a:cubicBezTo>
                  <a:pt x="49737" y="16766"/>
                  <a:pt x="55165" y="14944"/>
                  <a:pt x="58618" y="11999"/>
                </a:cubicBezTo>
                <a:cubicBezTo>
                  <a:pt x="63019" y="8245"/>
                  <a:pt x="66434" y="4000"/>
                  <a:pt x="70341" y="0"/>
                </a:cubicBezTo>
                <a:cubicBezTo>
                  <a:pt x="72295" y="22666"/>
                  <a:pt x="73440" y="45372"/>
                  <a:pt x="76203" y="68000"/>
                </a:cubicBezTo>
                <a:cubicBezTo>
                  <a:pt x="77461" y="78294"/>
                  <a:pt x="85201" y="108837"/>
                  <a:pt x="87927" y="120000"/>
                </a:cubicBezTo>
                <a:lnTo>
                  <a:pt x="99650" y="96000"/>
                </a:lnTo>
                <a:cubicBezTo>
                  <a:pt x="101604" y="92000"/>
                  <a:pt x="101143" y="86981"/>
                  <a:pt x="105512" y="84000"/>
                </a:cubicBezTo>
                <a:cubicBezTo>
                  <a:pt x="120000" y="74114"/>
                  <a:pt x="117236" y="79771"/>
                  <a:pt x="117236" y="68000"/>
                </a:cubicBezTo>
              </a:path>
            </a:pathLst>
          </a:cu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237" name="Google Shape;237;p19"/>
          <p:cNvCxnSpPr/>
          <p:nvPr/>
        </p:nvCxnSpPr>
        <p:spPr>
          <a:xfrm flipH="1" rot="10800000">
            <a:off x="1897062" y="4008437"/>
            <a:ext cx="214312" cy="4762"/>
          </a:xfrm>
          <a:prstGeom prst="straightConnector1">
            <a:avLst/>
          </a:prstGeom>
          <a:noFill/>
          <a:ln cap="flat" cmpd="sng" w="25400">
            <a:solidFill>
              <a:schemeClr val="accent1"/>
            </a:solidFill>
            <a:prstDash val="solid"/>
            <a:miter lim="8000"/>
            <a:headEnd len="sm" w="sm" type="none"/>
            <a:tailEnd len="sm" w="sm" type="none"/>
          </a:ln>
          <a:effectLst>
            <a:outerShdw blurRad="63500" dir="5400000" dist="20000">
              <a:srgbClr val="000000">
                <a:alpha val="37647"/>
              </a:srgbClr>
            </a:outerShdw>
          </a:effectLst>
        </p:spPr>
      </p:cxnSp>
      <p:sp>
        <p:nvSpPr>
          <p:cNvPr id="238" name="Google Shape;238;p19"/>
          <p:cNvSpPr txBox="1"/>
          <p:nvPr/>
        </p:nvSpPr>
        <p:spPr>
          <a:xfrm>
            <a:off x="2111375" y="3759200"/>
            <a:ext cx="4191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10</a:t>
            </a:r>
            <a:endParaRPr/>
          </a:p>
        </p:txBody>
      </p:sp>
      <p:sp>
        <p:nvSpPr>
          <p:cNvPr id="239" name="Google Shape;239;p19"/>
          <p:cNvSpPr txBox="1"/>
          <p:nvPr/>
        </p:nvSpPr>
        <p:spPr>
          <a:xfrm>
            <a:off x="3328987" y="4570412"/>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0" name="Google Shape;240;p19"/>
          <p:cNvSpPr txBox="1"/>
          <p:nvPr/>
        </p:nvSpPr>
        <p:spPr>
          <a:xfrm>
            <a:off x="3879850" y="4570412"/>
            <a:ext cx="319087"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1" name="Google Shape;241;p19"/>
          <p:cNvSpPr txBox="1"/>
          <p:nvPr/>
        </p:nvSpPr>
        <p:spPr>
          <a:xfrm>
            <a:off x="4454525" y="4570412"/>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2" name="Google Shape;242;p19"/>
          <p:cNvSpPr txBox="1"/>
          <p:nvPr/>
        </p:nvSpPr>
        <p:spPr>
          <a:xfrm>
            <a:off x="4965700" y="4564062"/>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3" name="Google Shape;243;p19"/>
          <p:cNvSpPr txBox="1"/>
          <p:nvPr/>
        </p:nvSpPr>
        <p:spPr>
          <a:xfrm>
            <a:off x="5443537" y="4564062"/>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4" name="Google Shape;244;p19"/>
          <p:cNvSpPr txBox="1"/>
          <p:nvPr/>
        </p:nvSpPr>
        <p:spPr>
          <a:xfrm>
            <a:off x="5953125" y="4570412"/>
            <a:ext cx="319087"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5" name="Google Shape;245;p19"/>
          <p:cNvSpPr txBox="1"/>
          <p:nvPr/>
        </p:nvSpPr>
        <p:spPr>
          <a:xfrm>
            <a:off x="6434137" y="4570412"/>
            <a:ext cx="31750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6" name="Google Shape;246;p19"/>
          <p:cNvSpPr txBox="1"/>
          <p:nvPr/>
        </p:nvSpPr>
        <p:spPr>
          <a:xfrm>
            <a:off x="6953250" y="4564062"/>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7" name="Google Shape;247;p19"/>
          <p:cNvSpPr txBox="1"/>
          <p:nvPr/>
        </p:nvSpPr>
        <p:spPr>
          <a:xfrm>
            <a:off x="7499350" y="4564062"/>
            <a:ext cx="31908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sp>
        <p:nvSpPr>
          <p:cNvPr id="248" name="Google Shape;248;p19"/>
          <p:cNvSpPr txBox="1"/>
          <p:nvPr/>
        </p:nvSpPr>
        <p:spPr>
          <a:xfrm>
            <a:off x="8047037" y="4564062"/>
            <a:ext cx="3175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A</a:t>
            </a:r>
            <a:endParaRPr/>
          </a:p>
        </p:txBody>
      </p:sp>
      <p:cxnSp>
        <p:nvCxnSpPr>
          <p:cNvPr id="249" name="Google Shape;249;p19"/>
          <p:cNvCxnSpPr/>
          <p:nvPr/>
        </p:nvCxnSpPr>
        <p:spPr>
          <a:xfrm rot="-5400000">
            <a:off x="2182812" y="3621087"/>
            <a:ext cx="276225" cy="0"/>
          </a:xfrm>
          <a:prstGeom prst="straightConnector1">
            <a:avLst/>
          </a:prstGeom>
          <a:noFill/>
          <a:ln cap="flat" cmpd="sng" w="25400">
            <a:solidFill>
              <a:schemeClr val="accent1"/>
            </a:solidFill>
            <a:prstDash val="solid"/>
            <a:miter lim="8000"/>
            <a:headEnd len="sm" w="sm" type="none"/>
            <a:tailEnd len="med" w="med" type="stealth"/>
          </a:ln>
          <a:effectLst>
            <a:outerShdw blurRad="63500" dir="5400000" dist="20000">
              <a:srgbClr val="000000">
                <a:alpha val="37647"/>
              </a:srgbClr>
            </a:outerShdw>
          </a:effectLst>
        </p:spPr>
      </p:cxnSp>
      <p:sp>
        <p:nvSpPr>
          <p:cNvPr id="250" name="Google Shape;250;p19"/>
          <p:cNvSpPr txBox="1"/>
          <p:nvPr/>
        </p:nvSpPr>
        <p:spPr>
          <a:xfrm>
            <a:off x="1966912" y="3114675"/>
            <a:ext cx="873125"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800" u="none">
                <a:solidFill>
                  <a:schemeClr val="dk1"/>
                </a:solidFill>
                <a:latin typeface="Calibri"/>
                <a:ea typeface="Calibri"/>
                <a:cs typeface="Calibri"/>
                <a:sym typeface="Calibri"/>
              </a:rPr>
              <a:t>S=$200</a:t>
            </a:r>
            <a:endParaRPr/>
          </a:p>
        </p:txBody>
      </p:sp>
      <p:sp>
        <p:nvSpPr>
          <p:cNvPr id="251" name="Google Shape;251;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52" name="Google Shape;252;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7" name="Shape 257"/>
        <p:cNvGrpSpPr/>
        <p:nvPr/>
      </p:nvGrpSpPr>
      <p:grpSpPr>
        <a:xfrm>
          <a:off x="0" y="0"/>
          <a:ext cx="0" cy="0"/>
          <a:chOff x="0" y="0"/>
          <a:chExt cx="0" cy="0"/>
        </a:xfrm>
      </p:grpSpPr>
      <p:sp>
        <p:nvSpPr>
          <p:cNvPr id="258" name="Google Shape;25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Calculations (Salvage Value Cont.)</a:t>
            </a:r>
            <a:endParaRPr/>
          </a:p>
        </p:txBody>
      </p:sp>
      <p:sp>
        <p:nvSpPr>
          <p:cNvPr id="259" name="Google Shape;259;p20"/>
          <p:cNvSpPr txBox="1"/>
          <p:nvPr>
            <p:ph idx="1" type="body"/>
          </p:nvPr>
        </p:nvSpPr>
        <p:spPr>
          <a:xfrm>
            <a:off x="457200" y="1417637"/>
            <a:ext cx="8229600" cy="4756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000" u="none">
                <a:solidFill>
                  <a:schemeClr val="dk1"/>
                </a:solidFill>
                <a:latin typeface="Calibri"/>
                <a:ea typeface="Calibri"/>
                <a:cs typeface="Calibri"/>
                <a:sym typeface="Calibri"/>
              </a:rPr>
              <a:t>Problem may be solved three ways:</a:t>
            </a:r>
            <a:endParaRPr/>
          </a:p>
          <a:p>
            <a:pPr indent="-342900" lvl="0" marL="342900" marR="0" rtl="0" algn="l">
              <a:lnSpc>
                <a:spcPct val="90000"/>
              </a:lnSpc>
              <a:spcBef>
                <a:spcPts val="400"/>
              </a:spcBef>
              <a:spcAft>
                <a:spcPts val="0"/>
              </a:spcAft>
              <a:buClr>
                <a:schemeClr val="dk1"/>
              </a:buClr>
              <a:buSzPts val="2000"/>
              <a:buFont typeface="Calibri"/>
              <a:buAutoNum type="arabicPeriod"/>
            </a:pPr>
            <a:r>
              <a:rPr b="0" i="0" lang="en-US" sz="2000" u="none">
                <a:solidFill>
                  <a:schemeClr val="dk1"/>
                </a:solidFill>
                <a:latin typeface="Calibri"/>
                <a:ea typeface="Calibri"/>
                <a:cs typeface="Calibri"/>
                <a:sym typeface="Calibri"/>
              </a:rPr>
              <a:t>Annual cost of the cash disbursements – the annual benefits of the future resale value </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EUAC = P(A/P, i,n) – S(A/F, i, n)</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1,000(A/P, 7%,10) – 200(A/F, 7%,10)</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1,000(0.1424) – 200(0.0724)</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142.4 – 14.48 = $127.92</a:t>
            </a:r>
            <a:endParaRPr/>
          </a:p>
          <a:p>
            <a:pPr indent="-342900" lvl="0" marL="342900" marR="0" rtl="0" algn="l">
              <a:lnSpc>
                <a:spcPct val="90000"/>
              </a:lnSpc>
              <a:spcBef>
                <a:spcPts val="400"/>
              </a:spcBef>
              <a:spcAft>
                <a:spcPts val="0"/>
              </a:spcAft>
              <a:buClr>
                <a:schemeClr val="dk1"/>
              </a:buClr>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chemeClr val="dk1"/>
              </a:buClr>
              <a:buSzPts val="2000"/>
              <a:buFont typeface="Arial"/>
              <a:buAutoNum type="arabicPeriod" startAt="2"/>
            </a:pPr>
            <a:r>
              <a:rPr b="0" i="0" lang="en-US" sz="2000" u="none">
                <a:solidFill>
                  <a:schemeClr val="dk1"/>
                </a:solidFill>
                <a:latin typeface="Calibri"/>
                <a:ea typeface="Calibri"/>
                <a:cs typeface="Calibri"/>
                <a:sym typeface="Calibri"/>
              </a:rPr>
              <a:t>Compute the equivalent annual cost due to the unrecovered $800 when the furniture is sold, and add annual interest on the $1,000 investment </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EUAC = P(A/F,i,n) + Pi – S(A/F,i,n)</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(P-S)(A/F,i,n) + Pi</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(1,000-200)(A/F,7%,10) + 1000(0.007)</a:t>
            </a:r>
            <a:endParaRPr/>
          </a:p>
          <a:p>
            <a:pPr indent="-342900" lvl="0" marL="342900" marR="0" rtl="0" algn="l">
              <a:lnSpc>
                <a:spcPct val="90000"/>
              </a:lnSpc>
              <a:spcBef>
                <a:spcPts val="400"/>
              </a:spcBef>
              <a:spcAft>
                <a:spcPts val="0"/>
              </a:spcAft>
              <a:buClr>
                <a:schemeClr val="dk1"/>
              </a:buClr>
              <a:buFont typeface="Arial"/>
              <a:buNone/>
            </a:pPr>
            <a:r>
              <a:rPr b="0" i="0" lang="en-US" sz="2000" u="none">
                <a:solidFill>
                  <a:schemeClr val="dk1"/>
                </a:solidFill>
                <a:latin typeface="Calibri"/>
                <a:ea typeface="Calibri"/>
                <a:cs typeface="Calibri"/>
                <a:sym typeface="Calibri"/>
              </a:rPr>
              <a:t>	= 800(0.0724) + 70 = 57.92 + 70 = $127.92  </a:t>
            </a:r>
            <a:endParaRPr/>
          </a:p>
          <a:p>
            <a:pPr indent="-215900" lvl="0" marL="342900" marR="0" rtl="0" algn="l">
              <a:lnSpc>
                <a:spcPct val="90000"/>
              </a:lnSpc>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60" name="Google Shape;260;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1" name="Google Shape;261;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5" name="Shape 265"/>
        <p:cNvGrpSpPr/>
        <p:nvPr/>
      </p:nvGrpSpPr>
      <p:grpSpPr>
        <a:xfrm>
          <a:off x="0" y="0"/>
          <a:ext cx="0" cy="0"/>
          <a:chOff x="0" y="0"/>
          <a:chExt cx="0" cy="0"/>
        </a:xfrm>
      </p:grpSpPr>
      <p:sp>
        <p:nvSpPr>
          <p:cNvPr id="266" name="Google Shape;266;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Annual Cash Flow Calculations (Salvage Value Cont.)</a:t>
            </a:r>
            <a:endParaRPr/>
          </a:p>
        </p:txBody>
      </p:sp>
      <p:sp>
        <p:nvSpPr>
          <p:cNvPr id="267" name="Google Shape;267;p21"/>
          <p:cNvSpPr txBox="1"/>
          <p:nvPr>
            <p:ph idx="1" type="body"/>
          </p:nvPr>
        </p:nvSpPr>
        <p:spPr>
          <a:xfrm>
            <a:off x="457200" y="1600200"/>
            <a:ext cx="8229600" cy="50403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3200"/>
              <a:buFont typeface="Arial"/>
              <a:buAutoNum type="arabicPeriod" startAt="3"/>
            </a:pPr>
            <a:r>
              <a:rPr b="0" i="0" lang="en-US" sz="2400" u="none">
                <a:solidFill>
                  <a:schemeClr val="dk1"/>
                </a:solidFill>
                <a:latin typeface="Calibri"/>
                <a:ea typeface="Calibri"/>
                <a:cs typeface="Calibri"/>
                <a:sym typeface="Calibri"/>
              </a:rPr>
              <a:t>Compute the annual cost of the $800 decline in value during the 10 years + interest on the $200 tied up in the furniture as Salvage value</a:t>
            </a:r>
            <a:r>
              <a:rPr b="0" i="0" lang="en-US" sz="3200" u="none">
                <a:solidFill>
                  <a:schemeClr val="dk1"/>
                </a:solidFill>
                <a:latin typeface="Calibri"/>
                <a:ea typeface="Calibri"/>
                <a:cs typeface="Calibri"/>
                <a:sym typeface="Calibri"/>
              </a:rPr>
              <a:t>. </a:t>
            </a:r>
            <a:endParaRPr/>
          </a:p>
          <a:p>
            <a:pPr indent="-457200" lvl="0" marL="4572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EUAC = P(A/P,i,n) – S(A/P,i,n) + Si </a:t>
            </a:r>
            <a:endParaRPr/>
          </a:p>
          <a:p>
            <a:pPr indent="-457200" lvl="0" marL="4572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(P-S)(A/P, i,n) + Si</a:t>
            </a:r>
            <a:endParaRPr/>
          </a:p>
          <a:p>
            <a:pPr indent="-457200" lvl="0" marL="4572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(1,000 – 200)(A/P,7%,10) + 200(0.07)</a:t>
            </a:r>
            <a:endParaRPr/>
          </a:p>
          <a:p>
            <a:pPr indent="-457200" lvl="0" marL="457200" marR="0" rtl="0" algn="l">
              <a:lnSpc>
                <a:spcPct val="100000"/>
              </a:lnSpc>
              <a:spcBef>
                <a:spcPts val="480"/>
              </a:spcBef>
              <a:spcAft>
                <a:spcPts val="0"/>
              </a:spcAft>
              <a:buClr>
                <a:schemeClr val="dk1"/>
              </a:buClr>
              <a:buFont typeface="Arial"/>
              <a:buNone/>
            </a:pPr>
            <a:r>
              <a:rPr b="0" i="0" lang="en-US" sz="2400" u="none">
                <a:solidFill>
                  <a:schemeClr val="dk1"/>
                </a:solidFill>
                <a:latin typeface="Calibri"/>
                <a:ea typeface="Calibri"/>
                <a:cs typeface="Calibri"/>
                <a:sym typeface="Calibri"/>
              </a:rPr>
              <a:t>		= 800(0.1424) + 14 = 113.92 + 14 = $127.92 </a:t>
            </a:r>
            <a:endParaRPr/>
          </a:p>
        </p:txBody>
      </p:sp>
      <p:sp>
        <p:nvSpPr>
          <p:cNvPr id="268" name="Google Shape;268;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9" name="Google Shape;269;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Calibri"/>
              <a:buNone/>
            </a:pPr>
            <a:r>
              <a:rPr b="0" i="0" lang="en-US" sz="1200" u="none">
                <a:solidFill>
                  <a:srgbClr val="898989"/>
                </a:solidFill>
                <a:latin typeface="Calibri"/>
                <a:ea typeface="Calibri"/>
                <a:cs typeface="Calibri"/>
                <a:sym typeface="Calibri"/>
              </a:rPr>
              <a:t>Dr C.J. Willis, CAPM. P.Eng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