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629A6F-8C82-409A-B899-21DE994F4C80}">
  <a:tblStyle styleId="{27629A6F-8C82-409A-B899-21DE994F4C8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Atlas scale has lower cumulative benefits than the Tom Thumb scale.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Clearly the cumulative benefits of the Tom thumb scale is greater than the Atlas scale. The Tom thumb scale would be the better investment. In this case the payback period results in the selection of the wrong alternative.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present worth analysis is used, the Tom Thumb scale would be selected. This is because the $700 end of useful life salvage value is considered. The salvage value is ignored in payback period analysis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Although payback period may lead to the wrong decision, it is still used as the calculations are easy for people unfamiliar with economic analysis. Also, payback period is easily understood.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Also, payback period measures how long it takes for the cost of the investment to be recovered, which firms are often interested in.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72" name="Google Shape;172;p1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Sensitivity analysis is computing how much an estimate will need to change to change a particular decision </a:t>
            </a:r>
            <a:endParaRPr/>
          </a:p>
        </p:txBody>
      </p:sp>
      <p:sp>
        <p:nvSpPr>
          <p:cNvPr id="182" name="Google Shape;182;p2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When I talk about stage construction I am talking about delaying the construction of aspects of a facility </a:t>
            </a:r>
            <a:endParaRPr/>
          </a:p>
        </p:txBody>
      </p:sp>
      <p:sp>
        <p:nvSpPr>
          <p:cNvPr id="191" name="Google Shape;191;p2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see that the PW of cost for two-stage construction decreases as the second stage is deferred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break-even point on the graph is the point where both alternatives have the same PW.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see that if the second stage is deferred for 15 years, then the PW of the cost for the two stage construction is equal to the one-stage construction. </a:t>
            </a:r>
            <a:endParaRPr/>
          </a:p>
          <a:p>
            <a:pPr indent="0" lvl="0" marL="0" marR="0" rtl="0" algn="l">
              <a:spcBef>
                <a:spcPts val="0"/>
              </a:spcBef>
              <a:spcAft>
                <a:spcPts val="0"/>
              </a:spcAft>
              <a:buFont typeface="Arial"/>
              <a:buNone/>
            </a:pPr>
            <a:r>
              <a:rPr b="0" i="0" lang="en-US" sz="1800" u="none" cap="none" strike="noStrike"/>
              <a:t>Year 15 is the break-even point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the second stage construction were to be needed before year 15, then the one-stage construction, with its smaller PW of cost, would be preferred.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the second-stage were not needed until after 15 years, two stage construction would be preferred.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decision on how to construct the project is sensitive to the age at which the second stage is needed only if the range of estimates includes 15 years.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one were to estimate that the second-stage capacity would be needed between 5 and 10 years hence, the decision is insensitive to that estimate. </a:t>
            </a:r>
            <a:endParaRPr/>
          </a:p>
        </p:txBody>
      </p:sp>
      <p:sp>
        <p:nvSpPr>
          <p:cNvPr id="200" name="Google Shape;200;p2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Assume the student smokes 1 cartoon a week</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What is the 5%? Is the nominal interest rate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What is n? n should be in terms of half year.  </a:t>
            </a:r>
            <a:endParaRPr/>
          </a:p>
        </p:txBody>
      </p:sp>
      <p:sp>
        <p:nvSpPr>
          <p:cNvPr id="253" name="Google Shape;253;p3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(F/A,i,n) is the uniform payment series compound amount factor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student is 20 years old and we want to know the future worth when he is 65 (65-20)</a:t>
            </a:r>
            <a:endParaRPr/>
          </a:p>
        </p:txBody>
      </p:sp>
      <p:sp>
        <p:nvSpPr>
          <p:cNvPr id="262" name="Google Shape;262;p3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Table presents the criteria for using the benefit-cost ratio. When we have just two alternatives we compute the incremental benefit cost ratio.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ΔB/ΔC ≥ 1 we choose the alternative with a higher initial cost because the increment of investment is justified, i.e. the incremental cost increase provides a greater incremental benefit increase.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given two alternatives, we do not compute the benefit-cost ratio for each alternative and then compare them. We compute the benefit-cost ratio in the incremental difference between alternatives. </a:t>
            </a:r>
            <a:endParaRPr/>
          </a:p>
        </p:txBody>
      </p:sp>
      <p:sp>
        <p:nvSpPr>
          <p:cNvPr id="289" name="Google Shape;289;p3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4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neither input nor output is fixed. We do incremental benefit-cost ratio analysis. </a:t>
            </a:r>
            <a:endParaRPr/>
          </a:p>
        </p:txBody>
      </p:sp>
      <p:sp>
        <p:nvSpPr>
          <p:cNvPr id="298" name="Google Shape;298;p4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
        <p:nvSpPr>
          <p:cNvPr id="110" name="Google Shape;110;p8:notes"/>
          <p:cNvSpPr/>
          <p:nvPr>
            <p:ph idx="2" type="sldImg"/>
          </p:nvPr>
        </p:nvSpPr>
        <p:spPr>
          <a:xfrm>
            <a:off x="2857500" y="522287"/>
            <a:ext cx="3427412" cy="25701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11" name="Google Shape;111;p8:notes"/>
          <p:cNvSpPr txBox="1"/>
          <p:nvPr>
            <p:ph idx="1" type="body"/>
          </p:nvPr>
        </p:nvSpPr>
        <p:spPr>
          <a:xfrm>
            <a:off x="914400" y="3257550"/>
            <a:ext cx="7315200" cy="3086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present worth analysis alternatives are compared in terms of their present consequences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annual cash flow analysis, the comparison was in terms of equivalent uniform annual costs (or benefits)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Future worth analysis allows us to determine what the future situation will be, if we take some particular course of action now. </a:t>
            </a:r>
            <a:endParaRPr/>
          </a:p>
        </p:txBody>
      </p:sp>
      <p:sp>
        <p:nvSpPr>
          <p:cNvPr id="120" name="Google Shape;120;p1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benefit cost ratio  less than 1 is undesirable.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To use benefit cost ratio we must convert our cash flows to either the present or an annual amount </a:t>
            </a:r>
            <a:endParaRPr/>
          </a:p>
        </p:txBody>
      </p:sp>
      <p:sp>
        <p:nvSpPr>
          <p:cNvPr id="129" name="Google Shape;129;p1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rule in all situations is to minimize the payback period. </a:t>
            </a:r>
            <a:endParaRPr/>
          </a:p>
        </p:txBody>
      </p:sp>
      <p:sp>
        <p:nvSpPr>
          <p:cNvPr id="154" name="Google Shape;154;p1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400" u="none" cap="none" strike="noStrike">
                <a:solidFill>
                  <a:schemeClr val="dk1"/>
                </a:solidFill>
                <a:latin typeface="Calibri"/>
                <a:ea typeface="Calibri"/>
                <a:cs typeface="Calibri"/>
                <a:sym typeface="Calibri"/>
              </a:rPr>
              <a:t>Engineering Management Principles and Economics </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Lecture 9</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Other Analysis Techniques</a:t>
            </a:r>
            <a:endParaRPr/>
          </a:p>
        </p:txBody>
      </p:sp>
      <p:sp>
        <p:nvSpPr>
          <p:cNvPr id="90" name="Google Shape;90;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1" name="Google Shape;91;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3" name="Shape 163"/>
        <p:cNvGrpSpPr/>
        <p:nvPr/>
      </p:nvGrpSpPr>
      <p:grpSpPr>
        <a:xfrm>
          <a:off x="0" y="0"/>
          <a:ext cx="0" cy="0"/>
          <a:chOff x="0" y="0"/>
          <a:chExt cx="0" cy="0"/>
        </a:xfrm>
      </p:grpSpPr>
      <p:sp>
        <p:nvSpPr>
          <p:cNvPr id="164" name="Google Shape;164;p22"/>
          <p:cNvSpPr txBox="1"/>
          <p:nvPr>
            <p:ph type="title"/>
          </p:nvPr>
        </p:nvSpPr>
        <p:spPr>
          <a:xfrm>
            <a:off x="457200" y="274637"/>
            <a:ext cx="8229600" cy="93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 Analysis</a:t>
            </a:r>
            <a:endParaRPr/>
          </a:p>
        </p:txBody>
      </p:sp>
      <p:sp>
        <p:nvSpPr>
          <p:cNvPr id="165" name="Google Shape;165;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Two machines are being considered for purchase. Assuming 10% interest, which machine should be bought?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66" name="Google Shape;166;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graphicFrame>
        <p:nvGraphicFramePr>
          <p:cNvPr id="167" name="Google Shape;167;p22"/>
          <p:cNvGraphicFramePr/>
          <p:nvPr/>
        </p:nvGraphicFramePr>
        <p:xfrm>
          <a:off x="1185862" y="3521075"/>
          <a:ext cx="3000000" cy="3000000"/>
        </p:xfrm>
        <a:graphic>
          <a:graphicData uri="http://schemas.openxmlformats.org/drawingml/2006/table">
            <a:tbl>
              <a:tblPr>
                <a:noFill/>
                <a:tableStyleId>{27629A6F-8C82-409A-B899-21DE994F4C80}</a:tableStyleId>
              </a:tblPr>
              <a:tblGrid>
                <a:gridCol w="2928925"/>
                <a:gridCol w="1625600"/>
                <a:gridCol w="1541450"/>
              </a:tblGrid>
              <a:tr h="369875">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Machine X</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Machine 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Initial Cost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$700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Uniform annual benefit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$95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413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End-of-useful-life salvage value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Useful life, in years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168" name="Google Shape;168;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a:t>
            </a:r>
            <a:endParaRPr/>
          </a:p>
        </p:txBody>
      </p:sp>
      <p:sp>
        <p:nvSpPr>
          <p:cNvPr id="175" name="Google Shape;175;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Cash flow table (assuming a 12-year analysis period)</a:t>
            </a:r>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To solve this problem we use B/C = EAUB/EUAC</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176" name="Google Shape;176;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graphicFrame>
        <p:nvGraphicFramePr>
          <p:cNvPr id="177" name="Google Shape;177;p23"/>
          <p:cNvGraphicFramePr/>
          <p:nvPr/>
        </p:nvGraphicFramePr>
        <p:xfrm>
          <a:off x="2709862" y="2217737"/>
          <a:ext cx="3000000" cy="3000000"/>
        </p:xfrm>
        <a:graphic>
          <a:graphicData uri="http://schemas.openxmlformats.org/drawingml/2006/table">
            <a:tbl>
              <a:tblPr>
                <a:noFill/>
                <a:tableStyleId>{27629A6F-8C82-409A-B899-21DE994F4C80}</a:tableStyleId>
              </a:tblPr>
              <a:tblGrid>
                <a:gridCol w="693725"/>
                <a:gridCol w="1185850"/>
                <a:gridCol w="1963725"/>
              </a:tblGrid>
              <a:tr h="3714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Machine X</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Machine 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-$700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+95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9144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+95</a:t>
                      </a:r>
                      <a:endParaRPr/>
                    </a:p>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a:t>
                      </a:r>
                      <a:endParaRPr/>
                    </a:p>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chemeClr val="dk1"/>
                        </a:buClr>
                        <a:buFont typeface="Calibri"/>
                        <a:buNone/>
                      </a:pPr>
                      <a:r>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7-11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+95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397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+95</a:t>
                      </a:r>
                      <a:endParaRPr/>
                    </a:p>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a:t>
                      </a:r>
                      <a:endParaRPr/>
                    </a:p>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178" name="Google Shape;178;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Google Shape;18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a:t>
            </a:r>
            <a:endParaRPr/>
          </a:p>
        </p:txBody>
      </p:sp>
      <p:sp>
        <p:nvSpPr>
          <p:cNvPr id="185" name="Google Shape;185;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we consider the salvage value to be reductions in costs rather than increase in benefits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Machine X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EUAC = 200(A/P,10%,6) – 50(A/F,10%,6)</a:t>
            </a:r>
            <a:endParaRPr/>
          </a:p>
          <a:p>
            <a:pPr indent="-228600" lvl="3" marL="16002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200(0.2296) – 50(0.1296) = 46-6 = 40</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EUAB = $95 </a:t>
            </a:r>
            <a:endParaRPr/>
          </a:p>
        </p:txBody>
      </p:sp>
      <p:sp>
        <p:nvSpPr>
          <p:cNvPr id="186" name="Google Shape;186;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87" name="Google Shape;187;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Google Shape;193;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a:t>
            </a:r>
            <a:endParaRPr/>
          </a:p>
        </p:txBody>
      </p:sp>
      <p:sp>
        <p:nvSpPr>
          <p:cNvPr id="194" name="Google Shape;194;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Machine Y</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EUAC = 700(A/P,10%,12) – 150(A/F,10%,12)</a:t>
            </a:r>
            <a:endParaRPr/>
          </a:p>
          <a:p>
            <a:pPr indent="-285750" lvl="1" marL="742950" marR="0" rtl="0" algn="l">
              <a:lnSpc>
                <a:spcPct val="9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 700(0.1468) – 150(0.0468) = 103 – 7 =$96</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EUAB = $120 </a:t>
            </a:r>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Incremental Benefit/Cost ratio, i.e. Machine Y – Machine X</a:t>
            </a:r>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ΔB/ΔC = 120-95/96-40 = 0.45</a:t>
            </a:r>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Since the incremental benefit-cost ratio is less than 1, it represents an undesirable increment of investment. We choose the lower-cost alternative, machine X. </a:t>
            </a:r>
            <a:endParaRPr/>
          </a:p>
        </p:txBody>
      </p:sp>
      <p:sp>
        <p:nvSpPr>
          <p:cNvPr id="195" name="Google Shape;19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6" name="Google Shape;196;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Google Shape;202;p26"/>
          <p:cNvSpPr txBox="1"/>
          <p:nvPr>
            <p:ph type="title"/>
          </p:nvPr>
        </p:nvSpPr>
        <p:spPr>
          <a:xfrm>
            <a:off x="652462" y="41275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Payback Period</a:t>
            </a:r>
            <a:endParaRPr/>
          </a:p>
        </p:txBody>
      </p:sp>
      <p:sp>
        <p:nvSpPr>
          <p:cNvPr id="203" name="Google Shape;203;p26"/>
          <p:cNvSpPr txBox="1"/>
          <p:nvPr>
            <p:ph idx="1" type="body"/>
          </p:nvPr>
        </p:nvSpPr>
        <p:spPr>
          <a:xfrm>
            <a:off x="371475" y="1339850"/>
            <a:ext cx="8315325" cy="5016500"/>
          </a:xfrm>
          <a:prstGeom prst="rect">
            <a:avLst/>
          </a:prstGeom>
          <a:noFill/>
          <a:ln>
            <a:noFill/>
          </a:ln>
        </p:spPr>
        <p:txBody>
          <a:bodyPr anchorCtr="0" anchor="t" bIns="45700" lIns="91425" spcFirstLastPara="1" rIns="91425" wrap="square" tIns="45700">
            <a:noAutofit/>
          </a:bodyPr>
          <a:lstStyle/>
          <a:p>
            <a:pPr indent="-552450" lvl="0" marL="552450" marR="0" rtl="0" algn="l">
              <a:lnSpc>
                <a:spcPct val="83000"/>
              </a:lnSpc>
              <a:spcBef>
                <a:spcPts val="0"/>
              </a:spcBef>
              <a:spcAft>
                <a:spcPts val="0"/>
              </a:spcAft>
              <a:buClr>
                <a:schemeClr val="dk1"/>
              </a:buClr>
              <a:buSzPts val="2400"/>
              <a:buFont typeface="Times New Roman"/>
              <a:buChar char="•"/>
            </a:pPr>
            <a:r>
              <a:rPr b="0" i="0" lang="en-US" sz="2400" u="none">
                <a:solidFill>
                  <a:schemeClr val="dk1"/>
                </a:solidFill>
                <a:latin typeface="Calibri"/>
                <a:ea typeface="Calibri"/>
                <a:cs typeface="Calibri"/>
                <a:sym typeface="Calibri"/>
              </a:rPr>
              <a:t>Payback period is:</a:t>
            </a:r>
            <a:endParaRPr/>
          </a:p>
          <a:p>
            <a:pPr indent="-492125" lvl="1" marL="898525"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The period of time required for the profit or other benefits of a project to equal the cost.</a:t>
            </a:r>
            <a:endParaRPr/>
          </a:p>
          <a:p>
            <a:pPr indent="-492125" lvl="1" marL="898525" marR="0" rtl="0" algn="l">
              <a:lnSpc>
                <a:spcPct val="83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Note: Interest Rate is NOT considered</a:t>
            </a:r>
            <a:endParaRPr/>
          </a:p>
          <a:p>
            <a:pPr indent="-552450" lvl="0" marL="552450" marR="0" rtl="0" algn="l">
              <a:lnSpc>
                <a:spcPct val="83000"/>
              </a:lnSpc>
              <a:spcBef>
                <a:spcPts val="480"/>
              </a:spcBef>
              <a:spcAft>
                <a:spcPts val="0"/>
              </a:spcAft>
              <a:buClr>
                <a:schemeClr val="dk1"/>
              </a:buClr>
              <a:buSzPts val="2400"/>
              <a:buFont typeface="Times New Roman"/>
              <a:buChar char="•"/>
            </a:pPr>
            <a:r>
              <a:rPr b="0" i="0" lang="en-US" sz="2400" u="none">
                <a:solidFill>
                  <a:schemeClr val="dk1"/>
                </a:solidFill>
                <a:latin typeface="Calibri"/>
                <a:ea typeface="Calibri"/>
                <a:cs typeface="Calibri"/>
                <a:sym typeface="Calibri"/>
              </a:rPr>
              <a:t>Four important points:</a:t>
            </a:r>
            <a:endParaRPr/>
          </a:p>
          <a:p>
            <a:pPr indent="-485775" lvl="2" marL="1298575" marR="0" rtl="0" algn="l">
              <a:lnSpc>
                <a:spcPct val="83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This is an approximate calculation.</a:t>
            </a:r>
            <a:endParaRPr/>
          </a:p>
          <a:p>
            <a:pPr indent="-485775" lvl="2" marL="1298575" marR="0" rtl="0" algn="l">
              <a:lnSpc>
                <a:spcPct val="83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All costs/benefits/savings are included with no consideration of timing differences.</a:t>
            </a:r>
            <a:endParaRPr/>
          </a:p>
          <a:p>
            <a:pPr indent="-485775" lvl="2" marL="1298575" marR="0" rtl="0" algn="l">
              <a:lnSpc>
                <a:spcPct val="83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All economic consequences beyond the payback are ignored.</a:t>
            </a:r>
            <a:endParaRPr/>
          </a:p>
          <a:p>
            <a:pPr indent="-485775" lvl="2" marL="1298575" marR="0" rtl="0" algn="l">
              <a:lnSpc>
                <a:spcPct val="83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Due to its approximate nature, it may not select the correct alternative.</a:t>
            </a:r>
            <a:endParaRPr/>
          </a:p>
          <a:p>
            <a:pPr indent="-552450" lvl="0" marL="552450" marR="0" rtl="0" algn="l">
              <a:lnSpc>
                <a:spcPct val="83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rule in all situations is to minimize payback period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204" name="Google Shape;204;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05" name="Google Shape;205;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27"/>
          <p:cNvSpPr txBox="1"/>
          <p:nvPr>
            <p:ph type="title"/>
          </p:nvPr>
        </p:nvSpPr>
        <p:spPr>
          <a:xfrm>
            <a:off x="457200" y="274637"/>
            <a:ext cx="8229600" cy="7604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Payback Period </a:t>
            </a:r>
            <a:endParaRPr/>
          </a:p>
        </p:txBody>
      </p:sp>
      <p:graphicFrame>
        <p:nvGraphicFramePr>
          <p:cNvPr id="211" name="Google Shape;211;p27"/>
          <p:cNvGraphicFramePr/>
          <p:nvPr/>
        </p:nvGraphicFramePr>
        <p:xfrm>
          <a:off x="1131887" y="1744662"/>
          <a:ext cx="3000000" cy="3000000"/>
        </p:xfrm>
        <a:graphic>
          <a:graphicData uri="http://schemas.openxmlformats.org/drawingml/2006/table">
            <a:tbl>
              <a:tblPr>
                <a:noFill/>
                <a:tableStyleId>{27629A6F-8C82-409A-B899-21DE994F4C80}</a:tableStyleId>
              </a:tblPr>
              <a:tblGrid>
                <a:gridCol w="2208200"/>
                <a:gridCol w="2209800"/>
                <a:gridCol w="2208200"/>
              </a:tblGrid>
              <a:tr h="3698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B</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-$2783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212" name="Google Shape;212;p27"/>
          <p:cNvSpPr txBox="1"/>
          <p:nvPr/>
        </p:nvSpPr>
        <p:spPr>
          <a:xfrm>
            <a:off x="1131887" y="1282700"/>
            <a:ext cx="6373812"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The cash flows for two alternatives are as follows:</a:t>
            </a:r>
            <a:endParaRPr/>
          </a:p>
        </p:txBody>
      </p:sp>
      <p:sp>
        <p:nvSpPr>
          <p:cNvPr id="213" name="Google Shape;213;p27"/>
          <p:cNvSpPr txBox="1"/>
          <p:nvPr/>
        </p:nvSpPr>
        <p:spPr>
          <a:xfrm>
            <a:off x="723900" y="4776787"/>
            <a:ext cx="76835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You may assume the benefits occur throughout the year rather than just at the end of the year. On the basis of payback period, which alternative should be selected? </a:t>
            </a:r>
            <a:endParaRPr/>
          </a:p>
        </p:txBody>
      </p:sp>
      <p:sp>
        <p:nvSpPr>
          <p:cNvPr id="214" name="Google Shape;214;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15" name="Google Shape;215;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74637"/>
            <a:ext cx="8229600" cy="8715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Payback Period Example</a:t>
            </a:r>
            <a:endParaRPr/>
          </a:p>
        </p:txBody>
      </p:sp>
      <p:sp>
        <p:nvSpPr>
          <p:cNvPr id="221" name="Google Shape;221;p28"/>
          <p:cNvSpPr txBox="1"/>
          <p:nvPr>
            <p:ph idx="1" type="body"/>
          </p:nvPr>
        </p:nvSpPr>
        <p:spPr>
          <a:xfrm>
            <a:off x="457200" y="1146175"/>
            <a:ext cx="8448675" cy="492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Solution:</a:t>
            </a:r>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Alternative A= In the first 2 years, only $400 of the $1000 cost is recovered. The remaining $600 is recovered in the first half of year three. Payback period for alternative A is 2 ½ years </a:t>
            </a:r>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Alternative B= the annual benefits are uniform, therefore the payback period is $2,783/$1,200 per year = 2.3 years </a:t>
            </a:r>
            <a:endParaRPr/>
          </a:p>
          <a:p>
            <a:pPr indent="-342900" lvl="0" marL="342900" marR="0" rtl="0" algn="l">
              <a:lnSpc>
                <a:spcPct val="90000"/>
              </a:lnSpc>
              <a:spcBef>
                <a:spcPts val="560"/>
              </a:spcBef>
              <a:spcAft>
                <a:spcPts val="0"/>
              </a:spcAft>
              <a:buClr>
                <a:schemeClr val="dk1"/>
              </a:buClr>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Font typeface="Arial"/>
              <a:buNone/>
            </a:pPr>
            <a:r>
              <a:rPr b="0" i="0" lang="en-US" sz="2800" u="none">
                <a:solidFill>
                  <a:schemeClr val="dk1"/>
                </a:solidFill>
                <a:latin typeface="Calibri"/>
                <a:ea typeface="Calibri"/>
                <a:cs typeface="Calibri"/>
                <a:sym typeface="Calibri"/>
              </a:rPr>
              <a:t>To  minimize the payback period, we choose alternative B. </a:t>
            </a:r>
            <a:endParaRPr/>
          </a:p>
        </p:txBody>
      </p:sp>
      <p:sp>
        <p:nvSpPr>
          <p:cNvPr id="222" name="Google Shape;222;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23" name="Google Shape;223;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29"/>
          <p:cNvSpPr txBox="1"/>
          <p:nvPr>
            <p:ph type="title"/>
          </p:nvPr>
        </p:nvSpPr>
        <p:spPr>
          <a:xfrm>
            <a:off x="457200" y="274637"/>
            <a:ext cx="8229600" cy="857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Payback Period Example </a:t>
            </a:r>
            <a:endParaRPr/>
          </a:p>
        </p:txBody>
      </p:sp>
      <p:sp>
        <p:nvSpPr>
          <p:cNvPr id="229" name="Google Shape;229;p29"/>
          <p:cNvSpPr txBox="1"/>
          <p:nvPr>
            <p:ph idx="1" type="body"/>
          </p:nvPr>
        </p:nvSpPr>
        <p:spPr>
          <a:xfrm>
            <a:off x="661987" y="1296987"/>
            <a:ext cx="7669212" cy="4829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firm is trying to decide which of two weighing scales it should install to check a package-filling operation in the plant. If both scales have a six-year life, which one should be selected? Assume an 8% interest rate.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graphicFrame>
        <p:nvGraphicFramePr>
          <p:cNvPr id="230" name="Google Shape;230;p29"/>
          <p:cNvGraphicFramePr/>
          <p:nvPr/>
        </p:nvGraphicFramePr>
        <p:xfrm>
          <a:off x="982662" y="4027487"/>
          <a:ext cx="3000000" cy="3000000"/>
        </p:xfrm>
        <a:graphic>
          <a:graphicData uri="http://schemas.openxmlformats.org/drawingml/2006/table">
            <a:tbl>
              <a:tblPr>
                <a:noFill/>
                <a:tableStyleId>{27629A6F-8C82-409A-B899-21DE994F4C80}</a:tableStyleId>
              </a:tblPr>
              <a:tblGrid>
                <a:gridCol w="2041525"/>
                <a:gridCol w="1631950"/>
                <a:gridCol w="1838325"/>
                <a:gridCol w="1836725"/>
              </a:tblGrid>
              <a:tr h="639750">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Alternative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Cost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Uniform Annual Benefit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End-of-useful-life Salvage Value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Atlas Scale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$450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Tom Thumb Scale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$3000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$600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$700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231" name="Google Shape;231;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32" name="Google Shape;232;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6" name="Shape 236"/>
        <p:cNvGrpSpPr/>
        <p:nvPr/>
      </p:nvGrpSpPr>
      <p:grpSpPr>
        <a:xfrm>
          <a:off x="0" y="0"/>
          <a:ext cx="0" cy="0"/>
          <a:chOff x="0" y="0"/>
          <a:chExt cx="0" cy="0"/>
        </a:xfrm>
      </p:grpSpPr>
      <p:sp>
        <p:nvSpPr>
          <p:cNvPr id="237" name="Google Shape;237;p30"/>
          <p:cNvSpPr txBox="1"/>
          <p:nvPr>
            <p:ph type="title"/>
          </p:nvPr>
        </p:nvSpPr>
        <p:spPr>
          <a:xfrm>
            <a:off x="457200" y="274637"/>
            <a:ext cx="8229600" cy="7889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Payback Period Example  </a:t>
            </a:r>
            <a:endParaRPr/>
          </a:p>
        </p:txBody>
      </p:sp>
      <p:sp>
        <p:nvSpPr>
          <p:cNvPr id="238" name="Google Shape;238;p30"/>
          <p:cNvSpPr txBox="1"/>
          <p:nvPr>
            <p:ph idx="1" type="body"/>
          </p:nvPr>
        </p:nvSpPr>
        <p:spPr>
          <a:xfrm>
            <a:off x="841375" y="1063625"/>
            <a:ext cx="7662862" cy="508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000" u="none">
                <a:solidFill>
                  <a:schemeClr val="dk1"/>
                </a:solidFill>
                <a:latin typeface="Calibri"/>
                <a:ea typeface="Calibri"/>
                <a:cs typeface="Calibri"/>
                <a:sym typeface="Calibri"/>
              </a:rPr>
              <a:t>Solution</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Atlas Scale:		</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Payback period = cost/uniform annual benefit	</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 2000/450 = 4.4 years </a:t>
            </a:r>
            <a:endParaRPr/>
          </a:p>
          <a:p>
            <a:pPr indent="-342900" lvl="0" marL="342900" marR="0" rtl="0" algn="l">
              <a:lnSpc>
                <a:spcPct val="100000"/>
              </a:lnSpc>
              <a:spcBef>
                <a:spcPts val="600"/>
              </a:spcBef>
              <a:spcAft>
                <a:spcPts val="0"/>
              </a:spcAft>
              <a:buClr>
                <a:schemeClr val="dk1"/>
              </a:buClr>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Tom Thumb Scale :</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Payback period = cost/uniform annual benefit</a:t>
            </a:r>
            <a:endParaRPr/>
          </a:p>
          <a:p>
            <a:pPr indent="-342900" lvl="0" marL="342900" marR="0" rtl="0" algn="l">
              <a:lnSpc>
                <a:spcPct val="100000"/>
              </a:lnSpc>
              <a:spcBef>
                <a:spcPts val="600"/>
              </a:spcBef>
              <a:spcAft>
                <a:spcPts val="0"/>
              </a:spcAft>
              <a:buClr>
                <a:schemeClr val="dk1"/>
              </a:buClr>
              <a:buFont typeface="Arial"/>
              <a:buNone/>
            </a:pPr>
            <a:r>
              <a:rPr b="0" i="0" lang="en-US" sz="3000" u="none">
                <a:solidFill>
                  <a:schemeClr val="dk1"/>
                </a:solidFill>
                <a:latin typeface="Calibri"/>
                <a:ea typeface="Calibri"/>
                <a:cs typeface="Calibri"/>
                <a:sym typeface="Calibri"/>
              </a:rPr>
              <a:t>						= 3000/600 = 5 years </a:t>
            </a:r>
            <a:endParaRPr/>
          </a:p>
        </p:txBody>
      </p:sp>
      <p:sp>
        <p:nvSpPr>
          <p:cNvPr id="239" name="Google Shape;239;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40" name="Google Shape;240;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4" name="Shape 244"/>
        <p:cNvGrpSpPr/>
        <p:nvPr/>
      </p:nvGrpSpPr>
      <p:grpSpPr>
        <a:xfrm>
          <a:off x="0" y="0"/>
          <a:ext cx="0" cy="0"/>
          <a:chOff x="0" y="0"/>
          <a:chExt cx="0" cy="0"/>
        </a:xfrm>
      </p:grpSpPr>
      <p:sp>
        <p:nvSpPr>
          <p:cNvPr id="245" name="Google Shape;245;p31"/>
          <p:cNvSpPr txBox="1"/>
          <p:nvPr>
            <p:ph type="title"/>
          </p:nvPr>
        </p:nvSpPr>
        <p:spPr>
          <a:xfrm>
            <a:off x="652462" y="4778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Payback Period Example</a:t>
            </a:r>
            <a:endParaRPr/>
          </a:p>
        </p:txBody>
      </p:sp>
      <p:sp>
        <p:nvSpPr>
          <p:cNvPr id="246" name="Google Shape;246;p31"/>
          <p:cNvSpPr txBox="1"/>
          <p:nvPr>
            <p:ph idx="1" type="body"/>
          </p:nvPr>
        </p:nvSpPr>
        <p:spPr>
          <a:xfrm>
            <a:off x="849312" y="1535112"/>
            <a:ext cx="7672387" cy="476885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descr="figure 9-2_crop" id="247" name="Google Shape;247;p31"/>
          <p:cNvPicPr preferRelativeResize="0"/>
          <p:nvPr/>
        </p:nvPicPr>
        <p:blipFill rotWithShape="1">
          <a:blip r:embed="rId3">
            <a:alphaModFix/>
          </a:blip>
          <a:srcRect b="0" l="0" r="0" t="0"/>
          <a:stretch/>
        </p:blipFill>
        <p:spPr>
          <a:xfrm>
            <a:off x="652462" y="2055812"/>
            <a:ext cx="7837487" cy="4064000"/>
          </a:xfrm>
          <a:prstGeom prst="rect">
            <a:avLst/>
          </a:prstGeom>
          <a:noFill/>
          <a:ln cap="flat" cmpd="sng" w="38100">
            <a:solidFill>
              <a:srgbClr val="000000"/>
            </a:solidFill>
            <a:prstDash val="solid"/>
            <a:miter lim="8000"/>
            <a:headEnd len="sm" w="sm" type="none"/>
            <a:tailEnd len="sm" w="sm" type="none"/>
          </a:ln>
        </p:spPr>
      </p:pic>
      <p:sp>
        <p:nvSpPr>
          <p:cNvPr id="248" name="Google Shape;248;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49" name="Google Shape;249;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4"/>
          <p:cNvSpPr txBox="1"/>
          <p:nvPr>
            <p:ph type="title"/>
          </p:nvPr>
        </p:nvSpPr>
        <p:spPr>
          <a:xfrm>
            <a:off x="522287" y="596900"/>
            <a:ext cx="7839075" cy="568325"/>
          </a:xfrm>
          <a:prstGeom prst="rect">
            <a:avLst/>
          </a:prstGeom>
          <a:noFill/>
          <a:ln>
            <a:noFill/>
          </a:ln>
        </p:spPr>
        <p:txBody>
          <a:bodyPr anchorCtr="0" anchor="ctr" bIns="45700" lIns="91425" spcFirstLastPara="1" rIns="91425" wrap="square" tIns="352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Learning Objectives</a:t>
            </a:r>
            <a:endParaRPr/>
          </a:p>
        </p:txBody>
      </p:sp>
      <p:sp>
        <p:nvSpPr>
          <p:cNvPr id="97" name="Google Shape;97;p14"/>
          <p:cNvSpPr txBox="1"/>
          <p:nvPr>
            <p:ph idx="1" type="body"/>
          </p:nvPr>
        </p:nvSpPr>
        <p:spPr>
          <a:xfrm>
            <a:off x="522287" y="1449387"/>
            <a:ext cx="8361362" cy="5116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Learners will be introduced to other analysis techniques: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Future Worth Analysis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Benefit</a:t>
            </a:r>
            <a:r>
              <a:rPr b="0" i="0" lang="en-US" sz="3200" u="none" cap="none" strike="noStrike">
                <a:solidFill>
                  <a:schemeClr val="dk1"/>
                </a:solidFill>
                <a:latin typeface="Times New Roman"/>
                <a:ea typeface="Times New Roman"/>
                <a:cs typeface="Times New Roman"/>
                <a:sym typeface="Times New Roman"/>
              </a:rPr>
              <a:t>–</a:t>
            </a:r>
            <a:r>
              <a:rPr b="0" i="0" lang="en-US" sz="3200" u="none" cap="none" strike="noStrike">
                <a:solidFill>
                  <a:schemeClr val="dk1"/>
                </a:solidFill>
                <a:latin typeface="Calibri"/>
                <a:ea typeface="Calibri"/>
                <a:cs typeface="Calibri"/>
                <a:sym typeface="Calibri"/>
              </a:rPr>
              <a:t>Cost Ratio</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Payback Period Analysis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Sensitivity Analysis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Break-even Analysis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98" name="Google Shape;98;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9" name="Google Shape;99;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4" name="Shape 254"/>
        <p:cNvGrpSpPr/>
        <p:nvPr/>
      </p:nvGrpSpPr>
      <p:grpSpPr>
        <a:xfrm>
          <a:off x="0" y="0"/>
          <a:ext cx="0" cy="0"/>
          <a:chOff x="0" y="0"/>
          <a:chExt cx="0" cy="0"/>
        </a:xfrm>
      </p:grpSpPr>
      <p:sp>
        <p:nvSpPr>
          <p:cNvPr id="255" name="Google Shape;255;p32"/>
          <p:cNvSpPr txBox="1"/>
          <p:nvPr>
            <p:ph type="title"/>
          </p:nvPr>
        </p:nvSpPr>
        <p:spPr>
          <a:xfrm>
            <a:off x="652462" y="542925"/>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Sensitivity Analysis</a:t>
            </a:r>
            <a:endParaRPr/>
          </a:p>
        </p:txBody>
      </p:sp>
      <p:sp>
        <p:nvSpPr>
          <p:cNvPr id="256" name="Google Shape;256;p32"/>
          <p:cNvSpPr txBox="1"/>
          <p:nvPr>
            <p:ph idx="1" type="body"/>
          </p:nvPr>
        </p:nvSpPr>
        <p:spPr>
          <a:xfrm>
            <a:off x="371475" y="1535112"/>
            <a:ext cx="8502650"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Since economic problem solving often considers future consequences, there is uncertainty regarding accuracy.</a:t>
            </a:r>
            <a:endParaRPr/>
          </a:p>
          <a:p>
            <a:pPr indent="-342900" lvl="0" marL="342900" marR="0" rtl="0" algn="l">
              <a:lnSpc>
                <a:spcPct val="9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When small variations in an estimate would change which alternative is selected, the decision is said to be sensitive to the estimate</a:t>
            </a:r>
            <a:endParaRPr/>
          </a:p>
          <a:p>
            <a:pPr indent="-342900" lvl="0" marL="342900" marR="0" rtl="0" algn="l">
              <a:lnSpc>
                <a:spcPct val="9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To better evaluate the impact of estimates, we can compute how much an estimate would need to change in order to change a particular decision.</a:t>
            </a:r>
            <a:endParaRPr/>
          </a:p>
          <a:p>
            <a:pPr indent="-342900" lvl="0" marL="342900" marR="0" rtl="0" algn="l">
              <a:lnSpc>
                <a:spcPct val="9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This is ‘Sensitivity Analysis’.</a:t>
            </a:r>
            <a:endParaRPr/>
          </a:p>
        </p:txBody>
      </p:sp>
      <p:sp>
        <p:nvSpPr>
          <p:cNvPr id="257" name="Google Shape;257;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58" name="Google Shape;258;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Google Shape;264;p33"/>
          <p:cNvSpPr txBox="1"/>
          <p:nvPr>
            <p:ph type="title"/>
          </p:nvPr>
        </p:nvSpPr>
        <p:spPr>
          <a:xfrm>
            <a:off x="619125" y="42068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Break-Even Analysis</a:t>
            </a:r>
            <a:endParaRPr/>
          </a:p>
        </p:txBody>
      </p:sp>
      <p:sp>
        <p:nvSpPr>
          <p:cNvPr id="265" name="Google Shape;265;p33"/>
          <p:cNvSpPr txBox="1"/>
          <p:nvPr>
            <p:ph idx="1" type="body"/>
          </p:nvPr>
        </p:nvSpPr>
        <p:spPr>
          <a:xfrm>
            <a:off x="417512" y="1239837"/>
            <a:ext cx="8037512" cy="5116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Break-Even Analysis is a form of sensitivity analysis.</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Typically presented as a break-even chart.</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It indicates the point at which two alternatives are equal to each other.</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Another term that is sometimes used for the breakeven point is the </a:t>
            </a:r>
            <a:r>
              <a:rPr b="0" i="1" lang="en-US" sz="3000" u="none">
                <a:solidFill>
                  <a:schemeClr val="dk1"/>
                </a:solidFill>
                <a:latin typeface="Calibri"/>
                <a:ea typeface="Calibri"/>
                <a:cs typeface="Calibri"/>
                <a:sym typeface="Calibri"/>
              </a:rPr>
              <a:t>point of indifference</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One application of break-even analysis is stage construction. </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Should a facility be constructed now to meet its future full scale requirement, or should it be constructed in stages as the need for the increased capacity arises? </a:t>
            </a:r>
            <a:endParaRPr/>
          </a:p>
        </p:txBody>
      </p:sp>
      <p:sp>
        <p:nvSpPr>
          <p:cNvPr id="266" name="Google Shape;266;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67" name="Google Shape;267;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34"/>
          <p:cNvSpPr txBox="1"/>
          <p:nvPr>
            <p:ph type="title"/>
          </p:nvPr>
        </p:nvSpPr>
        <p:spPr>
          <a:xfrm>
            <a:off x="457200" y="274637"/>
            <a:ext cx="8229600" cy="830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Break-even Analysis Example</a:t>
            </a:r>
            <a:endParaRPr/>
          </a:p>
        </p:txBody>
      </p:sp>
      <p:sp>
        <p:nvSpPr>
          <p:cNvPr id="273" name="Google Shape;273;p34"/>
          <p:cNvSpPr txBox="1"/>
          <p:nvPr>
            <p:ph idx="1" type="body"/>
          </p:nvPr>
        </p:nvSpPr>
        <p:spPr>
          <a:xfrm>
            <a:off x="457200" y="1104900"/>
            <a:ext cx="8229600" cy="5438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Consider a project that may be constructed to full capacity now or may be constructed in two stages.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graphicFrame>
        <p:nvGraphicFramePr>
          <p:cNvPr id="274" name="Google Shape;274;p34"/>
          <p:cNvGraphicFramePr/>
          <p:nvPr/>
        </p:nvGraphicFramePr>
        <p:xfrm>
          <a:off x="1330325" y="2028825"/>
          <a:ext cx="3000000" cy="3000000"/>
        </p:xfrm>
        <a:graphic>
          <a:graphicData uri="http://schemas.openxmlformats.org/drawingml/2006/table">
            <a:tbl>
              <a:tblPr>
                <a:noFill/>
                <a:tableStyleId>{27629A6F-8C82-409A-B899-21DE994F4C80}</a:tableStyleId>
              </a:tblPr>
              <a:tblGrid>
                <a:gridCol w="3421050"/>
                <a:gridCol w="2674925"/>
              </a:tblGrid>
              <a:tr h="371475">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Construction Costs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800" u="none">
                          <a:solidFill>
                            <a:srgbClr val="000000"/>
                          </a:solidFill>
                          <a:latin typeface="Calibri"/>
                          <a:ea typeface="Calibri"/>
                          <a:cs typeface="Calibri"/>
                          <a:sym typeface="Calibri"/>
                        </a:rPr>
                        <a:t>Two Stage Construction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r">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Construction first stage now</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$100,000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39750">
                <a:tc>
                  <a:txBody>
                    <a:bodyPr>
                      <a:noAutofit/>
                    </a:bodyPr>
                    <a:lstStyle/>
                    <a:p>
                      <a:pPr indent="0" lvl="0" marL="0" marR="0" rtl="0" algn="r">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Construction second stage </a:t>
                      </a:r>
                      <a:endParaRPr/>
                    </a:p>
                    <a:p>
                      <a:pPr indent="0" lvl="0" marL="0" marR="0" rtl="0" algn="r">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n years from now</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$120,000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1" i="0" lang="en-US" sz="1800" u="none">
                          <a:solidFill>
                            <a:srgbClr val="000000"/>
                          </a:solidFill>
                          <a:latin typeface="Calibri"/>
                          <a:ea typeface="Calibri"/>
                          <a:cs typeface="Calibri"/>
                          <a:sym typeface="Calibri"/>
                        </a:rPr>
                        <a:t>Full Capacity Construction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r">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Construct full capacity now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$140,000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75" name="Google Shape;275;p34"/>
          <p:cNvSpPr txBox="1"/>
          <p:nvPr/>
        </p:nvSpPr>
        <p:spPr>
          <a:xfrm>
            <a:off x="635000" y="4694237"/>
            <a:ext cx="7872412" cy="1322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All facilities will last 40 years regardless of when they are installed</a:t>
            </a:r>
            <a:endParaRPr/>
          </a:p>
          <a:p>
            <a:pPr indent="0" lvl="0" marL="0" marR="0" rtl="0" algn="l">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The annual cost of operation and maintenance is the same for both types of construction</a:t>
            </a:r>
            <a:endParaRPr/>
          </a:p>
          <a:p>
            <a:pPr indent="0" lvl="0" marL="0" marR="0" rtl="0" algn="l">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Assume an 8% interest rate </a:t>
            </a:r>
            <a:endParaRPr/>
          </a:p>
        </p:txBody>
      </p:sp>
      <p:sp>
        <p:nvSpPr>
          <p:cNvPr id="276" name="Google Shape;276;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77" name="Google Shape;277;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1" name="Shape 281"/>
        <p:cNvGrpSpPr/>
        <p:nvPr/>
      </p:nvGrpSpPr>
      <p:grpSpPr>
        <a:xfrm>
          <a:off x="0" y="0"/>
          <a:ext cx="0" cy="0"/>
          <a:chOff x="0" y="0"/>
          <a:chExt cx="0" cy="0"/>
        </a:xfrm>
      </p:grpSpPr>
      <p:sp>
        <p:nvSpPr>
          <p:cNvPr id="282" name="Google Shape;282;p35"/>
          <p:cNvSpPr txBox="1"/>
          <p:nvPr>
            <p:ph type="title"/>
          </p:nvPr>
        </p:nvSpPr>
        <p:spPr>
          <a:xfrm>
            <a:off x="457200" y="274637"/>
            <a:ext cx="8229600" cy="801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Break-Even Analysis Example </a:t>
            </a:r>
            <a:endParaRPr/>
          </a:p>
        </p:txBody>
      </p:sp>
      <p:sp>
        <p:nvSpPr>
          <p:cNvPr id="283" name="Google Shape;283;p35"/>
          <p:cNvSpPr txBox="1"/>
          <p:nvPr>
            <p:ph idx="1" type="body"/>
          </p:nvPr>
        </p:nvSpPr>
        <p:spPr>
          <a:xfrm>
            <a:off x="635000" y="1076325"/>
            <a:ext cx="7791450" cy="5246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Plot “age when second stage is constructed” versus “costs for both alternatives”. Mark the break-even point on your graph. What is the sensitivity of the decision to second-stage construction 16 or more years in the future? </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rgbClr val="3366FF"/>
              </a:buClr>
              <a:buSzPts val="2400"/>
              <a:buFont typeface="Arial"/>
              <a:buChar char="•"/>
            </a:pPr>
            <a:r>
              <a:rPr b="0" i="0" lang="en-US" sz="2400" u="none">
                <a:solidFill>
                  <a:srgbClr val="3366FF"/>
                </a:solidFill>
                <a:latin typeface="Calibri"/>
                <a:ea typeface="Calibri"/>
                <a:cs typeface="Calibri"/>
                <a:sym typeface="Calibri"/>
              </a:rPr>
              <a:t>Solution</a:t>
            </a:r>
            <a:r>
              <a:rPr b="0" i="0" lang="en-US" sz="2400" u="none">
                <a:solidFill>
                  <a:schemeClr val="dk1"/>
                </a:solidFill>
                <a:latin typeface="Calibri"/>
                <a:ea typeface="Calibri"/>
                <a:cs typeface="Calibri"/>
                <a:sym typeface="Calibri"/>
              </a:rPr>
              <a:t>:</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Since we are dealing with a common analysis period the calculations may be either annual cost or present worth. Present worth calculations are used. </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Construct full capacity now</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PW of cost= $140,000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Two stage construction</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The first stage is constructed and the second stage is constructed in n years</a:t>
            </a:r>
            <a:endParaRPr/>
          </a:p>
        </p:txBody>
      </p:sp>
      <p:sp>
        <p:nvSpPr>
          <p:cNvPr id="284" name="Google Shape;284;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85" name="Google Shape;285;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0" name="Shape 290"/>
        <p:cNvGrpSpPr/>
        <p:nvPr/>
      </p:nvGrpSpPr>
      <p:grpSpPr>
        <a:xfrm>
          <a:off x="0" y="0"/>
          <a:ext cx="0" cy="0"/>
          <a:chOff x="0" y="0"/>
          <a:chExt cx="0" cy="0"/>
        </a:xfrm>
      </p:grpSpPr>
      <p:sp>
        <p:nvSpPr>
          <p:cNvPr id="291" name="Google Shape;291;p36"/>
          <p:cNvSpPr txBox="1"/>
          <p:nvPr>
            <p:ph type="title"/>
          </p:nvPr>
        </p:nvSpPr>
        <p:spPr>
          <a:xfrm>
            <a:off x="457200" y="274637"/>
            <a:ext cx="8229600" cy="830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Break-even Analysis Example </a:t>
            </a:r>
            <a:endParaRPr/>
          </a:p>
        </p:txBody>
      </p:sp>
      <p:sp>
        <p:nvSpPr>
          <p:cNvPr id="292" name="Google Shape;292;p36"/>
          <p:cNvSpPr txBox="1"/>
          <p:nvPr>
            <p:ph idx="1" type="body"/>
          </p:nvPr>
        </p:nvSpPr>
        <p:spPr>
          <a:xfrm>
            <a:off x="820737" y="1104900"/>
            <a:ext cx="7496175"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a:solidFill>
                  <a:schemeClr val="dk1"/>
                </a:solidFill>
                <a:latin typeface="Calibri"/>
                <a:ea typeface="Calibri"/>
                <a:cs typeface="Calibri"/>
                <a:sym typeface="Calibri"/>
              </a:rPr>
              <a:t>PW of cost = 100,000 + 120,000(P/F,8%,n)</a:t>
            </a:r>
            <a:endParaRPr/>
          </a:p>
          <a:p>
            <a:pPr indent="-342900" lvl="0" marL="342900" marR="0" rtl="0" algn="l">
              <a:lnSpc>
                <a:spcPct val="90000"/>
              </a:lnSpc>
              <a:spcBef>
                <a:spcPts val="540"/>
              </a:spcBef>
              <a:spcAft>
                <a:spcPts val="0"/>
              </a:spcAft>
              <a:buClr>
                <a:schemeClr val="dk1"/>
              </a:buClr>
              <a:buFont typeface="Arial"/>
              <a:buNone/>
            </a:pPr>
            <a:r>
              <a:t/>
            </a:r>
            <a:endParaRPr b="0" i="0" sz="2700" u="non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n=5	PW=100,000 + 120,000(0.6806)=$181,700</a:t>
            </a:r>
            <a:endParaRPr/>
          </a:p>
          <a:p>
            <a:pPr indent="-342900" lvl="0" marL="342900" marR="0" rtl="0" algn="l">
              <a:lnSpc>
                <a:spcPct val="9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n=10	PW=100,000 + 120,000(0.4632)=$155,600</a:t>
            </a:r>
            <a:endParaRPr/>
          </a:p>
          <a:p>
            <a:pPr indent="-342900" lvl="0" marL="342900" marR="0" rtl="0" algn="l">
              <a:lnSpc>
                <a:spcPct val="9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n=20	PW=100,000 + 120,000(0.2145)=$125,700</a:t>
            </a:r>
            <a:endParaRPr/>
          </a:p>
          <a:p>
            <a:pPr indent="-342900" lvl="0" marL="342900" marR="0" rtl="0" algn="l">
              <a:lnSpc>
                <a:spcPct val="9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n=30	PW=100,000 + 120,000(0.0994)=$111,900</a:t>
            </a:r>
            <a:endParaRPr/>
          </a:p>
          <a:p>
            <a:pPr indent="-342900" lvl="0" marL="342900" marR="0" rtl="0" algn="l">
              <a:lnSpc>
                <a:spcPct val="90000"/>
              </a:lnSpc>
              <a:spcBef>
                <a:spcPts val="540"/>
              </a:spcBef>
              <a:spcAft>
                <a:spcPts val="0"/>
              </a:spcAft>
              <a:buClr>
                <a:schemeClr val="dk1"/>
              </a:buClr>
              <a:buFont typeface="Arial"/>
              <a:buNone/>
            </a:pPr>
            <a:r>
              <a:t/>
            </a:r>
            <a:endParaRPr b="0" i="0" sz="2700" u="non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These data are plotted in the form of a breakeven chart </a:t>
            </a: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293" name="Google Shape;293;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94" name="Google Shape;294;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9" name="Shape 299"/>
        <p:cNvGrpSpPr/>
        <p:nvPr/>
      </p:nvGrpSpPr>
      <p:grpSpPr>
        <a:xfrm>
          <a:off x="0" y="0"/>
          <a:ext cx="0" cy="0"/>
          <a:chOff x="0" y="0"/>
          <a:chExt cx="0" cy="0"/>
        </a:xfrm>
      </p:grpSpPr>
      <p:sp>
        <p:nvSpPr>
          <p:cNvPr id="300" name="Google Shape;300;p37"/>
          <p:cNvSpPr txBox="1"/>
          <p:nvPr>
            <p:ph type="title"/>
          </p:nvPr>
        </p:nvSpPr>
        <p:spPr>
          <a:xfrm>
            <a:off x="457200" y="0"/>
            <a:ext cx="8229600" cy="9112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Break-Even Analysis, cont’d.</a:t>
            </a:r>
            <a:endParaRPr/>
          </a:p>
        </p:txBody>
      </p:sp>
      <p:sp>
        <p:nvSpPr>
          <p:cNvPr id="301" name="Google Shape;301;p37"/>
          <p:cNvSpPr txBox="1"/>
          <p:nvPr>
            <p:ph idx="1" type="body"/>
          </p:nvPr>
        </p:nvSpPr>
        <p:spPr>
          <a:xfrm>
            <a:off x="457200" y="1244600"/>
            <a:ext cx="8229600" cy="5216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3350" lvl="1" marL="742950" marR="0" rtl="0" algn="l">
              <a:lnSpc>
                <a:spcPct val="9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9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Shows present worth of building both stages now versus building a second stage at a later date.</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The point at which they are equal is when the second stage is built in year 15.</a:t>
            </a:r>
            <a:endParaRPr/>
          </a:p>
        </p:txBody>
      </p:sp>
      <p:pic>
        <p:nvPicPr>
          <p:cNvPr descr="figure 9-4_crop" id="302" name="Google Shape;302;p37"/>
          <p:cNvPicPr preferRelativeResize="0"/>
          <p:nvPr/>
        </p:nvPicPr>
        <p:blipFill rotWithShape="1">
          <a:blip r:embed="rId3">
            <a:alphaModFix/>
          </a:blip>
          <a:srcRect b="0" l="0" r="0" t="0"/>
          <a:stretch/>
        </p:blipFill>
        <p:spPr>
          <a:xfrm>
            <a:off x="1473200" y="1244600"/>
            <a:ext cx="6400800" cy="3419475"/>
          </a:xfrm>
          <a:prstGeom prst="rect">
            <a:avLst/>
          </a:prstGeom>
          <a:noFill/>
          <a:ln cap="flat" cmpd="sng" w="28575">
            <a:solidFill>
              <a:srgbClr val="000000"/>
            </a:solidFill>
            <a:prstDash val="solid"/>
            <a:miter lim="8000"/>
            <a:headEnd len="sm" w="sm" type="none"/>
            <a:tailEnd len="sm" w="sm" type="none"/>
          </a:ln>
        </p:spPr>
      </p:pic>
      <p:sp>
        <p:nvSpPr>
          <p:cNvPr id="303" name="Google Shape;303;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04" name="Google Shape;304;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8" name="Shape 308"/>
        <p:cNvGrpSpPr/>
        <p:nvPr/>
      </p:nvGrpSpPr>
      <p:grpSpPr>
        <a:xfrm>
          <a:off x="0" y="0"/>
          <a:ext cx="0" cy="0"/>
          <a:chOff x="0" y="0"/>
          <a:chExt cx="0" cy="0"/>
        </a:xfrm>
      </p:grpSpPr>
      <p:sp>
        <p:nvSpPr>
          <p:cNvPr id="309" name="Google Shape;309;p38"/>
          <p:cNvSpPr txBox="1"/>
          <p:nvPr>
            <p:ph type="title"/>
          </p:nvPr>
        </p:nvSpPr>
        <p:spPr>
          <a:xfrm>
            <a:off x="457200" y="274637"/>
            <a:ext cx="8229600" cy="8413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 Even Analysis Cont’d. </a:t>
            </a:r>
            <a:endParaRPr/>
          </a:p>
        </p:txBody>
      </p:sp>
      <p:sp>
        <p:nvSpPr>
          <p:cNvPr id="310" name="Google Shape;310;p38"/>
          <p:cNvSpPr txBox="1"/>
          <p:nvPr>
            <p:ph idx="1" type="body"/>
          </p:nvPr>
        </p:nvSpPr>
        <p:spPr>
          <a:xfrm>
            <a:off x="457200" y="1116012"/>
            <a:ext cx="8229600" cy="5010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We see that the PW of cost for two-stage construction decreases as the second stage is deferred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break-even point on the graph is the point where both alternatives have the same PW.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We see that if the second stage is deferred for 15 years, then the PW of the cost for the two stage construction is equal to the one-stage construction.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Year 15 is the break-even point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If the second stage construction were to be needed before year 15, then the one-stage construction, with its smaller PW of cost, would be preferred. </a:t>
            </a:r>
            <a:endParaRPr/>
          </a:p>
        </p:txBody>
      </p:sp>
      <p:sp>
        <p:nvSpPr>
          <p:cNvPr id="311" name="Google Shape;311;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12" name="Google Shape;312;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Break Even Analysis Cont’d. </a:t>
            </a:r>
            <a:endParaRPr/>
          </a:p>
        </p:txBody>
      </p:sp>
      <p:sp>
        <p:nvSpPr>
          <p:cNvPr id="318" name="Google Shape;318;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the second-stage were not needed until after 15 years, two stage construction would be preferred.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decision on how to construct the project is sensitive to the age at which the second stage is needed only if the range of estimates includes 15 years.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one were to estimate that the second-stage capacity would be needed between 5 and 10 years hence, the decision is insensitive to that estimate. </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19" name="Google Shape;319;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20" name="Google Shape;320;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4" name="Shape 324"/>
        <p:cNvGrpSpPr/>
        <p:nvPr/>
      </p:nvGrpSpPr>
      <p:grpSpPr>
        <a:xfrm>
          <a:off x="0" y="0"/>
          <a:ext cx="0" cy="0"/>
          <a:chOff x="0" y="0"/>
          <a:chExt cx="0" cy="0"/>
        </a:xfrm>
      </p:grpSpPr>
      <p:sp>
        <p:nvSpPr>
          <p:cNvPr id="325" name="Google Shape;325;p40"/>
          <p:cNvSpPr txBox="1"/>
          <p:nvPr>
            <p:ph type="title"/>
          </p:nvPr>
        </p:nvSpPr>
        <p:spPr>
          <a:xfrm>
            <a:off x="652462" y="542925"/>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Summary</a:t>
            </a:r>
            <a:endParaRPr/>
          </a:p>
        </p:txBody>
      </p:sp>
      <p:sp>
        <p:nvSpPr>
          <p:cNvPr id="326" name="Google Shape;326;p40"/>
          <p:cNvSpPr txBox="1"/>
          <p:nvPr>
            <p:ph idx="1" type="body"/>
          </p:nvPr>
        </p:nvSpPr>
        <p:spPr>
          <a:xfrm>
            <a:off x="387350" y="1535112"/>
            <a:ext cx="8067675"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Future Worth Analysis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Comparisons between alternatives made based on a future time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Benefit-Cost Ratio Analysis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Analyzes the ratio of benefits to costs through present worth or annual worth.</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Incremental benefit-cost ratios are used for multiple alternatives when neither input nor output are fixed.</a:t>
            </a:r>
            <a:endParaRPr/>
          </a:p>
        </p:txBody>
      </p:sp>
      <p:sp>
        <p:nvSpPr>
          <p:cNvPr id="327" name="Google Shape;327;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28" name="Google Shape;328;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2" name="Shape 332"/>
        <p:cNvGrpSpPr/>
        <p:nvPr/>
      </p:nvGrpSpPr>
      <p:grpSpPr>
        <a:xfrm>
          <a:off x="0" y="0"/>
          <a:ext cx="0" cy="0"/>
          <a:chOff x="0" y="0"/>
          <a:chExt cx="0" cy="0"/>
        </a:xfrm>
      </p:grpSpPr>
      <p:sp>
        <p:nvSpPr>
          <p:cNvPr id="333" name="Google Shape;333;p41"/>
          <p:cNvSpPr txBox="1"/>
          <p:nvPr>
            <p:ph type="title"/>
          </p:nvPr>
        </p:nvSpPr>
        <p:spPr>
          <a:xfrm>
            <a:off x="652462" y="685800"/>
            <a:ext cx="7835900" cy="4810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Summary, cont’d.</a:t>
            </a:r>
            <a:endParaRPr/>
          </a:p>
        </p:txBody>
      </p:sp>
      <p:sp>
        <p:nvSpPr>
          <p:cNvPr id="334" name="Google Shape;334;p41"/>
          <p:cNvSpPr txBox="1"/>
          <p:nvPr>
            <p:ph idx="1" type="body"/>
          </p:nvPr>
        </p:nvSpPr>
        <p:spPr>
          <a:xfrm>
            <a:off x="782637" y="1404937"/>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Payback Period Analysis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period of time required for profit or other benefits to equal the cost of the investment.</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 poor method for ranking alternatives because interest rate is NOT considered.</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Simply measures the time it takes to recover the investment in original dollars.</a:t>
            </a:r>
            <a:endParaRPr/>
          </a:p>
        </p:txBody>
      </p:sp>
      <p:sp>
        <p:nvSpPr>
          <p:cNvPr id="335" name="Google Shape;335;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36" name="Google Shape;336;p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Future Worth Analysis</a:t>
            </a:r>
            <a:endParaRPr/>
          </a:p>
        </p:txBody>
      </p:sp>
      <p:sp>
        <p:nvSpPr>
          <p:cNvPr id="105" name="Google Shape;105;p15"/>
          <p:cNvSpPr txBox="1"/>
          <p:nvPr>
            <p:ph idx="1" type="body"/>
          </p:nvPr>
        </p:nvSpPr>
        <p:spPr>
          <a:xfrm>
            <a:off x="652462" y="1404937"/>
            <a:ext cx="7802562"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In contrast to present worth analysis, one might want to know the situation of a set of alternatives at any point in time in the future.</a:t>
            </a:r>
            <a:endParaRPr/>
          </a:p>
          <a:p>
            <a:pPr indent="-342900" lvl="0" marL="342900" marR="0" rtl="0" algn="l">
              <a:lnSpc>
                <a:spcPct val="73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Future worth analysis is very similar to present worth analysis but the analysis exists at some future point in time.</a:t>
            </a:r>
            <a:endParaRPr/>
          </a:p>
          <a:p>
            <a:pPr indent="-342900" lvl="0" marL="342900" marR="0" rtl="0" algn="l">
              <a:lnSpc>
                <a:spcPct val="73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Calibri"/>
                <a:ea typeface="Calibri"/>
                <a:cs typeface="Calibri"/>
                <a:sym typeface="Calibri"/>
              </a:rPr>
              <a:t>As in present worth analysis, the evaluation of alternatives must be over the same time period.</a:t>
            </a:r>
            <a:endParaRPr/>
          </a:p>
          <a:p>
            <a:pPr indent="-285750" lvl="1" marL="742950" marR="0" rtl="0" algn="l">
              <a:lnSpc>
                <a:spcPct val="7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This implies that the use of LCM or a specified time period is needed.</a:t>
            </a:r>
            <a:endParaRPr/>
          </a:p>
        </p:txBody>
      </p:sp>
      <p:sp>
        <p:nvSpPr>
          <p:cNvPr id="106" name="Google Shape;106;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7" name="Google Shape;107;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0" name="Shape 340"/>
        <p:cNvGrpSpPr/>
        <p:nvPr/>
      </p:nvGrpSpPr>
      <p:grpSpPr>
        <a:xfrm>
          <a:off x="0" y="0"/>
          <a:ext cx="0" cy="0"/>
          <a:chOff x="0" y="0"/>
          <a:chExt cx="0" cy="0"/>
        </a:xfrm>
      </p:grpSpPr>
      <p:sp>
        <p:nvSpPr>
          <p:cNvPr id="341" name="Google Shape;341;p42"/>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Summary, cont’d.</a:t>
            </a:r>
            <a:endParaRPr/>
          </a:p>
        </p:txBody>
      </p:sp>
      <p:sp>
        <p:nvSpPr>
          <p:cNvPr id="342" name="Google Shape;34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Sensitivity Analysis</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Used to determine how sensitive a decision is to estimates and parameters.</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Examination of the range of values to determine their effect on a decision.</a:t>
            </a:r>
            <a:endParaRPr/>
          </a:p>
          <a:p>
            <a:pPr indent="-241300" lvl="1" marL="742950" marR="0" rtl="0" algn="l">
              <a:lnSpc>
                <a:spcPct val="90000"/>
              </a:lnSpc>
              <a:spcBef>
                <a:spcPts val="14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Break-Even Analysis</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To locate the condition where alternatives are equivalent.</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Often uses a break-even chart.</a:t>
            </a:r>
            <a:endParaRPr/>
          </a:p>
        </p:txBody>
      </p:sp>
      <p:sp>
        <p:nvSpPr>
          <p:cNvPr id="343" name="Google Shape;343;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344" name="Google Shape;344;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16"/>
          <p:cNvSpPr txBox="1"/>
          <p:nvPr>
            <p:ph type="title"/>
          </p:nvPr>
        </p:nvSpPr>
        <p:spPr>
          <a:xfrm>
            <a:off x="457200" y="274637"/>
            <a:ext cx="8229600" cy="857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Future Worth Analysis </a:t>
            </a:r>
            <a:endParaRPr/>
          </a:p>
        </p:txBody>
      </p:sp>
      <p:sp>
        <p:nvSpPr>
          <p:cNvPr id="114" name="Google Shape;114;p16"/>
          <p:cNvSpPr txBox="1"/>
          <p:nvPr>
            <p:ph idx="1" type="body"/>
          </p:nvPr>
        </p:nvSpPr>
        <p:spPr>
          <a:xfrm>
            <a:off x="457200" y="1131887"/>
            <a:ext cx="8229600" cy="5453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 20 year old university student smokes about twenty cigarettes a week. He wonders how much he could accumulate by </a:t>
            </a:r>
            <a:r>
              <a:rPr b="0" i="0" lang="en-US" sz="3200" u="none" cap="none" strike="noStrike">
                <a:solidFill>
                  <a:srgbClr val="3366FF"/>
                </a:solidFill>
                <a:latin typeface="Calibri"/>
                <a:ea typeface="Calibri"/>
                <a:cs typeface="Calibri"/>
                <a:sym typeface="Calibri"/>
              </a:rPr>
              <a:t>age 65 </a:t>
            </a:r>
            <a:r>
              <a:rPr b="0" i="0" lang="en-US" sz="3200" u="none" cap="none" strike="noStrike">
                <a:solidFill>
                  <a:schemeClr val="dk1"/>
                </a:solidFill>
                <a:latin typeface="Calibri"/>
                <a:ea typeface="Calibri"/>
                <a:cs typeface="Calibri"/>
                <a:sym typeface="Calibri"/>
              </a:rPr>
              <a:t>if he quit smoking </a:t>
            </a:r>
            <a:r>
              <a:rPr b="0" i="0" lang="en-US" sz="3200" u="none" cap="none" strike="noStrike">
                <a:solidFill>
                  <a:srgbClr val="3366FF"/>
                </a:solidFill>
                <a:latin typeface="Calibri"/>
                <a:ea typeface="Calibri"/>
                <a:cs typeface="Calibri"/>
                <a:sym typeface="Calibri"/>
              </a:rPr>
              <a:t>now</a:t>
            </a:r>
            <a:r>
              <a:rPr b="0" i="0" lang="en-US" sz="3200" u="none" cap="none" strike="noStrike">
                <a:solidFill>
                  <a:schemeClr val="dk1"/>
                </a:solidFill>
                <a:latin typeface="Calibri"/>
                <a:ea typeface="Calibri"/>
                <a:cs typeface="Calibri"/>
                <a:sym typeface="Calibri"/>
              </a:rPr>
              <a:t> and put his cigarette money into a savings account. Cigarettes cost $85 a carton. The student expects that a savings account would earn 5% interest, compounded semi-annually. Compute the student’s future worth at age 65. (Assume the student smokes 1 carton per week) </a:t>
            </a:r>
            <a:endParaRPr/>
          </a:p>
        </p:txBody>
      </p:sp>
      <p:sp>
        <p:nvSpPr>
          <p:cNvPr id="115" name="Google Shape;115;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6" name="Google Shape;116;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274637"/>
            <a:ext cx="8229600" cy="8429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Future Worth Analysis</a:t>
            </a:r>
            <a:endParaRPr/>
          </a:p>
        </p:txBody>
      </p:sp>
      <p:sp>
        <p:nvSpPr>
          <p:cNvPr id="123" name="Google Shape;123;p17"/>
          <p:cNvSpPr txBox="1"/>
          <p:nvPr>
            <p:ph idx="1" type="body"/>
          </p:nvPr>
        </p:nvSpPr>
        <p:spPr>
          <a:xfrm>
            <a:off x="457200" y="1117600"/>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Amount the student spends on cigarettes in half a year = $85/carton x 26 weeks = $2,210</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Therefore, the student will have a semi-annual saving of $2,210</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5% interest compounded semi-annually = 2.5% per interest period (half a year)</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No. of interest periods = (65-20)*2=90</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Future Worth = A(F/A,2.5%,90) = 2,210 (329.2) = $727,532</a:t>
            </a:r>
            <a:endParaRPr/>
          </a:p>
        </p:txBody>
      </p:sp>
      <p:sp>
        <p:nvSpPr>
          <p:cNvPr id="124" name="Google Shape;124;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5" name="Google Shape;125;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652462" y="68580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 Analysis</a:t>
            </a:r>
            <a:endParaRPr/>
          </a:p>
        </p:txBody>
      </p:sp>
      <p:sp>
        <p:nvSpPr>
          <p:cNvPr id="132" name="Google Shape;132;p18"/>
          <p:cNvSpPr txBox="1"/>
          <p:nvPr>
            <p:ph idx="1" type="body"/>
          </p:nvPr>
        </p:nvSpPr>
        <p:spPr>
          <a:xfrm>
            <a:off x="355600" y="1468437"/>
            <a:ext cx="8580437" cy="4887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At a given minimum attractive rate of return (MARR) we would consider an alternative acceptable when:</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PW of benefits – PW of costs &gt;= 0</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or</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EUAB – EUAC &gt;= 0</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cap="none" strike="noStrike">
                <a:solidFill>
                  <a:schemeClr val="dk1"/>
                </a:solidFill>
                <a:latin typeface="Calibri"/>
                <a:ea typeface="Calibri"/>
                <a:cs typeface="Calibri"/>
                <a:sym typeface="Calibri"/>
              </a:rPr>
              <a:t>This could also be stated as a ratio:</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PW of benefits/PW of costs ≥ 1</a:t>
            </a:r>
            <a:endParaRPr/>
          </a:p>
          <a:p>
            <a:pPr indent="-228600" lvl="2" marL="1143000" marR="0" rtl="0" algn="l">
              <a:lnSpc>
                <a:spcPct val="100000"/>
              </a:lnSpc>
              <a:spcBef>
                <a:spcPts val="360"/>
              </a:spcBef>
              <a:spcAft>
                <a:spcPts val="0"/>
              </a:spcAft>
              <a:buClr>
                <a:schemeClr val="dk1"/>
              </a:buClr>
              <a:buSzPts val="1800"/>
              <a:buFont typeface="Times New Roman"/>
              <a:buChar char="•"/>
            </a:pPr>
            <a:r>
              <a:rPr b="1" i="0" lang="en-US" sz="1800" u="none" cap="none" strike="noStrike">
                <a:solidFill>
                  <a:schemeClr val="dk1"/>
                </a:solidFill>
                <a:latin typeface="Calibri"/>
                <a:ea typeface="Calibri"/>
                <a:cs typeface="Calibri"/>
                <a:sym typeface="Calibri"/>
              </a:rPr>
              <a:t>Called the Benefit</a:t>
            </a:r>
            <a:r>
              <a:rPr b="1" i="0" lang="en-US" sz="1800" u="none" cap="none" strike="noStrike">
                <a:solidFill>
                  <a:schemeClr val="dk1"/>
                </a:solidFill>
                <a:latin typeface="Times New Roman"/>
                <a:ea typeface="Times New Roman"/>
                <a:cs typeface="Times New Roman"/>
                <a:sym typeface="Times New Roman"/>
              </a:rPr>
              <a:t>–</a:t>
            </a:r>
            <a:r>
              <a:rPr b="1" i="0" lang="en-US" sz="1800" u="none" cap="none" strike="noStrike">
                <a:solidFill>
                  <a:schemeClr val="dk1"/>
                </a:solidFill>
                <a:latin typeface="Calibri"/>
                <a:ea typeface="Calibri"/>
                <a:cs typeface="Calibri"/>
                <a:sym typeface="Calibri"/>
              </a:rPr>
              <a:t>Cost Ratio</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Benefit-Cost ratio analysis is based on the ratio of benefits to costs by means of either present worth or annual cash flow calculations </a:t>
            </a:r>
            <a:endParaRPr/>
          </a:p>
        </p:txBody>
      </p:sp>
      <p:sp>
        <p:nvSpPr>
          <p:cNvPr id="133" name="Google Shape;133;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4" name="Google Shape;134;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274637"/>
            <a:ext cx="8229600" cy="830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 Analysis</a:t>
            </a:r>
            <a:endParaRPr/>
          </a:p>
        </p:txBody>
      </p:sp>
      <p:graphicFrame>
        <p:nvGraphicFramePr>
          <p:cNvPr id="140" name="Google Shape;140;p19"/>
          <p:cNvGraphicFramePr/>
          <p:nvPr/>
        </p:nvGraphicFramePr>
        <p:xfrm>
          <a:off x="731837" y="1104900"/>
          <a:ext cx="3000000" cy="3000000"/>
        </p:xfrm>
        <a:graphic>
          <a:graphicData uri="http://schemas.openxmlformats.org/drawingml/2006/table">
            <a:tbl>
              <a:tblPr>
                <a:noFill/>
                <a:tableStyleId>{27629A6F-8C82-409A-B899-21DE994F4C80}</a:tableStyleId>
              </a:tblPr>
              <a:tblGrid>
                <a:gridCol w="1311275"/>
                <a:gridCol w="3313100"/>
                <a:gridCol w="3051175"/>
              </a:tblGrid>
              <a:tr h="365125">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Situation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Criterion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13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Fixed input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Amount of money or other input resources is fixed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Maximize B/C</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397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Fixed output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Fixed task, benefit, or other output to be accomplished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Maximize B/C</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2480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Neither input nor output fixed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Neither amount of money or other inputs nor amount of benefits or other outputs is fixed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1" lang="en-US" sz="1800" u="none">
                          <a:solidFill>
                            <a:srgbClr val="000000"/>
                          </a:solidFill>
                          <a:latin typeface="Calibri"/>
                          <a:ea typeface="Calibri"/>
                          <a:cs typeface="Calibri"/>
                          <a:sym typeface="Calibri"/>
                        </a:rPr>
                        <a:t>Two alternatives</a:t>
                      </a:r>
                      <a:r>
                        <a:rPr b="0" i="0" lang="en-US" sz="1800" u="none">
                          <a:solidFill>
                            <a:srgbClr val="000000"/>
                          </a:solidFill>
                          <a:latin typeface="Calibri"/>
                          <a:ea typeface="Calibri"/>
                          <a:cs typeface="Calibri"/>
                          <a:sym typeface="Calibri"/>
                        </a:rPr>
                        <a:t>: compute the incremental benefit-cost ratio (ΔB/ΔC) on the increment of investment between the alternatives. If ΔB/ΔC ≥ 1, choose the higher-cost alternative; otherwise, choose the lower cost alternative. </a:t>
                      </a:r>
                      <a:endParaRPr/>
                    </a:p>
                    <a:p>
                      <a:pPr indent="0" lvl="0" marL="0" marR="0" rtl="0" algn="l">
                        <a:lnSpc>
                          <a:spcPct val="100000"/>
                        </a:lnSpc>
                        <a:spcBef>
                          <a:spcPts val="0"/>
                        </a:spcBef>
                        <a:spcAft>
                          <a:spcPts val="0"/>
                        </a:spcAft>
                        <a:buClr>
                          <a:srgbClr val="000000"/>
                        </a:buClr>
                        <a:buFont typeface="Calibri"/>
                        <a:buNone/>
                      </a:pPr>
                      <a:r>
                        <a:rPr b="0" i="1" lang="en-US" sz="1800" u="none">
                          <a:solidFill>
                            <a:srgbClr val="000000"/>
                          </a:solidFill>
                          <a:latin typeface="Calibri"/>
                          <a:ea typeface="Calibri"/>
                          <a:cs typeface="Calibri"/>
                          <a:sym typeface="Calibri"/>
                        </a:rPr>
                        <a:t>Three or more alternatives: </a:t>
                      </a:r>
                      <a:r>
                        <a:rPr b="0" i="0" lang="en-US" sz="1800" u="none">
                          <a:solidFill>
                            <a:srgbClr val="000000"/>
                          </a:solidFill>
                          <a:latin typeface="Calibri"/>
                          <a:ea typeface="Calibri"/>
                          <a:cs typeface="Calibri"/>
                          <a:sym typeface="Calibri"/>
                        </a:rPr>
                        <a:t>solve by benefit-cost ratio incremental analysis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141" name="Google Shape;141;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42" name="Google Shape;142;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0"/>
          <p:cNvSpPr txBox="1"/>
          <p:nvPr>
            <p:ph type="title"/>
          </p:nvPr>
        </p:nvSpPr>
        <p:spPr>
          <a:xfrm>
            <a:off x="457200" y="274637"/>
            <a:ext cx="8229600" cy="898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 Analysis</a:t>
            </a:r>
            <a:endParaRPr/>
          </a:p>
        </p:txBody>
      </p:sp>
      <p:sp>
        <p:nvSpPr>
          <p:cNvPr id="148" name="Google Shape;148;p20"/>
          <p:cNvSpPr txBox="1"/>
          <p:nvPr>
            <p:ph idx="1" type="body"/>
          </p:nvPr>
        </p:nvSpPr>
        <p:spPr>
          <a:xfrm>
            <a:off x="457200" y="1173162"/>
            <a:ext cx="8229600" cy="5302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a:t>
            </a:r>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 firm is trying to decide which of two devices to install to reduce costs. Both devices have useful lives of five years and no salvage value. Device A costs $1000 and can be expected to result in a $300 savings annually. Device B costs $1350 and will provide cost savings of $300 the first year, but savings will increase by $50 annually, making the second year savings $350, the third year savings $400, and so forth. With interest at 7%, which device should the firm purchase? </a:t>
            </a:r>
            <a:endParaRPr/>
          </a:p>
        </p:txBody>
      </p:sp>
      <p:sp>
        <p:nvSpPr>
          <p:cNvPr id="149" name="Google Shape;149;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50" name="Google Shape;150;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274637"/>
            <a:ext cx="8229600" cy="857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Benefit-Cost Ratio Analysis</a:t>
            </a:r>
            <a:endParaRPr/>
          </a:p>
        </p:txBody>
      </p:sp>
      <p:sp>
        <p:nvSpPr>
          <p:cNvPr id="157" name="Google Shape;157;p21"/>
          <p:cNvSpPr txBox="1"/>
          <p:nvPr>
            <p:ph idx="1" type="body"/>
          </p:nvPr>
        </p:nvSpPr>
        <p:spPr>
          <a:xfrm>
            <a:off x="457200" y="1131887"/>
            <a:ext cx="8059737" cy="538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Solution:</a:t>
            </a:r>
            <a:endParaRPr/>
          </a:p>
          <a:p>
            <a:pPr indent="-342900" lvl="0" marL="342900" marR="0" rtl="0" algn="l">
              <a:lnSpc>
                <a:spcPct val="100000"/>
              </a:lnSpc>
              <a:spcBef>
                <a:spcPts val="560"/>
              </a:spcBef>
              <a:spcAft>
                <a:spcPts val="0"/>
              </a:spcAft>
              <a:buClr>
                <a:schemeClr val="dk1"/>
              </a:buClr>
              <a:buFont typeface="Arial"/>
              <a:buNone/>
            </a:pPr>
            <a:r>
              <a:rPr b="0" i="1" lang="en-US" sz="2800" u="none" cap="none" strike="noStrike">
                <a:solidFill>
                  <a:schemeClr val="dk1"/>
                </a:solidFill>
                <a:latin typeface="Calibri"/>
                <a:ea typeface="Calibri"/>
                <a:cs typeface="Calibri"/>
                <a:sym typeface="Calibri"/>
              </a:rPr>
              <a:t>Incremental Cost: </a:t>
            </a:r>
            <a:r>
              <a:rPr b="0" i="0" lang="en-US" sz="2800" u="none" cap="none" strike="noStrike">
                <a:solidFill>
                  <a:schemeClr val="dk1"/>
                </a:solidFill>
                <a:latin typeface="Calibri"/>
                <a:ea typeface="Calibri"/>
                <a:cs typeface="Calibri"/>
                <a:sym typeface="Calibri"/>
              </a:rPr>
              <a:t>B-A = $1350 - $1000 = $350</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PW of Cost = $350 (this is the incremental difference between the two alternatives)</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PW Benefits = 50(P/G,7%,5)</a:t>
            </a:r>
            <a:endParaRPr/>
          </a:p>
          <a:p>
            <a:pPr indent="-342900" lvl="0" marL="3429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 50(7.647) = $382</a:t>
            </a:r>
            <a:endParaRPr/>
          </a:p>
          <a:p>
            <a:pPr indent="-342900" lvl="0" marL="3429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ΔB/ΔC = PW of Benefits/PW of Costs = 382/350 = 1.09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58" name="Google Shape;158;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59" name="Google Shape;159;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