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Lst>
  <p:sldSz cy="6858000" cx="9144000"/>
  <p:notesSz cx="6858000" cy="9144000"/>
  <p:embeddedFontLst>
    <p:embeddedFont>
      <p:font typeface="Tahoma"/>
      <p:regular r:id="rId78"/>
      <p:bold r:id="rId79"/>
    </p:embeddedFont>
    <p:embeddedFont>
      <p:font typeface="Arial Black"/>
      <p:regular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ArialBlack-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font" Target="fonts/Tahoma-bold.fntdata"/><Relationship Id="rId34" Type="http://schemas.openxmlformats.org/officeDocument/2006/relationships/slide" Target="slides/slide30.xml"/><Relationship Id="rId78" Type="http://schemas.openxmlformats.org/officeDocument/2006/relationships/font" Target="fonts/Tahoma-regular.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SzPts val="1400"/>
              <a:buNone/>
              <a:defRPr b="1" i="0" sz="1200" u="none" cap="none" strike="noStrike">
                <a:solidFill>
                  <a:srgbClr val="FF00FF"/>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00FF"/>
              </a:buClr>
              <a:buSzPts val="1200"/>
              <a:buFont typeface="Times New Roman"/>
              <a:buNone/>
            </a:pPr>
            <a:fld id="{00000000-1234-1234-1234-123412341234}" type="slidenum">
              <a:rPr b="1" i="0" lang="en-US" sz="1200" u="none" cap="none" strike="noStrike">
                <a:solidFill>
                  <a:srgbClr val="FF00FF"/>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Google Shape;704;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Google Shape;710;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Google Shape;724;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5" name="Shape 735"/>
        <p:cNvGrpSpPr/>
        <p:nvPr/>
      </p:nvGrpSpPr>
      <p:grpSpPr>
        <a:xfrm>
          <a:off x="0" y="0"/>
          <a:ext cx="0" cy="0"/>
          <a:chOff x="0" y="0"/>
          <a:chExt cx="0" cy="0"/>
        </a:xfrm>
      </p:grpSpPr>
      <p:sp>
        <p:nvSpPr>
          <p:cNvPr id="736" name="Google Shape;736;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Google Shape;755;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ctr">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ctr">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sp>
        <p:nvSpPr>
          <p:cNvPr id="72" name="Google Shape;72;p1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3" name="Google Shape;73;p1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74" name="Google Shape;74;p1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75" name="Google Shape;75;p11"/>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1" i="0" sz="2800" u="none">
                <a:solidFill>
                  <a:srgbClr val="FF00FF"/>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76" name="Google Shape;76;p1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77" name="Google Shape;77;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8" name="Shape 78"/>
        <p:cNvGrpSpPr/>
        <p:nvPr/>
      </p:nvGrpSpPr>
      <p:grpSpPr>
        <a:xfrm>
          <a:off x="0" y="0"/>
          <a:ext cx="0" cy="0"/>
          <a:chOff x="0" y="0"/>
          <a:chExt cx="0" cy="0"/>
        </a:xfrm>
      </p:grpSpPr>
      <p:sp>
        <p:nvSpPr>
          <p:cNvPr id="79" name="Google Shape;79;p12"/>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80" name="Google Shape;80;p12"/>
          <p:cNvSpPr txBox="1"/>
          <p:nvPr>
            <p:ph idx="1" type="body"/>
          </p:nvPr>
        </p:nvSpPr>
        <p:spPr>
          <a:xfrm rot="5400000">
            <a:off x="2514600" y="152400"/>
            <a:ext cx="4114800" cy="77724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1" name="Google Shape;81;p12"/>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1" i="0" sz="2800" u="none">
                <a:solidFill>
                  <a:srgbClr val="FF00FF"/>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82" name="Google Shape;82;p1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83" name="Google Shape;83;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3"/>
          <p:cNvSpPr txBox="1"/>
          <p:nvPr>
            <p:ph type="title"/>
          </p:nvPr>
        </p:nvSpPr>
        <p:spPr>
          <a:xfrm rot="5400000">
            <a:off x="4743450" y="2381250"/>
            <a:ext cx="5486400" cy="1943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86" name="Google Shape;86;p13"/>
          <p:cNvSpPr txBox="1"/>
          <p:nvPr>
            <p:ph idx="1" type="body"/>
          </p:nvPr>
        </p:nvSpPr>
        <p:spPr>
          <a:xfrm rot="5400000">
            <a:off x="781050" y="514350"/>
            <a:ext cx="5486400" cy="5676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7" name="Google Shape;87;p13"/>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1" i="0" sz="2800" u="none">
                <a:solidFill>
                  <a:srgbClr val="FF00FF"/>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88" name="Google Shape;88;p1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89" name="Google Shape;89;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3" name="Google Shape;23;p3"/>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4" name="Google Shape;24;p3"/>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25" name="Google Shape;25;p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26" name="Google Shape;26;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29" name="Google Shape;29;p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30" name="Google Shape;30;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5"/>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3" name="Google Shape;33;p5"/>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1" i="0" sz="2800" u="none">
                <a:solidFill>
                  <a:srgbClr val="FF00FF"/>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34" name="Google Shape;34;p5"/>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35" name="Google Shape;35;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36" name="Shape 36"/>
        <p:cNvGrpSpPr/>
        <p:nvPr/>
      </p:nvGrpSpPr>
      <p:grpSpPr>
        <a:xfrm>
          <a:off x="0" y="0"/>
          <a:ext cx="0" cy="0"/>
          <a:chOff x="0" y="0"/>
          <a:chExt cx="0" cy="0"/>
        </a:xfrm>
      </p:grpSpPr>
      <p:sp>
        <p:nvSpPr>
          <p:cNvPr id="37" name="Google Shape;37;p6"/>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8" name="Google Shape;38;p6"/>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9" name="Google Shape;39;p6"/>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1" i="0" sz="2800" u="none">
                <a:solidFill>
                  <a:srgbClr val="FF00FF"/>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40" name="Google Shape;40;p6"/>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41" name="Google Shape;41;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2" name="Shape 42"/>
        <p:cNvGrpSpPr/>
        <p:nvPr/>
      </p:nvGrpSpPr>
      <p:grpSpPr>
        <a:xfrm>
          <a:off x="0" y="0"/>
          <a:ext cx="0" cy="0"/>
          <a:chOff x="0" y="0"/>
          <a:chExt cx="0" cy="0"/>
        </a:xfrm>
      </p:grpSpPr>
      <p:sp>
        <p:nvSpPr>
          <p:cNvPr id="43" name="Google Shape;43;p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4" name="Google Shape;44;p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45" name="Google Shape;45;p7"/>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1" i="0" sz="2800" u="none">
                <a:solidFill>
                  <a:srgbClr val="FF00FF"/>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46" name="Google Shape;46;p7"/>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47" name="Google Shape;47;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8" name="Shape 48"/>
        <p:cNvGrpSpPr/>
        <p:nvPr/>
      </p:nvGrpSpPr>
      <p:grpSpPr>
        <a:xfrm>
          <a:off x="0" y="0"/>
          <a:ext cx="0" cy="0"/>
          <a:chOff x="0" y="0"/>
          <a:chExt cx="0" cy="0"/>
        </a:xfrm>
      </p:grpSpPr>
      <p:sp>
        <p:nvSpPr>
          <p:cNvPr id="49" name="Google Shape;49;p8"/>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0" name="Google Shape;50;p8"/>
          <p:cNvSpPr txBox="1"/>
          <p:nvPr>
            <p:ph idx="1" type="body"/>
          </p:nvPr>
        </p:nvSpPr>
        <p:spPr>
          <a:xfrm>
            <a:off x="685800" y="1981200"/>
            <a:ext cx="3810000" cy="41148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51" name="Google Shape;51;p8"/>
          <p:cNvSpPr txBox="1"/>
          <p:nvPr>
            <p:ph idx="2" type="body"/>
          </p:nvPr>
        </p:nvSpPr>
        <p:spPr>
          <a:xfrm>
            <a:off x="4648200" y="1981200"/>
            <a:ext cx="3810000" cy="41148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52" name="Google Shape;52;p8"/>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1" i="0" sz="2800" u="none">
                <a:solidFill>
                  <a:srgbClr val="FF00FF"/>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53" name="Google Shape;53;p8"/>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54" name="Google Shape;54;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5" name="Shape 55"/>
        <p:cNvGrpSpPr/>
        <p:nvPr/>
      </p:nvGrpSpPr>
      <p:grpSpPr>
        <a:xfrm>
          <a:off x="0" y="0"/>
          <a:ext cx="0" cy="0"/>
          <a:chOff x="0" y="0"/>
          <a:chExt cx="0" cy="0"/>
        </a:xfrm>
      </p:grpSpPr>
      <p:sp>
        <p:nvSpPr>
          <p:cNvPr id="56" name="Google Shape;56;p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7" name="Google Shape;57;p9"/>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58" name="Google Shape;58;p9"/>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59" name="Google Shape;59;p9"/>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60" name="Google Shape;60;p9"/>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61" name="Google Shape;61;p9"/>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1" i="0" sz="2800" u="none">
                <a:solidFill>
                  <a:srgbClr val="FF00FF"/>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62" name="Google Shape;62;p9"/>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63" name="Google Shape;63;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6" name="Google Shape;66;p1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7" name="Google Shape;67;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68" name="Google Shape;68;p10"/>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1" i="0" sz="2800" u="none">
                <a:solidFill>
                  <a:srgbClr val="FF00FF"/>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69" name="Google Shape;69;p10"/>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70" name="Google Shape;70;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2pPr>
            <a:lvl3pPr indent="0" lvl="2" marL="914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3pPr>
            <a:lvl4pPr indent="0" lvl="3" marL="13716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4pPr>
            <a:lvl5pPr indent="0" lvl="4" marL="1828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5pPr>
            <a:lvl6pPr indent="0" lvl="5" marL="2286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6pPr>
            <a:lvl7pPr indent="0" lvl="6" marL="32004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7pPr>
            <a:lvl8pPr indent="0" lvl="7" marL="45720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8pPr>
            <a:lvl9pPr indent="0" lvl="8" marL="6400800" marR="0" rtl="0" algn="ctr">
              <a:lnSpc>
                <a:spcPct val="100000"/>
              </a:lnSpc>
              <a:spcBef>
                <a:spcPts val="0"/>
              </a:spcBef>
              <a:spcAft>
                <a:spcPts val="0"/>
              </a:spcAft>
              <a:buSzPts val="1400"/>
              <a:buNone/>
              <a:defRPr b="1" i="0" sz="2800" u="none" cap="none" strike="noStrike">
                <a:solidFill>
                  <a:srgbClr val="FF00FF"/>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3" name="Shape 93"/>
        <p:cNvGrpSpPr/>
        <p:nvPr/>
      </p:nvGrpSpPr>
      <p:grpSpPr>
        <a:xfrm>
          <a:off x="0" y="0"/>
          <a:ext cx="0" cy="0"/>
          <a:chOff x="0" y="0"/>
          <a:chExt cx="0" cy="0"/>
        </a:xfrm>
      </p:grpSpPr>
      <p:sp>
        <p:nvSpPr>
          <p:cNvPr id="94" name="Google Shape;94;p1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Copyright Dr.Shahram Sharifi</a:t>
            </a:r>
            <a:endParaRPr/>
          </a:p>
        </p:txBody>
      </p:sp>
      <p:sp>
        <p:nvSpPr>
          <p:cNvPr id="95" name="Google Shape;95;p14"/>
          <p:cNvSpPr txBox="1"/>
          <p:nvPr>
            <p:ph type="ctr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7200"/>
              <a:buFont typeface="Times New Roman"/>
              <a:buNone/>
            </a:pPr>
            <a:r>
              <a:rPr b="0" i="0" lang="en-US" sz="4400" u="none" cap="none" strike="noStrike">
                <a:solidFill>
                  <a:schemeClr val="dk2"/>
                </a:solidFill>
                <a:latin typeface="Times New Roman"/>
                <a:ea typeface="Times New Roman"/>
                <a:cs typeface="Times New Roman"/>
                <a:sym typeface="Times New Roman"/>
              </a:rPr>
              <a:t> </a:t>
            </a:r>
            <a:r>
              <a:rPr b="1" i="0" lang="en-US" sz="7200" u="none" cap="none" strike="noStrike">
                <a:solidFill>
                  <a:srgbClr val="FF3399"/>
                </a:solidFill>
                <a:latin typeface="Times New Roman"/>
                <a:ea typeface="Times New Roman"/>
                <a:cs typeface="Times New Roman"/>
                <a:sym typeface="Times New Roman"/>
              </a:rPr>
              <a:t>Engineering Economics</a:t>
            </a:r>
            <a:br>
              <a:rPr b="1" i="0" lang="en-US" sz="7200" u="none" cap="none" strike="noStrike">
                <a:solidFill>
                  <a:srgbClr val="FF3399"/>
                </a:solidFill>
                <a:latin typeface="Times New Roman"/>
                <a:ea typeface="Times New Roman"/>
                <a:cs typeface="Times New Roman"/>
                <a:sym typeface="Times New Roman"/>
              </a:rPr>
            </a:br>
            <a:r>
              <a:rPr b="1" i="0" lang="en-US" sz="3200" u="none" cap="none" strike="noStrike">
                <a:solidFill>
                  <a:srgbClr val="0000FF"/>
                </a:solidFill>
                <a:latin typeface="Times New Roman"/>
                <a:ea typeface="Times New Roman"/>
                <a:cs typeface="Times New Roman"/>
                <a:sym typeface="Times New Roman"/>
              </a:rPr>
              <a:t>(Excerptions)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300"/>
                                        <p:tgtEl>
                                          <p:spTgt spid="9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1" name="Shape 171"/>
        <p:cNvGrpSpPr/>
        <p:nvPr/>
      </p:nvGrpSpPr>
      <p:grpSpPr>
        <a:xfrm>
          <a:off x="0" y="0"/>
          <a:ext cx="0" cy="0"/>
          <a:chOff x="0" y="0"/>
          <a:chExt cx="0" cy="0"/>
        </a:xfrm>
      </p:grpSpPr>
      <p:sp>
        <p:nvSpPr>
          <p:cNvPr id="172" name="Google Shape;172;p23"/>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173" name="Google Shape;173;p2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80"/>
              </a:buClr>
              <a:buSzPts val="3600"/>
              <a:buFont typeface="Arial"/>
              <a:buNone/>
            </a:pPr>
            <a:r>
              <a:rPr b="1" i="0" lang="en-US" sz="3600" u="none" cap="none" strike="noStrike">
                <a:solidFill>
                  <a:srgbClr val="008080"/>
                </a:solidFill>
                <a:latin typeface="Arial"/>
                <a:ea typeface="Arial"/>
                <a:cs typeface="Arial"/>
                <a:sym typeface="Arial"/>
              </a:rPr>
              <a:t>Fundamental Relationship</a:t>
            </a:r>
            <a:endParaRPr/>
          </a:p>
        </p:txBody>
      </p:sp>
      <p:pic>
        <p:nvPicPr>
          <p:cNvPr id="174" name="Google Shape;174;p23"/>
          <p:cNvPicPr preferRelativeResize="0"/>
          <p:nvPr/>
        </p:nvPicPr>
        <p:blipFill rotWithShape="1">
          <a:blip r:embed="rId3">
            <a:alphaModFix/>
          </a:blip>
          <a:srcRect b="0" l="0" r="0" t="0"/>
          <a:stretch/>
        </p:blipFill>
        <p:spPr>
          <a:xfrm>
            <a:off x="304800" y="2590800"/>
            <a:ext cx="8465058" cy="3379256"/>
          </a:xfrm>
          <a:prstGeom prst="rect">
            <a:avLst/>
          </a:prstGeom>
          <a:noFill/>
          <a:ln>
            <a:noFill/>
          </a:ln>
        </p:spPr>
      </p:pic>
      <p:sp>
        <p:nvSpPr>
          <p:cNvPr id="175" name="Google Shape;175;p23"/>
          <p:cNvSpPr txBox="1"/>
          <p:nvPr/>
        </p:nvSpPr>
        <p:spPr>
          <a:xfrm>
            <a:off x="327025" y="1743075"/>
            <a:ext cx="412750"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2800" u="none">
              <a:solidFill>
                <a:srgbClr val="FF00FF"/>
              </a:solidFill>
              <a:latin typeface="Times New Roman"/>
              <a:ea typeface="Times New Roman"/>
              <a:cs typeface="Times New Roman"/>
              <a:sym typeface="Times New Roman"/>
            </a:endParaRPr>
          </a:p>
        </p:txBody>
      </p:sp>
      <p:sp>
        <p:nvSpPr>
          <p:cNvPr id="176" name="Google Shape;176;p23"/>
          <p:cNvSpPr txBox="1"/>
          <p:nvPr/>
        </p:nvSpPr>
        <p:spPr>
          <a:xfrm>
            <a:off x="304800" y="2133600"/>
            <a:ext cx="8534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2400"/>
              <a:buFont typeface="Times New Roman"/>
              <a:buNone/>
            </a:pPr>
            <a:r>
              <a:rPr b="1" i="0" lang="en-US" sz="2400" u="none">
                <a:solidFill>
                  <a:srgbClr val="FF00FF"/>
                </a:solidFill>
                <a:latin typeface="Times New Roman"/>
                <a:ea typeface="Times New Roman"/>
                <a:cs typeface="Times New Roman"/>
                <a:sym typeface="Times New Roman"/>
              </a:rPr>
              <a:t> Period</a:t>
            </a:r>
            <a:r>
              <a:rPr b="1" i="0" lang="en-US" sz="2400" u="none">
                <a:solidFill>
                  <a:srgbClr val="0000FF"/>
                </a:solidFill>
                <a:latin typeface="Times New Roman"/>
                <a:ea typeface="Times New Roman"/>
                <a:cs typeface="Times New Roman"/>
                <a:sym typeface="Times New Roman"/>
              </a:rPr>
              <a:t>    </a:t>
            </a:r>
            <a:r>
              <a:rPr b="1" i="0" lang="en-US" sz="2400" u="none">
                <a:solidFill>
                  <a:srgbClr val="FF0000"/>
                </a:solidFill>
                <a:latin typeface="Times New Roman"/>
                <a:ea typeface="Times New Roman"/>
                <a:cs typeface="Times New Roman"/>
                <a:sym typeface="Times New Roman"/>
              </a:rPr>
              <a:t>B.O.Y value</a:t>
            </a:r>
            <a:r>
              <a:rPr b="1" i="0" lang="en-US" sz="2400" u="none">
                <a:solidFill>
                  <a:srgbClr val="0000FF"/>
                </a:solidFill>
                <a:latin typeface="Times New Roman"/>
                <a:ea typeface="Times New Roman"/>
                <a:cs typeface="Times New Roman"/>
                <a:sym typeface="Times New Roman"/>
              </a:rPr>
              <a:t>          Interest	       </a:t>
            </a:r>
            <a:r>
              <a:rPr b="1" i="0" lang="en-US" sz="2400" u="none">
                <a:solidFill>
                  <a:srgbClr val="FF0000"/>
                </a:solidFill>
                <a:latin typeface="Times New Roman"/>
                <a:ea typeface="Times New Roman"/>
                <a:cs typeface="Times New Roman"/>
                <a:sym typeface="Times New Roman"/>
              </a:rPr>
              <a:t>E.O.Y balance</a:t>
            </a:r>
            <a:endParaRPr/>
          </a:p>
        </p:txBody>
      </p:sp>
      <p:sp>
        <p:nvSpPr>
          <p:cNvPr id="177" name="Google Shape;177;p23"/>
          <p:cNvSpPr txBox="1"/>
          <p:nvPr/>
        </p:nvSpPr>
        <p:spPr>
          <a:xfrm>
            <a:off x="784225" y="6162675"/>
            <a:ext cx="412750"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2800" u="none">
              <a:solidFill>
                <a:srgbClr val="FF00FF"/>
              </a:solidFill>
              <a:latin typeface="Times New Roman"/>
              <a:ea typeface="Times New Roman"/>
              <a:cs typeface="Times New Roman"/>
              <a:sym typeface="Times New Roman"/>
            </a:endParaRPr>
          </a:p>
        </p:txBody>
      </p:sp>
      <p:sp>
        <p:nvSpPr>
          <p:cNvPr id="178" name="Google Shape;178;p23"/>
          <p:cNvSpPr txBox="1"/>
          <p:nvPr/>
        </p:nvSpPr>
        <p:spPr>
          <a:xfrm>
            <a:off x="1698625" y="523875"/>
            <a:ext cx="412750"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2800" u="none">
              <a:solidFill>
                <a:srgbClr val="FF00FF"/>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3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2" name="Shape 182"/>
        <p:cNvGrpSpPr/>
        <p:nvPr/>
      </p:nvGrpSpPr>
      <p:grpSpPr>
        <a:xfrm>
          <a:off x="0" y="0"/>
          <a:ext cx="0" cy="0"/>
          <a:chOff x="0" y="0"/>
          <a:chExt cx="0" cy="0"/>
        </a:xfrm>
      </p:grpSpPr>
      <p:sp>
        <p:nvSpPr>
          <p:cNvPr id="183" name="Google Shape;183;p2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184" name="Google Shape;184;p2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3200"/>
              <a:buFont typeface="Times New Roman"/>
              <a:buNone/>
            </a:pPr>
            <a:r>
              <a:rPr b="1" i="0" lang="en-US" sz="3200" u="none" cap="none" strike="noStrike">
                <a:solidFill>
                  <a:srgbClr val="FF00FF"/>
                </a:solidFill>
                <a:latin typeface="Times New Roman"/>
                <a:ea typeface="Times New Roman"/>
                <a:cs typeface="Times New Roman"/>
                <a:sym typeface="Times New Roman"/>
              </a:rPr>
              <a:t>Graphical representation of </a:t>
            </a:r>
            <a:r>
              <a:rPr b="1" i="0" lang="en-US" sz="3200" u="none" cap="none" strike="noStrike">
                <a:solidFill>
                  <a:srgbClr val="0000FF"/>
                </a:solidFill>
                <a:latin typeface="Times New Roman"/>
                <a:ea typeface="Times New Roman"/>
                <a:cs typeface="Times New Roman"/>
                <a:sym typeface="Times New Roman"/>
              </a:rPr>
              <a:t>simple</a:t>
            </a:r>
            <a:r>
              <a:rPr b="1" i="0" lang="en-US" sz="3200" u="none" cap="none" strike="noStrike">
                <a:solidFill>
                  <a:srgbClr val="FF00FF"/>
                </a:solidFill>
                <a:latin typeface="Times New Roman"/>
                <a:ea typeface="Times New Roman"/>
                <a:cs typeface="Times New Roman"/>
                <a:sym typeface="Times New Roman"/>
              </a:rPr>
              <a:t> and </a:t>
            </a:r>
            <a:r>
              <a:rPr b="1" i="0" lang="en-US" sz="3200" u="none" cap="none" strike="noStrike">
                <a:solidFill>
                  <a:srgbClr val="008080"/>
                </a:solidFill>
                <a:latin typeface="Times New Roman"/>
                <a:ea typeface="Times New Roman"/>
                <a:cs typeface="Times New Roman"/>
                <a:sym typeface="Times New Roman"/>
              </a:rPr>
              <a:t>compound </a:t>
            </a:r>
            <a:r>
              <a:rPr b="1" i="0" lang="en-US" sz="3200" u="none" cap="none" strike="noStrike">
                <a:solidFill>
                  <a:srgbClr val="FF00FF"/>
                </a:solidFill>
                <a:latin typeface="Times New Roman"/>
                <a:ea typeface="Times New Roman"/>
                <a:cs typeface="Times New Roman"/>
                <a:sym typeface="Times New Roman"/>
              </a:rPr>
              <a:t>interest systems</a:t>
            </a:r>
            <a:br>
              <a:rPr b="0" i="0" lang="en-US" sz="3200" u="none" cap="none" strike="noStrike">
                <a:solidFill>
                  <a:srgbClr val="0000FF"/>
                </a:solidFill>
                <a:latin typeface="Times New Roman"/>
                <a:ea typeface="Times New Roman"/>
                <a:cs typeface="Times New Roman"/>
                <a:sym typeface="Times New Roman"/>
              </a:rPr>
            </a:br>
            <a:endParaRPr/>
          </a:p>
        </p:txBody>
      </p:sp>
      <p:pic>
        <p:nvPicPr>
          <p:cNvPr id="185" name="Google Shape;185;p24"/>
          <p:cNvPicPr preferRelativeResize="0"/>
          <p:nvPr/>
        </p:nvPicPr>
        <p:blipFill rotWithShape="1">
          <a:blip r:embed="rId3">
            <a:alphaModFix/>
          </a:blip>
          <a:srcRect b="0" l="0" r="0" t="0"/>
          <a:stretch/>
        </p:blipFill>
        <p:spPr>
          <a:xfrm>
            <a:off x="1905000" y="3733800"/>
            <a:ext cx="4691014" cy="2563816"/>
          </a:xfrm>
          <a:prstGeom prst="rect">
            <a:avLst/>
          </a:prstGeom>
          <a:noFill/>
          <a:ln>
            <a:noFill/>
          </a:ln>
        </p:spPr>
      </p:pic>
      <p:sp>
        <p:nvSpPr>
          <p:cNvPr id="186" name="Google Shape;186;p24"/>
          <p:cNvSpPr/>
          <p:nvPr/>
        </p:nvSpPr>
        <p:spPr>
          <a:xfrm>
            <a:off x="2987675" y="4437062"/>
            <a:ext cx="3784600" cy="660400"/>
          </a:xfrm>
          <a:custGeom>
            <a:rect b="b" l="l" r="r" t="t"/>
            <a:pathLst>
              <a:path extrusionOk="0" h="120000" w="120000">
                <a:moveTo>
                  <a:pt x="0" y="120000"/>
                </a:moveTo>
                <a:cubicBezTo>
                  <a:pt x="10268" y="116538"/>
                  <a:pt x="20536" y="113076"/>
                  <a:pt x="31409" y="106153"/>
                </a:cubicBezTo>
                <a:cubicBezTo>
                  <a:pt x="42281" y="99230"/>
                  <a:pt x="51543" y="94615"/>
                  <a:pt x="65234" y="78461"/>
                </a:cubicBezTo>
                <a:cubicBezTo>
                  <a:pt x="78926" y="62307"/>
                  <a:pt x="107114" y="18461"/>
                  <a:pt x="113557" y="9230"/>
                </a:cubicBezTo>
                <a:cubicBezTo>
                  <a:pt x="120000" y="0"/>
                  <a:pt x="111946" y="11538"/>
                  <a:pt x="103892" y="23076"/>
                </a:cubicBezTo>
              </a:path>
            </a:pathLst>
          </a:custGeom>
          <a:noFill/>
          <a:ln cap="flat" cmpd="sng" w="3810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2800" u="none">
              <a:solidFill>
                <a:srgbClr val="FF00FF"/>
              </a:solidFill>
              <a:latin typeface="Times New Roman"/>
              <a:ea typeface="Times New Roman"/>
              <a:cs typeface="Times New Roman"/>
              <a:sym typeface="Times New Roman"/>
            </a:endParaRPr>
          </a:p>
        </p:txBody>
      </p:sp>
      <p:grpSp>
        <p:nvGrpSpPr>
          <p:cNvPr id="187" name="Google Shape;187;p24"/>
          <p:cNvGrpSpPr/>
          <p:nvPr/>
        </p:nvGrpSpPr>
        <p:grpSpPr>
          <a:xfrm>
            <a:off x="1524000" y="1676400"/>
            <a:ext cx="5307012" cy="1600200"/>
            <a:chOff x="1524000" y="1676400"/>
            <a:chExt cx="5307012" cy="1600200"/>
          </a:xfrm>
        </p:grpSpPr>
        <p:cxnSp>
          <p:nvCxnSpPr>
            <p:cNvPr id="188" name="Google Shape;188;p24"/>
            <p:cNvCxnSpPr/>
            <p:nvPr/>
          </p:nvCxnSpPr>
          <p:spPr>
            <a:xfrm rot="10800000">
              <a:off x="2114550" y="2441575"/>
              <a:ext cx="0" cy="798512"/>
            </a:xfrm>
            <a:prstGeom prst="straightConnector1">
              <a:avLst/>
            </a:prstGeom>
            <a:noFill/>
            <a:ln cap="flat" cmpd="sng" w="9525">
              <a:solidFill>
                <a:srgbClr val="FF6600"/>
              </a:solidFill>
              <a:prstDash val="solid"/>
              <a:miter lim="800000"/>
              <a:headEnd len="sm" w="sm" type="none"/>
              <a:tailEnd len="med" w="med" type="triangle"/>
            </a:ln>
          </p:spPr>
        </p:cxnSp>
        <p:cxnSp>
          <p:nvCxnSpPr>
            <p:cNvPr id="189" name="Google Shape;189;p24"/>
            <p:cNvCxnSpPr/>
            <p:nvPr/>
          </p:nvCxnSpPr>
          <p:spPr>
            <a:xfrm>
              <a:off x="2114550" y="2441575"/>
              <a:ext cx="736600" cy="0"/>
            </a:xfrm>
            <a:prstGeom prst="straightConnector1">
              <a:avLst/>
            </a:prstGeom>
            <a:noFill/>
            <a:ln cap="flat" cmpd="sng" w="9525">
              <a:solidFill>
                <a:srgbClr val="000000"/>
              </a:solidFill>
              <a:prstDash val="solid"/>
              <a:miter lim="800000"/>
              <a:headEnd len="sm" w="sm" type="none"/>
              <a:tailEnd len="sm" w="sm" type="none"/>
            </a:ln>
          </p:spPr>
        </p:cxnSp>
        <p:cxnSp>
          <p:nvCxnSpPr>
            <p:cNvPr id="190" name="Google Shape;190;p24"/>
            <p:cNvCxnSpPr/>
            <p:nvPr/>
          </p:nvCxnSpPr>
          <p:spPr>
            <a:xfrm rot="10800000">
              <a:off x="2851150" y="2174875"/>
              <a:ext cx="0" cy="266700"/>
            </a:xfrm>
            <a:prstGeom prst="straightConnector1">
              <a:avLst/>
            </a:prstGeom>
            <a:noFill/>
            <a:ln cap="flat" cmpd="sng" w="28575">
              <a:solidFill>
                <a:srgbClr val="0000FF"/>
              </a:solidFill>
              <a:prstDash val="solid"/>
              <a:miter lim="800000"/>
              <a:headEnd len="sm" w="sm" type="none"/>
              <a:tailEnd len="sm" w="sm" type="none"/>
            </a:ln>
          </p:spPr>
        </p:cxnSp>
        <p:cxnSp>
          <p:nvCxnSpPr>
            <p:cNvPr id="191" name="Google Shape;191;p24"/>
            <p:cNvCxnSpPr/>
            <p:nvPr/>
          </p:nvCxnSpPr>
          <p:spPr>
            <a:xfrm>
              <a:off x="2851150" y="2174875"/>
              <a:ext cx="736600" cy="0"/>
            </a:xfrm>
            <a:prstGeom prst="straightConnector1">
              <a:avLst/>
            </a:prstGeom>
            <a:noFill/>
            <a:ln cap="flat" cmpd="sng" w="9525">
              <a:solidFill>
                <a:srgbClr val="000000"/>
              </a:solidFill>
              <a:prstDash val="solid"/>
              <a:miter lim="800000"/>
              <a:headEnd len="sm" w="sm" type="none"/>
              <a:tailEnd len="sm" w="sm" type="none"/>
            </a:ln>
          </p:spPr>
        </p:cxnSp>
        <p:cxnSp>
          <p:nvCxnSpPr>
            <p:cNvPr id="192" name="Google Shape;192;p24"/>
            <p:cNvCxnSpPr/>
            <p:nvPr/>
          </p:nvCxnSpPr>
          <p:spPr>
            <a:xfrm rot="10800000">
              <a:off x="3587750" y="1943100"/>
              <a:ext cx="0" cy="266700"/>
            </a:xfrm>
            <a:prstGeom prst="straightConnector1">
              <a:avLst/>
            </a:prstGeom>
            <a:noFill/>
            <a:ln cap="flat" cmpd="sng" w="28575">
              <a:solidFill>
                <a:srgbClr val="0000FF"/>
              </a:solidFill>
              <a:prstDash val="solid"/>
              <a:miter lim="800000"/>
              <a:headEnd len="sm" w="sm" type="none"/>
              <a:tailEnd len="sm" w="sm" type="none"/>
            </a:ln>
          </p:spPr>
        </p:cxnSp>
        <p:cxnSp>
          <p:nvCxnSpPr>
            <p:cNvPr id="193" name="Google Shape;193;p24"/>
            <p:cNvCxnSpPr/>
            <p:nvPr/>
          </p:nvCxnSpPr>
          <p:spPr>
            <a:xfrm>
              <a:off x="3587750" y="1943100"/>
              <a:ext cx="736600" cy="0"/>
            </a:xfrm>
            <a:prstGeom prst="straightConnector1">
              <a:avLst/>
            </a:prstGeom>
            <a:noFill/>
            <a:ln cap="flat" cmpd="sng" w="9525">
              <a:solidFill>
                <a:srgbClr val="000000"/>
              </a:solidFill>
              <a:prstDash val="solid"/>
              <a:miter lim="800000"/>
              <a:headEnd len="sm" w="sm" type="none"/>
              <a:tailEnd len="sm" w="sm" type="none"/>
            </a:ln>
          </p:spPr>
        </p:cxnSp>
        <p:cxnSp>
          <p:nvCxnSpPr>
            <p:cNvPr id="194" name="Google Shape;194;p24"/>
            <p:cNvCxnSpPr/>
            <p:nvPr/>
          </p:nvCxnSpPr>
          <p:spPr>
            <a:xfrm rot="10800000">
              <a:off x="4324350" y="1676400"/>
              <a:ext cx="0" cy="266700"/>
            </a:xfrm>
            <a:prstGeom prst="straightConnector1">
              <a:avLst/>
            </a:prstGeom>
            <a:noFill/>
            <a:ln cap="flat" cmpd="sng" w="28575">
              <a:solidFill>
                <a:srgbClr val="0000FF"/>
              </a:solidFill>
              <a:prstDash val="solid"/>
              <a:miter lim="800000"/>
              <a:headEnd len="sm" w="sm" type="none"/>
              <a:tailEnd len="sm" w="sm" type="none"/>
            </a:ln>
          </p:spPr>
        </p:cxnSp>
        <p:cxnSp>
          <p:nvCxnSpPr>
            <p:cNvPr id="195" name="Google Shape;195;p24"/>
            <p:cNvCxnSpPr/>
            <p:nvPr/>
          </p:nvCxnSpPr>
          <p:spPr>
            <a:xfrm>
              <a:off x="4324350" y="1676400"/>
              <a:ext cx="738187" cy="0"/>
            </a:xfrm>
            <a:prstGeom prst="straightConnector1">
              <a:avLst/>
            </a:prstGeom>
            <a:noFill/>
            <a:ln cap="flat" cmpd="sng" w="9525">
              <a:solidFill>
                <a:srgbClr val="000000"/>
              </a:solidFill>
              <a:prstDash val="solid"/>
              <a:miter lim="800000"/>
              <a:headEnd len="sm" w="sm" type="none"/>
              <a:tailEnd len="sm" w="sm" type="none"/>
            </a:ln>
          </p:spPr>
        </p:cxnSp>
        <p:sp>
          <p:nvSpPr>
            <p:cNvPr id="196" name="Google Shape;196;p24"/>
            <p:cNvSpPr txBox="1"/>
            <p:nvPr/>
          </p:nvSpPr>
          <p:spPr>
            <a:xfrm>
              <a:off x="2879725" y="2200275"/>
              <a:ext cx="904875" cy="29845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imes New Roman"/>
                <a:buNone/>
              </a:pPr>
              <a:r>
                <a:rPr b="1" i="0" lang="en-US" sz="2000" u="none">
                  <a:solidFill>
                    <a:srgbClr val="FF0000"/>
                  </a:solidFill>
                  <a:latin typeface="Times New Roman"/>
                  <a:ea typeface="Times New Roman"/>
                  <a:cs typeface="Times New Roman"/>
                  <a:sym typeface="Times New Roman"/>
                </a:rPr>
                <a:t>P</a:t>
              </a:r>
              <a:r>
                <a:rPr b="1" i="0" lang="en-US" sz="2000" u="none">
                  <a:solidFill>
                    <a:schemeClr val="dk1"/>
                  </a:solidFill>
                  <a:latin typeface="Times New Roman"/>
                  <a:ea typeface="Times New Roman"/>
                  <a:cs typeface="Times New Roman"/>
                  <a:sym typeface="Times New Roman"/>
                </a:rPr>
                <a:t>*i</a:t>
              </a:r>
              <a:endParaRPr/>
            </a:p>
          </p:txBody>
        </p:sp>
        <p:sp>
          <p:nvSpPr>
            <p:cNvPr id="197" name="Google Shape;197;p24"/>
            <p:cNvSpPr txBox="1"/>
            <p:nvPr/>
          </p:nvSpPr>
          <p:spPr>
            <a:xfrm>
              <a:off x="1524000" y="2609850"/>
              <a:ext cx="442912" cy="40005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imes New Roman"/>
                <a:buNone/>
              </a:pPr>
              <a:r>
                <a:rPr b="1" i="0" lang="en-US" sz="2000" u="none">
                  <a:solidFill>
                    <a:srgbClr val="FF0000"/>
                  </a:solidFill>
                  <a:latin typeface="Times New Roman"/>
                  <a:ea typeface="Times New Roman"/>
                  <a:cs typeface="Times New Roman"/>
                  <a:sym typeface="Times New Roman"/>
                </a:rPr>
                <a:t>P</a:t>
              </a:r>
              <a:endParaRPr/>
            </a:p>
          </p:txBody>
        </p:sp>
        <p:sp>
          <p:nvSpPr>
            <p:cNvPr id="198" name="Google Shape;198;p24"/>
            <p:cNvSpPr txBox="1"/>
            <p:nvPr/>
          </p:nvSpPr>
          <p:spPr>
            <a:xfrm>
              <a:off x="5210175" y="2209800"/>
              <a:ext cx="1620837" cy="40005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imes New Roman"/>
                <a:buNone/>
              </a:pPr>
              <a:r>
                <a:rPr b="1" i="0" lang="en-US" sz="2000" u="none">
                  <a:solidFill>
                    <a:srgbClr val="FF0000"/>
                  </a:solidFill>
                  <a:latin typeface="Times New Roman"/>
                  <a:ea typeface="Times New Roman"/>
                  <a:cs typeface="Times New Roman"/>
                  <a:sym typeface="Times New Roman"/>
                </a:rPr>
                <a:t>P + </a:t>
              </a:r>
              <a:r>
                <a:rPr b="1" i="0" lang="en-US" sz="2000" u="none">
                  <a:solidFill>
                    <a:srgbClr val="FF00FF"/>
                  </a:solidFill>
                  <a:latin typeface="Times New Roman"/>
                  <a:ea typeface="Times New Roman"/>
                  <a:cs typeface="Times New Roman"/>
                  <a:sym typeface="Times New Roman"/>
                </a:rPr>
                <a:t>n (</a:t>
              </a:r>
              <a:r>
                <a:rPr b="1" i="0" lang="en-US" sz="2000" u="none">
                  <a:solidFill>
                    <a:srgbClr val="FF0000"/>
                  </a:solidFill>
                  <a:latin typeface="Times New Roman"/>
                  <a:ea typeface="Times New Roman"/>
                  <a:cs typeface="Times New Roman"/>
                  <a:sym typeface="Times New Roman"/>
                </a:rPr>
                <a:t>P*</a:t>
              </a:r>
              <a:r>
                <a:rPr b="1" i="0" lang="en-US" sz="2000" u="none">
                  <a:solidFill>
                    <a:schemeClr val="dk1"/>
                  </a:solidFill>
                  <a:latin typeface="Times New Roman"/>
                  <a:ea typeface="Times New Roman"/>
                  <a:cs typeface="Times New Roman"/>
                  <a:sym typeface="Times New Roman"/>
                </a:rPr>
                <a:t>i)</a:t>
              </a:r>
              <a:endParaRPr/>
            </a:p>
          </p:txBody>
        </p:sp>
        <p:cxnSp>
          <p:nvCxnSpPr>
            <p:cNvPr id="199" name="Google Shape;199;p24"/>
            <p:cNvCxnSpPr/>
            <p:nvPr/>
          </p:nvCxnSpPr>
          <p:spPr>
            <a:xfrm>
              <a:off x="5062537" y="1676400"/>
              <a:ext cx="0" cy="1600200"/>
            </a:xfrm>
            <a:prstGeom prst="straightConnector1">
              <a:avLst/>
            </a:prstGeom>
            <a:noFill/>
            <a:ln cap="flat" cmpd="sng" w="9525">
              <a:solidFill>
                <a:srgbClr val="000000"/>
              </a:solidFill>
              <a:prstDash val="solid"/>
              <a:miter lim="800000"/>
              <a:headEnd len="sm" w="sm" type="none"/>
              <a:tailEnd len="sm" w="sm" type="none"/>
            </a:ln>
          </p:spPr>
        </p:cxnSp>
      </p:grpSp>
      <p:cxnSp>
        <p:nvCxnSpPr>
          <p:cNvPr id="200" name="Google Shape;200;p24"/>
          <p:cNvCxnSpPr/>
          <p:nvPr/>
        </p:nvCxnSpPr>
        <p:spPr>
          <a:xfrm flipH="1" rot="10800000">
            <a:off x="2124075" y="1600200"/>
            <a:ext cx="2371725" cy="820737"/>
          </a:xfrm>
          <a:prstGeom prst="straightConnector1">
            <a:avLst/>
          </a:prstGeom>
          <a:noFill/>
          <a:ln cap="flat" cmpd="sng" w="38100">
            <a:solidFill>
              <a:srgbClr val="008080"/>
            </a:solidFill>
            <a:prstDash val="solid"/>
            <a:miter lim="800000"/>
            <a:headEnd len="sm" w="sm" type="none"/>
            <a:tailEnd len="sm" w="sm" type="none"/>
          </a:ln>
        </p:spPr>
      </p:cxnSp>
      <p:sp>
        <p:nvSpPr>
          <p:cNvPr id="201" name="Google Shape;201;p24"/>
          <p:cNvSpPr txBox="1"/>
          <p:nvPr/>
        </p:nvSpPr>
        <p:spPr>
          <a:xfrm>
            <a:off x="1828800" y="3352800"/>
            <a:ext cx="67818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2000"/>
              <a:buFont typeface="Times New Roman"/>
              <a:buNone/>
            </a:pPr>
            <a:r>
              <a:rPr b="1" i="0" lang="en-US" sz="1200" u="none">
                <a:solidFill>
                  <a:srgbClr val="FF00FF"/>
                </a:solidFill>
                <a:latin typeface="Times New Roman"/>
                <a:ea typeface="Times New Roman"/>
                <a:cs typeface="Times New Roman"/>
                <a:sym typeface="Times New Roman"/>
              </a:rPr>
              <a:t>    </a:t>
            </a:r>
            <a:r>
              <a:rPr b="1" i="0" lang="en-US" sz="2000" u="none">
                <a:solidFill>
                  <a:srgbClr val="FF00FF"/>
                </a:solidFill>
                <a:latin typeface="Times New Roman"/>
                <a:ea typeface="Times New Roman"/>
                <a:cs typeface="Times New Roman"/>
                <a:sym typeface="Times New Roman"/>
              </a:rPr>
              <a:t>0	1         2          3          4……Time(Year)</a:t>
            </a:r>
            <a:r>
              <a:rPr b="0" i="0" lang="en-US" sz="1400" u="none">
                <a:solidFill>
                  <a:schemeClr val="dk1"/>
                </a:solidFill>
                <a:latin typeface="Times New Roman"/>
                <a:ea typeface="Times New Roman"/>
                <a:cs typeface="Times New Roman"/>
                <a:sym typeface="Times New Roman"/>
              </a:rPr>
              <a:t> </a:t>
            </a:r>
            <a:endParaRPr/>
          </a:p>
        </p:txBody>
      </p:sp>
      <p:cxnSp>
        <p:nvCxnSpPr>
          <p:cNvPr id="202" name="Google Shape;202;p24"/>
          <p:cNvCxnSpPr/>
          <p:nvPr/>
        </p:nvCxnSpPr>
        <p:spPr>
          <a:xfrm>
            <a:off x="2057400" y="3200400"/>
            <a:ext cx="4724400" cy="0"/>
          </a:xfrm>
          <a:prstGeom prst="straightConnector1">
            <a:avLst/>
          </a:prstGeom>
          <a:noFill/>
          <a:ln>
            <a:noFill/>
          </a:ln>
        </p:spPr>
      </p:cxnSp>
      <p:cxnSp>
        <p:nvCxnSpPr>
          <p:cNvPr id="203" name="Google Shape;203;p24"/>
          <p:cNvCxnSpPr/>
          <p:nvPr/>
        </p:nvCxnSpPr>
        <p:spPr>
          <a:xfrm>
            <a:off x="2133600" y="3276600"/>
            <a:ext cx="4495800" cy="0"/>
          </a:xfrm>
          <a:prstGeom prst="straightConnector1">
            <a:avLst/>
          </a:prstGeom>
          <a:noFill/>
          <a:ln cap="flat" cmpd="sng" w="28575">
            <a:solidFill>
              <a:schemeClr val="dk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500"/>
                                        <p:tgtEl>
                                          <p:spTgt spid="201"/>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200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par>
                          <p:cTn fill="hold">
                            <p:stCondLst>
                              <p:cond delay="1000"/>
                            </p:stCondLst>
                            <p:childTnLst>
                              <p:par>
                                <p:cTn fill="hold" nodeType="afterEffect" presetClass="entr" presetID="10" presetSubtype="0">
                                  <p:stCondLst>
                                    <p:cond delay="200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7" name="Shape 207"/>
        <p:cNvGrpSpPr/>
        <p:nvPr/>
      </p:nvGrpSpPr>
      <p:grpSpPr>
        <a:xfrm>
          <a:off x="0" y="0"/>
          <a:ext cx="0" cy="0"/>
          <a:chOff x="0" y="0"/>
          <a:chExt cx="0" cy="0"/>
        </a:xfrm>
      </p:grpSpPr>
      <p:sp>
        <p:nvSpPr>
          <p:cNvPr id="208" name="Google Shape;208;p2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209" name="Google Shape;209;p2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4000"/>
              <a:buFont typeface="Arial"/>
              <a:buNone/>
            </a:pPr>
            <a:r>
              <a:rPr b="1" i="0" lang="en-US" sz="4000" u="none" cap="none" strike="noStrike">
                <a:solidFill>
                  <a:srgbClr val="FF00FF"/>
                </a:solidFill>
                <a:latin typeface="Arial"/>
                <a:ea typeface="Arial"/>
                <a:cs typeface="Arial"/>
                <a:sym typeface="Arial"/>
              </a:rPr>
              <a:t>Examples</a:t>
            </a:r>
            <a:br>
              <a:rPr b="0" i="0" lang="en-US" sz="4000" u="none" cap="none" strike="noStrike">
                <a:solidFill>
                  <a:srgbClr val="0000FF"/>
                </a:solidFill>
                <a:latin typeface="Arial"/>
                <a:ea typeface="Arial"/>
                <a:cs typeface="Arial"/>
                <a:sym typeface="Arial"/>
              </a:rPr>
            </a:br>
            <a:endParaRPr/>
          </a:p>
        </p:txBody>
      </p:sp>
      <p:sp>
        <p:nvSpPr>
          <p:cNvPr id="210" name="Google Shape;210;p25"/>
          <p:cNvSpPr txBox="1"/>
          <p:nvPr/>
        </p:nvSpPr>
        <p:spPr>
          <a:xfrm>
            <a:off x="533400" y="1600200"/>
            <a:ext cx="8229600" cy="4724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3200"/>
              <a:buFont typeface="Times New Roman"/>
              <a:buNone/>
            </a:pPr>
            <a:r>
              <a:rPr b="0" i="0" lang="en-US" sz="2800" u="none">
                <a:solidFill>
                  <a:srgbClr val="FF00FF"/>
                </a:solidFill>
                <a:latin typeface="Times New Roman"/>
                <a:ea typeface="Times New Roman"/>
                <a:cs typeface="Times New Roman"/>
                <a:sym typeface="Times New Roman"/>
              </a:rPr>
              <a:t>  </a:t>
            </a:r>
            <a:r>
              <a:rPr b="1" i="0" lang="en-US" sz="3200" u="none">
                <a:solidFill>
                  <a:srgbClr val="0000FF"/>
                </a:solidFill>
                <a:latin typeface="Times New Roman"/>
                <a:ea typeface="Times New Roman"/>
                <a:cs typeface="Times New Roman"/>
                <a:sym typeface="Times New Roman"/>
              </a:rPr>
              <a:t>Simple Interest</a:t>
            </a:r>
            <a:r>
              <a:rPr b="1" i="0" lang="en-US" sz="3200" u="none">
                <a:solidFill>
                  <a:srgbClr val="FF00FF"/>
                </a:solidFill>
                <a:latin typeface="Times New Roman"/>
                <a:ea typeface="Times New Roman"/>
                <a:cs typeface="Times New Roman"/>
                <a:sym typeface="Times New Roman"/>
              </a:rPr>
              <a:t>: you mow the lawn in the </a:t>
            </a:r>
            <a:r>
              <a:rPr b="1" i="0" lang="en-US" sz="3200" u="none">
                <a:solidFill>
                  <a:srgbClr val="0000FF"/>
                </a:solidFill>
                <a:latin typeface="Times New Roman"/>
                <a:ea typeface="Times New Roman"/>
                <a:cs typeface="Times New Roman"/>
                <a:sym typeface="Times New Roman"/>
              </a:rPr>
              <a:t>E</a:t>
            </a:r>
            <a:r>
              <a:rPr b="1" i="0" lang="en-US" sz="3200" u="none">
                <a:solidFill>
                  <a:srgbClr val="FF00FF"/>
                </a:solidFill>
                <a:latin typeface="Times New Roman"/>
                <a:ea typeface="Times New Roman"/>
                <a:cs typeface="Times New Roman"/>
                <a:sym typeface="Times New Roman"/>
              </a:rPr>
              <a:t>nd </a:t>
            </a:r>
            <a:r>
              <a:rPr b="1" i="0" lang="en-US" sz="3200" u="none">
                <a:solidFill>
                  <a:srgbClr val="0000FF"/>
                </a:solidFill>
                <a:latin typeface="Times New Roman"/>
                <a:ea typeface="Times New Roman"/>
                <a:cs typeface="Times New Roman"/>
                <a:sym typeface="Times New Roman"/>
              </a:rPr>
              <a:t>O</a:t>
            </a:r>
            <a:r>
              <a:rPr b="1" i="0" lang="en-US" sz="3200" u="none">
                <a:solidFill>
                  <a:srgbClr val="FF00FF"/>
                </a:solidFill>
                <a:latin typeface="Times New Roman"/>
                <a:ea typeface="Times New Roman"/>
                <a:cs typeface="Times New Roman"/>
                <a:sym typeface="Times New Roman"/>
              </a:rPr>
              <a:t>f each </a:t>
            </a:r>
            <a:r>
              <a:rPr b="1" i="0" lang="en-US" sz="3200" u="none">
                <a:solidFill>
                  <a:srgbClr val="0000FF"/>
                </a:solidFill>
                <a:latin typeface="Times New Roman"/>
                <a:ea typeface="Times New Roman"/>
                <a:cs typeface="Times New Roman"/>
                <a:sym typeface="Times New Roman"/>
              </a:rPr>
              <a:t>Y</a:t>
            </a:r>
            <a:r>
              <a:rPr b="1" i="0" lang="en-US" sz="3200" u="none">
                <a:solidFill>
                  <a:srgbClr val="FF00FF"/>
                </a:solidFill>
                <a:latin typeface="Times New Roman"/>
                <a:ea typeface="Times New Roman"/>
                <a:cs typeface="Times New Roman"/>
                <a:sym typeface="Times New Roman"/>
              </a:rPr>
              <a:t>ear</a:t>
            </a:r>
            <a:endParaRPr b="0" i="0" sz="3200" u="none">
              <a:solidFill>
                <a:srgbClr val="0000FF"/>
              </a:solidFill>
              <a:latin typeface="Times New Roman"/>
              <a:ea typeface="Times New Roman"/>
              <a:cs typeface="Times New Roman"/>
              <a:sym typeface="Times New Roman"/>
            </a:endParaRPr>
          </a:p>
          <a:p>
            <a:pPr indent="0" lvl="0" marL="0" marR="0" rtl="0" algn="ctr">
              <a:lnSpc>
                <a:spcPct val="100000"/>
              </a:lnSpc>
              <a:spcBef>
                <a:spcPts val="1600"/>
              </a:spcBef>
              <a:spcAft>
                <a:spcPts val="0"/>
              </a:spcAft>
              <a:buClr>
                <a:srgbClr val="0000FF"/>
              </a:buClr>
              <a:buSzPts val="3200"/>
              <a:buFont typeface="Times New Roman"/>
              <a:buNone/>
            </a:pPr>
            <a:r>
              <a:rPr b="1" i="0" lang="en-US" sz="3200" u="none">
                <a:solidFill>
                  <a:srgbClr val="0000FF"/>
                </a:solidFill>
                <a:latin typeface="Times New Roman"/>
                <a:ea typeface="Times New Roman"/>
                <a:cs typeface="Times New Roman"/>
                <a:sym typeface="Times New Roman"/>
              </a:rPr>
              <a:t>Compound Interest</a:t>
            </a:r>
            <a:r>
              <a:rPr b="1" i="0" lang="en-US" sz="3200" u="none">
                <a:solidFill>
                  <a:srgbClr val="FF00FF"/>
                </a:solidFill>
                <a:latin typeface="Times New Roman"/>
                <a:ea typeface="Times New Roman"/>
                <a:cs typeface="Times New Roman"/>
                <a:sym typeface="Times New Roman"/>
              </a:rPr>
              <a:t>: You let it grow (at g % growth rate)</a:t>
            </a:r>
            <a:endParaRPr b="0" i="0" sz="3200" u="none">
              <a:solidFill>
                <a:srgbClr val="0000FF"/>
              </a:solidFill>
              <a:latin typeface="Times New Roman"/>
              <a:ea typeface="Times New Roman"/>
              <a:cs typeface="Times New Roman"/>
              <a:sym typeface="Times New Roman"/>
            </a:endParaRPr>
          </a:p>
          <a:p>
            <a:pPr indent="0" lvl="0" marL="0" marR="0" rtl="0" algn="ctr">
              <a:lnSpc>
                <a:spcPct val="100000"/>
              </a:lnSpc>
              <a:spcBef>
                <a:spcPts val="1600"/>
              </a:spcBef>
              <a:spcAft>
                <a:spcPts val="0"/>
              </a:spcAft>
              <a:buClr>
                <a:srgbClr val="FF00FF"/>
              </a:buClr>
              <a:buSzPts val="3200"/>
              <a:buFont typeface="Times New Roman"/>
              <a:buNone/>
            </a:pPr>
            <a:r>
              <a:rPr b="1" i="0" lang="en-US" sz="3200" u="none">
                <a:solidFill>
                  <a:srgbClr val="FF00FF"/>
                </a:solidFill>
                <a:latin typeface="Times New Roman"/>
                <a:ea typeface="Times New Roman"/>
                <a:cs typeface="Times New Roman"/>
                <a:sym typeface="Times New Roman"/>
              </a:rPr>
              <a:t> </a:t>
            </a:r>
            <a:r>
              <a:rPr b="0" i="0" lang="en-US" sz="3200" u="none">
                <a:solidFill>
                  <a:srgbClr val="FF00FF"/>
                </a:solidFill>
                <a:latin typeface="Times New Roman"/>
                <a:ea typeface="Times New Roman"/>
                <a:cs typeface="Times New Roman"/>
                <a:sym typeface="Times New Roman"/>
              </a:rPr>
              <a:t>     </a:t>
            </a:r>
            <a:r>
              <a:rPr b="1" i="0" lang="en-US" sz="3200" u="none">
                <a:solidFill>
                  <a:srgbClr val="FF00FF"/>
                </a:solidFill>
                <a:latin typeface="Times New Roman"/>
                <a:ea typeface="Times New Roman"/>
                <a:cs typeface="Times New Roman"/>
                <a:sym typeface="Times New Roman"/>
              </a:rPr>
              <a:t>Let's say population grows at a rate of 0.2% in Canada. Is it </a:t>
            </a:r>
            <a:r>
              <a:rPr b="1" i="0" lang="en-US" sz="3200" u="none">
                <a:solidFill>
                  <a:srgbClr val="0000FF"/>
                </a:solidFill>
                <a:latin typeface="Times New Roman"/>
                <a:ea typeface="Times New Roman"/>
                <a:cs typeface="Times New Roman"/>
                <a:sym typeface="Times New Roman"/>
              </a:rPr>
              <a:t>Simple Interest</a:t>
            </a:r>
            <a:r>
              <a:rPr b="1" i="0" lang="en-US" sz="3200" u="none">
                <a:solidFill>
                  <a:srgbClr val="FF00FF"/>
                </a:solidFill>
                <a:latin typeface="Times New Roman"/>
                <a:ea typeface="Times New Roman"/>
                <a:cs typeface="Times New Roman"/>
                <a:sym typeface="Times New Roman"/>
              </a:rPr>
              <a:t> or </a:t>
            </a:r>
            <a:r>
              <a:rPr b="1" i="0" lang="en-US" sz="3200" u="none">
                <a:solidFill>
                  <a:srgbClr val="0000FF"/>
                </a:solidFill>
                <a:latin typeface="Times New Roman"/>
                <a:ea typeface="Times New Roman"/>
                <a:cs typeface="Times New Roman"/>
                <a:sym typeface="Times New Roman"/>
              </a:rPr>
              <a:t>Compound interest</a:t>
            </a:r>
            <a:r>
              <a:rPr b="1" i="0" lang="en-US" sz="3200" u="none">
                <a:solidFill>
                  <a:srgbClr val="FF00FF"/>
                </a:solidFill>
                <a:latin typeface="Times New Roman"/>
                <a:ea typeface="Times New Roman"/>
                <a:cs typeface="Times New Roman"/>
                <a:sym typeface="Times New Roman"/>
              </a:rPr>
              <a:t>?</a:t>
            </a:r>
            <a:endParaRPr b="0" i="0" sz="3200" u="none">
              <a:solidFill>
                <a:srgbClr val="0000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0" i="0" sz="3200" u="none">
              <a:solidFill>
                <a:srgbClr val="0000FF"/>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300"/>
                                        <p:tgtEl>
                                          <p:spTgt spid="21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300"/>
                                        <p:tgtEl>
                                          <p:spTgt spid="21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300"/>
                                        <p:tgtEl>
                                          <p:spTgt spid="21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animEffect filter="fade" transition="in">
                                      <p:cBhvr>
                                        <p:cTn dur="300"/>
                                        <p:tgtEl>
                                          <p:spTgt spid="21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4" name="Shape 214"/>
        <p:cNvGrpSpPr/>
        <p:nvPr/>
      </p:nvGrpSpPr>
      <p:grpSpPr>
        <a:xfrm>
          <a:off x="0" y="0"/>
          <a:ext cx="0" cy="0"/>
          <a:chOff x="0" y="0"/>
          <a:chExt cx="0" cy="0"/>
        </a:xfrm>
      </p:grpSpPr>
      <p:sp>
        <p:nvSpPr>
          <p:cNvPr id="215" name="Google Shape;215;p2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216" name="Google Shape;216;p26"/>
          <p:cNvSpPr txBox="1"/>
          <p:nvPr>
            <p:ph idx="1" type="subTitle"/>
          </p:nvPr>
        </p:nvSpPr>
        <p:spPr>
          <a:xfrm>
            <a:off x="1403350" y="38608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3600"/>
              <a:buFont typeface="Arial"/>
              <a:buNone/>
            </a:pPr>
            <a:r>
              <a:rPr b="1" i="0" lang="en-US" sz="3600" u="none" cap="none" strike="noStrike">
                <a:solidFill>
                  <a:schemeClr val="accent2"/>
                </a:solidFill>
                <a:latin typeface="Arial"/>
                <a:ea typeface="Arial"/>
                <a:cs typeface="Arial"/>
                <a:sym typeface="Arial"/>
              </a:rPr>
              <a:t>Cash Flow Analysis, Concept of Equivalence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0" name="Shape 220"/>
        <p:cNvGrpSpPr/>
        <p:nvPr/>
      </p:nvGrpSpPr>
      <p:grpSpPr>
        <a:xfrm>
          <a:off x="0" y="0"/>
          <a:ext cx="0" cy="0"/>
          <a:chOff x="0" y="0"/>
          <a:chExt cx="0" cy="0"/>
        </a:xfrm>
      </p:grpSpPr>
      <p:sp>
        <p:nvSpPr>
          <p:cNvPr id="221" name="Google Shape;221;p27"/>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222" name="Google Shape;222;p2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Times New Roman"/>
              <a:ea typeface="Times New Roman"/>
              <a:cs typeface="Times New Roman"/>
              <a:sym typeface="Times New Roman"/>
            </a:endParaRPr>
          </a:p>
        </p:txBody>
      </p:sp>
      <p:sp>
        <p:nvSpPr>
          <p:cNvPr id="223" name="Google Shape;223;p2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FF"/>
              </a:buClr>
              <a:buSzPts val="2800"/>
              <a:buFont typeface="Arial"/>
              <a:buChar char="•"/>
            </a:pPr>
            <a:r>
              <a:rPr b="1" i="0" lang="en-US" sz="2800" u="none" cap="none" strike="noStrike">
                <a:solidFill>
                  <a:srgbClr val="0000FF"/>
                </a:solidFill>
                <a:latin typeface="Arial"/>
                <a:ea typeface="Arial"/>
                <a:cs typeface="Arial"/>
                <a:sym typeface="Arial"/>
              </a:rPr>
              <a:t>As shown in the </a:t>
            </a:r>
            <a:r>
              <a:rPr b="1" i="0" lang="en-US" sz="2800" u="none" cap="none" strike="noStrike">
                <a:solidFill>
                  <a:srgbClr val="008000"/>
                </a:solidFill>
                <a:latin typeface="Arial"/>
                <a:ea typeface="Arial"/>
                <a:cs typeface="Arial"/>
                <a:sym typeface="Arial"/>
              </a:rPr>
              <a:t>compound</a:t>
            </a:r>
            <a:r>
              <a:rPr b="1" i="0" lang="en-US" sz="2800" u="none" cap="none" strike="noStrike">
                <a:solidFill>
                  <a:srgbClr val="0000FF"/>
                </a:solidFill>
                <a:latin typeface="Arial"/>
                <a:ea typeface="Arial"/>
                <a:cs typeface="Arial"/>
                <a:sym typeface="Arial"/>
              </a:rPr>
              <a:t> </a:t>
            </a:r>
            <a:r>
              <a:rPr b="1" i="0" lang="en-US" sz="2800" u="none" cap="none" strike="noStrike">
                <a:solidFill>
                  <a:srgbClr val="008080"/>
                </a:solidFill>
                <a:latin typeface="Arial"/>
                <a:ea typeface="Arial"/>
                <a:cs typeface="Arial"/>
                <a:sym typeface="Arial"/>
              </a:rPr>
              <a:t>interest</a:t>
            </a:r>
            <a:r>
              <a:rPr b="1" i="0" lang="en-US" sz="2800" u="none" cap="none" strike="noStrike">
                <a:solidFill>
                  <a:srgbClr val="0000FF"/>
                </a:solidFill>
                <a:latin typeface="Arial"/>
                <a:ea typeface="Arial"/>
                <a:cs typeface="Arial"/>
                <a:sym typeface="Arial"/>
              </a:rPr>
              <a:t> formula and diagrams, the </a:t>
            </a:r>
            <a:r>
              <a:rPr b="1" i="0" lang="en-US" sz="2800" u="none" cap="none" strike="noStrike">
                <a:solidFill>
                  <a:srgbClr val="008080"/>
                </a:solidFill>
                <a:latin typeface="Arial"/>
                <a:ea typeface="Arial"/>
                <a:cs typeface="Arial"/>
                <a:sym typeface="Arial"/>
              </a:rPr>
              <a:t>further</a:t>
            </a:r>
            <a:r>
              <a:rPr b="1" i="0" lang="en-US" sz="2800" u="none" cap="none" strike="noStrike">
                <a:solidFill>
                  <a:srgbClr val="0000FF"/>
                </a:solidFill>
                <a:latin typeface="Arial"/>
                <a:ea typeface="Arial"/>
                <a:cs typeface="Arial"/>
                <a:sym typeface="Arial"/>
              </a:rPr>
              <a:t> we move away from today </a:t>
            </a:r>
            <a:r>
              <a:rPr b="1" i="0" lang="en-US" sz="2800" u="none" cap="none" strike="noStrike">
                <a:solidFill>
                  <a:srgbClr val="FF0000"/>
                </a:solidFill>
                <a:latin typeface="Arial"/>
                <a:ea typeface="Arial"/>
                <a:cs typeface="Arial"/>
                <a:sym typeface="Arial"/>
              </a:rPr>
              <a:t>(t=0)</a:t>
            </a:r>
            <a:r>
              <a:rPr b="1" i="0" lang="en-US" sz="2800" u="none" cap="none" strike="noStrike">
                <a:solidFill>
                  <a:srgbClr val="0000FF"/>
                </a:solidFill>
                <a:latin typeface="Arial"/>
                <a:ea typeface="Arial"/>
                <a:cs typeface="Arial"/>
                <a:sym typeface="Arial"/>
              </a:rPr>
              <a:t> toward the future, the </a:t>
            </a:r>
            <a:r>
              <a:rPr b="1" i="0" lang="en-US" sz="2800" u="none" cap="none" strike="noStrike">
                <a:solidFill>
                  <a:srgbClr val="008080"/>
                </a:solidFill>
                <a:latin typeface="Arial"/>
                <a:ea typeface="Arial"/>
                <a:cs typeface="Arial"/>
                <a:sym typeface="Arial"/>
              </a:rPr>
              <a:t>bigger</a:t>
            </a:r>
            <a:r>
              <a:rPr b="1" i="0" lang="en-US" sz="2800" u="none" cap="none" strike="noStrike">
                <a:solidFill>
                  <a:srgbClr val="0000FF"/>
                </a:solidFill>
                <a:latin typeface="Arial"/>
                <a:ea typeface="Arial"/>
                <a:cs typeface="Arial"/>
                <a:sym typeface="Arial"/>
              </a:rPr>
              <a:t> the money becomes i.e. money grows. In other words, </a:t>
            </a:r>
            <a:r>
              <a:rPr b="1" i="0" lang="en-US" sz="2800" u="none" cap="none" strike="noStrike">
                <a:solidFill>
                  <a:srgbClr val="008000"/>
                </a:solidFill>
                <a:latin typeface="Arial"/>
                <a:ea typeface="Arial"/>
                <a:cs typeface="Arial"/>
                <a:sym typeface="Arial"/>
              </a:rPr>
              <a:t>F</a:t>
            </a:r>
            <a:r>
              <a:rPr b="1" i="0" lang="en-US" sz="2800" u="none" cap="none" strike="noStrike">
                <a:solidFill>
                  <a:srgbClr val="0000FF"/>
                </a:solidFill>
                <a:latin typeface="Arial"/>
                <a:ea typeface="Arial"/>
                <a:cs typeface="Arial"/>
                <a:sym typeface="Arial"/>
              </a:rPr>
              <a:t>uture value becomes larger as </a:t>
            </a:r>
            <a:r>
              <a:rPr b="1" i="0" lang="en-US" sz="2800" u="none" cap="none" strike="noStrike">
                <a:solidFill>
                  <a:srgbClr val="FF00FF"/>
                </a:solidFill>
                <a:latin typeface="Arial"/>
                <a:ea typeface="Arial"/>
                <a:cs typeface="Arial"/>
                <a:sym typeface="Arial"/>
              </a:rPr>
              <a:t>n </a:t>
            </a:r>
            <a:r>
              <a:rPr b="1" i="0" lang="en-US" sz="2800" u="none" cap="none" strike="noStrike">
                <a:solidFill>
                  <a:srgbClr val="0000FF"/>
                </a:solidFill>
                <a:latin typeface="Arial"/>
                <a:ea typeface="Arial"/>
                <a:cs typeface="Arial"/>
                <a:sym typeface="Arial"/>
              </a:rPr>
              <a:t>increases.</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rgbClr val="0000FF"/>
              </a:buClr>
              <a:buSzPts val="2800"/>
              <a:buFont typeface="Arial"/>
              <a:buChar char="•"/>
            </a:pPr>
            <a:r>
              <a:rPr b="1" i="0" lang="en-US" sz="2800" u="none" cap="none" strike="noStrike">
                <a:solidFill>
                  <a:srgbClr val="0000FF"/>
                </a:solidFill>
                <a:latin typeface="Arial"/>
                <a:ea typeface="Arial"/>
                <a:cs typeface="Arial"/>
                <a:sym typeface="Arial"/>
              </a:rPr>
              <a:t>Nevertheless, the </a:t>
            </a:r>
            <a:r>
              <a:rPr b="1" i="0" lang="en-US" sz="2800" u="none" cap="none" strike="noStrike">
                <a:solidFill>
                  <a:srgbClr val="3333FF"/>
                </a:solidFill>
                <a:latin typeface="Arial"/>
                <a:ea typeface="Arial"/>
                <a:cs typeface="Arial"/>
                <a:sym typeface="Arial"/>
              </a:rPr>
              <a:t>identification</a:t>
            </a:r>
            <a:r>
              <a:rPr b="1" i="0" lang="en-US" sz="2800" u="none" cap="none" strike="noStrike">
                <a:solidFill>
                  <a:srgbClr val="0000FF"/>
                </a:solidFill>
                <a:latin typeface="Arial"/>
                <a:ea typeface="Arial"/>
                <a:cs typeface="Arial"/>
                <a:sym typeface="Arial"/>
              </a:rPr>
              <a:t> of the initial money i.e. </a:t>
            </a:r>
            <a:r>
              <a:rPr b="1" i="0" lang="en-US" sz="2800" u="none" cap="none" strike="noStrike">
                <a:solidFill>
                  <a:srgbClr val="FF0000"/>
                </a:solidFill>
                <a:latin typeface="Arial"/>
                <a:ea typeface="Arial"/>
                <a:cs typeface="Arial"/>
                <a:sym typeface="Arial"/>
              </a:rPr>
              <a:t>P</a:t>
            </a:r>
            <a:r>
              <a:rPr b="1" i="0" lang="en-US" sz="2800" u="none" cap="none" strike="noStrike">
                <a:solidFill>
                  <a:srgbClr val="0000FF"/>
                </a:solidFill>
                <a:latin typeface="Arial"/>
                <a:ea typeface="Arial"/>
                <a:cs typeface="Arial"/>
                <a:sym typeface="Arial"/>
              </a:rPr>
              <a:t>resent Value is maintained.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300"/>
                                        <p:tgtEl>
                                          <p:spTgt spid="223">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300"/>
                                        <p:tgtEl>
                                          <p:spTgt spid="22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7" name="Shape 227"/>
        <p:cNvGrpSpPr/>
        <p:nvPr/>
      </p:nvGrpSpPr>
      <p:grpSpPr>
        <a:xfrm>
          <a:off x="0" y="0"/>
          <a:ext cx="0" cy="0"/>
          <a:chOff x="0" y="0"/>
          <a:chExt cx="0" cy="0"/>
        </a:xfrm>
      </p:grpSpPr>
      <p:sp>
        <p:nvSpPr>
          <p:cNvPr id="228" name="Google Shape;228;p28"/>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229" name="Google Shape;229;p2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80"/>
              </a:buClr>
              <a:buSzPts val="4000"/>
              <a:buFont typeface="Arial"/>
              <a:buNone/>
            </a:pPr>
            <a:r>
              <a:rPr b="1" i="0" lang="en-US" sz="4000" u="none" cap="none" strike="noStrike">
                <a:solidFill>
                  <a:srgbClr val="008080"/>
                </a:solidFill>
                <a:latin typeface="Arial"/>
                <a:ea typeface="Arial"/>
                <a:cs typeface="Arial"/>
                <a:sym typeface="Arial"/>
              </a:rPr>
              <a:t>Equivalence</a:t>
            </a:r>
            <a:endParaRPr/>
          </a:p>
        </p:txBody>
      </p:sp>
      <p:sp>
        <p:nvSpPr>
          <p:cNvPr id="230" name="Google Shape;230;p28"/>
          <p:cNvSpPr txBox="1"/>
          <p:nvPr>
            <p:ph idx="1" type="body"/>
          </p:nvPr>
        </p:nvSpPr>
        <p:spPr>
          <a:xfrm>
            <a:off x="457200" y="1981200"/>
            <a:ext cx="8305800" cy="4419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FF"/>
              </a:buClr>
              <a:buSzPts val="3600"/>
              <a:buFont typeface="Arial"/>
              <a:buNone/>
            </a:pPr>
            <a:r>
              <a:rPr b="1" i="0" lang="en-US" sz="3600" u="none" cap="none" strike="noStrike">
                <a:solidFill>
                  <a:srgbClr val="0000FF"/>
                </a:solidFill>
                <a:latin typeface="Arial"/>
                <a:ea typeface="Arial"/>
                <a:cs typeface="Arial"/>
                <a:sym typeface="Arial"/>
              </a:rPr>
              <a:t>	No matter what  the calculated value of money is in </a:t>
            </a:r>
            <a:r>
              <a:rPr b="1" i="0" lang="en-US" sz="3600" u="none" cap="none" strike="noStrike">
                <a:solidFill>
                  <a:srgbClr val="008080"/>
                </a:solidFill>
                <a:latin typeface="Arial"/>
                <a:ea typeface="Arial"/>
                <a:cs typeface="Arial"/>
                <a:sym typeface="Arial"/>
              </a:rPr>
              <a:t>F</a:t>
            </a:r>
            <a:r>
              <a:rPr b="1" i="0" lang="en-US" sz="3600" u="none" cap="none" strike="noStrike">
                <a:solidFill>
                  <a:srgbClr val="0000FF"/>
                </a:solidFill>
                <a:latin typeface="Arial"/>
                <a:ea typeface="Arial"/>
                <a:cs typeface="Arial"/>
                <a:sym typeface="Arial"/>
              </a:rPr>
              <a:t>uture in </a:t>
            </a:r>
            <a:r>
              <a:rPr b="1" i="1" lang="en-US" sz="3600" u="sng" cap="none" strike="noStrike">
                <a:solidFill>
                  <a:srgbClr val="FF00FF"/>
                </a:solidFill>
                <a:latin typeface="Arial"/>
                <a:ea typeface="Arial"/>
                <a:cs typeface="Arial"/>
                <a:sym typeface="Arial"/>
              </a:rPr>
              <a:t>ANY</a:t>
            </a:r>
            <a:r>
              <a:rPr b="1" i="0" lang="en-US" sz="3600" u="none" cap="none" strike="noStrike">
                <a:solidFill>
                  <a:srgbClr val="FF00FF"/>
                </a:solidFill>
                <a:latin typeface="Arial"/>
                <a:ea typeface="Arial"/>
                <a:cs typeface="Arial"/>
                <a:sym typeface="Arial"/>
              </a:rPr>
              <a:t> point of time, </a:t>
            </a:r>
            <a:r>
              <a:rPr b="1" i="0" lang="en-US" sz="3600" u="none" cap="none" strike="noStrike">
                <a:solidFill>
                  <a:srgbClr val="0000FF"/>
                </a:solidFill>
                <a:latin typeface="Arial"/>
                <a:ea typeface="Arial"/>
                <a:cs typeface="Arial"/>
                <a:sym typeface="Arial"/>
              </a:rPr>
              <a:t>the value of all those calculated </a:t>
            </a:r>
            <a:r>
              <a:rPr b="1" i="0" lang="en-US" sz="3600" u="none" cap="none" strike="noStrike">
                <a:solidFill>
                  <a:srgbClr val="008080"/>
                </a:solidFill>
                <a:latin typeface="Arial"/>
                <a:ea typeface="Arial"/>
                <a:cs typeface="Arial"/>
                <a:sym typeface="Arial"/>
              </a:rPr>
              <a:t>F</a:t>
            </a:r>
            <a:r>
              <a:rPr b="1" i="0" lang="en-US" sz="3600" u="none" cap="none" strike="noStrike">
                <a:solidFill>
                  <a:srgbClr val="0000FF"/>
                </a:solidFill>
                <a:latin typeface="Arial"/>
                <a:ea typeface="Arial"/>
                <a:cs typeface="Arial"/>
                <a:sym typeface="Arial"/>
              </a:rPr>
              <a:t>uture values is the same at </a:t>
            </a:r>
            <a:r>
              <a:rPr b="1" i="0" lang="en-US" sz="3600" u="none" cap="none" strike="noStrike">
                <a:solidFill>
                  <a:srgbClr val="FF00FF"/>
                </a:solidFill>
                <a:latin typeface="Arial"/>
                <a:ea typeface="Arial"/>
                <a:cs typeface="Arial"/>
                <a:sym typeface="Arial"/>
              </a:rPr>
              <a:t>a(ny!) point of time</a:t>
            </a:r>
            <a:r>
              <a:rPr b="1" i="0" lang="en-US" sz="3600" u="none" cap="none" strike="noStrike">
                <a:solidFill>
                  <a:srgbClr val="0000FF"/>
                </a:solidFill>
                <a:latin typeface="Arial"/>
                <a:ea typeface="Arial"/>
                <a:cs typeface="Arial"/>
                <a:sym typeface="Arial"/>
              </a:rPr>
              <a:t> (e.g. at </a:t>
            </a:r>
            <a:r>
              <a:rPr b="1" i="0" lang="en-US" sz="3600" u="none" cap="none" strike="noStrike">
                <a:solidFill>
                  <a:srgbClr val="FF0000"/>
                </a:solidFill>
                <a:latin typeface="Arial"/>
                <a:ea typeface="Arial"/>
                <a:cs typeface="Arial"/>
                <a:sym typeface="Arial"/>
              </a:rPr>
              <a:t>t = 0</a:t>
            </a:r>
            <a:r>
              <a:rPr b="1" i="0" lang="en-US" sz="3600" u="none" cap="none" strike="noStrike">
                <a:solidFill>
                  <a:srgbClr val="0000FF"/>
                </a:solidFill>
                <a:latin typeface="Arial"/>
                <a:ea typeface="Arial"/>
                <a:cs typeface="Arial"/>
                <a:sym typeface="Arial"/>
              </a:rPr>
              <a:t>).</a:t>
            </a:r>
            <a:r>
              <a:rPr b="1" i="0" lang="en-US" sz="3600" u="sng" cap="none" strike="noStrike">
                <a:solidFill>
                  <a:srgbClr val="0000FF"/>
                </a:solidFill>
                <a:latin typeface="Arial"/>
                <a:ea typeface="Arial"/>
                <a:cs typeface="Arial"/>
                <a:sym typeface="Arial"/>
              </a:rPr>
              <a:t> </a:t>
            </a:r>
            <a:endParaRPr/>
          </a:p>
          <a:p>
            <a:pPr indent="-342900" lvl="0" marL="342900" marR="0" rtl="0" algn="ctr">
              <a:lnSpc>
                <a:spcPct val="100000"/>
              </a:lnSpc>
              <a:spcBef>
                <a:spcPts val="720"/>
              </a:spcBef>
              <a:spcAft>
                <a:spcPts val="0"/>
              </a:spcAft>
              <a:buClr>
                <a:srgbClr val="0000FF"/>
              </a:buClr>
              <a:buSzPts val="3600"/>
              <a:buFont typeface="Arial"/>
              <a:buNone/>
            </a:pPr>
            <a:r>
              <a:rPr b="1" i="0" lang="en-US" sz="3600" u="sng" cap="none" strike="noStrike">
                <a:solidFill>
                  <a:srgbClr val="0000FF"/>
                </a:solidFill>
                <a:latin typeface="Arial"/>
                <a:ea typeface="Arial"/>
                <a:cs typeface="Arial"/>
                <a:sym typeface="Arial"/>
              </a:rPr>
              <a:t>Look at the next slide!</a:t>
            </a:r>
            <a:endParaRPr b="0" i="0" sz="3600" u="none" cap="none" strike="noStrike">
              <a:solidFill>
                <a:srgbClr val="0000FF"/>
              </a:solidFill>
              <a:latin typeface="Times New Roman"/>
              <a:ea typeface="Times New Roman"/>
              <a:cs typeface="Times New Roman"/>
              <a:sym typeface="Times New Roman"/>
            </a:endParaRPr>
          </a:p>
          <a:p>
            <a:pPr indent="-114300" lvl="0" marL="342900" marR="0" rtl="0" algn="l">
              <a:spcBef>
                <a:spcPts val="720"/>
              </a:spcBef>
              <a:spcAft>
                <a:spcPts val="0"/>
              </a:spcAft>
              <a:buClr>
                <a:schemeClr val="dk1"/>
              </a:buClr>
              <a:buSzPts val="3600"/>
              <a:buFont typeface="Times New Roman"/>
              <a:buNone/>
            </a:pPr>
            <a:r>
              <a:t/>
            </a:r>
            <a:endParaRPr b="0" i="0" sz="3600" u="none" cap="none" strike="noStrike">
              <a:solidFill>
                <a:srgbClr val="0000FF"/>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300"/>
                                        <p:tgtEl>
                                          <p:spTgt spid="230">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300"/>
                                        <p:tgtEl>
                                          <p:spTgt spid="230">
                                            <p:txEl>
                                              <p:pRg end="1" st="1"/>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300"/>
                                        <p:tgtEl>
                                          <p:spTgt spid="23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4" name="Shape 234"/>
        <p:cNvGrpSpPr/>
        <p:nvPr/>
      </p:nvGrpSpPr>
      <p:grpSpPr>
        <a:xfrm>
          <a:off x="0" y="0"/>
          <a:ext cx="0" cy="0"/>
          <a:chOff x="0" y="0"/>
          <a:chExt cx="0" cy="0"/>
        </a:xfrm>
      </p:grpSpPr>
      <p:sp>
        <p:nvSpPr>
          <p:cNvPr id="235" name="Google Shape;235;p2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236" name="Google Shape;236;p29"/>
          <p:cNvSpPr txBox="1"/>
          <p:nvPr/>
        </p:nvSpPr>
        <p:spPr>
          <a:xfrm>
            <a:off x="609600" y="4724400"/>
            <a:ext cx="8001000"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200"/>
              <a:buFont typeface="Times New Roman"/>
              <a:buNone/>
            </a:pPr>
            <a:r>
              <a:rPr b="1" i="0" lang="en-US" sz="1200" u="none">
                <a:solidFill>
                  <a:srgbClr val="FF0000"/>
                </a:solidFill>
                <a:latin typeface="Times New Roman"/>
                <a:ea typeface="Times New Roman"/>
                <a:cs typeface="Times New Roman"/>
                <a:sym typeface="Times New Roman"/>
              </a:rPr>
              <a:t>               0                     </a:t>
            </a:r>
            <a:r>
              <a:rPr b="1" i="0" lang="en-US" sz="1200" u="none">
                <a:solidFill>
                  <a:srgbClr val="0000FF"/>
                </a:solidFill>
                <a:latin typeface="Times New Roman"/>
                <a:ea typeface="Times New Roman"/>
                <a:cs typeface="Times New Roman"/>
                <a:sym typeface="Times New Roman"/>
              </a:rPr>
              <a:t>1		   2	                3		     4	……Time(Year)</a:t>
            </a:r>
            <a:endParaRPr/>
          </a:p>
          <a:p>
            <a:pPr indent="0" lvl="0" marL="0" marR="0" rtl="0" algn="ctr">
              <a:lnSpc>
                <a:spcPct val="100000"/>
              </a:lnSpc>
              <a:spcBef>
                <a:spcPts val="0"/>
              </a:spcBef>
              <a:spcAft>
                <a:spcPts val="0"/>
              </a:spcAft>
              <a:buNone/>
            </a:pPr>
            <a:r>
              <a:t/>
            </a:r>
            <a:endParaRPr b="1" i="0" sz="1200" u="none">
              <a:solidFill>
                <a:srgbClr val="0000FF"/>
              </a:solidFill>
              <a:latin typeface="Times New Roman"/>
              <a:ea typeface="Times New Roman"/>
              <a:cs typeface="Times New Roman"/>
              <a:sym typeface="Times New Roman"/>
            </a:endParaRPr>
          </a:p>
        </p:txBody>
      </p:sp>
      <p:sp>
        <p:nvSpPr>
          <p:cNvPr id="237" name="Google Shape;237;p29"/>
          <p:cNvSpPr txBox="1"/>
          <p:nvPr/>
        </p:nvSpPr>
        <p:spPr>
          <a:xfrm>
            <a:off x="1736725" y="5553075"/>
            <a:ext cx="184150"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2800" u="none">
              <a:solidFill>
                <a:srgbClr val="FF00FF"/>
              </a:solidFill>
              <a:latin typeface="Times New Roman"/>
              <a:ea typeface="Times New Roman"/>
              <a:cs typeface="Times New Roman"/>
              <a:sym typeface="Times New Roman"/>
            </a:endParaRPr>
          </a:p>
        </p:txBody>
      </p:sp>
      <p:sp>
        <p:nvSpPr>
          <p:cNvPr id="238" name="Google Shape;238;p29"/>
          <p:cNvSpPr txBox="1"/>
          <p:nvPr/>
        </p:nvSpPr>
        <p:spPr>
          <a:xfrm>
            <a:off x="631825" y="5553075"/>
            <a:ext cx="412750"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2800" u="none">
              <a:solidFill>
                <a:srgbClr val="FF00FF"/>
              </a:solidFill>
              <a:latin typeface="Times New Roman"/>
              <a:ea typeface="Times New Roman"/>
              <a:cs typeface="Times New Roman"/>
              <a:sym typeface="Times New Roman"/>
            </a:endParaRPr>
          </a:p>
        </p:txBody>
      </p:sp>
      <p:sp>
        <p:nvSpPr>
          <p:cNvPr id="239" name="Google Shape;239;p29"/>
          <p:cNvSpPr txBox="1"/>
          <p:nvPr/>
        </p:nvSpPr>
        <p:spPr>
          <a:xfrm>
            <a:off x="304800" y="5257800"/>
            <a:ext cx="8610600" cy="10064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As shown in the figure above, the value of all the different calculated</a:t>
            </a:r>
            <a:endParaRPr/>
          </a:p>
          <a:p>
            <a:pPr indent="0" lvl="0" marL="0" marR="0" rtl="0" algn="just">
              <a:lnSpc>
                <a:spcPct val="100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 </a:t>
            </a:r>
            <a:r>
              <a:rPr b="1" i="0" lang="en-US" sz="2000" u="none">
                <a:solidFill>
                  <a:srgbClr val="008080"/>
                </a:solidFill>
                <a:latin typeface="Times New Roman"/>
                <a:ea typeface="Times New Roman"/>
                <a:cs typeface="Times New Roman"/>
                <a:sym typeface="Times New Roman"/>
              </a:rPr>
              <a:t>F</a:t>
            </a:r>
            <a:r>
              <a:rPr b="1" i="0" lang="en-US" sz="2000" u="none">
                <a:solidFill>
                  <a:srgbClr val="0000FF"/>
                </a:solidFill>
                <a:latin typeface="Times New Roman"/>
                <a:ea typeface="Times New Roman"/>
                <a:cs typeface="Times New Roman"/>
                <a:sym typeface="Times New Roman"/>
              </a:rPr>
              <a:t>uture values is </a:t>
            </a:r>
            <a:r>
              <a:rPr b="1" i="0" lang="en-US" sz="2000" u="none">
                <a:solidFill>
                  <a:srgbClr val="FF0000"/>
                </a:solidFill>
                <a:latin typeface="Times New Roman"/>
                <a:ea typeface="Times New Roman"/>
                <a:cs typeface="Times New Roman"/>
                <a:sym typeface="Times New Roman"/>
              </a:rPr>
              <a:t>$100</a:t>
            </a:r>
            <a:r>
              <a:rPr b="1" i="0" lang="en-US" sz="2000" u="none">
                <a:solidFill>
                  <a:srgbClr val="0000FF"/>
                </a:solidFill>
                <a:latin typeface="Times New Roman"/>
                <a:ea typeface="Times New Roman"/>
                <a:cs typeface="Times New Roman"/>
                <a:sym typeface="Times New Roman"/>
              </a:rPr>
              <a:t>, when considered for the same point of time (e.g. </a:t>
            </a:r>
            <a:r>
              <a:rPr b="1" i="0" lang="en-US" sz="2000" u="none">
                <a:solidFill>
                  <a:srgbClr val="FF0000"/>
                </a:solidFill>
                <a:latin typeface="Times New Roman"/>
                <a:ea typeface="Times New Roman"/>
                <a:cs typeface="Times New Roman"/>
                <a:sym typeface="Times New Roman"/>
              </a:rPr>
              <a:t>t = 0</a:t>
            </a:r>
            <a:r>
              <a:rPr b="1" i="0" lang="en-US" sz="2000" u="none">
                <a:solidFill>
                  <a:srgbClr val="0000FF"/>
                </a:solidFill>
                <a:latin typeface="Times New Roman"/>
                <a:ea typeface="Times New Roman"/>
                <a:cs typeface="Times New Roman"/>
                <a:sym typeface="Times New Roman"/>
              </a:rPr>
              <a:t>)!</a:t>
            </a:r>
            <a:endParaRPr/>
          </a:p>
          <a:p>
            <a:pPr indent="0" lvl="0" marL="0" marR="0" rtl="0" algn="ctr">
              <a:lnSpc>
                <a:spcPct val="100000"/>
              </a:lnSpc>
              <a:spcBef>
                <a:spcPts val="0"/>
              </a:spcBef>
              <a:spcAft>
                <a:spcPts val="0"/>
              </a:spcAft>
              <a:buNone/>
            </a:pPr>
            <a:r>
              <a:t/>
            </a:r>
            <a:endParaRPr b="1" i="0" sz="2000" u="none">
              <a:solidFill>
                <a:srgbClr val="0000FF"/>
              </a:solidFill>
              <a:latin typeface="Times New Roman"/>
              <a:ea typeface="Times New Roman"/>
              <a:cs typeface="Times New Roman"/>
              <a:sym typeface="Times New Roman"/>
            </a:endParaRPr>
          </a:p>
        </p:txBody>
      </p:sp>
      <p:grpSp>
        <p:nvGrpSpPr>
          <p:cNvPr id="240" name="Google Shape;240;p29"/>
          <p:cNvGrpSpPr/>
          <p:nvPr/>
        </p:nvGrpSpPr>
        <p:grpSpPr>
          <a:xfrm>
            <a:off x="533400" y="152400"/>
            <a:ext cx="8305800" cy="4419600"/>
            <a:chOff x="533400" y="152400"/>
            <a:chExt cx="8305800" cy="4419600"/>
          </a:xfrm>
        </p:grpSpPr>
        <p:sp>
          <p:nvSpPr>
            <p:cNvPr id="241" name="Google Shape;241;p29"/>
            <p:cNvSpPr txBox="1"/>
            <p:nvPr/>
          </p:nvSpPr>
          <p:spPr>
            <a:xfrm>
              <a:off x="533400" y="152400"/>
              <a:ext cx="842962" cy="38100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2000"/>
                <a:buFont typeface="Times New Roman"/>
                <a:buNone/>
              </a:pPr>
              <a:r>
                <a:t/>
              </a:r>
              <a:endParaRPr b="1" i="0" sz="20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FF"/>
                </a:buClr>
                <a:buSzPts val="2000"/>
                <a:buFont typeface="Times New Roman"/>
                <a:buNone/>
              </a:pPr>
              <a:r>
                <a:t/>
              </a:r>
              <a:endParaRPr b="1" i="0" sz="20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2000"/>
                <a:buFont typeface="Times New Roman"/>
                <a:buNone/>
              </a:pPr>
              <a:r>
                <a:rPr b="1" i="0" lang="en-US" sz="2000" u="none">
                  <a:solidFill>
                    <a:srgbClr val="FF0000"/>
                  </a:solidFill>
                  <a:latin typeface="Times New Roman"/>
                  <a:ea typeface="Times New Roman"/>
                  <a:cs typeface="Times New Roman"/>
                  <a:sym typeface="Times New Roman"/>
                </a:rPr>
                <a:t>$100</a:t>
              </a:r>
              <a:endParaRPr/>
            </a:p>
            <a:p>
              <a:pPr indent="0" lvl="0" marL="0" marR="0" rtl="0" algn="l">
                <a:lnSpc>
                  <a:spcPct val="100000"/>
                </a:lnSpc>
                <a:spcBef>
                  <a:spcPts val="0"/>
                </a:spcBef>
                <a:spcAft>
                  <a:spcPts val="0"/>
                </a:spcAft>
                <a:buClr>
                  <a:srgbClr val="FF00FF"/>
                </a:buClr>
                <a:buSzPts val="1200"/>
                <a:buFont typeface="Times New Roman"/>
                <a:buNone/>
              </a:pPr>
              <a:r>
                <a:t/>
              </a:r>
              <a:endParaRPr b="1" i="0" sz="12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FF"/>
                </a:buClr>
                <a:buSzPts val="1200"/>
                <a:buFont typeface="Times New Roman"/>
                <a:buNone/>
              </a:pPr>
              <a:r>
                <a:t/>
              </a:r>
              <a:endParaRPr b="1" i="0" sz="12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FF"/>
                </a:buClr>
                <a:buSzPts val="2000"/>
                <a:buFont typeface="Times New Roman"/>
                <a:buNone/>
              </a:pPr>
              <a:r>
                <a:t/>
              </a:r>
              <a:endParaRPr b="1" i="0" sz="20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2000"/>
                <a:buFont typeface="Times New Roman"/>
                <a:buNone/>
              </a:pPr>
              <a:r>
                <a:rPr b="1" i="0" lang="en-US" sz="2000" u="none">
                  <a:solidFill>
                    <a:srgbClr val="FF0000"/>
                  </a:solidFill>
                  <a:latin typeface="Times New Roman"/>
                  <a:ea typeface="Times New Roman"/>
                  <a:cs typeface="Times New Roman"/>
                  <a:sym typeface="Times New Roman"/>
                </a:rPr>
                <a:t>$100</a:t>
              </a:r>
              <a:endParaRPr/>
            </a:p>
            <a:p>
              <a:pPr indent="0" lvl="0" marL="0" marR="0" rtl="0" algn="l">
                <a:lnSpc>
                  <a:spcPct val="100000"/>
                </a:lnSpc>
                <a:spcBef>
                  <a:spcPts val="0"/>
                </a:spcBef>
                <a:spcAft>
                  <a:spcPts val="0"/>
                </a:spcAft>
                <a:buClr>
                  <a:srgbClr val="FF00FF"/>
                </a:buClr>
                <a:buSzPts val="2000"/>
                <a:buFont typeface="Times New Roman"/>
                <a:buNone/>
              </a:pPr>
              <a:r>
                <a:t/>
              </a:r>
              <a:endParaRPr b="1" i="0" sz="20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FF"/>
                </a:buClr>
                <a:buSzPts val="2000"/>
                <a:buFont typeface="Times New Roman"/>
                <a:buNone/>
              </a:pPr>
              <a:r>
                <a:t/>
              </a:r>
              <a:endParaRPr b="1" i="0" sz="20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2000"/>
                <a:buFont typeface="Times New Roman"/>
                <a:buNone/>
              </a:pPr>
              <a:r>
                <a:rPr b="1" i="0" lang="en-US" sz="2000" u="none">
                  <a:solidFill>
                    <a:srgbClr val="FF0000"/>
                  </a:solidFill>
                  <a:latin typeface="Times New Roman"/>
                  <a:ea typeface="Times New Roman"/>
                  <a:cs typeface="Times New Roman"/>
                  <a:sym typeface="Times New Roman"/>
                </a:rPr>
                <a:t>$100</a:t>
              </a:r>
              <a:endParaRPr/>
            </a:p>
            <a:p>
              <a:pPr indent="0" lvl="0" marL="0" marR="0" rtl="0" algn="l">
                <a:lnSpc>
                  <a:spcPct val="100000"/>
                </a:lnSpc>
                <a:spcBef>
                  <a:spcPts val="0"/>
                </a:spcBef>
                <a:spcAft>
                  <a:spcPts val="0"/>
                </a:spcAft>
                <a:buClr>
                  <a:srgbClr val="FF00FF"/>
                </a:buClr>
                <a:buSzPts val="2000"/>
                <a:buFont typeface="Times New Roman"/>
                <a:buNone/>
              </a:pPr>
              <a:r>
                <a:t/>
              </a:r>
              <a:endParaRPr b="1" i="0" sz="20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2000"/>
                <a:buFont typeface="Times New Roman"/>
                <a:buNone/>
              </a:pPr>
              <a:r>
                <a:rPr b="1" i="0" lang="en-US" sz="2000" u="none">
                  <a:solidFill>
                    <a:srgbClr val="FF0000"/>
                  </a:solidFill>
                  <a:latin typeface="Times New Roman"/>
                  <a:ea typeface="Times New Roman"/>
                  <a:cs typeface="Times New Roman"/>
                  <a:sym typeface="Times New Roman"/>
                </a:rPr>
                <a:t>$100</a:t>
              </a:r>
              <a:endParaRPr/>
            </a:p>
          </p:txBody>
        </p:sp>
        <p:grpSp>
          <p:nvGrpSpPr>
            <p:cNvPr id="242" name="Google Shape;242;p29"/>
            <p:cNvGrpSpPr/>
            <p:nvPr/>
          </p:nvGrpSpPr>
          <p:grpSpPr>
            <a:xfrm>
              <a:off x="1295400" y="762000"/>
              <a:ext cx="7543800" cy="3810000"/>
              <a:chOff x="1295400" y="762000"/>
              <a:chExt cx="7543800" cy="3810000"/>
            </a:xfrm>
          </p:grpSpPr>
          <p:cxnSp>
            <p:nvCxnSpPr>
              <p:cNvPr id="243" name="Google Shape;243;p29"/>
              <p:cNvCxnSpPr/>
              <p:nvPr/>
            </p:nvCxnSpPr>
            <p:spPr>
              <a:xfrm>
                <a:off x="1295400" y="4572000"/>
                <a:ext cx="7543800" cy="0"/>
              </a:xfrm>
              <a:prstGeom prst="straightConnector1">
                <a:avLst/>
              </a:prstGeom>
              <a:noFill/>
              <a:ln cap="flat" cmpd="sng" w="9525">
                <a:solidFill>
                  <a:srgbClr val="000000"/>
                </a:solidFill>
                <a:prstDash val="solid"/>
                <a:miter lim="800000"/>
                <a:headEnd len="sm" w="sm" type="none"/>
                <a:tailEnd len="med" w="med" type="triangle"/>
              </a:ln>
            </p:spPr>
          </p:cxnSp>
          <p:cxnSp>
            <p:nvCxnSpPr>
              <p:cNvPr id="244" name="Google Shape;244;p29"/>
              <p:cNvCxnSpPr/>
              <p:nvPr/>
            </p:nvCxnSpPr>
            <p:spPr>
              <a:xfrm rot="10800000">
                <a:off x="2235200" y="3511550"/>
                <a:ext cx="0" cy="1060450"/>
              </a:xfrm>
              <a:prstGeom prst="straightConnector1">
                <a:avLst/>
              </a:prstGeom>
              <a:noFill/>
              <a:ln cap="flat" cmpd="sng" w="9525">
                <a:solidFill>
                  <a:srgbClr val="000000"/>
                </a:solidFill>
                <a:prstDash val="solid"/>
                <a:miter lim="800000"/>
                <a:headEnd len="sm" w="sm" type="none"/>
                <a:tailEnd len="sm" w="sm" type="none"/>
              </a:ln>
            </p:spPr>
          </p:cxnSp>
          <p:cxnSp>
            <p:nvCxnSpPr>
              <p:cNvPr id="245" name="Google Shape;245;p29"/>
              <p:cNvCxnSpPr/>
              <p:nvPr/>
            </p:nvCxnSpPr>
            <p:spPr>
              <a:xfrm rot="10800000">
                <a:off x="1295400" y="3778250"/>
                <a:ext cx="0" cy="793750"/>
              </a:xfrm>
              <a:prstGeom prst="straightConnector1">
                <a:avLst/>
              </a:prstGeom>
              <a:noFill/>
              <a:ln cap="flat" cmpd="sng" w="9525">
                <a:solidFill>
                  <a:srgbClr val="FF6600"/>
                </a:solidFill>
                <a:prstDash val="solid"/>
                <a:miter lim="800000"/>
                <a:headEnd len="sm" w="sm" type="none"/>
                <a:tailEnd len="med" w="med" type="triangle"/>
              </a:ln>
            </p:spPr>
          </p:cxnSp>
          <p:sp>
            <p:nvSpPr>
              <p:cNvPr id="246" name="Google Shape;246;p29"/>
              <p:cNvSpPr txBox="1"/>
              <p:nvPr/>
            </p:nvSpPr>
            <p:spPr>
              <a:xfrm>
                <a:off x="2362200" y="3581400"/>
                <a:ext cx="844550" cy="4064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8080"/>
                  </a:buClr>
                  <a:buSzPts val="2000"/>
                  <a:buFont typeface="Times New Roman"/>
                  <a:buNone/>
                </a:pPr>
                <a:r>
                  <a:rPr b="1" i="0" lang="en-US" sz="2000" u="none">
                    <a:solidFill>
                      <a:srgbClr val="008080"/>
                    </a:solidFill>
                    <a:latin typeface="Times New Roman"/>
                    <a:ea typeface="Times New Roman"/>
                    <a:cs typeface="Times New Roman"/>
                    <a:sym typeface="Times New Roman"/>
                  </a:rPr>
                  <a:t>$110</a:t>
                </a:r>
                <a:endParaRPr/>
              </a:p>
            </p:txBody>
          </p:sp>
          <p:sp>
            <p:nvSpPr>
              <p:cNvPr id="247" name="Google Shape;247;p29"/>
              <p:cNvSpPr txBox="1"/>
              <p:nvPr/>
            </p:nvSpPr>
            <p:spPr>
              <a:xfrm>
                <a:off x="3657600" y="2819400"/>
                <a:ext cx="982662" cy="398462"/>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8080"/>
                  </a:buClr>
                  <a:buSzPts val="2000"/>
                  <a:buFont typeface="Times New Roman"/>
                  <a:buNone/>
                </a:pPr>
                <a:r>
                  <a:rPr b="1" i="0" lang="en-US" sz="2000" u="none">
                    <a:solidFill>
                      <a:srgbClr val="008080"/>
                    </a:solidFill>
                    <a:latin typeface="Times New Roman"/>
                    <a:ea typeface="Times New Roman"/>
                    <a:cs typeface="Times New Roman"/>
                    <a:sym typeface="Times New Roman"/>
                  </a:rPr>
                  <a:t>$121</a:t>
                </a:r>
                <a:endParaRPr/>
              </a:p>
            </p:txBody>
          </p:sp>
          <p:sp>
            <p:nvSpPr>
              <p:cNvPr id="248" name="Google Shape;248;p29"/>
              <p:cNvSpPr txBox="1"/>
              <p:nvPr/>
            </p:nvSpPr>
            <p:spPr>
              <a:xfrm>
                <a:off x="5105400" y="1828800"/>
                <a:ext cx="758825" cy="79375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8080"/>
                  </a:buClr>
                  <a:buSzPts val="2000"/>
                  <a:buFont typeface="Times New Roman"/>
                  <a:buNone/>
                </a:pPr>
                <a:r>
                  <a:rPr b="1" i="0" lang="en-US" sz="2000" u="none">
                    <a:solidFill>
                      <a:srgbClr val="008080"/>
                    </a:solidFill>
                    <a:latin typeface="Times New Roman"/>
                    <a:ea typeface="Times New Roman"/>
                    <a:cs typeface="Times New Roman"/>
                    <a:sym typeface="Times New Roman"/>
                  </a:rPr>
                  <a:t>$133</a:t>
                </a:r>
                <a:endParaRPr/>
              </a:p>
            </p:txBody>
          </p:sp>
          <p:sp>
            <p:nvSpPr>
              <p:cNvPr id="249" name="Google Shape;249;p29"/>
              <p:cNvSpPr txBox="1"/>
              <p:nvPr/>
            </p:nvSpPr>
            <p:spPr>
              <a:xfrm>
                <a:off x="6553200" y="762000"/>
                <a:ext cx="844550" cy="4572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8080"/>
                  </a:buClr>
                  <a:buSzPts val="2000"/>
                  <a:buFont typeface="Times New Roman"/>
                  <a:buNone/>
                </a:pPr>
                <a:r>
                  <a:rPr b="1" i="0" lang="en-US" sz="2000" u="none">
                    <a:solidFill>
                      <a:srgbClr val="008080"/>
                    </a:solidFill>
                    <a:latin typeface="Times New Roman"/>
                    <a:ea typeface="Times New Roman"/>
                    <a:cs typeface="Times New Roman"/>
                    <a:sym typeface="Times New Roman"/>
                  </a:rPr>
                  <a:t>$146</a:t>
                </a:r>
                <a:endParaRPr/>
              </a:p>
            </p:txBody>
          </p:sp>
          <p:cxnSp>
            <p:nvCxnSpPr>
              <p:cNvPr id="250" name="Google Shape;250;p29"/>
              <p:cNvCxnSpPr/>
              <p:nvPr/>
            </p:nvCxnSpPr>
            <p:spPr>
              <a:xfrm rot="10800000">
                <a:off x="1331912" y="3505200"/>
                <a:ext cx="914400" cy="0"/>
              </a:xfrm>
              <a:prstGeom prst="straightConnector1">
                <a:avLst/>
              </a:prstGeom>
              <a:noFill/>
              <a:ln cap="flat" cmpd="sng" w="28575">
                <a:solidFill>
                  <a:schemeClr val="dk1"/>
                </a:solidFill>
                <a:prstDash val="solid"/>
                <a:miter lim="800000"/>
                <a:headEnd len="sm" w="sm" type="none"/>
                <a:tailEnd len="med" w="med" type="triangle"/>
              </a:ln>
            </p:spPr>
          </p:cxnSp>
          <p:cxnSp>
            <p:nvCxnSpPr>
              <p:cNvPr id="251" name="Google Shape;251;p29"/>
              <p:cNvCxnSpPr/>
              <p:nvPr/>
            </p:nvCxnSpPr>
            <p:spPr>
              <a:xfrm rot="10800000">
                <a:off x="1371600" y="2819400"/>
                <a:ext cx="2209800" cy="0"/>
              </a:xfrm>
              <a:prstGeom prst="straightConnector1">
                <a:avLst/>
              </a:prstGeom>
              <a:noFill/>
              <a:ln cap="flat" cmpd="sng" w="28575">
                <a:solidFill>
                  <a:schemeClr val="dk1"/>
                </a:solidFill>
                <a:prstDash val="solid"/>
                <a:miter lim="800000"/>
                <a:headEnd len="sm" w="sm" type="none"/>
                <a:tailEnd len="med" w="med" type="triangle"/>
              </a:ln>
            </p:spPr>
          </p:cxnSp>
          <p:cxnSp>
            <p:nvCxnSpPr>
              <p:cNvPr id="252" name="Google Shape;252;p29"/>
              <p:cNvCxnSpPr/>
              <p:nvPr/>
            </p:nvCxnSpPr>
            <p:spPr>
              <a:xfrm rot="10800000">
                <a:off x="1295400" y="1981200"/>
                <a:ext cx="3733800" cy="0"/>
              </a:xfrm>
              <a:prstGeom prst="straightConnector1">
                <a:avLst/>
              </a:prstGeom>
              <a:noFill/>
              <a:ln cap="flat" cmpd="sng" w="28575">
                <a:solidFill>
                  <a:schemeClr val="dk1"/>
                </a:solidFill>
                <a:prstDash val="solid"/>
                <a:miter lim="800000"/>
                <a:headEnd len="sm" w="sm" type="none"/>
                <a:tailEnd len="med" w="med" type="triangle"/>
              </a:ln>
            </p:spPr>
          </p:cxnSp>
          <p:cxnSp>
            <p:nvCxnSpPr>
              <p:cNvPr id="253" name="Google Shape;253;p29"/>
              <p:cNvCxnSpPr/>
              <p:nvPr/>
            </p:nvCxnSpPr>
            <p:spPr>
              <a:xfrm rot="10800000">
                <a:off x="1295400" y="838200"/>
                <a:ext cx="5105400" cy="0"/>
              </a:xfrm>
              <a:prstGeom prst="straightConnector1">
                <a:avLst/>
              </a:prstGeom>
              <a:noFill/>
              <a:ln cap="flat" cmpd="sng" w="28575">
                <a:solidFill>
                  <a:schemeClr val="dk1"/>
                </a:solidFill>
                <a:prstDash val="solid"/>
                <a:miter lim="800000"/>
                <a:headEnd len="sm" w="sm" type="none"/>
                <a:tailEnd len="med" w="med" type="triangle"/>
              </a:ln>
            </p:spPr>
          </p:cxnSp>
          <p:cxnSp>
            <p:nvCxnSpPr>
              <p:cNvPr id="254" name="Google Shape;254;p29"/>
              <p:cNvCxnSpPr/>
              <p:nvPr/>
            </p:nvCxnSpPr>
            <p:spPr>
              <a:xfrm rot="10800000">
                <a:off x="3581400" y="2819400"/>
                <a:ext cx="0" cy="1752600"/>
              </a:xfrm>
              <a:prstGeom prst="straightConnector1">
                <a:avLst/>
              </a:prstGeom>
              <a:noFill/>
              <a:ln cap="flat" cmpd="sng" w="28575">
                <a:solidFill>
                  <a:schemeClr val="dk1"/>
                </a:solidFill>
                <a:prstDash val="solid"/>
                <a:miter lim="800000"/>
                <a:headEnd len="sm" w="sm" type="none"/>
                <a:tailEnd len="sm" w="sm" type="none"/>
              </a:ln>
            </p:spPr>
          </p:cxnSp>
          <p:cxnSp>
            <p:nvCxnSpPr>
              <p:cNvPr id="255" name="Google Shape;255;p29"/>
              <p:cNvCxnSpPr/>
              <p:nvPr/>
            </p:nvCxnSpPr>
            <p:spPr>
              <a:xfrm rot="10800000">
                <a:off x="5029200" y="1981200"/>
                <a:ext cx="0" cy="2590800"/>
              </a:xfrm>
              <a:prstGeom prst="straightConnector1">
                <a:avLst/>
              </a:prstGeom>
              <a:noFill/>
              <a:ln cap="flat" cmpd="sng" w="28575">
                <a:solidFill>
                  <a:schemeClr val="dk1"/>
                </a:solidFill>
                <a:prstDash val="solid"/>
                <a:miter lim="800000"/>
                <a:headEnd len="sm" w="sm" type="none"/>
                <a:tailEnd len="sm" w="sm" type="none"/>
              </a:ln>
            </p:spPr>
          </p:cxnSp>
          <p:cxnSp>
            <p:nvCxnSpPr>
              <p:cNvPr id="256" name="Google Shape;256;p29"/>
              <p:cNvCxnSpPr/>
              <p:nvPr/>
            </p:nvCxnSpPr>
            <p:spPr>
              <a:xfrm rot="10800000">
                <a:off x="6400800" y="838200"/>
                <a:ext cx="0" cy="3733800"/>
              </a:xfrm>
              <a:prstGeom prst="straightConnector1">
                <a:avLst/>
              </a:prstGeom>
              <a:noFill/>
              <a:ln cap="flat" cmpd="sng" w="28575">
                <a:solidFill>
                  <a:schemeClr val="dk1"/>
                </a:solidFill>
                <a:prstDash val="solid"/>
                <a:miter lim="800000"/>
                <a:headEnd len="sm" w="sm" type="none"/>
                <a:tailEnd len="sm" w="sm" type="none"/>
              </a:ln>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500"/>
                                        <p:tgtEl>
                                          <p:spTgt spid="236"/>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239">
                                            <p:txEl>
                                              <p:pRg end="0" st="0"/>
                                            </p:txEl>
                                          </p:spTgt>
                                        </p:tgtEl>
                                        <p:attrNameLst>
                                          <p:attrName>style.visibility</p:attrName>
                                        </p:attrNameLst>
                                      </p:cBhvr>
                                      <p:to>
                                        <p:strVal val="visible"/>
                                      </p:to>
                                    </p:set>
                                    <p:animEffect filter="fade" transition="in">
                                      <p:cBhvr>
                                        <p:cTn dur="300"/>
                                        <p:tgtEl>
                                          <p:spTgt spid="239">
                                            <p:txEl>
                                              <p:pRg end="0" st="0"/>
                                            </p:txEl>
                                          </p:spTgt>
                                        </p:tgtEl>
                                      </p:cBhvr>
                                    </p:animEffect>
                                  </p:childTnLst>
                                </p:cTn>
                              </p:par>
                            </p:childTnLst>
                          </p:cTn>
                        </p:par>
                        <p:par>
                          <p:cTn fill="hold">
                            <p:stCondLst>
                              <p:cond delay="800"/>
                            </p:stCondLst>
                            <p:childTnLst>
                              <p:par>
                                <p:cTn fill="hold" nodeType="afterEffect" presetClass="entr" presetID="10" presetSubtype="0">
                                  <p:stCondLst>
                                    <p:cond delay="1000"/>
                                  </p:stCondLst>
                                  <p:childTnLst>
                                    <p:set>
                                      <p:cBhvr>
                                        <p:cTn dur="1" fill="hold">
                                          <p:stCondLst>
                                            <p:cond delay="0"/>
                                          </p:stCondLst>
                                        </p:cTn>
                                        <p:tgtEl>
                                          <p:spTgt spid="239">
                                            <p:txEl>
                                              <p:pRg end="1" st="1"/>
                                            </p:txEl>
                                          </p:spTgt>
                                        </p:tgtEl>
                                        <p:attrNameLst>
                                          <p:attrName>style.visibility</p:attrName>
                                        </p:attrNameLst>
                                      </p:cBhvr>
                                      <p:to>
                                        <p:strVal val="visible"/>
                                      </p:to>
                                    </p:set>
                                    <p:animEffect filter="fade" transition="in">
                                      <p:cBhvr>
                                        <p:cTn dur="300"/>
                                        <p:tgtEl>
                                          <p:spTgt spid="239">
                                            <p:txEl>
                                              <p:pRg end="1" st="1"/>
                                            </p:txEl>
                                          </p:spTgt>
                                        </p:tgtEl>
                                      </p:cBhvr>
                                    </p:animEffect>
                                  </p:childTnLst>
                                </p:cTn>
                              </p:par>
                            </p:childTnLst>
                          </p:cTn>
                        </p:par>
                        <p:par>
                          <p:cTn fill="hold">
                            <p:stCondLst>
                              <p:cond delay="1100"/>
                            </p:stCondLst>
                            <p:childTnLst>
                              <p:par>
                                <p:cTn fill="hold" nodeType="afterEffect" presetClass="entr" presetID="10" presetSubtype="0">
                                  <p:stCondLst>
                                    <p:cond delay="1000"/>
                                  </p:stCondLst>
                                  <p:childTnLst>
                                    <p:set>
                                      <p:cBhvr>
                                        <p:cTn dur="1" fill="hold">
                                          <p:stCondLst>
                                            <p:cond delay="0"/>
                                          </p:stCondLst>
                                        </p:cTn>
                                        <p:tgtEl>
                                          <p:spTgt spid="239">
                                            <p:txEl>
                                              <p:pRg end="2" st="2"/>
                                            </p:txEl>
                                          </p:spTgt>
                                        </p:tgtEl>
                                        <p:attrNameLst>
                                          <p:attrName>style.visibility</p:attrName>
                                        </p:attrNameLst>
                                      </p:cBhvr>
                                      <p:to>
                                        <p:strVal val="visible"/>
                                      </p:to>
                                    </p:set>
                                    <p:animEffect filter="fade" transition="in">
                                      <p:cBhvr>
                                        <p:cTn dur="300"/>
                                        <p:tgtEl>
                                          <p:spTgt spid="23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0" name="Shape 260"/>
        <p:cNvGrpSpPr/>
        <p:nvPr/>
      </p:nvGrpSpPr>
      <p:grpSpPr>
        <a:xfrm>
          <a:off x="0" y="0"/>
          <a:ext cx="0" cy="0"/>
          <a:chOff x="0" y="0"/>
          <a:chExt cx="0" cy="0"/>
        </a:xfrm>
      </p:grpSpPr>
      <p:sp>
        <p:nvSpPr>
          <p:cNvPr id="261" name="Google Shape;261;p30"/>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262" name="Google Shape;262;p3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FF"/>
              </a:buClr>
              <a:buSzPts val="4000"/>
              <a:buFont typeface="Arial"/>
              <a:buNone/>
            </a:pPr>
            <a:r>
              <a:rPr b="1" i="0" lang="en-US" sz="4000" u="none" cap="none" strike="noStrike">
                <a:solidFill>
                  <a:srgbClr val="3399FF"/>
                </a:solidFill>
                <a:latin typeface="Arial"/>
                <a:ea typeface="Arial"/>
                <a:cs typeface="Arial"/>
                <a:sym typeface="Arial"/>
              </a:rPr>
              <a:t>Definition of Equivalence</a:t>
            </a:r>
            <a:endParaRPr/>
          </a:p>
        </p:txBody>
      </p:sp>
      <p:sp>
        <p:nvSpPr>
          <p:cNvPr id="263" name="Google Shape;263;p3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FF"/>
              </a:buClr>
              <a:buSzPts val="3600"/>
              <a:buFont typeface="Arial"/>
              <a:buNone/>
            </a:pPr>
            <a:r>
              <a:rPr b="1" i="0" lang="en-US" sz="3600" u="none" cap="none" strike="noStrike">
                <a:solidFill>
                  <a:srgbClr val="0000FF"/>
                </a:solidFill>
                <a:latin typeface="Arial"/>
                <a:ea typeface="Arial"/>
                <a:cs typeface="Arial"/>
                <a:sym typeface="Arial"/>
              </a:rPr>
              <a:t>Given 10% interest rate:</a:t>
            </a:r>
            <a:endParaRPr/>
          </a:p>
          <a:p>
            <a:pPr indent="0" lvl="0" marL="0" marR="0" rtl="0" algn="l">
              <a:lnSpc>
                <a:spcPct val="100000"/>
              </a:lnSpc>
              <a:spcBef>
                <a:spcPts val="720"/>
              </a:spcBef>
              <a:spcAft>
                <a:spcPts val="0"/>
              </a:spcAft>
              <a:buClr>
                <a:srgbClr val="0000FF"/>
              </a:buClr>
              <a:buSzPts val="3600"/>
              <a:buFont typeface="Arial"/>
              <a:buNone/>
            </a:pPr>
            <a:r>
              <a:rPr b="1" i="0" lang="en-US" sz="3600" u="none" cap="none" strike="noStrike">
                <a:solidFill>
                  <a:srgbClr val="0000FF"/>
                </a:solidFill>
                <a:latin typeface="Arial"/>
                <a:ea typeface="Arial"/>
                <a:cs typeface="Arial"/>
                <a:sym typeface="Arial"/>
              </a:rPr>
              <a:t>$</a:t>
            </a:r>
            <a:r>
              <a:rPr b="1" i="0" lang="en-US" sz="3600" u="none" cap="none" strike="noStrike">
                <a:solidFill>
                  <a:srgbClr val="FF0000"/>
                </a:solidFill>
                <a:latin typeface="Arial"/>
                <a:ea typeface="Arial"/>
                <a:cs typeface="Arial"/>
                <a:sym typeface="Arial"/>
              </a:rPr>
              <a:t>100</a:t>
            </a:r>
            <a:r>
              <a:rPr b="1" i="0" lang="en-US" sz="3600" u="none" cap="none" strike="noStrike">
                <a:solidFill>
                  <a:srgbClr val="0000FF"/>
                </a:solidFill>
                <a:latin typeface="Arial"/>
                <a:ea typeface="Arial"/>
                <a:cs typeface="Arial"/>
                <a:sym typeface="Arial"/>
              </a:rPr>
              <a:t> today is </a:t>
            </a:r>
            <a:r>
              <a:rPr b="1" i="0" lang="en-US" sz="3600" u="none" cap="none" strike="noStrike">
                <a:solidFill>
                  <a:srgbClr val="FF00FF"/>
                </a:solidFill>
                <a:latin typeface="Arial"/>
                <a:ea typeface="Arial"/>
                <a:cs typeface="Arial"/>
                <a:sym typeface="Arial"/>
              </a:rPr>
              <a:t>EQUIVALENT</a:t>
            </a:r>
            <a:r>
              <a:rPr b="1" i="0" lang="en-US" sz="3600" u="none" cap="none" strike="noStrike">
                <a:solidFill>
                  <a:srgbClr val="0000FF"/>
                </a:solidFill>
                <a:latin typeface="Arial"/>
                <a:ea typeface="Arial"/>
                <a:cs typeface="Arial"/>
                <a:sym typeface="Arial"/>
              </a:rPr>
              <a:t> to $</a:t>
            </a:r>
            <a:r>
              <a:rPr b="1" i="0" lang="en-US" sz="3600" u="none" cap="none" strike="noStrike">
                <a:solidFill>
                  <a:srgbClr val="FF0000"/>
                </a:solidFill>
                <a:latin typeface="Arial"/>
                <a:ea typeface="Arial"/>
                <a:cs typeface="Arial"/>
                <a:sym typeface="Arial"/>
              </a:rPr>
              <a:t>1</a:t>
            </a:r>
            <a:r>
              <a:rPr b="1" i="0" lang="en-US" sz="3600" u="none" cap="none" strike="noStrike">
                <a:solidFill>
                  <a:srgbClr val="0000FF"/>
                </a:solidFill>
                <a:latin typeface="Arial"/>
                <a:ea typeface="Arial"/>
                <a:cs typeface="Arial"/>
                <a:sym typeface="Arial"/>
              </a:rPr>
              <a:t>10 </a:t>
            </a:r>
            <a:r>
              <a:rPr b="1" i="0" lang="en-US" sz="3600" u="none" cap="none" strike="noStrike">
                <a:solidFill>
                  <a:srgbClr val="FF33CC"/>
                </a:solidFill>
                <a:latin typeface="Arial"/>
                <a:ea typeface="Arial"/>
                <a:cs typeface="Arial"/>
                <a:sym typeface="Arial"/>
              </a:rPr>
              <a:t>a year</a:t>
            </a:r>
            <a:r>
              <a:rPr b="1" i="0" lang="en-US" sz="3600" u="none" cap="none" strike="noStrike">
                <a:solidFill>
                  <a:srgbClr val="0000FF"/>
                </a:solidFill>
                <a:latin typeface="Arial"/>
                <a:ea typeface="Arial"/>
                <a:cs typeface="Arial"/>
                <a:sym typeface="Arial"/>
              </a:rPr>
              <a:t> later, $</a:t>
            </a:r>
            <a:r>
              <a:rPr b="1" i="0" lang="en-US" sz="3600" u="none" cap="none" strike="noStrike">
                <a:solidFill>
                  <a:srgbClr val="FF0000"/>
                </a:solidFill>
                <a:latin typeface="Arial"/>
                <a:ea typeface="Arial"/>
                <a:cs typeface="Arial"/>
                <a:sym typeface="Arial"/>
              </a:rPr>
              <a:t>1</a:t>
            </a:r>
            <a:r>
              <a:rPr b="1" i="0" lang="en-US" sz="3600" u="none" cap="none" strike="noStrike">
                <a:solidFill>
                  <a:srgbClr val="0000FF"/>
                </a:solidFill>
                <a:latin typeface="Arial"/>
                <a:ea typeface="Arial"/>
                <a:cs typeface="Arial"/>
                <a:sym typeface="Arial"/>
              </a:rPr>
              <a:t>21 </a:t>
            </a:r>
            <a:r>
              <a:rPr b="1" i="0" lang="en-US" sz="3600" u="none" cap="none" strike="noStrike">
                <a:solidFill>
                  <a:srgbClr val="FF33CC"/>
                </a:solidFill>
                <a:latin typeface="Arial"/>
                <a:ea typeface="Arial"/>
                <a:cs typeface="Arial"/>
                <a:sym typeface="Arial"/>
              </a:rPr>
              <a:t>two years</a:t>
            </a:r>
            <a:r>
              <a:rPr b="1" i="0" lang="en-US" sz="3600" u="none" cap="none" strike="noStrike">
                <a:solidFill>
                  <a:srgbClr val="0000FF"/>
                </a:solidFill>
                <a:latin typeface="Arial"/>
                <a:ea typeface="Arial"/>
                <a:cs typeface="Arial"/>
                <a:sym typeface="Arial"/>
              </a:rPr>
              <a:t> later, $</a:t>
            </a:r>
            <a:r>
              <a:rPr b="1" i="0" lang="en-US" sz="3600" u="none" cap="none" strike="noStrike">
                <a:solidFill>
                  <a:srgbClr val="FF0000"/>
                </a:solidFill>
                <a:latin typeface="Arial"/>
                <a:ea typeface="Arial"/>
                <a:cs typeface="Arial"/>
                <a:sym typeface="Arial"/>
              </a:rPr>
              <a:t>1</a:t>
            </a:r>
            <a:r>
              <a:rPr b="1" i="0" lang="en-US" sz="3600" u="none" cap="none" strike="noStrike">
                <a:solidFill>
                  <a:srgbClr val="0000FF"/>
                </a:solidFill>
                <a:latin typeface="Arial"/>
                <a:ea typeface="Arial"/>
                <a:cs typeface="Arial"/>
                <a:sym typeface="Arial"/>
              </a:rPr>
              <a:t>33 </a:t>
            </a:r>
            <a:r>
              <a:rPr b="1" i="0" lang="en-US" sz="3600" u="none" cap="none" strike="noStrike">
                <a:solidFill>
                  <a:srgbClr val="FF33CC"/>
                </a:solidFill>
                <a:latin typeface="Arial"/>
                <a:ea typeface="Arial"/>
                <a:cs typeface="Arial"/>
                <a:sym typeface="Arial"/>
              </a:rPr>
              <a:t>three years</a:t>
            </a:r>
            <a:r>
              <a:rPr b="1" i="0" lang="en-US" sz="3600" u="none" cap="none" strike="noStrike">
                <a:solidFill>
                  <a:srgbClr val="0000FF"/>
                </a:solidFill>
                <a:latin typeface="Arial"/>
                <a:ea typeface="Arial"/>
                <a:cs typeface="Arial"/>
                <a:sym typeface="Arial"/>
              </a:rPr>
              <a:t> later, $</a:t>
            </a:r>
            <a:r>
              <a:rPr b="1" i="0" lang="en-US" sz="3600" u="none" cap="none" strike="noStrike">
                <a:solidFill>
                  <a:srgbClr val="FF0000"/>
                </a:solidFill>
                <a:latin typeface="Arial"/>
                <a:ea typeface="Arial"/>
                <a:cs typeface="Arial"/>
                <a:sym typeface="Arial"/>
              </a:rPr>
              <a:t>1</a:t>
            </a:r>
            <a:r>
              <a:rPr b="1" i="0" lang="en-US" sz="3600" u="none" cap="none" strike="noStrike">
                <a:solidFill>
                  <a:srgbClr val="0000FF"/>
                </a:solidFill>
                <a:latin typeface="Arial"/>
                <a:ea typeface="Arial"/>
                <a:cs typeface="Arial"/>
                <a:sym typeface="Arial"/>
              </a:rPr>
              <a:t>46 </a:t>
            </a:r>
            <a:r>
              <a:rPr b="1" i="0" lang="en-US" sz="3600" u="none" cap="none" strike="noStrike">
                <a:solidFill>
                  <a:srgbClr val="FF33CC"/>
                </a:solidFill>
                <a:latin typeface="Arial"/>
                <a:ea typeface="Arial"/>
                <a:cs typeface="Arial"/>
                <a:sym typeface="Arial"/>
              </a:rPr>
              <a:t>four years</a:t>
            </a:r>
            <a:r>
              <a:rPr b="1" i="0" lang="en-US" sz="3600" u="none" cap="none" strike="noStrike">
                <a:solidFill>
                  <a:srgbClr val="0000FF"/>
                </a:solidFill>
                <a:latin typeface="Arial"/>
                <a:ea typeface="Arial"/>
                <a:cs typeface="Arial"/>
                <a:sym typeface="Arial"/>
              </a:rPr>
              <a:t> later, and ……… $</a:t>
            </a:r>
            <a:r>
              <a:rPr b="1" i="0" lang="en-US" sz="3600" u="none" cap="none" strike="noStrike">
                <a:solidFill>
                  <a:srgbClr val="FF0000"/>
                </a:solidFill>
                <a:latin typeface="Arial"/>
                <a:ea typeface="Arial"/>
                <a:cs typeface="Arial"/>
                <a:sym typeface="Arial"/>
              </a:rPr>
              <a:t>100</a:t>
            </a:r>
            <a:r>
              <a:rPr b="1" i="0" lang="en-US" sz="3600" u="none" cap="none" strike="noStrike">
                <a:solidFill>
                  <a:srgbClr val="0000FF"/>
                </a:solidFill>
                <a:latin typeface="Arial"/>
                <a:ea typeface="Arial"/>
                <a:cs typeface="Arial"/>
                <a:sym typeface="Arial"/>
              </a:rPr>
              <a:t>(1.10)</a:t>
            </a:r>
            <a:r>
              <a:rPr b="1" baseline="30000" i="0" lang="en-US" sz="3600" u="none" cap="none" strike="noStrike">
                <a:solidFill>
                  <a:srgbClr val="FF00FF"/>
                </a:solidFill>
                <a:latin typeface="Arial"/>
                <a:ea typeface="Arial"/>
                <a:cs typeface="Arial"/>
                <a:sym typeface="Arial"/>
              </a:rPr>
              <a:t>n</a:t>
            </a:r>
            <a:r>
              <a:rPr b="1" i="0" lang="en-US" sz="3600" u="none" cap="none" strike="noStrike">
                <a:solidFill>
                  <a:srgbClr val="0000FF"/>
                </a:solidFill>
                <a:latin typeface="Arial"/>
                <a:ea typeface="Arial"/>
                <a:cs typeface="Arial"/>
                <a:sym typeface="Arial"/>
              </a:rPr>
              <a:t>, </a:t>
            </a:r>
            <a:r>
              <a:rPr b="1" i="0" lang="en-US" sz="3600" u="none" cap="none" strike="noStrike">
                <a:solidFill>
                  <a:srgbClr val="FF00FF"/>
                </a:solidFill>
                <a:latin typeface="Arial"/>
                <a:ea typeface="Arial"/>
                <a:cs typeface="Arial"/>
                <a:sym typeface="Arial"/>
              </a:rPr>
              <a:t>n</a:t>
            </a:r>
            <a:r>
              <a:rPr b="1" i="0" lang="en-US" sz="3600" u="none" cap="none" strike="noStrike">
                <a:solidFill>
                  <a:srgbClr val="0000FF"/>
                </a:solidFill>
                <a:latin typeface="Arial"/>
                <a:ea typeface="Arial"/>
                <a:cs typeface="Arial"/>
                <a:sym typeface="Arial"/>
              </a:rPr>
              <a:t> years later and </a:t>
            </a:r>
            <a:r>
              <a:rPr b="1" i="0" lang="en-US" sz="3600" u="sng" cap="none" strike="noStrike">
                <a:solidFill>
                  <a:srgbClr val="FF00FF"/>
                </a:solidFill>
                <a:latin typeface="Arial"/>
                <a:ea typeface="Arial"/>
                <a:cs typeface="Arial"/>
                <a:sym typeface="Arial"/>
              </a:rPr>
              <a:t>VICE VERSA!</a:t>
            </a:r>
            <a:r>
              <a:rPr b="1" i="0" lang="en-US" sz="3600" u="none" cap="none" strike="noStrike">
                <a:solidFill>
                  <a:srgbClr val="0000FF"/>
                </a:solidFill>
                <a:latin typeface="Arial"/>
                <a:ea typeface="Arial"/>
                <a:cs typeface="Arial"/>
                <a:sym typeface="Arial"/>
              </a:rPr>
              <a:t> </a:t>
            </a:r>
            <a:r>
              <a:rPr b="1" i="0" lang="en-US" sz="3600" u="none" cap="none" strike="noStrike">
                <a:solidFill>
                  <a:schemeClr val="dk1"/>
                </a:solidFill>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300"/>
                                        <p:tgtEl>
                                          <p:spTgt spid="26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300"/>
                                        <p:tgtEl>
                                          <p:spTgt spid="26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7" name="Shape 267"/>
        <p:cNvGrpSpPr/>
        <p:nvPr/>
      </p:nvGrpSpPr>
      <p:grpSpPr>
        <a:xfrm>
          <a:off x="0" y="0"/>
          <a:ext cx="0" cy="0"/>
          <a:chOff x="0" y="0"/>
          <a:chExt cx="0" cy="0"/>
        </a:xfrm>
      </p:grpSpPr>
      <p:sp>
        <p:nvSpPr>
          <p:cNvPr id="268" name="Google Shape;268;p31"/>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269" name="Google Shape;269;p3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80"/>
              </a:buClr>
              <a:buSzPts val="4400"/>
              <a:buFont typeface="Arial"/>
              <a:buNone/>
            </a:pPr>
            <a:r>
              <a:rPr b="1" i="0" lang="en-US" sz="4000" u="none" cap="none" strike="noStrike">
                <a:solidFill>
                  <a:srgbClr val="008080"/>
                </a:solidFill>
                <a:latin typeface="Arial"/>
                <a:ea typeface="Arial"/>
                <a:cs typeface="Arial"/>
                <a:sym typeface="Arial"/>
              </a:rPr>
              <a:t>Freedom of motion</a:t>
            </a:r>
            <a:br>
              <a:rPr b="0" i="0" lang="en-US" sz="4400" u="none" cap="none" strike="noStrike">
                <a:solidFill>
                  <a:srgbClr val="0000FF"/>
                </a:solidFill>
                <a:latin typeface="Times New Roman"/>
                <a:ea typeface="Times New Roman"/>
                <a:cs typeface="Times New Roman"/>
                <a:sym typeface="Times New Roman"/>
              </a:rPr>
            </a:br>
            <a:endParaRPr/>
          </a:p>
        </p:txBody>
      </p:sp>
      <p:sp>
        <p:nvSpPr>
          <p:cNvPr id="270" name="Google Shape;270;p3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76200" lvl="0" marL="342900" marR="0" rtl="0" algn="just">
              <a:lnSpc>
                <a:spcPct val="90000"/>
              </a:lnSpc>
              <a:spcBef>
                <a:spcPts val="0"/>
              </a:spcBef>
              <a:spcAft>
                <a:spcPts val="0"/>
              </a:spcAft>
              <a:buClr>
                <a:srgbClr val="0000FF"/>
              </a:buClr>
              <a:buSzPts val="3600"/>
              <a:buFont typeface="Arial"/>
              <a:buNone/>
            </a:pPr>
            <a:r>
              <a:rPr b="1" i="0" lang="en-US" sz="3600" u="none" cap="none" strike="noStrike">
                <a:solidFill>
                  <a:srgbClr val="0000FF"/>
                </a:solidFill>
                <a:latin typeface="Arial"/>
                <a:ea typeface="Arial"/>
                <a:cs typeface="Arial"/>
                <a:sym typeface="Arial"/>
              </a:rPr>
              <a:t>As a direct result of concept of Equivalence, </a:t>
            </a:r>
            <a:r>
              <a:rPr b="1" i="0" lang="en-US" sz="3600" u="none" cap="none" strike="noStrike">
                <a:solidFill>
                  <a:srgbClr val="FF00FF"/>
                </a:solidFill>
                <a:latin typeface="Arial"/>
                <a:ea typeface="Arial"/>
                <a:cs typeface="Arial"/>
                <a:sym typeface="Arial"/>
              </a:rPr>
              <a:t>C</a:t>
            </a:r>
            <a:r>
              <a:rPr b="1" i="0" lang="en-US" sz="3600" u="none" cap="none" strike="noStrike">
                <a:solidFill>
                  <a:srgbClr val="0000FF"/>
                </a:solidFill>
                <a:latin typeface="Arial"/>
                <a:ea typeface="Arial"/>
                <a:cs typeface="Arial"/>
                <a:sym typeface="Arial"/>
              </a:rPr>
              <a:t>ash </a:t>
            </a:r>
            <a:r>
              <a:rPr b="1" i="0" lang="en-US" sz="3600" u="none" cap="none" strike="noStrike">
                <a:solidFill>
                  <a:srgbClr val="FF00FF"/>
                </a:solidFill>
                <a:latin typeface="Arial"/>
                <a:ea typeface="Arial"/>
                <a:cs typeface="Arial"/>
                <a:sym typeface="Arial"/>
              </a:rPr>
              <a:t>F</a:t>
            </a:r>
            <a:r>
              <a:rPr b="1" i="0" lang="en-US" sz="3600" u="none" cap="none" strike="noStrike">
                <a:solidFill>
                  <a:srgbClr val="0000FF"/>
                </a:solidFill>
                <a:latin typeface="Arial"/>
                <a:ea typeface="Arial"/>
                <a:cs typeface="Arial"/>
                <a:sym typeface="Arial"/>
              </a:rPr>
              <a:t>low can move back and forth alongside the </a:t>
            </a:r>
            <a:r>
              <a:rPr b="1" i="0" lang="en-US" sz="3600" u="none" cap="none" strike="noStrike">
                <a:solidFill>
                  <a:srgbClr val="FF00FF"/>
                </a:solidFill>
                <a:latin typeface="Arial"/>
                <a:ea typeface="Arial"/>
                <a:cs typeface="Arial"/>
                <a:sym typeface="Arial"/>
              </a:rPr>
              <a:t>Time line</a:t>
            </a:r>
            <a:r>
              <a:rPr b="1" i="0" lang="en-US" sz="3600" u="none" cap="none" strike="noStrike">
                <a:solidFill>
                  <a:srgbClr val="0000FF"/>
                </a:solidFill>
                <a:latin typeface="Arial"/>
                <a:ea typeface="Arial"/>
                <a:cs typeface="Arial"/>
                <a:sym typeface="Arial"/>
              </a:rPr>
              <a:t>, just by applying the appropriate decrease or increase according to the  number of periods traveled in time.</a:t>
            </a:r>
            <a:endParaRPr b="0" i="0" sz="3600" u="none" cap="none" strike="noStrike">
              <a:solidFill>
                <a:srgbClr val="0000FF"/>
              </a:solidFill>
              <a:latin typeface="Arial"/>
              <a:ea typeface="Arial"/>
              <a:cs typeface="Arial"/>
              <a:sym typeface="Arial"/>
            </a:endParaRPr>
          </a:p>
          <a:p>
            <a:pPr indent="-76200" lvl="0" marL="342900" marR="0" rtl="0" algn="just">
              <a:lnSpc>
                <a:spcPct val="90000"/>
              </a:lnSpc>
              <a:spcBef>
                <a:spcPts val="560"/>
              </a:spcBef>
              <a:spcAft>
                <a:spcPts val="0"/>
              </a:spcAft>
              <a:buClr>
                <a:srgbClr val="0000FF"/>
              </a:buClr>
              <a:buSzPts val="2800"/>
              <a:buFont typeface="Times New Roman"/>
              <a:buNone/>
            </a:pPr>
            <a:br>
              <a:rPr b="0" i="0" lang="en-US" sz="2800" u="none" cap="none" strike="noStrike">
                <a:solidFill>
                  <a:srgbClr val="0000FF"/>
                </a:solidFill>
                <a:latin typeface="Times New Roman"/>
                <a:ea typeface="Times New Roman"/>
                <a:cs typeface="Times New Roman"/>
                <a:sym typeface="Times New Roman"/>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Effect filter="fade" transition="in">
                                      <p:cBhvr>
                                        <p:cTn dur="300"/>
                                        <p:tgtEl>
                                          <p:spTgt spid="27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Effect filter="fade" transition="in">
                                      <p:cBhvr>
                                        <p:cTn dur="300"/>
                                        <p:tgtEl>
                                          <p:spTgt spid="27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4" name="Shape 274"/>
        <p:cNvGrpSpPr/>
        <p:nvPr/>
      </p:nvGrpSpPr>
      <p:grpSpPr>
        <a:xfrm>
          <a:off x="0" y="0"/>
          <a:ext cx="0" cy="0"/>
          <a:chOff x="0" y="0"/>
          <a:chExt cx="0" cy="0"/>
        </a:xfrm>
      </p:grpSpPr>
      <p:sp>
        <p:nvSpPr>
          <p:cNvPr id="275" name="Google Shape;275;p3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276" name="Google Shape;276;p3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4000"/>
              <a:buFont typeface="Arial"/>
              <a:buNone/>
            </a:pPr>
            <a:r>
              <a:rPr b="1" i="0" lang="en-US" sz="4000" u="none" cap="none" strike="noStrike">
                <a:solidFill>
                  <a:srgbClr val="FF00FF"/>
                </a:solidFill>
                <a:latin typeface="Arial"/>
                <a:ea typeface="Arial"/>
                <a:cs typeface="Arial"/>
                <a:sym typeface="Arial"/>
              </a:rPr>
              <a:t>Comparing Cash Flows</a:t>
            </a:r>
            <a:endParaRPr/>
          </a:p>
        </p:txBody>
      </p:sp>
      <p:sp>
        <p:nvSpPr>
          <p:cNvPr id="277" name="Google Shape;277;p3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0000FF"/>
              </a:buClr>
              <a:buSzPts val="3200"/>
              <a:buFont typeface="Arial"/>
              <a:buNone/>
            </a:pPr>
            <a:r>
              <a:rPr b="1" i="0" lang="en-US" sz="3200" u="none" cap="none" strike="noStrike">
                <a:solidFill>
                  <a:srgbClr val="0000FF"/>
                </a:solidFill>
                <a:latin typeface="Arial"/>
                <a:ea typeface="Arial"/>
                <a:cs typeface="Arial"/>
                <a:sym typeface="Arial"/>
              </a:rPr>
              <a:t>Thus far, we have dealt with one </a:t>
            </a:r>
            <a:r>
              <a:rPr b="1" i="0" lang="en-US" sz="3200" u="sng" cap="none" strike="noStrike">
                <a:solidFill>
                  <a:srgbClr val="FF00FF"/>
                </a:solidFill>
                <a:latin typeface="Arial"/>
                <a:ea typeface="Arial"/>
                <a:cs typeface="Arial"/>
                <a:sym typeface="Arial"/>
              </a:rPr>
              <a:t>single sum</a:t>
            </a:r>
            <a:r>
              <a:rPr b="1" i="0" lang="en-US" sz="3200" u="none" cap="none" strike="noStrike">
                <a:solidFill>
                  <a:srgbClr val="0000FF"/>
                </a:solidFill>
                <a:latin typeface="Arial"/>
                <a:ea typeface="Arial"/>
                <a:cs typeface="Arial"/>
                <a:sym typeface="Arial"/>
              </a:rPr>
              <a:t> of money and its equivalents in different time periods (e.g. years). And we concluded that this sum could move freely alongside the time line back and forth by appropriate expanding or downsizing. The single sum, thus changes its size (i.e. value) according to the position it adopts on the time line.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9" name="Shape 99"/>
        <p:cNvGrpSpPr/>
        <p:nvPr/>
      </p:nvGrpSpPr>
      <p:grpSpPr>
        <a:xfrm>
          <a:off x="0" y="0"/>
          <a:ext cx="0" cy="0"/>
          <a:chOff x="0" y="0"/>
          <a:chExt cx="0" cy="0"/>
        </a:xfrm>
      </p:grpSpPr>
      <p:sp>
        <p:nvSpPr>
          <p:cNvPr id="100" name="Google Shape;100;p1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Copyright Dr.Shahram Sharifi</a:t>
            </a:r>
            <a:endParaRPr/>
          </a:p>
        </p:txBody>
      </p:sp>
      <p:sp>
        <p:nvSpPr>
          <p:cNvPr id="101" name="Google Shape;101;p15"/>
          <p:cNvSpPr txBox="1"/>
          <p:nvPr>
            <p:ph type="ctr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Tahoma"/>
              <a:buNone/>
            </a:pPr>
            <a:r>
              <a:rPr b="1" i="0" lang="en-US" sz="4000" u="none" cap="none" strike="noStrike">
                <a:solidFill>
                  <a:schemeClr val="dk1"/>
                </a:solidFill>
                <a:latin typeface="Tahoma"/>
                <a:ea typeface="Tahoma"/>
                <a:cs typeface="Tahoma"/>
                <a:sym typeface="Tahoma"/>
              </a:rPr>
              <a:t>Lecture 1</a:t>
            </a:r>
            <a:endParaRPr/>
          </a:p>
        </p:txBody>
      </p:sp>
      <p:sp>
        <p:nvSpPr>
          <p:cNvPr id="102" name="Google Shape;102;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3200"/>
              <a:buFont typeface="Tahoma"/>
              <a:buNone/>
            </a:pPr>
            <a:r>
              <a:rPr b="1" i="0" lang="en-US" sz="3200" u="none" cap="none" strike="noStrike">
                <a:solidFill>
                  <a:schemeClr val="accent2"/>
                </a:solidFill>
                <a:latin typeface="Tahoma"/>
                <a:ea typeface="Tahoma"/>
                <a:cs typeface="Tahoma"/>
                <a:sym typeface="Tahoma"/>
              </a:rPr>
              <a:t>Time Value of Money</a:t>
            </a:r>
            <a:br>
              <a:rPr b="1" i="0" lang="en-US" sz="3200" u="none" cap="none" strike="noStrike">
                <a:solidFill>
                  <a:schemeClr val="accent2"/>
                </a:solidFill>
                <a:latin typeface="Tahoma"/>
                <a:ea typeface="Tahoma"/>
                <a:cs typeface="Tahoma"/>
                <a:sym typeface="Tahoma"/>
              </a:rPr>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1" name="Shape 281"/>
        <p:cNvGrpSpPr/>
        <p:nvPr/>
      </p:nvGrpSpPr>
      <p:grpSpPr>
        <a:xfrm>
          <a:off x="0" y="0"/>
          <a:ext cx="0" cy="0"/>
          <a:chOff x="0" y="0"/>
          <a:chExt cx="0" cy="0"/>
        </a:xfrm>
      </p:grpSpPr>
      <p:sp>
        <p:nvSpPr>
          <p:cNvPr id="282" name="Google Shape;282;p33"/>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283" name="Google Shape;283;p3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9999"/>
              </a:buClr>
              <a:buSzPts val="4000"/>
              <a:buFont typeface="Arial"/>
              <a:buNone/>
            </a:pPr>
            <a:r>
              <a:rPr b="1" i="0" lang="en-US" sz="4000" u="none" cap="none" strike="noStrike">
                <a:solidFill>
                  <a:srgbClr val="009999"/>
                </a:solidFill>
                <a:latin typeface="Arial"/>
                <a:ea typeface="Arial"/>
                <a:cs typeface="Arial"/>
                <a:sym typeface="Arial"/>
              </a:rPr>
              <a:t>Multiple sums</a:t>
            </a:r>
            <a:endParaRPr/>
          </a:p>
        </p:txBody>
      </p:sp>
      <p:sp>
        <p:nvSpPr>
          <p:cNvPr id="284" name="Google Shape;284;p3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FF"/>
              </a:buClr>
              <a:buSzPts val="3200"/>
              <a:buFont typeface="Arial"/>
              <a:buChar char="•"/>
            </a:pPr>
            <a:r>
              <a:rPr b="1" i="0" lang="en-US" sz="3200" u="none" cap="none" strike="noStrike">
                <a:solidFill>
                  <a:srgbClr val="0000FF"/>
                </a:solidFill>
                <a:latin typeface="Arial"/>
                <a:ea typeface="Arial"/>
                <a:cs typeface="Arial"/>
                <a:sym typeface="Arial"/>
              </a:rPr>
              <a:t>What if instead of one single sum we had </a:t>
            </a:r>
            <a:r>
              <a:rPr b="1" i="0" lang="en-US" sz="3200" u="none" cap="none" strike="noStrike">
                <a:solidFill>
                  <a:srgbClr val="FF00FF"/>
                </a:solidFill>
                <a:latin typeface="Arial"/>
                <a:ea typeface="Arial"/>
                <a:cs typeface="Arial"/>
                <a:sym typeface="Arial"/>
              </a:rPr>
              <a:t>two</a:t>
            </a:r>
            <a:r>
              <a:rPr b="1" i="0" lang="en-US" sz="3200" u="none" cap="none" strike="noStrike">
                <a:solidFill>
                  <a:srgbClr val="0000FF"/>
                </a:solidFill>
                <a:latin typeface="Arial"/>
                <a:ea typeface="Arial"/>
                <a:cs typeface="Arial"/>
                <a:sym typeface="Arial"/>
              </a:rPr>
              <a:t> or </a:t>
            </a:r>
            <a:r>
              <a:rPr b="1" i="0" lang="en-US" sz="3200" u="none" cap="none" strike="noStrike">
                <a:solidFill>
                  <a:srgbClr val="FF00FF"/>
                </a:solidFill>
                <a:latin typeface="Arial"/>
                <a:ea typeface="Arial"/>
                <a:cs typeface="Arial"/>
                <a:sym typeface="Arial"/>
              </a:rPr>
              <a:t>more</a:t>
            </a:r>
            <a:r>
              <a:rPr b="1" i="0" lang="en-US" sz="3200" u="none" cap="none" strike="noStrike">
                <a:solidFill>
                  <a:srgbClr val="0000FF"/>
                </a:solidFill>
                <a:latin typeface="Arial"/>
                <a:ea typeface="Arial"/>
                <a:cs typeface="Arial"/>
                <a:sym typeface="Arial"/>
              </a:rPr>
              <a:t> sums of money, namely Cash Flows?</a:t>
            </a:r>
            <a:r>
              <a:rPr b="0" i="0" lang="en-US" sz="3200" u="none" cap="none" strike="noStrike">
                <a:solidFill>
                  <a:schemeClr val="dk1"/>
                </a:solidFill>
                <a:latin typeface="Arial"/>
                <a:ea typeface="Arial"/>
                <a:cs typeface="Arial"/>
                <a:sym typeface="Arial"/>
              </a:rPr>
              <a:t> </a:t>
            </a:r>
            <a:endParaRPr/>
          </a:p>
          <a:p>
            <a:pPr indent="-342900" lvl="0" marL="342900" marR="0" rtl="0" algn="l">
              <a:lnSpc>
                <a:spcPct val="90000"/>
              </a:lnSpc>
              <a:spcBef>
                <a:spcPts val="640"/>
              </a:spcBef>
              <a:spcAft>
                <a:spcPts val="0"/>
              </a:spcAft>
              <a:buClr>
                <a:srgbClr val="CC3300"/>
              </a:buClr>
              <a:buSzPts val="3200"/>
              <a:buFont typeface="Arial"/>
              <a:buChar char="•"/>
            </a:pPr>
            <a:r>
              <a:rPr b="1" i="0" lang="en-US" sz="3200" u="none" cap="none" strike="noStrike">
                <a:solidFill>
                  <a:srgbClr val="CC3300"/>
                </a:solidFill>
                <a:latin typeface="Arial"/>
                <a:ea typeface="Arial"/>
                <a:cs typeface="Arial"/>
                <a:sym typeface="Arial"/>
              </a:rPr>
              <a:t>The critical question is how can we compare two or more sums on the time line? </a:t>
            </a:r>
            <a:endParaRPr/>
          </a:p>
          <a:p>
            <a:pPr indent="-342900" lvl="0" marL="342900" marR="0" rtl="0" algn="ctr">
              <a:lnSpc>
                <a:spcPct val="90000"/>
              </a:lnSpc>
              <a:spcBef>
                <a:spcPts val="880"/>
              </a:spcBef>
              <a:spcAft>
                <a:spcPts val="0"/>
              </a:spcAft>
              <a:buClr>
                <a:srgbClr val="FF0066"/>
              </a:buClr>
              <a:buSzPts val="4400"/>
              <a:buFont typeface="Arial"/>
              <a:buNone/>
            </a:pPr>
            <a:r>
              <a:rPr b="1" i="0" lang="en-US" sz="4400" u="none" cap="none" strike="noStrike">
                <a:solidFill>
                  <a:srgbClr val="FF0066"/>
                </a:solidFill>
                <a:latin typeface="Arial"/>
                <a:ea typeface="Arial"/>
                <a:cs typeface="Arial"/>
                <a:sym typeface="Arial"/>
              </a:rPr>
              <a:t>The answer is that:</a:t>
            </a:r>
            <a:br>
              <a:rPr b="0" i="0" lang="en-US" sz="4400" u="none" cap="none" strike="noStrike">
                <a:solidFill>
                  <a:srgbClr val="FF0066"/>
                </a:solidFill>
                <a:latin typeface="Arial"/>
                <a:ea typeface="Arial"/>
                <a:cs typeface="Arial"/>
                <a:sym typeface="Arial"/>
              </a:rPr>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8" name="Shape 288"/>
        <p:cNvGrpSpPr/>
        <p:nvPr/>
      </p:nvGrpSpPr>
      <p:grpSpPr>
        <a:xfrm>
          <a:off x="0" y="0"/>
          <a:ext cx="0" cy="0"/>
          <a:chOff x="0" y="0"/>
          <a:chExt cx="0" cy="0"/>
        </a:xfrm>
      </p:grpSpPr>
      <p:sp>
        <p:nvSpPr>
          <p:cNvPr id="289" name="Google Shape;289;p3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290" name="Google Shape;290;p3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9999"/>
              </a:buClr>
              <a:buSzPts val="4000"/>
              <a:buFont typeface="Arial"/>
              <a:buNone/>
            </a:pPr>
            <a:r>
              <a:rPr b="1" i="0" lang="en-US" sz="4000" u="none" cap="none" strike="noStrike">
                <a:solidFill>
                  <a:srgbClr val="009999"/>
                </a:solidFill>
                <a:latin typeface="Arial"/>
                <a:ea typeface="Arial"/>
                <a:cs typeface="Arial"/>
                <a:sym typeface="Arial"/>
              </a:rPr>
              <a:t>Multiple sums</a:t>
            </a:r>
            <a:endParaRPr/>
          </a:p>
        </p:txBody>
      </p:sp>
      <p:sp>
        <p:nvSpPr>
          <p:cNvPr id="291" name="Google Shape;291;p3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3333FF"/>
              </a:buClr>
              <a:buSzPts val="4000"/>
              <a:buFont typeface="Arial"/>
              <a:buChar char="•"/>
            </a:pPr>
            <a:r>
              <a:rPr b="1" i="0" lang="en-US" sz="4000" u="none" cap="none" strike="noStrike">
                <a:solidFill>
                  <a:srgbClr val="3333FF"/>
                </a:solidFill>
                <a:latin typeface="Arial"/>
                <a:ea typeface="Arial"/>
                <a:cs typeface="Arial"/>
                <a:sym typeface="Arial"/>
              </a:rPr>
              <a:t>The reasonable way to compare two or more Cash Flows on the time line, is</a:t>
            </a:r>
            <a:r>
              <a:rPr b="1" i="0" lang="en-US" sz="4000" u="none" cap="none" strike="noStrike">
                <a:solidFill>
                  <a:srgbClr val="FF00FF"/>
                </a:solidFill>
                <a:latin typeface="Arial"/>
                <a:ea typeface="Arial"/>
                <a:cs typeface="Arial"/>
                <a:sym typeface="Arial"/>
              </a:rPr>
              <a:t> to get them in the </a:t>
            </a:r>
            <a:r>
              <a:rPr b="1" i="0" lang="en-US" sz="4000" u="sng" cap="none" strike="noStrike">
                <a:solidFill>
                  <a:srgbClr val="FF00FF"/>
                </a:solidFill>
                <a:latin typeface="Arial"/>
                <a:ea typeface="Arial"/>
                <a:cs typeface="Arial"/>
                <a:sym typeface="Arial"/>
              </a:rPr>
              <a:t>very same point of time</a:t>
            </a:r>
            <a:r>
              <a:rPr b="1" i="0" lang="en-US" sz="4000" u="none" cap="none" strike="noStrike">
                <a:solidFill>
                  <a:srgbClr val="FF00FF"/>
                </a:solidFill>
                <a:latin typeface="Arial"/>
                <a:ea typeface="Arial"/>
                <a:cs typeface="Arial"/>
                <a:sym typeface="Arial"/>
              </a:rPr>
              <a:t>, whatsoever!</a:t>
            </a:r>
            <a:r>
              <a:rPr b="1" i="0" lang="en-US" sz="4000" u="none" cap="none" strike="noStrike">
                <a:solidFill>
                  <a:srgbClr val="0000FF"/>
                </a:solidFill>
                <a:latin typeface="Arial"/>
                <a:ea typeface="Arial"/>
                <a:cs typeface="Arial"/>
                <a:sym typeface="Arial"/>
              </a:rPr>
              <a:t> </a:t>
            </a:r>
            <a:endParaRPr/>
          </a:p>
          <a:p>
            <a:pPr indent="-88900" lvl="0" marL="342900" marR="0" rtl="0" algn="l">
              <a:lnSpc>
                <a:spcPct val="100000"/>
              </a:lnSpc>
              <a:spcBef>
                <a:spcPts val="800"/>
              </a:spcBef>
              <a:spcAft>
                <a:spcPts val="0"/>
              </a:spcAft>
              <a:buClr>
                <a:schemeClr val="dk1"/>
              </a:buClr>
              <a:buSzPts val="4000"/>
              <a:buFont typeface="Times New Roman"/>
              <a:buNone/>
            </a:pPr>
            <a:r>
              <a:t/>
            </a:r>
            <a:endParaRPr b="0" i="0" sz="4000" u="none" cap="none" strike="noStrike">
              <a:solidFill>
                <a:schemeClr val="dk1"/>
              </a:solidFill>
              <a:latin typeface="Arial"/>
              <a:ea typeface="Arial"/>
              <a:cs typeface="Arial"/>
              <a:sym typeface="Arial"/>
            </a:endParaRPr>
          </a:p>
          <a:p>
            <a:pPr indent="-88900" lvl="0" marL="342900" marR="0" rtl="0" algn="l">
              <a:spcBef>
                <a:spcPts val="800"/>
              </a:spcBef>
              <a:spcAft>
                <a:spcPts val="0"/>
              </a:spcAft>
              <a:buClr>
                <a:schemeClr val="dk1"/>
              </a:buClr>
              <a:buSzPts val="4000"/>
              <a:buFont typeface="Times New Roman"/>
              <a:buNone/>
            </a:pPr>
            <a:r>
              <a:t/>
            </a:r>
            <a:endParaRPr b="0" i="0" sz="40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5" name="Shape 295"/>
        <p:cNvGrpSpPr/>
        <p:nvPr/>
      </p:nvGrpSpPr>
      <p:grpSpPr>
        <a:xfrm>
          <a:off x="0" y="0"/>
          <a:ext cx="0" cy="0"/>
          <a:chOff x="0" y="0"/>
          <a:chExt cx="0" cy="0"/>
        </a:xfrm>
      </p:grpSpPr>
      <p:sp>
        <p:nvSpPr>
          <p:cNvPr id="296" name="Google Shape;296;p3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297" name="Google Shape;297;p35"/>
          <p:cNvSpPr txBox="1"/>
          <p:nvPr>
            <p:ph idx="4294967295" type="body"/>
          </p:nvPr>
        </p:nvSpPr>
        <p:spPr>
          <a:xfrm>
            <a:off x="762000" y="762000"/>
            <a:ext cx="8153400" cy="5867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FF"/>
              </a:buClr>
              <a:buSzPts val="3200"/>
              <a:buFont typeface="Times New Roman"/>
              <a:buNone/>
            </a:pPr>
            <a:r>
              <a:rPr b="1" i="0" lang="en-US" sz="3200" u="none" cap="none" strike="noStrike">
                <a:solidFill>
                  <a:srgbClr val="3333FF"/>
                </a:solidFill>
                <a:latin typeface="Times New Roman"/>
                <a:ea typeface="Times New Roman"/>
                <a:cs typeface="Times New Roman"/>
                <a:sym typeface="Times New Roman"/>
              </a:rPr>
              <a:t>EXAMPLE 1</a:t>
            </a:r>
            <a:endParaRPr/>
          </a:p>
          <a:p>
            <a:pPr indent="0" lvl="0" marL="0" marR="0" rtl="0" algn="l">
              <a:lnSpc>
                <a:spcPct val="100000"/>
              </a:lnSpc>
              <a:spcBef>
                <a:spcPts val="640"/>
              </a:spcBef>
              <a:spcAft>
                <a:spcPts val="0"/>
              </a:spcAft>
              <a:buClr>
                <a:srgbClr val="006600"/>
              </a:buClr>
              <a:buSzPts val="3200"/>
              <a:buFont typeface="Times New Roman"/>
              <a:buNone/>
            </a:pPr>
            <a:r>
              <a:rPr b="1" i="0" lang="en-US" sz="3200" u="none" cap="none" strike="noStrike">
                <a:solidFill>
                  <a:srgbClr val="006600"/>
                </a:solidFill>
                <a:latin typeface="Times New Roman"/>
                <a:ea typeface="Times New Roman"/>
                <a:cs typeface="Times New Roman"/>
                <a:sym typeface="Times New Roman"/>
              </a:rPr>
              <a:t>You have deposited $1000, in 1998, $ 500 in 2000 and  $200 in 2001 in a GIC account in the Royal Bank. Assume the $ 200 and $ 500 that you deposited in 2000 and 2001, were the balance of a GIC account opened in 1998 in  Bank of Montreal. Interest rate is 5%.</a:t>
            </a:r>
            <a:endParaRPr b="0" i="0" sz="3200" u="none" cap="none" strike="noStrike">
              <a:solidFill>
                <a:srgbClr val="006600"/>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3333FF"/>
              </a:buClr>
              <a:buSzPts val="3200"/>
              <a:buFont typeface="Times New Roman"/>
              <a:buNone/>
            </a:pPr>
            <a:r>
              <a:rPr b="1" i="0" lang="en-US" sz="3200" u="none" cap="none" strike="noStrike">
                <a:solidFill>
                  <a:srgbClr val="3333FF"/>
                </a:solidFill>
                <a:latin typeface="Times New Roman"/>
                <a:ea typeface="Times New Roman"/>
                <a:cs typeface="Times New Roman"/>
                <a:sym typeface="Times New Roman"/>
              </a:rPr>
              <a:t> How much money were you worth in the 1999? *Timings are on the </a:t>
            </a:r>
            <a:r>
              <a:rPr b="1" i="0" lang="en-US" sz="3200" u="none" cap="none" strike="noStrike">
                <a:solidFill>
                  <a:srgbClr val="006600"/>
                </a:solidFill>
                <a:latin typeface="Times New Roman"/>
                <a:ea typeface="Times New Roman"/>
                <a:cs typeface="Times New Roman"/>
                <a:sym typeface="Times New Roman"/>
              </a:rPr>
              <a:t>E</a:t>
            </a:r>
            <a:r>
              <a:rPr b="1" i="0" lang="en-US" sz="3200" u="none" cap="none" strike="noStrike">
                <a:solidFill>
                  <a:srgbClr val="3333FF"/>
                </a:solidFill>
                <a:latin typeface="Times New Roman"/>
                <a:ea typeface="Times New Roman"/>
                <a:cs typeface="Times New Roman"/>
                <a:sym typeface="Times New Roman"/>
              </a:rPr>
              <a:t>nd </a:t>
            </a:r>
            <a:r>
              <a:rPr b="1" i="0" lang="en-US" sz="3200" u="none" cap="none" strike="noStrike">
                <a:solidFill>
                  <a:srgbClr val="006600"/>
                </a:solidFill>
                <a:latin typeface="Times New Roman"/>
                <a:ea typeface="Times New Roman"/>
                <a:cs typeface="Times New Roman"/>
                <a:sym typeface="Times New Roman"/>
              </a:rPr>
              <a:t>O</a:t>
            </a:r>
            <a:r>
              <a:rPr b="1" i="0" lang="en-US" sz="3200" u="none" cap="none" strike="noStrike">
                <a:solidFill>
                  <a:srgbClr val="3333FF"/>
                </a:solidFill>
                <a:latin typeface="Times New Roman"/>
                <a:ea typeface="Times New Roman"/>
                <a:cs typeface="Times New Roman"/>
                <a:sym typeface="Times New Roman"/>
              </a:rPr>
              <a:t>f </a:t>
            </a:r>
            <a:r>
              <a:rPr b="1" i="0" lang="en-US" sz="3200" u="none" cap="none" strike="noStrike">
                <a:solidFill>
                  <a:srgbClr val="006600"/>
                </a:solidFill>
                <a:latin typeface="Times New Roman"/>
                <a:ea typeface="Times New Roman"/>
                <a:cs typeface="Times New Roman"/>
                <a:sym typeface="Times New Roman"/>
              </a:rPr>
              <a:t>Y</a:t>
            </a:r>
            <a:r>
              <a:rPr b="1" i="0" lang="en-US" sz="3200" u="none" cap="none" strike="noStrike">
                <a:solidFill>
                  <a:srgbClr val="3333FF"/>
                </a:solidFill>
                <a:latin typeface="Times New Roman"/>
                <a:ea typeface="Times New Roman"/>
                <a:cs typeface="Times New Roman"/>
                <a:sym typeface="Times New Roman"/>
              </a:rPr>
              <a:t>ear basis</a:t>
            </a:r>
            <a:endParaRPr/>
          </a:p>
        </p:txBody>
      </p:sp>
      <p:sp>
        <p:nvSpPr>
          <p:cNvPr id="298" name="Google Shape;298;p35"/>
          <p:cNvSpPr txBox="1"/>
          <p:nvPr/>
        </p:nvSpPr>
        <p:spPr>
          <a:xfrm>
            <a:off x="2994025" y="142875"/>
            <a:ext cx="412750"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2800" u="none">
              <a:solidFill>
                <a:srgbClr val="FF00FF"/>
              </a:solidFill>
              <a:latin typeface="Times New Roman"/>
              <a:ea typeface="Times New Roman"/>
              <a:cs typeface="Times New Roman"/>
              <a:sym typeface="Times New Roman"/>
            </a:endParaRPr>
          </a:p>
        </p:txBody>
      </p:sp>
      <p:sp>
        <p:nvSpPr>
          <p:cNvPr id="299" name="Google Shape;299;p35"/>
          <p:cNvSpPr txBox="1"/>
          <p:nvPr/>
        </p:nvSpPr>
        <p:spPr>
          <a:xfrm>
            <a:off x="2384425" y="142875"/>
            <a:ext cx="412750"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2800" u="none">
              <a:solidFill>
                <a:srgbClr val="FF00FF"/>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300"/>
                                        <p:tgtEl>
                                          <p:spTgt spid="297">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300"/>
                                        <p:tgtEl>
                                          <p:spTgt spid="297">
                                            <p:txEl>
                                              <p:pRg end="1" st="1"/>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297">
                                            <p:txEl>
                                              <p:pRg end="2" st="2"/>
                                            </p:txEl>
                                          </p:spTgt>
                                        </p:tgtEl>
                                        <p:attrNameLst>
                                          <p:attrName>style.visibility</p:attrName>
                                        </p:attrNameLst>
                                      </p:cBhvr>
                                      <p:to>
                                        <p:strVal val="visible"/>
                                      </p:to>
                                    </p:set>
                                    <p:animEffect filter="fade" transition="in">
                                      <p:cBhvr>
                                        <p:cTn dur="300"/>
                                        <p:tgtEl>
                                          <p:spTgt spid="29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3" name="Shape 303"/>
        <p:cNvGrpSpPr/>
        <p:nvPr/>
      </p:nvGrpSpPr>
      <p:grpSpPr>
        <a:xfrm>
          <a:off x="0" y="0"/>
          <a:ext cx="0" cy="0"/>
          <a:chOff x="0" y="0"/>
          <a:chExt cx="0" cy="0"/>
        </a:xfrm>
      </p:grpSpPr>
      <p:sp>
        <p:nvSpPr>
          <p:cNvPr id="304" name="Google Shape;304;p3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grpSp>
        <p:nvGrpSpPr>
          <p:cNvPr id="305" name="Google Shape;305;p36"/>
          <p:cNvGrpSpPr/>
          <p:nvPr/>
        </p:nvGrpSpPr>
        <p:grpSpPr>
          <a:xfrm>
            <a:off x="228600" y="1600200"/>
            <a:ext cx="8610600" cy="3921125"/>
            <a:chOff x="228600" y="1600200"/>
            <a:chExt cx="8610600" cy="3921125"/>
          </a:xfrm>
        </p:grpSpPr>
        <p:cxnSp>
          <p:nvCxnSpPr>
            <p:cNvPr id="306" name="Google Shape;306;p36"/>
            <p:cNvCxnSpPr/>
            <p:nvPr/>
          </p:nvCxnSpPr>
          <p:spPr>
            <a:xfrm>
              <a:off x="228600" y="1981200"/>
              <a:ext cx="8534400" cy="0"/>
            </a:xfrm>
            <a:prstGeom prst="straightConnector1">
              <a:avLst/>
            </a:prstGeom>
            <a:noFill/>
            <a:ln cap="flat" cmpd="sng" w="9525">
              <a:solidFill>
                <a:srgbClr val="000000"/>
              </a:solidFill>
              <a:prstDash val="solid"/>
              <a:miter lim="800000"/>
              <a:headEnd len="sm" w="sm" type="none"/>
              <a:tailEnd len="med" w="med" type="triangle"/>
            </a:ln>
          </p:spPr>
        </p:cxnSp>
        <p:cxnSp>
          <p:nvCxnSpPr>
            <p:cNvPr id="307" name="Google Shape;307;p36"/>
            <p:cNvCxnSpPr/>
            <p:nvPr/>
          </p:nvCxnSpPr>
          <p:spPr>
            <a:xfrm>
              <a:off x="974725" y="2001837"/>
              <a:ext cx="0" cy="1289050"/>
            </a:xfrm>
            <a:prstGeom prst="straightConnector1">
              <a:avLst/>
            </a:prstGeom>
            <a:noFill/>
            <a:ln cap="flat" cmpd="sng" w="38100">
              <a:solidFill>
                <a:srgbClr val="000000"/>
              </a:solidFill>
              <a:prstDash val="solid"/>
              <a:miter lim="800000"/>
              <a:headEnd len="sm" w="sm" type="none"/>
              <a:tailEnd len="sm" w="sm" type="none"/>
            </a:ln>
          </p:spPr>
        </p:cxnSp>
        <p:cxnSp>
          <p:nvCxnSpPr>
            <p:cNvPr id="308" name="Google Shape;308;p36"/>
            <p:cNvCxnSpPr/>
            <p:nvPr/>
          </p:nvCxnSpPr>
          <p:spPr>
            <a:xfrm>
              <a:off x="974725" y="3290887"/>
              <a:ext cx="896937" cy="0"/>
            </a:xfrm>
            <a:prstGeom prst="straightConnector1">
              <a:avLst/>
            </a:prstGeom>
            <a:noFill/>
            <a:ln cap="flat" cmpd="sng" w="38100">
              <a:solidFill>
                <a:srgbClr val="000000"/>
              </a:solidFill>
              <a:prstDash val="solid"/>
              <a:miter lim="800000"/>
              <a:headEnd len="sm" w="sm" type="none"/>
              <a:tailEnd len="med" w="med" type="triangle"/>
            </a:ln>
          </p:spPr>
        </p:cxnSp>
        <p:cxnSp>
          <p:nvCxnSpPr>
            <p:cNvPr id="309" name="Google Shape;309;p36"/>
            <p:cNvCxnSpPr/>
            <p:nvPr/>
          </p:nvCxnSpPr>
          <p:spPr>
            <a:xfrm>
              <a:off x="3967162" y="2001837"/>
              <a:ext cx="0" cy="2147887"/>
            </a:xfrm>
            <a:prstGeom prst="straightConnector1">
              <a:avLst/>
            </a:prstGeom>
            <a:noFill/>
            <a:ln cap="flat" cmpd="sng" w="38100">
              <a:solidFill>
                <a:srgbClr val="000000"/>
              </a:solidFill>
              <a:prstDash val="solid"/>
              <a:miter lim="800000"/>
              <a:headEnd len="sm" w="sm" type="none"/>
              <a:tailEnd len="sm" w="sm" type="none"/>
            </a:ln>
          </p:spPr>
        </p:cxnSp>
        <p:cxnSp>
          <p:nvCxnSpPr>
            <p:cNvPr id="310" name="Google Shape;310;p36"/>
            <p:cNvCxnSpPr/>
            <p:nvPr/>
          </p:nvCxnSpPr>
          <p:spPr>
            <a:xfrm rot="10800000">
              <a:off x="3517900" y="4149725"/>
              <a:ext cx="449262" cy="0"/>
            </a:xfrm>
            <a:prstGeom prst="straightConnector1">
              <a:avLst/>
            </a:prstGeom>
            <a:noFill/>
            <a:ln cap="flat" cmpd="sng" w="38100">
              <a:solidFill>
                <a:srgbClr val="000000"/>
              </a:solidFill>
              <a:prstDash val="solid"/>
              <a:miter lim="800000"/>
              <a:headEnd len="sm" w="sm" type="none"/>
              <a:tailEnd len="med" w="med" type="triangle"/>
            </a:ln>
          </p:spPr>
        </p:cxnSp>
        <p:cxnSp>
          <p:nvCxnSpPr>
            <p:cNvPr id="311" name="Google Shape;311;p36"/>
            <p:cNvCxnSpPr/>
            <p:nvPr/>
          </p:nvCxnSpPr>
          <p:spPr>
            <a:xfrm>
              <a:off x="5462587" y="2001837"/>
              <a:ext cx="0" cy="2792412"/>
            </a:xfrm>
            <a:prstGeom prst="straightConnector1">
              <a:avLst/>
            </a:prstGeom>
            <a:noFill/>
            <a:ln cap="flat" cmpd="sng" w="38100">
              <a:solidFill>
                <a:srgbClr val="000000"/>
              </a:solidFill>
              <a:prstDash val="solid"/>
              <a:miter lim="800000"/>
              <a:headEnd len="sm" w="sm" type="none"/>
              <a:tailEnd len="sm" w="sm" type="none"/>
            </a:ln>
          </p:spPr>
        </p:cxnSp>
        <p:cxnSp>
          <p:nvCxnSpPr>
            <p:cNvPr id="312" name="Google Shape;312;p36"/>
            <p:cNvCxnSpPr/>
            <p:nvPr/>
          </p:nvCxnSpPr>
          <p:spPr>
            <a:xfrm rot="10800000">
              <a:off x="3517900" y="4794250"/>
              <a:ext cx="1944687" cy="0"/>
            </a:xfrm>
            <a:prstGeom prst="straightConnector1">
              <a:avLst/>
            </a:prstGeom>
            <a:noFill/>
            <a:ln cap="flat" cmpd="sng" w="38100">
              <a:solidFill>
                <a:srgbClr val="000000"/>
              </a:solidFill>
              <a:prstDash val="solid"/>
              <a:miter lim="800000"/>
              <a:headEnd len="sm" w="sm" type="none"/>
              <a:tailEnd len="med" w="med" type="triangle"/>
            </a:ln>
          </p:spPr>
        </p:cxnSp>
        <p:sp>
          <p:nvSpPr>
            <p:cNvPr id="313" name="Google Shape;313;p36"/>
            <p:cNvSpPr txBox="1"/>
            <p:nvPr/>
          </p:nvSpPr>
          <p:spPr>
            <a:xfrm>
              <a:off x="2014537" y="3124200"/>
              <a:ext cx="1795462" cy="2286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2000"/>
                <a:buFont typeface="Times New Roman"/>
                <a:buNone/>
              </a:pPr>
              <a:r>
                <a:rPr b="1" i="0" lang="en-US" sz="2000" u="none">
                  <a:solidFill>
                    <a:srgbClr val="FF00FF"/>
                  </a:solidFill>
                  <a:latin typeface="Times New Roman"/>
                  <a:ea typeface="Times New Roman"/>
                  <a:cs typeface="Times New Roman"/>
                  <a:sym typeface="Times New Roman"/>
                </a:rPr>
                <a:t>1000(1.05)</a:t>
              </a:r>
              <a:r>
                <a:rPr b="1" baseline="30000" i="0" lang="en-US" sz="2000" u="none">
                  <a:solidFill>
                    <a:srgbClr val="FF00FF"/>
                  </a:solidFill>
                  <a:latin typeface="Times New Roman"/>
                  <a:ea typeface="Times New Roman"/>
                  <a:cs typeface="Times New Roman"/>
                  <a:sym typeface="Times New Roman"/>
                </a:rPr>
                <a:t>1</a:t>
              </a:r>
              <a:endParaRPr/>
            </a:p>
          </p:txBody>
        </p:sp>
        <p:sp>
          <p:nvSpPr>
            <p:cNvPr id="314" name="Google Shape;314;p36"/>
            <p:cNvSpPr txBox="1"/>
            <p:nvPr/>
          </p:nvSpPr>
          <p:spPr>
            <a:xfrm>
              <a:off x="674687" y="1600200"/>
              <a:ext cx="747712" cy="187325"/>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2000"/>
                <a:buFont typeface="Times New Roman"/>
                <a:buNone/>
              </a:pPr>
              <a:r>
                <a:rPr b="1" i="0" lang="en-US" sz="2000" u="none">
                  <a:solidFill>
                    <a:srgbClr val="FF00FF"/>
                  </a:solidFill>
                  <a:latin typeface="Times New Roman"/>
                  <a:ea typeface="Times New Roman"/>
                  <a:cs typeface="Times New Roman"/>
                  <a:sym typeface="Times New Roman"/>
                </a:rPr>
                <a:t>t=0</a:t>
              </a:r>
              <a:endParaRPr/>
            </a:p>
          </p:txBody>
        </p:sp>
        <p:cxnSp>
          <p:nvCxnSpPr>
            <p:cNvPr id="315" name="Google Shape;315;p36"/>
            <p:cNvCxnSpPr/>
            <p:nvPr/>
          </p:nvCxnSpPr>
          <p:spPr>
            <a:xfrm rot="10800000">
              <a:off x="2470150" y="1787525"/>
              <a:ext cx="0" cy="214312"/>
            </a:xfrm>
            <a:prstGeom prst="straightConnector1">
              <a:avLst/>
            </a:prstGeom>
            <a:noFill/>
            <a:ln cap="flat" cmpd="sng" w="9525">
              <a:solidFill>
                <a:srgbClr val="000000"/>
              </a:solidFill>
              <a:prstDash val="solid"/>
              <a:miter lim="800000"/>
              <a:headEnd len="sm" w="sm" type="none"/>
              <a:tailEnd len="sm" w="sm" type="none"/>
            </a:ln>
          </p:spPr>
        </p:cxnSp>
        <p:cxnSp>
          <p:nvCxnSpPr>
            <p:cNvPr id="316" name="Google Shape;316;p36"/>
            <p:cNvCxnSpPr/>
            <p:nvPr/>
          </p:nvCxnSpPr>
          <p:spPr>
            <a:xfrm rot="10800000">
              <a:off x="6959600" y="1787525"/>
              <a:ext cx="0" cy="214312"/>
            </a:xfrm>
            <a:prstGeom prst="straightConnector1">
              <a:avLst/>
            </a:prstGeom>
            <a:noFill/>
            <a:ln cap="flat" cmpd="sng" w="9525">
              <a:solidFill>
                <a:srgbClr val="000000"/>
              </a:solidFill>
              <a:prstDash val="solid"/>
              <a:miter lim="800000"/>
              <a:headEnd len="sm" w="sm" type="none"/>
              <a:tailEnd len="sm" w="sm" type="none"/>
            </a:ln>
          </p:spPr>
        </p:cxnSp>
        <p:sp>
          <p:nvSpPr>
            <p:cNvPr id="317" name="Google Shape;317;p36"/>
            <p:cNvSpPr txBox="1"/>
            <p:nvPr/>
          </p:nvSpPr>
          <p:spPr>
            <a:xfrm>
              <a:off x="2057400" y="3962400"/>
              <a:ext cx="1447800" cy="2286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2000"/>
                <a:buFont typeface="Times New Roman"/>
                <a:buNone/>
              </a:pPr>
              <a:r>
                <a:rPr b="1" i="0" lang="en-US" sz="2000" u="none">
                  <a:solidFill>
                    <a:srgbClr val="FF00FF"/>
                  </a:solidFill>
                  <a:latin typeface="Times New Roman"/>
                  <a:ea typeface="Times New Roman"/>
                  <a:cs typeface="Times New Roman"/>
                  <a:sym typeface="Times New Roman"/>
                </a:rPr>
                <a:t>500(1.05) </a:t>
              </a:r>
              <a:r>
                <a:rPr b="1" baseline="30000" i="0" lang="en-US" sz="2000" u="none">
                  <a:solidFill>
                    <a:srgbClr val="FF00FF"/>
                  </a:solidFill>
                  <a:latin typeface="Times New Roman"/>
                  <a:ea typeface="Times New Roman"/>
                  <a:cs typeface="Times New Roman"/>
                  <a:sym typeface="Times New Roman"/>
                </a:rPr>
                <a:t>-1</a:t>
              </a:r>
              <a:endParaRPr/>
            </a:p>
          </p:txBody>
        </p:sp>
        <p:sp>
          <p:nvSpPr>
            <p:cNvPr id="318" name="Google Shape;318;p36"/>
            <p:cNvSpPr txBox="1"/>
            <p:nvPr/>
          </p:nvSpPr>
          <p:spPr>
            <a:xfrm>
              <a:off x="1981200" y="4648200"/>
              <a:ext cx="1447800" cy="2286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2000"/>
                <a:buFont typeface="Times New Roman"/>
                <a:buNone/>
              </a:pPr>
              <a:r>
                <a:rPr b="1" i="0" lang="en-US" sz="2000" u="none">
                  <a:solidFill>
                    <a:srgbClr val="FF00FF"/>
                  </a:solidFill>
                  <a:latin typeface="Times New Roman"/>
                  <a:ea typeface="Times New Roman"/>
                  <a:cs typeface="Times New Roman"/>
                  <a:sym typeface="Times New Roman"/>
                </a:rPr>
                <a:t>200(1.05) </a:t>
              </a:r>
              <a:r>
                <a:rPr b="1" baseline="30000" i="0" lang="en-US" sz="2000" u="none">
                  <a:solidFill>
                    <a:srgbClr val="FF00FF"/>
                  </a:solidFill>
                  <a:latin typeface="Times New Roman"/>
                  <a:ea typeface="Times New Roman"/>
                  <a:cs typeface="Times New Roman"/>
                  <a:sym typeface="Times New Roman"/>
                </a:rPr>
                <a:t>-2</a:t>
              </a:r>
              <a:endParaRPr/>
            </a:p>
          </p:txBody>
        </p:sp>
        <p:cxnSp>
          <p:nvCxnSpPr>
            <p:cNvPr id="319" name="Google Shape;319;p36"/>
            <p:cNvCxnSpPr/>
            <p:nvPr/>
          </p:nvCxnSpPr>
          <p:spPr>
            <a:xfrm>
              <a:off x="2020887" y="5105400"/>
              <a:ext cx="1347787" cy="0"/>
            </a:xfrm>
            <a:prstGeom prst="straightConnector1">
              <a:avLst/>
            </a:prstGeom>
            <a:noFill/>
            <a:ln cap="flat" cmpd="sng" w="19050">
              <a:solidFill>
                <a:srgbClr val="FF00FF"/>
              </a:solidFill>
              <a:prstDash val="solid"/>
              <a:miter lim="800000"/>
              <a:headEnd len="sm" w="sm" type="none"/>
              <a:tailEnd len="sm" w="sm" type="none"/>
            </a:ln>
          </p:spPr>
        </p:cxnSp>
        <p:sp>
          <p:nvSpPr>
            <p:cNvPr id="320" name="Google Shape;320;p36"/>
            <p:cNvSpPr txBox="1"/>
            <p:nvPr/>
          </p:nvSpPr>
          <p:spPr>
            <a:xfrm>
              <a:off x="2155825" y="5257800"/>
              <a:ext cx="1196975" cy="263525"/>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2000"/>
                <a:buFont typeface="Times New Roman"/>
                <a:buNone/>
              </a:pPr>
              <a:r>
                <a:rPr b="1" i="0" lang="en-US" sz="2000" u="none">
                  <a:solidFill>
                    <a:srgbClr val="FF00FF"/>
                  </a:solidFill>
                  <a:latin typeface="Times New Roman"/>
                  <a:ea typeface="Times New Roman"/>
                  <a:cs typeface="Times New Roman"/>
                  <a:sym typeface="Times New Roman"/>
                </a:rPr>
                <a:t>$1707.6</a:t>
              </a:r>
              <a:endParaRPr/>
            </a:p>
          </p:txBody>
        </p:sp>
        <p:sp>
          <p:nvSpPr>
            <p:cNvPr id="321" name="Google Shape;321;p36"/>
            <p:cNvSpPr txBox="1"/>
            <p:nvPr/>
          </p:nvSpPr>
          <p:spPr>
            <a:xfrm>
              <a:off x="381000" y="2133600"/>
              <a:ext cx="84582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000"/>
                <a:buFont typeface="Times New Roman"/>
                <a:buNone/>
              </a:pPr>
              <a:r>
                <a:rPr b="1" i="0" lang="en-US" sz="2000" u="none">
                  <a:solidFill>
                    <a:srgbClr val="0000FF"/>
                  </a:solidFill>
                  <a:latin typeface="Times New Roman"/>
                  <a:ea typeface="Times New Roman"/>
                  <a:cs typeface="Times New Roman"/>
                  <a:sym typeface="Times New Roman"/>
                </a:rPr>
                <a:t>     98		  99                   00	      01                  02         Time(yrs)</a:t>
              </a:r>
              <a:endParaRPr/>
            </a:p>
          </p:txBody>
        </p:sp>
      </p:grpSp>
      <p:sp>
        <p:nvSpPr>
          <p:cNvPr id="322" name="Google Shape;322;p36"/>
          <p:cNvSpPr txBox="1"/>
          <p:nvPr/>
        </p:nvSpPr>
        <p:spPr>
          <a:xfrm>
            <a:off x="533400" y="304800"/>
            <a:ext cx="4648200" cy="106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3200"/>
              <a:buFont typeface="Times New Roman"/>
              <a:buNone/>
            </a:pPr>
            <a:r>
              <a:rPr b="1" i="0" lang="en-US" sz="3200" u="none">
                <a:solidFill>
                  <a:srgbClr val="0000FF"/>
                </a:solidFill>
                <a:latin typeface="Times New Roman"/>
                <a:ea typeface="Times New Roman"/>
                <a:cs typeface="Times New Roman"/>
                <a:sym typeface="Times New Roman"/>
              </a:rPr>
              <a:t>Solution by direct calculation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3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6" name="Shape 326"/>
        <p:cNvGrpSpPr/>
        <p:nvPr/>
      </p:nvGrpSpPr>
      <p:grpSpPr>
        <a:xfrm>
          <a:off x="0" y="0"/>
          <a:ext cx="0" cy="0"/>
          <a:chOff x="0" y="0"/>
          <a:chExt cx="0" cy="0"/>
        </a:xfrm>
      </p:grpSpPr>
      <p:sp>
        <p:nvSpPr>
          <p:cNvPr id="327" name="Google Shape;327;p37"/>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328" name="Google Shape;328;p37"/>
          <p:cNvSpPr txBox="1"/>
          <p:nvPr>
            <p:ph type="title"/>
          </p:nvPr>
        </p:nvSpPr>
        <p:spPr>
          <a:xfrm>
            <a:off x="7620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9999"/>
              </a:buClr>
              <a:buSzPts val="4000"/>
              <a:buFont typeface="Arial"/>
              <a:buNone/>
            </a:pPr>
            <a:r>
              <a:rPr b="1" i="0" lang="en-US" sz="4000" u="none" cap="none" strike="noStrike">
                <a:solidFill>
                  <a:srgbClr val="009999"/>
                </a:solidFill>
                <a:latin typeface="Arial"/>
                <a:ea typeface="Arial"/>
                <a:cs typeface="Arial"/>
                <a:sym typeface="Arial"/>
              </a:rPr>
              <a:t>Compound Factors</a:t>
            </a:r>
            <a:endParaRPr/>
          </a:p>
        </p:txBody>
      </p:sp>
      <p:sp>
        <p:nvSpPr>
          <p:cNvPr id="329" name="Google Shape;329;p37"/>
          <p:cNvSpPr txBox="1"/>
          <p:nvPr>
            <p:ph idx="1" type="body"/>
          </p:nvPr>
        </p:nvSpPr>
        <p:spPr>
          <a:xfrm>
            <a:off x="762000" y="1295400"/>
            <a:ext cx="7772400" cy="5029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FF"/>
              </a:buClr>
              <a:buSzPts val="2800"/>
              <a:buFont typeface="Times New Roman"/>
              <a:buChar char="•"/>
            </a:pPr>
            <a:r>
              <a:rPr b="1" i="0" lang="en-US" sz="2800" u="none" cap="none" strike="noStrike">
                <a:solidFill>
                  <a:srgbClr val="0000FF"/>
                </a:solidFill>
                <a:latin typeface="Times New Roman"/>
                <a:ea typeface="Times New Roman"/>
                <a:cs typeface="Times New Roman"/>
                <a:sym typeface="Times New Roman"/>
              </a:rPr>
              <a:t>So to calculate the </a:t>
            </a:r>
            <a:r>
              <a:rPr b="1" i="0" lang="en-US" sz="2800" u="none" cap="none" strike="noStrike">
                <a:solidFill>
                  <a:srgbClr val="008080"/>
                </a:solidFill>
                <a:latin typeface="Times New Roman"/>
                <a:ea typeface="Times New Roman"/>
                <a:cs typeface="Times New Roman"/>
                <a:sym typeface="Times New Roman"/>
              </a:rPr>
              <a:t>F</a:t>
            </a:r>
            <a:r>
              <a:rPr b="1" i="0" lang="en-US" sz="2800" u="none" cap="none" strike="noStrike">
                <a:solidFill>
                  <a:srgbClr val="0000FF"/>
                </a:solidFill>
                <a:latin typeface="Times New Roman"/>
                <a:ea typeface="Times New Roman"/>
                <a:cs typeface="Times New Roman"/>
                <a:sym typeface="Times New Roman"/>
              </a:rPr>
              <a:t>uture value of $1000 for year 1999, (1 year distance), we just need to </a:t>
            </a:r>
            <a:r>
              <a:rPr b="1" i="0" lang="en-US" sz="2800" u="none" cap="none" strike="noStrike">
                <a:solidFill>
                  <a:srgbClr val="008080"/>
                </a:solidFill>
                <a:latin typeface="Times New Roman"/>
                <a:ea typeface="Times New Roman"/>
                <a:cs typeface="Times New Roman"/>
                <a:sym typeface="Times New Roman"/>
              </a:rPr>
              <a:t>MULTIPLY</a:t>
            </a:r>
            <a:r>
              <a:rPr b="1" i="0" lang="en-US" sz="2800" u="none" cap="none" strike="noStrike">
                <a:solidFill>
                  <a:srgbClr val="0000FF"/>
                </a:solidFill>
                <a:latin typeface="Times New Roman"/>
                <a:ea typeface="Times New Roman"/>
                <a:cs typeface="Times New Roman"/>
                <a:sym typeface="Times New Roman"/>
              </a:rPr>
              <a:t> that factor by 1000.If we want to travel </a:t>
            </a:r>
            <a:r>
              <a:rPr b="1" i="0" lang="en-US" sz="2800" u="none" cap="none" strike="noStrike">
                <a:solidFill>
                  <a:srgbClr val="FF0000"/>
                </a:solidFill>
                <a:latin typeface="Times New Roman"/>
                <a:ea typeface="Times New Roman"/>
                <a:cs typeface="Times New Roman"/>
                <a:sym typeface="Times New Roman"/>
              </a:rPr>
              <a:t>BACK</a:t>
            </a:r>
            <a:r>
              <a:rPr b="1" i="0" lang="en-US" sz="2800" u="none" cap="none" strike="noStrike">
                <a:solidFill>
                  <a:srgbClr val="0000FF"/>
                </a:solidFill>
                <a:latin typeface="Times New Roman"/>
                <a:ea typeface="Times New Roman"/>
                <a:cs typeface="Times New Roman"/>
                <a:sym typeface="Times New Roman"/>
              </a:rPr>
              <a:t> to the </a:t>
            </a:r>
            <a:r>
              <a:rPr b="1" i="0" lang="en-US" sz="2800" u="none" cap="none" strike="noStrike">
                <a:solidFill>
                  <a:srgbClr val="FF0000"/>
                </a:solidFill>
                <a:latin typeface="Times New Roman"/>
                <a:ea typeface="Times New Roman"/>
                <a:cs typeface="Times New Roman"/>
                <a:sym typeface="Times New Roman"/>
              </a:rPr>
              <a:t>P</a:t>
            </a:r>
            <a:r>
              <a:rPr b="1" i="0" lang="en-US" sz="2800" u="none" cap="none" strike="noStrike">
                <a:solidFill>
                  <a:srgbClr val="0000FF"/>
                </a:solidFill>
                <a:latin typeface="Times New Roman"/>
                <a:ea typeface="Times New Roman"/>
                <a:cs typeface="Times New Roman"/>
                <a:sym typeface="Times New Roman"/>
              </a:rPr>
              <a:t>resent, we have to </a:t>
            </a:r>
            <a:r>
              <a:rPr b="1" i="0" lang="en-US" sz="2800" u="none" cap="none" strike="noStrike">
                <a:solidFill>
                  <a:srgbClr val="FF0000"/>
                </a:solidFill>
                <a:latin typeface="Times New Roman"/>
                <a:ea typeface="Times New Roman"/>
                <a:cs typeface="Times New Roman"/>
                <a:sym typeface="Times New Roman"/>
              </a:rPr>
              <a:t>DIVIDE </a:t>
            </a:r>
            <a:r>
              <a:rPr b="1" i="0" lang="en-US" sz="2800" u="none" cap="none" strike="noStrike">
                <a:solidFill>
                  <a:srgbClr val="0000FF"/>
                </a:solidFill>
                <a:latin typeface="Times New Roman"/>
                <a:ea typeface="Times New Roman"/>
                <a:cs typeface="Times New Roman"/>
                <a:sym typeface="Times New Roman"/>
              </a:rPr>
              <a:t>by the corresponding factor. We call the first </a:t>
            </a:r>
            <a:r>
              <a:rPr b="1" i="0" lang="en-US" sz="2800" u="none" cap="none" strike="noStrike">
                <a:solidFill>
                  <a:srgbClr val="008080"/>
                </a:solidFill>
                <a:latin typeface="Times New Roman"/>
                <a:ea typeface="Times New Roman"/>
                <a:cs typeface="Times New Roman"/>
                <a:sym typeface="Times New Roman"/>
              </a:rPr>
              <a:t>C</a:t>
            </a:r>
            <a:r>
              <a:rPr b="1" i="0" lang="en-US" sz="2800" u="none" cap="none" strike="noStrike">
                <a:solidFill>
                  <a:srgbClr val="0000FF"/>
                </a:solidFill>
                <a:latin typeface="Times New Roman"/>
                <a:ea typeface="Times New Roman"/>
                <a:cs typeface="Times New Roman"/>
                <a:sym typeface="Times New Roman"/>
              </a:rPr>
              <a:t>ompound amount factor and the second one, </a:t>
            </a:r>
            <a:r>
              <a:rPr b="1" i="0" lang="en-US" sz="2800" u="none" cap="none" strike="noStrike">
                <a:solidFill>
                  <a:srgbClr val="FF0000"/>
                </a:solidFill>
                <a:latin typeface="Times New Roman"/>
                <a:ea typeface="Times New Roman"/>
                <a:cs typeface="Times New Roman"/>
                <a:sym typeface="Times New Roman"/>
              </a:rPr>
              <a:t>P</a:t>
            </a:r>
            <a:r>
              <a:rPr b="1" i="0" lang="en-US" sz="2800" u="none" cap="none" strike="noStrike">
                <a:solidFill>
                  <a:srgbClr val="0000FF"/>
                </a:solidFill>
                <a:latin typeface="Times New Roman"/>
                <a:ea typeface="Times New Roman"/>
                <a:cs typeface="Times New Roman"/>
                <a:sym typeface="Times New Roman"/>
              </a:rPr>
              <a:t>resent value factor. </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rgbClr val="008000"/>
              </a:buClr>
              <a:buSzPts val="2800"/>
              <a:buFont typeface="Times New Roman"/>
              <a:buChar char="•"/>
            </a:pPr>
            <a:r>
              <a:rPr b="1" i="0" lang="en-US" sz="2800" u="none" cap="none" strike="noStrike">
                <a:solidFill>
                  <a:srgbClr val="008000"/>
                </a:solidFill>
                <a:latin typeface="Times New Roman"/>
                <a:ea typeface="Times New Roman"/>
                <a:cs typeface="Times New Roman"/>
                <a:sym typeface="Times New Roman"/>
              </a:rPr>
              <a:t>F</a:t>
            </a:r>
            <a:r>
              <a:rPr b="1" i="0" lang="en-US" sz="2800" u="none" cap="none" strike="noStrike">
                <a:solidFill>
                  <a:srgbClr val="FF0000"/>
                </a:solidFill>
                <a:latin typeface="Times New Roman"/>
                <a:ea typeface="Times New Roman"/>
                <a:cs typeface="Times New Roman"/>
                <a:sym typeface="Times New Roman"/>
              </a:rPr>
              <a:t>=P (1+i)</a:t>
            </a:r>
            <a:r>
              <a:rPr b="1" baseline="30000" i="0" lang="en-US" sz="2800" u="none" cap="none" strike="noStrike">
                <a:solidFill>
                  <a:srgbClr val="FF00FF"/>
                </a:solidFill>
                <a:latin typeface="Times New Roman"/>
                <a:ea typeface="Times New Roman"/>
                <a:cs typeface="Times New Roman"/>
                <a:sym typeface="Times New Roman"/>
              </a:rPr>
              <a:t>n  			</a:t>
            </a:r>
            <a:r>
              <a:rPr b="1" i="0" lang="en-US" sz="2800" u="none" cap="none" strike="noStrike">
                <a:solidFill>
                  <a:srgbClr val="008000"/>
                </a:solidFill>
                <a:latin typeface="Times New Roman"/>
                <a:ea typeface="Times New Roman"/>
                <a:cs typeface="Times New Roman"/>
                <a:sym typeface="Times New Roman"/>
              </a:rPr>
              <a:t>F/</a:t>
            </a:r>
            <a:r>
              <a:rPr b="1" i="0" lang="en-US" sz="2800" u="none" cap="none" strike="noStrike">
                <a:solidFill>
                  <a:srgbClr val="FF0000"/>
                </a:solidFill>
                <a:latin typeface="Times New Roman"/>
                <a:ea typeface="Times New Roman"/>
                <a:cs typeface="Times New Roman"/>
                <a:sym typeface="Times New Roman"/>
              </a:rPr>
              <a:t> P =(1+i)</a:t>
            </a:r>
            <a:r>
              <a:rPr b="1" baseline="30000" i="0" lang="en-US" sz="2800" u="none" cap="none" strike="noStrike">
                <a:solidFill>
                  <a:srgbClr val="FF00FF"/>
                </a:solidFill>
                <a:latin typeface="Times New Roman"/>
                <a:ea typeface="Times New Roman"/>
                <a:cs typeface="Times New Roman"/>
                <a:sym typeface="Times New Roman"/>
              </a:rPr>
              <a:t>n  </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100000"/>
              </a:lnSpc>
              <a:spcBef>
                <a:spcPts val="480"/>
              </a:spcBef>
              <a:spcAft>
                <a:spcPts val="0"/>
              </a:spcAft>
              <a:buClr>
                <a:srgbClr val="008000"/>
              </a:buClr>
              <a:buSzPts val="2400"/>
              <a:buFont typeface="Times New Roman"/>
              <a:buNone/>
            </a:pPr>
            <a:r>
              <a:rPr b="1" i="0" lang="en-US" sz="2400" u="none" cap="none" strike="noStrike">
                <a:solidFill>
                  <a:srgbClr val="008000"/>
                </a:solidFill>
                <a:latin typeface="Times New Roman"/>
                <a:ea typeface="Times New Roman"/>
                <a:cs typeface="Times New Roman"/>
                <a:sym typeface="Times New Roman"/>
              </a:rPr>
              <a:t>(F</a:t>
            </a:r>
            <a:r>
              <a:rPr b="1" i="0" lang="en-US" sz="2400" u="none" cap="none" strike="noStrike">
                <a:solidFill>
                  <a:srgbClr val="0000FF"/>
                </a:solidFill>
                <a:latin typeface="Times New Roman"/>
                <a:ea typeface="Times New Roman"/>
                <a:cs typeface="Times New Roman"/>
                <a:sym typeface="Times New Roman"/>
              </a:rPr>
              <a:t>uture value of </a:t>
            </a:r>
            <a:r>
              <a:rPr b="1" i="0" lang="en-US" sz="2400" u="none" cap="none" strike="noStrike">
                <a:solidFill>
                  <a:srgbClr val="FF0000"/>
                </a:solidFill>
                <a:latin typeface="Times New Roman"/>
                <a:ea typeface="Times New Roman"/>
                <a:cs typeface="Times New Roman"/>
                <a:sym typeface="Times New Roman"/>
              </a:rPr>
              <a:t>$P)			(</a:t>
            </a:r>
            <a:r>
              <a:rPr b="1" i="0" lang="en-US" sz="2400" u="none" cap="none" strike="noStrike">
                <a:solidFill>
                  <a:srgbClr val="008000"/>
                </a:solidFill>
                <a:latin typeface="Times New Roman"/>
                <a:ea typeface="Times New Roman"/>
                <a:cs typeface="Times New Roman"/>
                <a:sym typeface="Times New Roman"/>
              </a:rPr>
              <a:t>F</a:t>
            </a:r>
            <a:r>
              <a:rPr b="1" i="0" lang="en-US" sz="2400" u="none" cap="none" strike="noStrike">
                <a:solidFill>
                  <a:srgbClr val="0000FF"/>
                </a:solidFill>
                <a:latin typeface="Times New Roman"/>
                <a:ea typeface="Times New Roman"/>
                <a:cs typeface="Times New Roman"/>
                <a:sym typeface="Times New Roman"/>
              </a:rPr>
              <a:t>utureValue of </a:t>
            </a:r>
            <a:r>
              <a:rPr b="1" i="0" lang="en-US" sz="2400" u="none" cap="none" strike="noStrike">
                <a:solidFill>
                  <a:srgbClr val="FF0000"/>
                </a:solidFill>
                <a:latin typeface="Times New Roman"/>
                <a:ea typeface="Times New Roman"/>
                <a:cs typeface="Times New Roman"/>
                <a:sym typeface="Times New Roman"/>
              </a:rPr>
              <a:t>$1)</a:t>
            </a:r>
            <a:endParaRPr b="0" i="0" sz="2400" u="none" cap="none" strike="noStrike">
              <a:solidFill>
                <a:srgbClr val="0000FF"/>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rgbClr val="FF0000"/>
              </a:buClr>
              <a:buSzPts val="2800"/>
              <a:buFont typeface="Times New Roman"/>
              <a:buChar char="•"/>
            </a:pPr>
            <a:r>
              <a:rPr b="1" i="0" lang="en-US" sz="2800" u="none" cap="none" strike="noStrike">
                <a:solidFill>
                  <a:srgbClr val="FF0000"/>
                </a:solidFill>
                <a:latin typeface="Times New Roman"/>
                <a:ea typeface="Times New Roman"/>
                <a:cs typeface="Times New Roman"/>
                <a:sym typeface="Times New Roman"/>
              </a:rPr>
              <a:t>P =</a:t>
            </a:r>
            <a:r>
              <a:rPr b="1" i="0" lang="en-US" sz="2800" u="none" cap="none" strike="noStrike">
                <a:solidFill>
                  <a:srgbClr val="008000"/>
                </a:solidFill>
                <a:latin typeface="Times New Roman"/>
                <a:ea typeface="Times New Roman"/>
                <a:cs typeface="Times New Roman"/>
                <a:sym typeface="Times New Roman"/>
              </a:rPr>
              <a:t>F</a:t>
            </a:r>
            <a:r>
              <a:rPr b="1" i="0" lang="en-US" sz="2800" u="none" cap="none" strike="noStrike">
                <a:solidFill>
                  <a:srgbClr val="FF3300"/>
                </a:solidFill>
                <a:latin typeface="Times New Roman"/>
                <a:ea typeface="Times New Roman"/>
                <a:cs typeface="Times New Roman"/>
                <a:sym typeface="Times New Roman"/>
              </a:rPr>
              <a:t>/</a:t>
            </a:r>
            <a:r>
              <a:rPr b="1" i="0" lang="en-US" sz="2800" u="none" cap="none" strike="noStrike">
                <a:solidFill>
                  <a:srgbClr val="FF0000"/>
                </a:solidFill>
                <a:latin typeface="Times New Roman"/>
                <a:ea typeface="Times New Roman"/>
                <a:cs typeface="Times New Roman"/>
                <a:sym typeface="Times New Roman"/>
              </a:rPr>
              <a:t>(1+i)</a:t>
            </a:r>
            <a:r>
              <a:rPr b="1" baseline="30000" i="0" lang="en-US" sz="2800" u="none" cap="none" strike="noStrike">
                <a:solidFill>
                  <a:srgbClr val="FF00FF"/>
                </a:solidFill>
                <a:latin typeface="Times New Roman"/>
                <a:ea typeface="Times New Roman"/>
                <a:cs typeface="Times New Roman"/>
                <a:sym typeface="Times New Roman"/>
              </a:rPr>
              <a:t>n</a:t>
            </a:r>
            <a:r>
              <a:rPr b="1" i="0" lang="en-US" sz="2800" u="none" cap="none" strike="noStrike">
                <a:solidFill>
                  <a:srgbClr val="FF0000"/>
                </a:solidFill>
                <a:latin typeface="Times New Roman"/>
                <a:ea typeface="Times New Roman"/>
                <a:cs typeface="Times New Roman"/>
                <a:sym typeface="Times New Roman"/>
              </a:rPr>
              <a:t> 			P/</a:t>
            </a:r>
            <a:r>
              <a:rPr b="1" i="0" lang="en-US" sz="2800" u="none" cap="none" strike="noStrike">
                <a:solidFill>
                  <a:srgbClr val="008000"/>
                </a:solidFill>
                <a:latin typeface="Times New Roman"/>
                <a:ea typeface="Times New Roman"/>
                <a:cs typeface="Times New Roman"/>
                <a:sym typeface="Times New Roman"/>
              </a:rPr>
              <a:t> F =1</a:t>
            </a:r>
            <a:r>
              <a:rPr b="1" i="0" lang="en-US" sz="2800" u="none" cap="none" strike="noStrike">
                <a:solidFill>
                  <a:srgbClr val="FF3300"/>
                </a:solidFill>
                <a:latin typeface="Times New Roman"/>
                <a:ea typeface="Times New Roman"/>
                <a:cs typeface="Times New Roman"/>
                <a:sym typeface="Times New Roman"/>
              </a:rPr>
              <a:t>/</a:t>
            </a:r>
            <a:r>
              <a:rPr b="1" i="0" lang="en-US" sz="2800" u="none" cap="none" strike="noStrike">
                <a:solidFill>
                  <a:srgbClr val="FF0000"/>
                </a:solidFill>
                <a:latin typeface="Times New Roman"/>
                <a:ea typeface="Times New Roman"/>
                <a:cs typeface="Times New Roman"/>
                <a:sym typeface="Times New Roman"/>
              </a:rPr>
              <a:t>(1+i)</a:t>
            </a:r>
            <a:r>
              <a:rPr b="1" baseline="30000" i="0" lang="en-US" sz="2800" u="none" cap="none" strike="noStrike">
                <a:solidFill>
                  <a:srgbClr val="FF00FF"/>
                </a:solidFill>
                <a:latin typeface="Times New Roman"/>
                <a:ea typeface="Times New Roman"/>
                <a:cs typeface="Times New Roman"/>
                <a:sym typeface="Times New Roman"/>
              </a:rPr>
              <a:t>n  </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100000"/>
              </a:lnSpc>
              <a:spcBef>
                <a:spcPts val="480"/>
              </a:spcBef>
              <a:spcAft>
                <a:spcPts val="0"/>
              </a:spcAft>
              <a:buClr>
                <a:srgbClr val="008000"/>
              </a:buClr>
              <a:buSzPts val="2400"/>
              <a:buFont typeface="Times New Roman"/>
              <a:buNone/>
            </a:pPr>
            <a:r>
              <a:rPr b="1" i="0" lang="en-US" sz="2400" u="none" cap="none" strike="noStrike">
                <a:solidFill>
                  <a:srgbClr val="008000"/>
                </a:solidFill>
                <a:latin typeface="Times New Roman"/>
                <a:ea typeface="Times New Roman"/>
                <a:cs typeface="Times New Roman"/>
                <a:sym typeface="Times New Roman"/>
              </a:rPr>
              <a:t>(Present </a:t>
            </a:r>
            <a:r>
              <a:rPr b="1" i="0" lang="en-US" sz="2400" u="none" cap="none" strike="noStrike">
                <a:solidFill>
                  <a:srgbClr val="0000FF"/>
                </a:solidFill>
                <a:latin typeface="Times New Roman"/>
                <a:ea typeface="Times New Roman"/>
                <a:cs typeface="Times New Roman"/>
                <a:sym typeface="Times New Roman"/>
              </a:rPr>
              <a:t>value of </a:t>
            </a:r>
            <a:r>
              <a:rPr b="1" i="0" lang="en-US" sz="2400" u="none" cap="none" strike="noStrike">
                <a:solidFill>
                  <a:srgbClr val="008000"/>
                </a:solidFill>
                <a:latin typeface="Times New Roman"/>
                <a:ea typeface="Times New Roman"/>
                <a:cs typeface="Times New Roman"/>
                <a:sym typeface="Times New Roman"/>
              </a:rPr>
              <a:t>$F)</a:t>
            </a:r>
            <a:r>
              <a:rPr b="1" i="0" lang="en-US" sz="2400" u="none" cap="none" strike="noStrike">
                <a:solidFill>
                  <a:srgbClr val="FF0000"/>
                </a:solidFill>
                <a:latin typeface="Times New Roman"/>
                <a:ea typeface="Times New Roman"/>
                <a:cs typeface="Times New Roman"/>
                <a:sym typeface="Times New Roman"/>
              </a:rPr>
              <a:t>			(P</a:t>
            </a:r>
            <a:r>
              <a:rPr b="1" i="0" lang="en-US" sz="2400" u="none" cap="none" strike="noStrike">
                <a:solidFill>
                  <a:srgbClr val="0000FF"/>
                </a:solidFill>
                <a:latin typeface="Times New Roman"/>
                <a:ea typeface="Times New Roman"/>
                <a:cs typeface="Times New Roman"/>
                <a:sym typeface="Times New Roman"/>
              </a:rPr>
              <a:t>resent Value</a:t>
            </a:r>
            <a:r>
              <a:rPr b="1" i="0" lang="en-US" sz="2400" u="none" cap="none" strike="noStrike">
                <a:solidFill>
                  <a:srgbClr val="FF0000"/>
                </a:solidFill>
                <a:latin typeface="Times New Roman"/>
                <a:ea typeface="Times New Roman"/>
                <a:cs typeface="Times New Roman"/>
                <a:sym typeface="Times New Roman"/>
              </a:rPr>
              <a:t> of </a:t>
            </a:r>
            <a:r>
              <a:rPr b="1" i="0" lang="en-US" sz="2400" u="none" cap="none" strike="noStrike">
                <a:solidFill>
                  <a:srgbClr val="008000"/>
                </a:solidFill>
                <a:latin typeface="Times New Roman"/>
                <a:ea typeface="Times New Roman"/>
                <a:cs typeface="Times New Roman"/>
                <a:sym typeface="Times New Roman"/>
              </a:rPr>
              <a:t>$1)</a:t>
            </a:r>
            <a:endParaRPr/>
          </a:p>
        </p:txBody>
      </p:sp>
      <p:sp>
        <p:nvSpPr>
          <p:cNvPr id="330" name="Google Shape;330;p37"/>
          <p:cNvSpPr/>
          <p:nvPr/>
        </p:nvSpPr>
        <p:spPr>
          <a:xfrm>
            <a:off x="3962400" y="4419600"/>
            <a:ext cx="914400" cy="457200"/>
          </a:xfrm>
          <a:custGeom>
            <a:rect b="b" l="l" r="r" t="t"/>
            <a:pathLst>
              <a:path extrusionOk="0" h="120000" w="120000">
                <a:moveTo>
                  <a:pt x="90000" y="0"/>
                </a:moveTo>
                <a:lnTo>
                  <a:pt x="90000" y="30000"/>
                </a:lnTo>
                <a:lnTo>
                  <a:pt x="18750" y="30000"/>
                </a:lnTo>
                <a:lnTo>
                  <a:pt x="18750" y="90000"/>
                </a:lnTo>
                <a:lnTo>
                  <a:pt x="90000" y="90000"/>
                </a:lnTo>
                <a:lnTo>
                  <a:pt x="90000" y="120000"/>
                </a:lnTo>
                <a:lnTo>
                  <a:pt x="120000" y="60000"/>
                </a:lnTo>
                <a:lnTo>
                  <a:pt x="90000" y="0"/>
                </a:lnTo>
                <a:close/>
              </a:path>
              <a:path extrusionOk="0" h="120000" w="120000">
                <a:moveTo>
                  <a:pt x="7500" y="30000"/>
                </a:moveTo>
                <a:lnTo>
                  <a:pt x="7500" y="90000"/>
                </a:lnTo>
                <a:lnTo>
                  <a:pt x="15000" y="90000"/>
                </a:lnTo>
                <a:lnTo>
                  <a:pt x="15000" y="30000"/>
                </a:lnTo>
                <a:lnTo>
                  <a:pt x="7500" y="30000"/>
                </a:lnTo>
                <a:close/>
              </a:path>
              <a:path extrusionOk="0" h="120000" w="120000">
                <a:moveTo>
                  <a:pt x="0" y="30000"/>
                </a:moveTo>
                <a:lnTo>
                  <a:pt x="0" y="90000"/>
                </a:lnTo>
                <a:lnTo>
                  <a:pt x="3750" y="90000"/>
                </a:lnTo>
                <a:lnTo>
                  <a:pt x="3750" y="30000"/>
                </a:lnTo>
                <a:lnTo>
                  <a:pt x="0" y="30000"/>
                </a:lnTo>
                <a:close/>
              </a:path>
            </a:pathLst>
          </a:custGeom>
          <a:solidFill>
            <a:srgbClr val="FF33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2800" u="none">
              <a:solidFill>
                <a:srgbClr val="FF00FF"/>
              </a:solidFill>
              <a:latin typeface="Times New Roman"/>
              <a:ea typeface="Times New Roman"/>
              <a:cs typeface="Times New Roman"/>
              <a:sym typeface="Times New Roman"/>
            </a:endParaRPr>
          </a:p>
        </p:txBody>
      </p:sp>
      <p:sp>
        <p:nvSpPr>
          <p:cNvPr id="331" name="Google Shape;331;p37"/>
          <p:cNvSpPr/>
          <p:nvPr/>
        </p:nvSpPr>
        <p:spPr>
          <a:xfrm>
            <a:off x="3962400" y="5334000"/>
            <a:ext cx="914400" cy="457200"/>
          </a:xfrm>
          <a:custGeom>
            <a:rect b="b" l="l" r="r" t="t"/>
            <a:pathLst>
              <a:path extrusionOk="0" h="120000" w="120000">
                <a:moveTo>
                  <a:pt x="90000" y="0"/>
                </a:moveTo>
                <a:lnTo>
                  <a:pt x="90000" y="30000"/>
                </a:lnTo>
                <a:lnTo>
                  <a:pt x="18750" y="30000"/>
                </a:lnTo>
                <a:lnTo>
                  <a:pt x="18750" y="90000"/>
                </a:lnTo>
                <a:lnTo>
                  <a:pt x="90000" y="90000"/>
                </a:lnTo>
                <a:lnTo>
                  <a:pt x="90000" y="120000"/>
                </a:lnTo>
                <a:lnTo>
                  <a:pt x="120000" y="60000"/>
                </a:lnTo>
                <a:lnTo>
                  <a:pt x="90000" y="0"/>
                </a:lnTo>
                <a:close/>
              </a:path>
              <a:path extrusionOk="0" h="120000" w="120000">
                <a:moveTo>
                  <a:pt x="7500" y="30000"/>
                </a:moveTo>
                <a:lnTo>
                  <a:pt x="7500" y="90000"/>
                </a:lnTo>
                <a:lnTo>
                  <a:pt x="15000" y="90000"/>
                </a:lnTo>
                <a:lnTo>
                  <a:pt x="15000" y="30000"/>
                </a:lnTo>
                <a:lnTo>
                  <a:pt x="7500" y="30000"/>
                </a:lnTo>
                <a:close/>
              </a:path>
              <a:path extrusionOk="0" h="120000" w="120000">
                <a:moveTo>
                  <a:pt x="0" y="30000"/>
                </a:moveTo>
                <a:lnTo>
                  <a:pt x="0" y="90000"/>
                </a:lnTo>
                <a:lnTo>
                  <a:pt x="3750" y="90000"/>
                </a:lnTo>
                <a:lnTo>
                  <a:pt x="3750" y="30000"/>
                </a:lnTo>
                <a:lnTo>
                  <a:pt x="0" y="30000"/>
                </a:lnTo>
                <a:close/>
              </a:path>
            </a:pathLst>
          </a:custGeom>
          <a:solidFill>
            <a:srgbClr val="FF33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2800" u="none">
              <a:solidFill>
                <a:srgbClr val="FF00FF"/>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300"/>
                                        <p:tgtEl>
                                          <p:spTgt spid="32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300"/>
                                        <p:tgtEl>
                                          <p:spTgt spid="32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animEffect filter="fade" transition="in">
                                      <p:cBhvr>
                                        <p:cTn dur="300"/>
                                        <p:tgtEl>
                                          <p:spTgt spid="32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animEffect filter="fade" transition="in">
                                      <p:cBhvr>
                                        <p:cTn dur="300"/>
                                        <p:tgtEl>
                                          <p:spTgt spid="32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9">
                                            <p:txEl>
                                              <p:pRg end="4" st="4"/>
                                            </p:txEl>
                                          </p:spTgt>
                                        </p:tgtEl>
                                        <p:attrNameLst>
                                          <p:attrName>style.visibility</p:attrName>
                                        </p:attrNameLst>
                                      </p:cBhvr>
                                      <p:to>
                                        <p:strVal val="visible"/>
                                      </p:to>
                                    </p:set>
                                    <p:animEffect filter="fade" transition="in">
                                      <p:cBhvr>
                                        <p:cTn dur="300"/>
                                        <p:tgtEl>
                                          <p:spTgt spid="329">
                                            <p:txEl>
                                              <p:pRg end="4" st="4"/>
                                            </p:txEl>
                                          </p:spTgt>
                                        </p:tgtEl>
                                      </p:cBhvr>
                                    </p:animEffect>
                                  </p:childTnLst>
                                </p:cTn>
                              </p:par>
                            </p:childTnLst>
                          </p:cTn>
                        </p:par>
                        <p:par>
                          <p:cTn fill="hold">
                            <p:stCondLst>
                              <p:cond delay="300"/>
                            </p:stCondLst>
                            <p:childTnLst>
                              <p:par>
                                <p:cTn fill="hold" nodeType="afterEffect" presetClass="entr" presetID="2" presetSubtype="8">
                                  <p:stCondLst>
                                    <p:cond delay="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500"/>
                                        <p:tgtEl>
                                          <p:spTgt spid="330"/>
                                        </p:tgtEl>
                                        <p:attrNameLst>
                                          <p:attrName>ppt_x</p:attrName>
                                        </p:attrNameLst>
                                      </p:cBhvr>
                                      <p:tavLst>
                                        <p:tav fmla="" tm="0">
                                          <p:val>
                                            <p:strVal val="#ppt_x-1"/>
                                          </p:val>
                                        </p:tav>
                                        <p:tav fmla="" tm="100000">
                                          <p:val>
                                            <p:strVal val="#ppt_x"/>
                                          </p:val>
                                        </p:tav>
                                      </p:tavLst>
                                    </p:anim>
                                  </p:childTnLst>
                                </p:cTn>
                              </p:par>
                            </p:childTnLst>
                          </p:cTn>
                        </p:par>
                        <p:par>
                          <p:cTn fill="hold">
                            <p:stCondLst>
                              <p:cond delay="800"/>
                            </p:stCondLst>
                            <p:childTnLst>
                              <p:par>
                                <p:cTn fill="hold" nodeType="afterEffect" presetClass="entr" presetID="2" presetSubtype="8">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500"/>
                                        <p:tgtEl>
                                          <p:spTgt spid="33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5" name="Shape 335"/>
        <p:cNvGrpSpPr/>
        <p:nvPr/>
      </p:nvGrpSpPr>
      <p:grpSpPr>
        <a:xfrm>
          <a:off x="0" y="0"/>
          <a:ext cx="0" cy="0"/>
          <a:chOff x="0" y="0"/>
          <a:chExt cx="0" cy="0"/>
        </a:xfrm>
      </p:grpSpPr>
      <p:sp>
        <p:nvSpPr>
          <p:cNvPr id="336" name="Google Shape;336;p38"/>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337" name="Google Shape;337;p38"/>
          <p:cNvSpPr txBox="1"/>
          <p:nvPr>
            <p:ph idx="1" type="subTitle"/>
          </p:nvPr>
        </p:nvSpPr>
        <p:spPr>
          <a:xfrm>
            <a:off x="1447800" y="34290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99"/>
              </a:buClr>
              <a:buSzPts val="3600"/>
              <a:buFont typeface="Arial"/>
              <a:buNone/>
            </a:pPr>
            <a:r>
              <a:rPr b="1" i="0" lang="en-US" sz="3600" u="none" cap="none" strike="noStrike">
                <a:solidFill>
                  <a:srgbClr val="000099"/>
                </a:solidFill>
                <a:latin typeface="Arial"/>
                <a:ea typeface="Arial"/>
                <a:cs typeface="Arial"/>
                <a:sym typeface="Arial"/>
              </a:rPr>
              <a:t>Cash Flow Systems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1" name="Shape 341"/>
        <p:cNvGrpSpPr/>
        <p:nvPr/>
      </p:nvGrpSpPr>
      <p:grpSpPr>
        <a:xfrm>
          <a:off x="0" y="0"/>
          <a:ext cx="0" cy="0"/>
          <a:chOff x="0" y="0"/>
          <a:chExt cx="0" cy="0"/>
        </a:xfrm>
      </p:grpSpPr>
      <p:sp>
        <p:nvSpPr>
          <p:cNvPr id="342" name="Google Shape;342;p3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343" name="Google Shape;343;p3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4400"/>
              <a:buFont typeface="Tahoma"/>
              <a:buNone/>
            </a:pPr>
            <a:r>
              <a:rPr b="1" i="0" lang="en-US" sz="4400" u="none" cap="none" strike="noStrike">
                <a:solidFill>
                  <a:srgbClr val="FF00FF"/>
                </a:solidFill>
                <a:latin typeface="Tahoma"/>
                <a:ea typeface="Tahoma"/>
                <a:cs typeface="Tahoma"/>
                <a:sym typeface="Tahoma"/>
              </a:rPr>
              <a:t>Annuity/Uniform Series</a:t>
            </a:r>
            <a:br>
              <a:rPr b="0" i="0" lang="en-US" sz="4400" u="none" cap="none" strike="noStrike">
                <a:solidFill>
                  <a:srgbClr val="0000FF"/>
                </a:solidFill>
                <a:latin typeface="Times New Roman"/>
                <a:ea typeface="Times New Roman"/>
                <a:cs typeface="Times New Roman"/>
                <a:sym typeface="Times New Roman"/>
              </a:rPr>
            </a:br>
            <a:r>
              <a:rPr b="1" i="0" lang="en-US" sz="3200" u="none" cap="none" strike="noStrike">
                <a:solidFill>
                  <a:srgbClr val="0000FF"/>
                </a:solidFill>
                <a:latin typeface="Tahoma"/>
                <a:ea typeface="Tahoma"/>
                <a:cs typeface="Tahoma"/>
                <a:sym typeface="Tahoma"/>
              </a:rPr>
              <a:t>Example2</a:t>
            </a:r>
            <a:endParaRPr/>
          </a:p>
        </p:txBody>
      </p:sp>
      <p:sp>
        <p:nvSpPr>
          <p:cNvPr id="344" name="Google Shape;344;p3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800"/>
              <a:buFont typeface="Tahoma"/>
              <a:buNone/>
            </a:pPr>
            <a:r>
              <a:rPr b="1" i="0" lang="en-US" sz="2800" u="none" cap="none" strike="noStrike">
                <a:solidFill>
                  <a:srgbClr val="0000FF"/>
                </a:solidFill>
                <a:latin typeface="Tahoma"/>
                <a:ea typeface="Tahoma"/>
                <a:cs typeface="Tahoma"/>
                <a:sym typeface="Tahoma"/>
              </a:rPr>
              <a:t>John McEnroe wants to buy a Honda for </a:t>
            </a:r>
            <a:r>
              <a:rPr b="1" i="0" lang="en-US" sz="2800" u="none" cap="none" strike="noStrike">
                <a:solidFill>
                  <a:srgbClr val="FF00FF"/>
                </a:solidFill>
                <a:latin typeface="Tahoma"/>
                <a:ea typeface="Tahoma"/>
                <a:cs typeface="Tahoma"/>
                <a:sym typeface="Tahoma"/>
              </a:rPr>
              <a:t>$40,000</a:t>
            </a:r>
            <a:r>
              <a:rPr b="1" i="0" lang="en-US" sz="2800" u="none" cap="none" strike="noStrike">
                <a:solidFill>
                  <a:srgbClr val="0000FF"/>
                </a:solidFill>
                <a:latin typeface="Tahoma"/>
                <a:ea typeface="Tahoma"/>
                <a:cs typeface="Tahoma"/>
                <a:sym typeface="Tahoma"/>
              </a:rPr>
              <a:t>.He wants to know how much he should deposit in his  bank account annually(at the </a:t>
            </a:r>
            <a:r>
              <a:rPr b="1" i="0" lang="en-US" sz="2800" u="none" cap="none" strike="noStrike">
                <a:solidFill>
                  <a:srgbClr val="FF00FF"/>
                </a:solidFill>
                <a:latin typeface="Tahoma"/>
                <a:ea typeface="Tahoma"/>
                <a:cs typeface="Tahoma"/>
                <a:sym typeface="Tahoma"/>
              </a:rPr>
              <a:t>E</a:t>
            </a:r>
            <a:r>
              <a:rPr b="1" i="0" lang="en-US" sz="2800" u="none" cap="none" strike="noStrike">
                <a:solidFill>
                  <a:srgbClr val="0000FF"/>
                </a:solidFill>
                <a:latin typeface="Tahoma"/>
                <a:ea typeface="Tahoma"/>
                <a:cs typeface="Tahoma"/>
                <a:sym typeface="Tahoma"/>
              </a:rPr>
              <a:t>nd </a:t>
            </a:r>
            <a:r>
              <a:rPr b="1" i="0" lang="en-US" sz="2800" u="none" cap="none" strike="noStrike">
                <a:solidFill>
                  <a:srgbClr val="FF00FF"/>
                </a:solidFill>
                <a:latin typeface="Tahoma"/>
                <a:ea typeface="Tahoma"/>
                <a:cs typeface="Tahoma"/>
                <a:sym typeface="Tahoma"/>
              </a:rPr>
              <a:t>O</a:t>
            </a:r>
            <a:r>
              <a:rPr b="1" i="0" lang="en-US" sz="2800" u="none" cap="none" strike="noStrike">
                <a:solidFill>
                  <a:srgbClr val="0000FF"/>
                </a:solidFill>
                <a:latin typeface="Tahoma"/>
                <a:ea typeface="Tahoma"/>
                <a:cs typeface="Tahoma"/>
                <a:sym typeface="Tahoma"/>
              </a:rPr>
              <a:t>f </a:t>
            </a:r>
            <a:r>
              <a:rPr b="1" i="0" lang="en-US" sz="2800" u="none" cap="none" strike="noStrike">
                <a:solidFill>
                  <a:srgbClr val="FF00FF"/>
                </a:solidFill>
                <a:latin typeface="Tahoma"/>
                <a:ea typeface="Tahoma"/>
                <a:cs typeface="Tahoma"/>
                <a:sym typeface="Tahoma"/>
              </a:rPr>
              <a:t>Y</a:t>
            </a:r>
            <a:r>
              <a:rPr b="1" i="0" lang="en-US" sz="2800" u="none" cap="none" strike="noStrike">
                <a:solidFill>
                  <a:srgbClr val="0000FF"/>
                </a:solidFill>
                <a:latin typeface="Tahoma"/>
                <a:ea typeface="Tahoma"/>
                <a:cs typeface="Tahoma"/>
                <a:sym typeface="Tahoma"/>
              </a:rPr>
              <a:t>ear), in order to be able to buy the car in </a:t>
            </a:r>
            <a:r>
              <a:rPr b="1" i="0" lang="en-US" sz="2800" u="none" cap="none" strike="noStrike">
                <a:solidFill>
                  <a:srgbClr val="FF00FF"/>
                </a:solidFill>
                <a:latin typeface="Tahoma"/>
                <a:ea typeface="Tahoma"/>
                <a:cs typeface="Tahoma"/>
                <a:sym typeface="Tahoma"/>
              </a:rPr>
              <a:t>4</a:t>
            </a:r>
            <a:r>
              <a:rPr b="1" i="0" lang="en-US" sz="2800" u="none" cap="none" strike="noStrike">
                <a:solidFill>
                  <a:srgbClr val="0000FF"/>
                </a:solidFill>
                <a:latin typeface="Tahoma"/>
                <a:ea typeface="Tahoma"/>
                <a:cs typeface="Tahoma"/>
                <a:sym typeface="Tahoma"/>
              </a:rPr>
              <a:t> years? The interest rate for his account  is </a:t>
            </a:r>
            <a:r>
              <a:rPr b="1" i="0" lang="en-US" sz="2800" u="none" cap="none" strike="noStrike">
                <a:solidFill>
                  <a:srgbClr val="FF00FF"/>
                </a:solidFill>
                <a:latin typeface="Tahoma"/>
                <a:ea typeface="Tahoma"/>
                <a:cs typeface="Tahoma"/>
                <a:sym typeface="Tahoma"/>
              </a:rPr>
              <a:t>10%. </a:t>
            </a:r>
            <a:r>
              <a:rPr b="1" i="0" lang="en-US" sz="2800" u="none" cap="none" strike="noStrike">
                <a:solidFill>
                  <a:srgbClr val="0000FF"/>
                </a:solidFill>
                <a:latin typeface="Tahoma"/>
                <a:ea typeface="Tahoma"/>
                <a:cs typeface="Tahoma"/>
                <a:sym typeface="Tahoma"/>
              </a:rPr>
              <a:t>(Assume that price of the car remains constant over time).</a:t>
            </a:r>
            <a:endParaRPr b="0" i="0" sz="28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0000FF"/>
              </a:buClr>
              <a:buSzPts val="2800"/>
              <a:buFont typeface="Tahoma"/>
              <a:buNone/>
            </a:pPr>
            <a:r>
              <a:rPr b="1" i="0" lang="en-US" sz="2800" u="none" cap="none" strike="noStrike">
                <a:solidFill>
                  <a:srgbClr val="0000FF"/>
                </a:solidFill>
                <a:latin typeface="Tahoma"/>
                <a:ea typeface="Tahoma"/>
                <a:cs typeface="Tahoma"/>
                <a:sym typeface="Tahoma"/>
              </a:rPr>
              <a:t>How much is </a:t>
            </a:r>
            <a:r>
              <a:rPr b="1" i="0" lang="en-US" sz="2800" u="none" cap="none" strike="noStrike">
                <a:solidFill>
                  <a:srgbClr val="FF0000"/>
                </a:solidFill>
                <a:latin typeface="Tahoma"/>
                <a:ea typeface="Tahoma"/>
                <a:cs typeface="Tahoma"/>
                <a:sym typeface="Tahoma"/>
              </a:rPr>
              <a:t>A</a:t>
            </a:r>
            <a:r>
              <a:rPr b="1" i="0" lang="en-US" sz="2800" u="none" cap="none" strike="noStrike">
                <a:solidFill>
                  <a:srgbClr val="0000FF"/>
                </a:solidFill>
                <a:latin typeface="Tahoma"/>
                <a:ea typeface="Tahoma"/>
                <a:cs typeface="Tahoma"/>
                <a:sym typeface="Tahoma"/>
              </a:rPr>
              <a:t>?</a:t>
            </a:r>
            <a:endParaRPr b="0" i="0" sz="2800" u="none" cap="none" strike="noStrike">
              <a:solidFill>
                <a:srgbClr val="0000FF"/>
              </a:solidFill>
              <a:latin typeface="Times New Roman"/>
              <a:ea typeface="Times New Roman"/>
              <a:cs typeface="Times New Roman"/>
              <a:sym typeface="Times New Roman"/>
            </a:endParaRPr>
          </a:p>
          <a:p>
            <a:pPr indent="-165100" lvl="0" marL="342900" marR="0" rtl="0" algn="l">
              <a:spcBef>
                <a:spcPts val="560"/>
              </a:spcBef>
              <a:spcAft>
                <a:spcPts val="0"/>
              </a:spcAft>
              <a:buClr>
                <a:schemeClr val="dk1"/>
              </a:buClr>
              <a:buSzPts val="2800"/>
              <a:buFont typeface="Times New Roman"/>
              <a:buNone/>
            </a:pPr>
            <a:r>
              <a:t/>
            </a:r>
            <a:endParaRPr b="0" i="0" sz="2800" u="none" cap="none" strike="noStrike">
              <a:solidFill>
                <a:srgbClr val="0000FF"/>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44">
                                            <p:txEl>
                                              <p:pRg end="0" st="0"/>
                                            </p:txEl>
                                          </p:spTgt>
                                        </p:tgtEl>
                                        <p:attrNameLst>
                                          <p:attrName>style.visibility</p:attrName>
                                        </p:attrNameLst>
                                      </p:cBhvr>
                                      <p:to>
                                        <p:strVal val="visible"/>
                                      </p:to>
                                    </p:set>
                                    <p:animEffect filter="fade" transition="in">
                                      <p:cBhvr>
                                        <p:cTn dur="300"/>
                                        <p:tgtEl>
                                          <p:spTgt spid="344">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344">
                                            <p:txEl>
                                              <p:pRg end="1" st="1"/>
                                            </p:txEl>
                                          </p:spTgt>
                                        </p:tgtEl>
                                        <p:attrNameLst>
                                          <p:attrName>style.visibility</p:attrName>
                                        </p:attrNameLst>
                                      </p:cBhvr>
                                      <p:to>
                                        <p:strVal val="visible"/>
                                      </p:to>
                                    </p:set>
                                    <p:animEffect filter="fade" transition="in">
                                      <p:cBhvr>
                                        <p:cTn dur="300"/>
                                        <p:tgtEl>
                                          <p:spTgt spid="344">
                                            <p:txEl>
                                              <p:pRg end="1" st="1"/>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344">
                                            <p:txEl>
                                              <p:pRg end="2" st="2"/>
                                            </p:txEl>
                                          </p:spTgt>
                                        </p:tgtEl>
                                        <p:attrNameLst>
                                          <p:attrName>style.visibility</p:attrName>
                                        </p:attrNameLst>
                                      </p:cBhvr>
                                      <p:to>
                                        <p:strVal val="visible"/>
                                      </p:to>
                                    </p:set>
                                    <p:animEffect filter="fade" transition="in">
                                      <p:cBhvr>
                                        <p:cTn dur="300"/>
                                        <p:tgtEl>
                                          <p:spTgt spid="34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8" name="Shape 348"/>
        <p:cNvGrpSpPr/>
        <p:nvPr/>
      </p:nvGrpSpPr>
      <p:grpSpPr>
        <a:xfrm>
          <a:off x="0" y="0"/>
          <a:ext cx="0" cy="0"/>
          <a:chOff x="0" y="0"/>
          <a:chExt cx="0" cy="0"/>
        </a:xfrm>
      </p:grpSpPr>
      <p:sp>
        <p:nvSpPr>
          <p:cNvPr id="349" name="Google Shape;349;p40"/>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350" name="Google Shape;350;p40"/>
          <p:cNvSpPr txBox="1"/>
          <p:nvPr/>
        </p:nvSpPr>
        <p:spPr>
          <a:xfrm>
            <a:off x="76200" y="4191000"/>
            <a:ext cx="8610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Times New Roman"/>
              <a:buNone/>
            </a:pPr>
            <a:r>
              <a:rPr b="1" i="0" lang="en-US" sz="1800" u="none">
                <a:solidFill>
                  <a:srgbClr val="FF0000"/>
                </a:solidFill>
                <a:latin typeface="Times New Roman"/>
                <a:ea typeface="Times New Roman"/>
                <a:cs typeface="Times New Roman"/>
                <a:sym typeface="Times New Roman"/>
              </a:rPr>
              <a:t>         0  </a:t>
            </a:r>
            <a:r>
              <a:rPr b="1" i="0" lang="en-US" sz="1800" u="none">
                <a:solidFill>
                  <a:srgbClr val="0000FF"/>
                </a:solidFill>
                <a:latin typeface="Times New Roman"/>
                <a:ea typeface="Times New Roman"/>
                <a:cs typeface="Times New Roman"/>
                <a:sym typeface="Times New Roman"/>
              </a:rPr>
              <a:t>        1		 2                       3		4………	          Time(Year)</a:t>
            </a:r>
            <a:r>
              <a:rPr b="1" i="0" lang="en-US" sz="1800" u="none">
                <a:solidFill>
                  <a:srgbClr val="FF00FF"/>
                </a:solidFill>
                <a:latin typeface="Times New Roman"/>
                <a:ea typeface="Times New Roman"/>
                <a:cs typeface="Times New Roman"/>
                <a:sym typeface="Times New Roman"/>
              </a:rPr>
              <a:t> </a:t>
            </a:r>
            <a:endParaRPr/>
          </a:p>
        </p:txBody>
      </p:sp>
      <p:grpSp>
        <p:nvGrpSpPr>
          <p:cNvPr id="351" name="Google Shape;351;p40"/>
          <p:cNvGrpSpPr/>
          <p:nvPr/>
        </p:nvGrpSpPr>
        <p:grpSpPr>
          <a:xfrm>
            <a:off x="762000" y="1066800"/>
            <a:ext cx="7831137" cy="5333999"/>
            <a:chOff x="762000" y="1066800"/>
            <a:chExt cx="7831137" cy="5333999"/>
          </a:xfrm>
        </p:grpSpPr>
        <p:cxnSp>
          <p:nvCxnSpPr>
            <p:cNvPr id="352" name="Google Shape;352;p40"/>
            <p:cNvCxnSpPr/>
            <p:nvPr/>
          </p:nvCxnSpPr>
          <p:spPr>
            <a:xfrm>
              <a:off x="762000" y="4089400"/>
              <a:ext cx="7404100" cy="0"/>
            </a:xfrm>
            <a:prstGeom prst="straightConnector1">
              <a:avLst/>
            </a:prstGeom>
            <a:noFill/>
            <a:ln cap="flat" cmpd="sng" w="9525">
              <a:solidFill>
                <a:srgbClr val="000000"/>
              </a:solidFill>
              <a:prstDash val="solid"/>
              <a:miter lim="800000"/>
              <a:headEnd len="sm" w="sm" type="none"/>
              <a:tailEnd len="med" w="med" type="triangle"/>
            </a:ln>
          </p:spPr>
        </p:cxnSp>
        <p:cxnSp>
          <p:nvCxnSpPr>
            <p:cNvPr id="353" name="Google Shape;353;p40"/>
            <p:cNvCxnSpPr/>
            <p:nvPr/>
          </p:nvCxnSpPr>
          <p:spPr>
            <a:xfrm rot="10800000">
              <a:off x="1473200" y="3419475"/>
              <a:ext cx="0" cy="669925"/>
            </a:xfrm>
            <a:prstGeom prst="straightConnector1">
              <a:avLst/>
            </a:prstGeom>
            <a:noFill/>
            <a:ln cap="flat" cmpd="sng" w="9525">
              <a:solidFill>
                <a:srgbClr val="FF6600"/>
              </a:solidFill>
              <a:prstDash val="solid"/>
              <a:miter lim="800000"/>
              <a:headEnd len="sm" w="sm" type="none"/>
              <a:tailEnd len="med" w="med" type="triangle"/>
            </a:ln>
          </p:spPr>
        </p:cxnSp>
        <p:cxnSp>
          <p:nvCxnSpPr>
            <p:cNvPr id="354" name="Google Shape;354;p40"/>
            <p:cNvCxnSpPr/>
            <p:nvPr/>
          </p:nvCxnSpPr>
          <p:spPr>
            <a:xfrm rot="10800000">
              <a:off x="4321175" y="3419475"/>
              <a:ext cx="0" cy="669925"/>
            </a:xfrm>
            <a:prstGeom prst="straightConnector1">
              <a:avLst/>
            </a:prstGeom>
            <a:noFill/>
            <a:ln cap="flat" cmpd="sng" w="9525">
              <a:solidFill>
                <a:srgbClr val="FF6600"/>
              </a:solidFill>
              <a:prstDash val="solid"/>
              <a:miter lim="800000"/>
              <a:headEnd len="sm" w="sm" type="none"/>
              <a:tailEnd len="med" w="med" type="triangle"/>
            </a:ln>
          </p:spPr>
        </p:cxnSp>
        <p:cxnSp>
          <p:nvCxnSpPr>
            <p:cNvPr id="355" name="Google Shape;355;p40"/>
            <p:cNvCxnSpPr/>
            <p:nvPr/>
          </p:nvCxnSpPr>
          <p:spPr>
            <a:xfrm rot="10800000">
              <a:off x="5745162" y="3362325"/>
              <a:ext cx="0" cy="671512"/>
            </a:xfrm>
            <a:prstGeom prst="straightConnector1">
              <a:avLst/>
            </a:prstGeom>
            <a:noFill/>
            <a:ln cap="flat" cmpd="sng" w="9525">
              <a:solidFill>
                <a:srgbClr val="FF6600"/>
              </a:solidFill>
              <a:prstDash val="solid"/>
              <a:miter lim="800000"/>
              <a:headEnd len="sm" w="sm" type="none"/>
              <a:tailEnd len="med" w="med" type="triangle"/>
            </a:ln>
          </p:spPr>
        </p:cxnSp>
        <p:sp>
          <p:nvSpPr>
            <p:cNvPr id="356" name="Google Shape;356;p40"/>
            <p:cNvSpPr txBox="1"/>
            <p:nvPr/>
          </p:nvSpPr>
          <p:spPr>
            <a:xfrm>
              <a:off x="1143000" y="3124200"/>
              <a:ext cx="5562600" cy="2286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A                    A                    A                    A</a:t>
              </a:r>
              <a:endParaRPr/>
            </a:p>
          </p:txBody>
        </p:sp>
        <p:cxnSp>
          <p:nvCxnSpPr>
            <p:cNvPr id="357" name="Google Shape;357;p40"/>
            <p:cNvCxnSpPr/>
            <p:nvPr/>
          </p:nvCxnSpPr>
          <p:spPr>
            <a:xfrm>
              <a:off x="5745162" y="4059237"/>
              <a:ext cx="0" cy="2341562"/>
            </a:xfrm>
            <a:prstGeom prst="straightConnector1">
              <a:avLst/>
            </a:prstGeom>
            <a:noFill/>
            <a:ln cap="flat" cmpd="sng" w="28575">
              <a:solidFill>
                <a:srgbClr val="339966"/>
              </a:solidFill>
              <a:prstDash val="solid"/>
              <a:miter lim="800000"/>
              <a:headEnd len="sm" w="sm" type="none"/>
              <a:tailEnd len="med" w="med" type="triangle"/>
            </a:ln>
          </p:spPr>
        </p:cxnSp>
        <p:cxnSp>
          <p:nvCxnSpPr>
            <p:cNvPr id="358" name="Google Shape;358;p40"/>
            <p:cNvCxnSpPr/>
            <p:nvPr/>
          </p:nvCxnSpPr>
          <p:spPr>
            <a:xfrm rot="10800000">
              <a:off x="4321175" y="2722562"/>
              <a:ext cx="0" cy="800100"/>
            </a:xfrm>
            <a:prstGeom prst="straightConnector1">
              <a:avLst/>
            </a:prstGeom>
            <a:noFill/>
            <a:ln cap="flat" cmpd="sng" w="9525">
              <a:solidFill>
                <a:srgbClr val="000000"/>
              </a:solidFill>
              <a:prstDash val="solid"/>
              <a:miter lim="800000"/>
              <a:headEnd len="sm" w="sm" type="none"/>
              <a:tailEnd len="sm" w="sm" type="none"/>
            </a:ln>
          </p:spPr>
        </p:cxnSp>
        <p:cxnSp>
          <p:nvCxnSpPr>
            <p:cNvPr id="359" name="Google Shape;359;p40"/>
            <p:cNvCxnSpPr/>
            <p:nvPr/>
          </p:nvCxnSpPr>
          <p:spPr>
            <a:xfrm>
              <a:off x="4321175" y="2722562"/>
              <a:ext cx="1423987" cy="0"/>
            </a:xfrm>
            <a:prstGeom prst="straightConnector1">
              <a:avLst/>
            </a:prstGeom>
            <a:noFill/>
            <a:ln cap="flat" cmpd="sng" w="9525">
              <a:solidFill>
                <a:srgbClr val="000000"/>
              </a:solidFill>
              <a:prstDash val="solid"/>
              <a:miter lim="800000"/>
              <a:headEnd len="sm" w="sm" type="none"/>
              <a:tailEnd len="med" w="med" type="triangle"/>
            </a:ln>
          </p:spPr>
        </p:cxnSp>
        <p:cxnSp>
          <p:nvCxnSpPr>
            <p:cNvPr id="360" name="Google Shape;360;p40"/>
            <p:cNvCxnSpPr/>
            <p:nvPr/>
          </p:nvCxnSpPr>
          <p:spPr>
            <a:xfrm rot="10800000">
              <a:off x="2897187" y="2082800"/>
              <a:ext cx="0" cy="1439862"/>
            </a:xfrm>
            <a:prstGeom prst="straightConnector1">
              <a:avLst/>
            </a:prstGeom>
            <a:noFill/>
            <a:ln cap="flat" cmpd="sng" w="9525">
              <a:solidFill>
                <a:srgbClr val="000000"/>
              </a:solidFill>
              <a:prstDash val="solid"/>
              <a:miter lim="800000"/>
              <a:headEnd len="sm" w="sm" type="none"/>
              <a:tailEnd len="sm" w="sm" type="none"/>
            </a:ln>
          </p:spPr>
        </p:cxnSp>
        <p:cxnSp>
          <p:nvCxnSpPr>
            <p:cNvPr id="361" name="Google Shape;361;p40"/>
            <p:cNvCxnSpPr/>
            <p:nvPr/>
          </p:nvCxnSpPr>
          <p:spPr>
            <a:xfrm>
              <a:off x="2897187" y="2082800"/>
              <a:ext cx="2847975" cy="0"/>
            </a:xfrm>
            <a:prstGeom prst="straightConnector1">
              <a:avLst/>
            </a:prstGeom>
            <a:noFill/>
            <a:ln cap="rnd" cmpd="sng" w="9525">
              <a:solidFill>
                <a:srgbClr val="000000"/>
              </a:solidFill>
              <a:prstDash val="solid"/>
              <a:miter lim="800000"/>
              <a:headEnd len="sm" w="sm" type="none"/>
              <a:tailEnd len="med" w="med" type="triangle"/>
            </a:ln>
          </p:spPr>
        </p:cxnSp>
        <p:cxnSp>
          <p:nvCxnSpPr>
            <p:cNvPr id="362" name="Google Shape;362;p40"/>
            <p:cNvCxnSpPr/>
            <p:nvPr/>
          </p:nvCxnSpPr>
          <p:spPr>
            <a:xfrm rot="10800000">
              <a:off x="1473200" y="1282700"/>
              <a:ext cx="0" cy="2239962"/>
            </a:xfrm>
            <a:prstGeom prst="straightConnector1">
              <a:avLst/>
            </a:prstGeom>
            <a:noFill/>
            <a:ln cap="rnd" cmpd="sng" w="9525">
              <a:solidFill>
                <a:srgbClr val="000000"/>
              </a:solidFill>
              <a:prstDash val="solid"/>
              <a:miter lim="800000"/>
              <a:headEnd len="sm" w="sm" type="none"/>
              <a:tailEnd len="sm" w="sm" type="none"/>
            </a:ln>
          </p:spPr>
        </p:cxnSp>
        <p:cxnSp>
          <p:nvCxnSpPr>
            <p:cNvPr id="363" name="Google Shape;363;p40"/>
            <p:cNvCxnSpPr/>
            <p:nvPr/>
          </p:nvCxnSpPr>
          <p:spPr>
            <a:xfrm>
              <a:off x="1473200" y="1282700"/>
              <a:ext cx="4271962" cy="0"/>
            </a:xfrm>
            <a:prstGeom prst="straightConnector1">
              <a:avLst/>
            </a:prstGeom>
            <a:noFill/>
            <a:ln cap="rnd" cmpd="sng" w="9525">
              <a:solidFill>
                <a:srgbClr val="000000"/>
              </a:solidFill>
              <a:prstDash val="solid"/>
              <a:miter lim="800000"/>
              <a:headEnd len="sm" w="sm" type="none"/>
              <a:tailEnd len="med" w="med" type="triangle"/>
            </a:ln>
          </p:spPr>
        </p:cxnSp>
        <p:sp>
          <p:nvSpPr>
            <p:cNvPr id="364" name="Google Shape;364;p40"/>
            <p:cNvSpPr txBox="1"/>
            <p:nvPr/>
          </p:nvSpPr>
          <p:spPr>
            <a:xfrm>
              <a:off x="5791200" y="1066800"/>
              <a:ext cx="1709737" cy="5334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A</a:t>
              </a:r>
              <a:r>
                <a:rPr b="1" i="0" lang="en-US" sz="1800" u="none">
                  <a:solidFill>
                    <a:srgbClr val="FF00FF"/>
                  </a:solidFill>
                  <a:latin typeface="Arial"/>
                  <a:ea typeface="Arial"/>
                  <a:cs typeface="Arial"/>
                  <a:sym typeface="Arial"/>
                </a:rPr>
                <a:t>(</a:t>
              </a:r>
              <a:r>
                <a:rPr b="1" i="0" lang="en-US" sz="1800" u="none">
                  <a:solidFill>
                    <a:srgbClr val="FF0000"/>
                  </a:solidFill>
                  <a:latin typeface="Arial"/>
                  <a:ea typeface="Arial"/>
                  <a:cs typeface="Arial"/>
                  <a:sym typeface="Arial"/>
                </a:rPr>
                <a:t>1</a:t>
              </a:r>
              <a:r>
                <a:rPr b="1" i="0" lang="en-US" sz="1800" u="none">
                  <a:solidFill>
                    <a:srgbClr val="FF00FF"/>
                  </a:solidFill>
                  <a:latin typeface="Arial"/>
                  <a:ea typeface="Arial"/>
                  <a:cs typeface="Arial"/>
                  <a:sym typeface="Arial"/>
                </a:rPr>
                <a:t>.</a:t>
              </a:r>
              <a:r>
                <a:rPr b="1" i="0" lang="en-US" sz="1800" u="none">
                  <a:solidFill>
                    <a:schemeClr val="dk1"/>
                  </a:solidFill>
                  <a:latin typeface="Arial"/>
                  <a:ea typeface="Arial"/>
                  <a:cs typeface="Arial"/>
                  <a:sym typeface="Arial"/>
                </a:rPr>
                <a:t>1</a:t>
              </a:r>
              <a:r>
                <a:rPr b="1" i="0" lang="en-US" sz="1800" u="none">
                  <a:solidFill>
                    <a:srgbClr val="FF00FF"/>
                  </a:solidFill>
                  <a:latin typeface="Arial"/>
                  <a:ea typeface="Arial"/>
                  <a:cs typeface="Arial"/>
                  <a:sym typeface="Arial"/>
                </a:rPr>
                <a:t>)</a:t>
              </a:r>
              <a:r>
                <a:rPr b="1" baseline="30000" i="0" lang="en-US" sz="1800" u="none">
                  <a:solidFill>
                    <a:srgbClr val="FF00FF"/>
                  </a:solidFill>
                  <a:latin typeface="Arial"/>
                  <a:ea typeface="Arial"/>
                  <a:cs typeface="Arial"/>
                  <a:sym typeface="Arial"/>
                </a:rPr>
                <a:t>3</a:t>
              </a:r>
              <a:r>
                <a:rPr b="1" i="0" lang="en-US" sz="1800" u="none">
                  <a:solidFill>
                    <a:srgbClr val="FF00FF"/>
                  </a:solidFill>
                  <a:latin typeface="Arial"/>
                  <a:ea typeface="Arial"/>
                  <a:cs typeface="Arial"/>
                  <a:sym typeface="Arial"/>
                </a:rPr>
                <a:t>   +</a:t>
              </a:r>
              <a:endParaRPr/>
            </a:p>
          </p:txBody>
        </p:sp>
        <p:sp>
          <p:nvSpPr>
            <p:cNvPr id="365" name="Google Shape;365;p40"/>
            <p:cNvSpPr txBox="1"/>
            <p:nvPr/>
          </p:nvSpPr>
          <p:spPr>
            <a:xfrm>
              <a:off x="5791200" y="1981200"/>
              <a:ext cx="1423987" cy="479425"/>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A</a:t>
              </a:r>
              <a:r>
                <a:rPr b="1" i="0" lang="en-US" sz="1800" u="none">
                  <a:solidFill>
                    <a:srgbClr val="FF00FF"/>
                  </a:solidFill>
                  <a:latin typeface="Arial"/>
                  <a:ea typeface="Arial"/>
                  <a:cs typeface="Arial"/>
                  <a:sym typeface="Arial"/>
                </a:rPr>
                <a:t>(</a:t>
              </a:r>
              <a:r>
                <a:rPr b="1" i="0" lang="en-US" sz="1800" u="none">
                  <a:solidFill>
                    <a:srgbClr val="FF0000"/>
                  </a:solidFill>
                  <a:latin typeface="Arial"/>
                  <a:ea typeface="Arial"/>
                  <a:cs typeface="Arial"/>
                  <a:sym typeface="Arial"/>
                </a:rPr>
                <a:t>1</a:t>
              </a:r>
              <a:r>
                <a:rPr b="1" i="0" lang="en-US" sz="1800" u="none">
                  <a:solidFill>
                    <a:srgbClr val="FF00FF"/>
                  </a:solidFill>
                  <a:latin typeface="Arial"/>
                  <a:ea typeface="Arial"/>
                  <a:cs typeface="Arial"/>
                  <a:sym typeface="Arial"/>
                </a:rPr>
                <a:t>.</a:t>
              </a:r>
              <a:r>
                <a:rPr b="1" i="0" lang="en-US" sz="1800" u="none">
                  <a:solidFill>
                    <a:schemeClr val="dk1"/>
                  </a:solidFill>
                  <a:latin typeface="Arial"/>
                  <a:ea typeface="Arial"/>
                  <a:cs typeface="Arial"/>
                  <a:sym typeface="Arial"/>
                </a:rPr>
                <a:t>1</a:t>
              </a:r>
              <a:r>
                <a:rPr b="1" i="0" lang="en-US" sz="1800" u="none">
                  <a:solidFill>
                    <a:srgbClr val="FF00FF"/>
                  </a:solidFill>
                  <a:latin typeface="Arial"/>
                  <a:ea typeface="Arial"/>
                  <a:cs typeface="Arial"/>
                  <a:sym typeface="Arial"/>
                </a:rPr>
                <a:t>)</a:t>
              </a:r>
              <a:r>
                <a:rPr b="1" baseline="30000" i="0" lang="en-US" sz="1800" u="none">
                  <a:solidFill>
                    <a:srgbClr val="FF00FF"/>
                  </a:solidFill>
                  <a:latin typeface="Arial"/>
                  <a:ea typeface="Arial"/>
                  <a:cs typeface="Arial"/>
                  <a:sym typeface="Arial"/>
                </a:rPr>
                <a:t>2</a:t>
              </a:r>
              <a:endParaRPr/>
            </a:p>
          </p:txBody>
        </p:sp>
        <p:cxnSp>
          <p:nvCxnSpPr>
            <p:cNvPr id="366" name="Google Shape;366;p40"/>
            <p:cNvCxnSpPr/>
            <p:nvPr/>
          </p:nvCxnSpPr>
          <p:spPr>
            <a:xfrm rot="10800000">
              <a:off x="5745162" y="1282700"/>
              <a:ext cx="0" cy="2079625"/>
            </a:xfrm>
            <a:prstGeom prst="straightConnector1">
              <a:avLst/>
            </a:prstGeom>
            <a:noFill/>
            <a:ln cap="rnd" cmpd="sng" w="9525">
              <a:solidFill>
                <a:srgbClr val="FF3399"/>
              </a:solidFill>
              <a:prstDash val="solid"/>
              <a:miter lim="800000"/>
              <a:headEnd len="sm" w="sm" type="none"/>
              <a:tailEnd len="med" w="med" type="triangle"/>
            </a:ln>
          </p:spPr>
        </p:cxnSp>
        <p:cxnSp>
          <p:nvCxnSpPr>
            <p:cNvPr id="367" name="Google Shape;367;p40"/>
            <p:cNvCxnSpPr/>
            <p:nvPr/>
          </p:nvCxnSpPr>
          <p:spPr>
            <a:xfrm>
              <a:off x="6030912" y="3362325"/>
              <a:ext cx="2562225" cy="0"/>
            </a:xfrm>
            <a:prstGeom prst="straightConnector1">
              <a:avLst/>
            </a:prstGeom>
            <a:noFill/>
            <a:ln cap="flat" cmpd="sng" w="28575">
              <a:solidFill>
                <a:srgbClr val="000000"/>
              </a:solidFill>
              <a:prstDash val="solid"/>
              <a:miter lim="800000"/>
              <a:headEnd len="sm" w="sm" type="none"/>
              <a:tailEnd len="sm" w="sm" type="none"/>
            </a:ln>
          </p:spPr>
        </p:cxnSp>
        <p:cxnSp>
          <p:nvCxnSpPr>
            <p:cNvPr id="368" name="Google Shape;368;p40"/>
            <p:cNvCxnSpPr/>
            <p:nvPr/>
          </p:nvCxnSpPr>
          <p:spPr>
            <a:xfrm rot="10800000">
              <a:off x="2897187" y="3362325"/>
              <a:ext cx="0" cy="671512"/>
            </a:xfrm>
            <a:prstGeom prst="straightConnector1">
              <a:avLst/>
            </a:prstGeom>
            <a:noFill/>
            <a:ln cap="flat" cmpd="sng" w="9525">
              <a:solidFill>
                <a:srgbClr val="FF6600"/>
              </a:solidFill>
              <a:prstDash val="solid"/>
              <a:miter lim="800000"/>
              <a:headEnd len="sm" w="sm" type="none"/>
              <a:tailEnd len="med" w="med" type="triangle"/>
            </a:ln>
          </p:spPr>
        </p:cxnSp>
        <p:sp>
          <p:nvSpPr>
            <p:cNvPr id="369" name="Google Shape;369;p40"/>
            <p:cNvSpPr txBox="1"/>
            <p:nvPr/>
          </p:nvSpPr>
          <p:spPr>
            <a:xfrm>
              <a:off x="5867400" y="2590800"/>
              <a:ext cx="1423987" cy="479425"/>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A</a:t>
              </a:r>
              <a:r>
                <a:rPr b="1" i="0" lang="en-US" sz="1800" u="none">
                  <a:solidFill>
                    <a:srgbClr val="FF00FF"/>
                  </a:solidFill>
                  <a:latin typeface="Arial"/>
                  <a:ea typeface="Arial"/>
                  <a:cs typeface="Arial"/>
                  <a:sym typeface="Arial"/>
                </a:rPr>
                <a:t>(</a:t>
              </a:r>
              <a:r>
                <a:rPr b="1" i="0" lang="en-US" sz="1800" u="none">
                  <a:solidFill>
                    <a:srgbClr val="FF0000"/>
                  </a:solidFill>
                  <a:latin typeface="Arial"/>
                  <a:ea typeface="Arial"/>
                  <a:cs typeface="Arial"/>
                  <a:sym typeface="Arial"/>
                </a:rPr>
                <a:t>1</a:t>
              </a:r>
              <a:r>
                <a:rPr b="1" i="0" lang="en-US" sz="1800" u="none">
                  <a:solidFill>
                    <a:srgbClr val="FF00FF"/>
                  </a:solidFill>
                  <a:latin typeface="Arial"/>
                  <a:ea typeface="Arial"/>
                  <a:cs typeface="Arial"/>
                  <a:sym typeface="Arial"/>
                </a:rPr>
                <a:t>.</a:t>
              </a:r>
              <a:r>
                <a:rPr b="1" i="0" lang="en-US" sz="1800" u="none">
                  <a:solidFill>
                    <a:schemeClr val="dk1"/>
                  </a:solidFill>
                  <a:latin typeface="Arial"/>
                  <a:ea typeface="Arial"/>
                  <a:cs typeface="Arial"/>
                  <a:sym typeface="Arial"/>
                </a:rPr>
                <a:t>1</a:t>
              </a:r>
              <a:r>
                <a:rPr b="1" i="0" lang="en-US" sz="1800" u="none">
                  <a:solidFill>
                    <a:srgbClr val="FF00FF"/>
                  </a:solidFill>
                  <a:latin typeface="Arial"/>
                  <a:ea typeface="Arial"/>
                  <a:cs typeface="Arial"/>
                  <a:sym typeface="Arial"/>
                </a:rPr>
                <a:t>)</a:t>
              </a:r>
              <a:endParaRPr/>
            </a:p>
          </p:txBody>
        </p:sp>
      </p:grpSp>
      <p:sp>
        <p:nvSpPr>
          <p:cNvPr id="370" name="Google Shape;370;p40"/>
          <p:cNvSpPr txBox="1"/>
          <p:nvPr/>
        </p:nvSpPr>
        <p:spPr>
          <a:xfrm>
            <a:off x="5867400" y="3505200"/>
            <a:ext cx="32766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A</a:t>
            </a:r>
            <a:r>
              <a:rPr b="1" i="0" lang="en-US" sz="1800" u="none">
                <a:solidFill>
                  <a:srgbClr val="FF00FF"/>
                </a:solidFill>
                <a:latin typeface="Arial"/>
                <a:ea typeface="Arial"/>
                <a:cs typeface="Arial"/>
                <a:sym typeface="Arial"/>
              </a:rPr>
              <a:t>{</a:t>
            </a:r>
            <a:r>
              <a:rPr b="1" i="0" lang="en-US" sz="1800" u="none">
                <a:solidFill>
                  <a:srgbClr val="FF0000"/>
                </a:solidFill>
                <a:latin typeface="Arial"/>
                <a:ea typeface="Arial"/>
                <a:cs typeface="Arial"/>
                <a:sym typeface="Arial"/>
              </a:rPr>
              <a:t>1+</a:t>
            </a:r>
            <a:r>
              <a:rPr b="1" i="0" lang="en-US" sz="1800" u="none">
                <a:solidFill>
                  <a:srgbClr val="FF00FF"/>
                </a:solidFill>
                <a:latin typeface="Arial"/>
                <a:ea typeface="Arial"/>
                <a:cs typeface="Arial"/>
                <a:sym typeface="Arial"/>
              </a:rPr>
              <a:t>(</a:t>
            </a:r>
            <a:r>
              <a:rPr b="1" i="0" lang="en-US" sz="1800" u="none">
                <a:solidFill>
                  <a:srgbClr val="FF0000"/>
                </a:solidFill>
                <a:latin typeface="Arial"/>
                <a:ea typeface="Arial"/>
                <a:cs typeface="Arial"/>
                <a:sym typeface="Arial"/>
              </a:rPr>
              <a:t>1</a:t>
            </a:r>
            <a:r>
              <a:rPr b="1" i="0" lang="en-US" sz="1800" u="none">
                <a:solidFill>
                  <a:srgbClr val="FF00FF"/>
                </a:solidFill>
                <a:latin typeface="Arial"/>
                <a:ea typeface="Arial"/>
                <a:cs typeface="Arial"/>
                <a:sym typeface="Arial"/>
              </a:rPr>
              <a:t>.</a:t>
            </a:r>
            <a:r>
              <a:rPr b="1" i="0" lang="en-US" sz="1800" u="none">
                <a:solidFill>
                  <a:srgbClr val="0000FF"/>
                </a:solidFill>
                <a:latin typeface="Arial"/>
                <a:ea typeface="Arial"/>
                <a:cs typeface="Arial"/>
                <a:sym typeface="Arial"/>
              </a:rPr>
              <a:t>1</a:t>
            </a:r>
            <a:r>
              <a:rPr b="1" i="0" lang="en-US" sz="1800" u="none">
                <a:solidFill>
                  <a:srgbClr val="FF00FF"/>
                </a:solidFill>
                <a:latin typeface="Arial"/>
                <a:ea typeface="Arial"/>
                <a:cs typeface="Arial"/>
                <a:sym typeface="Arial"/>
              </a:rPr>
              <a:t>)+ (</a:t>
            </a:r>
            <a:r>
              <a:rPr b="1" i="0" lang="en-US" sz="1800" u="none">
                <a:solidFill>
                  <a:srgbClr val="FF0000"/>
                </a:solidFill>
                <a:latin typeface="Arial"/>
                <a:ea typeface="Arial"/>
                <a:cs typeface="Arial"/>
                <a:sym typeface="Arial"/>
              </a:rPr>
              <a:t>1</a:t>
            </a:r>
            <a:r>
              <a:rPr b="1" i="0" lang="en-US" sz="1800" u="none">
                <a:solidFill>
                  <a:srgbClr val="FF00FF"/>
                </a:solidFill>
                <a:latin typeface="Arial"/>
                <a:ea typeface="Arial"/>
                <a:cs typeface="Arial"/>
                <a:sym typeface="Arial"/>
              </a:rPr>
              <a:t>.</a:t>
            </a:r>
            <a:r>
              <a:rPr b="1" i="0" lang="en-US" sz="1800" u="none">
                <a:solidFill>
                  <a:srgbClr val="0000FF"/>
                </a:solidFill>
                <a:latin typeface="Arial"/>
                <a:ea typeface="Arial"/>
                <a:cs typeface="Arial"/>
                <a:sym typeface="Arial"/>
              </a:rPr>
              <a:t>1</a:t>
            </a:r>
            <a:r>
              <a:rPr b="1" i="0" lang="en-US" sz="1800" u="none">
                <a:solidFill>
                  <a:srgbClr val="FF00FF"/>
                </a:solidFill>
                <a:latin typeface="Arial"/>
                <a:ea typeface="Arial"/>
                <a:cs typeface="Arial"/>
                <a:sym typeface="Arial"/>
              </a:rPr>
              <a:t>)</a:t>
            </a:r>
            <a:r>
              <a:rPr b="1" baseline="30000" i="0" lang="en-US" sz="1800" u="none">
                <a:solidFill>
                  <a:srgbClr val="FF00FF"/>
                </a:solidFill>
                <a:latin typeface="Arial"/>
                <a:ea typeface="Arial"/>
                <a:cs typeface="Arial"/>
                <a:sym typeface="Arial"/>
              </a:rPr>
              <a:t>2 </a:t>
            </a:r>
            <a:r>
              <a:rPr b="1" i="0" lang="en-US" sz="1800" u="none">
                <a:solidFill>
                  <a:srgbClr val="FF00FF"/>
                </a:solidFill>
                <a:latin typeface="Arial"/>
                <a:ea typeface="Arial"/>
                <a:cs typeface="Arial"/>
                <a:sym typeface="Arial"/>
              </a:rPr>
              <a:t>+(</a:t>
            </a:r>
            <a:r>
              <a:rPr b="1" i="0" lang="en-US" sz="1800" u="none">
                <a:solidFill>
                  <a:srgbClr val="FF0000"/>
                </a:solidFill>
                <a:latin typeface="Arial"/>
                <a:ea typeface="Arial"/>
                <a:cs typeface="Arial"/>
                <a:sym typeface="Arial"/>
              </a:rPr>
              <a:t>1</a:t>
            </a:r>
            <a:r>
              <a:rPr b="1" i="0" lang="en-US" sz="1800" u="none">
                <a:solidFill>
                  <a:srgbClr val="FF00FF"/>
                </a:solidFill>
                <a:latin typeface="Arial"/>
                <a:ea typeface="Arial"/>
                <a:cs typeface="Arial"/>
                <a:sym typeface="Arial"/>
              </a:rPr>
              <a:t>.</a:t>
            </a:r>
            <a:r>
              <a:rPr b="1" i="0" lang="en-US" sz="1800" u="none">
                <a:solidFill>
                  <a:srgbClr val="0000FF"/>
                </a:solidFill>
                <a:latin typeface="Arial"/>
                <a:ea typeface="Arial"/>
                <a:cs typeface="Arial"/>
                <a:sym typeface="Arial"/>
              </a:rPr>
              <a:t>1</a:t>
            </a:r>
            <a:r>
              <a:rPr b="1" i="0" lang="en-US" sz="1800" u="none">
                <a:solidFill>
                  <a:srgbClr val="FF00FF"/>
                </a:solidFill>
                <a:latin typeface="Arial"/>
                <a:ea typeface="Arial"/>
                <a:cs typeface="Arial"/>
                <a:sym typeface="Arial"/>
              </a:rPr>
              <a:t>)</a:t>
            </a:r>
            <a:r>
              <a:rPr b="1" baseline="30000" i="0" lang="en-US" sz="1800" u="none">
                <a:solidFill>
                  <a:srgbClr val="FF00FF"/>
                </a:solidFill>
                <a:latin typeface="Arial"/>
                <a:ea typeface="Arial"/>
                <a:cs typeface="Arial"/>
                <a:sym typeface="Arial"/>
              </a:rPr>
              <a:t>3</a:t>
            </a:r>
            <a:r>
              <a:rPr b="1" i="0" lang="en-US" sz="1800" u="none">
                <a:solidFill>
                  <a:srgbClr val="FF00FF"/>
                </a:solidFill>
                <a:latin typeface="Arial"/>
                <a:ea typeface="Arial"/>
                <a:cs typeface="Arial"/>
                <a:sym typeface="Arial"/>
              </a:rPr>
              <a:t>}=</a:t>
            </a:r>
            <a:r>
              <a:rPr b="1" i="0" lang="en-US" sz="1800" u="none">
                <a:solidFill>
                  <a:srgbClr val="008080"/>
                </a:solidFill>
                <a:latin typeface="Arial"/>
                <a:ea typeface="Arial"/>
                <a:cs typeface="Arial"/>
                <a:sym typeface="Arial"/>
              </a:rPr>
              <a:t>$40, 000</a:t>
            </a:r>
            <a:r>
              <a:rPr b="1" i="0" lang="en-US" sz="1800" u="none">
                <a:solidFill>
                  <a:srgbClr val="FF00FF"/>
                </a:solidFill>
                <a:latin typeface="Times New Roman"/>
                <a:ea typeface="Times New Roman"/>
                <a:cs typeface="Times New Roman"/>
                <a:sym typeface="Times New Roman"/>
              </a:rPr>
              <a:t> </a:t>
            </a:r>
            <a:endParaRPr/>
          </a:p>
        </p:txBody>
      </p:sp>
      <p:sp>
        <p:nvSpPr>
          <p:cNvPr id="371" name="Google Shape;371;p40"/>
          <p:cNvSpPr txBox="1"/>
          <p:nvPr/>
        </p:nvSpPr>
        <p:spPr>
          <a:xfrm>
            <a:off x="2759075" y="533400"/>
            <a:ext cx="3143250"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2800"/>
              <a:buFont typeface="Tahoma"/>
              <a:buNone/>
            </a:pPr>
            <a:r>
              <a:rPr b="1" i="0" lang="en-US" sz="2800" u="none">
                <a:solidFill>
                  <a:srgbClr val="0000FF"/>
                </a:solidFill>
                <a:latin typeface="Tahoma"/>
                <a:ea typeface="Tahoma"/>
                <a:cs typeface="Tahoma"/>
                <a:sym typeface="Tahoma"/>
              </a:rPr>
              <a:t>How much is </a:t>
            </a:r>
            <a:r>
              <a:rPr b="1" i="0" lang="en-US" sz="2800" u="none">
                <a:solidFill>
                  <a:srgbClr val="FF0000"/>
                </a:solidFill>
                <a:latin typeface="Tahoma"/>
                <a:ea typeface="Tahoma"/>
                <a:cs typeface="Tahoma"/>
                <a:sym typeface="Tahoma"/>
              </a:rPr>
              <a:t>A</a:t>
            </a:r>
            <a:r>
              <a:rPr b="1" i="0" lang="en-US" sz="2800" u="none">
                <a:solidFill>
                  <a:srgbClr val="0000FF"/>
                </a:solidFill>
                <a:latin typeface="Tahoma"/>
                <a:ea typeface="Tahoma"/>
                <a:cs typeface="Tahoma"/>
                <a:sym typeface="Tahoma"/>
              </a:rPr>
              <a:t>?!</a:t>
            </a:r>
            <a:endParaRPr/>
          </a:p>
        </p:txBody>
      </p:sp>
      <p:sp>
        <p:nvSpPr>
          <p:cNvPr id="372" name="Google Shape;372;p40"/>
          <p:cNvSpPr txBox="1"/>
          <p:nvPr/>
        </p:nvSpPr>
        <p:spPr>
          <a:xfrm>
            <a:off x="5867400" y="6096000"/>
            <a:ext cx="1143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8080"/>
              </a:buClr>
              <a:buSzPts val="2000"/>
              <a:buFont typeface="Arial"/>
              <a:buNone/>
            </a:pPr>
            <a:r>
              <a:rPr b="1" i="0" lang="en-US" sz="2000" u="none">
                <a:solidFill>
                  <a:srgbClr val="008080"/>
                </a:solidFill>
                <a:latin typeface="Arial"/>
                <a:ea typeface="Arial"/>
                <a:cs typeface="Arial"/>
                <a:sym typeface="Arial"/>
              </a:rPr>
              <a:t>$40,000</a:t>
            </a:r>
            <a:r>
              <a:rPr b="1" i="0" lang="en-US" sz="2000" u="none">
                <a:solidFill>
                  <a:srgbClr val="FF00FF"/>
                </a:solidFill>
                <a:latin typeface="Times New Roman"/>
                <a:ea typeface="Times New Roman"/>
                <a:cs typeface="Times New Roman"/>
                <a:sym typeface="Times New Roman"/>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350"/>
                                        </p:tgtEl>
                                        <p:attrNameLst>
                                          <p:attrName>style.visibility</p:attrName>
                                        </p:attrNameLst>
                                      </p:cBhvr>
                                      <p:to>
                                        <p:strVal val="visible"/>
                                      </p:to>
                                    </p:set>
                                    <p:anim calcmode="lin" valueType="num">
                                      <p:cBhvr additive="base">
                                        <p:cTn dur="500"/>
                                        <p:tgtEl>
                                          <p:spTgt spid="350"/>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2000"/>
                                  </p:stCondLst>
                                  <p:childTnLst>
                                    <p:set>
                                      <p:cBhvr>
                                        <p:cTn dur="1" fill="hold">
                                          <p:stCondLst>
                                            <p:cond delay="0"/>
                                          </p:stCondLst>
                                        </p:cTn>
                                        <p:tgtEl>
                                          <p:spTgt spid="371">
                                            <p:txEl>
                                              <p:pRg end="0" st="0"/>
                                            </p:txEl>
                                          </p:spTgt>
                                        </p:tgtEl>
                                        <p:attrNameLst>
                                          <p:attrName>style.visibility</p:attrName>
                                        </p:attrNameLst>
                                      </p:cBhvr>
                                      <p:to>
                                        <p:strVal val="visible"/>
                                      </p:to>
                                    </p:set>
                                    <p:animEffect filter="fade" transition="in">
                                      <p:cBhvr>
                                        <p:cTn dur="300"/>
                                        <p:tgtEl>
                                          <p:spTgt spid="371">
                                            <p:txEl>
                                              <p:pRg end="0" st="0"/>
                                            </p:txEl>
                                          </p:spTgt>
                                        </p:tgtEl>
                                      </p:cBhvr>
                                    </p:animEffect>
                                  </p:childTnLst>
                                </p:cTn>
                              </p:par>
                            </p:childTnLst>
                          </p:cTn>
                        </p:par>
                        <p:par>
                          <p:cTn fill="hold">
                            <p:stCondLst>
                              <p:cond delay="800"/>
                            </p:stCondLst>
                            <p:childTnLst>
                              <p:par>
                                <p:cTn fill="hold" nodeType="afterEffect" presetClass="entr" presetID="10" presetSubtype="0">
                                  <p:stCondLst>
                                    <p:cond delay="1000"/>
                                  </p:stCondLst>
                                  <p:childTnLst>
                                    <p:set>
                                      <p:cBhvr>
                                        <p:cTn dur="1" fill="hold">
                                          <p:stCondLst>
                                            <p:cond delay="0"/>
                                          </p:stCondLst>
                                        </p:cTn>
                                        <p:tgtEl>
                                          <p:spTgt spid="370">
                                            <p:txEl>
                                              <p:pRg end="0" st="0"/>
                                            </p:txEl>
                                          </p:spTgt>
                                        </p:tgtEl>
                                        <p:attrNameLst>
                                          <p:attrName>style.visibility</p:attrName>
                                        </p:attrNameLst>
                                      </p:cBhvr>
                                      <p:to>
                                        <p:strVal val="visible"/>
                                      </p:to>
                                    </p:set>
                                    <p:animEffect filter="fade" transition="in">
                                      <p:cBhvr>
                                        <p:cTn dur="300"/>
                                        <p:tgtEl>
                                          <p:spTgt spid="370">
                                            <p:txEl>
                                              <p:pRg end="0" st="0"/>
                                            </p:txEl>
                                          </p:spTgt>
                                        </p:tgtEl>
                                      </p:cBhvr>
                                    </p:animEffect>
                                  </p:childTnLst>
                                </p:cTn>
                              </p:par>
                            </p:childTnLst>
                          </p:cTn>
                        </p:par>
                        <p:par>
                          <p:cTn fill="hold">
                            <p:stCondLst>
                              <p:cond delay="1100"/>
                            </p:stCondLst>
                            <p:childTnLst>
                              <p:par>
                                <p:cTn fill="hold" nodeType="afterEffect" presetClass="entr" presetID="10" presetSubtype="0">
                                  <p:stCondLst>
                                    <p:cond delay="1000"/>
                                  </p:stCondLst>
                                  <p:childTnLst>
                                    <p:set>
                                      <p:cBhvr>
                                        <p:cTn dur="1" fill="hold">
                                          <p:stCondLst>
                                            <p:cond delay="0"/>
                                          </p:stCondLst>
                                        </p:cTn>
                                        <p:tgtEl>
                                          <p:spTgt spid="372">
                                            <p:txEl>
                                              <p:pRg end="0" st="0"/>
                                            </p:txEl>
                                          </p:spTgt>
                                        </p:tgtEl>
                                        <p:attrNameLst>
                                          <p:attrName>style.visibility</p:attrName>
                                        </p:attrNameLst>
                                      </p:cBhvr>
                                      <p:to>
                                        <p:strVal val="visible"/>
                                      </p:to>
                                    </p:set>
                                    <p:animEffect filter="fade" transition="in">
                                      <p:cBhvr>
                                        <p:cTn dur="300"/>
                                        <p:tgtEl>
                                          <p:spTgt spid="37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6" name="Shape 376"/>
        <p:cNvGrpSpPr/>
        <p:nvPr/>
      </p:nvGrpSpPr>
      <p:grpSpPr>
        <a:xfrm>
          <a:off x="0" y="0"/>
          <a:ext cx="0" cy="0"/>
          <a:chOff x="0" y="0"/>
          <a:chExt cx="0" cy="0"/>
        </a:xfrm>
      </p:grpSpPr>
      <p:sp>
        <p:nvSpPr>
          <p:cNvPr id="377" name="Google Shape;377;p41"/>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378" name="Google Shape;378;p41"/>
          <p:cNvSpPr txBox="1"/>
          <p:nvPr>
            <p:ph idx="1" type="body"/>
          </p:nvPr>
        </p:nvSpPr>
        <p:spPr>
          <a:xfrm>
            <a:off x="838200" y="1447800"/>
            <a:ext cx="77724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FF"/>
              </a:buClr>
              <a:buSzPts val="3600"/>
              <a:buFont typeface="Tahoma"/>
              <a:buChar char="•"/>
            </a:pPr>
            <a:r>
              <a:rPr b="1" i="0" lang="en-US" sz="3600" u="none" cap="none" strike="noStrike">
                <a:solidFill>
                  <a:srgbClr val="FF00FF"/>
                </a:solidFill>
                <a:latin typeface="Tahoma"/>
                <a:ea typeface="Tahoma"/>
                <a:cs typeface="Tahoma"/>
                <a:sym typeface="Tahoma"/>
              </a:rPr>
              <a:t>we can easily calculate </a:t>
            </a:r>
            <a:r>
              <a:rPr b="1" i="0" lang="en-US" sz="3600" u="none" cap="none" strike="noStrike">
                <a:solidFill>
                  <a:srgbClr val="FF0000"/>
                </a:solidFill>
                <a:latin typeface="Tahoma"/>
                <a:ea typeface="Tahoma"/>
                <a:cs typeface="Tahoma"/>
                <a:sym typeface="Tahoma"/>
              </a:rPr>
              <a:t>A</a:t>
            </a:r>
            <a:r>
              <a:rPr b="1" i="0" lang="en-US" sz="3600" u="none" cap="none" strike="noStrike">
                <a:solidFill>
                  <a:srgbClr val="FF00FF"/>
                </a:solidFill>
                <a:latin typeface="Tahoma"/>
                <a:ea typeface="Tahoma"/>
                <a:cs typeface="Tahoma"/>
                <a:sym typeface="Tahoma"/>
              </a:rPr>
              <a:t> from equation above. Bt let's solve this problem in general case where </a:t>
            </a:r>
            <a:r>
              <a:rPr b="1" i="0" lang="en-US" sz="3600" u="none" cap="none" strike="noStrike">
                <a:solidFill>
                  <a:srgbClr val="0000FF"/>
                </a:solidFill>
                <a:latin typeface="Tahoma"/>
                <a:ea typeface="Tahoma"/>
                <a:cs typeface="Tahoma"/>
                <a:sym typeface="Tahoma"/>
              </a:rPr>
              <a:t>interest rate</a:t>
            </a:r>
            <a:r>
              <a:rPr b="1" i="0" lang="en-US" sz="3600" u="none" cap="none" strike="noStrike">
                <a:solidFill>
                  <a:srgbClr val="FF00FF"/>
                </a:solidFill>
                <a:latin typeface="Tahoma"/>
                <a:ea typeface="Tahoma"/>
                <a:cs typeface="Tahoma"/>
                <a:sym typeface="Tahoma"/>
              </a:rPr>
              <a:t> is  </a:t>
            </a:r>
            <a:r>
              <a:rPr b="1" i="0" lang="en-US" sz="3600" u="none" cap="none" strike="noStrike">
                <a:solidFill>
                  <a:srgbClr val="0000FF"/>
                </a:solidFill>
                <a:latin typeface="Tahoma"/>
                <a:ea typeface="Tahoma"/>
                <a:cs typeface="Tahoma"/>
                <a:sym typeface="Tahoma"/>
              </a:rPr>
              <a:t>i</a:t>
            </a:r>
            <a:r>
              <a:rPr b="1" i="0" lang="en-US" sz="3600" u="none" cap="none" strike="noStrike">
                <a:solidFill>
                  <a:srgbClr val="FF00FF"/>
                </a:solidFill>
                <a:latin typeface="Tahoma"/>
                <a:ea typeface="Tahoma"/>
                <a:cs typeface="Tahoma"/>
                <a:sym typeface="Tahoma"/>
              </a:rPr>
              <a:t> and </a:t>
            </a:r>
            <a:r>
              <a:rPr b="1" i="0" lang="en-US" sz="3600" u="none" cap="none" strike="noStrike">
                <a:solidFill>
                  <a:srgbClr val="008080"/>
                </a:solidFill>
                <a:latin typeface="Tahoma"/>
                <a:ea typeface="Tahoma"/>
                <a:cs typeface="Tahoma"/>
                <a:sym typeface="Tahoma"/>
              </a:rPr>
              <a:t>Future</a:t>
            </a:r>
            <a:r>
              <a:rPr b="1" i="0" lang="en-US" sz="3600" u="none" cap="none" strike="noStrike">
                <a:solidFill>
                  <a:srgbClr val="FF00FF"/>
                </a:solidFill>
                <a:latin typeface="Tahoma"/>
                <a:ea typeface="Tahoma"/>
                <a:cs typeface="Tahoma"/>
                <a:sym typeface="Tahoma"/>
              </a:rPr>
              <a:t> value </a:t>
            </a:r>
            <a:r>
              <a:rPr b="1" i="0" lang="en-US" sz="3600" u="none" cap="none" strike="noStrike">
                <a:solidFill>
                  <a:srgbClr val="008080"/>
                </a:solidFill>
                <a:latin typeface="Tahoma"/>
                <a:ea typeface="Tahoma"/>
                <a:cs typeface="Tahoma"/>
                <a:sym typeface="Tahoma"/>
              </a:rPr>
              <a:t>F </a:t>
            </a:r>
            <a:r>
              <a:rPr b="1" i="0" lang="en-US" sz="3600" u="none" cap="none" strike="noStrike">
                <a:solidFill>
                  <a:srgbClr val="FF00FF"/>
                </a:solidFill>
                <a:latin typeface="Tahoma"/>
                <a:ea typeface="Tahoma"/>
                <a:cs typeface="Tahoma"/>
                <a:sym typeface="Tahoma"/>
              </a:rPr>
              <a:t>and No. of years "</a:t>
            </a:r>
            <a:r>
              <a:rPr b="1" i="0" lang="en-US" sz="3600" u="sng" cap="none" strike="noStrike">
                <a:solidFill>
                  <a:srgbClr val="FF00FF"/>
                </a:solidFill>
                <a:latin typeface="Tahoma"/>
                <a:ea typeface="Tahoma"/>
                <a:cs typeface="Tahoma"/>
                <a:sym typeface="Tahoma"/>
              </a:rPr>
              <a:t>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animEffect filter="fade" transition="in">
                                      <p:cBhvr>
                                        <p:cTn dur="500"/>
                                        <p:tgtEl>
                                          <p:spTgt spid="37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82" name="Shape 382"/>
        <p:cNvGrpSpPr/>
        <p:nvPr/>
      </p:nvGrpSpPr>
      <p:grpSpPr>
        <a:xfrm>
          <a:off x="0" y="0"/>
          <a:ext cx="0" cy="0"/>
          <a:chOff x="0" y="0"/>
          <a:chExt cx="0" cy="0"/>
        </a:xfrm>
      </p:grpSpPr>
      <p:sp>
        <p:nvSpPr>
          <p:cNvPr id="383" name="Google Shape;383;p4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384" name="Google Shape;384;p4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9999"/>
              </a:buClr>
              <a:buSzPts val="4000"/>
              <a:buFont typeface="Arial"/>
              <a:buNone/>
            </a:pPr>
            <a:r>
              <a:rPr b="1" i="0" lang="en-US" sz="4000" u="none" cap="none" strike="noStrike">
                <a:solidFill>
                  <a:srgbClr val="009999"/>
                </a:solidFill>
                <a:latin typeface="Arial"/>
                <a:ea typeface="Arial"/>
                <a:cs typeface="Arial"/>
                <a:sym typeface="Arial"/>
              </a:rPr>
              <a:t>Finding the value of annuity</a:t>
            </a:r>
            <a:endParaRPr/>
          </a:p>
        </p:txBody>
      </p:sp>
      <p:sp>
        <p:nvSpPr>
          <p:cNvPr id="385" name="Google Shape;385;p42"/>
          <p:cNvSpPr txBox="1"/>
          <p:nvPr>
            <p:ph idx="1" type="body"/>
          </p:nvPr>
        </p:nvSpPr>
        <p:spPr>
          <a:xfrm>
            <a:off x="457200" y="1676400"/>
            <a:ext cx="8458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8000"/>
              </a:buClr>
              <a:buSzPts val="3200"/>
              <a:buFont typeface="Tahoma"/>
              <a:buNone/>
            </a:pPr>
            <a:r>
              <a:rPr b="1" i="0" lang="en-US" sz="3200" u="none" cap="none" strike="noStrike">
                <a:solidFill>
                  <a:srgbClr val="008000"/>
                </a:solidFill>
                <a:latin typeface="Tahoma"/>
                <a:ea typeface="Tahoma"/>
                <a:cs typeface="Tahoma"/>
                <a:sym typeface="Tahoma"/>
              </a:rPr>
              <a:t>F</a:t>
            </a:r>
            <a:r>
              <a:rPr b="1" i="0" lang="en-US" sz="3200" u="none" cap="none" strike="noStrike">
                <a:solidFill>
                  <a:srgbClr val="000000"/>
                </a:solidFill>
                <a:latin typeface="Tahoma"/>
                <a:ea typeface="Tahoma"/>
                <a:cs typeface="Tahoma"/>
                <a:sym typeface="Tahoma"/>
              </a:rPr>
              <a:t>=</a:t>
            </a:r>
            <a:r>
              <a:rPr b="1" i="0" lang="en-US" sz="3200" u="none" cap="none" strike="noStrike">
                <a:solidFill>
                  <a:srgbClr val="FF0000"/>
                </a:solidFill>
                <a:latin typeface="Tahoma"/>
                <a:ea typeface="Tahoma"/>
                <a:cs typeface="Tahoma"/>
                <a:sym typeface="Tahoma"/>
              </a:rPr>
              <a:t>A</a:t>
            </a:r>
            <a:r>
              <a:rPr b="1" i="0" lang="en-US" sz="3200" u="none" cap="none" strike="noStrike">
                <a:solidFill>
                  <a:schemeClr val="dk1"/>
                </a:solidFill>
                <a:latin typeface="Tahoma"/>
                <a:ea typeface="Tahoma"/>
                <a:cs typeface="Tahoma"/>
                <a:sym typeface="Tahoma"/>
              </a:rPr>
              <a:t>{1+(1+</a:t>
            </a:r>
            <a:r>
              <a:rPr b="1" i="0" lang="en-US" sz="3200" u="none" cap="none" strike="noStrike">
                <a:solidFill>
                  <a:srgbClr val="0000FF"/>
                </a:solidFill>
                <a:latin typeface="Tahoma"/>
                <a:ea typeface="Tahoma"/>
                <a:cs typeface="Tahoma"/>
                <a:sym typeface="Tahoma"/>
              </a:rPr>
              <a:t>i</a:t>
            </a:r>
            <a:r>
              <a:rPr b="1" i="0" lang="en-US" sz="3200" u="none" cap="none" strike="noStrike">
                <a:solidFill>
                  <a:schemeClr val="dk1"/>
                </a:solidFill>
                <a:latin typeface="Tahoma"/>
                <a:ea typeface="Tahoma"/>
                <a:cs typeface="Tahoma"/>
                <a:sym typeface="Tahoma"/>
              </a:rPr>
              <a:t>)+(1+</a:t>
            </a:r>
            <a:r>
              <a:rPr b="1" i="0" lang="en-US" sz="3200" u="none" cap="none" strike="noStrike">
                <a:solidFill>
                  <a:srgbClr val="0000FF"/>
                </a:solidFill>
                <a:latin typeface="Tahoma"/>
                <a:ea typeface="Tahoma"/>
                <a:cs typeface="Tahoma"/>
                <a:sym typeface="Tahoma"/>
              </a:rPr>
              <a:t>i</a:t>
            </a:r>
            <a:r>
              <a:rPr b="1" i="0" lang="en-US" sz="3200" u="none" cap="none" strike="noStrike">
                <a:solidFill>
                  <a:schemeClr val="dk1"/>
                </a:solidFill>
                <a:latin typeface="Tahoma"/>
                <a:ea typeface="Tahoma"/>
                <a:cs typeface="Tahoma"/>
                <a:sym typeface="Tahoma"/>
              </a:rPr>
              <a:t>)</a:t>
            </a:r>
            <a:r>
              <a:rPr b="1" baseline="30000" i="0" lang="en-US" sz="3200" u="none" cap="none" strike="noStrike">
                <a:solidFill>
                  <a:srgbClr val="FF00FF"/>
                </a:solidFill>
                <a:latin typeface="Tahoma"/>
                <a:ea typeface="Tahoma"/>
                <a:cs typeface="Tahoma"/>
                <a:sym typeface="Tahoma"/>
              </a:rPr>
              <a:t>2</a:t>
            </a:r>
            <a:r>
              <a:rPr b="1" i="0" lang="en-US" sz="3200" u="none" cap="none" strike="noStrike">
                <a:solidFill>
                  <a:schemeClr val="dk1"/>
                </a:solidFill>
                <a:latin typeface="Tahoma"/>
                <a:ea typeface="Tahoma"/>
                <a:cs typeface="Tahoma"/>
                <a:sym typeface="Tahoma"/>
              </a:rPr>
              <a:t>+</a:t>
            </a:r>
            <a:r>
              <a:rPr b="1" i="0" lang="en-US" sz="3200" u="none" cap="none" strike="noStrike">
                <a:solidFill>
                  <a:schemeClr val="dk1"/>
                </a:solidFill>
                <a:latin typeface="Times New Roman"/>
                <a:ea typeface="Times New Roman"/>
                <a:cs typeface="Times New Roman"/>
                <a:sym typeface="Times New Roman"/>
              </a:rPr>
              <a:t>…</a:t>
            </a:r>
            <a:r>
              <a:rPr b="1" i="0" lang="en-US" sz="3200" u="none" cap="none" strike="noStrike">
                <a:solidFill>
                  <a:schemeClr val="dk1"/>
                </a:solidFill>
                <a:latin typeface="Tahoma"/>
                <a:ea typeface="Tahoma"/>
                <a:cs typeface="Tahoma"/>
                <a:sym typeface="Tahoma"/>
              </a:rPr>
              <a:t>+(1+</a:t>
            </a:r>
            <a:r>
              <a:rPr b="1" i="0" lang="en-US" sz="3200" u="none" cap="none" strike="noStrike">
                <a:solidFill>
                  <a:srgbClr val="0000FF"/>
                </a:solidFill>
                <a:latin typeface="Tahoma"/>
                <a:ea typeface="Tahoma"/>
                <a:cs typeface="Tahoma"/>
                <a:sym typeface="Tahoma"/>
              </a:rPr>
              <a:t>i</a:t>
            </a:r>
            <a:r>
              <a:rPr b="1" i="0" lang="en-US" sz="3200" u="none" cap="none" strike="noStrike">
                <a:solidFill>
                  <a:schemeClr val="dk1"/>
                </a:solidFill>
                <a:latin typeface="Tahoma"/>
                <a:ea typeface="Tahoma"/>
                <a:cs typeface="Tahoma"/>
                <a:sym typeface="Tahoma"/>
              </a:rPr>
              <a:t>)</a:t>
            </a:r>
            <a:r>
              <a:rPr b="1" baseline="30000" i="0" lang="en-US" sz="3200" u="none" cap="none" strike="noStrike">
                <a:solidFill>
                  <a:srgbClr val="FF00FF"/>
                </a:solidFill>
                <a:latin typeface="Tahoma"/>
                <a:ea typeface="Tahoma"/>
                <a:cs typeface="Tahoma"/>
                <a:sym typeface="Tahoma"/>
              </a:rPr>
              <a:t>n-2 </a:t>
            </a:r>
            <a:r>
              <a:rPr b="1" i="0" lang="en-US" sz="3200" u="none" cap="none" strike="noStrike">
                <a:solidFill>
                  <a:schemeClr val="dk1"/>
                </a:solidFill>
                <a:latin typeface="Tahoma"/>
                <a:ea typeface="Tahoma"/>
                <a:cs typeface="Tahoma"/>
                <a:sym typeface="Tahoma"/>
              </a:rPr>
              <a:t>+ (1+</a:t>
            </a:r>
            <a:r>
              <a:rPr b="1" i="0" lang="en-US" sz="3200" u="none" cap="none" strike="noStrike">
                <a:solidFill>
                  <a:srgbClr val="0000FF"/>
                </a:solidFill>
                <a:latin typeface="Tahoma"/>
                <a:ea typeface="Tahoma"/>
                <a:cs typeface="Tahoma"/>
                <a:sym typeface="Tahoma"/>
              </a:rPr>
              <a:t>i</a:t>
            </a:r>
            <a:r>
              <a:rPr b="1" i="0" lang="en-US" sz="3200" u="none" cap="none" strike="noStrike">
                <a:solidFill>
                  <a:schemeClr val="dk1"/>
                </a:solidFill>
                <a:latin typeface="Tahoma"/>
                <a:ea typeface="Tahoma"/>
                <a:cs typeface="Tahoma"/>
                <a:sym typeface="Tahoma"/>
              </a:rPr>
              <a:t>)</a:t>
            </a:r>
            <a:r>
              <a:rPr b="1" baseline="30000" i="0" lang="en-US" sz="3200" u="none" cap="none" strike="noStrike">
                <a:solidFill>
                  <a:srgbClr val="FF00FF"/>
                </a:solidFill>
                <a:latin typeface="Tahoma"/>
                <a:ea typeface="Tahoma"/>
                <a:cs typeface="Tahoma"/>
                <a:sym typeface="Tahoma"/>
              </a:rPr>
              <a:t>n-1</a:t>
            </a:r>
            <a:r>
              <a:rPr b="1" i="0" lang="en-US" sz="3200" u="none" cap="none" strike="noStrike">
                <a:solidFill>
                  <a:schemeClr val="dk1"/>
                </a:solidFill>
                <a:latin typeface="Tahoma"/>
                <a:ea typeface="Tahoma"/>
                <a:cs typeface="Tahoma"/>
                <a:sym typeface="Tahoma"/>
              </a:rPr>
              <a:t>}						</a:t>
            </a:r>
            <a:r>
              <a:rPr b="1" i="0" lang="en-US" sz="3200" u="none" cap="none" strike="noStrike">
                <a:solidFill>
                  <a:srgbClr val="0000FF"/>
                </a:solidFill>
                <a:latin typeface="Tahoma"/>
                <a:ea typeface="Tahoma"/>
                <a:cs typeface="Tahoma"/>
                <a:sym typeface="Tahoma"/>
              </a:rPr>
              <a:t>(1)</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rgbClr val="008000"/>
              </a:buClr>
              <a:buSzPts val="3200"/>
              <a:buFont typeface="Tahoma"/>
              <a:buNone/>
            </a:pPr>
            <a:r>
              <a:rPr b="1" i="0" lang="en-US" sz="3200" u="none" cap="none" strike="noStrike">
                <a:solidFill>
                  <a:srgbClr val="008000"/>
                </a:solidFill>
                <a:latin typeface="Tahoma"/>
                <a:ea typeface="Tahoma"/>
                <a:cs typeface="Tahoma"/>
                <a:sym typeface="Tahoma"/>
              </a:rPr>
              <a:t>F</a:t>
            </a:r>
            <a:r>
              <a:rPr b="1" i="0" lang="en-US" sz="3200" u="none" cap="none" strike="noStrike">
                <a:solidFill>
                  <a:srgbClr val="000000"/>
                </a:solidFill>
                <a:latin typeface="Tahoma"/>
                <a:ea typeface="Tahoma"/>
                <a:cs typeface="Tahoma"/>
                <a:sym typeface="Tahoma"/>
              </a:rPr>
              <a:t>=</a:t>
            </a:r>
            <a:r>
              <a:rPr b="1" i="0" lang="en-US" sz="3200" u="none" cap="none" strike="noStrike">
                <a:solidFill>
                  <a:srgbClr val="FF0000"/>
                </a:solidFill>
                <a:latin typeface="Tahoma"/>
                <a:ea typeface="Tahoma"/>
                <a:cs typeface="Tahoma"/>
                <a:sym typeface="Tahoma"/>
              </a:rPr>
              <a:t>A</a:t>
            </a:r>
            <a:r>
              <a:rPr b="1" i="0" lang="en-US" sz="3200" u="none" cap="none" strike="noStrike">
                <a:solidFill>
                  <a:srgbClr val="000000"/>
                </a:solidFill>
                <a:latin typeface="Tahoma"/>
                <a:ea typeface="Tahoma"/>
                <a:cs typeface="Tahoma"/>
                <a:sym typeface="Tahoma"/>
              </a:rPr>
              <a:t>[1</a:t>
            </a:r>
            <a:r>
              <a:rPr b="1" i="0" lang="en-US" sz="3200" u="none" cap="none" strike="noStrike">
                <a:solidFill>
                  <a:srgbClr val="808080"/>
                </a:solidFill>
                <a:latin typeface="Tahoma"/>
                <a:ea typeface="Tahoma"/>
                <a:cs typeface="Tahoma"/>
                <a:sym typeface="Tahoma"/>
              </a:rPr>
              <a:t> + </a:t>
            </a:r>
            <a:r>
              <a:rPr b="1" i="0" lang="en-US" sz="3200" u="none" cap="none" strike="noStrike">
                <a:solidFill>
                  <a:srgbClr val="000000"/>
                </a:solidFill>
                <a:latin typeface="Tahoma"/>
                <a:ea typeface="Tahoma"/>
                <a:cs typeface="Tahoma"/>
                <a:sym typeface="Tahoma"/>
              </a:rPr>
              <a:t>x+</a:t>
            </a:r>
            <a:r>
              <a:rPr b="1" i="0" lang="en-US" sz="3200" u="none" cap="none" strike="noStrike">
                <a:solidFill>
                  <a:srgbClr val="0000FF"/>
                </a:solidFill>
                <a:latin typeface="Tahoma"/>
                <a:ea typeface="Tahoma"/>
                <a:cs typeface="Tahoma"/>
                <a:sym typeface="Tahoma"/>
              </a:rPr>
              <a:t> </a:t>
            </a:r>
            <a:r>
              <a:rPr b="1" i="0" lang="en-US" sz="3200" u="none" cap="none" strike="noStrike">
                <a:solidFill>
                  <a:srgbClr val="000000"/>
                </a:solidFill>
                <a:latin typeface="Tahoma"/>
                <a:ea typeface="Tahoma"/>
                <a:cs typeface="Tahoma"/>
                <a:sym typeface="Tahoma"/>
              </a:rPr>
              <a:t>x</a:t>
            </a:r>
            <a:r>
              <a:rPr b="1" baseline="30000" i="0" lang="en-US" sz="3200" u="none" cap="none" strike="noStrike">
                <a:solidFill>
                  <a:srgbClr val="FF00FF"/>
                </a:solidFill>
                <a:latin typeface="Tahoma"/>
                <a:ea typeface="Tahoma"/>
                <a:cs typeface="Tahoma"/>
                <a:sym typeface="Tahoma"/>
              </a:rPr>
              <a:t>2</a:t>
            </a:r>
            <a:r>
              <a:rPr b="1" i="0" lang="en-US" sz="3200" u="none" cap="none" strike="noStrike">
                <a:solidFill>
                  <a:srgbClr val="000000"/>
                </a:solidFill>
                <a:latin typeface="Tahoma"/>
                <a:ea typeface="Tahoma"/>
                <a:cs typeface="Tahoma"/>
                <a:sym typeface="Tahoma"/>
              </a:rPr>
              <a:t>+</a:t>
            </a:r>
            <a:r>
              <a:rPr b="1" i="0" lang="en-US" sz="3200" u="none" cap="none" strike="noStrike">
                <a:solidFill>
                  <a:srgbClr val="000000"/>
                </a:solidFill>
                <a:latin typeface="Times New Roman"/>
                <a:ea typeface="Times New Roman"/>
                <a:cs typeface="Times New Roman"/>
                <a:sym typeface="Times New Roman"/>
              </a:rPr>
              <a:t>…</a:t>
            </a:r>
            <a:r>
              <a:rPr b="1" i="0" lang="en-US" sz="3200" u="none" cap="none" strike="noStrike">
                <a:solidFill>
                  <a:srgbClr val="000000"/>
                </a:solidFill>
                <a:latin typeface="Tahoma"/>
                <a:ea typeface="Tahoma"/>
                <a:cs typeface="Tahoma"/>
                <a:sym typeface="Tahoma"/>
              </a:rPr>
              <a:t>.+ x</a:t>
            </a:r>
            <a:r>
              <a:rPr b="1" baseline="30000" i="0" lang="en-US" sz="3200" u="none" cap="none" strike="noStrike">
                <a:solidFill>
                  <a:srgbClr val="FF00FF"/>
                </a:solidFill>
                <a:latin typeface="Tahoma"/>
                <a:ea typeface="Tahoma"/>
                <a:cs typeface="Tahoma"/>
                <a:sym typeface="Tahoma"/>
              </a:rPr>
              <a:t> n-2 </a:t>
            </a:r>
            <a:r>
              <a:rPr b="1" i="0" lang="en-US" sz="3200" u="none" cap="none" strike="noStrike">
                <a:solidFill>
                  <a:srgbClr val="000000"/>
                </a:solidFill>
                <a:latin typeface="Tahoma"/>
                <a:ea typeface="Tahoma"/>
                <a:cs typeface="Tahoma"/>
                <a:sym typeface="Tahoma"/>
              </a:rPr>
              <a:t>+x</a:t>
            </a:r>
            <a:r>
              <a:rPr b="1" baseline="30000" i="0" lang="en-US" sz="3200" u="none" cap="none" strike="noStrike">
                <a:solidFill>
                  <a:srgbClr val="FF00FF"/>
                </a:solidFill>
                <a:latin typeface="Tahoma"/>
                <a:ea typeface="Tahoma"/>
                <a:cs typeface="Tahoma"/>
                <a:sym typeface="Tahoma"/>
              </a:rPr>
              <a:t> n-1  </a:t>
            </a:r>
            <a:r>
              <a:rPr b="1" i="0" lang="en-US" sz="3200" u="none" cap="none" strike="noStrike">
                <a:solidFill>
                  <a:srgbClr val="000000"/>
                </a:solidFill>
                <a:latin typeface="Tahoma"/>
                <a:ea typeface="Tahoma"/>
                <a:cs typeface="Tahoma"/>
                <a:sym typeface="Tahoma"/>
              </a:rPr>
              <a:t>]      </a:t>
            </a:r>
            <a:r>
              <a:rPr b="1" i="0" lang="en-US" sz="3200" u="none" cap="none" strike="noStrike">
                <a:solidFill>
                  <a:srgbClr val="000099"/>
                </a:solidFill>
                <a:latin typeface="Tahoma"/>
                <a:ea typeface="Tahoma"/>
                <a:cs typeface="Tahoma"/>
                <a:sym typeface="Tahoma"/>
              </a:rPr>
              <a:t>(</a:t>
            </a:r>
            <a:r>
              <a:rPr b="1" i="0" lang="en-US" sz="3200" u="none" cap="none" strike="noStrike">
                <a:solidFill>
                  <a:srgbClr val="0000FF"/>
                </a:solidFill>
                <a:latin typeface="Tahoma"/>
                <a:ea typeface="Tahoma"/>
                <a:cs typeface="Tahoma"/>
                <a:sym typeface="Tahoma"/>
              </a:rPr>
              <a:t>2)</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rgbClr val="008000"/>
              </a:buClr>
              <a:buSzPts val="3200"/>
              <a:buFont typeface="Tahoma"/>
              <a:buNone/>
            </a:pPr>
            <a:r>
              <a:rPr b="1" i="0" lang="en-US" sz="3200" u="none" cap="none" strike="noStrike">
                <a:solidFill>
                  <a:srgbClr val="008000"/>
                </a:solidFill>
                <a:latin typeface="Tahoma"/>
                <a:ea typeface="Tahoma"/>
                <a:cs typeface="Tahoma"/>
                <a:sym typeface="Tahoma"/>
              </a:rPr>
              <a:t>F</a:t>
            </a:r>
            <a:r>
              <a:rPr b="1" i="0" lang="en-US" sz="3200" u="none" cap="none" strike="noStrike">
                <a:solidFill>
                  <a:srgbClr val="008080"/>
                </a:solidFill>
                <a:latin typeface="Tahoma"/>
                <a:ea typeface="Tahoma"/>
                <a:cs typeface="Tahoma"/>
                <a:sym typeface="Tahoma"/>
              </a:rPr>
              <a:t>.</a:t>
            </a:r>
            <a:r>
              <a:rPr b="1" i="0" lang="en-US" sz="3200" u="none" cap="none" strike="noStrike">
                <a:solidFill>
                  <a:srgbClr val="808080"/>
                </a:solidFill>
                <a:latin typeface="Tahoma"/>
                <a:ea typeface="Tahoma"/>
                <a:cs typeface="Tahoma"/>
                <a:sym typeface="Tahoma"/>
              </a:rPr>
              <a:t>x=</a:t>
            </a:r>
            <a:r>
              <a:rPr b="1" i="0" lang="en-US" sz="3200" u="none" cap="none" strike="noStrike">
                <a:solidFill>
                  <a:srgbClr val="FF0000"/>
                </a:solidFill>
                <a:latin typeface="Tahoma"/>
                <a:ea typeface="Tahoma"/>
                <a:cs typeface="Tahoma"/>
                <a:sym typeface="Tahoma"/>
              </a:rPr>
              <a:t>A</a:t>
            </a:r>
            <a:r>
              <a:rPr b="1" i="0" lang="en-US" sz="3200" u="none" cap="none" strike="noStrike">
                <a:solidFill>
                  <a:srgbClr val="000000"/>
                </a:solidFill>
                <a:latin typeface="Tahoma"/>
                <a:ea typeface="Tahoma"/>
                <a:cs typeface="Tahoma"/>
                <a:sym typeface="Tahoma"/>
              </a:rPr>
              <a:t>[</a:t>
            </a:r>
            <a:r>
              <a:rPr b="1" i="0" lang="en-US" sz="3200" u="none" cap="none" strike="noStrike">
                <a:solidFill>
                  <a:srgbClr val="808080"/>
                </a:solidFill>
                <a:latin typeface="Tahoma"/>
                <a:ea typeface="Tahoma"/>
                <a:cs typeface="Tahoma"/>
                <a:sym typeface="Tahoma"/>
              </a:rPr>
              <a:t> </a:t>
            </a:r>
            <a:r>
              <a:rPr b="1" i="0" lang="en-US" sz="3200" u="none" cap="none" strike="noStrike">
                <a:solidFill>
                  <a:srgbClr val="000000"/>
                </a:solidFill>
                <a:latin typeface="Tahoma"/>
                <a:ea typeface="Tahoma"/>
                <a:cs typeface="Tahoma"/>
                <a:sym typeface="Tahoma"/>
              </a:rPr>
              <a:t>x+</a:t>
            </a:r>
            <a:r>
              <a:rPr b="1" i="0" lang="en-US" sz="3200" u="none" cap="none" strike="noStrike">
                <a:solidFill>
                  <a:srgbClr val="0000FF"/>
                </a:solidFill>
                <a:latin typeface="Tahoma"/>
                <a:ea typeface="Tahoma"/>
                <a:cs typeface="Tahoma"/>
                <a:sym typeface="Tahoma"/>
              </a:rPr>
              <a:t> </a:t>
            </a:r>
            <a:r>
              <a:rPr b="1" i="0" lang="en-US" sz="3200" u="none" cap="none" strike="noStrike">
                <a:solidFill>
                  <a:srgbClr val="000000"/>
                </a:solidFill>
                <a:latin typeface="Tahoma"/>
                <a:ea typeface="Tahoma"/>
                <a:cs typeface="Tahoma"/>
                <a:sym typeface="Tahoma"/>
              </a:rPr>
              <a:t>x</a:t>
            </a:r>
            <a:r>
              <a:rPr b="1" baseline="30000" i="0" lang="en-US" sz="3200" u="none" cap="none" strike="noStrike">
                <a:solidFill>
                  <a:srgbClr val="FF00FF"/>
                </a:solidFill>
                <a:latin typeface="Tahoma"/>
                <a:ea typeface="Tahoma"/>
                <a:cs typeface="Tahoma"/>
                <a:sym typeface="Tahoma"/>
              </a:rPr>
              <a:t>2</a:t>
            </a:r>
            <a:r>
              <a:rPr b="1" i="0" lang="en-US" sz="3200" u="none" cap="none" strike="noStrike">
                <a:solidFill>
                  <a:srgbClr val="000000"/>
                </a:solidFill>
                <a:latin typeface="Tahoma"/>
                <a:ea typeface="Tahoma"/>
                <a:cs typeface="Tahoma"/>
                <a:sym typeface="Tahoma"/>
              </a:rPr>
              <a:t>+x</a:t>
            </a:r>
            <a:r>
              <a:rPr b="1" baseline="30000" i="0" lang="en-US" sz="3200" u="none" cap="none" strike="noStrike">
                <a:solidFill>
                  <a:srgbClr val="FF00FF"/>
                </a:solidFill>
                <a:latin typeface="Tahoma"/>
                <a:ea typeface="Tahoma"/>
                <a:cs typeface="Tahoma"/>
                <a:sym typeface="Tahoma"/>
              </a:rPr>
              <a:t>3</a:t>
            </a:r>
            <a:r>
              <a:rPr b="1" i="0" lang="en-US" sz="3200" u="none" cap="none" strike="noStrike">
                <a:solidFill>
                  <a:srgbClr val="000000"/>
                </a:solidFill>
                <a:latin typeface="Tahoma"/>
                <a:ea typeface="Tahoma"/>
                <a:cs typeface="Tahoma"/>
                <a:sym typeface="Tahoma"/>
              </a:rPr>
              <a:t>+</a:t>
            </a:r>
            <a:r>
              <a:rPr b="1" i="0" lang="en-US" sz="3200" u="none" cap="none" strike="noStrike">
                <a:solidFill>
                  <a:srgbClr val="000000"/>
                </a:solidFill>
                <a:latin typeface="Times New Roman"/>
                <a:ea typeface="Times New Roman"/>
                <a:cs typeface="Times New Roman"/>
                <a:sym typeface="Times New Roman"/>
              </a:rPr>
              <a:t>…</a:t>
            </a:r>
            <a:r>
              <a:rPr b="1" i="0" lang="en-US" sz="3200" u="none" cap="none" strike="noStrike">
                <a:solidFill>
                  <a:srgbClr val="000000"/>
                </a:solidFill>
                <a:latin typeface="Tahoma"/>
                <a:ea typeface="Tahoma"/>
                <a:cs typeface="Tahoma"/>
                <a:sym typeface="Tahoma"/>
              </a:rPr>
              <a:t>+ x</a:t>
            </a:r>
            <a:r>
              <a:rPr b="1" baseline="30000" i="0" lang="en-US" sz="3200" u="none" cap="none" strike="noStrike">
                <a:solidFill>
                  <a:srgbClr val="FF00FF"/>
                </a:solidFill>
                <a:latin typeface="Tahoma"/>
                <a:ea typeface="Tahoma"/>
                <a:cs typeface="Tahoma"/>
                <a:sym typeface="Tahoma"/>
              </a:rPr>
              <a:t> n-1 </a:t>
            </a:r>
            <a:r>
              <a:rPr b="1" i="0" lang="en-US" sz="3200" u="none" cap="none" strike="noStrike">
                <a:solidFill>
                  <a:schemeClr val="dk1"/>
                </a:solidFill>
                <a:latin typeface="Tahoma"/>
                <a:ea typeface="Tahoma"/>
                <a:cs typeface="Tahoma"/>
                <a:sym typeface="Tahoma"/>
              </a:rPr>
              <a:t>+ </a:t>
            </a:r>
            <a:r>
              <a:rPr b="1" baseline="30000" i="0" lang="en-US" sz="3200" u="none" cap="none" strike="noStrike">
                <a:solidFill>
                  <a:srgbClr val="FF00FF"/>
                </a:solidFill>
                <a:latin typeface="Tahoma"/>
                <a:ea typeface="Tahoma"/>
                <a:cs typeface="Tahoma"/>
                <a:sym typeface="Tahoma"/>
              </a:rPr>
              <a:t> </a:t>
            </a:r>
            <a:r>
              <a:rPr b="1" i="0" lang="en-US" sz="3200" u="none" cap="none" strike="noStrike">
                <a:solidFill>
                  <a:srgbClr val="000000"/>
                </a:solidFill>
                <a:latin typeface="Tahoma"/>
                <a:ea typeface="Tahoma"/>
                <a:cs typeface="Tahoma"/>
                <a:sym typeface="Tahoma"/>
              </a:rPr>
              <a:t>x</a:t>
            </a:r>
            <a:r>
              <a:rPr b="1" baseline="30000" i="0" lang="en-US" sz="3200" u="none" cap="none" strike="noStrike">
                <a:solidFill>
                  <a:srgbClr val="FF00FF"/>
                </a:solidFill>
                <a:latin typeface="Tahoma"/>
                <a:ea typeface="Tahoma"/>
                <a:cs typeface="Tahoma"/>
                <a:sym typeface="Tahoma"/>
              </a:rPr>
              <a:t> n </a:t>
            </a:r>
            <a:r>
              <a:rPr b="1" i="0" lang="en-US" sz="3200" u="none" cap="none" strike="noStrike">
                <a:solidFill>
                  <a:srgbClr val="000000"/>
                </a:solidFill>
                <a:latin typeface="Tahoma"/>
                <a:ea typeface="Tahoma"/>
                <a:cs typeface="Tahoma"/>
                <a:sym typeface="Tahoma"/>
              </a:rPr>
              <a:t>]</a:t>
            </a:r>
            <a:r>
              <a:rPr b="1" i="0" lang="en-US" sz="3200" u="none" cap="none" strike="noStrike">
                <a:solidFill>
                  <a:srgbClr val="0000FF"/>
                </a:solidFill>
                <a:latin typeface="Tahoma"/>
                <a:ea typeface="Tahoma"/>
                <a:cs typeface="Tahoma"/>
                <a:sym typeface="Tahoma"/>
              </a:rPr>
              <a:t>     (3)</a:t>
            </a:r>
            <a:r>
              <a:rPr b="1" i="0" lang="en-US" sz="3200" u="none" cap="none" strike="noStrike">
                <a:solidFill>
                  <a:schemeClr val="dk1"/>
                </a:solidFill>
                <a:latin typeface="Times New Roman"/>
                <a:ea typeface="Times New Roman"/>
                <a:cs typeface="Times New Roman"/>
                <a:sym typeface="Times New Roman"/>
              </a:rPr>
              <a:t> </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rgbClr val="008000"/>
              </a:buClr>
              <a:buSzPts val="3200"/>
              <a:buFont typeface="Tahoma"/>
              <a:buNone/>
            </a:pPr>
            <a:r>
              <a:rPr b="1" i="0" lang="en-US" sz="3200" u="none" cap="none" strike="noStrike">
                <a:solidFill>
                  <a:srgbClr val="008000"/>
                </a:solidFill>
                <a:latin typeface="Tahoma"/>
                <a:ea typeface="Tahoma"/>
                <a:cs typeface="Tahoma"/>
                <a:sym typeface="Tahoma"/>
              </a:rPr>
              <a:t>F</a:t>
            </a:r>
            <a:r>
              <a:rPr b="1" i="0" lang="en-US" sz="3200" u="none" cap="none" strike="noStrike">
                <a:solidFill>
                  <a:srgbClr val="008080"/>
                </a:solidFill>
                <a:latin typeface="Tahoma"/>
                <a:ea typeface="Tahoma"/>
                <a:cs typeface="Tahoma"/>
                <a:sym typeface="Tahoma"/>
              </a:rPr>
              <a:t>.</a:t>
            </a:r>
            <a:r>
              <a:rPr b="1" i="0" lang="en-US" sz="3200" u="none" cap="none" strike="noStrike">
                <a:solidFill>
                  <a:srgbClr val="000000"/>
                </a:solidFill>
                <a:latin typeface="Tahoma"/>
                <a:ea typeface="Tahoma"/>
                <a:cs typeface="Tahoma"/>
                <a:sym typeface="Tahoma"/>
              </a:rPr>
              <a:t>x</a:t>
            </a:r>
            <a:r>
              <a:rPr b="1" i="0" lang="en-US" sz="3200" u="none" cap="none" strike="noStrike">
                <a:solidFill>
                  <a:srgbClr val="808080"/>
                </a:solidFill>
                <a:latin typeface="Tahoma"/>
                <a:ea typeface="Tahoma"/>
                <a:cs typeface="Tahoma"/>
                <a:sym typeface="Tahoma"/>
              </a:rPr>
              <a:t>	  -</a:t>
            </a:r>
            <a:r>
              <a:rPr b="1" i="0" lang="en-US" sz="3200" u="none" cap="none" strike="noStrike">
                <a:solidFill>
                  <a:srgbClr val="008000"/>
                </a:solidFill>
                <a:latin typeface="Tahoma"/>
                <a:ea typeface="Tahoma"/>
                <a:cs typeface="Tahoma"/>
                <a:sym typeface="Tahoma"/>
              </a:rPr>
              <a:t>F</a:t>
            </a:r>
            <a:r>
              <a:rPr b="1" i="0" lang="en-US" sz="3200" u="none" cap="none" strike="noStrike">
                <a:solidFill>
                  <a:srgbClr val="008080"/>
                </a:solidFill>
                <a:latin typeface="Tahoma"/>
                <a:ea typeface="Tahoma"/>
                <a:cs typeface="Tahoma"/>
                <a:sym typeface="Tahoma"/>
              </a:rPr>
              <a:t> </a:t>
            </a:r>
            <a:r>
              <a:rPr b="1" i="0" lang="en-US" sz="3200" u="none" cap="none" strike="noStrike">
                <a:solidFill>
                  <a:srgbClr val="000000"/>
                </a:solidFill>
                <a:latin typeface="Tahoma"/>
                <a:ea typeface="Tahoma"/>
                <a:cs typeface="Tahoma"/>
                <a:sym typeface="Tahoma"/>
              </a:rPr>
              <a:t>=  </a:t>
            </a:r>
            <a:r>
              <a:rPr b="1" i="0" lang="en-US" sz="3200" u="none" cap="none" strike="noStrike">
                <a:solidFill>
                  <a:srgbClr val="FF0000"/>
                </a:solidFill>
                <a:latin typeface="Tahoma"/>
                <a:ea typeface="Tahoma"/>
                <a:cs typeface="Tahoma"/>
                <a:sym typeface="Tahoma"/>
              </a:rPr>
              <a:t>A</a:t>
            </a:r>
            <a:r>
              <a:rPr b="1" i="0" lang="en-US" sz="3200" u="none" cap="none" strike="noStrike">
                <a:solidFill>
                  <a:srgbClr val="000000"/>
                </a:solidFill>
                <a:latin typeface="Tahoma"/>
                <a:ea typeface="Tahoma"/>
                <a:cs typeface="Tahoma"/>
                <a:sym typeface="Tahoma"/>
              </a:rPr>
              <a:t>[x</a:t>
            </a:r>
            <a:r>
              <a:rPr b="1" baseline="30000" i="0" lang="en-US" sz="3200" u="none" cap="none" strike="noStrike">
                <a:solidFill>
                  <a:srgbClr val="FF00FF"/>
                </a:solidFill>
                <a:latin typeface="Tahoma"/>
                <a:ea typeface="Tahoma"/>
                <a:cs typeface="Tahoma"/>
                <a:sym typeface="Tahoma"/>
              </a:rPr>
              <a:t> n</a:t>
            </a:r>
            <a:r>
              <a:rPr b="1" i="0" lang="en-US" sz="3200" u="none" cap="none" strike="noStrike">
                <a:solidFill>
                  <a:srgbClr val="000000"/>
                </a:solidFill>
                <a:latin typeface="Tahoma"/>
                <a:ea typeface="Tahoma"/>
                <a:cs typeface="Tahoma"/>
                <a:sym typeface="Tahoma"/>
              </a:rPr>
              <a:t>-1]	               </a:t>
            </a:r>
            <a:r>
              <a:rPr b="1" i="0" lang="en-US" sz="3200" u="none" cap="none" strike="noStrike">
                <a:solidFill>
                  <a:srgbClr val="0000FF"/>
                </a:solidFill>
                <a:latin typeface="Tahoma"/>
                <a:ea typeface="Tahoma"/>
                <a:cs typeface="Tahoma"/>
                <a:sym typeface="Tahoma"/>
              </a:rPr>
              <a:t>(3) - (2)</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rgbClr val="008000"/>
              </a:buClr>
              <a:buSzPts val="3200"/>
              <a:buFont typeface="Tahoma"/>
              <a:buNone/>
            </a:pPr>
            <a:r>
              <a:rPr b="1" i="0" lang="en-US" sz="3200" u="none" cap="none" strike="noStrike">
                <a:solidFill>
                  <a:srgbClr val="008000"/>
                </a:solidFill>
                <a:latin typeface="Tahoma"/>
                <a:ea typeface="Tahoma"/>
                <a:cs typeface="Tahoma"/>
                <a:sym typeface="Tahoma"/>
              </a:rPr>
              <a:t>F</a:t>
            </a:r>
            <a:r>
              <a:rPr b="1" i="0" lang="en-US" sz="3200" u="none" cap="none" strike="noStrike">
                <a:solidFill>
                  <a:schemeClr val="dk1"/>
                </a:solidFill>
                <a:latin typeface="Tahoma"/>
                <a:ea typeface="Tahoma"/>
                <a:cs typeface="Tahoma"/>
                <a:sym typeface="Tahoma"/>
              </a:rPr>
              <a:t>(1+</a:t>
            </a:r>
            <a:r>
              <a:rPr b="1" i="0" lang="en-US" sz="3200" u="none" cap="none" strike="noStrike">
                <a:solidFill>
                  <a:srgbClr val="0000FF"/>
                </a:solidFill>
                <a:latin typeface="Tahoma"/>
                <a:ea typeface="Tahoma"/>
                <a:cs typeface="Tahoma"/>
                <a:sym typeface="Tahoma"/>
              </a:rPr>
              <a:t>i</a:t>
            </a:r>
            <a:r>
              <a:rPr b="1" i="0" lang="en-US" sz="3200" u="none" cap="none" strike="noStrike">
                <a:solidFill>
                  <a:schemeClr val="dk1"/>
                </a:solidFill>
                <a:latin typeface="Tahoma"/>
                <a:ea typeface="Tahoma"/>
                <a:cs typeface="Tahoma"/>
                <a:sym typeface="Tahoma"/>
              </a:rPr>
              <a:t>)-</a:t>
            </a:r>
            <a:r>
              <a:rPr b="1" i="0" lang="en-US" sz="3200" u="none" cap="none" strike="noStrike">
                <a:solidFill>
                  <a:srgbClr val="008080"/>
                </a:solidFill>
                <a:latin typeface="Tahoma"/>
                <a:ea typeface="Tahoma"/>
                <a:cs typeface="Tahoma"/>
                <a:sym typeface="Tahoma"/>
              </a:rPr>
              <a:t>F=</a:t>
            </a:r>
            <a:r>
              <a:rPr b="1" i="0" lang="en-US" sz="3200" u="none" cap="none" strike="noStrike">
                <a:solidFill>
                  <a:srgbClr val="FF0000"/>
                </a:solidFill>
                <a:latin typeface="Tahoma"/>
                <a:ea typeface="Tahoma"/>
                <a:cs typeface="Tahoma"/>
                <a:sym typeface="Tahoma"/>
              </a:rPr>
              <a:t> A</a:t>
            </a:r>
            <a:r>
              <a:rPr b="1" i="0" lang="en-US" sz="3200" u="none" cap="none" strike="noStrike">
                <a:solidFill>
                  <a:srgbClr val="000000"/>
                </a:solidFill>
                <a:latin typeface="Tahoma"/>
                <a:ea typeface="Tahoma"/>
                <a:cs typeface="Tahoma"/>
                <a:sym typeface="Tahoma"/>
              </a:rPr>
              <a:t>[</a:t>
            </a:r>
            <a:r>
              <a:rPr b="1" i="0" lang="en-US" sz="3200" u="none" cap="none" strike="noStrike">
                <a:solidFill>
                  <a:srgbClr val="808080"/>
                </a:solidFill>
                <a:latin typeface="Tahoma"/>
                <a:ea typeface="Tahoma"/>
                <a:cs typeface="Tahoma"/>
                <a:sym typeface="Tahoma"/>
              </a:rPr>
              <a:t>(1+</a:t>
            </a:r>
            <a:r>
              <a:rPr b="1" i="0" lang="en-US" sz="3200" u="none" cap="none" strike="noStrike">
                <a:solidFill>
                  <a:srgbClr val="0000FF"/>
                </a:solidFill>
                <a:latin typeface="Tahoma"/>
                <a:ea typeface="Tahoma"/>
                <a:cs typeface="Tahoma"/>
                <a:sym typeface="Tahoma"/>
              </a:rPr>
              <a:t>i</a:t>
            </a:r>
            <a:r>
              <a:rPr b="1" i="0" lang="en-US" sz="3200" u="none" cap="none" strike="noStrike">
                <a:solidFill>
                  <a:srgbClr val="808080"/>
                </a:solidFill>
                <a:latin typeface="Tahoma"/>
                <a:ea typeface="Tahoma"/>
                <a:cs typeface="Tahoma"/>
                <a:sym typeface="Tahoma"/>
              </a:rPr>
              <a:t>)</a:t>
            </a:r>
            <a:r>
              <a:rPr b="1" baseline="30000" i="0" lang="en-US" sz="3200" u="none" cap="none" strike="noStrike">
                <a:solidFill>
                  <a:srgbClr val="FF00FF"/>
                </a:solidFill>
                <a:latin typeface="Tahoma"/>
                <a:ea typeface="Tahoma"/>
                <a:cs typeface="Tahoma"/>
                <a:sym typeface="Tahoma"/>
              </a:rPr>
              <a:t> n</a:t>
            </a:r>
            <a:r>
              <a:rPr b="1" i="0" lang="en-US" sz="3200" u="none" cap="none" strike="noStrike">
                <a:solidFill>
                  <a:srgbClr val="000000"/>
                </a:solidFill>
                <a:latin typeface="Tahoma"/>
                <a:ea typeface="Tahoma"/>
                <a:cs typeface="Tahoma"/>
                <a:sym typeface="Tahoma"/>
              </a:rPr>
              <a:t> -1]</a:t>
            </a:r>
            <a:endParaRPr/>
          </a:p>
          <a:p>
            <a:pPr indent="-342900" lvl="0" marL="342900" marR="0" rtl="0" algn="l">
              <a:lnSpc>
                <a:spcPct val="100000"/>
              </a:lnSpc>
              <a:spcBef>
                <a:spcPts val="640"/>
              </a:spcBef>
              <a:spcAft>
                <a:spcPts val="0"/>
              </a:spcAft>
              <a:buClr>
                <a:schemeClr val="dk1"/>
              </a:buClr>
              <a:buSzPts val="3200"/>
              <a:buFont typeface="Times New Roman"/>
              <a:buNone/>
            </a:pPr>
            <a:r>
              <a:t/>
            </a:r>
            <a:endParaRPr b="1" i="0" sz="3200" u="none" cap="none" strike="noStrike">
              <a:solidFill>
                <a:srgbClr val="000000"/>
              </a:solidFill>
              <a:latin typeface="Tahoma"/>
              <a:ea typeface="Tahoma"/>
              <a:cs typeface="Tahoma"/>
              <a:sym typeface="Tahoma"/>
            </a:endParaRPr>
          </a:p>
          <a:p>
            <a:pPr indent="-342900" lvl="0" marL="342900" marR="0" rtl="0" algn="ctr">
              <a:lnSpc>
                <a:spcPct val="100000"/>
              </a:lnSpc>
              <a:spcBef>
                <a:spcPts val="640"/>
              </a:spcBef>
              <a:spcAft>
                <a:spcPts val="0"/>
              </a:spcAft>
              <a:buClr>
                <a:srgbClr val="008080"/>
              </a:buClr>
              <a:buSzPts val="3200"/>
              <a:buFont typeface="Tahoma"/>
              <a:buNone/>
            </a:pPr>
            <a:r>
              <a:rPr b="1" i="0" lang="en-US" sz="3200" u="none" cap="none" strike="noStrike">
                <a:solidFill>
                  <a:srgbClr val="008080"/>
                </a:solidFill>
                <a:latin typeface="Tahoma"/>
                <a:ea typeface="Tahoma"/>
                <a:cs typeface="Tahoma"/>
                <a:sym typeface="Tahoma"/>
              </a:rPr>
              <a:t>F</a:t>
            </a:r>
            <a:r>
              <a:rPr b="1" i="0" lang="en-US" sz="3200" u="none" cap="none" strike="noStrike">
                <a:solidFill>
                  <a:srgbClr val="FF0000"/>
                </a:solidFill>
                <a:latin typeface="Tahoma"/>
                <a:ea typeface="Tahoma"/>
                <a:cs typeface="Tahoma"/>
                <a:sym typeface="Tahoma"/>
              </a:rPr>
              <a:t> </a:t>
            </a:r>
            <a:r>
              <a:rPr b="1" i="0" lang="en-US" sz="3200" u="none" cap="none" strike="noStrike">
                <a:solidFill>
                  <a:srgbClr val="000000"/>
                </a:solidFill>
                <a:latin typeface="Tahoma"/>
                <a:ea typeface="Tahoma"/>
                <a:cs typeface="Tahoma"/>
                <a:sym typeface="Tahoma"/>
              </a:rPr>
              <a:t>= </a:t>
            </a:r>
            <a:r>
              <a:rPr b="1" i="0" lang="en-US" sz="3200" u="none" cap="none" strike="noStrike">
                <a:solidFill>
                  <a:srgbClr val="FF0000"/>
                </a:solidFill>
                <a:latin typeface="Tahoma"/>
                <a:ea typeface="Tahoma"/>
                <a:cs typeface="Tahoma"/>
                <a:sym typeface="Tahoma"/>
              </a:rPr>
              <a:t>A</a:t>
            </a:r>
            <a:r>
              <a:rPr b="1" i="0" lang="en-US" sz="3200" u="none" cap="none" strike="noStrike">
                <a:solidFill>
                  <a:srgbClr val="000000"/>
                </a:solidFill>
                <a:latin typeface="Tahoma"/>
                <a:ea typeface="Tahoma"/>
                <a:cs typeface="Tahoma"/>
                <a:sym typeface="Tahoma"/>
              </a:rPr>
              <a:t>[</a:t>
            </a:r>
            <a:r>
              <a:rPr b="1" i="0" lang="en-US" sz="3200" u="none" cap="none" strike="noStrike">
                <a:solidFill>
                  <a:srgbClr val="808080"/>
                </a:solidFill>
                <a:latin typeface="Tahoma"/>
                <a:ea typeface="Tahoma"/>
                <a:cs typeface="Tahoma"/>
                <a:sym typeface="Tahoma"/>
              </a:rPr>
              <a:t>(</a:t>
            </a:r>
            <a:r>
              <a:rPr b="1" i="0" lang="en-US" sz="3200" u="none" cap="none" strike="noStrike">
                <a:solidFill>
                  <a:srgbClr val="FF0000"/>
                </a:solidFill>
                <a:latin typeface="Tahoma"/>
                <a:ea typeface="Tahoma"/>
                <a:cs typeface="Tahoma"/>
                <a:sym typeface="Tahoma"/>
              </a:rPr>
              <a:t>1</a:t>
            </a:r>
            <a:r>
              <a:rPr b="1" i="0" lang="en-US" sz="3200" u="none" cap="none" strike="noStrike">
                <a:solidFill>
                  <a:srgbClr val="808080"/>
                </a:solidFill>
                <a:latin typeface="Tahoma"/>
                <a:ea typeface="Tahoma"/>
                <a:cs typeface="Tahoma"/>
                <a:sym typeface="Tahoma"/>
              </a:rPr>
              <a:t>+</a:t>
            </a:r>
            <a:r>
              <a:rPr b="1" i="0" lang="en-US" sz="3200" u="none" cap="none" strike="noStrike">
                <a:solidFill>
                  <a:srgbClr val="0000FF"/>
                </a:solidFill>
                <a:latin typeface="Tahoma"/>
                <a:ea typeface="Tahoma"/>
                <a:cs typeface="Tahoma"/>
                <a:sym typeface="Tahoma"/>
              </a:rPr>
              <a:t>i</a:t>
            </a:r>
            <a:r>
              <a:rPr b="1" i="0" lang="en-US" sz="3200" u="none" cap="none" strike="noStrike">
                <a:solidFill>
                  <a:srgbClr val="808080"/>
                </a:solidFill>
                <a:latin typeface="Tahoma"/>
                <a:ea typeface="Tahoma"/>
                <a:cs typeface="Tahoma"/>
                <a:sym typeface="Tahoma"/>
              </a:rPr>
              <a:t>)</a:t>
            </a:r>
            <a:r>
              <a:rPr b="1" baseline="30000" i="0" lang="en-US" sz="3200" u="none" cap="none" strike="noStrike">
                <a:solidFill>
                  <a:srgbClr val="FF00FF"/>
                </a:solidFill>
                <a:latin typeface="Tahoma"/>
                <a:ea typeface="Tahoma"/>
                <a:cs typeface="Tahoma"/>
                <a:sym typeface="Tahoma"/>
              </a:rPr>
              <a:t> n   </a:t>
            </a:r>
            <a:r>
              <a:rPr b="1" i="0" lang="en-US" sz="3200" u="none" cap="none" strike="noStrike">
                <a:solidFill>
                  <a:srgbClr val="000000"/>
                </a:solidFill>
                <a:latin typeface="Tahoma"/>
                <a:ea typeface="Tahoma"/>
                <a:cs typeface="Tahoma"/>
                <a:sym typeface="Tahoma"/>
              </a:rPr>
              <a:t>-</a:t>
            </a:r>
            <a:r>
              <a:rPr b="1" i="0" lang="en-US" sz="3200" u="none" cap="none" strike="noStrike">
                <a:solidFill>
                  <a:srgbClr val="FF0000"/>
                </a:solidFill>
                <a:latin typeface="Tahoma"/>
                <a:ea typeface="Tahoma"/>
                <a:cs typeface="Tahoma"/>
                <a:sym typeface="Tahoma"/>
              </a:rPr>
              <a:t>1</a:t>
            </a:r>
            <a:r>
              <a:rPr b="1" i="0" lang="en-US" sz="3200" u="none" cap="none" strike="noStrike">
                <a:solidFill>
                  <a:srgbClr val="000000"/>
                </a:solidFill>
                <a:latin typeface="Tahoma"/>
                <a:ea typeface="Tahoma"/>
                <a:cs typeface="Tahoma"/>
                <a:sym typeface="Tahoma"/>
              </a:rPr>
              <a:t>]/</a:t>
            </a:r>
            <a:r>
              <a:rPr b="1" i="0" lang="en-US" sz="3200" u="none" cap="none" strike="noStrike">
                <a:solidFill>
                  <a:srgbClr val="0000FF"/>
                </a:solidFill>
                <a:latin typeface="Tahoma"/>
                <a:ea typeface="Tahoma"/>
                <a:cs typeface="Tahoma"/>
                <a:sym typeface="Tahoma"/>
              </a:rPr>
              <a:t> i</a:t>
            </a:r>
            <a:endParaRPr b="0" i="0" sz="3200" u="none" cap="none" strike="noStrike">
              <a:solidFill>
                <a:srgbClr val="0000FF"/>
              </a:solidFill>
              <a:latin typeface="Times New Roman"/>
              <a:ea typeface="Times New Roman"/>
              <a:cs typeface="Times New Roman"/>
              <a:sym typeface="Times New Roman"/>
            </a:endParaRPr>
          </a:p>
          <a:p>
            <a:pPr indent="-139700" lvl="0" marL="342900" marR="0" rtl="0" algn="l">
              <a:spcBef>
                <a:spcPts val="640"/>
              </a:spcBef>
              <a:spcAft>
                <a:spcPts val="0"/>
              </a:spcAft>
              <a:buClr>
                <a:schemeClr val="dk1"/>
              </a:buClr>
              <a:buSzPts val="3200"/>
              <a:buFont typeface="Times New Roman"/>
              <a:buNone/>
            </a:pPr>
            <a:r>
              <a:t/>
            </a:r>
            <a:endParaRPr b="0" i="0" sz="3200" u="none" cap="none" strike="noStrike">
              <a:solidFill>
                <a:srgbClr val="0000FF"/>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85">
                                            <p:txEl>
                                              <p:pRg end="0" st="0"/>
                                            </p:txEl>
                                          </p:spTgt>
                                        </p:tgtEl>
                                        <p:attrNameLst>
                                          <p:attrName>style.visibility</p:attrName>
                                        </p:attrNameLst>
                                      </p:cBhvr>
                                      <p:to>
                                        <p:strVal val="visible"/>
                                      </p:to>
                                    </p:set>
                                    <p:animEffect filter="fade" transition="in">
                                      <p:cBhvr>
                                        <p:cTn dur="300"/>
                                        <p:tgtEl>
                                          <p:spTgt spid="385">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385">
                                            <p:txEl>
                                              <p:pRg end="1" st="1"/>
                                            </p:txEl>
                                          </p:spTgt>
                                        </p:tgtEl>
                                        <p:attrNameLst>
                                          <p:attrName>style.visibility</p:attrName>
                                        </p:attrNameLst>
                                      </p:cBhvr>
                                      <p:to>
                                        <p:strVal val="visible"/>
                                      </p:to>
                                    </p:set>
                                    <p:animEffect filter="fade" transition="in">
                                      <p:cBhvr>
                                        <p:cTn dur="300"/>
                                        <p:tgtEl>
                                          <p:spTgt spid="385">
                                            <p:txEl>
                                              <p:pRg end="1" st="1"/>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385">
                                            <p:txEl>
                                              <p:pRg end="2" st="2"/>
                                            </p:txEl>
                                          </p:spTgt>
                                        </p:tgtEl>
                                        <p:attrNameLst>
                                          <p:attrName>style.visibility</p:attrName>
                                        </p:attrNameLst>
                                      </p:cBhvr>
                                      <p:to>
                                        <p:strVal val="visible"/>
                                      </p:to>
                                    </p:set>
                                    <p:animEffect filter="fade" transition="in">
                                      <p:cBhvr>
                                        <p:cTn dur="300"/>
                                        <p:tgtEl>
                                          <p:spTgt spid="385">
                                            <p:txEl>
                                              <p:pRg end="2" st="2"/>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385">
                                            <p:txEl>
                                              <p:pRg end="3" st="3"/>
                                            </p:txEl>
                                          </p:spTgt>
                                        </p:tgtEl>
                                        <p:attrNameLst>
                                          <p:attrName>style.visibility</p:attrName>
                                        </p:attrNameLst>
                                      </p:cBhvr>
                                      <p:to>
                                        <p:strVal val="visible"/>
                                      </p:to>
                                    </p:set>
                                    <p:animEffect filter="fade" transition="in">
                                      <p:cBhvr>
                                        <p:cTn dur="300"/>
                                        <p:tgtEl>
                                          <p:spTgt spid="385">
                                            <p:txEl>
                                              <p:pRg end="3" st="3"/>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385">
                                            <p:txEl>
                                              <p:pRg end="4" st="4"/>
                                            </p:txEl>
                                          </p:spTgt>
                                        </p:tgtEl>
                                        <p:attrNameLst>
                                          <p:attrName>style.visibility</p:attrName>
                                        </p:attrNameLst>
                                      </p:cBhvr>
                                      <p:to>
                                        <p:strVal val="visible"/>
                                      </p:to>
                                    </p:set>
                                    <p:animEffect filter="fade" transition="in">
                                      <p:cBhvr>
                                        <p:cTn dur="300"/>
                                        <p:tgtEl>
                                          <p:spTgt spid="385">
                                            <p:txEl>
                                              <p:pRg end="4" st="4"/>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385">
                                            <p:txEl>
                                              <p:pRg end="5" st="5"/>
                                            </p:txEl>
                                          </p:spTgt>
                                        </p:tgtEl>
                                        <p:attrNameLst>
                                          <p:attrName>style.visibility</p:attrName>
                                        </p:attrNameLst>
                                      </p:cBhvr>
                                      <p:to>
                                        <p:strVal val="visible"/>
                                      </p:to>
                                    </p:set>
                                    <p:animEffect filter="fade" transition="in">
                                      <p:cBhvr>
                                        <p:cTn dur="300"/>
                                        <p:tgtEl>
                                          <p:spTgt spid="385">
                                            <p:txEl>
                                              <p:pRg end="5" st="5"/>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385">
                                            <p:txEl>
                                              <p:pRg end="6" st="6"/>
                                            </p:txEl>
                                          </p:spTgt>
                                        </p:tgtEl>
                                        <p:attrNameLst>
                                          <p:attrName>style.visibility</p:attrName>
                                        </p:attrNameLst>
                                      </p:cBhvr>
                                      <p:to>
                                        <p:strVal val="visible"/>
                                      </p:to>
                                    </p:set>
                                    <p:animEffect filter="fade" transition="in">
                                      <p:cBhvr>
                                        <p:cTn dur="300"/>
                                        <p:tgtEl>
                                          <p:spTgt spid="385">
                                            <p:txEl>
                                              <p:pRg end="6" st="6"/>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385">
                                            <p:txEl>
                                              <p:pRg end="7" st="7"/>
                                            </p:txEl>
                                          </p:spTgt>
                                        </p:tgtEl>
                                        <p:attrNameLst>
                                          <p:attrName>style.visibility</p:attrName>
                                        </p:attrNameLst>
                                      </p:cBhvr>
                                      <p:to>
                                        <p:strVal val="visible"/>
                                      </p:to>
                                    </p:set>
                                    <p:animEffect filter="fade" transition="in">
                                      <p:cBhvr>
                                        <p:cTn dur="300"/>
                                        <p:tgtEl>
                                          <p:spTgt spid="38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6" name="Shape 106"/>
        <p:cNvGrpSpPr/>
        <p:nvPr/>
      </p:nvGrpSpPr>
      <p:grpSpPr>
        <a:xfrm>
          <a:off x="0" y="0"/>
          <a:ext cx="0" cy="0"/>
          <a:chOff x="0" y="0"/>
          <a:chExt cx="0" cy="0"/>
        </a:xfrm>
      </p:grpSpPr>
      <p:sp>
        <p:nvSpPr>
          <p:cNvPr id="107" name="Google Shape;107;p1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Copyright Dr.Shahram Sharifi</a:t>
            </a:r>
            <a:endParaRPr/>
          </a:p>
        </p:txBody>
      </p:sp>
      <p:sp>
        <p:nvSpPr>
          <p:cNvPr id="108" name="Google Shape;108;p1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80"/>
              </a:buClr>
              <a:buSzPts val="4400"/>
              <a:buFont typeface="Tahoma"/>
              <a:buNone/>
            </a:pPr>
            <a:r>
              <a:rPr b="1" i="0" lang="en-US" sz="4400" u="none" cap="none" strike="noStrike">
                <a:solidFill>
                  <a:srgbClr val="008080"/>
                </a:solidFill>
                <a:latin typeface="Tahoma"/>
                <a:ea typeface="Tahoma"/>
                <a:cs typeface="Tahoma"/>
                <a:sym typeface="Tahoma"/>
              </a:rPr>
              <a:t>Time is Money!</a:t>
            </a:r>
            <a:br>
              <a:rPr b="1" i="0" lang="en-US" sz="4400" u="none" cap="none" strike="noStrike">
                <a:solidFill>
                  <a:srgbClr val="008080"/>
                </a:solidFill>
                <a:latin typeface="Tahoma"/>
                <a:ea typeface="Tahoma"/>
                <a:cs typeface="Tahoma"/>
                <a:sym typeface="Tahoma"/>
              </a:rPr>
            </a:br>
            <a:endParaRPr/>
          </a:p>
        </p:txBody>
      </p:sp>
      <p:sp>
        <p:nvSpPr>
          <p:cNvPr id="109" name="Google Shape;109;p16"/>
          <p:cNvSpPr txBox="1"/>
          <p:nvPr>
            <p:ph idx="1" type="body"/>
          </p:nvPr>
        </p:nvSpPr>
        <p:spPr>
          <a:xfrm>
            <a:off x="304800" y="1981200"/>
            <a:ext cx="8534400" cy="4114800"/>
          </a:xfrm>
          <a:prstGeom prst="rect">
            <a:avLst/>
          </a:prstGeom>
          <a:noFill/>
          <a:ln>
            <a:noFill/>
          </a:ln>
        </p:spPr>
        <p:txBody>
          <a:bodyPr anchorCtr="0" anchor="t" bIns="45700" lIns="91425" spcFirstLastPara="1" rIns="91425" wrap="square" tIns="45700">
            <a:noAutofit/>
          </a:bodyPr>
          <a:lstStyle/>
          <a:p>
            <a:pPr indent="-7937" lvl="0" marL="198437" marR="0" rtl="0" algn="l">
              <a:lnSpc>
                <a:spcPct val="90000"/>
              </a:lnSpc>
              <a:spcBef>
                <a:spcPts val="0"/>
              </a:spcBef>
              <a:spcAft>
                <a:spcPts val="0"/>
              </a:spcAft>
              <a:buClr>
                <a:srgbClr val="800080"/>
              </a:buClr>
              <a:buSzPts val="3200"/>
              <a:buFont typeface="Noto Sans Symbols"/>
              <a:buNone/>
            </a:pPr>
            <a:r>
              <a:rPr b="0" i="0" lang="en-US" sz="3200" u="none" cap="none" strike="noStrike">
                <a:solidFill>
                  <a:srgbClr val="800080"/>
                </a:solidFill>
                <a:latin typeface="Noto Sans Symbols"/>
                <a:ea typeface="Noto Sans Symbols"/>
                <a:cs typeface="Noto Sans Symbols"/>
                <a:sym typeface="Noto Sans Symbols"/>
              </a:rPr>
              <a:t>❑</a:t>
            </a:r>
            <a:r>
              <a:rPr b="0" i="0" lang="en-US" sz="3200" u="none" cap="none" strike="noStrike">
                <a:solidFill>
                  <a:srgbClr val="800080"/>
                </a:solidFill>
                <a:latin typeface="Times New Roman"/>
                <a:ea typeface="Times New Roman"/>
                <a:cs typeface="Times New Roman"/>
                <a:sym typeface="Times New Roman"/>
              </a:rPr>
              <a:t>  </a:t>
            </a:r>
            <a:r>
              <a:rPr b="1" i="0" lang="en-US" sz="3200" u="none" cap="none" strike="noStrike">
                <a:solidFill>
                  <a:srgbClr val="800080"/>
                </a:solidFill>
                <a:latin typeface="Arial"/>
                <a:ea typeface="Arial"/>
                <a:cs typeface="Arial"/>
                <a:sym typeface="Arial"/>
              </a:rPr>
              <a:t>Money/Cash, like any other capital, has a value.</a:t>
            </a:r>
            <a:endParaRPr/>
          </a:p>
          <a:p>
            <a:pPr indent="-7937" lvl="0" marL="198437" marR="0" rtl="0" algn="l">
              <a:lnSpc>
                <a:spcPct val="90000"/>
              </a:lnSpc>
              <a:spcBef>
                <a:spcPts val="640"/>
              </a:spcBef>
              <a:spcAft>
                <a:spcPts val="0"/>
              </a:spcAft>
              <a:buClr>
                <a:srgbClr val="800080"/>
              </a:buClr>
              <a:buSzPts val="3200"/>
              <a:buFont typeface="Noto Sans Symbols"/>
              <a:buNone/>
            </a:pPr>
            <a:r>
              <a:rPr b="0" i="0" lang="en-US" sz="3200" u="none" cap="none" strike="noStrike">
                <a:solidFill>
                  <a:srgbClr val="800080"/>
                </a:solidFill>
                <a:latin typeface="Noto Sans Symbols"/>
                <a:ea typeface="Noto Sans Symbols"/>
                <a:cs typeface="Noto Sans Symbols"/>
                <a:sym typeface="Noto Sans Symbols"/>
              </a:rPr>
              <a:t>❑</a:t>
            </a:r>
            <a:r>
              <a:rPr b="0" i="0" lang="en-US" sz="3200" u="none" cap="none" strike="noStrike">
                <a:solidFill>
                  <a:srgbClr val="800080"/>
                </a:solidFill>
                <a:latin typeface="Times New Roman"/>
                <a:ea typeface="Times New Roman"/>
                <a:cs typeface="Times New Roman"/>
                <a:sym typeface="Times New Roman"/>
              </a:rPr>
              <a:t> </a:t>
            </a:r>
            <a:r>
              <a:rPr b="1" i="0" lang="en-US" sz="3200" u="none" cap="none" strike="noStrike">
                <a:solidFill>
                  <a:srgbClr val="800080"/>
                </a:solidFill>
                <a:latin typeface="Arial"/>
                <a:ea typeface="Arial"/>
                <a:cs typeface="Arial"/>
                <a:sym typeface="Arial"/>
              </a:rPr>
              <a:t>We may not buy or sell money, but we </a:t>
            </a:r>
            <a:r>
              <a:rPr b="1" i="0" lang="en-US" sz="3200" u="none" cap="none" strike="noStrike">
                <a:solidFill>
                  <a:schemeClr val="accent2"/>
                </a:solidFill>
                <a:latin typeface="Arial"/>
                <a:ea typeface="Arial"/>
                <a:cs typeface="Arial"/>
                <a:sym typeface="Arial"/>
              </a:rPr>
              <a:t>l</a:t>
            </a:r>
            <a:r>
              <a:rPr b="1" i="0" lang="en-US" sz="3200" u="none" cap="none" strike="noStrike">
                <a:solidFill>
                  <a:srgbClr val="0000FF"/>
                </a:solidFill>
                <a:latin typeface="Arial"/>
                <a:ea typeface="Arial"/>
                <a:cs typeface="Arial"/>
                <a:sym typeface="Arial"/>
              </a:rPr>
              <a:t>end </a:t>
            </a:r>
            <a:r>
              <a:rPr b="1" i="0" lang="en-US" sz="3200" u="none" cap="none" strike="noStrike">
                <a:solidFill>
                  <a:schemeClr val="dk1"/>
                </a:solidFill>
                <a:latin typeface="Arial"/>
                <a:ea typeface="Arial"/>
                <a:cs typeface="Arial"/>
                <a:sym typeface="Arial"/>
              </a:rPr>
              <a:t>or</a:t>
            </a:r>
            <a:r>
              <a:rPr b="1" i="1" lang="en-US" sz="3200" u="none" cap="none" strike="noStrike">
                <a:solidFill>
                  <a:srgbClr val="008080"/>
                </a:solidFill>
                <a:latin typeface="Arial"/>
                <a:ea typeface="Arial"/>
                <a:cs typeface="Arial"/>
                <a:sym typeface="Arial"/>
              </a:rPr>
              <a:t> </a:t>
            </a:r>
            <a:r>
              <a:rPr b="1" i="0" lang="en-US" sz="3200" u="none" cap="none" strike="noStrike">
                <a:solidFill>
                  <a:srgbClr val="0000FF"/>
                </a:solidFill>
                <a:latin typeface="Arial"/>
                <a:ea typeface="Arial"/>
                <a:cs typeface="Arial"/>
                <a:sym typeface="Arial"/>
              </a:rPr>
              <a:t>rent </a:t>
            </a:r>
            <a:r>
              <a:rPr b="1" i="0" lang="en-US" sz="3200" u="none" cap="none" strike="noStrike">
                <a:solidFill>
                  <a:srgbClr val="800080"/>
                </a:solidFill>
                <a:latin typeface="Arial"/>
                <a:ea typeface="Arial"/>
                <a:cs typeface="Arial"/>
                <a:sym typeface="Arial"/>
              </a:rPr>
              <a:t>it.</a:t>
            </a:r>
            <a:endParaRPr/>
          </a:p>
          <a:p>
            <a:pPr indent="-7937" lvl="0" marL="198437" marR="0" rtl="0" algn="l">
              <a:lnSpc>
                <a:spcPct val="90000"/>
              </a:lnSpc>
              <a:spcBef>
                <a:spcPts val="640"/>
              </a:spcBef>
              <a:spcAft>
                <a:spcPts val="0"/>
              </a:spcAft>
              <a:buClr>
                <a:srgbClr val="0000FF"/>
              </a:buClr>
              <a:buSzPts val="3200"/>
              <a:buFont typeface="Noto Sans Symbols"/>
              <a:buNone/>
            </a:pPr>
            <a:r>
              <a:rPr b="0" i="0" lang="en-US" sz="3200" u="none" cap="none" strike="noStrike">
                <a:solidFill>
                  <a:srgbClr val="0000FF"/>
                </a:solidFill>
                <a:latin typeface="Noto Sans Symbols"/>
                <a:ea typeface="Noto Sans Symbols"/>
                <a:cs typeface="Noto Sans Symbols"/>
                <a:sym typeface="Noto Sans Symbols"/>
              </a:rPr>
              <a:t>❑</a:t>
            </a:r>
            <a:r>
              <a:rPr b="0" i="0" lang="en-US" sz="3200" u="none" cap="none" strike="noStrike">
                <a:solidFill>
                  <a:srgbClr val="0000FF"/>
                </a:solidFill>
                <a:latin typeface="Times New Roman"/>
                <a:ea typeface="Times New Roman"/>
                <a:cs typeface="Times New Roman"/>
                <a:sym typeface="Times New Roman"/>
              </a:rPr>
              <a:t> </a:t>
            </a:r>
            <a:r>
              <a:rPr b="1" i="0" lang="en-US" sz="3200" u="none" cap="none" strike="noStrike">
                <a:solidFill>
                  <a:srgbClr val="800080"/>
                </a:solidFill>
                <a:latin typeface="Arial"/>
                <a:ea typeface="Arial"/>
                <a:cs typeface="Arial"/>
                <a:sym typeface="Arial"/>
              </a:rPr>
              <a:t>Like any other capital, there is a </a:t>
            </a:r>
            <a:r>
              <a:rPr b="1" i="0" lang="en-US" sz="3200" u="none" cap="none" strike="noStrike">
                <a:solidFill>
                  <a:srgbClr val="0000FF"/>
                </a:solidFill>
                <a:latin typeface="Arial"/>
                <a:ea typeface="Arial"/>
                <a:cs typeface="Arial"/>
                <a:sym typeface="Arial"/>
              </a:rPr>
              <a:t>Cost</a:t>
            </a:r>
            <a:r>
              <a:rPr b="1" i="0" lang="en-US" sz="3200" u="none" cap="none" strike="noStrike">
                <a:solidFill>
                  <a:srgbClr val="800080"/>
                </a:solidFill>
                <a:latin typeface="Arial"/>
                <a:ea typeface="Arial"/>
                <a:cs typeface="Arial"/>
                <a:sym typeface="Arial"/>
              </a:rPr>
              <a:t> for </a:t>
            </a:r>
            <a:r>
              <a:rPr b="1" i="0" lang="en-US" sz="3200" u="none" cap="none" strike="noStrike">
                <a:solidFill>
                  <a:srgbClr val="0000FF"/>
                </a:solidFill>
                <a:latin typeface="Arial"/>
                <a:ea typeface="Arial"/>
                <a:cs typeface="Arial"/>
                <a:sym typeface="Arial"/>
              </a:rPr>
              <a:t>lending </a:t>
            </a:r>
            <a:r>
              <a:rPr b="1" i="0" lang="en-US" sz="3200" u="none" cap="none" strike="noStrike">
                <a:solidFill>
                  <a:srgbClr val="800080"/>
                </a:solidFill>
                <a:latin typeface="Arial"/>
                <a:ea typeface="Arial"/>
                <a:cs typeface="Arial"/>
                <a:sym typeface="Arial"/>
              </a:rPr>
              <a:t>or </a:t>
            </a:r>
            <a:r>
              <a:rPr b="1" i="0" lang="en-US" sz="3200" u="none" cap="none" strike="noStrike">
                <a:solidFill>
                  <a:srgbClr val="0000FF"/>
                </a:solidFill>
                <a:latin typeface="Arial"/>
                <a:ea typeface="Arial"/>
                <a:cs typeface="Arial"/>
                <a:sym typeface="Arial"/>
              </a:rPr>
              <a:t>renting </a:t>
            </a:r>
            <a:r>
              <a:rPr b="1" i="0" lang="en-US" sz="3200" u="none" cap="none" strike="noStrike">
                <a:solidFill>
                  <a:srgbClr val="800080"/>
                </a:solidFill>
                <a:latin typeface="Arial"/>
                <a:ea typeface="Arial"/>
                <a:cs typeface="Arial"/>
                <a:sym typeface="Arial"/>
              </a:rPr>
              <a:t>money. It is called </a:t>
            </a:r>
            <a:r>
              <a:rPr b="1" i="0" lang="en-US" sz="3200" u="none" cap="none" strike="noStrike">
                <a:solidFill>
                  <a:srgbClr val="0000FF"/>
                </a:solidFill>
                <a:latin typeface="Arial"/>
                <a:ea typeface="Arial"/>
                <a:cs typeface="Arial"/>
                <a:sym typeface="Arial"/>
              </a:rPr>
              <a:t>Cost of Capital</a:t>
            </a:r>
            <a:r>
              <a:rPr b="1" i="0" lang="en-US" sz="3200" u="none" cap="none" strike="noStrike">
                <a:solidFill>
                  <a:srgbClr val="800080"/>
                </a:solidFill>
                <a:latin typeface="Arial"/>
                <a:ea typeface="Arial"/>
                <a:cs typeface="Arial"/>
                <a:sym typeface="Arial"/>
              </a:rPr>
              <a:t> or </a:t>
            </a:r>
            <a:r>
              <a:rPr b="1" i="0" lang="en-US" sz="3200" u="none" cap="none" strike="noStrike">
                <a:solidFill>
                  <a:srgbClr val="0000FF"/>
                </a:solidFill>
                <a:latin typeface="Arial"/>
                <a:ea typeface="Arial"/>
                <a:cs typeface="Arial"/>
                <a:sym typeface="Arial"/>
              </a:rPr>
              <a:t>Interest Rate</a:t>
            </a:r>
            <a:endParaRPr b="0" i="0" sz="3200" u="none" cap="none" strike="noStrike">
              <a:solidFill>
                <a:srgbClr val="0000FF"/>
              </a:solidFill>
              <a:latin typeface="Times New Roman"/>
              <a:ea typeface="Times New Roman"/>
              <a:cs typeface="Times New Roman"/>
              <a:sym typeface="Times New Roman"/>
            </a:endParaRPr>
          </a:p>
          <a:p>
            <a:pPr indent="-7937" lvl="0" marL="198437" marR="0" rtl="0" algn="l">
              <a:lnSpc>
                <a:spcPct val="90000"/>
              </a:lnSpc>
              <a:spcBef>
                <a:spcPts val="640"/>
              </a:spcBef>
              <a:spcAft>
                <a:spcPts val="0"/>
              </a:spcAft>
              <a:buClr>
                <a:srgbClr val="FF0000"/>
              </a:buClr>
              <a:buSzPts val="3200"/>
              <a:buFont typeface="Times New Roman"/>
              <a:buNone/>
            </a:pPr>
            <a:r>
              <a:rPr b="0" i="0" lang="en-US" sz="3200" u="none" cap="none" strike="noStrike">
                <a:solidFill>
                  <a:srgbClr val="FF0000"/>
                </a:solidFill>
                <a:latin typeface="Times New Roman"/>
                <a:ea typeface="Times New Roman"/>
                <a:cs typeface="Times New Roman"/>
                <a:sym typeface="Times New Roman"/>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300"/>
                                        <p:tgtEl>
                                          <p:spTgt spid="10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300"/>
                                        <p:tgtEl>
                                          <p:spTgt spid="10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300"/>
                                        <p:tgtEl>
                                          <p:spTgt spid="10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300"/>
                                        <p:tgtEl>
                                          <p:spTgt spid="10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89" name="Shape 389"/>
        <p:cNvGrpSpPr/>
        <p:nvPr/>
      </p:nvGrpSpPr>
      <p:grpSpPr>
        <a:xfrm>
          <a:off x="0" y="0"/>
          <a:ext cx="0" cy="0"/>
          <a:chOff x="0" y="0"/>
          <a:chExt cx="0" cy="0"/>
        </a:xfrm>
      </p:grpSpPr>
      <p:sp>
        <p:nvSpPr>
          <p:cNvPr id="390" name="Google Shape;390;p43"/>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391" name="Google Shape;391;p4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4400"/>
              <a:buFont typeface="Tahoma"/>
              <a:buNone/>
            </a:pPr>
            <a:r>
              <a:rPr b="1" i="0" lang="en-US" sz="4400" u="none" cap="none" strike="noStrike">
                <a:solidFill>
                  <a:srgbClr val="FF00FF"/>
                </a:solidFill>
                <a:latin typeface="Tahoma"/>
                <a:ea typeface="Tahoma"/>
                <a:cs typeface="Tahoma"/>
                <a:sym typeface="Tahoma"/>
              </a:rPr>
              <a:t>Never-ending Annuity!</a:t>
            </a:r>
            <a:br>
              <a:rPr b="0" i="0" lang="en-US" sz="4400" u="none" cap="none" strike="noStrike">
                <a:solidFill>
                  <a:srgbClr val="0000FF"/>
                </a:solidFill>
                <a:latin typeface="Times New Roman"/>
                <a:ea typeface="Times New Roman"/>
                <a:cs typeface="Times New Roman"/>
                <a:sym typeface="Times New Roman"/>
              </a:rPr>
            </a:br>
            <a:endParaRPr/>
          </a:p>
        </p:txBody>
      </p:sp>
      <p:sp>
        <p:nvSpPr>
          <p:cNvPr id="392" name="Google Shape;392;p4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Tahoma"/>
              <a:buChar char="•"/>
            </a:pPr>
            <a:r>
              <a:rPr b="1" i="0" lang="en-US" sz="3200" u="none" cap="none" strike="noStrike">
                <a:solidFill>
                  <a:srgbClr val="0000FF"/>
                </a:solidFill>
                <a:latin typeface="Tahoma"/>
                <a:ea typeface="Tahoma"/>
                <a:cs typeface="Tahoma"/>
                <a:sym typeface="Tahoma"/>
              </a:rPr>
              <a:t>What if the annual Cash flows never end?</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rgbClr val="0000FF"/>
              </a:buClr>
              <a:buSzPts val="3200"/>
              <a:buFont typeface="Times New Roman"/>
              <a:buNone/>
            </a:pPr>
            <a:r>
              <a:rPr b="1" i="0" lang="en-US" sz="3200" u="none" cap="none" strike="noStrike">
                <a:solidFill>
                  <a:srgbClr val="0000FF"/>
                </a:solidFill>
                <a:latin typeface="Times New Roman"/>
                <a:ea typeface="Times New Roman"/>
                <a:cs typeface="Times New Roman"/>
                <a:sym typeface="Times New Roman"/>
              </a:rPr>
              <a:t> </a:t>
            </a:r>
            <a:endParaRPr/>
          </a:p>
        </p:txBody>
      </p:sp>
      <p:grpSp>
        <p:nvGrpSpPr>
          <p:cNvPr id="393" name="Google Shape;393;p43"/>
          <p:cNvGrpSpPr/>
          <p:nvPr/>
        </p:nvGrpSpPr>
        <p:grpSpPr>
          <a:xfrm>
            <a:off x="228600" y="4184650"/>
            <a:ext cx="8534400" cy="1363662"/>
            <a:chOff x="228600" y="4184650"/>
            <a:chExt cx="8534400" cy="1363662"/>
          </a:xfrm>
        </p:grpSpPr>
        <p:cxnSp>
          <p:nvCxnSpPr>
            <p:cNvPr id="394" name="Google Shape;394;p43"/>
            <p:cNvCxnSpPr/>
            <p:nvPr/>
          </p:nvCxnSpPr>
          <p:spPr>
            <a:xfrm>
              <a:off x="525462" y="5005387"/>
              <a:ext cx="4479925" cy="0"/>
            </a:xfrm>
            <a:prstGeom prst="straightConnector1">
              <a:avLst/>
            </a:prstGeom>
            <a:noFill/>
            <a:ln cap="flat" cmpd="sng" w="28575">
              <a:solidFill>
                <a:srgbClr val="000000"/>
              </a:solidFill>
              <a:prstDash val="solid"/>
              <a:miter lim="800000"/>
              <a:headEnd len="sm" w="sm" type="none"/>
              <a:tailEnd len="sm" w="sm" type="none"/>
            </a:ln>
          </p:spPr>
        </p:cxnSp>
        <p:cxnSp>
          <p:nvCxnSpPr>
            <p:cNvPr id="395" name="Google Shape;395;p43"/>
            <p:cNvCxnSpPr/>
            <p:nvPr/>
          </p:nvCxnSpPr>
          <p:spPr>
            <a:xfrm>
              <a:off x="5005387" y="5005387"/>
              <a:ext cx="3613150" cy="0"/>
            </a:xfrm>
            <a:prstGeom prst="straightConnector1">
              <a:avLst/>
            </a:prstGeom>
            <a:noFill/>
            <a:ln cap="flat" cmpd="sng" w="19050">
              <a:solidFill>
                <a:srgbClr val="000000"/>
              </a:solidFill>
              <a:prstDash val="solid"/>
              <a:miter lim="800000"/>
              <a:headEnd len="sm" w="sm" type="none"/>
              <a:tailEnd len="med" w="med" type="triangle"/>
            </a:ln>
          </p:spPr>
        </p:cxnSp>
        <p:cxnSp>
          <p:nvCxnSpPr>
            <p:cNvPr id="396" name="Google Shape;396;p43"/>
            <p:cNvCxnSpPr/>
            <p:nvPr/>
          </p:nvCxnSpPr>
          <p:spPr>
            <a:xfrm>
              <a:off x="8185150" y="5005387"/>
              <a:ext cx="288925" cy="50800"/>
            </a:xfrm>
            <a:prstGeom prst="straightConnector1">
              <a:avLst/>
            </a:prstGeom>
            <a:noFill/>
            <a:ln cap="flat" cmpd="sng" w="19050">
              <a:solidFill>
                <a:srgbClr val="000000"/>
              </a:solidFill>
              <a:prstDash val="solid"/>
              <a:miter lim="800000"/>
              <a:headEnd len="sm" w="sm" type="none"/>
              <a:tailEnd len="sm" w="sm" type="none"/>
            </a:ln>
          </p:spPr>
        </p:cxnSp>
        <p:cxnSp>
          <p:nvCxnSpPr>
            <p:cNvPr id="397" name="Google Shape;397;p43"/>
            <p:cNvCxnSpPr/>
            <p:nvPr/>
          </p:nvCxnSpPr>
          <p:spPr>
            <a:xfrm rot="10800000">
              <a:off x="1970087" y="4184650"/>
              <a:ext cx="0" cy="820737"/>
            </a:xfrm>
            <a:prstGeom prst="straightConnector1">
              <a:avLst/>
            </a:prstGeom>
            <a:noFill/>
            <a:ln cap="flat" cmpd="sng" w="9525">
              <a:solidFill>
                <a:srgbClr val="FF99CC"/>
              </a:solidFill>
              <a:prstDash val="solid"/>
              <a:miter lim="800000"/>
              <a:headEnd len="sm" w="sm" type="none"/>
              <a:tailEnd len="med" w="med" type="triangle"/>
            </a:ln>
          </p:spPr>
        </p:cxnSp>
        <p:cxnSp>
          <p:nvCxnSpPr>
            <p:cNvPr id="398" name="Google Shape;398;p43"/>
            <p:cNvCxnSpPr/>
            <p:nvPr/>
          </p:nvCxnSpPr>
          <p:spPr>
            <a:xfrm rot="10800000">
              <a:off x="1285875" y="4184650"/>
              <a:ext cx="0" cy="820737"/>
            </a:xfrm>
            <a:prstGeom prst="straightConnector1">
              <a:avLst/>
            </a:prstGeom>
            <a:noFill/>
            <a:ln cap="flat" cmpd="sng" w="9525">
              <a:solidFill>
                <a:srgbClr val="FF99CC"/>
              </a:solidFill>
              <a:prstDash val="solid"/>
              <a:miter lim="800000"/>
              <a:headEnd len="sm" w="sm" type="none"/>
              <a:tailEnd len="med" w="med" type="triangle"/>
            </a:ln>
          </p:spPr>
        </p:cxnSp>
        <p:cxnSp>
          <p:nvCxnSpPr>
            <p:cNvPr id="399" name="Google Shape;399;p43"/>
            <p:cNvCxnSpPr/>
            <p:nvPr/>
          </p:nvCxnSpPr>
          <p:spPr>
            <a:xfrm rot="10800000">
              <a:off x="2693987" y="4184650"/>
              <a:ext cx="0" cy="820737"/>
            </a:xfrm>
            <a:prstGeom prst="straightConnector1">
              <a:avLst/>
            </a:prstGeom>
            <a:noFill/>
            <a:ln cap="flat" cmpd="sng" w="9525">
              <a:solidFill>
                <a:srgbClr val="FF99CC"/>
              </a:solidFill>
              <a:prstDash val="solid"/>
              <a:miter lim="800000"/>
              <a:headEnd len="sm" w="sm" type="none"/>
              <a:tailEnd len="med" w="med" type="triangle"/>
            </a:ln>
          </p:spPr>
        </p:cxnSp>
        <p:cxnSp>
          <p:nvCxnSpPr>
            <p:cNvPr id="400" name="Google Shape;400;p43"/>
            <p:cNvCxnSpPr/>
            <p:nvPr/>
          </p:nvCxnSpPr>
          <p:spPr>
            <a:xfrm rot="10800000">
              <a:off x="3416300" y="4184650"/>
              <a:ext cx="0" cy="820737"/>
            </a:xfrm>
            <a:prstGeom prst="straightConnector1">
              <a:avLst/>
            </a:prstGeom>
            <a:noFill/>
            <a:ln cap="flat" cmpd="sng" w="9525">
              <a:solidFill>
                <a:srgbClr val="FF99CC"/>
              </a:solidFill>
              <a:prstDash val="solid"/>
              <a:miter lim="800000"/>
              <a:headEnd len="sm" w="sm" type="none"/>
              <a:tailEnd len="med" w="med" type="triangle"/>
            </a:ln>
          </p:spPr>
        </p:cxnSp>
        <p:cxnSp>
          <p:nvCxnSpPr>
            <p:cNvPr id="401" name="Google Shape;401;p43"/>
            <p:cNvCxnSpPr/>
            <p:nvPr/>
          </p:nvCxnSpPr>
          <p:spPr>
            <a:xfrm rot="10800000">
              <a:off x="4138612" y="4184650"/>
              <a:ext cx="0" cy="820737"/>
            </a:xfrm>
            <a:prstGeom prst="straightConnector1">
              <a:avLst/>
            </a:prstGeom>
            <a:noFill/>
            <a:ln cap="flat" cmpd="sng" w="9525">
              <a:solidFill>
                <a:srgbClr val="FF99CC"/>
              </a:solidFill>
              <a:prstDash val="solid"/>
              <a:miter lim="800000"/>
              <a:headEnd len="sm" w="sm" type="none"/>
              <a:tailEnd len="med" w="med" type="triangle"/>
            </a:ln>
          </p:spPr>
        </p:cxnSp>
        <p:cxnSp>
          <p:nvCxnSpPr>
            <p:cNvPr id="402" name="Google Shape;402;p43"/>
            <p:cNvCxnSpPr/>
            <p:nvPr/>
          </p:nvCxnSpPr>
          <p:spPr>
            <a:xfrm rot="10800000">
              <a:off x="5005387" y="4184650"/>
              <a:ext cx="0" cy="820737"/>
            </a:xfrm>
            <a:prstGeom prst="straightConnector1">
              <a:avLst/>
            </a:prstGeom>
            <a:noFill/>
            <a:ln cap="flat" cmpd="sng" w="9525">
              <a:solidFill>
                <a:srgbClr val="FF99CC"/>
              </a:solidFill>
              <a:prstDash val="solid"/>
              <a:miter lim="800000"/>
              <a:headEnd len="sm" w="sm" type="none"/>
              <a:tailEnd len="med" w="med" type="triangle"/>
            </a:ln>
          </p:spPr>
        </p:cxnSp>
        <p:cxnSp>
          <p:nvCxnSpPr>
            <p:cNvPr id="403" name="Google Shape;403;p43"/>
            <p:cNvCxnSpPr/>
            <p:nvPr/>
          </p:nvCxnSpPr>
          <p:spPr>
            <a:xfrm rot="10800000">
              <a:off x="7173912" y="4184650"/>
              <a:ext cx="0" cy="820737"/>
            </a:xfrm>
            <a:prstGeom prst="straightConnector1">
              <a:avLst/>
            </a:prstGeom>
            <a:noFill/>
            <a:ln cap="flat" cmpd="sng" w="9525">
              <a:solidFill>
                <a:srgbClr val="FF99CC"/>
              </a:solidFill>
              <a:prstDash val="solid"/>
              <a:miter lim="800000"/>
              <a:headEnd len="sm" w="sm" type="none"/>
              <a:tailEnd len="med" w="med" type="triangle"/>
            </a:ln>
          </p:spPr>
        </p:cxnSp>
        <p:cxnSp>
          <p:nvCxnSpPr>
            <p:cNvPr id="404" name="Google Shape;404;p43"/>
            <p:cNvCxnSpPr/>
            <p:nvPr/>
          </p:nvCxnSpPr>
          <p:spPr>
            <a:xfrm rot="10800000">
              <a:off x="5727700" y="4184650"/>
              <a:ext cx="0" cy="820737"/>
            </a:xfrm>
            <a:prstGeom prst="straightConnector1">
              <a:avLst/>
            </a:prstGeom>
            <a:noFill/>
            <a:ln cap="flat" cmpd="sng" w="9525">
              <a:solidFill>
                <a:srgbClr val="FF99CC"/>
              </a:solidFill>
              <a:prstDash val="solid"/>
              <a:miter lim="800000"/>
              <a:headEnd len="sm" w="sm" type="none"/>
              <a:tailEnd len="med" w="med" type="triangle"/>
            </a:ln>
          </p:spPr>
        </p:cxnSp>
        <p:cxnSp>
          <p:nvCxnSpPr>
            <p:cNvPr id="405" name="Google Shape;405;p43"/>
            <p:cNvCxnSpPr/>
            <p:nvPr/>
          </p:nvCxnSpPr>
          <p:spPr>
            <a:xfrm rot="10800000">
              <a:off x="6450012" y="4184650"/>
              <a:ext cx="0" cy="820737"/>
            </a:xfrm>
            <a:prstGeom prst="straightConnector1">
              <a:avLst/>
            </a:prstGeom>
            <a:noFill/>
            <a:ln cap="flat" cmpd="sng" w="9525">
              <a:solidFill>
                <a:srgbClr val="FF99CC"/>
              </a:solidFill>
              <a:prstDash val="solid"/>
              <a:miter lim="800000"/>
              <a:headEnd len="sm" w="sm" type="none"/>
              <a:tailEnd len="med" w="med" type="triangle"/>
            </a:ln>
          </p:spPr>
        </p:cxnSp>
        <p:cxnSp>
          <p:nvCxnSpPr>
            <p:cNvPr id="406" name="Google Shape;406;p43"/>
            <p:cNvCxnSpPr/>
            <p:nvPr/>
          </p:nvCxnSpPr>
          <p:spPr>
            <a:xfrm rot="10800000">
              <a:off x="8040687" y="4184650"/>
              <a:ext cx="0" cy="820737"/>
            </a:xfrm>
            <a:prstGeom prst="straightConnector1">
              <a:avLst/>
            </a:prstGeom>
            <a:noFill/>
            <a:ln cap="flat" cmpd="sng" w="9525">
              <a:solidFill>
                <a:srgbClr val="FF99CC"/>
              </a:solidFill>
              <a:prstDash val="solid"/>
              <a:miter lim="800000"/>
              <a:headEnd len="sm" w="sm" type="none"/>
              <a:tailEnd len="med" w="med" type="triangle"/>
            </a:ln>
          </p:spPr>
        </p:cxnSp>
        <p:sp>
          <p:nvSpPr>
            <p:cNvPr id="407" name="Google Shape;407;p43"/>
            <p:cNvSpPr txBox="1"/>
            <p:nvPr/>
          </p:nvSpPr>
          <p:spPr>
            <a:xfrm>
              <a:off x="228600" y="5181600"/>
              <a:ext cx="853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800"/>
                <a:buFont typeface="Times New Roman"/>
                <a:buNone/>
              </a:pPr>
              <a:r>
                <a:rPr b="1" i="0" lang="en-US" sz="1800" u="none">
                  <a:solidFill>
                    <a:srgbClr val="0000FF"/>
                  </a:solidFill>
                  <a:latin typeface="Times New Roman"/>
                  <a:ea typeface="Times New Roman"/>
                  <a:cs typeface="Times New Roman"/>
                  <a:sym typeface="Times New Roman"/>
                </a:rPr>
                <a:t>0	1              2       3	       4	   5	 6……………   50                 …..infinity</a:t>
              </a:r>
              <a:r>
                <a:rPr b="1" i="0" lang="en-US" sz="1800" u="none">
                  <a:solidFill>
                    <a:srgbClr val="FF00FF"/>
                  </a:solidFill>
                  <a:latin typeface="Times New Roman"/>
                  <a:ea typeface="Times New Roman"/>
                  <a:cs typeface="Times New Roman"/>
                  <a:sym typeface="Times New Roman"/>
                </a:rPr>
                <a:t> </a:t>
              </a:r>
              <a:endParaRPr/>
            </a:p>
          </p:txBody>
        </p:sp>
      </p:grpSp>
      <p:sp>
        <p:nvSpPr>
          <p:cNvPr id="408" name="Google Shape;408;p43"/>
          <p:cNvSpPr txBox="1"/>
          <p:nvPr/>
        </p:nvSpPr>
        <p:spPr>
          <a:xfrm>
            <a:off x="762000" y="3886200"/>
            <a:ext cx="876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1800"/>
              <a:buFont typeface="Times New Roman"/>
              <a:buNone/>
            </a:pPr>
            <a:r>
              <a:rPr b="1" i="0" lang="en-US" sz="1800" u="none">
                <a:solidFill>
                  <a:srgbClr val="FF00FF"/>
                </a:solidFill>
                <a:latin typeface="Times New Roman"/>
                <a:ea typeface="Times New Roman"/>
                <a:cs typeface="Times New Roman"/>
                <a:sym typeface="Times New Roman"/>
              </a:rPr>
              <a:t>     A          A    	A        A	         A	       A	    A	A           A=10,000*</a:t>
            </a:r>
            <a:r>
              <a:rPr b="1" i="0" lang="en-US" sz="1800" u="none">
                <a:solidFill>
                  <a:srgbClr val="000099"/>
                </a:solidFill>
                <a:latin typeface="Times New Roman"/>
                <a:ea typeface="Times New Roman"/>
                <a:cs typeface="Times New Roman"/>
                <a:sym typeface="Times New Roman"/>
              </a:rPr>
              <a:t>i</a:t>
            </a:r>
            <a:r>
              <a:rPr b="1" i="0" lang="en-US" sz="1800" u="none">
                <a:solidFill>
                  <a:srgbClr val="FF00FF"/>
                </a:solidFill>
                <a:latin typeface="Times New Roman"/>
                <a:ea typeface="Times New Roman"/>
                <a:cs typeface="Times New Roman"/>
                <a:sym typeface="Times New Roman"/>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92">
                                            <p:txEl>
                                              <p:pRg end="0" st="0"/>
                                            </p:txEl>
                                          </p:spTgt>
                                        </p:tgtEl>
                                        <p:attrNameLst>
                                          <p:attrName>style.visibility</p:attrName>
                                        </p:attrNameLst>
                                      </p:cBhvr>
                                      <p:to>
                                        <p:strVal val="visible"/>
                                      </p:to>
                                    </p:set>
                                    <p:animEffect filter="fade" transition="in">
                                      <p:cBhvr>
                                        <p:cTn dur="300"/>
                                        <p:tgtEl>
                                          <p:spTgt spid="392">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392">
                                            <p:txEl>
                                              <p:pRg end="1" st="1"/>
                                            </p:txEl>
                                          </p:spTgt>
                                        </p:tgtEl>
                                        <p:attrNameLst>
                                          <p:attrName>style.visibility</p:attrName>
                                        </p:attrNameLst>
                                      </p:cBhvr>
                                      <p:to>
                                        <p:strVal val="visible"/>
                                      </p:to>
                                    </p:set>
                                    <p:animEffect filter="fade" transition="in">
                                      <p:cBhvr>
                                        <p:cTn dur="300"/>
                                        <p:tgtEl>
                                          <p:spTgt spid="392">
                                            <p:txEl>
                                              <p:pRg end="1" st="1"/>
                                            </p:txEl>
                                          </p:spTgt>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5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2" name="Shape 412"/>
        <p:cNvGrpSpPr/>
        <p:nvPr/>
      </p:nvGrpSpPr>
      <p:grpSpPr>
        <a:xfrm>
          <a:off x="0" y="0"/>
          <a:ext cx="0" cy="0"/>
          <a:chOff x="0" y="0"/>
          <a:chExt cx="0" cy="0"/>
        </a:xfrm>
      </p:grpSpPr>
      <p:sp>
        <p:nvSpPr>
          <p:cNvPr id="413" name="Google Shape;413;p4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414" name="Google Shape;414;p4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4400"/>
              <a:buFont typeface="Tahoma"/>
              <a:buNone/>
            </a:pPr>
            <a:r>
              <a:rPr b="1" i="0" lang="en-US" sz="4400" u="none" cap="none" strike="noStrike">
                <a:solidFill>
                  <a:srgbClr val="FF00FF"/>
                </a:solidFill>
                <a:latin typeface="Tahoma"/>
                <a:ea typeface="Tahoma"/>
                <a:cs typeface="Tahoma"/>
                <a:sym typeface="Tahoma"/>
              </a:rPr>
              <a:t>Never-ending Annuity</a:t>
            </a:r>
            <a:endParaRPr/>
          </a:p>
        </p:txBody>
      </p:sp>
      <p:sp>
        <p:nvSpPr>
          <p:cNvPr id="415" name="Google Shape;415;p4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FF"/>
              </a:buClr>
              <a:buSzPts val="3200"/>
              <a:buFont typeface="Tahoma"/>
              <a:buChar char="•"/>
            </a:pPr>
            <a:r>
              <a:rPr b="1" i="0" lang="en-US" sz="3200" u="none" cap="none" strike="noStrike">
                <a:solidFill>
                  <a:srgbClr val="FF00FF"/>
                </a:solidFill>
                <a:latin typeface="Tahoma"/>
                <a:ea typeface="Tahoma"/>
                <a:cs typeface="Tahoma"/>
                <a:sym typeface="Tahoma"/>
              </a:rPr>
              <a:t>Let's say you have got $ 10,000 line of credit and you have spent all of it. In each period, you pay only the interest. If this situation lasts </a:t>
            </a:r>
            <a:r>
              <a:rPr b="1" i="0" lang="en-US" sz="3200" u="none" cap="none" strike="noStrike">
                <a:solidFill>
                  <a:srgbClr val="0000FF"/>
                </a:solidFill>
                <a:latin typeface="Tahoma"/>
                <a:ea typeface="Tahoma"/>
                <a:cs typeface="Tahoma"/>
                <a:sym typeface="Tahoma"/>
              </a:rPr>
              <a:t>"FOREVER". </a:t>
            </a:r>
            <a:r>
              <a:rPr b="1" i="0" lang="en-US" sz="3200" u="none" cap="none" strike="noStrike">
                <a:solidFill>
                  <a:srgbClr val="FF00FF"/>
                </a:solidFill>
                <a:latin typeface="Tahoma"/>
                <a:ea typeface="Tahoma"/>
                <a:cs typeface="Tahoma"/>
                <a:sym typeface="Tahoma"/>
              </a:rPr>
              <a:t>Does the bank </a:t>
            </a:r>
            <a:r>
              <a:rPr b="1" i="0" lang="en-US" sz="3200" u="none" cap="none" strike="noStrike">
                <a:solidFill>
                  <a:srgbClr val="0000FF"/>
                </a:solidFill>
                <a:latin typeface="Tahoma"/>
                <a:ea typeface="Tahoma"/>
                <a:cs typeface="Tahoma"/>
                <a:sym typeface="Tahoma"/>
              </a:rPr>
              <a:t>EVER</a:t>
            </a:r>
            <a:r>
              <a:rPr b="1" i="0" lang="en-US" sz="3200" u="none" cap="none" strike="noStrike">
                <a:solidFill>
                  <a:srgbClr val="FF00FF"/>
                </a:solidFill>
                <a:latin typeface="Tahoma"/>
                <a:ea typeface="Tahoma"/>
                <a:cs typeface="Tahoma"/>
                <a:sym typeface="Tahoma"/>
              </a:rPr>
              <a:t> gets its $10,000 principal back?</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rgbClr val="0000FF"/>
              </a:buClr>
              <a:buSzPts val="3200"/>
              <a:buFont typeface="Tahoma"/>
              <a:buChar char="•"/>
            </a:pPr>
            <a:r>
              <a:rPr b="1" i="0" lang="en-US" sz="3200" u="none" cap="none" strike="noStrike">
                <a:solidFill>
                  <a:srgbClr val="0000FF"/>
                </a:solidFill>
                <a:latin typeface="Tahoma"/>
                <a:ea typeface="Tahoma"/>
                <a:cs typeface="Tahoma"/>
                <a:sym typeface="Tahoma"/>
              </a:rPr>
              <a:t>NO!</a:t>
            </a:r>
            <a:endParaRPr b="0" i="0" sz="3200" u="none" cap="none" strike="noStrike">
              <a:solidFill>
                <a:srgbClr val="0000FF"/>
              </a:solidFill>
              <a:latin typeface="Times New Roman"/>
              <a:ea typeface="Times New Roman"/>
              <a:cs typeface="Times New Roman"/>
              <a:sym typeface="Times New Roman"/>
            </a:endParaRPr>
          </a:p>
          <a:p>
            <a:pPr indent="-139700" lvl="0" marL="342900" marR="0" rtl="0" algn="l">
              <a:spcBef>
                <a:spcPts val="640"/>
              </a:spcBef>
              <a:spcAft>
                <a:spcPts val="0"/>
              </a:spcAft>
              <a:buClr>
                <a:schemeClr val="dk1"/>
              </a:buClr>
              <a:buSzPts val="3200"/>
              <a:buFont typeface="Times New Roman"/>
              <a:buNone/>
            </a:pPr>
            <a:r>
              <a:t/>
            </a:r>
            <a:endParaRPr b="0" i="0" sz="3200" u="none" cap="none" strike="noStrike">
              <a:solidFill>
                <a:srgbClr val="0000FF"/>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9" name="Shape 419"/>
        <p:cNvGrpSpPr/>
        <p:nvPr/>
      </p:nvGrpSpPr>
      <p:grpSpPr>
        <a:xfrm>
          <a:off x="0" y="0"/>
          <a:ext cx="0" cy="0"/>
          <a:chOff x="0" y="0"/>
          <a:chExt cx="0" cy="0"/>
        </a:xfrm>
      </p:grpSpPr>
      <p:sp>
        <p:nvSpPr>
          <p:cNvPr id="420" name="Google Shape;420;p4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421" name="Google Shape;421;p4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4400"/>
              <a:buFont typeface="Tahoma"/>
              <a:buNone/>
            </a:pPr>
            <a:r>
              <a:rPr b="1" i="0" lang="en-US" sz="4400" u="none" cap="none" strike="noStrike">
                <a:solidFill>
                  <a:srgbClr val="FF00FF"/>
                </a:solidFill>
                <a:latin typeface="Tahoma"/>
                <a:ea typeface="Tahoma"/>
                <a:cs typeface="Tahoma"/>
                <a:sym typeface="Tahoma"/>
              </a:rPr>
              <a:t>Never-ending Annuity</a:t>
            </a:r>
            <a:endParaRPr/>
          </a:p>
        </p:txBody>
      </p:sp>
      <p:sp>
        <p:nvSpPr>
          <p:cNvPr id="422" name="Google Shape;422;p4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0000FF"/>
              </a:buClr>
              <a:buSzPts val="3200"/>
              <a:buFont typeface="Tahoma"/>
              <a:buChar char="•"/>
            </a:pPr>
            <a:r>
              <a:rPr b="1" i="0" lang="en-US" sz="3200" u="none" cap="none" strike="noStrike">
                <a:solidFill>
                  <a:srgbClr val="0000FF"/>
                </a:solidFill>
                <a:latin typeface="Tahoma"/>
                <a:ea typeface="Tahoma"/>
                <a:cs typeface="Tahoma"/>
                <a:sym typeface="Tahoma"/>
              </a:rPr>
              <a:t>At the </a:t>
            </a:r>
            <a:r>
              <a:rPr b="1" i="0" lang="en-US" sz="3200" u="none" cap="none" strike="noStrike">
                <a:solidFill>
                  <a:srgbClr val="FF00FF"/>
                </a:solidFill>
                <a:latin typeface="Tahoma"/>
                <a:ea typeface="Tahoma"/>
                <a:cs typeface="Tahoma"/>
                <a:sym typeface="Tahoma"/>
              </a:rPr>
              <a:t>E</a:t>
            </a:r>
            <a:r>
              <a:rPr b="1" i="0" lang="en-US" sz="3200" u="none" cap="none" strike="noStrike">
                <a:solidFill>
                  <a:srgbClr val="0000FF"/>
                </a:solidFill>
                <a:latin typeface="Tahoma"/>
                <a:ea typeface="Tahoma"/>
                <a:cs typeface="Tahoma"/>
                <a:sym typeface="Tahoma"/>
              </a:rPr>
              <a:t>nd </a:t>
            </a:r>
            <a:r>
              <a:rPr b="1" i="0" lang="en-US" sz="3200" u="none" cap="none" strike="noStrike">
                <a:solidFill>
                  <a:srgbClr val="FF00FF"/>
                </a:solidFill>
                <a:latin typeface="Tahoma"/>
                <a:ea typeface="Tahoma"/>
                <a:cs typeface="Tahoma"/>
                <a:sym typeface="Tahoma"/>
              </a:rPr>
              <a:t>O</a:t>
            </a:r>
            <a:r>
              <a:rPr b="1" i="0" lang="en-US" sz="3200" u="none" cap="none" strike="noStrike">
                <a:solidFill>
                  <a:srgbClr val="0000FF"/>
                </a:solidFill>
                <a:latin typeface="Tahoma"/>
                <a:ea typeface="Tahoma"/>
                <a:cs typeface="Tahoma"/>
                <a:sym typeface="Tahoma"/>
              </a:rPr>
              <a:t>f each </a:t>
            </a:r>
            <a:r>
              <a:rPr b="1" i="0" lang="en-US" sz="3200" u="none" cap="none" strike="noStrike">
                <a:solidFill>
                  <a:srgbClr val="FF00FF"/>
                </a:solidFill>
                <a:latin typeface="Tahoma"/>
                <a:ea typeface="Tahoma"/>
                <a:cs typeface="Tahoma"/>
                <a:sym typeface="Tahoma"/>
              </a:rPr>
              <a:t>P</a:t>
            </a:r>
            <a:r>
              <a:rPr b="1" i="0" lang="en-US" sz="3200" u="none" cap="none" strike="noStrike">
                <a:solidFill>
                  <a:srgbClr val="0000FF"/>
                </a:solidFill>
                <a:latin typeface="Tahoma"/>
                <a:ea typeface="Tahoma"/>
                <a:cs typeface="Tahoma"/>
                <a:sym typeface="Tahoma"/>
              </a:rPr>
              <a:t>eriod you pay the interest </a:t>
            </a:r>
            <a:r>
              <a:rPr b="1" i="0" lang="en-US" sz="3200" u="none" cap="none" strike="noStrike">
                <a:solidFill>
                  <a:srgbClr val="FF0000"/>
                </a:solidFill>
                <a:latin typeface="Tahoma"/>
                <a:ea typeface="Tahoma"/>
                <a:cs typeface="Tahoma"/>
                <a:sym typeface="Tahoma"/>
              </a:rPr>
              <a:t>P</a:t>
            </a:r>
            <a:r>
              <a:rPr b="1" i="0" lang="en-US" sz="3200" u="none" cap="none" strike="noStrike">
                <a:solidFill>
                  <a:srgbClr val="0000FF"/>
                </a:solidFill>
                <a:latin typeface="Tahoma"/>
                <a:ea typeface="Tahoma"/>
                <a:cs typeface="Tahoma"/>
                <a:sym typeface="Tahoma"/>
              </a:rPr>
              <a:t>*I so as not to let your Principal Loan compound. Bank is never going to receive its principal, since you Pay the Interset </a:t>
            </a:r>
            <a:r>
              <a:rPr b="1" i="0" lang="en-US" sz="3200" u="none" cap="none" strike="noStrike">
                <a:solidFill>
                  <a:srgbClr val="FF00FF"/>
                </a:solidFill>
                <a:latin typeface="Tahoma"/>
                <a:ea typeface="Tahoma"/>
                <a:cs typeface="Tahoma"/>
                <a:sym typeface="Tahoma"/>
              </a:rPr>
              <a:t>"FOREVER". </a:t>
            </a:r>
            <a:r>
              <a:rPr b="1" i="0" lang="en-US" sz="3200" u="none" cap="none" strike="noStrike">
                <a:solidFill>
                  <a:srgbClr val="0000FF"/>
                </a:solidFill>
                <a:latin typeface="Tahoma"/>
                <a:ea typeface="Tahoma"/>
                <a:cs typeface="Tahoma"/>
                <a:sym typeface="Tahoma"/>
              </a:rPr>
              <a:t>Therefore, the </a:t>
            </a:r>
            <a:r>
              <a:rPr b="1" i="0" lang="en-US" sz="3200" u="none" cap="none" strike="noStrike">
                <a:solidFill>
                  <a:srgbClr val="FF0000"/>
                </a:solidFill>
                <a:latin typeface="Tahoma"/>
                <a:ea typeface="Tahoma"/>
                <a:cs typeface="Tahoma"/>
                <a:sym typeface="Tahoma"/>
              </a:rPr>
              <a:t>P</a:t>
            </a:r>
            <a:r>
              <a:rPr b="1" i="0" lang="en-US" sz="3200" u="none" cap="none" strike="noStrike">
                <a:solidFill>
                  <a:srgbClr val="0000FF"/>
                </a:solidFill>
                <a:latin typeface="Tahoma"/>
                <a:ea typeface="Tahoma"/>
                <a:cs typeface="Tahoma"/>
                <a:sym typeface="Tahoma"/>
              </a:rPr>
              <a:t>resent Value of the Neverending uniform series would be the same as </a:t>
            </a:r>
            <a:r>
              <a:rPr b="1" i="0" lang="en-US" sz="3200" u="none" cap="none" strike="noStrike">
                <a:solidFill>
                  <a:srgbClr val="FF0000"/>
                </a:solidFill>
                <a:latin typeface="Tahoma"/>
                <a:ea typeface="Tahoma"/>
                <a:cs typeface="Tahoma"/>
                <a:sym typeface="Tahoma"/>
              </a:rPr>
              <a:t>P </a:t>
            </a:r>
            <a:r>
              <a:rPr b="1" i="0" lang="en-US" sz="3200" u="none" cap="none" strike="noStrike">
                <a:solidFill>
                  <a:srgbClr val="0000FF"/>
                </a:solidFill>
                <a:latin typeface="Tahoma"/>
                <a:ea typeface="Tahoma"/>
                <a:cs typeface="Tahoma"/>
                <a:sym typeface="Tahoma"/>
              </a:rPr>
              <a:t>by </a:t>
            </a:r>
            <a:r>
              <a:rPr b="1" i="0" lang="en-US" sz="3200" u="none" cap="none" strike="noStrike">
                <a:solidFill>
                  <a:srgbClr val="FF00FF"/>
                </a:solidFill>
                <a:latin typeface="Tahoma"/>
                <a:ea typeface="Tahoma"/>
                <a:cs typeface="Tahoma"/>
                <a:sym typeface="Tahoma"/>
              </a:rPr>
              <a:t>Equivalence.</a:t>
            </a:r>
            <a:endParaRPr b="0" i="0" sz="3200" u="none" cap="none" strike="noStrike">
              <a:solidFill>
                <a:srgbClr val="0000FF"/>
              </a:solidFill>
              <a:latin typeface="Times New Roman"/>
              <a:ea typeface="Times New Roman"/>
              <a:cs typeface="Times New Roman"/>
              <a:sym typeface="Times New Roman"/>
            </a:endParaRPr>
          </a:p>
          <a:p>
            <a:pPr indent="-139700" lvl="0" marL="342900" marR="0" rtl="0" algn="l">
              <a:spcBef>
                <a:spcPts val="640"/>
              </a:spcBef>
              <a:spcAft>
                <a:spcPts val="0"/>
              </a:spcAft>
              <a:buClr>
                <a:schemeClr val="dk1"/>
              </a:buClr>
              <a:buSzPts val="3200"/>
              <a:buFont typeface="Times New Roman"/>
              <a:buNone/>
            </a:pPr>
            <a:r>
              <a:t/>
            </a:r>
            <a:endParaRPr b="0" i="0" sz="3200" u="none" cap="none" strike="noStrike">
              <a:solidFill>
                <a:srgbClr val="0000FF"/>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26" name="Shape 426"/>
        <p:cNvGrpSpPr/>
        <p:nvPr/>
      </p:nvGrpSpPr>
      <p:grpSpPr>
        <a:xfrm>
          <a:off x="0" y="0"/>
          <a:ext cx="0" cy="0"/>
          <a:chOff x="0" y="0"/>
          <a:chExt cx="0" cy="0"/>
        </a:xfrm>
      </p:grpSpPr>
      <p:sp>
        <p:nvSpPr>
          <p:cNvPr id="427" name="Google Shape;427;p4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428" name="Google Shape;428;p46"/>
          <p:cNvSpPr txBox="1"/>
          <p:nvPr>
            <p:ph type="title"/>
          </p:nvPr>
        </p:nvSpPr>
        <p:spPr>
          <a:xfrm>
            <a:off x="762000" y="3048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4400"/>
              <a:buFont typeface="Tahoma"/>
              <a:buNone/>
            </a:pPr>
            <a:r>
              <a:rPr b="1" i="0" lang="en-US" sz="4400" u="none" cap="none" strike="noStrike">
                <a:solidFill>
                  <a:srgbClr val="FF00FF"/>
                </a:solidFill>
                <a:latin typeface="Tahoma"/>
                <a:ea typeface="Tahoma"/>
                <a:cs typeface="Tahoma"/>
                <a:sym typeface="Tahoma"/>
              </a:rPr>
              <a:t>Never-ending Annuity</a:t>
            </a:r>
            <a:endParaRPr/>
          </a:p>
        </p:txBody>
      </p:sp>
      <p:sp>
        <p:nvSpPr>
          <p:cNvPr id="429" name="Google Shape;429;p46"/>
          <p:cNvSpPr txBox="1"/>
          <p:nvPr>
            <p:ph idx="1" type="body"/>
          </p:nvPr>
        </p:nvSpPr>
        <p:spPr>
          <a:xfrm>
            <a:off x="685800" y="1447800"/>
            <a:ext cx="7772400" cy="5181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0000FF"/>
              </a:buClr>
              <a:buSzPts val="3200"/>
              <a:buFont typeface="Tahoma"/>
              <a:buChar char="•"/>
            </a:pPr>
            <a:r>
              <a:rPr b="1" i="0" lang="en-US" sz="3200" u="none" cap="none" strike="noStrike">
                <a:solidFill>
                  <a:srgbClr val="0000FF"/>
                </a:solidFill>
                <a:latin typeface="Tahoma"/>
                <a:ea typeface="Tahoma"/>
                <a:cs typeface="Tahoma"/>
                <a:sym typeface="Tahoma"/>
              </a:rPr>
              <a:t>If you are not yet convinced refer to the formula for Ordinary Annuities and let </a:t>
            </a:r>
            <a:r>
              <a:rPr b="1" i="0" lang="en-US" sz="3200" u="none" cap="none" strike="noStrike">
                <a:solidFill>
                  <a:srgbClr val="FF00FF"/>
                </a:solidFill>
                <a:latin typeface="Tahoma"/>
                <a:ea typeface="Tahoma"/>
                <a:cs typeface="Tahoma"/>
                <a:sym typeface="Tahoma"/>
              </a:rPr>
              <a:t>n,</a:t>
            </a:r>
            <a:r>
              <a:rPr b="1" i="0" lang="en-US" sz="3200" u="none" cap="none" strike="noStrike">
                <a:solidFill>
                  <a:srgbClr val="0000FF"/>
                </a:solidFill>
                <a:latin typeface="Tahoma"/>
                <a:ea typeface="Tahoma"/>
                <a:cs typeface="Tahoma"/>
                <a:sym typeface="Tahoma"/>
              </a:rPr>
              <a:t> approach infinity. You'll get the same answer!</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640"/>
              </a:spcBef>
              <a:spcAft>
                <a:spcPts val="0"/>
              </a:spcAft>
              <a:buClr>
                <a:srgbClr val="0000FF"/>
              </a:buClr>
              <a:buSzPts val="3200"/>
              <a:buFont typeface="Tahoma"/>
              <a:buChar char="•"/>
            </a:pPr>
            <a:r>
              <a:rPr b="1" i="0" lang="en-US" sz="3200" u="none" cap="none" strike="noStrike">
                <a:solidFill>
                  <a:srgbClr val="0000FF"/>
                </a:solidFill>
                <a:latin typeface="Tahoma"/>
                <a:ea typeface="Tahoma"/>
                <a:cs typeface="Tahoma"/>
                <a:sym typeface="Tahoma"/>
              </a:rPr>
              <a:t>Thus we can write:</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640"/>
              </a:spcBef>
              <a:spcAft>
                <a:spcPts val="0"/>
              </a:spcAft>
              <a:buClr>
                <a:srgbClr val="FF00FF"/>
              </a:buClr>
              <a:buSzPts val="3200"/>
              <a:buFont typeface="Tahoma"/>
              <a:buNone/>
            </a:pPr>
            <a:r>
              <a:rPr b="1" i="0" lang="en-US" sz="3200" u="none" cap="none" strike="noStrike">
                <a:solidFill>
                  <a:srgbClr val="FF00FF"/>
                </a:solidFill>
                <a:latin typeface="Tahoma"/>
                <a:ea typeface="Tahoma"/>
                <a:cs typeface="Tahoma"/>
                <a:sym typeface="Tahoma"/>
              </a:rPr>
              <a:t>A</a:t>
            </a:r>
            <a:r>
              <a:rPr b="1" i="0" lang="en-US" sz="3200" u="none" cap="none" strike="noStrike">
                <a:solidFill>
                  <a:schemeClr val="dk1"/>
                </a:solidFill>
                <a:latin typeface="Tahoma"/>
                <a:ea typeface="Tahoma"/>
                <a:cs typeface="Tahoma"/>
                <a:sym typeface="Tahoma"/>
              </a:rPr>
              <a:t>=</a:t>
            </a:r>
            <a:r>
              <a:rPr b="1" i="0" lang="en-US" sz="3200" u="none" cap="none" strike="noStrike">
                <a:solidFill>
                  <a:srgbClr val="FF0000"/>
                </a:solidFill>
                <a:latin typeface="Tahoma"/>
                <a:ea typeface="Tahoma"/>
                <a:cs typeface="Tahoma"/>
                <a:sym typeface="Tahoma"/>
              </a:rPr>
              <a:t>P</a:t>
            </a:r>
            <a:r>
              <a:rPr b="1" i="0" lang="en-US" sz="3200" u="none" cap="none" strike="noStrike">
                <a:solidFill>
                  <a:srgbClr val="0000FF"/>
                </a:solidFill>
                <a:latin typeface="Tahoma"/>
                <a:ea typeface="Tahoma"/>
                <a:cs typeface="Tahoma"/>
                <a:sym typeface="Tahoma"/>
              </a:rPr>
              <a:t>*i</a:t>
            </a:r>
            <a:r>
              <a:rPr b="0" i="0" lang="en-US" sz="3200" u="none" cap="none" strike="noStrike">
                <a:solidFill>
                  <a:srgbClr val="0000FF"/>
                </a:solidFill>
                <a:latin typeface="Times New Roman"/>
                <a:ea typeface="Times New Roman"/>
                <a:cs typeface="Times New Roman"/>
                <a:sym typeface="Times New Roman"/>
              </a:rPr>
              <a:t> </a:t>
            </a:r>
            <a:endParaRPr/>
          </a:p>
          <a:p>
            <a:pPr indent="-342900" lvl="0" marL="342900" marR="0" rtl="0" algn="just">
              <a:lnSpc>
                <a:spcPct val="90000"/>
              </a:lnSpc>
              <a:spcBef>
                <a:spcPts val="640"/>
              </a:spcBef>
              <a:spcAft>
                <a:spcPts val="0"/>
              </a:spcAft>
              <a:buClr>
                <a:srgbClr val="0000FF"/>
              </a:buClr>
              <a:buSzPts val="3200"/>
              <a:buFont typeface="Arial"/>
              <a:buNone/>
            </a:pPr>
            <a:r>
              <a:rPr b="1" i="0" lang="en-US" sz="3200" u="none" cap="none" strike="noStrike">
                <a:solidFill>
                  <a:srgbClr val="0000FF"/>
                </a:solidFill>
                <a:latin typeface="Arial"/>
                <a:ea typeface="Arial"/>
                <a:cs typeface="Arial"/>
                <a:sym typeface="Arial"/>
              </a:rPr>
              <a:t>Therefore the present value of</a:t>
            </a:r>
            <a:endParaRPr/>
          </a:p>
          <a:p>
            <a:pPr indent="-342900" lvl="0" marL="342900" marR="0" rtl="0" algn="just">
              <a:lnSpc>
                <a:spcPct val="90000"/>
              </a:lnSpc>
              <a:spcBef>
                <a:spcPts val="640"/>
              </a:spcBef>
              <a:spcAft>
                <a:spcPts val="0"/>
              </a:spcAft>
              <a:buClr>
                <a:srgbClr val="0000FF"/>
              </a:buClr>
              <a:buSzPts val="3200"/>
              <a:buFont typeface="Arial"/>
              <a:buNone/>
            </a:pPr>
            <a:r>
              <a:rPr b="1" i="0" lang="en-US" sz="3200" u="none" cap="none" strike="noStrike">
                <a:solidFill>
                  <a:srgbClr val="0000FF"/>
                </a:solidFill>
                <a:latin typeface="Arial"/>
                <a:ea typeface="Arial"/>
                <a:cs typeface="Arial"/>
                <a:sym typeface="Arial"/>
              </a:rPr>
              <a:t> a never-ending annuity would be:</a:t>
            </a:r>
            <a:endParaRPr/>
          </a:p>
          <a:p>
            <a:pPr indent="-342900" lvl="0" marL="342900" marR="0" rtl="0" algn="ctr">
              <a:lnSpc>
                <a:spcPct val="90000"/>
              </a:lnSpc>
              <a:spcBef>
                <a:spcPts val="640"/>
              </a:spcBef>
              <a:spcAft>
                <a:spcPts val="0"/>
              </a:spcAft>
              <a:buClr>
                <a:srgbClr val="FF0000"/>
              </a:buClr>
              <a:buSzPts val="3200"/>
              <a:buFont typeface="Tahoma"/>
              <a:buNone/>
            </a:pPr>
            <a:r>
              <a:rPr b="1" i="0" lang="en-US" sz="3200" u="none" cap="none" strike="noStrike">
                <a:solidFill>
                  <a:srgbClr val="FF0000"/>
                </a:solidFill>
                <a:latin typeface="Tahoma"/>
                <a:ea typeface="Tahoma"/>
                <a:cs typeface="Tahoma"/>
                <a:sym typeface="Tahoma"/>
              </a:rPr>
              <a:t>P </a:t>
            </a:r>
            <a:r>
              <a:rPr b="1" i="0" lang="en-US" sz="3200" u="none" cap="none" strike="noStrike">
                <a:solidFill>
                  <a:schemeClr val="dk1"/>
                </a:solidFill>
                <a:latin typeface="Tahoma"/>
                <a:ea typeface="Tahoma"/>
                <a:cs typeface="Tahoma"/>
                <a:sym typeface="Tahoma"/>
              </a:rPr>
              <a:t>= </a:t>
            </a:r>
            <a:r>
              <a:rPr b="1" i="0" lang="en-US" sz="3200" u="none" cap="none" strike="noStrike">
                <a:solidFill>
                  <a:srgbClr val="FF00FF"/>
                </a:solidFill>
                <a:latin typeface="Tahoma"/>
                <a:ea typeface="Tahoma"/>
                <a:cs typeface="Tahoma"/>
                <a:sym typeface="Tahoma"/>
              </a:rPr>
              <a:t>A/</a:t>
            </a:r>
            <a:r>
              <a:rPr b="1" i="0" lang="en-US" sz="3200" u="none" cap="none" strike="noStrike">
                <a:solidFill>
                  <a:srgbClr val="0000FF"/>
                </a:solidFill>
                <a:latin typeface="Tahoma"/>
                <a:ea typeface="Tahoma"/>
                <a:cs typeface="Tahoma"/>
                <a:sym typeface="Tahoma"/>
              </a:rPr>
              <a:t>i</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33" name="Shape 433"/>
        <p:cNvGrpSpPr/>
        <p:nvPr/>
      </p:nvGrpSpPr>
      <p:grpSpPr>
        <a:xfrm>
          <a:off x="0" y="0"/>
          <a:ext cx="0" cy="0"/>
          <a:chOff x="0" y="0"/>
          <a:chExt cx="0" cy="0"/>
        </a:xfrm>
      </p:grpSpPr>
      <p:sp>
        <p:nvSpPr>
          <p:cNvPr id="434" name="Google Shape;434;p47"/>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435" name="Google Shape;435;p4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4400"/>
              <a:buFont typeface="Tahoma"/>
              <a:buNone/>
            </a:pPr>
            <a:r>
              <a:rPr b="1" i="0" lang="en-US" sz="4400" u="none" cap="none" strike="noStrike">
                <a:solidFill>
                  <a:srgbClr val="FF00FF"/>
                </a:solidFill>
                <a:latin typeface="Tahoma"/>
                <a:ea typeface="Tahoma"/>
                <a:cs typeface="Tahoma"/>
                <a:sym typeface="Tahoma"/>
              </a:rPr>
              <a:t>Arithmetic Gradient Series of Cash Flows</a:t>
            </a:r>
            <a:br>
              <a:rPr b="1" i="0" lang="en-US" sz="4400" u="none" cap="none" strike="noStrike">
                <a:solidFill>
                  <a:srgbClr val="FF00FF"/>
                </a:solidFill>
                <a:latin typeface="Tahoma"/>
                <a:ea typeface="Tahoma"/>
                <a:cs typeface="Tahoma"/>
                <a:sym typeface="Tahoma"/>
              </a:rPr>
            </a:br>
            <a:endParaRPr/>
          </a:p>
        </p:txBody>
      </p:sp>
      <p:sp>
        <p:nvSpPr>
          <p:cNvPr id="436" name="Google Shape;436;p4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FF"/>
              </a:buClr>
              <a:buSzPts val="2800"/>
              <a:buFont typeface="Tahoma"/>
              <a:buChar char="•"/>
            </a:pPr>
            <a:r>
              <a:rPr b="1" i="0" lang="en-US" sz="2800" u="none" cap="none" strike="noStrike">
                <a:solidFill>
                  <a:srgbClr val="0000FF"/>
                </a:solidFill>
                <a:latin typeface="Tahoma"/>
                <a:ea typeface="Tahoma"/>
                <a:cs typeface="Tahoma"/>
                <a:sym typeface="Tahoma"/>
              </a:rPr>
              <a:t>When the cash flows increase by a constant amount </a:t>
            </a:r>
            <a:r>
              <a:rPr b="1" i="0" lang="en-US" sz="2800" u="none" cap="none" strike="noStrike">
                <a:solidFill>
                  <a:srgbClr val="FF00FF"/>
                </a:solidFill>
                <a:latin typeface="Tahoma"/>
                <a:ea typeface="Tahoma"/>
                <a:cs typeface="Tahoma"/>
                <a:sym typeface="Tahoma"/>
              </a:rPr>
              <a:t>G</a:t>
            </a:r>
            <a:r>
              <a:rPr b="1" i="0" lang="en-US" sz="2800" u="none" cap="none" strike="noStrike">
                <a:solidFill>
                  <a:srgbClr val="0000FF"/>
                </a:solidFill>
                <a:latin typeface="Tahoma"/>
                <a:ea typeface="Tahoma"/>
                <a:cs typeface="Tahoma"/>
                <a:sym typeface="Tahoma"/>
              </a:rPr>
              <a:t> each period (e.g. maintenance cost of machine), we have a Gradient Series.</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rgbClr val="0000FF"/>
              </a:buClr>
              <a:buSzPts val="2800"/>
              <a:buFont typeface="Tahoma"/>
              <a:buChar char="•"/>
            </a:pPr>
            <a:r>
              <a:rPr b="1" i="0" lang="en-US" sz="2800" u="none" cap="none" strike="noStrike">
                <a:solidFill>
                  <a:srgbClr val="0000FF"/>
                </a:solidFill>
                <a:latin typeface="Tahoma"/>
                <a:ea typeface="Tahoma"/>
                <a:cs typeface="Tahoma"/>
                <a:sym typeface="Tahoma"/>
              </a:rPr>
              <a:t>As shown in Figure below, an inclined line with slope </a:t>
            </a:r>
            <a:r>
              <a:rPr b="1" i="0" lang="en-US" sz="2800" u="none" cap="none" strike="noStrike">
                <a:solidFill>
                  <a:srgbClr val="FF00FF"/>
                </a:solidFill>
                <a:latin typeface="Tahoma"/>
                <a:ea typeface="Tahoma"/>
                <a:cs typeface="Tahoma"/>
                <a:sym typeface="Tahoma"/>
              </a:rPr>
              <a:t>G. </a:t>
            </a:r>
            <a:r>
              <a:rPr b="1" i="0" lang="en-US" sz="2800" u="none" cap="none" strike="noStrike">
                <a:solidFill>
                  <a:srgbClr val="0000FF"/>
                </a:solidFill>
                <a:latin typeface="Tahoma"/>
                <a:ea typeface="Tahoma"/>
                <a:cs typeface="Tahoma"/>
                <a:sym typeface="Tahoma"/>
              </a:rPr>
              <a:t>Note that the Gradient occurs at the E.O.Y.</a:t>
            </a:r>
            <a:r>
              <a:rPr b="1" i="0" lang="en-US" sz="2800" u="none" cap="none" strike="noStrike">
                <a:solidFill>
                  <a:srgbClr val="FF00FF"/>
                </a:solidFill>
                <a:latin typeface="Tahoma"/>
                <a:ea typeface="Tahoma"/>
                <a:cs typeface="Tahoma"/>
                <a:sym typeface="Tahoma"/>
              </a:rPr>
              <a:t> </a:t>
            </a:r>
            <a:r>
              <a:rPr b="1" i="0" lang="en-US" sz="2800" u="sng" cap="none" strike="noStrike">
                <a:solidFill>
                  <a:srgbClr val="FF00FF"/>
                </a:solidFill>
                <a:latin typeface="Tahoma"/>
                <a:ea typeface="Tahoma"/>
                <a:cs typeface="Tahoma"/>
                <a:sym typeface="Tahoma"/>
              </a:rPr>
              <a:t>2</a:t>
            </a:r>
            <a:r>
              <a:rPr b="1" i="0" lang="en-US" sz="2800" u="none" cap="none" strike="noStrike">
                <a:solidFill>
                  <a:srgbClr val="FF00FF"/>
                </a:solidFill>
                <a:latin typeface="Tahoma"/>
                <a:ea typeface="Tahoma"/>
                <a:cs typeface="Tahoma"/>
                <a:sym typeface="Tahoma"/>
              </a:rPr>
              <a:t> </a:t>
            </a:r>
            <a:r>
              <a:rPr b="1" i="0" lang="en-US" sz="2800" u="none" cap="none" strike="noStrike">
                <a:solidFill>
                  <a:srgbClr val="0000FF"/>
                </a:solidFill>
                <a:latin typeface="Times New Roman"/>
                <a:ea typeface="Times New Roman"/>
                <a:cs typeface="Times New Roman"/>
                <a:sym typeface="Times New Roman"/>
              </a:rPr>
              <a:t> </a:t>
            </a:r>
            <a:endParaRPr b="0" i="0" sz="2800" u="none" cap="none" strike="noStrike">
              <a:solidFill>
                <a:srgbClr val="0000FF"/>
              </a:solidFill>
              <a:latin typeface="Times New Roman"/>
              <a:ea typeface="Times New Roman"/>
              <a:cs typeface="Times New Roman"/>
              <a:sym typeface="Times New Roman"/>
            </a:endParaRPr>
          </a:p>
          <a:p>
            <a:pPr indent="-165100" lvl="0" marL="342900" marR="0" rtl="0" algn="l">
              <a:spcBef>
                <a:spcPts val="560"/>
              </a:spcBef>
              <a:spcAft>
                <a:spcPts val="0"/>
              </a:spcAft>
              <a:buClr>
                <a:schemeClr val="dk1"/>
              </a:buClr>
              <a:buSzPts val="2800"/>
              <a:buFont typeface="Times New Roman"/>
              <a:buNone/>
            </a:pPr>
            <a:r>
              <a:t/>
            </a:r>
            <a:endParaRPr b="0" i="0" sz="2800" u="none" cap="none" strike="noStrike">
              <a:solidFill>
                <a:srgbClr val="0000FF"/>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40" name="Shape 440"/>
        <p:cNvGrpSpPr/>
        <p:nvPr/>
      </p:nvGrpSpPr>
      <p:grpSpPr>
        <a:xfrm>
          <a:off x="0" y="0"/>
          <a:ext cx="0" cy="0"/>
          <a:chOff x="0" y="0"/>
          <a:chExt cx="0" cy="0"/>
        </a:xfrm>
      </p:grpSpPr>
      <p:sp>
        <p:nvSpPr>
          <p:cNvPr id="441" name="Google Shape;441;p48"/>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pic>
        <p:nvPicPr>
          <p:cNvPr id="442" name="Google Shape;442;p48"/>
          <p:cNvPicPr preferRelativeResize="0"/>
          <p:nvPr/>
        </p:nvPicPr>
        <p:blipFill rotWithShape="1">
          <a:blip r:embed="rId3">
            <a:alphaModFix/>
          </a:blip>
          <a:srcRect b="0" l="0" r="0" t="0"/>
          <a:stretch/>
        </p:blipFill>
        <p:spPr>
          <a:xfrm>
            <a:off x="609600" y="1765300"/>
            <a:ext cx="7993399" cy="430759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46" name="Shape 446"/>
        <p:cNvGrpSpPr/>
        <p:nvPr/>
      </p:nvGrpSpPr>
      <p:grpSpPr>
        <a:xfrm>
          <a:off x="0" y="0"/>
          <a:ext cx="0" cy="0"/>
          <a:chOff x="0" y="0"/>
          <a:chExt cx="0" cy="0"/>
        </a:xfrm>
      </p:grpSpPr>
      <p:sp>
        <p:nvSpPr>
          <p:cNvPr id="447" name="Google Shape;447;p4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448" name="Google Shape;448;p4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4400"/>
              <a:buFont typeface="Tahoma"/>
              <a:buNone/>
            </a:pPr>
            <a:r>
              <a:rPr b="1" i="0" lang="en-US" sz="4400" u="none" cap="none" strike="noStrike">
                <a:solidFill>
                  <a:srgbClr val="FF00FF"/>
                </a:solidFill>
                <a:latin typeface="Tahoma"/>
                <a:ea typeface="Tahoma"/>
                <a:cs typeface="Tahoma"/>
                <a:sym typeface="Tahoma"/>
              </a:rPr>
              <a:t>Geometric  Gradient Series of Cash Flows</a:t>
            </a:r>
            <a:br>
              <a:rPr b="0" i="0" lang="en-US" sz="4400" u="none" cap="none" strike="noStrike">
                <a:solidFill>
                  <a:srgbClr val="0000FF"/>
                </a:solidFill>
                <a:latin typeface="Times New Roman"/>
                <a:ea typeface="Times New Roman"/>
                <a:cs typeface="Times New Roman"/>
                <a:sym typeface="Times New Roman"/>
              </a:rPr>
            </a:br>
            <a:endParaRPr/>
          </a:p>
        </p:txBody>
      </p:sp>
      <p:sp>
        <p:nvSpPr>
          <p:cNvPr id="449" name="Google Shape;449;p4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Arial"/>
              <a:buChar char="•"/>
            </a:pPr>
            <a:r>
              <a:rPr b="1" i="0" lang="en-US" sz="3200" u="none" cap="none" strike="noStrike">
                <a:solidFill>
                  <a:srgbClr val="0000FF"/>
                </a:solidFill>
                <a:latin typeface="Arial"/>
                <a:ea typeface="Arial"/>
                <a:cs typeface="Arial"/>
                <a:sym typeface="Arial"/>
              </a:rPr>
              <a:t>In this series  the Principal value is increased by a constant </a:t>
            </a:r>
            <a:r>
              <a:rPr b="1" i="0" lang="en-US" sz="3200" u="sng" cap="none" strike="noStrike">
                <a:solidFill>
                  <a:srgbClr val="FF00FF"/>
                </a:solidFill>
                <a:latin typeface="Arial"/>
                <a:ea typeface="Arial"/>
                <a:cs typeface="Arial"/>
                <a:sym typeface="Arial"/>
              </a:rPr>
              <a:t>Percentage</a:t>
            </a:r>
            <a:r>
              <a:rPr b="1" i="0" lang="en-US" sz="3200" u="none" cap="none" strike="noStrike">
                <a:solidFill>
                  <a:srgbClr val="0000FF"/>
                </a:solidFill>
                <a:latin typeface="Arial"/>
                <a:ea typeface="Arial"/>
                <a:cs typeface="Arial"/>
                <a:sym typeface="Arial"/>
              </a:rPr>
              <a:t> to represent the second Cash Flow and so on. Thus each Cash Flow is by a Constant </a:t>
            </a:r>
            <a:r>
              <a:rPr b="1" i="0" lang="en-US" sz="3200" u="none" cap="none" strike="noStrike">
                <a:solidFill>
                  <a:srgbClr val="FF00FF"/>
                </a:solidFill>
                <a:latin typeface="Arial"/>
                <a:ea typeface="Arial"/>
                <a:cs typeface="Arial"/>
                <a:sym typeface="Arial"/>
              </a:rPr>
              <a:t>g</a:t>
            </a:r>
            <a:r>
              <a:rPr b="1" i="0" lang="en-US" sz="3200" u="none" cap="none" strike="noStrike">
                <a:solidFill>
                  <a:srgbClr val="0000FF"/>
                </a:solidFill>
                <a:latin typeface="Arial"/>
                <a:ea typeface="Arial"/>
                <a:cs typeface="Arial"/>
                <a:sym typeface="Arial"/>
              </a:rPr>
              <a:t> times its immediate previous Cash Flow. </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rgbClr val="0000FF"/>
              </a:buClr>
              <a:buSzPts val="3200"/>
              <a:buFont typeface="Arial"/>
              <a:buChar char="•"/>
            </a:pPr>
            <a:r>
              <a:rPr b="1" i="0" lang="en-US" sz="3200" u="none" cap="none" strike="noStrike">
                <a:solidFill>
                  <a:srgbClr val="0000FF"/>
                </a:solidFill>
                <a:latin typeface="Arial"/>
                <a:ea typeface="Arial"/>
                <a:cs typeface="Arial"/>
                <a:sym typeface="Arial"/>
              </a:rPr>
              <a:t>Look at the next slide!</a:t>
            </a:r>
            <a:r>
              <a:rPr b="1" i="0" lang="en-US" sz="3200" u="none" cap="none" strike="noStrike">
                <a:solidFill>
                  <a:srgbClr val="0000FF"/>
                </a:solidFill>
                <a:latin typeface="Times New Roman"/>
                <a:ea typeface="Times New Roman"/>
                <a:cs typeface="Times New Roman"/>
                <a:sym typeface="Times New Roman"/>
              </a:rPr>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3" name="Shape 453"/>
        <p:cNvGrpSpPr/>
        <p:nvPr/>
      </p:nvGrpSpPr>
      <p:grpSpPr>
        <a:xfrm>
          <a:off x="0" y="0"/>
          <a:ext cx="0" cy="0"/>
          <a:chOff x="0" y="0"/>
          <a:chExt cx="0" cy="0"/>
        </a:xfrm>
      </p:grpSpPr>
      <p:sp>
        <p:nvSpPr>
          <p:cNvPr id="454" name="Google Shape;454;p50"/>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pic>
        <p:nvPicPr>
          <p:cNvPr id="455" name="Google Shape;455;p50"/>
          <p:cNvPicPr preferRelativeResize="0"/>
          <p:nvPr/>
        </p:nvPicPr>
        <p:blipFill rotWithShape="1">
          <a:blip r:embed="rId3">
            <a:alphaModFix/>
          </a:blip>
          <a:srcRect b="0" l="0" r="0" t="0"/>
          <a:stretch/>
        </p:blipFill>
        <p:spPr>
          <a:xfrm>
            <a:off x="228600" y="673100"/>
            <a:ext cx="8857822" cy="562324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9" name="Shape 459"/>
        <p:cNvGrpSpPr/>
        <p:nvPr/>
      </p:nvGrpSpPr>
      <p:grpSpPr>
        <a:xfrm>
          <a:off x="0" y="0"/>
          <a:ext cx="0" cy="0"/>
          <a:chOff x="0" y="0"/>
          <a:chExt cx="0" cy="0"/>
        </a:xfrm>
      </p:grpSpPr>
      <p:sp>
        <p:nvSpPr>
          <p:cNvPr id="460" name="Google Shape;460;p51"/>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461" name="Google Shape;461;p51"/>
          <p:cNvSpPr txBox="1"/>
          <p:nvPr>
            <p:ph type="title"/>
          </p:nvPr>
        </p:nvSpPr>
        <p:spPr>
          <a:xfrm>
            <a:off x="685800" y="457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4400"/>
              <a:buFont typeface="Tahoma"/>
              <a:buNone/>
            </a:pPr>
            <a:r>
              <a:rPr b="1" i="0" lang="en-US" sz="4400" u="none" cap="none" strike="noStrike">
                <a:solidFill>
                  <a:srgbClr val="0000FF"/>
                </a:solidFill>
                <a:latin typeface="Tahoma"/>
                <a:ea typeface="Tahoma"/>
                <a:cs typeface="Tahoma"/>
                <a:sym typeface="Tahoma"/>
              </a:rPr>
              <a:t>Cash </a:t>
            </a:r>
            <a:r>
              <a:rPr b="1" i="0" lang="en-US" sz="4400" u="none" cap="none" strike="noStrike">
                <a:solidFill>
                  <a:srgbClr val="008000"/>
                </a:solidFill>
                <a:latin typeface="Tahoma"/>
                <a:ea typeface="Tahoma"/>
                <a:cs typeface="Tahoma"/>
                <a:sym typeface="Tahoma"/>
              </a:rPr>
              <a:t>In</a:t>
            </a:r>
            <a:r>
              <a:rPr b="1" i="0" lang="en-US" sz="4400" u="none" cap="none" strike="noStrike">
                <a:solidFill>
                  <a:srgbClr val="0000FF"/>
                </a:solidFill>
                <a:latin typeface="Tahoma"/>
                <a:ea typeface="Tahoma"/>
                <a:cs typeface="Tahoma"/>
                <a:sym typeface="Tahoma"/>
              </a:rPr>
              <a:t> Flow(</a:t>
            </a:r>
            <a:r>
              <a:rPr b="1" i="0" lang="en-US" sz="4400" u="none" cap="none" strike="noStrike">
                <a:solidFill>
                  <a:srgbClr val="008000"/>
                </a:solidFill>
                <a:latin typeface="Tahoma"/>
                <a:ea typeface="Tahoma"/>
                <a:cs typeface="Tahoma"/>
                <a:sym typeface="Tahoma"/>
              </a:rPr>
              <a:t>+</a:t>
            </a:r>
            <a:r>
              <a:rPr b="1" i="0" lang="en-US" sz="4400" u="none" cap="none" strike="noStrike">
                <a:solidFill>
                  <a:srgbClr val="0000FF"/>
                </a:solidFill>
                <a:latin typeface="Tahoma"/>
                <a:ea typeface="Tahoma"/>
                <a:cs typeface="Tahoma"/>
                <a:sym typeface="Tahoma"/>
              </a:rPr>
              <a:t>), Cash </a:t>
            </a:r>
            <a:r>
              <a:rPr b="1" i="0" lang="en-US" sz="4400" u="none" cap="none" strike="noStrike">
                <a:solidFill>
                  <a:srgbClr val="FF0000"/>
                </a:solidFill>
                <a:latin typeface="Tahoma"/>
                <a:ea typeface="Tahoma"/>
                <a:cs typeface="Tahoma"/>
                <a:sym typeface="Tahoma"/>
              </a:rPr>
              <a:t>Out</a:t>
            </a:r>
            <a:r>
              <a:rPr b="1" i="0" lang="en-US" sz="4400" u="none" cap="none" strike="noStrike">
                <a:solidFill>
                  <a:srgbClr val="0000FF"/>
                </a:solidFill>
                <a:latin typeface="Tahoma"/>
                <a:ea typeface="Tahoma"/>
                <a:cs typeface="Tahoma"/>
                <a:sym typeface="Tahoma"/>
              </a:rPr>
              <a:t> Flow(</a:t>
            </a:r>
            <a:r>
              <a:rPr b="1" i="0" lang="en-US" sz="4400" u="none" cap="none" strike="noStrike">
                <a:solidFill>
                  <a:srgbClr val="FF0000"/>
                </a:solidFill>
                <a:latin typeface="Tahoma"/>
                <a:ea typeface="Tahoma"/>
                <a:cs typeface="Tahoma"/>
                <a:sym typeface="Tahoma"/>
              </a:rPr>
              <a:t>-</a:t>
            </a:r>
            <a:r>
              <a:rPr b="1" i="0" lang="en-US" sz="4400" u="none" cap="none" strike="noStrike">
                <a:solidFill>
                  <a:srgbClr val="0000FF"/>
                </a:solidFill>
                <a:latin typeface="Tahoma"/>
                <a:ea typeface="Tahoma"/>
                <a:cs typeface="Tahoma"/>
                <a:sym typeface="Tahoma"/>
              </a:rPr>
              <a:t>)</a:t>
            </a:r>
            <a:br>
              <a:rPr b="0" i="0" lang="en-US" sz="4400" u="none" cap="none" strike="noStrike">
                <a:solidFill>
                  <a:srgbClr val="0000FF"/>
                </a:solidFill>
                <a:latin typeface="Times New Roman"/>
                <a:ea typeface="Times New Roman"/>
                <a:cs typeface="Times New Roman"/>
                <a:sym typeface="Times New Roman"/>
              </a:rPr>
            </a:br>
            <a:endParaRPr/>
          </a:p>
        </p:txBody>
      </p:sp>
      <p:sp>
        <p:nvSpPr>
          <p:cNvPr id="462" name="Google Shape;462;p51"/>
          <p:cNvSpPr txBox="1"/>
          <p:nvPr>
            <p:ph idx="1" type="body"/>
          </p:nvPr>
        </p:nvSpPr>
        <p:spPr>
          <a:xfrm>
            <a:off x="457200" y="1371600"/>
            <a:ext cx="84582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2800"/>
              <a:buFont typeface="Tahoma"/>
              <a:buChar char="•"/>
            </a:pPr>
            <a:r>
              <a:rPr b="1" i="0" lang="en-US" sz="2800" u="none" cap="none" strike="noStrike">
                <a:solidFill>
                  <a:srgbClr val="0000FF"/>
                </a:solidFill>
                <a:latin typeface="Tahoma"/>
                <a:ea typeface="Tahoma"/>
                <a:cs typeface="Tahoma"/>
                <a:sym typeface="Tahoma"/>
              </a:rPr>
              <a:t>In Cash Flow Diagram we show </a:t>
            </a:r>
            <a:r>
              <a:rPr b="1" i="0" lang="en-US" sz="2800" u="none" cap="none" strike="noStrike">
                <a:solidFill>
                  <a:srgbClr val="008000"/>
                </a:solidFill>
                <a:latin typeface="Tahoma"/>
                <a:ea typeface="Tahoma"/>
                <a:cs typeface="Tahoma"/>
                <a:sym typeface="Tahoma"/>
              </a:rPr>
              <a:t>In</a:t>
            </a:r>
            <a:r>
              <a:rPr b="1" i="0" lang="en-US" sz="2800" u="none" cap="none" strike="noStrike">
                <a:solidFill>
                  <a:srgbClr val="0000FF"/>
                </a:solidFill>
                <a:latin typeface="Tahoma"/>
                <a:ea typeface="Tahoma"/>
                <a:cs typeface="Tahoma"/>
                <a:sym typeface="Tahoma"/>
              </a:rPr>
              <a:t>puts (</a:t>
            </a:r>
            <a:r>
              <a:rPr b="1" i="0" lang="en-US" sz="2800" u="none" cap="none" strike="noStrike">
                <a:solidFill>
                  <a:srgbClr val="008000"/>
                </a:solidFill>
                <a:latin typeface="Tahoma"/>
                <a:ea typeface="Tahoma"/>
                <a:cs typeface="Tahoma"/>
                <a:sym typeface="Tahoma"/>
              </a:rPr>
              <a:t>Income</a:t>
            </a:r>
            <a:r>
              <a:rPr b="1" i="0" lang="en-US" sz="2800" u="none" cap="none" strike="noStrike">
                <a:solidFill>
                  <a:srgbClr val="0000FF"/>
                </a:solidFill>
                <a:latin typeface="Tahoma"/>
                <a:ea typeface="Tahoma"/>
                <a:cs typeface="Tahoma"/>
                <a:sym typeface="Tahoma"/>
              </a:rPr>
              <a:t>) to the system with </a:t>
            </a:r>
            <a:r>
              <a:rPr b="1" i="0" lang="en-US" sz="2800" u="none" cap="none" strike="noStrike">
                <a:solidFill>
                  <a:srgbClr val="008000"/>
                </a:solidFill>
                <a:latin typeface="Tahoma"/>
                <a:ea typeface="Tahoma"/>
                <a:cs typeface="Tahoma"/>
                <a:sym typeface="Tahoma"/>
              </a:rPr>
              <a:t>Positive</a:t>
            </a:r>
            <a:r>
              <a:rPr b="1" i="0" lang="en-US" sz="2800" u="none" cap="none" strike="noStrike">
                <a:solidFill>
                  <a:srgbClr val="0000FF"/>
                </a:solidFill>
                <a:latin typeface="Tahoma"/>
                <a:ea typeface="Tahoma"/>
                <a:cs typeface="Tahoma"/>
                <a:sym typeface="Tahoma"/>
              </a:rPr>
              <a:t> Cash Flows, i.e. Cash </a:t>
            </a:r>
            <a:r>
              <a:rPr b="1" i="0" lang="en-US" sz="2800" u="none" cap="none" strike="noStrike">
                <a:solidFill>
                  <a:srgbClr val="008000"/>
                </a:solidFill>
                <a:latin typeface="Tahoma"/>
                <a:ea typeface="Tahoma"/>
                <a:cs typeface="Tahoma"/>
                <a:sym typeface="Tahoma"/>
              </a:rPr>
              <a:t>In</a:t>
            </a:r>
            <a:r>
              <a:rPr b="1" i="0" lang="en-US" sz="2800" u="none" cap="none" strike="noStrike">
                <a:solidFill>
                  <a:srgbClr val="0000FF"/>
                </a:solidFill>
                <a:latin typeface="Tahoma"/>
                <a:ea typeface="Tahoma"/>
                <a:cs typeface="Tahoma"/>
                <a:sym typeface="Tahoma"/>
              </a:rPr>
              <a:t> Flows- and </a:t>
            </a:r>
            <a:r>
              <a:rPr b="1" i="0" lang="en-US" sz="2800" u="none" cap="none" strike="noStrike">
                <a:solidFill>
                  <a:srgbClr val="FF0000"/>
                </a:solidFill>
                <a:latin typeface="Tahoma"/>
                <a:ea typeface="Tahoma"/>
                <a:cs typeface="Tahoma"/>
                <a:sym typeface="Tahoma"/>
              </a:rPr>
              <a:t>Out</a:t>
            </a:r>
            <a:r>
              <a:rPr b="1" i="0" lang="en-US" sz="2800" u="none" cap="none" strike="noStrike">
                <a:solidFill>
                  <a:srgbClr val="0000FF"/>
                </a:solidFill>
                <a:latin typeface="Tahoma"/>
                <a:ea typeface="Tahoma"/>
                <a:cs typeface="Tahoma"/>
                <a:sym typeface="Tahoma"/>
              </a:rPr>
              <a:t>puts (</a:t>
            </a:r>
            <a:r>
              <a:rPr b="1" i="0" lang="en-US" sz="2800" u="none" cap="none" strike="noStrike">
                <a:solidFill>
                  <a:srgbClr val="FF0000"/>
                </a:solidFill>
                <a:latin typeface="Tahoma"/>
                <a:ea typeface="Tahoma"/>
                <a:cs typeface="Tahoma"/>
                <a:sym typeface="Tahoma"/>
              </a:rPr>
              <a:t>disbursements</a:t>
            </a:r>
            <a:r>
              <a:rPr b="1" i="0" lang="en-US" sz="2800" u="none" cap="none" strike="noStrike">
                <a:solidFill>
                  <a:srgbClr val="0000FF"/>
                </a:solidFill>
                <a:latin typeface="Tahoma"/>
                <a:ea typeface="Tahoma"/>
                <a:cs typeface="Tahoma"/>
                <a:sym typeface="Tahoma"/>
              </a:rPr>
              <a:t>) with </a:t>
            </a:r>
            <a:r>
              <a:rPr b="1" i="0" lang="en-US" sz="2800" u="none" cap="none" strike="noStrike">
                <a:solidFill>
                  <a:srgbClr val="FF0000"/>
                </a:solidFill>
                <a:latin typeface="Tahoma"/>
                <a:ea typeface="Tahoma"/>
                <a:cs typeface="Tahoma"/>
                <a:sym typeface="Tahoma"/>
              </a:rPr>
              <a:t>Negative</a:t>
            </a:r>
            <a:r>
              <a:rPr b="1" i="0" lang="en-US" sz="2800" u="none" cap="none" strike="noStrike">
                <a:solidFill>
                  <a:srgbClr val="0000FF"/>
                </a:solidFill>
                <a:latin typeface="Tahoma"/>
                <a:ea typeface="Tahoma"/>
                <a:cs typeface="Tahoma"/>
                <a:sym typeface="Tahoma"/>
              </a:rPr>
              <a:t> Cash Flows, i.e. Cash </a:t>
            </a:r>
            <a:r>
              <a:rPr b="1" i="0" lang="en-US" sz="2800" u="none" cap="none" strike="noStrike">
                <a:solidFill>
                  <a:srgbClr val="FF0000"/>
                </a:solidFill>
                <a:latin typeface="Tahoma"/>
                <a:ea typeface="Tahoma"/>
                <a:cs typeface="Tahoma"/>
                <a:sym typeface="Tahoma"/>
              </a:rPr>
              <a:t>Out</a:t>
            </a:r>
            <a:r>
              <a:rPr b="1" i="0" lang="en-US" sz="2800" u="none" cap="none" strike="noStrike">
                <a:solidFill>
                  <a:srgbClr val="0000FF"/>
                </a:solidFill>
                <a:latin typeface="Tahoma"/>
                <a:ea typeface="Tahoma"/>
                <a:cs typeface="Tahoma"/>
                <a:sym typeface="Tahoma"/>
              </a:rPr>
              <a:t> Flows.</a:t>
            </a:r>
            <a:endParaRPr b="0" i="0" sz="28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0000FF"/>
              </a:buClr>
              <a:buSzPts val="2800"/>
              <a:buFont typeface="Tahoma"/>
              <a:buChar char="•"/>
            </a:pPr>
            <a:r>
              <a:rPr b="1" i="0" lang="en-US" sz="2800" u="none" cap="none" strike="noStrike">
                <a:solidFill>
                  <a:srgbClr val="0000FF"/>
                </a:solidFill>
                <a:latin typeface="Tahoma"/>
                <a:ea typeface="Tahoma"/>
                <a:cs typeface="Tahoma"/>
                <a:sym typeface="Tahoma"/>
              </a:rPr>
              <a:t>So in Calculations, we find the algebraic sum, i.e. account for signs (</a:t>
            </a:r>
            <a:r>
              <a:rPr b="1" i="0" lang="en-US" sz="2800" u="none" cap="none" strike="noStrike">
                <a:solidFill>
                  <a:srgbClr val="008000"/>
                </a:solidFill>
                <a:latin typeface="Tahoma"/>
                <a:ea typeface="Tahoma"/>
                <a:cs typeface="Tahoma"/>
                <a:sym typeface="Tahoma"/>
              </a:rPr>
              <a:t>+</a:t>
            </a:r>
            <a:r>
              <a:rPr b="1" i="0" lang="en-US" sz="2800" u="none" cap="none" strike="noStrike">
                <a:solidFill>
                  <a:srgbClr val="0000FF"/>
                </a:solidFill>
                <a:latin typeface="Tahoma"/>
                <a:ea typeface="Tahoma"/>
                <a:cs typeface="Tahoma"/>
                <a:sym typeface="Tahoma"/>
              </a:rPr>
              <a:t> or </a:t>
            </a:r>
            <a:r>
              <a:rPr b="1" i="0" lang="en-US" sz="2800" u="none" cap="none" strike="noStrike">
                <a:solidFill>
                  <a:srgbClr val="FF0000"/>
                </a:solidFill>
                <a:latin typeface="Tahoma"/>
                <a:ea typeface="Tahoma"/>
                <a:cs typeface="Tahoma"/>
                <a:sym typeface="Tahoma"/>
              </a:rPr>
              <a:t>-</a:t>
            </a:r>
            <a:r>
              <a:rPr b="1" i="0" lang="en-US" sz="2800" u="none" cap="none" strike="noStrike">
                <a:solidFill>
                  <a:srgbClr val="0000FF"/>
                </a:solidFill>
                <a:latin typeface="Tahoma"/>
                <a:ea typeface="Tahoma"/>
                <a:cs typeface="Tahoma"/>
                <a:sym typeface="Tahoma"/>
              </a:rPr>
              <a:t>), rather than arithmetic sum. So we end up with </a:t>
            </a:r>
            <a:r>
              <a:rPr b="1" i="0" lang="en-US" sz="2800" u="none" cap="none" strike="noStrike">
                <a:solidFill>
                  <a:srgbClr val="FF00FF"/>
                </a:solidFill>
                <a:latin typeface="Tahoma"/>
                <a:ea typeface="Tahoma"/>
                <a:cs typeface="Tahoma"/>
                <a:sym typeface="Tahoma"/>
              </a:rPr>
              <a:t>Net</a:t>
            </a:r>
            <a:r>
              <a:rPr b="1" i="0" lang="en-US" sz="2800" u="none" cap="none" strike="noStrike">
                <a:solidFill>
                  <a:srgbClr val="0000FF"/>
                </a:solidFill>
                <a:latin typeface="Tahoma"/>
                <a:ea typeface="Tahoma"/>
                <a:cs typeface="Tahoma"/>
                <a:sym typeface="Tahoma"/>
              </a:rPr>
              <a:t> Values. If we calculate the </a:t>
            </a:r>
            <a:r>
              <a:rPr b="1" i="0" lang="en-US" sz="2800" u="none" cap="none" strike="noStrike">
                <a:solidFill>
                  <a:srgbClr val="FF0000"/>
                </a:solidFill>
                <a:latin typeface="Tahoma"/>
                <a:ea typeface="Tahoma"/>
                <a:cs typeface="Tahoma"/>
                <a:sym typeface="Tahoma"/>
              </a:rPr>
              <a:t>P</a:t>
            </a:r>
            <a:r>
              <a:rPr b="1" i="0" lang="en-US" sz="2800" u="none" cap="none" strike="noStrike">
                <a:solidFill>
                  <a:srgbClr val="0000FF"/>
                </a:solidFill>
                <a:latin typeface="Tahoma"/>
                <a:ea typeface="Tahoma"/>
                <a:cs typeface="Tahoma"/>
                <a:sym typeface="Tahoma"/>
              </a:rPr>
              <a:t>resent Values of the Series of Cash </a:t>
            </a:r>
            <a:r>
              <a:rPr b="1" i="0" lang="en-US" sz="2800" u="none" cap="none" strike="noStrike">
                <a:solidFill>
                  <a:srgbClr val="008000"/>
                </a:solidFill>
                <a:latin typeface="Tahoma"/>
                <a:ea typeface="Tahoma"/>
                <a:cs typeface="Tahoma"/>
                <a:sym typeface="Tahoma"/>
              </a:rPr>
              <a:t>In</a:t>
            </a:r>
            <a:r>
              <a:rPr b="1" i="0" lang="en-US" sz="2800" u="none" cap="none" strike="noStrike">
                <a:solidFill>
                  <a:srgbClr val="0000FF"/>
                </a:solidFill>
                <a:latin typeface="Tahoma"/>
                <a:ea typeface="Tahoma"/>
                <a:cs typeface="Tahoma"/>
                <a:sym typeface="Tahoma"/>
              </a:rPr>
              <a:t> Flows and </a:t>
            </a:r>
            <a:r>
              <a:rPr b="1" i="0" lang="en-US" sz="2800" u="none" cap="none" strike="noStrike">
                <a:solidFill>
                  <a:srgbClr val="FF0000"/>
                </a:solidFill>
                <a:latin typeface="Tahoma"/>
                <a:ea typeface="Tahoma"/>
                <a:cs typeface="Tahoma"/>
                <a:sym typeface="Tahoma"/>
              </a:rPr>
              <a:t>Out</a:t>
            </a:r>
            <a:r>
              <a:rPr b="1" i="0" lang="en-US" sz="2800" u="none" cap="none" strike="noStrike">
                <a:solidFill>
                  <a:srgbClr val="0000FF"/>
                </a:solidFill>
                <a:latin typeface="Tahoma"/>
                <a:ea typeface="Tahoma"/>
                <a:cs typeface="Tahoma"/>
                <a:sym typeface="Tahoma"/>
              </a:rPr>
              <a:t> Flows, we'll find The </a:t>
            </a:r>
            <a:r>
              <a:rPr b="1" i="0" lang="en-US" sz="2800" u="none" cap="none" strike="noStrike">
                <a:solidFill>
                  <a:srgbClr val="FF00FF"/>
                </a:solidFill>
                <a:latin typeface="Tahoma"/>
                <a:ea typeface="Tahoma"/>
                <a:cs typeface="Tahoma"/>
                <a:sym typeface="Tahoma"/>
              </a:rPr>
              <a:t>N</a:t>
            </a:r>
            <a:r>
              <a:rPr b="1" i="0" lang="en-US" sz="2800" u="none" cap="none" strike="noStrike">
                <a:solidFill>
                  <a:srgbClr val="0000FF"/>
                </a:solidFill>
                <a:latin typeface="Tahoma"/>
                <a:ea typeface="Tahoma"/>
                <a:cs typeface="Tahoma"/>
                <a:sym typeface="Tahoma"/>
              </a:rPr>
              <a:t>et </a:t>
            </a:r>
            <a:r>
              <a:rPr b="1" i="0" lang="en-US" sz="2800" u="none" cap="none" strike="noStrike">
                <a:solidFill>
                  <a:srgbClr val="FF00FF"/>
                </a:solidFill>
                <a:latin typeface="Tahoma"/>
                <a:ea typeface="Tahoma"/>
                <a:cs typeface="Tahoma"/>
                <a:sym typeface="Tahoma"/>
              </a:rPr>
              <a:t>P</a:t>
            </a:r>
            <a:r>
              <a:rPr b="1" i="0" lang="en-US" sz="2800" u="none" cap="none" strike="noStrike">
                <a:solidFill>
                  <a:srgbClr val="0000FF"/>
                </a:solidFill>
                <a:latin typeface="Tahoma"/>
                <a:ea typeface="Tahoma"/>
                <a:cs typeface="Tahoma"/>
                <a:sym typeface="Tahoma"/>
              </a:rPr>
              <a:t>resent </a:t>
            </a:r>
            <a:r>
              <a:rPr b="1" i="0" lang="en-US" sz="2800" u="none" cap="none" strike="noStrike">
                <a:solidFill>
                  <a:srgbClr val="FF00FF"/>
                </a:solidFill>
                <a:latin typeface="Tahoma"/>
                <a:ea typeface="Tahoma"/>
                <a:cs typeface="Tahoma"/>
                <a:sym typeface="Tahoma"/>
              </a:rPr>
              <a:t>V</a:t>
            </a:r>
            <a:r>
              <a:rPr b="1" i="0" lang="en-US" sz="2800" u="none" cap="none" strike="noStrike">
                <a:solidFill>
                  <a:srgbClr val="0000FF"/>
                </a:solidFill>
                <a:latin typeface="Tahoma"/>
                <a:ea typeface="Tahoma"/>
                <a:cs typeface="Tahoma"/>
                <a:sym typeface="Tahoma"/>
              </a:rPr>
              <a:t>alue, </a:t>
            </a:r>
            <a:r>
              <a:rPr b="1" i="0" lang="en-US" sz="2800" u="none" cap="none" strike="noStrike">
                <a:solidFill>
                  <a:srgbClr val="FF00FF"/>
                </a:solidFill>
                <a:latin typeface="Tahoma"/>
                <a:ea typeface="Tahoma"/>
                <a:cs typeface="Tahoma"/>
                <a:sym typeface="Tahoma"/>
              </a:rPr>
              <a:t>NPV.</a:t>
            </a:r>
            <a:r>
              <a:rPr b="1" i="0" lang="en-US" sz="2800" u="none" cap="none" strike="noStrike">
                <a:solidFill>
                  <a:srgbClr val="0000FF"/>
                </a:solidFill>
                <a:latin typeface="Times New Roman"/>
                <a:ea typeface="Times New Roman"/>
                <a:cs typeface="Times New Roman"/>
                <a:sym typeface="Times New Roman"/>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0" st="0"/>
                                            </p:txEl>
                                          </p:spTgt>
                                        </p:tgtEl>
                                        <p:attrNameLst>
                                          <p:attrName>style.visibility</p:attrName>
                                        </p:attrNameLst>
                                      </p:cBhvr>
                                      <p:to>
                                        <p:strVal val="visible"/>
                                      </p:to>
                                    </p:set>
                                    <p:animEffect filter="fade" transition="in">
                                      <p:cBhvr>
                                        <p:cTn dur="300"/>
                                        <p:tgtEl>
                                          <p:spTgt spid="4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1" st="1"/>
                                            </p:txEl>
                                          </p:spTgt>
                                        </p:tgtEl>
                                        <p:attrNameLst>
                                          <p:attrName>style.visibility</p:attrName>
                                        </p:attrNameLst>
                                      </p:cBhvr>
                                      <p:to>
                                        <p:strVal val="visible"/>
                                      </p:to>
                                    </p:set>
                                    <p:animEffect filter="fade" transition="in">
                                      <p:cBhvr>
                                        <p:cTn dur="300"/>
                                        <p:tgtEl>
                                          <p:spTgt spid="46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66" name="Shape 466"/>
        <p:cNvGrpSpPr/>
        <p:nvPr/>
      </p:nvGrpSpPr>
      <p:grpSpPr>
        <a:xfrm>
          <a:off x="0" y="0"/>
          <a:ext cx="0" cy="0"/>
          <a:chOff x="0" y="0"/>
          <a:chExt cx="0" cy="0"/>
        </a:xfrm>
      </p:grpSpPr>
      <p:sp>
        <p:nvSpPr>
          <p:cNvPr id="467" name="Google Shape;467;p5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468" name="Google Shape;468;p52"/>
          <p:cNvSpPr txBox="1"/>
          <p:nvPr/>
        </p:nvSpPr>
        <p:spPr>
          <a:xfrm>
            <a:off x="2514600" y="3200400"/>
            <a:ext cx="6400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800"/>
              <a:buFont typeface="Times New Roman"/>
              <a:buNone/>
            </a:pPr>
            <a:r>
              <a:rPr b="1" i="0" lang="en-US" sz="1800" u="none">
                <a:solidFill>
                  <a:srgbClr val="0000FF"/>
                </a:solidFill>
                <a:latin typeface="Times New Roman"/>
                <a:ea typeface="Times New Roman"/>
                <a:cs typeface="Times New Roman"/>
                <a:sym typeface="Times New Roman"/>
              </a:rPr>
              <a:t>0              1          2           3           4         5           6        Time</a:t>
            </a:r>
            <a:r>
              <a:rPr b="1" i="0" lang="en-US" sz="1800" u="none">
                <a:solidFill>
                  <a:srgbClr val="FF00FF"/>
                </a:solidFill>
                <a:latin typeface="Times New Roman"/>
                <a:ea typeface="Times New Roman"/>
                <a:cs typeface="Times New Roman"/>
                <a:sym typeface="Times New Roman"/>
              </a:rPr>
              <a:t>  </a:t>
            </a:r>
            <a:endParaRPr/>
          </a:p>
        </p:txBody>
      </p:sp>
      <p:cxnSp>
        <p:nvCxnSpPr>
          <p:cNvPr id="469" name="Google Shape;469;p52"/>
          <p:cNvCxnSpPr/>
          <p:nvPr/>
        </p:nvCxnSpPr>
        <p:spPr>
          <a:xfrm>
            <a:off x="6934200" y="3124200"/>
            <a:ext cx="0" cy="381000"/>
          </a:xfrm>
          <a:prstGeom prst="straightConnector1">
            <a:avLst/>
          </a:prstGeom>
          <a:noFill/>
          <a:ln>
            <a:noFill/>
          </a:ln>
        </p:spPr>
      </p:cxnSp>
      <p:cxnSp>
        <p:nvCxnSpPr>
          <p:cNvPr id="470" name="Google Shape;470;p52"/>
          <p:cNvCxnSpPr/>
          <p:nvPr/>
        </p:nvCxnSpPr>
        <p:spPr>
          <a:xfrm>
            <a:off x="6934200" y="3048000"/>
            <a:ext cx="0" cy="609600"/>
          </a:xfrm>
          <a:prstGeom prst="straightConnector1">
            <a:avLst/>
          </a:prstGeom>
          <a:noFill/>
          <a:ln>
            <a:noFill/>
          </a:ln>
        </p:spPr>
      </p:cxnSp>
      <p:grpSp>
        <p:nvGrpSpPr>
          <p:cNvPr id="471" name="Google Shape;471;p52"/>
          <p:cNvGrpSpPr/>
          <p:nvPr/>
        </p:nvGrpSpPr>
        <p:grpSpPr>
          <a:xfrm>
            <a:off x="1524000" y="1143000"/>
            <a:ext cx="7078662" cy="5153025"/>
            <a:chOff x="1165225" y="1628775"/>
            <a:chExt cx="7078662" cy="5153025"/>
          </a:xfrm>
        </p:grpSpPr>
        <p:cxnSp>
          <p:nvCxnSpPr>
            <p:cNvPr id="472" name="Google Shape;472;p52"/>
            <p:cNvCxnSpPr/>
            <p:nvPr/>
          </p:nvCxnSpPr>
          <p:spPr>
            <a:xfrm rot="10800000">
              <a:off x="3098800" y="1628775"/>
              <a:ext cx="0" cy="1909762"/>
            </a:xfrm>
            <a:prstGeom prst="straightConnector1">
              <a:avLst/>
            </a:prstGeom>
            <a:noFill/>
            <a:ln cap="flat" cmpd="sng" w="19050">
              <a:solidFill>
                <a:srgbClr val="339966"/>
              </a:solidFill>
              <a:prstDash val="solid"/>
              <a:miter lim="800000"/>
              <a:headEnd len="sm" w="sm" type="none"/>
              <a:tailEnd len="med" w="med" type="triangle"/>
            </a:ln>
          </p:spPr>
        </p:cxnSp>
        <p:cxnSp>
          <p:nvCxnSpPr>
            <p:cNvPr id="473" name="Google Shape;473;p52"/>
            <p:cNvCxnSpPr/>
            <p:nvPr/>
          </p:nvCxnSpPr>
          <p:spPr>
            <a:xfrm>
              <a:off x="2193925" y="3538537"/>
              <a:ext cx="5130800" cy="0"/>
            </a:xfrm>
            <a:prstGeom prst="straightConnector1">
              <a:avLst/>
            </a:prstGeom>
            <a:noFill/>
            <a:ln cap="flat" cmpd="sng" w="19050">
              <a:solidFill>
                <a:srgbClr val="000000"/>
              </a:solidFill>
              <a:prstDash val="solid"/>
              <a:miter lim="800000"/>
              <a:headEnd len="sm" w="sm" type="none"/>
              <a:tailEnd len="med" w="med" type="triangle"/>
            </a:ln>
          </p:spPr>
        </p:cxnSp>
        <p:sp>
          <p:nvSpPr>
            <p:cNvPr id="474" name="Google Shape;474;p52"/>
            <p:cNvSpPr txBox="1"/>
            <p:nvPr/>
          </p:nvSpPr>
          <p:spPr>
            <a:xfrm>
              <a:off x="2057400" y="5962650"/>
              <a:ext cx="6186487" cy="819150"/>
            </a:xfrm>
            <a:prstGeom prst="rect">
              <a:avLst/>
            </a:prstGeom>
            <a:solidFill>
              <a:srgbClr val="FFFFFF"/>
            </a:solidFill>
            <a:ln cap="flat" cmpd="sng" w="1905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2800" u="none">
                <a:solidFill>
                  <a:srgbClr val="FF00FF"/>
                </a:solidFill>
                <a:latin typeface="Times New Roman"/>
                <a:ea typeface="Times New Roman"/>
                <a:cs typeface="Times New Roman"/>
                <a:sym typeface="Times New Roman"/>
              </a:endParaRPr>
            </a:p>
          </p:txBody>
        </p:sp>
        <p:cxnSp>
          <p:nvCxnSpPr>
            <p:cNvPr id="475" name="Google Shape;475;p52"/>
            <p:cNvCxnSpPr/>
            <p:nvPr/>
          </p:nvCxnSpPr>
          <p:spPr>
            <a:xfrm>
              <a:off x="5362575" y="3538537"/>
              <a:ext cx="0" cy="3001962"/>
            </a:xfrm>
            <a:prstGeom prst="straightConnector1">
              <a:avLst/>
            </a:prstGeom>
            <a:noFill/>
            <a:ln cap="flat" cmpd="sng" w="19050">
              <a:solidFill>
                <a:srgbClr val="FF6600"/>
              </a:solidFill>
              <a:prstDash val="solid"/>
              <a:miter lim="800000"/>
              <a:headEnd len="sm" w="sm" type="none"/>
              <a:tailEnd len="med" w="med" type="triangle"/>
            </a:ln>
          </p:spPr>
        </p:cxnSp>
        <p:cxnSp>
          <p:nvCxnSpPr>
            <p:cNvPr id="476" name="Google Shape;476;p52"/>
            <p:cNvCxnSpPr/>
            <p:nvPr/>
          </p:nvCxnSpPr>
          <p:spPr>
            <a:xfrm rot="10800000">
              <a:off x="5965825" y="2720975"/>
              <a:ext cx="0" cy="817562"/>
            </a:xfrm>
            <a:prstGeom prst="straightConnector1">
              <a:avLst/>
            </a:prstGeom>
            <a:noFill/>
            <a:ln cap="flat" cmpd="sng" w="19050">
              <a:solidFill>
                <a:srgbClr val="339966"/>
              </a:solidFill>
              <a:prstDash val="solid"/>
              <a:miter lim="800000"/>
              <a:headEnd len="sm" w="sm" type="none"/>
              <a:tailEnd len="med" w="med" type="triangle"/>
            </a:ln>
          </p:spPr>
        </p:cxnSp>
        <p:sp>
          <p:nvSpPr>
            <p:cNvPr id="477" name="Google Shape;477;p52"/>
            <p:cNvSpPr txBox="1"/>
            <p:nvPr/>
          </p:nvSpPr>
          <p:spPr>
            <a:xfrm>
              <a:off x="6934200" y="4057650"/>
              <a:ext cx="906462" cy="338137"/>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Times New Roman"/>
                <a:buNone/>
              </a:pPr>
              <a:r>
                <a:rPr b="1" i="0" lang="en-US" sz="1800" u="none">
                  <a:solidFill>
                    <a:srgbClr val="FF0000"/>
                  </a:solidFill>
                  <a:latin typeface="Times New Roman"/>
                  <a:ea typeface="Times New Roman"/>
                  <a:cs typeface="Times New Roman"/>
                  <a:sym typeface="Times New Roman"/>
                </a:rPr>
                <a:t>-$123</a:t>
              </a:r>
              <a:endParaRPr/>
            </a:p>
          </p:txBody>
        </p:sp>
        <p:sp>
          <p:nvSpPr>
            <p:cNvPr id="478" name="Google Shape;478;p52"/>
            <p:cNvSpPr txBox="1"/>
            <p:nvPr/>
          </p:nvSpPr>
          <p:spPr>
            <a:xfrm>
              <a:off x="4267200" y="6191250"/>
              <a:ext cx="906462" cy="357187"/>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Times New Roman"/>
                <a:buNone/>
              </a:pPr>
              <a:r>
                <a:rPr b="1" i="0" lang="en-US" sz="1800" u="none">
                  <a:solidFill>
                    <a:srgbClr val="FF0000"/>
                  </a:solidFill>
                  <a:latin typeface="Times New Roman"/>
                  <a:ea typeface="Times New Roman"/>
                  <a:cs typeface="Times New Roman"/>
                  <a:sym typeface="Times New Roman"/>
                </a:rPr>
                <a:t>-$587</a:t>
              </a:r>
              <a:endParaRPr/>
            </a:p>
          </p:txBody>
        </p:sp>
        <p:sp>
          <p:nvSpPr>
            <p:cNvPr id="479" name="Google Shape;479;p52"/>
            <p:cNvSpPr txBox="1"/>
            <p:nvPr/>
          </p:nvSpPr>
          <p:spPr>
            <a:xfrm>
              <a:off x="2133600" y="1676400"/>
              <a:ext cx="838200" cy="28575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8000"/>
                </a:buClr>
                <a:buSzPts val="1800"/>
                <a:buFont typeface="Times New Roman"/>
                <a:buNone/>
              </a:pPr>
              <a:r>
                <a:rPr b="1" i="0" lang="en-US" sz="1800" u="none">
                  <a:solidFill>
                    <a:srgbClr val="008000"/>
                  </a:solidFill>
                  <a:latin typeface="Times New Roman"/>
                  <a:ea typeface="Times New Roman"/>
                  <a:cs typeface="Times New Roman"/>
                  <a:sym typeface="Times New Roman"/>
                </a:rPr>
                <a:t>+$427</a:t>
              </a:r>
              <a:endParaRPr/>
            </a:p>
          </p:txBody>
        </p:sp>
        <p:sp>
          <p:nvSpPr>
            <p:cNvPr id="480" name="Google Shape;480;p52"/>
            <p:cNvSpPr txBox="1"/>
            <p:nvPr/>
          </p:nvSpPr>
          <p:spPr>
            <a:xfrm>
              <a:off x="5029200" y="2438400"/>
              <a:ext cx="838200" cy="4572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8000"/>
                </a:buClr>
                <a:buSzPts val="1800"/>
                <a:buFont typeface="Times New Roman"/>
                <a:buNone/>
              </a:pPr>
              <a:r>
                <a:rPr b="1" i="0" lang="en-US" sz="1800" u="none">
                  <a:solidFill>
                    <a:srgbClr val="008000"/>
                  </a:solidFill>
                  <a:latin typeface="Times New Roman"/>
                  <a:ea typeface="Times New Roman"/>
                  <a:cs typeface="Times New Roman"/>
                  <a:sym typeface="Times New Roman"/>
                </a:rPr>
                <a:t>+$114</a:t>
              </a:r>
              <a:endParaRPr/>
            </a:p>
          </p:txBody>
        </p:sp>
        <p:cxnSp>
          <p:nvCxnSpPr>
            <p:cNvPr id="481" name="Google Shape;481;p52"/>
            <p:cNvCxnSpPr/>
            <p:nvPr/>
          </p:nvCxnSpPr>
          <p:spPr>
            <a:xfrm>
              <a:off x="2195512" y="3513137"/>
              <a:ext cx="1587" cy="815975"/>
            </a:xfrm>
            <a:prstGeom prst="straightConnector1">
              <a:avLst/>
            </a:prstGeom>
            <a:noFill/>
            <a:ln cap="flat" cmpd="sng" w="19050">
              <a:solidFill>
                <a:srgbClr val="FF00FF"/>
              </a:solidFill>
              <a:prstDash val="solid"/>
              <a:miter lim="800000"/>
              <a:headEnd len="sm" w="sm" type="none"/>
              <a:tailEnd len="med" w="med" type="triangle"/>
            </a:ln>
          </p:spPr>
        </p:cxnSp>
        <p:sp>
          <p:nvSpPr>
            <p:cNvPr id="482" name="Google Shape;482;p52"/>
            <p:cNvSpPr txBox="1"/>
            <p:nvPr/>
          </p:nvSpPr>
          <p:spPr>
            <a:xfrm>
              <a:off x="1165225" y="4438650"/>
              <a:ext cx="1958975" cy="81915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1800"/>
                <a:buFont typeface="Times New Roman"/>
                <a:buNone/>
              </a:pPr>
              <a:r>
                <a:rPr b="1" i="0" lang="en-US" sz="1800" u="none">
                  <a:solidFill>
                    <a:srgbClr val="FF00FF"/>
                  </a:solidFill>
                  <a:latin typeface="Times New Roman"/>
                  <a:ea typeface="Times New Roman"/>
                  <a:cs typeface="Times New Roman"/>
                  <a:sym typeface="Times New Roman"/>
                </a:rPr>
                <a:t>NPV= </a:t>
              </a:r>
              <a:r>
                <a:rPr b="1" i="0" lang="en-US" sz="1800" u="none">
                  <a:solidFill>
                    <a:srgbClr val="FF0000"/>
                  </a:solidFill>
                  <a:latin typeface="Times New Roman"/>
                  <a:ea typeface="Times New Roman"/>
                  <a:cs typeface="Times New Roman"/>
                  <a:sym typeface="Times New Roman"/>
                </a:rPr>
                <a:t>-$11.39</a:t>
              </a:r>
              <a:endParaRPr/>
            </a:p>
          </p:txBody>
        </p:sp>
        <p:cxnSp>
          <p:nvCxnSpPr>
            <p:cNvPr id="483" name="Google Shape;483;p52"/>
            <p:cNvCxnSpPr/>
            <p:nvPr/>
          </p:nvCxnSpPr>
          <p:spPr>
            <a:xfrm>
              <a:off x="6781800" y="3524250"/>
              <a:ext cx="0" cy="838200"/>
            </a:xfrm>
            <a:prstGeom prst="straightConnector1">
              <a:avLst/>
            </a:prstGeom>
            <a:noFill/>
            <a:ln cap="flat" cmpd="sng" w="19050">
              <a:solidFill>
                <a:srgbClr val="FF3300"/>
              </a:solidFill>
              <a:prstDash val="solid"/>
              <a:miter lim="800000"/>
              <a:headEnd len="sm" w="sm" type="none"/>
              <a:tailEnd len="med" w="med" type="triangle"/>
            </a:ln>
          </p:spPr>
        </p:cxnSp>
      </p:grpSp>
      <p:sp>
        <p:nvSpPr>
          <p:cNvPr id="484" name="Google Shape;484;p52"/>
          <p:cNvSpPr txBox="1"/>
          <p:nvPr/>
        </p:nvSpPr>
        <p:spPr>
          <a:xfrm>
            <a:off x="457200" y="228600"/>
            <a:ext cx="7620000" cy="1187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2400"/>
              <a:buFont typeface="Times New Roman"/>
              <a:buNone/>
            </a:pPr>
            <a:r>
              <a:rPr b="1" i="0" lang="en-US" sz="1600" u="none">
                <a:solidFill>
                  <a:srgbClr val="FF00FF"/>
                </a:solidFill>
                <a:latin typeface="Times New Roman"/>
                <a:ea typeface="Times New Roman"/>
                <a:cs typeface="Times New Roman"/>
                <a:sym typeface="Times New Roman"/>
              </a:rPr>
              <a:t> </a:t>
            </a:r>
            <a:r>
              <a:rPr b="1" i="0" lang="en-US" sz="2400" u="none">
                <a:solidFill>
                  <a:srgbClr val="FF00FF"/>
                </a:solidFill>
                <a:latin typeface="Times New Roman"/>
                <a:ea typeface="Times New Roman"/>
                <a:cs typeface="Times New Roman"/>
                <a:sym typeface="Times New Roman"/>
              </a:rPr>
              <a:t>NPV</a:t>
            </a:r>
            <a:r>
              <a:rPr b="1" i="0" lang="en-US" sz="2400" u="none">
                <a:solidFill>
                  <a:srgbClr val="0000FF"/>
                </a:solidFill>
                <a:latin typeface="Times New Roman"/>
                <a:ea typeface="Times New Roman"/>
                <a:cs typeface="Times New Roman"/>
                <a:sym typeface="Times New Roman"/>
              </a:rPr>
              <a:t>= </a:t>
            </a:r>
            <a:r>
              <a:rPr b="1" i="0" lang="en-US" sz="2400" u="none">
                <a:solidFill>
                  <a:srgbClr val="008000"/>
                </a:solidFill>
                <a:latin typeface="Times New Roman"/>
                <a:ea typeface="Times New Roman"/>
                <a:cs typeface="Times New Roman"/>
                <a:sym typeface="Times New Roman"/>
              </a:rPr>
              <a:t>427</a:t>
            </a:r>
            <a:r>
              <a:rPr b="1" i="0" lang="en-US" sz="2400" u="none">
                <a:solidFill>
                  <a:srgbClr val="0000FF"/>
                </a:solidFill>
                <a:latin typeface="Times New Roman"/>
                <a:ea typeface="Times New Roman"/>
                <a:cs typeface="Times New Roman"/>
                <a:sym typeface="Times New Roman"/>
              </a:rPr>
              <a:t>(1+0.1)</a:t>
            </a:r>
            <a:r>
              <a:rPr b="1" baseline="30000" i="0" lang="en-US" sz="2400" u="none">
                <a:solidFill>
                  <a:srgbClr val="FF00FF"/>
                </a:solidFill>
                <a:latin typeface="Times New Roman"/>
                <a:ea typeface="Times New Roman"/>
                <a:cs typeface="Times New Roman"/>
                <a:sym typeface="Times New Roman"/>
              </a:rPr>
              <a:t>-1</a:t>
            </a:r>
            <a:r>
              <a:rPr b="1" baseline="30000" i="0" lang="en-US" sz="2400" u="none">
                <a:solidFill>
                  <a:srgbClr val="0000FF"/>
                </a:solidFill>
                <a:latin typeface="Times New Roman"/>
                <a:ea typeface="Times New Roman"/>
                <a:cs typeface="Times New Roman"/>
                <a:sym typeface="Times New Roman"/>
              </a:rPr>
              <a:t> </a:t>
            </a:r>
            <a:r>
              <a:rPr b="1" i="0" lang="en-US" sz="2400" u="none">
                <a:solidFill>
                  <a:srgbClr val="008080"/>
                </a:solidFill>
                <a:latin typeface="Times New Roman"/>
                <a:ea typeface="Times New Roman"/>
                <a:cs typeface="Times New Roman"/>
                <a:sym typeface="Times New Roman"/>
              </a:rPr>
              <a:t>+</a:t>
            </a:r>
            <a:r>
              <a:rPr b="1" i="0" lang="en-US" sz="2400" u="none">
                <a:solidFill>
                  <a:srgbClr val="008000"/>
                </a:solidFill>
                <a:latin typeface="Times New Roman"/>
                <a:ea typeface="Times New Roman"/>
                <a:cs typeface="Times New Roman"/>
                <a:sym typeface="Times New Roman"/>
              </a:rPr>
              <a:t>114</a:t>
            </a:r>
            <a:r>
              <a:rPr b="1" i="0" lang="en-US" sz="2400" u="none">
                <a:solidFill>
                  <a:srgbClr val="0000FF"/>
                </a:solidFill>
                <a:latin typeface="Times New Roman"/>
                <a:ea typeface="Times New Roman"/>
                <a:cs typeface="Times New Roman"/>
                <a:sym typeface="Times New Roman"/>
              </a:rPr>
              <a:t>(1+0.1)</a:t>
            </a:r>
            <a:r>
              <a:rPr b="1" baseline="30000" i="0" lang="en-US" sz="2400" u="none">
                <a:solidFill>
                  <a:srgbClr val="0000FF"/>
                </a:solidFill>
                <a:latin typeface="Times New Roman"/>
                <a:ea typeface="Times New Roman"/>
                <a:cs typeface="Times New Roman"/>
                <a:sym typeface="Times New Roman"/>
              </a:rPr>
              <a:t> </a:t>
            </a:r>
            <a:r>
              <a:rPr b="1" baseline="30000" i="0" lang="en-US" sz="2400" u="none">
                <a:solidFill>
                  <a:srgbClr val="FF00FF"/>
                </a:solidFill>
                <a:latin typeface="Times New Roman"/>
                <a:ea typeface="Times New Roman"/>
                <a:cs typeface="Times New Roman"/>
                <a:sym typeface="Times New Roman"/>
              </a:rPr>
              <a:t>-5 </a:t>
            </a:r>
            <a:r>
              <a:rPr b="1" i="0" lang="en-US" sz="2400" u="none">
                <a:solidFill>
                  <a:srgbClr val="FF0000"/>
                </a:solidFill>
                <a:latin typeface="Times New Roman"/>
                <a:ea typeface="Times New Roman"/>
                <a:cs typeface="Times New Roman"/>
                <a:sym typeface="Times New Roman"/>
              </a:rPr>
              <a:t>-587</a:t>
            </a:r>
            <a:r>
              <a:rPr b="1" i="0" lang="en-US" sz="2400" u="none">
                <a:solidFill>
                  <a:srgbClr val="0000FF"/>
                </a:solidFill>
                <a:latin typeface="Times New Roman"/>
                <a:ea typeface="Times New Roman"/>
                <a:cs typeface="Times New Roman"/>
                <a:sym typeface="Times New Roman"/>
              </a:rPr>
              <a:t>(1+0.1)</a:t>
            </a:r>
            <a:r>
              <a:rPr b="1" baseline="30000" i="0" lang="en-US" sz="2400" u="none">
                <a:solidFill>
                  <a:srgbClr val="0000FF"/>
                </a:solidFill>
                <a:latin typeface="Times New Roman"/>
                <a:ea typeface="Times New Roman"/>
                <a:cs typeface="Times New Roman"/>
                <a:sym typeface="Times New Roman"/>
              </a:rPr>
              <a:t> </a:t>
            </a:r>
            <a:r>
              <a:rPr b="1" baseline="30000" i="0" lang="en-US" sz="2400" u="none">
                <a:solidFill>
                  <a:srgbClr val="FF00FF"/>
                </a:solidFill>
                <a:latin typeface="Times New Roman"/>
                <a:ea typeface="Times New Roman"/>
                <a:cs typeface="Times New Roman"/>
                <a:sym typeface="Times New Roman"/>
              </a:rPr>
              <a:t>-4 </a:t>
            </a:r>
            <a:r>
              <a:rPr b="1" i="0" lang="en-US" sz="2400" u="none">
                <a:solidFill>
                  <a:srgbClr val="FF0000"/>
                </a:solidFill>
                <a:latin typeface="Times New Roman"/>
                <a:ea typeface="Times New Roman"/>
                <a:cs typeface="Times New Roman"/>
                <a:sym typeface="Times New Roman"/>
              </a:rPr>
              <a:t>-123</a:t>
            </a:r>
            <a:r>
              <a:rPr b="1" i="0" lang="en-US" sz="2400" u="none">
                <a:solidFill>
                  <a:srgbClr val="0000FF"/>
                </a:solidFill>
                <a:latin typeface="Times New Roman"/>
                <a:ea typeface="Times New Roman"/>
                <a:cs typeface="Times New Roman"/>
                <a:sym typeface="Times New Roman"/>
              </a:rPr>
              <a:t>(1+0.1)</a:t>
            </a:r>
            <a:r>
              <a:rPr b="1" baseline="30000" i="0" lang="en-US" sz="2400" u="none">
                <a:solidFill>
                  <a:srgbClr val="0000FF"/>
                </a:solidFill>
                <a:latin typeface="Times New Roman"/>
                <a:ea typeface="Times New Roman"/>
                <a:cs typeface="Times New Roman"/>
                <a:sym typeface="Times New Roman"/>
              </a:rPr>
              <a:t> </a:t>
            </a:r>
            <a:r>
              <a:rPr b="1" baseline="30000" i="0" lang="en-US" sz="2400" u="none">
                <a:solidFill>
                  <a:srgbClr val="FF00FF"/>
                </a:solidFill>
                <a:latin typeface="Times New Roman"/>
                <a:ea typeface="Times New Roman"/>
                <a:cs typeface="Times New Roman"/>
                <a:sym typeface="Times New Roman"/>
              </a:rPr>
              <a:t>-6</a:t>
            </a:r>
            <a:endParaRPr b="1" i="0" sz="24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FF"/>
              </a:buClr>
              <a:buSzPts val="2400"/>
              <a:buFont typeface="Times New Roman"/>
              <a:buNone/>
            </a:pPr>
            <a:r>
              <a:rPr b="1" baseline="30000" i="0" lang="en-US" sz="2400" u="none">
                <a:solidFill>
                  <a:srgbClr val="FF00FF"/>
                </a:solidFill>
                <a:latin typeface="Times New Roman"/>
                <a:ea typeface="Times New Roman"/>
                <a:cs typeface="Times New Roman"/>
                <a:sym typeface="Times New Roman"/>
              </a:rPr>
              <a:t> </a:t>
            </a:r>
            <a:r>
              <a:rPr b="1" i="0" lang="en-US" sz="2400" u="none">
                <a:solidFill>
                  <a:srgbClr val="FF00FF"/>
                </a:solidFill>
                <a:latin typeface="Times New Roman"/>
                <a:ea typeface="Times New Roman"/>
                <a:cs typeface="Times New Roman"/>
                <a:sym typeface="Times New Roman"/>
              </a:rPr>
              <a:t>NPV</a:t>
            </a:r>
            <a:r>
              <a:rPr b="1" i="0" lang="en-US" sz="2400" u="none">
                <a:solidFill>
                  <a:srgbClr val="0000FF"/>
                </a:solidFill>
                <a:latin typeface="Times New Roman"/>
                <a:ea typeface="Times New Roman"/>
                <a:cs typeface="Times New Roman"/>
                <a:sym typeface="Times New Roman"/>
              </a:rPr>
              <a:t>= </a:t>
            </a:r>
            <a:r>
              <a:rPr b="1" i="0" lang="en-US" sz="2400" u="none">
                <a:solidFill>
                  <a:srgbClr val="FF0000"/>
                </a:solidFill>
                <a:latin typeface="Times New Roman"/>
                <a:ea typeface="Times New Roman"/>
                <a:cs typeface="Times New Roman"/>
                <a:sym typeface="Times New Roman"/>
              </a:rPr>
              <a:t>-11.39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470"/>
                                        </p:tgtEl>
                                        <p:attrNameLst>
                                          <p:attrName>style.visibility</p:attrName>
                                        </p:attrNameLst>
                                      </p:cBhvr>
                                      <p:to>
                                        <p:strVal val="visible"/>
                                      </p:to>
                                    </p:set>
                                    <p:anim calcmode="lin" valueType="num">
                                      <p:cBhvr additive="base">
                                        <p:cTn dur="500"/>
                                        <p:tgtEl>
                                          <p:spTgt spid="47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childTnLst>
                          </p:cTn>
                        </p:par>
                        <p:par>
                          <p:cTn fill="hold">
                            <p:stCondLst>
                              <p:cond delay="1500"/>
                            </p:stCondLst>
                            <p:childTnLst>
                              <p:par>
                                <p:cTn fill="hold" nodeType="afterEffect" presetClass="entr" presetID="10" presetSubtype="0">
                                  <p:stCondLst>
                                    <p:cond delay="2000"/>
                                  </p:stCondLst>
                                  <p:childTnLst>
                                    <p:set>
                                      <p:cBhvr>
                                        <p:cTn dur="1" fill="hold">
                                          <p:stCondLst>
                                            <p:cond delay="0"/>
                                          </p:stCondLst>
                                        </p:cTn>
                                        <p:tgtEl>
                                          <p:spTgt spid="484">
                                            <p:txEl>
                                              <p:pRg end="0" st="0"/>
                                            </p:txEl>
                                          </p:spTgt>
                                        </p:tgtEl>
                                        <p:attrNameLst>
                                          <p:attrName>style.visibility</p:attrName>
                                        </p:attrNameLst>
                                      </p:cBhvr>
                                      <p:to>
                                        <p:strVal val="visible"/>
                                      </p:to>
                                    </p:set>
                                    <p:animEffect filter="fade" transition="in">
                                      <p:cBhvr>
                                        <p:cTn dur="300"/>
                                        <p:tgtEl>
                                          <p:spTgt spid="484">
                                            <p:txEl>
                                              <p:pRg end="0" st="0"/>
                                            </p:txEl>
                                          </p:spTgt>
                                        </p:tgtEl>
                                      </p:cBhvr>
                                    </p:animEffect>
                                  </p:childTnLst>
                                </p:cTn>
                              </p:par>
                            </p:childTnLst>
                          </p:cTn>
                        </p:par>
                        <p:par>
                          <p:cTn fill="hold">
                            <p:stCondLst>
                              <p:cond delay="1800"/>
                            </p:stCondLst>
                            <p:childTnLst>
                              <p:par>
                                <p:cTn fill="hold" nodeType="afterEffect" presetClass="entr" presetID="10" presetSubtype="0">
                                  <p:stCondLst>
                                    <p:cond delay="2000"/>
                                  </p:stCondLst>
                                  <p:childTnLst>
                                    <p:set>
                                      <p:cBhvr>
                                        <p:cTn dur="1" fill="hold">
                                          <p:stCondLst>
                                            <p:cond delay="0"/>
                                          </p:stCondLst>
                                        </p:cTn>
                                        <p:tgtEl>
                                          <p:spTgt spid="484">
                                            <p:txEl>
                                              <p:pRg end="1" st="1"/>
                                            </p:txEl>
                                          </p:spTgt>
                                        </p:tgtEl>
                                        <p:attrNameLst>
                                          <p:attrName>style.visibility</p:attrName>
                                        </p:attrNameLst>
                                      </p:cBhvr>
                                      <p:to>
                                        <p:strVal val="visible"/>
                                      </p:to>
                                    </p:set>
                                    <p:animEffect filter="fade" transition="in">
                                      <p:cBhvr>
                                        <p:cTn dur="300"/>
                                        <p:tgtEl>
                                          <p:spTgt spid="48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3" name="Shape 113"/>
        <p:cNvGrpSpPr/>
        <p:nvPr/>
      </p:nvGrpSpPr>
      <p:grpSpPr>
        <a:xfrm>
          <a:off x="0" y="0"/>
          <a:ext cx="0" cy="0"/>
          <a:chOff x="0" y="0"/>
          <a:chExt cx="0" cy="0"/>
        </a:xfrm>
      </p:grpSpPr>
      <p:sp>
        <p:nvSpPr>
          <p:cNvPr id="114" name="Google Shape;114;p17"/>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Copyright Dr.Shahram Sharifi</a:t>
            </a:r>
            <a:endParaRPr/>
          </a:p>
        </p:txBody>
      </p:sp>
      <p:sp>
        <p:nvSpPr>
          <p:cNvPr id="115" name="Google Shape;115;p1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Times New Roman"/>
              <a:ea typeface="Times New Roman"/>
              <a:cs typeface="Times New Roman"/>
              <a:sym typeface="Times New Roman"/>
            </a:endParaRPr>
          </a:p>
        </p:txBody>
      </p:sp>
      <p:sp>
        <p:nvSpPr>
          <p:cNvPr id="116" name="Google Shape;116;p17"/>
          <p:cNvSpPr txBox="1"/>
          <p:nvPr>
            <p:ph idx="1" type="body"/>
          </p:nvPr>
        </p:nvSpPr>
        <p:spPr>
          <a:xfrm>
            <a:off x="228600" y="2133600"/>
            <a:ext cx="8610600" cy="4114800"/>
          </a:xfrm>
          <a:prstGeom prst="rect">
            <a:avLst/>
          </a:prstGeom>
          <a:noFill/>
          <a:ln>
            <a:noFill/>
          </a:ln>
        </p:spPr>
        <p:txBody>
          <a:bodyPr anchorCtr="0" anchor="t" bIns="45700" lIns="91425" spcFirstLastPara="1" rIns="91425" wrap="square" tIns="45700">
            <a:noAutofit/>
          </a:bodyPr>
          <a:lstStyle/>
          <a:p>
            <a:pPr indent="-9525" lvl="0" marL="377825" marR="0" rtl="0" algn="l">
              <a:lnSpc>
                <a:spcPct val="100000"/>
              </a:lnSpc>
              <a:spcBef>
                <a:spcPts val="0"/>
              </a:spcBef>
              <a:spcAft>
                <a:spcPts val="0"/>
              </a:spcAft>
              <a:buClr>
                <a:srgbClr val="0000FF"/>
              </a:buClr>
              <a:buSzPts val="2800"/>
              <a:buFont typeface="Noto Sans Symbols"/>
              <a:buChar char="❑"/>
            </a:pPr>
            <a:r>
              <a:rPr b="1" i="1" lang="en-US" sz="2800" u="none" cap="none" strike="noStrike">
                <a:solidFill>
                  <a:srgbClr val="0000FF"/>
                </a:solidFill>
                <a:latin typeface="Arial"/>
                <a:ea typeface="Arial"/>
                <a:cs typeface="Arial"/>
                <a:sym typeface="Arial"/>
              </a:rPr>
              <a:t>Loans </a:t>
            </a:r>
            <a:r>
              <a:rPr b="1" i="1" lang="en-US" sz="2800" u="none" cap="none" strike="noStrike">
                <a:solidFill>
                  <a:srgbClr val="800080"/>
                </a:solidFill>
                <a:latin typeface="Arial"/>
                <a:ea typeface="Arial"/>
                <a:cs typeface="Arial"/>
                <a:sym typeface="Arial"/>
              </a:rPr>
              <a:t>and</a:t>
            </a:r>
            <a:r>
              <a:rPr b="1" i="0" lang="en-US" sz="2800" u="none" cap="none" strike="noStrike">
                <a:solidFill>
                  <a:srgbClr val="800080"/>
                </a:solidFill>
                <a:latin typeface="Arial"/>
                <a:ea typeface="Arial"/>
                <a:cs typeface="Arial"/>
                <a:sym typeface="Arial"/>
              </a:rPr>
              <a:t> </a:t>
            </a:r>
            <a:r>
              <a:rPr b="1" i="1" lang="en-US" sz="2800" u="none" cap="none" strike="noStrike">
                <a:solidFill>
                  <a:srgbClr val="0000FF"/>
                </a:solidFill>
                <a:latin typeface="Arial"/>
                <a:ea typeface="Arial"/>
                <a:cs typeface="Arial"/>
                <a:sym typeface="Arial"/>
              </a:rPr>
              <a:t>Investments</a:t>
            </a:r>
            <a:r>
              <a:rPr b="1" i="0" lang="en-US" sz="2800" u="none" cap="none" strike="noStrike">
                <a:solidFill>
                  <a:srgbClr val="0000FF"/>
                </a:solidFill>
                <a:latin typeface="Arial"/>
                <a:ea typeface="Arial"/>
                <a:cs typeface="Arial"/>
                <a:sym typeface="Arial"/>
              </a:rPr>
              <a:t> </a:t>
            </a:r>
            <a:r>
              <a:rPr b="1" i="0" lang="en-US" sz="2800" u="none" cap="none" strike="noStrike">
                <a:solidFill>
                  <a:srgbClr val="800080"/>
                </a:solidFill>
                <a:latin typeface="Arial"/>
                <a:ea typeface="Arial"/>
                <a:cs typeface="Arial"/>
                <a:sym typeface="Arial"/>
              </a:rPr>
              <a:t>are regular terms for lending or borrowing money. </a:t>
            </a:r>
            <a:endParaRPr/>
          </a:p>
          <a:p>
            <a:pPr indent="-9525" lvl="0" marL="377825" marR="0" rtl="0" algn="l">
              <a:lnSpc>
                <a:spcPct val="100000"/>
              </a:lnSpc>
              <a:spcBef>
                <a:spcPts val="560"/>
              </a:spcBef>
              <a:spcAft>
                <a:spcPts val="0"/>
              </a:spcAft>
              <a:buClr>
                <a:srgbClr val="800080"/>
              </a:buClr>
              <a:buSzPts val="2800"/>
              <a:buFont typeface="Noto Sans Symbols"/>
              <a:buChar char="❑"/>
            </a:pPr>
            <a:r>
              <a:rPr b="1" i="0" lang="en-US" sz="2800" u="none" cap="none" strike="noStrike">
                <a:solidFill>
                  <a:srgbClr val="800080"/>
                </a:solidFill>
                <a:latin typeface="Arial"/>
                <a:ea typeface="Arial"/>
                <a:cs typeface="Arial"/>
                <a:sym typeface="Arial"/>
              </a:rPr>
              <a:t>Cost of money is matched with the revenue that money generates or is expected to generate. So there should be a corresponding  </a:t>
            </a:r>
            <a:r>
              <a:rPr b="1" i="0" lang="en-US" sz="2800" u="none" cap="none" strike="noStrike">
                <a:solidFill>
                  <a:srgbClr val="0000FF"/>
                </a:solidFill>
                <a:latin typeface="Arial"/>
                <a:ea typeface="Arial"/>
                <a:cs typeface="Arial"/>
                <a:sym typeface="Arial"/>
              </a:rPr>
              <a:t>compensation/Interest.</a:t>
            </a:r>
            <a:r>
              <a:rPr b="1" i="0" lang="en-US" sz="2800" u="none" cap="none" strike="noStrike">
                <a:solidFill>
                  <a:srgbClr val="FF0000"/>
                </a:solidFill>
                <a:latin typeface="Times New Roman"/>
                <a:ea typeface="Times New Roman"/>
                <a:cs typeface="Times New Roman"/>
                <a:sym typeface="Times New Roman"/>
              </a:rPr>
              <a:t> </a:t>
            </a:r>
            <a:endParaRPr b="0" i="0" sz="2800" u="none" cap="none" strike="noStrike">
              <a:solidFill>
                <a:srgbClr val="0000FF"/>
              </a:solidFill>
              <a:latin typeface="Times New Roman"/>
              <a:ea typeface="Times New Roman"/>
              <a:cs typeface="Times New Roman"/>
              <a:sym typeface="Times New Roman"/>
            </a:endParaRPr>
          </a:p>
          <a:p>
            <a:pPr indent="-9525" lvl="0" marL="377825" marR="0" rtl="0" algn="l">
              <a:lnSpc>
                <a:spcPct val="100000"/>
              </a:lnSpc>
              <a:spcBef>
                <a:spcPts val="560"/>
              </a:spcBef>
              <a:spcAft>
                <a:spcPts val="0"/>
              </a:spcAft>
              <a:buClr>
                <a:schemeClr val="dk1"/>
              </a:buClr>
              <a:buSzPts val="2800"/>
              <a:buFont typeface="Noto Sans Symbols"/>
              <a:buChar char="❑"/>
            </a:pPr>
            <a:r>
              <a:rPr b="1" i="0" lang="en-US" sz="2800" u="none" cap="none" strike="noStrike">
                <a:solidFill>
                  <a:schemeClr val="dk1"/>
                </a:solidFill>
                <a:latin typeface="Arial"/>
                <a:ea typeface="Arial"/>
                <a:cs typeface="Arial"/>
                <a:sym typeface="Arial"/>
              </a:rPr>
              <a:t>This compensation</a:t>
            </a:r>
            <a:r>
              <a:rPr b="1" i="0" lang="en-US" sz="2800" u="none" cap="none" strike="noStrike">
                <a:solidFill>
                  <a:srgbClr val="0000FF"/>
                </a:solidFill>
                <a:latin typeface="Arial"/>
                <a:ea typeface="Arial"/>
                <a:cs typeface="Arial"/>
                <a:sym typeface="Arial"/>
              </a:rPr>
              <a:t>/Interest</a:t>
            </a:r>
            <a:r>
              <a:rPr b="1" i="0" lang="en-US" sz="2800" u="none" cap="none" strike="noStrike">
                <a:solidFill>
                  <a:schemeClr val="dk1"/>
                </a:solidFill>
                <a:latin typeface="Arial"/>
                <a:ea typeface="Arial"/>
                <a:cs typeface="Arial"/>
                <a:sym typeface="Arial"/>
              </a:rPr>
              <a:t> </a:t>
            </a:r>
            <a:r>
              <a:rPr b="1" i="0" lang="en-US" sz="2800" u="none" cap="none" strike="noStrike">
                <a:solidFill>
                  <a:srgbClr val="000000"/>
                </a:solidFill>
                <a:latin typeface="Arial"/>
                <a:ea typeface="Arial"/>
                <a:cs typeface="Arial"/>
                <a:sym typeface="Arial"/>
              </a:rPr>
              <a:t>adds to the value of money and money</a:t>
            </a:r>
            <a:r>
              <a:rPr b="1" i="0" lang="en-US" sz="2800" u="none" cap="none" strike="noStrike">
                <a:solidFill>
                  <a:schemeClr val="dk1"/>
                </a:solidFill>
                <a:latin typeface="Arial"/>
                <a:ea typeface="Arial"/>
                <a:cs typeface="Arial"/>
                <a:sym typeface="Arial"/>
              </a:rPr>
              <a:t> </a:t>
            </a:r>
            <a:r>
              <a:rPr b="1" i="0" lang="en-US" sz="2800" u="none" cap="none" strike="noStrike">
                <a:solidFill>
                  <a:srgbClr val="0000FF"/>
                </a:solidFill>
                <a:latin typeface="Arial"/>
                <a:ea typeface="Arial"/>
                <a:cs typeface="Arial"/>
                <a:sym typeface="Arial"/>
              </a:rPr>
              <a:t>grows </a:t>
            </a:r>
            <a:r>
              <a:rPr b="1" i="0" lang="en-US" sz="2800" u="none" cap="none" strike="noStrike">
                <a:solidFill>
                  <a:srgbClr val="FF00FF"/>
                </a:solidFill>
                <a:latin typeface="Arial"/>
                <a:ea typeface="Arial"/>
                <a:cs typeface="Arial"/>
                <a:sym typeface="Arial"/>
              </a:rPr>
              <a:t>over time</a:t>
            </a:r>
            <a:r>
              <a:rPr b="1" i="0" lang="en-US" sz="2800" u="none" cap="none" strike="noStrike">
                <a:solidFill>
                  <a:schemeClr val="dk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300"/>
                                        <p:tgtEl>
                                          <p:spTgt spid="11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300"/>
                                        <p:tgtEl>
                                          <p:spTgt spid="11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300"/>
                                        <p:tgtEl>
                                          <p:spTgt spid="11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88" name="Shape 488"/>
        <p:cNvGrpSpPr/>
        <p:nvPr/>
      </p:nvGrpSpPr>
      <p:grpSpPr>
        <a:xfrm>
          <a:off x="0" y="0"/>
          <a:ext cx="0" cy="0"/>
          <a:chOff x="0" y="0"/>
          <a:chExt cx="0" cy="0"/>
        </a:xfrm>
      </p:grpSpPr>
      <p:sp>
        <p:nvSpPr>
          <p:cNvPr id="489" name="Google Shape;489;p53"/>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490" name="Google Shape;490;p53"/>
          <p:cNvSpPr txBox="1"/>
          <p:nvPr>
            <p:ph idx="1" type="subTitle"/>
          </p:nvPr>
        </p:nvSpPr>
        <p:spPr>
          <a:xfrm>
            <a:off x="1371600" y="3886200"/>
            <a:ext cx="6400800" cy="990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99"/>
              </a:buClr>
              <a:buSzPts val="3600"/>
              <a:buFont typeface="Arial"/>
              <a:buNone/>
            </a:pPr>
            <a:r>
              <a:rPr b="1" i="0" lang="en-US" sz="3600" u="none" cap="none" strike="noStrike">
                <a:solidFill>
                  <a:srgbClr val="000099"/>
                </a:solidFill>
                <a:latin typeface="Arial"/>
                <a:ea typeface="Arial"/>
                <a:cs typeface="Arial"/>
                <a:sym typeface="Arial"/>
              </a:rPr>
              <a:t>Nominal vs Effective  rates</a:t>
            </a:r>
            <a:r>
              <a:rPr b="0" i="0" lang="en-US" sz="3600" u="none" cap="none" strike="noStrike">
                <a:solidFill>
                  <a:srgbClr val="000099"/>
                </a:solidFill>
                <a:latin typeface="Times New Roman"/>
                <a:ea typeface="Times New Roman"/>
                <a:cs typeface="Times New Roman"/>
                <a:sym typeface="Times New Roman"/>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4" name="Shape 494"/>
        <p:cNvGrpSpPr/>
        <p:nvPr/>
      </p:nvGrpSpPr>
      <p:grpSpPr>
        <a:xfrm>
          <a:off x="0" y="0"/>
          <a:ext cx="0" cy="0"/>
          <a:chOff x="0" y="0"/>
          <a:chExt cx="0" cy="0"/>
        </a:xfrm>
      </p:grpSpPr>
      <p:sp>
        <p:nvSpPr>
          <p:cNvPr id="495" name="Google Shape;495;p5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496" name="Google Shape;496;p5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Tahoma"/>
              <a:buNone/>
            </a:pPr>
            <a:r>
              <a:rPr b="1" i="0" lang="en-US" sz="4400" u="none" cap="none" strike="noStrike">
                <a:solidFill>
                  <a:srgbClr val="000000"/>
                </a:solidFill>
                <a:latin typeface="Tahoma"/>
                <a:ea typeface="Tahoma"/>
                <a:cs typeface="Tahoma"/>
                <a:sym typeface="Tahoma"/>
              </a:rPr>
              <a:t>Nominal and effective Interest Rate</a:t>
            </a:r>
            <a:br>
              <a:rPr b="0" i="0" lang="en-US" sz="4400" u="none" cap="none" strike="noStrike">
                <a:solidFill>
                  <a:srgbClr val="0000FF"/>
                </a:solidFill>
                <a:latin typeface="Times New Roman"/>
                <a:ea typeface="Times New Roman"/>
                <a:cs typeface="Times New Roman"/>
                <a:sym typeface="Times New Roman"/>
              </a:rPr>
            </a:br>
            <a:endParaRPr/>
          </a:p>
        </p:txBody>
      </p:sp>
      <p:sp>
        <p:nvSpPr>
          <p:cNvPr id="497" name="Google Shape;497;p54"/>
          <p:cNvSpPr txBox="1"/>
          <p:nvPr>
            <p:ph idx="1" type="body"/>
          </p:nvPr>
        </p:nvSpPr>
        <p:spPr>
          <a:xfrm>
            <a:off x="685800" y="1981200"/>
            <a:ext cx="8153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FF"/>
              </a:buClr>
              <a:buSzPts val="4000"/>
              <a:buFont typeface="Tahoma"/>
              <a:buChar char="•"/>
            </a:pPr>
            <a:r>
              <a:rPr b="1" i="0" lang="en-US" sz="4000" u="none" cap="none" strike="noStrike">
                <a:solidFill>
                  <a:srgbClr val="FF00FF"/>
                </a:solidFill>
                <a:latin typeface="Tahoma"/>
                <a:ea typeface="Tahoma"/>
                <a:cs typeface="Tahoma"/>
                <a:sym typeface="Tahoma"/>
              </a:rPr>
              <a:t>What is the value of $1 in </a:t>
            </a:r>
            <a:r>
              <a:rPr b="1" i="0" lang="en-US" sz="4000" u="sng" cap="none" strike="noStrike">
                <a:solidFill>
                  <a:srgbClr val="FF00FF"/>
                </a:solidFill>
                <a:latin typeface="Tahoma"/>
                <a:ea typeface="Tahoma"/>
                <a:cs typeface="Tahoma"/>
                <a:sym typeface="Tahoma"/>
              </a:rPr>
              <a:t>one YEAR</a:t>
            </a:r>
            <a:r>
              <a:rPr b="1" i="0" lang="en-US" sz="4000" u="none" cap="none" strike="noStrike">
                <a:solidFill>
                  <a:srgbClr val="FF00FF"/>
                </a:solidFill>
                <a:latin typeface="Tahoma"/>
                <a:ea typeface="Tahoma"/>
                <a:cs typeface="Tahoma"/>
                <a:sym typeface="Tahoma"/>
              </a:rPr>
              <a:t>, at a nominal Annual  Interest Rate of 12%, compounded semi- annualy (Every Six months)?</a:t>
            </a:r>
            <a:endParaRPr b="0" i="0" sz="4000" u="none" cap="none" strike="noStrike">
              <a:solidFill>
                <a:srgbClr val="0000FF"/>
              </a:solidFill>
              <a:latin typeface="Times New Roman"/>
              <a:ea typeface="Times New Roman"/>
              <a:cs typeface="Times New Roman"/>
              <a:sym typeface="Times New Roman"/>
            </a:endParaRPr>
          </a:p>
          <a:p>
            <a:pPr indent="-88900" lvl="0" marL="342900" marR="0" rtl="0" algn="l">
              <a:spcBef>
                <a:spcPts val="800"/>
              </a:spcBef>
              <a:spcAft>
                <a:spcPts val="0"/>
              </a:spcAft>
              <a:buClr>
                <a:schemeClr val="dk1"/>
              </a:buClr>
              <a:buSzPts val="4000"/>
              <a:buFont typeface="Times New Roman"/>
              <a:buNone/>
            </a:pPr>
            <a:r>
              <a:t/>
            </a:r>
            <a:endParaRPr b="0" i="0" sz="4000" u="none" cap="none" strike="noStrike">
              <a:solidFill>
                <a:srgbClr val="0000FF"/>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1" name="Shape 501"/>
        <p:cNvGrpSpPr/>
        <p:nvPr/>
      </p:nvGrpSpPr>
      <p:grpSpPr>
        <a:xfrm>
          <a:off x="0" y="0"/>
          <a:ext cx="0" cy="0"/>
          <a:chOff x="0" y="0"/>
          <a:chExt cx="0" cy="0"/>
        </a:xfrm>
      </p:grpSpPr>
      <p:sp>
        <p:nvSpPr>
          <p:cNvPr id="502" name="Google Shape;502;p5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503" name="Google Shape;503;p5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Times New Roman"/>
              <a:ea typeface="Times New Roman"/>
              <a:cs typeface="Times New Roman"/>
              <a:sym typeface="Times New Roman"/>
            </a:endParaRPr>
          </a:p>
        </p:txBody>
      </p:sp>
      <p:sp>
        <p:nvSpPr>
          <p:cNvPr id="504" name="Google Shape;504;p5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FF"/>
              </a:buClr>
              <a:buSzPts val="3200"/>
              <a:buFont typeface="Tahoma"/>
              <a:buChar char="•"/>
            </a:pPr>
            <a:r>
              <a:rPr b="1" i="0" lang="en-US" sz="3200" u="none" cap="none" strike="noStrike">
                <a:solidFill>
                  <a:srgbClr val="0000FF"/>
                </a:solidFill>
                <a:latin typeface="Tahoma"/>
                <a:ea typeface="Tahoma"/>
                <a:cs typeface="Tahoma"/>
                <a:sym typeface="Tahoma"/>
              </a:rPr>
              <a:t>So far we assumed the </a:t>
            </a:r>
            <a:r>
              <a:rPr b="1" i="0" lang="en-US" sz="3200" u="none" cap="none" strike="noStrike">
                <a:solidFill>
                  <a:srgbClr val="008000"/>
                </a:solidFill>
                <a:latin typeface="Tahoma"/>
                <a:ea typeface="Tahoma"/>
                <a:cs typeface="Tahoma"/>
                <a:sym typeface="Tahoma"/>
              </a:rPr>
              <a:t>compounding </a:t>
            </a:r>
            <a:r>
              <a:rPr b="1" i="0" lang="en-US" sz="3200" u="none" cap="none" strike="noStrike">
                <a:solidFill>
                  <a:srgbClr val="0000FF"/>
                </a:solidFill>
                <a:latin typeface="Tahoma"/>
                <a:ea typeface="Tahoma"/>
                <a:cs typeface="Tahoma"/>
                <a:sym typeface="Tahoma"/>
              </a:rPr>
              <a:t>and </a:t>
            </a:r>
            <a:r>
              <a:rPr b="1" i="0" lang="en-US" sz="3200" u="none" cap="none" strike="noStrike">
                <a:solidFill>
                  <a:srgbClr val="FF0000"/>
                </a:solidFill>
                <a:latin typeface="Tahoma"/>
                <a:ea typeface="Tahoma"/>
                <a:cs typeface="Tahoma"/>
                <a:sym typeface="Tahoma"/>
              </a:rPr>
              <a:t>Interest</a:t>
            </a:r>
            <a:r>
              <a:rPr b="1" i="0" lang="en-US" sz="3200" u="none" cap="none" strike="noStrike">
                <a:solidFill>
                  <a:srgbClr val="0000FF"/>
                </a:solidFill>
                <a:latin typeface="Tahoma"/>
                <a:ea typeface="Tahoma"/>
                <a:cs typeface="Tahoma"/>
                <a:sym typeface="Tahoma"/>
              </a:rPr>
              <a:t> </a:t>
            </a:r>
            <a:r>
              <a:rPr b="1" i="0" lang="en-US" sz="3200" u="none" cap="none" strike="noStrike">
                <a:solidFill>
                  <a:srgbClr val="FF00FF"/>
                </a:solidFill>
                <a:latin typeface="Tahoma"/>
                <a:ea typeface="Tahoma"/>
                <a:cs typeface="Tahoma"/>
                <a:sym typeface="Tahoma"/>
              </a:rPr>
              <a:t>period </a:t>
            </a:r>
            <a:r>
              <a:rPr b="1" i="0" lang="en-US" sz="3200" u="none" cap="none" strike="noStrike">
                <a:solidFill>
                  <a:srgbClr val="0000FF"/>
                </a:solidFill>
                <a:latin typeface="Tahoma"/>
                <a:ea typeface="Tahoma"/>
                <a:cs typeface="Tahoma"/>
                <a:sym typeface="Tahoma"/>
              </a:rPr>
              <a:t>both being a</a:t>
            </a:r>
            <a:r>
              <a:rPr b="1" i="0" lang="en-US" sz="3200" u="none" cap="none" strike="noStrike">
                <a:solidFill>
                  <a:srgbClr val="FF00FF"/>
                </a:solidFill>
                <a:latin typeface="Tahoma"/>
                <a:ea typeface="Tahoma"/>
                <a:cs typeface="Tahoma"/>
                <a:sym typeface="Tahoma"/>
              </a:rPr>
              <a:t> YEAR . </a:t>
            </a:r>
            <a:r>
              <a:rPr b="1" i="0" lang="en-US" sz="3200" u="none" cap="none" strike="noStrike">
                <a:solidFill>
                  <a:srgbClr val="0000FF"/>
                </a:solidFill>
                <a:latin typeface="Tahoma"/>
                <a:ea typeface="Tahoma"/>
                <a:cs typeface="Tahoma"/>
                <a:sym typeface="Tahoma"/>
              </a:rPr>
              <a:t>But what if money compounds more frequently i.e. in shorter time periods than a YEAR?(eg. monthly). If so then what would be the </a:t>
            </a:r>
            <a:r>
              <a:rPr b="1" i="0" lang="en-US" sz="3200" u="none" cap="none" strike="noStrike">
                <a:solidFill>
                  <a:srgbClr val="FF0000"/>
                </a:solidFill>
                <a:latin typeface="Tahoma"/>
                <a:ea typeface="Tahoma"/>
                <a:cs typeface="Tahoma"/>
                <a:sym typeface="Tahoma"/>
              </a:rPr>
              <a:t>Actual</a:t>
            </a:r>
            <a:r>
              <a:rPr b="1" i="0" lang="en-US" sz="3200" u="none" cap="none" strike="noStrike">
                <a:solidFill>
                  <a:srgbClr val="0000FF"/>
                </a:solidFill>
                <a:latin typeface="Tahoma"/>
                <a:ea typeface="Tahoma"/>
                <a:cs typeface="Tahoma"/>
                <a:sym typeface="Tahoma"/>
              </a:rPr>
              <a:t>/</a:t>
            </a:r>
            <a:r>
              <a:rPr b="1" i="0" lang="en-US" sz="3200" u="none" cap="none" strike="noStrike">
                <a:solidFill>
                  <a:srgbClr val="FF0000"/>
                </a:solidFill>
                <a:latin typeface="Tahoma"/>
                <a:ea typeface="Tahoma"/>
                <a:cs typeface="Tahoma"/>
                <a:sym typeface="Tahoma"/>
              </a:rPr>
              <a:t>Effective</a:t>
            </a:r>
            <a:r>
              <a:rPr b="1" i="0" lang="en-US" sz="3200" u="none" cap="none" strike="noStrike">
                <a:solidFill>
                  <a:srgbClr val="0000FF"/>
                </a:solidFill>
                <a:latin typeface="Tahoma"/>
                <a:ea typeface="Tahoma"/>
                <a:cs typeface="Tahoma"/>
                <a:sym typeface="Tahoma"/>
              </a:rPr>
              <a:t> Interest Rate per year?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xEl>
                                              <p:pRg end="0" st="0"/>
                                            </p:txEl>
                                          </p:spTgt>
                                        </p:tgtEl>
                                        <p:attrNameLst>
                                          <p:attrName>style.visibility</p:attrName>
                                        </p:attrNameLst>
                                      </p:cBhvr>
                                      <p:to>
                                        <p:strVal val="visible"/>
                                      </p:to>
                                    </p:set>
                                    <p:animEffect filter="fade" transition="in">
                                      <p:cBhvr>
                                        <p:cTn dur="300"/>
                                        <p:tgtEl>
                                          <p:spTgt spid="50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8" name="Shape 508"/>
        <p:cNvGrpSpPr/>
        <p:nvPr/>
      </p:nvGrpSpPr>
      <p:grpSpPr>
        <a:xfrm>
          <a:off x="0" y="0"/>
          <a:ext cx="0" cy="0"/>
          <a:chOff x="0" y="0"/>
          <a:chExt cx="0" cy="0"/>
        </a:xfrm>
      </p:grpSpPr>
      <p:sp>
        <p:nvSpPr>
          <p:cNvPr id="509" name="Google Shape;509;p5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510" name="Google Shape;510;p5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Times New Roman"/>
              <a:ea typeface="Times New Roman"/>
              <a:cs typeface="Times New Roman"/>
              <a:sym typeface="Times New Roman"/>
            </a:endParaRPr>
          </a:p>
        </p:txBody>
      </p:sp>
      <p:sp>
        <p:nvSpPr>
          <p:cNvPr id="511" name="Google Shape;511;p5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200"/>
              <a:buFont typeface="Tahoma"/>
              <a:buChar char="•"/>
            </a:pPr>
            <a:r>
              <a:rPr b="1" i="0" lang="en-US" sz="3200" u="none" cap="none" strike="noStrike">
                <a:solidFill>
                  <a:srgbClr val="000000"/>
                </a:solidFill>
                <a:latin typeface="Tahoma"/>
                <a:ea typeface="Tahoma"/>
                <a:cs typeface="Tahoma"/>
                <a:sym typeface="Tahoma"/>
              </a:rPr>
              <a:t>APR</a:t>
            </a:r>
            <a:r>
              <a:rPr b="1" i="0" lang="en-US" sz="3200" u="none" cap="none" strike="noStrike">
                <a:solidFill>
                  <a:srgbClr val="FF00FF"/>
                </a:solidFill>
                <a:latin typeface="Tahoma"/>
                <a:ea typeface="Tahoma"/>
                <a:cs typeface="Tahoma"/>
                <a:sym typeface="Tahoma"/>
              </a:rPr>
              <a:t>=</a:t>
            </a:r>
            <a:r>
              <a:rPr b="1" i="0" lang="en-US" sz="3200" u="none" cap="none" strike="noStrike">
                <a:solidFill>
                  <a:srgbClr val="000000"/>
                </a:solidFill>
                <a:latin typeface="Tahoma"/>
                <a:ea typeface="Tahoma"/>
                <a:cs typeface="Tahoma"/>
                <a:sym typeface="Tahoma"/>
              </a:rPr>
              <a:t>A</a:t>
            </a:r>
            <a:r>
              <a:rPr b="1" i="0" lang="en-US" sz="3200" u="none" cap="none" strike="noStrike">
                <a:solidFill>
                  <a:srgbClr val="0000FF"/>
                </a:solidFill>
                <a:latin typeface="Tahoma"/>
                <a:ea typeface="Tahoma"/>
                <a:cs typeface="Tahoma"/>
                <a:sym typeface="Tahoma"/>
              </a:rPr>
              <a:t>nnual </a:t>
            </a:r>
            <a:r>
              <a:rPr b="1" i="0" lang="en-US" sz="3200" u="none" cap="none" strike="noStrike">
                <a:solidFill>
                  <a:schemeClr val="dk1"/>
                </a:solidFill>
                <a:latin typeface="Tahoma"/>
                <a:ea typeface="Tahoma"/>
                <a:cs typeface="Tahoma"/>
                <a:sym typeface="Tahoma"/>
              </a:rPr>
              <a:t>P</a:t>
            </a:r>
            <a:r>
              <a:rPr b="1" i="0" lang="en-US" sz="3200" u="none" cap="none" strike="noStrike">
                <a:solidFill>
                  <a:srgbClr val="0000FF"/>
                </a:solidFill>
                <a:latin typeface="Tahoma"/>
                <a:ea typeface="Tahoma"/>
                <a:cs typeface="Tahoma"/>
                <a:sym typeface="Tahoma"/>
              </a:rPr>
              <a:t>ercentage </a:t>
            </a:r>
            <a:r>
              <a:rPr b="1" i="0" lang="en-US" sz="3200" u="none" cap="none" strike="noStrike">
                <a:solidFill>
                  <a:srgbClr val="000000"/>
                </a:solidFill>
                <a:latin typeface="Tahoma"/>
                <a:ea typeface="Tahoma"/>
                <a:cs typeface="Tahoma"/>
                <a:sym typeface="Tahoma"/>
              </a:rPr>
              <a:t>R</a:t>
            </a:r>
            <a:r>
              <a:rPr b="1" i="0" lang="en-US" sz="3200" u="none" cap="none" strike="noStrike">
                <a:solidFill>
                  <a:srgbClr val="0000FF"/>
                </a:solidFill>
                <a:latin typeface="Tahoma"/>
                <a:ea typeface="Tahoma"/>
                <a:cs typeface="Tahoma"/>
                <a:sym typeface="Tahoma"/>
              </a:rPr>
              <a:t>ate </a:t>
            </a:r>
            <a:r>
              <a:rPr b="1" i="0" lang="en-US" sz="3200" u="none" cap="none" strike="noStrike">
                <a:solidFill>
                  <a:srgbClr val="FF00FF"/>
                </a:solidFill>
                <a:latin typeface="Tahoma"/>
                <a:ea typeface="Tahoma"/>
                <a:cs typeface="Tahoma"/>
                <a:sym typeface="Tahoma"/>
              </a:rPr>
              <a:t>=</a:t>
            </a:r>
            <a:r>
              <a:rPr b="1" i="0" lang="en-US" sz="3200" u="none" cap="none" strike="noStrike">
                <a:solidFill>
                  <a:srgbClr val="0000FF"/>
                </a:solidFill>
                <a:latin typeface="Tahoma"/>
                <a:ea typeface="Tahoma"/>
                <a:cs typeface="Tahoma"/>
                <a:sym typeface="Tahoma"/>
              </a:rPr>
              <a:t>Nominal</a:t>
            </a:r>
            <a:r>
              <a:rPr b="1" i="0" lang="en-US" sz="3200" u="none" cap="none" strike="noStrike">
                <a:solidFill>
                  <a:srgbClr val="FF00FF"/>
                </a:solidFill>
                <a:latin typeface="Tahoma"/>
                <a:ea typeface="Tahoma"/>
                <a:cs typeface="Tahoma"/>
                <a:sym typeface="Tahoma"/>
              </a:rPr>
              <a:t> </a:t>
            </a:r>
            <a:r>
              <a:rPr b="1" i="0" lang="en-US" sz="3200" u="none" cap="none" strike="noStrike">
                <a:solidFill>
                  <a:srgbClr val="0000FF"/>
                </a:solidFill>
                <a:latin typeface="Tahoma"/>
                <a:ea typeface="Tahoma"/>
                <a:cs typeface="Tahoma"/>
                <a:sym typeface="Tahoma"/>
              </a:rPr>
              <a:t>Annual Rate</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just">
              <a:lnSpc>
                <a:spcPct val="100000"/>
              </a:lnSpc>
              <a:spcBef>
                <a:spcPts val="640"/>
              </a:spcBef>
              <a:spcAft>
                <a:spcPts val="0"/>
              </a:spcAft>
              <a:buClr>
                <a:srgbClr val="0000FF"/>
              </a:buClr>
              <a:buSzPts val="3200"/>
              <a:buFont typeface="Tahoma"/>
              <a:buChar char="•"/>
            </a:pPr>
            <a:r>
              <a:rPr b="1" i="0" lang="en-US" sz="3200" u="none" cap="none" strike="noStrike">
                <a:solidFill>
                  <a:srgbClr val="0000FF"/>
                </a:solidFill>
                <a:latin typeface="Tahoma"/>
                <a:ea typeface="Tahoma"/>
                <a:cs typeface="Tahoma"/>
                <a:sym typeface="Tahoma"/>
              </a:rPr>
              <a:t>Periodic Rate</a:t>
            </a:r>
            <a:r>
              <a:rPr b="1" i="0" lang="en-US" sz="3200" u="none" cap="none" strike="noStrike">
                <a:solidFill>
                  <a:schemeClr val="dk1"/>
                </a:solidFill>
                <a:latin typeface="Tahoma"/>
                <a:ea typeface="Tahoma"/>
                <a:cs typeface="Tahoma"/>
                <a:sym typeface="Tahoma"/>
              </a:rPr>
              <a:t> </a:t>
            </a:r>
            <a:r>
              <a:rPr b="1" i="0" lang="en-US" sz="3200" u="none" cap="none" strike="noStrike">
                <a:solidFill>
                  <a:srgbClr val="0000FF"/>
                </a:solidFill>
                <a:latin typeface="Tahoma"/>
                <a:ea typeface="Tahoma"/>
                <a:cs typeface="Tahoma"/>
                <a:sym typeface="Tahoma"/>
              </a:rPr>
              <a:t>= </a:t>
            </a:r>
            <a:r>
              <a:rPr b="1" i="0" lang="en-US" sz="3200" u="none" cap="none" strike="noStrike">
                <a:solidFill>
                  <a:schemeClr val="dk1"/>
                </a:solidFill>
                <a:latin typeface="Tahoma"/>
                <a:ea typeface="Tahoma"/>
                <a:cs typeface="Tahoma"/>
                <a:sym typeface="Tahoma"/>
              </a:rPr>
              <a:t>APR</a:t>
            </a:r>
            <a:r>
              <a:rPr b="1" i="0" lang="en-US" sz="3200" u="none" cap="none" strike="noStrike">
                <a:solidFill>
                  <a:srgbClr val="FF00FF"/>
                </a:solidFill>
                <a:latin typeface="Tahoma"/>
                <a:ea typeface="Tahoma"/>
                <a:cs typeface="Tahoma"/>
                <a:sym typeface="Tahoma"/>
              </a:rPr>
              <a:t>/</a:t>
            </a:r>
            <a:r>
              <a:rPr b="1" i="0" lang="en-US" sz="3200" u="none" cap="none" strike="noStrike">
                <a:solidFill>
                  <a:srgbClr val="0000FF"/>
                </a:solidFill>
                <a:latin typeface="Tahoma"/>
                <a:ea typeface="Tahoma"/>
                <a:cs typeface="Tahoma"/>
                <a:sym typeface="Tahoma"/>
              </a:rPr>
              <a:t>No. of Periods in a YEAR</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rgbClr val="FF0000"/>
              </a:buClr>
              <a:buSzPts val="3200"/>
              <a:buFont typeface="Tahoma"/>
              <a:buChar char="•"/>
            </a:pPr>
            <a:r>
              <a:rPr b="1" i="0" lang="en-US" sz="3200" u="none" cap="none" strike="noStrike">
                <a:solidFill>
                  <a:srgbClr val="FF0000"/>
                </a:solidFill>
                <a:latin typeface="Tahoma"/>
                <a:ea typeface="Tahoma"/>
                <a:cs typeface="Tahoma"/>
                <a:sym typeface="Tahoma"/>
              </a:rPr>
              <a:t>EAR</a:t>
            </a:r>
            <a:r>
              <a:rPr b="1" i="0" lang="en-US" sz="3200" u="none" cap="none" strike="noStrike">
                <a:solidFill>
                  <a:srgbClr val="FF00FF"/>
                </a:solidFill>
                <a:latin typeface="Tahoma"/>
                <a:ea typeface="Tahoma"/>
                <a:cs typeface="Tahoma"/>
                <a:sym typeface="Tahoma"/>
              </a:rPr>
              <a:t>=</a:t>
            </a:r>
            <a:r>
              <a:rPr b="1" i="0" lang="en-US" sz="3200" u="none" cap="none" strike="noStrike">
                <a:solidFill>
                  <a:srgbClr val="FF0000"/>
                </a:solidFill>
                <a:latin typeface="Tahoma"/>
                <a:ea typeface="Tahoma"/>
                <a:cs typeface="Tahoma"/>
                <a:sym typeface="Tahoma"/>
              </a:rPr>
              <a:t>E</a:t>
            </a:r>
            <a:r>
              <a:rPr b="1" i="0" lang="en-US" sz="3200" u="none" cap="none" strike="noStrike">
                <a:solidFill>
                  <a:srgbClr val="0000FF"/>
                </a:solidFill>
                <a:latin typeface="Tahoma"/>
                <a:ea typeface="Tahoma"/>
                <a:cs typeface="Tahoma"/>
                <a:sym typeface="Tahoma"/>
              </a:rPr>
              <a:t>ffective</a:t>
            </a:r>
            <a:r>
              <a:rPr b="1" i="0" lang="en-US" sz="3200" u="none" cap="none" strike="noStrike">
                <a:solidFill>
                  <a:srgbClr val="FF00FF"/>
                </a:solidFill>
                <a:latin typeface="Tahoma"/>
                <a:ea typeface="Tahoma"/>
                <a:cs typeface="Tahoma"/>
                <a:sym typeface="Tahoma"/>
              </a:rPr>
              <a:t> </a:t>
            </a:r>
            <a:r>
              <a:rPr b="1" i="0" lang="en-US" sz="3200" u="none" cap="none" strike="noStrike">
                <a:solidFill>
                  <a:srgbClr val="FF0000"/>
                </a:solidFill>
                <a:latin typeface="Tahoma"/>
                <a:ea typeface="Tahoma"/>
                <a:cs typeface="Tahoma"/>
                <a:sym typeface="Tahoma"/>
              </a:rPr>
              <a:t>A</a:t>
            </a:r>
            <a:r>
              <a:rPr b="1" i="0" lang="en-US" sz="3200" u="none" cap="none" strike="noStrike">
                <a:solidFill>
                  <a:srgbClr val="0000FF"/>
                </a:solidFill>
                <a:latin typeface="Tahoma"/>
                <a:ea typeface="Tahoma"/>
                <a:cs typeface="Tahoma"/>
                <a:sym typeface="Tahoma"/>
              </a:rPr>
              <a:t>nnual</a:t>
            </a:r>
            <a:r>
              <a:rPr b="1" i="0" lang="en-US" sz="3200" u="none" cap="none" strike="noStrike">
                <a:solidFill>
                  <a:srgbClr val="FF00FF"/>
                </a:solidFill>
                <a:latin typeface="Tahoma"/>
                <a:ea typeface="Tahoma"/>
                <a:cs typeface="Tahoma"/>
                <a:sym typeface="Tahoma"/>
              </a:rPr>
              <a:t> </a:t>
            </a:r>
            <a:r>
              <a:rPr b="1" i="0" lang="en-US" sz="3200" u="none" cap="none" strike="noStrike">
                <a:solidFill>
                  <a:srgbClr val="FF0000"/>
                </a:solidFill>
                <a:latin typeface="Tahoma"/>
                <a:ea typeface="Tahoma"/>
                <a:cs typeface="Tahoma"/>
                <a:sym typeface="Tahoma"/>
              </a:rPr>
              <a:t>R</a:t>
            </a:r>
            <a:r>
              <a:rPr b="1" i="0" lang="en-US" sz="3200" u="none" cap="none" strike="noStrike">
                <a:solidFill>
                  <a:srgbClr val="0000FF"/>
                </a:solidFill>
                <a:latin typeface="Tahoma"/>
                <a:ea typeface="Tahoma"/>
                <a:cs typeface="Tahoma"/>
                <a:sym typeface="Tahoma"/>
              </a:rPr>
              <a:t>ate</a:t>
            </a:r>
            <a:r>
              <a:rPr b="1" i="0" lang="en-US" sz="3200" u="none" cap="none" strike="noStrike">
                <a:solidFill>
                  <a:srgbClr val="FF00FF"/>
                </a:solidFill>
                <a:latin typeface="Tahoma"/>
                <a:ea typeface="Tahoma"/>
                <a:cs typeface="Tahoma"/>
                <a:sym typeface="Tahoma"/>
              </a:rPr>
              <a:t>=</a:t>
            </a:r>
            <a:r>
              <a:rPr b="1" i="0" lang="en-US" sz="3200" u="none" cap="none" strike="noStrike">
                <a:solidFill>
                  <a:srgbClr val="0000FF"/>
                </a:solidFill>
                <a:latin typeface="Tahoma"/>
                <a:ea typeface="Tahoma"/>
                <a:cs typeface="Tahoma"/>
                <a:sym typeface="Tahoma"/>
              </a:rPr>
              <a:t>Actual Rate</a:t>
            </a:r>
            <a:r>
              <a:rPr b="0" i="0" lang="en-US" sz="3200" u="none" cap="none" strike="noStrike">
                <a:solidFill>
                  <a:schemeClr val="dk1"/>
                </a:solidFill>
                <a:latin typeface="Times New Roman"/>
                <a:ea typeface="Times New Roman"/>
                <a:cs typeface="Times New Roman"/>
                <a:sym typeface="Times New Roman"/>
              </a:rPr>
              <a:t> </a:t>
            </a:r>
            <a:endParaRPr/>
          </a:p>
          <a:p>
            <a:pPr indent="-139700" lvl="0" marL="342900" marR="0" rtl="0" algn="l">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15" name="Shape 515"/>
        <p:cNvGrpSpPr/>
        <p:nvPr/>
      </p:nvGrpSpPr>
      <p:grpSpPr>
        <a:xfrm>
          <a:off x="0" y="0"/>
          <a:ext cx="0" cy="0"/>
          <a:chOff x="0" y="0"/>
          <a:chExt cx="0" cy="0"/>
        </a:xfrm>
      </p:grpSpPr>
      <p:sp>
        <p:nvSpPr>
          <p:cNvPr id="516" name="Google Shape;516;p57"/>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517" name="Google Shape;517;p57"/>
          <p:cNvSpPr txBox="1"/>
          <p:nvPr/>
        </p:nvSpPr>
        <p:spPr>
          <a:xfrm>
            <a:off x="954087" y="3733800"/>
            <a:ext cx="7885112" cy="466725"/>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1800"/>
              <a:buFont typeface="Times New Roman"/>
              <a:buNone/>
            </a:pPr>
            <a:r>
              <a:rPr b="1" i="0" lang="en-US" sz="1800" u="none">
                <a:solidFill>
                  <a:srgbClr val="FF00FF"/>
                </a:solidFill>
                <a:latin typeface="Times New Roman"/>
                <a:ea typeface="Times New Roman"/>
                <a:cs typeface="Times New Roman"/>
                <a:sym typeface="Times New Roman"/>
              </a:rPr>
              <a:t>0                     1                     2                        3……………n       Time </a:t>
            </a:r>
            <a:r>
              <a:rPr b="1" i="0" lang="en-US" sz="1800" u="sng">
                <a:solidFill>
                  <a:srgbClr val="FF00FF"/>
                </a:solidFill>
                <a:latin typeface="Times New Roman"/>
                <a:ea typeface="Times New Roman"/>
                <a:cs typeface="Times New Roman"/>
                <a:sym typeface="Times New Roman"/>
              </a:rPr>
              <a:t>(6 months)</a:t>
            </a:r>
            <a:endParaRPr/>
          </a:p>
        </p:txBody>
      </p:sp>
      <p:grpSp>
        <p:nvGrpSpPr>
          <p:cNvPr id="518" name="Google Shape;518;p57"/>
          <p:cNvGrpSpPr/>
          <p:nvPr/>
        </p:nvGrpSpPr>
        <p:grpSpPr>
          <a:xfrm>
            <a:off x="381000" y="228600"/>
            <a:ext cx="7983537" cy="3419475"/>
            <a:chOff x="381000" y="2362200"/>
            <a:chExt cx="7983537" cy="3419475"/>
          </a:xfrm>
        </p:grpSpPr>
        <p:cxnSp>
          <p:nvCxnSpPr>
            <p:cNvPr id="519" name="Google Shape;519;p57"/>
            <p:cNvCxnSpPr/>
            <p:nvPr/>
          </p:nvCxnSpPr>
          <p:spPr>
            <a:xfrm rot="10800000">
              <a:off x="1084262" y="5314950"/>
              <a:ext cx="0" cy="466725"/>
            </a:xfrm>
            <a:prstGeom prst="straightConnector1">
              <a:avLst/>
            </a:prstGeom>
            <a:noFill/>
            <a:ln cap="flat" cmpd="sng" w="38100">
              <a:solidFill>
                <a:srgbClr val="339966"/>
              </a:solidFill>
              <a:prstDash val="solid"/>
              <a:miter lim="800000"/>
              <a:headEnd len="sm" w="sm" type="none"/>
              <a:tailEnd len="med" w="med" type="triangle"/>
            </a:ln>
          </p:spPr>
        </p:cxnSp>
        <p:cxnSp>
          <p:nvCxnSpPr>
            <p:cNvPr id="520" name="Google Shape;520;p57"/>
            <p:cNvCxnSpPr/>
            <p:nvPr/>
          </p:nvCxnSpPr>
          <p:spPr>
            <a:xfrm rot="10800000">
              <a:off x="3684587" y="3605212"/>
              <a:ext cx="0" cy="2176462"/>
            </a:xfrm>
            <a:prstGeom prst="straightConnector1">
              <a:avLst/>
            </a:prstGeom>
            <a:noFill/>
            <a:ln cap="flat" cmpd="sng" w="38100">
              <a:solidFill>
                <a:srgbClr val="339966"/>
              </a:solidFill>
              <a:prstDash val="solid"/>
              <a:miter lim="800000"/>
              <a:headEnd len="sm" w="sm" type="none"/>
              <a:tailEnd len="med" w="med" type="triangle"/>
            </a:ln>
          </p:spPr>
        </p:cxnSp>
        <p:cxnSp>
          <p:nvCxnSpPr>
            <p:cNvPr id="521" name="Google Shape;521;p57"/>
            <p:cNvCxnSpPr/>
            <p:nvPr/>
          </p:nvCxnSpPr>
          <p:spPr>
            <a:xfrm rot="10800000">
              <a:off x="2384425" y="4694237"/>
              <a:ext cx="0" cy="1087437"/>
            </a:xfrm>
            <a:prstGeom prst="straightConnector1">
              <a:avLst/>
            </a:prstGeom>
            <a:noFill/>
            <a:ln cap="flat" cmpd="sng" w="38100">
              <a:solidFill>
                <a:srgbClr val="339966"/>
              </a:solidFill>
              <a:prstDash val="solid"/>
              <a:miter lim="800000"/>
              <a:headEnd len="sm" w="sm" type="none"/>
              <a:tailEnd len="med" w="med" type="triangle"/>
            </a:ln>
          </p:spPr>
        </p:cxnSp>
        <p:cxnSp>
          <p:nvCxnSpPr>
            <p:cNvPr id="522" name="Google Shape;522;p57"/>
            <p:cNvCxnSpPr/>
            <p:nvPr/>
          </p:nvCxnSpPr>
          <p:spPr>
            <a:xfrm rot="10800000">
              <a:off x="1066800" y="4724400"/>
              <a:ext cx="0" cy="620712"/>
            </a:xfrm>
            <a:prstGeom prst="straightConnector1">
              <a:avLst/>
            </a:prstGeom>
            <a:noFill/>
            <a:ln cap="flat" cmpd="sng" w="9525">
              <a:solidFill>
                <a:srgbClr val="0000FF"/>
              </a:solidFill>
              <a:prstDash val="solid"/>
              <a:miter lim="800000"/>
              <a:headEnd len="sm" w="sm" type="none"/>
              <a:tailEnd len="sm" w="sm" type="none"/>
            </a:ln>
          </p:spPr>
        </p:cxnSp>
        <p:cxnSp>
          <p:nvCxnSpPr>
            <p:cNvPr id="523" name="Google Shape;523;p57"/>
            <p:cNvCxnSpPr/>
            <p:nvPr/>
          </p:nvCxnSpPr>
          <p:spPr>
            <a:xfrm>
              <a:off x="1084262" y="4694237"/>
              <a:ext cx="1300162" cy="0"/>
            </a:xfrm>
            <a:prstGeom prst="straightConnector1">
              <a:avLst/>
            </a:prstGeom>
            <a:noFill/>
            <a:ln cap="flat" cmpd="sng" w="38100">
              <a:solidFill>
                <a:srgbClr val="0000FF"/>
              </a:solidFill>
              <a:prstDash val="solid"/>
              <a:miter lim="800000"/>
              <a:headEnd len="sm" w="sm" type="none"/>
              <a:tailEnd len="med" w="med" type="stealth"/>
            </a:ln>
          </p:spPr>
        </p:cxnSp>
        <p:cxnSp>
          <p:nvCxnSpPr>
            <p:cNvPr id="524" name="Google Shape;524;p57"/>
            <p:cNvCxnSpPr/>
            <p:nvPr/>
          </p:nvCxnSpPr>
          <p:spPr>
            <a:xfrm>
              <a:off x="1084262" y="5781675"/>
              <a:ext cx="7280275" cy="0"/>
            </a:xfrm>
            <a:prstGeom prst="straightConnector1">
              <a:avLst/>
            </a:prstGeom>
            <a:noFill/>
            <a:ln cap="flat" cmpd="sng" w="9525">
              <a:solidFill>
                <a:srgbClr val="000000"/>
              </a:solidFill>
              <a:prstDash val="solid"/>
              <a:miter lim="800000"/>
              <a:headEnd len="sm" w="sm" type="none"/>
              <a:tailEnd len="med" w="med" type="triangle"/>
            </a:ln>
          </p:spPr>
        </p:cxnSp>
        <p:cxnSp>
          <p:nvCxnSpPr>
            <p:cNvPr id="525" name="Google Shape;525;p57"/>
            <p:cNvCxnSpPr/>
            <p:nvPr/>
          </p:nvCxnSpPr>
          <p:spPr>
            <a:xfrm rot="10800000">
              <a:off x="2384425" y="3760787"/>
              <a:ext cx="0" cy="933450"/>
            </a:xfrm>
            <a:prstGeom prst="straightConnector1">
              <a:avLst/>
            </a:prstGeom>
            <a:noFill/>
            <a:ln cap="flat" cmpd="sng" w="38100">
              <a:solidFill>
                <a:srgbClr val="0000FF"/>
              </a:solidFill>
              <a:prstDash val="solid"/>
              <a:miter lim="800000"/>
              <a:headEnd len="sm" w="sm" type="none"/>
              <a:tailEnd len="sm" w="sm" type="none"/>
            </a:ln>
          </p:spPr>
        </p:cxnSp>
        <p:cxnSp>
          <p:nvCxnSpPr>
            <p:cNvPr id="526" name="Google Shape;526;p57"/>
            <p:cNvCxnSpPr/>
            <p:nvPr/>
          </p:nvCxnSpPr>
          <p:spPr>
            <a:xfrm>
              <a:off x="2384425" y="3760787"/>
              <a:ext cx="1300162" cy="0"/>
            </a:xfrm>
            <a:prstGeom prst="straightConnector1">
              <a:avLst/>
            </a:prstGeom>
            <a:noFill/>
            <a:ln cap="flat" cmpd="sng" w="38100">
              <a:solidFill>
                <a:srgbClr val="0000FF"/>
              </a:solidFill>
              <a:prstDash val="solid"/>
              <a:miter lim="800000"/>
              <a:headEnd len="sm" w="sm" type="none"/>
              <a:tailEnd len="med" w="med" type="stealth"/>
            </a:ln>
          </p:spPr>
        </p:cxnSp>
        <p:cxnSp>
          <p:nvCxnSpPr>
            <p:cNvPr id="527" name="Google Shape;527;p57"/>
            <p:cNvCxnSpPr/>
            <p:nvPr/>
          </p:nvCxnSpPr>
          <p:spPr>
            <a:xfrm rot="10800000">
              <a:off x="1143000" y="3605212"/>
              <a:ext cx="0" cy="1709737"/>
            </a:xfrm>
            <a:prstGeom prst="straightConnector1">
              <a:avLst/>
            </a:prstGeom>
            <a:noFill/>
            <a:ln cap="flat" cmpd="sng" w="38100">
              <a:solidFill>
                <a:srgbClr val="FF00FF"/>
              </a:solidFill>
              <a:prstDash val="solid"/>
              <a:miter lim="800000"/>
              <a:headEnd len="sm" w="sm" type="none"/>
              <a:tailEnd len="sm" w="sm" type="none"/>
            </a:ln>
          </p:spPr>
        </p:cxnSp>
        <p:cxnSp>
          <p:nvCxnSpPr>
            <p:cNvPr id="528" name="Google Shape;528;p57"/>
            <p:cNvCxnSpPr/>
            <p:nvPr/>
          </p:nvCxnSpPr>
          <p:spPr>
            <a:xfrm>
              <a:off x="1214437" y="3605212"/>
              <a:ext cx="2470150" cy="0"/>
            </a:xfrm>
            <a:prstGeom prst="straightConnector1">
              <a:avLst/>
            </a:prstGeom>
            <a:noFill/>
            <a:ln cap="flat" cmpd="sng" w="38100">
              <a:solidFill>
                <a:srgbClr val="FF00FF"/>
              </a:solidFill>
              <a:prstDash val="solid"/>
              <a:miter lim="800000"/>
              <a:headEnd len="sm" w="sm" type="none"/>
              <a:tailEnd len="med" w="med" type="stealth"/>
            </a:ln>
          </p:spPr>
        </p:cxnSp>
        <p:sp>
          <p:nvSpPr>
            <p:cNvPr id="529" name="Google Shape;529;p57"/>
            <p:cNvSpPr txBox="1"/>
            <p:nvPr/>
          </p:nvSpPr>
          <p:spPr>
            <a:xfrm>
              <a:off x="1214437" y="4849812"/>
              <a:ext cx="1039812" cy="465137"/>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1800"/>
                <a:buFont typeface="Times New Roman"/>
                <a:buNone/>
              </a:pPr>
              <a:r>
                <a:rPr b="1" i="0" lang="en-US" sz="1800" u="none">
                  <a:solidFill>
                    <a:srgbClr val="FF00FF"/>
                  </a:solidFill>
                  <a:latin typeface="Times New Roman"/>
                  <a:ea typeface="Times New Roman"/>
                  <a:cs typeface="Times New Roman"/>
                  <a:sym typeface="Times New Roman"/>
                </a:rPr>
                <a:t>*</a:t>
              </a:r>
              <a:r>
                <a:rPr b="1" i="0" lang="en-US" sz="1800" u="none">
                  <a:solidFill>
                    <a:schemeClr val="dk1"/>
                  </a:solidFill>
                  <a:latin typeface="Times New Roman"/>
                  <a:ea typeface="Times New Roman"/>
                  <a:cs typeface="Times New Roman"/>
                  <a:sym typeface="Times New Roman"/>
                </a:rPr>
                <a:t>(1+.06)</a:t>
              </a:r>
              <a:endParaRPr/>
            </a:p>
          </p:txBody>
        </p:sp>
        <p:sp>
          <p:nvSpPr>
            <p:cNvPr id="530" name="Google Shape;530;p57"/>
            <p:cNvSpPr txBox="1"/>
            <p:nvPr/>
          </p:nvSpPr>
          <p:spPr>
            <a:xfrm>
              <a:off x="2514600" y="3916362"/>
              <a:ext cx="1039812" cy="466725"/>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1800"/>
                <a:buFont typeface="Times New Roman"/>
                <a:buNone/>
              </a:pPr>
              <a:r>
                <a:rPr b="1" i="0" lang="en-US" sz="1800" u="none">
                  <a:solidFill>
                    <a:srgbClr val="FF00FF"/>
                  </a:solidFill>
                  <a:latin typeface="Times New Roman"/>
                  <a:ea typeface="Times New Roman"/>
                  <a:cs typeface="Times New Roman"/>
                  <a:sym typeface="Times New Roman"/>
                </a:rPr>
                <a:t>*</a:t>
              </a:r>
              <a:r>
                <a:rPr b="1" i="0" lang="en-US" sz="1800" u="none">
                  <a:solidFill>
                    <a:schemeClr val="dk1"/>
                  </a:solidFill>
                  <a:latin typeface="Times New Roman"/>
                  <a:ea typeface="Times New Roman"/>
                  <a:cs typeface="Times New Roman"/>
                  <a:sym typeface="Times New Roman"/>
                </a:rPr>
                <a:t>(1+.06)</a:t>
              </a:r>
              <a:endParaRPr/>
            </a:p>
          </p:txBody>
        </p:sp>
        <p:sp>
          <p:nvSpPr>
            <p:cNvPr id="531" name="Google Shape;531;p57"/>
            <p:cNvSpPr txBox="1"/>
            <p:nvPr/>
          </p:nvSpPr>
          <p:spPr>
            <a:xfrm>
              <a:off x="1752600" y="2895600"/>
              <a:ext cx="1430337" cy="5334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a:t>
              </a:r>
              <a:r>
                <a:rPr b="1" i="0" lang="en-US" sz="2000" u="none">
                  <a:solidFill>
                    <a:srgbClr val="008000"/>
                  </a:solidFill>
                  <a:latin typeface="Arial"/>
                  <a:ea typeface="Arial"/>
                  <a:cs typeface="Arial"/>
                  <a:sym typeface="Arial"/>
                </a:rPr>
                <a:t>1</a:t>
              </a:r>
              <a:r>
                <a:rPr b="1" i="0" lang="en-US" sz="2000" u="none">
                  <a:solidFill>
                    <a:schemeClr val="dk1"/>
                  </a:solidFill>
                  <a:latin typeface="Arial"/>
                  <a:ea typeface="Arial"/>
                  <a:cs typeface="Arial"/>
                  <a:sym typeface="Arial"/>
                </a:rPr>
                <a:t>+</a:t>
              </a:r>
              <a:r>
                <a:rPr b="1" i="0" lang="en-US" sz="2000" u="none">
                  <a:solidFill>
                    <a:srgbClr val="FF0000"/>
                  </a:solidFill>
                  <a:latin typeface="Arial"/>
                  <a:ea typeface="Arial"/>
                  <a:cs typeface="Arial"/>
                  <a:sym typeface="Arial"/>
                </a:rPr>
                <a:t>?</a:t>
              </a:r>
              <a:r>
                <a:rPr b="1" i="0" lang="en-US" sz="2000" u="none">
                  <a:solidFill>
                    <a:srgbClr val="000000"/>
                  </a:solidFill>
                  <a:latin typeface="Arial"/>
                  <a:ea typeface="Arial"/>
                  <a:cs typeface="Arial"/>
                  <a:sym typeface="Arial"/>
                </a:rPr>
                <a:t>)</a:t>
              </a:r>
              <a:endParaRPr/>
            </a:p>
          </p:txBody>
        </p:sp>
        <p:sp>
          <p:nvSpPr>
            <p:cNvPr id="532" name="Google Shape;532;p57"/>
            <p:cNvSpPr txBox="1"/>
            <p:nvPr/>
          </p:nvSpPr>
          <p:spPr>
            <a:xfrm>
              <a:off x="381000" y="5260975"/>
              <a:ext cx="573087" cy="377825"/>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8000"/>
                </a:buClr>
                <a:buSzPts val="1800"/>
                <a:buFont typeface="Times New Roman"/>
                <a:buNone/>
              </a:pPr>
              <a:r>
                <a:rPr b="1" i="0" lang="en-US" sz="1800" u="none">
                  <a:solidFill>
                    <a:srgbClr val="008000"/>
                  </a:solidFill>
                  <a:latin typeface="Times New Roman"/>
                  <a:ea typeface="Times New Roman"/>
                  <a:cs typeface="Times New Roman"/>
                  <a:sym typeface="Times New Roman"/>
                </a:rPr>
                <a:t>$ 1</a:t>
              </a:r>
              <a:endParaRPr/>
            </a:p>
          </p:txBody>
        </p:sp>
        <p:sp>
          <p:nvSpPr>
            <p:cNvPr id="533" name="Google Shape;533;p57"/>
            <p:cNvSpPr txBox="1"/>
            <p:nvPr/>
          </p:nvSpPr>
          <p:spPr>
            <a:xfrm>
              <a:off x="6154737" y="2673350"/>
              <a:ext cx="1689100" cy="1554162"/>
            </a:xfrm>
            <a:prstGeom prst="rect">
              <a:avLst/>
            </a:prstGeom>
            <a:solidFill>
              <a:srgbClr val="FFFFFF"/>
            </a:solidFill>
            <a:ln cap="flat" cmpd="sng" w="9525">
              <a:solidFill>
                <a:srgbClr val="33996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2600"/>
                <a:buFont typeface="Times New Roman"/>
                <a:buNone/>
              </a:pPr>
              <a:r>
                <a:t/>
              </a:r>
              <a:endParaRPr b="1" i="0" sz="2600" u="non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0000"/>
                </a:buClr>
                <a:buSzPts val="2600"/>
                <a:buFont typeface="Times New Roman"/>
                <a:buNone/>
              </a:pPr>
              <a:r>
                <a:rPr b="1" i="0" lang="en-US" sz="2600" u="none">
                  <a:solidFill>
                    <a:srgbClr val="FF0000"/>
                  </a:solidFill>
                  <a:latin typeface="Times New Roman"/>
                  <a:ea typeface="Times New Roman"/>
                  <a:cs typeface="Times New Roman"/>
                  <a:sym typeface="Times New Roman"/>
                </a:rPr>
                <a:t>?</a:t>
              </a:r>
              <a:r>
                <a:rPr b="1" i="0" lang="en-US" sz="1800" u="none">
                  <a:solidFill>
                    <a:schemeClr val="dk1"/>
                  </a:solidFill>
                  <a:latin typeface="Tahoma"/>
                  <a:ea typeface="Tahoma"/>
                  <a:cs typeface="Tahoma"/>
                  <a:sym typeface="Tahoma"/>
                </a:rPr>
                <a:t>=</a:t>
              </a:r>
              <a:r>
                <a:rPr b="1" i="0" lang="en-US" sz="1800" u="none">
                  <a:solidFill>
                    <a:srgbClr val="FF0000"/>
                  </a:solidFill>
                  <a:latin typeface="Tahoma"/>
                  <a:ea typeface="Tahoma"/>
                  <a:cs typeface="Tahoma"/>
                  <a:sym typeface="Tahoma"/>
                </a:rPr>
                <a:t>EAR</a:t>
              </a:r>
              <a:endParaRPr/>
            </a:p>
          </p:txBody>
        </p:sp>
        <p:sp>
          <p:nvSpPr>
            <p:cNvPr id="534" name="Google Shape;534;p57"/>
            <p:cNvSpPr/>
            <p:nvPr/>
          </p:nvSpPr>
          <p:spPr>
            <a:xfrm>
              <a:off x="2590800" y="2362200"/>
              <a:ext cx="3962400" cy="762000"/>
            </a:xfrm>
            <a:custGeom>
              <a:rect b="b" l="l" r="r" t="t"/>
              <a:pathLst>
                <a:path extrusionOk="0" h="120000" w="120000">
                  <a:moveTo>
                    <a:pt x="0" y="120000"/>
                  </a:moveTo>
                  <a:cubicBezTo>
                    <a:pt x="4615" y="77142"/>
                    <a:pt x="9230" y="34285"/>
                    <a:pt x="18461" y="17142"/>
                  </a:cubicBezTo>
                  <a:cubicBezTo>
                    <a:pt x="27692" y="0"/>
                    <a:pt x="38461" y="0"/>
                    <a:pt x="55384" y="17142"/>
                  </a:cubicBezTo>
                  <a:cubicBezTo>
                    <a:pt x="72307" y="34285"/>
                    <a:pt x="110000" y="102857"/>
                    <a:pt x="120000" y="120000"/>
                  </a:cubicBezTo>
                </a:path>
              </a:pathLst>
            </a:custGeom>
            <a:noFill/>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2800" u="none">
                <a:solidFill>
                  <a:srgbClr val="FF00FF"/>
                </a:solidFill>
                <a:latin typeface="Times New Roman"/>
                <a:ea typeface="Times New Roman"/>
                <a:cs typeface="Times New Roman"/>
                <a:sym typeface="Times New Roman"/>
              </a:endParaRPr>
            </a:p>
          </p:txBody>
        </p:sp>
      </p:grpSp>
      <p:sp>
        <p:nvSpPr>
          <p:cNvPr id="535" name="Google Shape;535;p57"/>
          <p:cNvSpPr txBox="1"/>
          <p:nvPr/>
        </p:nvSpPr>
        <p:spPr>
          <a:xfrm>
            <a:off x="936625" y="4791075"/>
            <a:ext cx="412750"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2800" u="none">
              <a:solidFill>
                <a:srgbClr val="FF00FF"/>
              </a:solidFill>
              <a:latin typeface="Times New Roman"/>
              <a:ea typeface="Times New Roman"/>
              <a:cs typeface="Times New Roman"/>
              <a:sym typeface="Times New Roman"/>
            </a:endParaRPr>
          </a:p>
        </p:txBody>
      </p:sp>
      <p:sp>
        <p:nvSpPr>
          <p:cNvPr id="536" name="Google Shape;536;p57"/>
          <p:cNvSpPr txBox="1"/>
          <p:nvPr/>
        </p:nvSpPr>
        <p:spPr>
          <a:xfrm>
            <a:off x="381000" y="4038600"/>
            <a:ext cx="8382000" cy="25320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2000"/>
              <a:buFont typeface="Tahoma"/>
              <a:buNone/>
            </a:pPr>
            <a:r>
              <a:rPr b="1" i="0" lang="en-US" sz="2000" u="none">
                <a:solidFill>
                  <a:srgbClr val="FF00FF"/>
                </a:solidFill>
                <a:latin typeface="Tahoma"/>
                <a:ea typeface="Tahoma"/>
                <a:cs typeface="Tahoma"/>
                <a:sym typeface="Tahoma"/>
              </a:rPr>
              <a:t>By Equivalence Principle we can write:</a:t>
            </a:r>
            <a:endParaRPr b="1" i="0" sz="12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FF"/>
              </a:buClr>
              <a:buSzPts val="2000"/>
              <a:buFont typeface="Tahoma"/>
              <a:buNone/>
            </a:pPr>
            <a:r>
              <a:rPr b="1" i="0" lang="en-US" sz="2000" u="none">
                <a:solidFill>
                  <a:srgbClr val="FF00FF"/>
                </a:solidFill>
                <a:latin typeface="Tahoma"/>
                <a:ea typeface="Tahoma"/>
                <a:cs typeface="Tahoma"/>
                <a:sym typeface="Tahoma"/>
              </a:rPr>
              <a:t> </a:t>
            </a:r>
            <a:r>
              <a:rPr b="1" i="0" lang="en-US" sz="2000" u="none">
                <a:solidFill>
                  <a:srgbClr val="008000"/>
                </a:solidFill>
                <a:latin typeface="Tahoma"/>
                <a:ea typeface="Tahoma"/>
                <a:cs typeface="Tahoma"/>
                <a:sym typeface="Tahoma"/>
              </a:rPr>
              <a:t>0</a:t>
            </a:r>
            <a:r>
              <a:rPr b="1" i="0" lang="en-US" sz="2000" u="none">
                <a:solidFill>
                  <a:srgbClr val="FF00FF"/>
                </a:solidFill>
                <a:latin typeface="Tahoma"/>
                <a:ea typeface="Tahoma"/>
                <a:cs typeface="Tahoma"/>
                <a:sym typeface="Tahoma"/>
              </a:rPr>
              <a:t> ➔</a:t>
            </a:r>
            <a:r>
              <a:rPr b="1" i="0" lang="en-US" sz="2000" u="none">
                <a:solidFill>
                  <a:srgbClr val="008000"/>
                </a:solidFill>
                <a:latin typeface="Tahoma"/>
                <a:ea typeface="Tahoma"/>
                <a:cs typeface="Tahoma"/>
                <a:sym typeface="Tahoma"/>
              </a:rPr>
              <a:t>2 = 0</a:t>
            </a:r>
            <a:r>
              <a:rPr b="1" i="0" lang="en-US" sz="2000" u="none">
                <a:solidFill>
                  <a:srgbClr val="0000FF"/>
                </a:solidFill>
                <a:latin typeface="Tahoma"/>
                <a:ea typeface="Tahoma"/>
                <a:cs typeface="Tahoma"/>
                <a:sym typeface="Tahoma"/>
              </a:rPr>
              <a:t> ➔</a:t>
            </a:r>
            <a:r>
              <a:rPr b="1" i="0" lang="en-US" sz="2000" u="none">
                <a:solidFill>
                  <a:srgbClr val="008000"/>
                </a:solidFill>
                <a:latin typeface="Tahoma"/>
                <a:ea typeface="Tahoma"/>
                <a:cs typeface="Tahoma"/>
                <a:sym typeface="Tahoma"/>
              </a:rPr>
              <a:t>1</a:t>
            </a:r>
            <a:r>
              <a:rPr b="1" i="0" lang="en-US" sz="2000" u="none">
                <a:solidFill>
                  <a:srgbClr val="0000FF"/>
                </a:solidFill>
                <a:latin typeface="Tahoma"/>
                <a:ea typeface="Tahoma"/>
                <a:cs typeface="Tahoma"/>
                <a:sym typeface="Tahoma"/>
              </a:rPr>
              <a:t> *</a:t>
            </a:r>
            <a:r>
              <a:rPr b="1" i="0" lang="en-US" sz="2000" u="none">
                <a:solidFill>
                  <a:srgbClr val="008000"/>
                </a:solidFill>
                <a:latin typeface="Tahoma"/>
                <a:ea typeface="Tahoma"/>
                <a:cs typeface="Tahoma"/>
                <a:sym typeface="Tahoma"/>
              </a:rPr>
              <a:t>1</a:t>
            </a:r>
            <a:r>
              <a:rPr b="1" i="0" lang="en-US" sz="2000" u="none">
                <a:solidFill>
                  <a:srgbClr val="0000FF"/>
                </a:solidFill>
                <a:latin typeface="Tahoma"/>
                <a:ea typeface="Tahoma"/>
                <a:cs typeface="Tahoma"/>
                <a:sym typeface="Tahoma"/>
              </a:rPr>
              <a:t>➔</a:t>
            </a:r>
            <a:r>
              <a:rPr b="1" i="0" lang="en-US" sz="2000" u="none">
                <a:solidFill>
                  <a:srgbClr val="008000"/>
                </a:solidFill>
                <a:latin typeface="Tahoma"/>
                <a:ea typeface="Tahoma"/>
                <a:cs typeface="Tahoma"/>
                <a:sym typeface="Tahoma"/>
              </a:rPr>
              <a:t>2</a:t>
            </a:r>
            <a:r>
              <a:rPr b="1" i="0" lang="en-US" sz="2000" u="none">
                <a:solidFill>
                  <a:srgbClr val="FF00FF"/>
                </a:solidFill>
                <a:latin typeface="Tahoma"/>
                <a:ea typeface="Tahoma"/>
                <a:cs typeface="Tahoma"/>
                <a:sym typeface="Tahoma"/>
              </a:rPr>
              <a:t> </a:t>
            </a:r>
            <a:endParaRPr b="1" i="0" sz="12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8000"/>
              </a:buClr>
              <a:buSzPts val="1800"/>
              <a:buFont typeface="Tahoma"/>
              <a:buNone/>
            </a:pPr>
            <a:r>
              <a:rPr b="1" i="0" lang="en-US" sz="1800" u="none">
                <a:solidFill>
                  <a:srgbClr val="008000"/>
                </a:solidFill>
                <a:latin typeface="Tahoma"/>
                <a:ea typeface="Tahoma"/>
                <a:cs typeface="Tahoma"/>
                <a:sym typeface="Tahoma"/>
              </a:rPr>
              <a:t>1</a:t>
            </a:r>
            <a:r>
              <a:rPr b="1" i="0" lang="en-US" sz="1800" u="none">
                <a:solidFill>
                  <a:srgbClr val="FF00FF"/>
                </a:solidFill>
                <a:latin typeface="Tahoma"/>
                <a:ea typeface="Tahoma"/>
                <a:cs typeface="Tahoma"/>
                <a:sym typeface="Tahoma"/>
              </a:rPr>
              <a:t>+EAR</a:t>
            </a:r>
            <a:r>
              <a:rPr b="1" i="0" lang="en-US" sz="1600" u="none">
                <a:solidFill>
                  <a:srgbClr val="000000"/>
                </a:solidFill>
                <a:latin typeface="Tahoma"/>
                <a:ea typeface="Tahoma"/>
                <a:cs typeface="Tahoma"/>
                <a:sym typeface="Tahoma"/>
              </a:rPr>
              <a:t> =(</a:t>
            </a:r>
            <a:r>
              <a:rPr b="1" i="0" lang="en-US" sz="1600" u="none">
                <a:solidFill>
                  <a:srgbClr val="008080"/>
                </a:solidFill>
                <a:latin typeface="Tahoma"/>
                <a:ea typeface="Tahoma"/>
                <a:cs typeface="Tahoma"/>
                <a:sym typeface="Tahoma"/>
              </a:rPr>
              <a:t>1</a:t>
            </a:r>
            <a:r>
              <a:rPr b="1" i="0" lang="en-US" sz="1600" u="none">
                <a:solidFill>
                  <a:srgbClr val="0000FF"/>
                </a:solidFill>
                <a:latin typeface="Tahoma"/>
                <a:ea typeface="Tahoma"/>
                <a:cs typeface="Tahoma"/>
                <a:sym typeface="Tahoma"/>
              </a:rPr>
              <a:t>+.06</a:t>
            </a:r>
            <a:r>
              <a:rPr b="1" i="0" lang="en-US" sz="1600" u="none">
                <a:solidFill>
                  <a:srgbClr val="000000"/>
                </a:solidFill>
                <a:latin typeface="Tahoma"/>
                <a:ea typeface="Tahoma"/>
                <a:cs typeface="Tahoma"/>
                <a:sym typeface="Tahoma"/>
              </a:rPr>
              <a:t>)</a:t>
            </a:r>
            <a:r>
              <a:rPr b="1" i="0" lang="en-US" sz="1600" u="none">
                <a:solidFill>
                  <a:srgbClr val="0000FF"/>
                </a:solidFill>
                <a:latin typeface="Tahoma"/>
                <a:ea typeface="Tahoma"/>
                <a:cs typeface="Tahoma"/>
                <a:sym typeface="Tahoma"/>
              </a:rPr>
              <a:t>* </a:t>
            </a:r>
            <a:r>
              <a:rPr b="1" i="0" lang="en-US" sz="1600" u="none">
                <a:solidFill>
                  <a:srgbClr val="000000"/>
                </a:solidFill>
                <a:latin typeface="Tahoma"/>
                <a:ea typeface="Tahoma"/>
                <a:cs typeface="Tahoma"/>
                <a:sym typeface="Tahoma"/>
              </a:rPr>
              <a:t>(</a:t>
            </a:r>
            <a:r>
              <a:rPr b="1" i="0" lang="en-US" sz="1600" u="none">
                <a:solidFill>
                  <a:srgbClr val="008080"/>
                </a:solidFill>
                <a:latin typeface="Tahoma"/>
                <a:ea typeface="Tahoma"/>
                <a:cs typeface="Tahoma"/>
                <a:sym typeface="Tahoma"/>
              </a:rPr>
              <a:t>1</a:t>
            </a:r>
            <a:r>
              <a:rPr b="1" i="0" lang="en-US" sz="1600" u="none">
                <a:solidFill>
                  <a:srgbClr val="0000FF"/>
                </a:solidFill>
                <a:latin typeface="Tahoma"/>
                <a:ea typeface="Tahoma"/>
                <a:cs typeface="Tahoma"/>
                <a:sym typeface="Tahoma"/>
              </a:rPr>
              <a:t>+.06</a:t>
            </a:r>
            <a:r>
              <a:rPr b="1" i="0" lang="en-US" sz="1600" u="none">
                <a:solidFill>
                  <a:srgbClr val="000000"/>
                </a:solidFill>
                <a:latin typeface="Tahoma"/>
                <a:ea typeface="Tahoma"/>
                <a:cs typeface="Tahoma"/>
                <a:sym typeface="Tahoma"/>
              </a:rPr>
              <a:t>) </a:t>
            </a:r>
            <a:endParaRPr b="1" i="0" sz="12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8000"/>
              </a:buClr>
              <a:buSzPts val="1800"/>
              <a:buFont typeface="Tahoma"/>
              <a:buNone/>
            </a:pPr>
            <a:r>
              <a:rPr b="1" i="0" lang="en-US" sz="1800" u="none">
                <a:solidFill>
                  <a:srgbClr val="008000"/>
                </a:solidFill>
                <a:latin typeface="Tahoma"/>
                <a:ea typeface="Tahoma"/>
                <a:cs typeface="Tahoma"/>
                <a:sym typeface="Tahoma"/>
              </a:rPr>
              <a:t>1</a:t>
            </a:r>
            <a:r>
              <a:rPr b="1" i="0" lang="en-US" sz="1800" u="none">
                <a:solidFill>
                  <a:srgbClr val="FF00FF"/>
                </a:solidFill>
                <a:latin typeface="Tahoma"/>
                <a:ea typeface="Tahoma"/>
                <a:cs typeface="Tahoma"/>
                <a:sym typeface="Tahoma"/>
              </a:rPr>
              <a:t>+EAR</a:t>
            </a:r>
            <a:r>
              <a:rPr b="1" i="0" lang="en-US" sz="1600" u="none">
                <a:solidFill>
                  <a:srgbClr val="000000"/>
                </a:solidFill>
                <a:latin typeface="Tahoma"/>
                <a:ea typeface="Tahoma"/>
                <a:cs typeface="Tahoma"/>
                <a:sym typeface="Tahoma"/>
              </a:rPr>
              <a:t> =(</a:t>
            </a:r>
            <a:r>
              <a:rPr b="1" i="0" lang="en-US" sz="1600" u="none">
                <a:solidFill>
                  <a:srgbClr val="008080"/>
                </a:solidFill>
                <a:latin typeface="Tahoma"/>
                <a:ea typeface="Tahoma"/>
                <a:cs typeface="Tahoma"/>
                <a:sym typeface="Tahoma"/>
              </a:rPr>
              <a:t>1</a:t>
            </a:r>
            <a:r>
              <a:rPr b="1" i="0" lang="en-US" sz="1600" u="none">
                <a:solidFill>
                  <a:srgbClr val="0000FF"/>
                </a:solidFill>
                <a:latin typeface="Tahoma"/>
                <a:ea typeface="Tahoma"/>
                <a:cs typeface="Tahoma"/>
                <a:sym typeface="Tahoma"/>
              </a:rPr>
              <a:t>+.12/2</a:t>
            </a:r>
            <a:r>
              <a:rPr b="1" i="0" lang="en-US" sz="1600" u="none">
                <a:solidFill>
                  <a:srgbClr val="000000"/>
                </a:solidFill>
                <a:latin typeface="Tahoma"/>
                <a:ea typeface="Tahoma"/>
                <a:cs typeface="Tahoma"/>
                <a:sym typeface="Tahoma"/>
              </a:rPr>
              <a:t>)</a:t>
            </a:r>
            <a:r>
              <a:rPr b="1" i="0" lang="en-US" sz="1600" u="none">
                <a:solidFill>
                  <a:srgbClr val="0000FF"/>
                </a:solidFill>
                <a:latin typeface="Tahoma"/>
                <a:ea typeface="Tahoma"/>
                <a:cs typeface="Tahoma"/>
                <a:sym typeface="Tahoma"/>
              </a:rPr>
              <a:t>*</a:t>
            </a:r>
            <a:r>
              <a:rPr b="1" i="0" lang="en-US" sz="1600" u="none">
                <a:solidFill>
                  <a:srgbClr val="000000"/>
                </a:solidFill>
                <a:latin typeface="Tahoma"/>
                <a:ea typeface="Tahoma"/>
                <a:cs typeface="Tahoma"/>
                <a:sym typeface="Tahoma"/>
              </a:rPr>
              <a:t>(</a:t>
            </a:r>
            <a:r>
              <a:rPr b="1" i="0" lang="en-US" sz="1600" u="none">
                <a:solidFill>
                  <a:srgbClr val="008080"/>
                </a:solidFill>
                <a:latin typeface="Tahoma"/>
                <a:ea typeface="Tahoma"/>
                <a:cs typeface="Tahoma"/>
                <a:sym typeface="Tahoma"/>
              </a:rPr>
              <a:t>1</a:t>
            </a:r>
            <a:r>
              <a:rPr b="1" i="0" lang="en-US" sz="1600" u="none">
                <a:solidFill>
                  <a:srgbClr val="0000FF"/>
                </a:solidFill>
                <a:latin typeface="Tahoma"/>
                <a:ea typeface="Tahoma"/>
                <a:cs typeface="Tahoma"/>
                <a:sym typeface="Tahoma"/>
              </a:rPr>
              <a:t>+.12/2</a:t>
            </a:r>
            <a:r>
              <a:rPr b="1" i="0" lang="en-US" sz="1600" u="none">
                <a:solidFill>
                  <a:srgbClr val="000000"/>
                </a:solidFill>
                <a:latin typeface="Tahoma"/>
                <a:ea typeface="Tahoma"/>
                <a:cs typeface="Tahoma"/>
                <a:sym typeface="Tahoma"/>
              </a:rPr>
              <a:t>) </a:t>
            </a:r>
            <a:endParaRPr/>
          </a:p>
          <a:p>
            <a:pPr indent="0" lvl="0" marL="0" marR="0" rtl="0" algn="l">
              <a:lnSpc>
                <a:spcPct val="100000"/>
              </a:lnSpc>
              <a:spcBef>
                <a:spcPts val="0"/>
              </a:spcBef>
              <a:spcAft>
                <a:spcPts val="0"/>
              </a:spcAft>
              <a:buClr>
                <a:srgbClr val="000000"/>
              </a:buClr>
              <a:buSzPts val="1600"/>
              <a:buFont typeface="Tahoma"/>
              <a:buNone/>
            </a:pPr>
            <a:r>
              <a:rPr b="1" i="0" lang="en-US" sz="1600" u="none">
                <a:solidFill>
                  <a:srgbClr val="000000"/>
                </a:solidFill>
                <a:latin typeface="Tahoma"/>
                <a:ea typeface="Tahoma"/>
                <a:cs typeface="Tahoma"/>
                <a:sym typeface="Tahoma"/>
              </a:rPr>
              <a:t>In General</a:t>
            </a:r>
            <a:endParaRPr b="1" i="0" sz="12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8000"/>
              </a:buClr>
              <a:buSzPts val="1800"/>
              <a:buFont typeface="Tahoma"/>
              <a:buNone/>
            </a:pPr>
            <a:r>
              <a:rPr b="1" i="0" lang="en-US" sz="1800" u="none">
                <a:solidFill>
                  <a:srgbClr val="008000"/>
                </a:solidFill>
                <a:latin typeface="Tahoma"/>
                <a:ea typeface="Tahoma"/>
                <a:cs typeface="Tahoma"/>
                <a:sym typeface="Tahoma"/>
              </a:rPr>
              <a:t>1</a:t>
            </a:r>
            <a:r>
              <a:rPr b="1" i="0" lang="en-US" sz="1800" u="none">
                <a:solidFill>
                  <a:srgbClr val="FF00FF"/>
                </a:solidFill>
                <a:latin typeface="Tahoma"/>
                <a:ea typeface="Tahoma"/>
                <a:cs typeface="Tahoma"/>
                <a:sym typeface="Tahoma"/>
              </a:rPr>
              <a:t>+EAR</a:t>
            </a:r>
            <a:r>
              <a:rPr b="1" i="0" lang="en-US" sz="1600" u="none">
                <a:solidFill>
                  <a:srgbClr val="000000"/>
                </a:solidFill>
                <a:latin typeface="Tahoma"/>
                <a:ea typeface="Tahoma"/>
                <a:cs typeface="Tahoma"/>
                <a:sym typeface="Tahoma"/>
              </a:rPr>
              <a:t> =(</a:t>
            </a:r>
            <a:r>
              <a:rPr b="1" i="0" lang="en-US" sz="1600" u="none">
                <a:solidFill>
                  <a:srgbClr val="008080"/>
                </a:solidFill>
                <a:latin typeface="Tahoma"/>
                <a:ea typeface="Tahoma"/>
                <a:cs typeface="Tahoma"/>
                <a:sym typeface="Tahoma"/>
              </a:rPr>
              <a:t>1</a:t>
            </a:r>
            <a:r>
              <a:rPr b="1" i="0" lang="en-US" sz="1600" u="none">
                <a:solidFill>
                  <a:srgbClr val="0000FF"/>
                </a:solidFill>
                <a:latin typeface="Tahoma"/>
                <a:ea typeface="Tahoma"/>
                <a:cs typeface="Tahoma"/>
                <a:sym typeface="Tahoma"/>
              </a:rPr>
              <a:t>+i/</a:t>
            </a:r>
            <a:r>
              <a:rPr b="1" i="0" lang="en-US" sz="1600" u="none">
                <a:solidFill>
                  <a:srgbClr val="FF00FF"/>
                </a:solidFill>
                <a:latin typeface="Tahoma"/>
                <a:ea typeface="Tahoma"/>
                <a:cs typeface="Tahoma"/>
                <a:sym typeface="Tahoma"/>
              </a:rPr>
              <a:t>m</a:t>
            </a:r>
            <a:r>
              <a:rPr b="1" i="0" lang="en-US" sz="1600" u="none">
                <a:solidFill>
                  <a:srgbClr val="000000"/>
                </a:solidFill>
                <a:latin typeface="Tahoma"/>
                <a:ea typeface="Tahoma"/>
                <a:cs typeface="Tahoma"/>
                <a:sym typeface="Tahoma"/>
              </a:rPr>
              <a:t>)</a:t>
            </a:r>
            <a:r>
              <a:rPr b="1" i="0" lang="en-US" sz="1600" u="none">
                <a:solidFill>
                  <a:srgbClr val="0000FF"/>
                </a:solidFill>
                <a:latin typeface="Tahoma"/>
                <a:ea typeface="Tahoma"/>
                <a:cs typeface="Tahoma"/>
                <a:sym typeface="Tahoma"/>
              </a:rPr>
              <a:t>*</a:t>
            </a:r>
            <a:r>
              <a:rPr b="1" i="0" lang="en-US" sz="1600" u="none">
                <a:solidFill>
                  <a:srgbClr val="000000"/>
                </a:solidFill>
                <a:latin typeface="Tahoma"/>
                <a:ea typeface="Tahoma"/>
                <a:cs typeface="Tahoma"/>
                <a:sym typeface="Tahoma"/>
              </a:rPr>
              <a:t>(</a:t>
            </a:r>
            <a:r>
              <a:rPr b="1" i="0" lang="en-US" sz="1600" u="none">
                <a:solidFill>
                  <a:srgbClr val="008080"/>
                </a:solidFill>
                <a:latin typeface="Tahoma"/>
                <a:ea typeface="Tahoma"/>
                <a:cs typeface="Tahoma"/>
                <a:sym typeface="Tahoma"/>
              </a:rPr>
              <a:t>1</a:t>
            </a:r>
            <a:r>
              <a:rPr b="1" i="0" lang="en-US" sz="1600" u="none">
                <a:solidFill>
                  <a:srgbClr val="0000FF"/>
                </a:solidFill>
                <a:latin typeface="Tahoma"/>
                <a:ea typeface="Tahoma"/>
                <a:cs typeface="Tahoma"/>
                <a:sym typeface="Tahoma"/>
              </a:rPr>
              <a:t>+i/</a:t>
            </a:r>
            <a:r>
              <a:rPr b="1" i="0" lang="en-US" sz="1600" u="none">
                <a:solidFill>
                  <a:srgbClr val="FF00FF"/>
                </a:solidFill>
                <a:latin typeface="Tahoma"/>
                <a:ea typeface="Tahoma"/>
                <a:cs typeface="Tahoma"/>
                <a:sym typeface="Tahoma"/>
              </a:rPr>
              <a:t>m</a:t>
            </a:r>
            <a:r>
              <a:rPr b="1" i="0" lang="en-US" sz="1600" u="none">
                <a:solidFill>
                  <a:srgbClr val="000000"/>
                </a:solidFill>
                <a:latin typeface="Tahoma"/>
                <a:ea typeface="Tahoma"/>
                <a:cs typeface="Tahoma"/>
                <a:sym typeface="Tahoma"/>
              </a:rPr>
              <a:t>)……...	</a:t>
            </a:r>
            <a:r>
              <a:rPr b="1" i="0" lang="en-US" sz="1600" u="none">
                <a:solidFill>
                  <a:srgbClr val="0000FF"/>
                </a:solidFill>
                <a:latin typeface="Tahoma"/>
                <a:ea typeface="Tahoma"/>
                <a:cs typeface="Tahoma"/>
                <a:sym typeface="Tahoma"/>
              </a:rPr>
              <a:t>*</a:t>
            </a:r>
            <a:r>
              <a:rPr b="1" i="0" lang="en-US" sz="1600" u="none">
                <a:solidFill>
                  <a:srgbClr val="000000"/>
                </a:solidFill>
                <a:latin typeface="Tahoma"/>
                <a:ea typeface="Tahoma"/>
                <a:cs typeface="Tahoma"/>
                <a:sym typeface="Tahoma"/>
              </a:rPr>
              <a:t> (</a:t>
            </a:r>
            <a:r>
              <a:rPr b="1" i="0" lang="en-US" sz="1600" u="none">
                <a:solidFill>
                  <a:srgbClr val="008080"/>
                </a:solidFill>
                <a:latin typeface="Tahoma"/>
                <a:ea typeface="Tahoma"/>
                <a:cs typeface="Tahoma"/>
                <a:sym typeface="Tahoma"/>
              </a:rPr>
              <a:t>1</a:t>
            </a:r>
            <a:r>
              <a:rPr b="1" i="0" lang="en-US" sz="1600" u="none">
                <a:solidFill>
                  <a:srgbClr val="0000FF"/>
                </a:solidFill>
                <a:latin typeface="Tahoma"/>
                <a:ea typeface="Tahoma"/>
                <a:cs typeface="Tahoma"/>
                <a:sym typeface="Tahoma"/>
              </a:rPr>
              <a:t>+i/</a:t>
            </a:r>
            <a:r>
              <a:rPr b="1" i="0" lang="en-US" sz="1600" u="none">
                <a:solidFill>
                  <a:srgbClr val="FF00FF"/>
                </a:solidFill>
                <a:latin typeface="Tahoma"/>
                <a:ea typeface="Tahoma"/>
                <a:cs typeface="Tahoma"/>
                <a:sym typeface="Tahoma"/>
              </a:rPr>
              <a:t>m</a:t>
            </a:r>
            <a:r>
              <a:rPr b="1" i="0" lang="en-US" sz="1600" u="none">
                <a:solidFill>
                  <a:srgbClr val="000000"/>
                </a:solidFill>
                <a:latin typeface="Tahoma"/>
                <a:ea typeface="Tahoma"/>
                <a:cs typeface="Tahoma"/>
                <a:sym typeface="Tahoma"/>
              </a:rPr>
              <a:t>)= (1+</a:t>
            </a:r>
            <a:r>
              <a:rPr b="1" i="0" lang="en-US" sz="1600" u="none">
                <a:solidFill>
                  <a:srgbClr val="0000FF"/>
                </a:solidFill>
                <a:latin typeface="Tahoma"/>
                <a:ea typeface="Tahoma"/>
                <a:cs typeface="Tahoma"/>
                <a:sym typeface="Tahoma"/>
              </a:rPr>
              <a:t>i</a:t>
            </a:r>
            <a:r>
              <a:rPr b="1" i="0" lang="en-US" sz="1600" u="none">
                <a:solidFill>
                  <a:srgbClr val="000000"/>
                </a:solidFill>
                <a:latin typeface="Tahoma"/>
                <a:ea typeface="Tahoma"/>
                <a:cs typeface="Tahoma"/>
                <a:sym typeface="Tahoma"/>
              </a:rPr>
              <a:t>/</a:t>
            </a:r>
            <a:r>
              <a:rPr b="1" i="0" lang="en-US" sz="1600" u="none">
                <a:solidFill>
                  <a:srgbClr val="FF00FF"/>
                </a:solidFill>
                <a:latin typeface="Tahoma"/>
                <a:ea typeface="Tahoma"/>
                <a:cs typeface="Tahoma"/>
                <a:sym typeface="Tahoma"/>
              </a:rPr>
              <a:t>m</a:t>
            </a:r>
            <a:r>
              <a:rPr b="1" i="0" lang="en-US" sz="1600" u="none">
                <a:solidFill>
                  <a:srgbClr val="000000"/>
                </a:solidFill>
                <a:latin typeface="Tahoma"/>
                <a:ea typeface="Tahoma"/>
                <a:cs typeface="Tahoma"/>
                <a:sym typeface="Tahoma"/>
              </a:rPr>
              <a:t>)</a:t>
            </a:r>
            <a:r>
              <a:rPr b="1" baseline="30000" i="0" lang="en-US" sz="1600" u="none">
                <a:solidFill>
                  <a:srgbClr val="FF00FF"/>
                </a:solidFill>
                <a:latin typeface="Tahoma"/>
                <a:ea typeface="Tahoma"/>
                <a:cs typeface="Tahoma"/>
                <a:sym typeface="Tahoma"/>
              </a:rPr>
              <a:t>m</a:t>
            </a:r>
            <a:r>
              <a:rPr b="1" i="0" lang="en-US" sz="1600" u="none">
                <a:solidFill>
                  <a:srgbClr val="000000"/>
                </a:solidFill>
                <a:latin typeface="Tahoma"/>
                <a:ea typeface="Tahoma"/>
                <a:cs typeface="Tahoma"/>
                <a:sym typeface="Tahoma"/>
              </a:rPr>
              <a:t>  </a:t>
            </a:r>
            <a:endParaRPr/>
          </a:p>
          <a:p>
            <a:pPr indent="0" lvl="0" marL="0" marR="0" rtl="0" algn="l">
              <a:lnSpc>
                <a:spcPct val="100000"/>
              </a:lnSpc>
              <a:spcBef>
                <a:spcPts val="0"/>
              </a:spcBef>
              <a:spcAft>
                <a:spcPts val="0"/>
              </a:spcAft>
              <a:buClr>
                <a:srgbClr val="0000FF"/>
              </a:buClr>
              <a:buSzPts val="1200"/>
              <a:buFont typeface="Times New Roman"/>
              <a:buNone/>
            </a:pPr>
            <a:r>
              <a:rPr b="1" i="0" lang="en-US" sz="1200" u="none">
                <a:solidFill>
                  <a:srgbClr val="0000FF"/>
                </a:solidFill>
                <a:latin typeface="Times New Roman"/>
                <a:ea typeface="Times New Roman"/>
                <a:cs typeface="Times New Roman"/>
                <a:sym typeface="Times New Roman"/>
              </a:rPr>
              <a:t>OR:</a:t>
            </a:r>
            <a:endParaRPr/>
          </a:p>
          <a:p>
            <a:pPr indent="0" lvl="0" marL="0" marR="0" rtl="0" algn="l">
              <a:lnSpc>
                <a:spcPct val="100000"/>
              </a:lnSpc>
              <a:spcBef>
                <a:spcPts val="0"/>
              </a:spcBef>
              <a:spcAft>
                <a:spcPts val="0"/>
              </a:spcAft>
              <a:buClr>
                <a:srgbClr val="008000"/>
              </a:buClr>
              <a:buSzPts val="1800"/>
              <a:buFont typeface="Tahoma"/>
              <a:buNone/>
            </a:pPr>
            <a:r>
              <a:rPr b="1" i="0" lang="en-US" sz="1800" u="none">
                <a:solidFill>
                  <a:srgbClr val="008000"/>
                </a:solidFill>
                <a:latin typeface="Tahoma"/>
                <a:ea typeface="Tahoma"/>
                <a:cs typeface="Tahoma"/>
                <a:sym typeface="Tahoma"/>
              </a:rPr>
              <a:t>1</a:t>
            </a:r>
            <a:r>
              <a:rPr b="1" i="0" lang="en-US" sz="1800" u="none">
                <a:solidFill>
                  <a:srgbClr val="FF00FF"/>
                </a:solidFill>
                <a:latin typeface="Tahoma"/>
                <a:ea typeface="Tahoma"/>
                <a:cs typeface="Tahoma"/>
                <a:sym typeface="Tahoma"/>
              </a:rPr>
              <a:t>+EAR=(1+APR/m)</a:t>
            </a:r>
            <a:r>
              <a:rPr b="1" baseline="30000" i="0" lang="en-US" sz="1800" u="none">
                <a:solidFill>
                  <a:srgbClr val="FF00FF"/>
                </a:solidFill>
                <a:latin typeface="Tahoma"/>
                <a:ea typeface="Tahoma"/>
                <a:cs typeface="Tahoma"/>
                <a:sym typeface="Tahoma"/>
              </a:rPr>
              <a:t>m		</a:t>
            </a:r>
            <a:r>
              <a:rPr b="1" i="0" lang="en-US" sz="1800" u="none">
                <a:solidFill>
                  <a:srgbClr val="FF0000"/>
                </a:solidFill>
                <a:latin typeface="Tahoma"/>
                <a:ea typeface="Tahoma"/>
                <a:cs typeface="Tahoma"/>
                <a:sym typeface="Tahoma"/>
              </a:rPr>
              <a:t>EAR</a:t>
            </a:r>
            <a:r>
              <a:rPr b="1" i="0" lang="en-US" sz="1800" u="none">
                <a:solidFill>
                  <a:srgbClr val="FF00FF"/>
                </a:solidFill>
                <a:latin typeface="Tahoma"/>
                <a:ea typeface="Tahoma"/>
                <a:cs typeface="Tahoma"/>
                <a:sym typeface="Tahoma"/>
              </a:rPr>
              <a:t>=(</a:t>
            </a:r>
            <a:r>
              <a:rPr b="1" i="0" lang="en-US" sz="1800" u="none">
                <a:solidFill>
                  <a:srgbClr val="008000"/>
                </a:solidFill>
                <a:latin typeface="Tahoma"/>
                <a:ea typeface="Tahoma"/>
                <a:cs typeface="Tahoma"/>
                <a:sym typeface="Tahoma"/>
              </a:rPr>
              <a:t>1</a:t>
            </a:r>
            <a:r>
              <a:rPr b="1" i="0" lang="en-US" sz="1800" u="none">
                <a:solidFill>
                  <a:srgbClr val="FF00FF"/>
                </a:solidFill>
                <a:latin typeface="Tahoma"/>
                <a:ea typeface="Tahoma"/>
                <a:cs typeface="Tahoma"/>
                <a:sym typeface="Tahoma"/>
              </a:rPr>
              <a:t>+</a:t>
            </a:r>
            <a:r>
              <a:rPr b="1" i="0" lang="en-US" sz="1800" u="none">
                <a:solidFill>
                  <a:srgbClr val="0000FF"/>
                </a:solidFill>
                <a:latin typeface="Tahoma"/>
                <a:ea typeface="Tahoma"/>
                <a:cs typeface="Tahoma"/>
                <a:sym typeface="Tahoma"/>
              </a:rPr>
              <a:t>APR</a:t>
            </a:r>
            <a:r>
              <a:rPr b="1" i="0" lang="en-US" sz="1800" u="none">
                <a:solidFill>
                  <a:srgbClr val="FF00FF"/>
                </a:solidFill>
                <a:latin typeface="Tahoma"/>
                <a:ea typeface="Tahoma"/>
                <a:cs typeface="Tahoma"/>
                <a:sym typeface="Tahoma"/>
              </a:rPr>
              <a:t>/m)</a:t>
            </a:r>
            <a:r>
              <a:rPr b="1" baseline="30000" i="0" lang="en-US" sz="1800" u="none">
                <a:solidFill>
                  <a:srgbClr val="FF00FF"/>
                </a:solidFill>
                <a:latin typeface="Tahoma"/>
                <a:ea typeface="Tahoma"/>
                <a:cs typeface="Tahoma"/>
                <a:sym typeface="Tahoma"/>
              </a:rPr>
              <a:t>m</a:t>
            </a:r>
            <a:r>
              <a:rPr b="1" i="0" lang="en-US" sz="1800" u="none">
                <a:solidFill>
                  <a:srgbClr val="FF00FF"/>
                </a:solidFill>
                <a:latin typeface="Tahoma"/>
                <a:ea typeface="Tahoma"/>
                <a:cs typeface="Tahoma"/>
                <a:sym typeface="Tahoma"/>
              </a:rPr>
              <a:t>-</a:t>
            </a:r>
            <a:r>
              <a:rPr b="1" i="0" lang="en-US" sz="1800" u="none">
                <a:solidFill>
                  <a:srgbClr val="008000"/>
                </a:solidFill>
                <a:latin typeface="Tahoma"/>
                <a:ea typeface="Tahoma"/>
                <a:cs typeface="Tahoma"/>
                <a:sym typeface="Tahoma"/>
              </a:rPr>
              <a:t>1</a:t>
            </a:r>
            <a:endParaRPr b="1" i="0" sz="1200" u="none">
              <a:solidFill>
                <a:srgbClr val="0000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1200" u="none">
              <a:solidFill>
                <a:srgbClr val="0000FF"/>
              </a:solidFill>
              <a:latin typeface="Times New Roman"/>
              <a:ea typeface="Times New Roman"/>
              <a:cs typeface="Times New Roman"/>
              <a:sym typeface="Times New Roman"/>
            </a:endParaRPr>
          </a:p>
        </p:txBody>
      </p:sp>
      <p:cxnSp>
        <p:nvCxnSpPr>
          <p:cNvPr id="537" name="Google Shape;537;p57"/>
          <p:cNvCxnSpPr/>
          <p:nvPr/>
        </p:nvCxnSpPr>
        <p:spPr>
          <a:xfrm>
            <a:off x="3276600" y="6096000"/>
            <a:ext cx="639762" cy="0"/>
          </a:xfrm>
          <a:prstGeom prst="straightConnector1">
            <a:avLst/>
          </a:prstGeom>
          <a:noFill/>
          <a:ln cap="flat" cmpd="sng" w="76200">
            <a:solidFill>
              <a:srgbClr val="339966"/>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17"/>
                                        </p:tgtEl>
                                        <p:attrNameLst>
                                          <p:attrName>style.visibility</p:attrName>
                                        </p:attrNameLst>
                                      </p:cBhvr>
                                      <p:to>
                                        <p:strVal val="visible"/>
                                      </p:to>
                                    </p:set>
                                    <p:anim calcmode="lin" valueType="num">
                                      <p:cBhvr additive="base">
                                        <p:cTn dur="500"/>
                                        <p:tgtEl>
                                          <p:spTgt spid="517"/>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536">
                                            <p:txEl>
                                              <p:pRg end="0" st="0"/>
                                            </p:txEl>
                                          </p:spTgt>
                                        </p:tgtEl>
                                        <p:attrNameLst>
                                          <p:attrName>style.visibility</p:attrName>
                                        </p:attrNameLst>
                                      </p:cBhvr>
                                      <p:to>
                                        <p:strVal val="visible"/>
                                      </p:to>
                                    </p:set>
                                    <p:animEffect filter="fade" transition="in">
                                      <p:cBhvr>
                                        <p:cTn dur="300"/>
                                        <p:tgtEl>
                                          <p:spTgt spid="536">
                                            <p:txEl>
                                              <p:pRg end="0" st="0"/>
                                            </p:txEl>
                                          </p:spTgt>
                                        </p:tgtEl>
                                      </p:cBhvr>
                                    </p:animEffect>
                                  </p:childTnLst>
                                </p:cTn>
                              </p:par>
                            </p:childTnLst>
                          </p:cTn>
                        </p:par>
                        <p:par>
                          <p:cTn fill="hold">
                            <p:stCondLst>
                              <p:cond delay="800"/>
                            </p:stCondLst>
                            <p:childTnLst>
                              <p:par>
                                <p:cTn fill="hold" nodeType="afterEffect" presetClass="entr" presetID="10" presetSubtype="0">
                                  <p:stCondLst>
                                    <p:cond delay="1000"/>
                                  </p:stCondLst>
                                  <p:childTnLst>
                                    <p:set>
                                      <p:cBhvr>
                                        <p:cTn dur="1" fill="hold">
                                          <p:stCondLst>
                                            <p:cond delay="0"/>
                                          </p:stCondLst>
                                        </p:cTn>
                                        <p:tgtEl>
                                          <p:spTgt spid="536">
                                            <p:txEl>
                                              <p:pRg end="1" st="1"/>
                                            </p:txEl>
                                          </p:spTgt>
                                        </p:tgtEl>
                                        <p:attrNameLst>
                                          <p:attrName>style.visibility</p:attrName>
                                        </p:attrNameLst>
                                      </p:cBhvr>
                                      <p:to>
                                        <p:strVal val="visible"/>
                                      </p:to>
                                    </p:set>
                                    <p:animEffect filter="fade" transition="in">
                                      <p:cBhvr>
                                        <p:cTn dur="300"/>
                                        <p:tgtEl>
                                          <p:spTgt spid="536">
                                            <p:txEl>
                                              <p:pRg end="1" st="1"/>
                                            </p:txEl>
                                          </p:spTgt>
                                        </p:tgtEl>
                                      </p:cBhvr>
                                    </p:animEffect>
                                  </p:childTnLst>
                                </p:cTn>
                              </p:par>
                            </p:childTnLst>
                          </p:cTn>
                        </p:par>
                        <p:par>
                          <p:cTn fill="hold">
                            <p:stCondLst>
                              <p:cond delay="1100"/>
                            </p:stCondLst>
                            <p:childTnLst>
                              <p:par>
                                <p:cTn fill="hold" nodeType="afterEffect" presetClass="entr" presetID="10" presetSubtype="0">
                                  <p:stCondLst>
                                    <p:cond delay="1000"/>
                                  </p:stCondLst>
                                  <p:childTnLst>
                                    <p:set>
                                      <p:cBhvr>
                                        <p:cTn dur="1" fill="hold">
                                          <p:stCondLst>
                                            <p:cond delay="0"/>
                                          </p:stCondLst>
                                        </p:cTn>
                                        <p:tgtEl>
                                          <p:spTgt spid="536">
                                            <p:txEl>
                                              <p:pRg end="2" st="2"/>
                                            </p:txEl>
                                          </p:spTgt>
                                        </p:tgtEl>
                                        <p:attrNameLst>
                                          <p:attrName>style.visibility</p:attrName>
                                        </p:attrNameLst>
                                      </p:cBhvr>
                                      <p:to>
                                        <p:strVal val="visible"/>
                                      </p:to>
                                    </p:set>
                                    <p:animEffect filter="fade" transition="in">
                                      <p:cBhvr>
                                        <p:cTn dur="300"/>
                                        <p:tgtEl>
                                          <p:spTgt spid="536">
                                            <p:txEl>
                                              <p:pRg end="2" st="2"/>
                                            </p:txEl>
                                          </p:spTgt>
                                        </p:tgtEl>
                                      </p:cBhvr>
                                    </p:animEffect>
                                  </p:childTnLst>
                                </p:cTn>
                              </p:par>
                            </p:childTnLst>
                          </p:cTn>
                        </p:par>
                        <p:par>
                          <p:cTn fill="hold">
                            <p:stCondLst>
                              <p:cond delay="1400"/>
                            </p:stCondLst>
                            <p:childTnLst>
                              <p:par>
                                <p:cTn fill="hold" nodeType="afterEffect" presetClass="entr" presetID="10" presetSubtype="0">
                                  <p:stCondLst>
                                    <p:cond delay="1000"/>
                                  </p:stCondLst>
                                  <p:childTnLst>
                                    <p:set>
                                      <p:cBhvr>
                                        <p:cTn dur="1" fill="hold">
                                          <p:stCondLst>
                                            <p:cond delay="0"/>
                                          </p:stCondLst>
                                        </p:cTn>
                                        <p:tgtEl>
                                          <p:spTgt spid="536">
                                            <p:txEl>
                                              <p:pRg end="3" st="3"/>
                                            </p:txEl>
                                          </p:spTgt>
                                        </p:tgtEl>
                                        <p:attrNameLst>
                                          <p:attrName>style.visibility</p:attrName>
                                        </p:attrNameLst>
                                      </p:cBhvr>
                                      <p:to>
                                        <p:strVal val="visible"/>
                                      </p:to>
                                    </p:set>
                                    <p:animEffect filter="fade" transition="in">
                                      <p:cBhvr>
                                        <p:cTn dur="300"/>
                                        <p:tgtEl>
                                          <p:spTgt spid="536">
                                            <p:txEl>
                                              <p:pRg end="3" st="3"/>
                                            </p:txEl>
                                          </p:spTgt>
                                        </p:tgtEl>
                                      </p:cBhvr>
                                    </p:animEffect>
                                  </p:childTnLst>
                                </p:cTn>
                              </p:par>
                            </p:childTnLst>
                          </p:cTn>
                        </p:par>
                        <p:par>
                          <p:cTn fill="hold">
                            <p:stCondLst>
                              <p:cond delay="1700"/>
                            </p:stCondLst>
                            <p:childTnLst>
                              <p:par>
                                <p:cTn fill="hold" nodeType="afterEffect" presetClass="entr" presetID="10" presetSubtype="0">
                                  <p:stCondLst>
                                    <p:cond delay="1000"/>
                                  </p:stCondLst>
                                  <p:childTnLst>
                                    <p:set>
                                      <p:cBhvr>
                                        <p:cTn dur="1" fill="hold">
                                          <p:stCondLst>
                                            <p:cond delay="0"/>
                                          </p:stCondLst>
                                        </p:cTn>
                                        <p:tgtEl>
                                          <p:spTgt spid="536">
                                            <p:txEl>
                                              <p:pRg end="4" st="4"/>
                                            </p:txEl>
                                          </p:spTgt>
                                        </p:tgtEl>
                                        <p:attrNameLst>
                                          <p:attrName>style.visibility</p:attrName>
                                        </p:attrNameLst>
                                      </p:cBhvr>
                                      <p:to>
                                        <p:strVal val="visible"/>
                                      </p:to>
                                    </p:set>
                                    <p:animEffect filter="fade" transition="in">
                                      <p:cBhvr>
                                        <p:cTn dur="300"/>
                                        <p:tgtEl>
                                          <p:spTgt spid="536">
                                            <p:txEl>
                                              <p:pRg end="4" st="4"/>
                                            </p:txEl>
                                          </p:spTgt>
                                        </p:tgtEl>
                                      </p:cBhvr>
                                    </p:animEffect>
                                  </p:childTnLst>
                                </p:cTn>
                              </p:par>
                            </p:childTnLst>
                          </p:cTn>
                        </p:par>
                        <p:par>
                          <p:cTn fill="hold">
                            <p:stCondLst>
                              <p:cond delay="2000"/>
                            </p:stCondLst>
                            <p:childTnLst>
                              <p:par>
                                <p:cTn fill="hold" nodeType="afterEffect" presetClass="entr" presetID="10" presetSubtype="0">
                                  <p:stCondLst>
                                    <p:cond delay="1000"/>
                                  </p:stCondLst>
                                  <p:childTnLst>
                                    <p:set>
                                      <p:cBhvr>
                                        <p:cTn dur="1" fill="hold">
                                          <p:stCondLst>
                                            <p:cond delay="0"/>
                                          </p:stCondLst>
                                        </p:cTn>
                                        <p:tgtEl>
                                          <p:spTgt spid="536">
                                            <p:txEl>
                                              <p:pRg end="5" st="5"/>
                                            </p:txEl>
                                          </p:spTgt>
                                        </p:tgtEl>
                                        <p:attrNameLst>
                                          <p:attrName>style.visibility</p:attrName>
                                        </p:attrNameLst>
                                      </p:cBhvr>
                                      <p:to>
                                        <p:strVal val="visible"/>
                                      </p:to>
                                    </p:set>
                                    <p:animEffect filter="fade" transition="in">
                                      <p:cBhvr>
                                        <p:cTn dur="300"/>
                                        <p:tgtEl>
                                          <p:spTgt spid="536">
                                            <p:txEl>
                                              <p:pRg end="5" st="5"/>
                                            </p:txEl>
                                          </p:spTgt>
                                        </p:tgtEl>
                                      </p:cBhvr>
                                    </p:animEffect>
                                  </p:childTnLst>
                                </p:cTn>
                              </p:par>
                            </p:childTnLst>
                          </p:cTn>
                        </p:par>
                        <p:par>
                          <p:cTn fill="hold">
                            <p:stCondLst>
                              <p:cond delay="2300"/>
                            </p:stCondLst>
                            <p:childTnLst>
                              <p:par>
                                <p:cTn fill="hold" nodeType="afterEffect" presetClass="entr" presetID="10" presetSubtype="0">
                                  <p:stCondLst>
                                    <p:cond delay="1000"/>
                                  </p:stCondLst>
                                  <p:childTnLst>
                                    <p:set>
                                      <p:cBhvr>
                                        <p:cTn dur="1" fill="hold">
                                          <p:stCondLst>
                                            <p:cond delay="0"/>
                                          </p:stCondLst>
                                        </p:cTn>
                                        <p:tgtEl>
                                          <p:spTgt spid="536">
                                            <p:txEl>
                                              <p:pRg end="6" st="6"/>
                                            </p:txEl>
                                          </p:spTgt>
                                        </p:tgtEl>
                                        <p:attrNameLst>
                                          <p:attrName>style.visibility</p:attrName>
                                        </p:attrNameLst>
                                      </p:cBhvr>
                                      <p:to>
                                        <p:strVal val="visible"/>
                                      </p:to>
                                    </p:set>
                                    <p:animEffect filter="fade" transition="in">
                                      <p:cBhvr>
                                        <p:cTn dur="300"/>
                                        <p:tgtEl>
                                          <p:spTgt spid="536">
                                            <p:txEl>
                                              <p:pRg end="6" st="6"/>
                                            </p:txEl>
                                          </p:spTgt>
                                        </p:tgtEl>
                                      </p:cBhvr>
                                    </p:animEffect>
                                  </p:childTnLst>
                                </p:cTn>
                              </p:par>
                            </p:childTnLst>
                          </p:cTn>
                        </p:par>
                        <p:par>
                          <p:cTn fill="hold">
                            <p:stCondLst>
                              <p:cond delay="2600"/>
                            </p:stCondLst>
                            <p:childTnLst>
                              <p:par>
                                <p:cTn fill="hold" nodeType="afterEffect" presetClass="entr" presetID="10" presetSubtype="0">
                                  <p:stCondLst>
                                    <p:cond delay="1000"/>
                                  </p:stCondLst>
                                  <p:childTnLst>
                                    <p:set>
                                      <p:cBhvr>
                                        <p:cTn dur="1" fill="hold">
                                          <p:stCondLst>
                                            <p:cond delay="0"/>
                                          </p:stCondLst>
                                        </p:cTn>
                                        <p:tgtEl>
                                          <p:spTgt spid="536">
                                            <p:txEl>
                                              <p:pRg end="7" st="7"/>
                                            </p:txEl>
                                          </p:spTgt>
                                        </p:tgtEl>
                                        <p:attrNameLst>
                                          <p:attrName>style.visibility</p:attrName>
                                        </p:attrNameLst>
                                      </p:cBhvr>
                                      <p:to>
                                        <p:strVal val="visible"/>
                                      </p:to>
                                    </p:set>
                                    <p:animEffect filter="fade" transition="in">
                                      <p:cBhvr>
                                        <p:cTn dur="300"/>
                                        <p:tgtEl>
                                          <p:spTgt spid="536">
                                            <p:txEl>
                                              <p:pRg end="7" st="7"/>
                                            </p:txEl>
                                          </p:spTgt>
                                        </p:tgtEl>
                                      </p:cBhvr>
                                    </p:animEffect>
                                  </p:childTnLst>
                                </p:cTn>
                              </p:par>
                            </p:childTnLst>
                          </p:cTn>
                        </p:par>
                        <p:par>
                          <p:cTn fill="hold">
                            <p:stCondLst>
                              <p:cond delay="2900"/>
                            </p:stCondLst>
                            <p:childTnLst>
                              <p:par>
                                <p:cTn fill="hold" nodeType="afterEffect" presetClass="entr" presetID="10" presetSubtype="0">
                                  <p:stCondLst>
                                    <p:cond delay="1000"/>
                                  </p:stCondLst>
                                  <p:childTnLst>
                                    <p:set>
                                      <p:cBhvr>
                                        <p:cTn dur="1" fill="hold">
                                          <p:stCondLst>
                                            <p:cond delay="0"/>
                                          </p:stCondLst>
                                        </p:cTn>
                                        <p:tgtEl>
                                          <p:spTgt spid="536">
                                            <p:txEl>
                                              <p:pRg end="8" st="8"/>
                                            </p:txEl>
                                          </p:spTgt>
                                        </p:tgtEl>
                                        <p:attrNameLst>
                                          <p:attrName>style.visibility</p:attrName>
                                        </p:attrNameLst>
                                      </p:cBhvr>
                                      <p:to>
                                        <p:strVal val="visible"/>
                                      </p:to>
                                    </p:set>
                                    <p:animEffect filter="fade" transition="in">
                                      <p:cBhvr>
                                        <p:cTn dur="300"/>
                                        <p:tgtEl>
                                          <p:spTgt spid="536">
                                            <p:txEl>
                                              <p:pRg end="8" st="8"/>
                                            </p:txEl>
                                          </p:spTgt>
                                        </p:tgtEl>
                                      </p:cBhvr>
                                    </p:animEffect>
                                  </p:childTnLst>
                                </p:cTn>
                              </p:par>
                            </p:childTnLst>
                          </p:cTn>
                        </p:par>
                        <p:par>
                          <p:cTn fill="hold">
                            <p:stCondLst>
                              <p:cond delay="3200"/>
                            </p:stCondLst>
                            <p:childTnLst>
                              <p:par>
                                <p:cTn fill="hold" nodeType="after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500"/>
                                        <p:tgtEl>
                                          <p:spTgt spid="5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41" name="Shape 541"/>
        <p:cNvGrpSpPr/>
        <p:nvPr/>
      </p:nvGrpSpPr>
      <p:grpSpPr>
        <a:xfrm>
          <a:off x="0" y="0"/>
          <a:ext cx="0" cy="0"/>
          <a:chOff x="0" y="0"/>
          <a:chExt cx="0" cy="0"/>
        </a:xfrm>
      </p:grpSpPr>
      <p:sp>
        <p:nvSpPr>
          <p:cNvPr id="542" name="Google Shape;542;p58"/>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543" name="Google Shape;543;p5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Times New Roman"/>
              <a:ea typeface="Times New Roman"/>
              <a:cs typeface="Times New Roman"/>
              <a:sym typeface="Times New Roman"/>
            </a:endParaRPr>
          </a:p>
        </p:txBody>
      </p:sp>
      <p:sp>
        <p:nvSpPr>
          <p:cNvPr id="544" name="Google Shape;544;p58"/>
          <p:cNvSpPr txBox="1"/>
          <p:nvPr>
            <p:ph idx="1" type="body"/>
          </p:nvPr>
        </p:nvSpPr>
        <p:spPr>
          <a:xfrm>
            <a:off x="684212" y="1844675"/>
            <a:ext cx="7772400" cy="44958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90000"/>
              </a:lnSpc>
              <a:spcBef>
                <a:spcPts val="0"/>
              </a:spcBef>
              <a:spcAft>
                <a:spcPts val="0"/>
              </a:spcAft>
              <a:buClr>
                <a:srgbClr val="FF00FF"/>
              </a:buClr>
              <a:buSzPts val="2400"/>
              <a:buFont typeface="Tahoma"/>
              <a:buNone/>
            </a:pPr>
            <a:r>
              <a:rPr b="1" i="0" lang="en-US" sz="2400" u="none" cap="none" strike="noStrike">
                <a:solidFill>
                  <a:srgbClr val="FF00FF"/>
                </a:solidFill>
                <a:latin typeface="Tahoma"/>
                <a:ea typeface="Tahoma"/>
                <a:cs typeface="Tahoma"/>
                <a:sym typeface="Tahoma"/>
              </a:rPr>
              <a:t>Notes:</a:t>
            </a:r>
            <a:endParaRPr b="0" i="0" sz="2400" u="none" cap="none" strike="noStrike">
              <a:solidFill>
                <a:srgbClr val="0000FF"/>
              </a:solidFill>
              <a:latin typeface="Times New Roman"/>
              <a:ea typeface="Times New Roman"/>
              <a:cs typeface="Times New Roman"/>
              <a:sym typeface="Times New Roman"/>
            </a:endParaRPr>
          </a:p>
          <a:p>
            <a:pPr indent="-533400" lvl="0" marL="533400" marR="0" rtl="0" algn="l">
              <a:lnSpc>
                <a:spcPct val="90000"/>
              </a:lnSpc>
              <a:spcBef>
                <a:spcPts val="480"/>
              </a:spcBef>
              <a:spcAft>
                <a:spcPts val="0"/>
              </a:spcAft>
              <a:buClr>
                <a:srgbClr val="FF00FF"/>
              </a:buClr>
              <a:buSzPts val="2400"/>
              <a:buFont typeface="Tahoma"/>
              <a:buChar char="•"/>
            </a:pPr>
            <a:r>
              <a:rPr b="1" i="0" lang="en-US" sz="2400" u="none" cap="none" strike="noStrike">
                <a:solidFill>
                  <a:srgbClr val="FF00FF"/>
                </a:solidFill>
                <a:latin typeface="Tahoma"/>
                <a:ea typeface="Tahoma"/>
                <a:cs typeface="Tahoma"/>
                <a:sym typeface="Tahoma"/>
              </a:rPr>
              <a:t>If compounding Rate is less than 1 year       	</a:t>
            </a:r>
            <a:r>
              <a:rPr b="1" i="0" lang="en-US" sz="2400" u="none" cap="none" strike="noStrike">
                <a:solidFill>
                  <a:srgbClr val="FF0000"/>
                </a:solidFill>
                <a:latin typeface="Tahoma"/>
                <a:ea typeface="Tahoma"/>
                <a:cs typeface="Tahoma"/>
                <a:sym typeface="Tahoma"/>
              </a:rPr>
              <a:t>EAR</a:t>
            </a:r>
            <a:r>
              <a:rPr b="1" i="0" lang="en-US" sz="2400" u="none" cap="none" strike="noStrike">
                <a:solidFill>
                  <a:srgbClr val="FF00FF"/>
                </a:solidFill>
                <a:latin typeface="Tahoma"/>
                <a:ea typeface="Tahoma"/>
                <a:cs typeface="Tahoma"/>
                <a:sym typeface="Tahoma"/>
              </a:rPr>
              <a:t>&gt;</a:t>
            </a:r>
            <a:r>
              <a:rPr b="1" i="0" lang="en-US" sz="2400" u="none" cap="none" strike="noStrike">
                <a:solidFill>
                  <a:srgbClr val="000000"/>
                </a:solidFill>
                <a:latin typeface="Tahoma"/>
                <a:ea typeface="Tahoma"/>
                <a:cs typeface="Tahoma"/>
                <a:sym typeface="Tahoma"/>
              </a:rPr>
              <a:t>APR</a:t>
            </a:r>
            <a:endParaRPr/>
          </a:p>
          <a:p>
            <a:pPr indent="-533400" lvl="0" marL="533400" marR="0" rtl="0" algn="l">
              <a:lnSpc>
                <a:spcPct val="90000"/>
              </a:lnSpc>
              <a:spcBef>
                <a:spcPts val="480"/>
              </a:spcBef>
              <a:spcAft>
                <a:spcPts val="0"/>
              </a:spcAft>
              <a:buClr>
                <a:srgbClr val="FF00FF"/>
              </a:buClr>
              <a:buSzPts val="2400"/>
              <a:buFont typeface="Tahoma"/>
              <a:buChar char="•"/>
            </a:pPr>
            <a:r>
              <a:rPr b="1" i="0" lang="en-US" sz="2400" u="none" cap="none" strike="noStrike">
                <a:solidFill>
                  <a:srgbClr val="FF00FF"/>
                </a:solidFill>
                <a:latin typeface="Tahoma"/>
                <a:ea typeface="Tahoma"/>
                <a:cs typeface="Tahoma"/>
                <a:sym typeface="Tahoma"/>
              </a:rPr>
              <a:t>If compounding Rate is equal to 1 year       	</a:t>
            </a:r>
            <a:r>
              <a:rPr b="1" i="0" lang="en-US" sz="2400" u="none" cap="none" strike="noStrike">
                <a:solidFill>
                  <a:srgbClr val="FF0000"/>
                </a:solidFill>
                <a:latin typeface="Tahoma"/>
                <a:ea typeface="Tahoma"/>
                <a:cs typeface="Tahoma"/>
                <a:sym typeface="Tahoma"/>
              </a:rPr>
              <a:t>EAR</a:t>
            </a:r>
            <a:r>
              <a:rPr b="1" i="0" lang="en-US" sz="2400" u="none" cap="none" strike="noStrike">
                <a:solidFill>
                  <a:srgbClr val="FF00FF"/>
                </a:solidFill>
                <a:latin typeface="Tahoma"/>
                <a:ea typeface="Tahoma"/>
                <a:cs typeface="Tahoma"/>
                <a:sym typeface="Tahoma"/>
              </a:rPr>
              <a:t>=</a:t>
            </a:r>
            <a:r>
              <a:rPr b="1" i="0" lang="en-US" sz="2400" u="none" cap="none" strike="noStrike">
                <a:solidFill>
                  <a:srgbClr val="000000"/>
                </a:solidFill>
                <a:latin typeface="Tahoma"/>
                <a:ea typeface="Tahoma"/>
                <a:cs typeface="Tahoma"/>
                <a:sym typeface="Tahoma"/>
              </a:rPr>
              <a:t>APR</a:t>
            </a:r>
            <a:endParaRPr/>
          </a:p>
          <a:p>
            <a:pPr indent="-533400" lvl="0" marL="533400" marR="0" rtl="0" algn="l">
              <a:lnSpc>
                <a:spcPct val="90000"/>
              </a:lnSpc>
              <a:spcBef>
                <a:spcPts val="480"/>
              </a:spcBef>
              <a:spcAft>
                <a:spcPts val="0"/>
              </a:spcAft>
              <a:buClr>
                <a:srgbClr val="FF00FF"/>
              </a:buClr>
              <a:buSzPts val="2400"/>
              <a:buFont typeface="Tahoma"/>
              <a:buChar char="•"/>
            </a:pPr>
            <a:r>
              <a:rPr b="1" i="0" lang="en-US" sz="2400" u="none" cap="none" strike="noStrike">
                <a:solidFill>
                  <a:srgbClr val="FF00FF"/>
                </a:solidFill>
                <a:latin typeface="Tahoma"/>
                <a:ea typeface="Tahoma"/>
                <a:cs typeface="Tahoma"/>
                <a:sym typeface="Tahoma"/>
              </a:rPr>
              <a:t>If compounding Rate is equal to 1 year</a:t>
            </a:r>
            <a:endParaRPr/>
          </a:p>
          <a:p>
            <a:pPr indent="-533400" lvl="0" marL="533400" marR="0" rtl="0" algn="l">
              <a:lnSpc>
                <a:spcPct val="90000"/>
              </a:lnSpc>
              <a:spcBef>
                <a:spcPts val="480"/>
              </a:spcBef>
              <a:spcAft>
                <a:spcPts val="0"/>
              </a:spcAft>
              <a:buClr>
                <a:srgbClr val="FF00FF"/>
              </a:buClr>
              <a:buSzPts val="2400"/>
              <a:buFont typeface="Tahoma"/>
              <a:buNone/>
            </a:pPr>
            <a:r>
              <a:rPr b="1" i="0" lang="en-US" sz="2400" u="none" cap="none" strike="noStrike">
                <a:solidFill>
                  <a:srgbClr val="FF00FF"/>
                </a:solidFill>
                <a:latin typeface="Tahoma"/>
                <a:ea typeface="Tahoma"/>
                <a:cs typeface="Tahoma"/>
                <a:sym typeface="Tahoma"/>
              </a:rPr>
              <a:t>       	</a:t>
            </a:r>
            <a:r>
              <a:rPr b="1" i="0" lang="en-US" sz="2400" u="none" cap="none" strike="noStrike">
                <a:solidFill>
                  <a:srgbClr val="FF0000"/>
                </a:solidFill>
                <a:latin typeface="Tahoma"/>
                <a:ea typeface="Tahoma"/>
                <a:cs typeface="Tahoma"/>
                <a:sym typeface="Tahoma"/>
              </a:rPr>
              <a:t>EAR??????????</a:t>
            </a:r>
            <a:r>
              <a:rPr b="1" i="0" lang="en-US" sz="2400" u="none" cap="none" strike="noStrike">
                <a:solidFill>
                  <a:srgbClr val="000000"/>
                </a:solidFill>
                <a:latin typeface="Tahoma"/>
                <a:ea typeface="Tahoma"/>
                <a:cs typeface="Tahoma"/>
                <a:sym typeface="Tahoma"/>
              </a:rPr>
              <a:t>APR......!!!!    </a:t>
            </a:r>
            <a:endParaRPr/>
          </a:p>
          <a:p>
            <a:pPr indent="-533400" lvl="0" marL="533400" marR="0" rtl="0" algn="l">
              <a:lnSpc>
                <a:spcPct val="90000"/>
              </a:lnSpc>
              <a:spcBef>
                <a:spcPts val="480"/>
              </a:spcBef>
              <a:spcAft>
                <a:spcPts val="0"/>
              </a:spcAft>
              <a:buClr>
                <a:srgbClr val="0000FF"/>
              </a:buClr>
              <a:buSzPts val="2400"/>
              <a:buFont typeface="Tahoma"/>
              <a:buNone/>
            </a:pPr>
            <a:r>
              <a:rPr b="1" i="0" lang="en-US" sz="2400" u="none" cap="none" strike="noStrike">
                <a:solidFill>
                  <a:srgbClr val="0000FF"/>
                </a:solidFill>
                <a:latin typeface="Tahoma"/>
                <a:ea typeface="Tahoma"/>
                <a:cs typeface="Tahoma"/>
                <a:sym typeface="Tahoma"/>
              </a:rPr>
              <a:t>Most loan rates such as car loans, credit card loans,Line of credits,House mortgaes, etc are quoted in terms of APR but usally compounded more frequently(eg.monthly). So the actual rate charged i.e. </a:t>
            </a:r>
            <a:r>
              <a:rPr b="1" i="0" lang="en-US" sz="2400" u="none" cap="none" strike="noStrike">
                <a:solidFill>
                  <a:srgbClr val="FF0000"/>
                </a:solidFill>
                <a:latin typeface="Tahoma"/>
                <a:ea typeface="Tahoma"/>
                <a:cs typeface="Tahoma"/>
                <a:sym typeface="Tahoma"/>
              </a:rPr>
              <a:t>EAR</a:t>
            </a:r>
            <a:r>
              <a:rPr b="1" i="0" lang="en-US" sz="2400" u="none" cap="none" strike="noStrike">
                <a:solidFill>
                  <a:srgbClr val="0000FF"/>
                </a:solidFill>
                <a:latin typeface="Tahoma"/>
                <a:ea typeface="Tahoma"/>
                <a:cs typeface="Tahoma"/>
                <a:sym typeface="Tahoma"/>
              </a:rPr>
              <a:t> is more!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4">
                                            <p:txEl>
                                              <p:pRg end="0" st="0"/>
                                            </p:txEl>
                                          </p:spTgt>
                                        </p:tgtEl>
                                        <p:attrNameLst>
                                          <p:attrName>style.visibility</p:attrName>
                                        </p:attrNameLst>
                                      </p:cBhvr>
                                      <p:to>
                                        <p:strVal val="visible"/>
                                      </p:to>
                                    </p:set>
                                    <p:animEffect filter="fade" transition="in">
                                      <p:cBhvr>
                                        <p:cTn dur="300"/>
                                        <p:tgtEl>
                                          <p:spTgt spid="54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44">
                                            <p:txEl>
                                              <p:pRg end="1" st="1"/>
                                            </p:txEl>
                                          </p:spTgt>
                                        </p:tgtEl>
                                        <p:attrNameLst>
                                          <p:attrName>style.visibility</p:attrName>
                                        </p:attrNameLst>
                                      </p:cBhvr>
                                      <p:to>
                                        <p:strVal val="visible"/>
                                      </p:to>
                                    </p:set>
                                    <p:animEffect filter="fade" transition="in">
                                      <p:cBhvr>
                                        <p:cTn dur="300"/>
                                        <p:tgtEl>
                                          <p:spTgt spid="54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44">
                                            <p:txEl>
                                              <p:pRg end="2" st="2"/>
                                            </p:txEl>
                                          </p:spTgt>
                                        </p:tgtEl>
                                        <p:attrNameLst>
                                          <p:attrName>style.visibility</p:attrName>
                                        </p:attrNameLst>
                                      </p:cBhvr>
                                      <p:to>
                                        <p:strVal val="visible"/>
                                      </p:to>
                                    </p:set>
                                    <p:animEffect filter="fade" transition="in">
                                      <p:cBhvr>
                                        <p:cTn dur="300"/>
                                        <p:tgtEl>
                                          <p:spTgt spid="54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44">
                                            <p:txEl>
                                              <p:pRg end="3" st="3"/>
                                            </p:txEl>
                                          </p:spTgt>
                                        </p:tgtEl>
                                        <p:attrNameLst>
                                          <p:attrName>style.visibility</p:attrName>
                                        </p:attrNameLst>
                                      </p:cBhvr>
                                      <p:to>
                                        <p:strVal val="visible"/>
                                      </p:to>
                                    </p:set>
                                    <p:animEffect filter="fade" transition="in">
                                      <p:cBhvr>
                                        <p:cTn dur="300"/>
                                        <p:tgtEl>
                                          <p:spTgt spid="54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44">
                                            <p:txEl>
                                              <p:pRg end="4" st="4"/>
                                            </p:txEl>
                                          </p:spTgt>
                                        </p:tgtEl>
                                        <p:attrNameLst>
                                          <p:attrName>style.visibility</p:attrName>
                                        </p:attrNameLst>
                                      </p:cBhvr>
                                      <p:to>
                                        <p:strVal val="visible"/>
                                      </p:to>
                                    </p:set>
                                    <p:animEffect filter="fade" transition="in">
                                      <p:cBhvr>
                                        <p:cTn dur="300"/>
                                        <p:tgtEl>
                                          <p:spTgt spid="54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44">
                                            <p:txEl>
                                              <p:pRg end="5" st="5"/>
                                            </p:txEl>
                                          </p:spTgt>
                                        </p:tgtEl>
                                        <p:attrNameLst>
                                          <p:attrName>style.visibility</p:attrName>
                                        </p:attrNameLst>
                                      </p:cBhvr>
                                      <p:to>
                                        <p:strVal val="visible"/>
                                      </p:to>
                                    </p:set>
                                    <p:animEffect filter="fade" transition="in">
                                      <p:cBhvr>
                                        <p:cTn dur="300"/>
                                        <p:tgtEl>
                                          <p:spTgt spid="54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48" name="Shape 548"/>
        <p:cNvGrpSpPr/>
        <p:nvPr/>
      </p:nvGrpSpPr>
      <p:grpSpPr>
        <a:xfrm>
          <a:off x="0" y="0"/>
          <a:ext cx="0" cy="0"/>
          <a:chOff x="0" y="0"/>
          <a:chExt cx="0" cy="0"/>
        </a:xfrm>
      </p:grpSpPr>
      <p:sp>
        <p:nvSpPr>
          <p:cNvPr id="549" name="Google Shape;549;p5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550" name="Google Shape;550;p5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4400"/>
              <a:buFont typeface="Tahoma"/>
              <a:buNone/>
            </a:pPr>
            <a:br>
              <a:rPr b="1" i="0" lang="en-US" sz="4400" u="none" cap="none" strike="noStrike">
                <a:solidFill>
                  <a:srgbClr val="0000FF"/>
                </a:solidFill>
                <a:latin typeface="Tahoma"/>
                <a:ea typeface="Tahoma"/>
                <a:cs typeface="Tahoma"/>
                <a:sym typeface="Tahoma"/>
              </a:rPr>
            </a:br>
            <a:r>
              <a:rPr b="1" i="0" lang="en-US" sz="4400" u="none" cap="none" strike="noStrike">
                <a:solidFill>
                  <a:srgbClr val="0000FF"/>
                </a:solidFill>
                <a:latin typeface="Tahoma"/>
                <a:ea typeface="Tahoma"/>
                <a:cs typeface="Tahoma"/>
                <a:sym typeface="Tahoma"/>
              </a:rPr>
              <a:t>Example1</a:t>
            </a:r>
            <a:br>
              <a:rPr b="0" i="0" lang="en-US" sz="4400" u="none" cap="none" strike="noStrike">
                <a:solidFill>
                  <a:srgbClr val="0000FF"/>
                </a:solidFill>
                <a:latin typeface="Times New Roman"/>
                <a:ea typeface="Times New Roman"/>
                <a:cs typeface="Times New Roman"/>
                <a:sym typeface="Times New Roman"/>
              </a:rPr>
            </a:br>
            <a:endParaRPr/>
          </a:p>
        </p:txBody>
      </p:sp>
      <p:sp>
        <p:nvSpPr>
          <p:cNvPr id="551" name="Google Shape;551;p5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Tahoma"/>
              <a:buChar char="•"/>
            </a:pPr>
            <a:r>
              <a:rPr b="1" i="0" lang="en-US" sz="2800" u="none" cap="none" strike="noStrike">
                <a:solidFill>
                  <a:srgbClr val="0000FF"/>
                </a:solidFill>
                <a:latin typeface="Tahoma"/>
                <a:ea typeface="Tahoma"/>
                <a:cs typeface="Tahoma"/>
                <a:sym typeface="Tahoma"/>
              </a:rPr>
              <a:t>Catherine lends money to her clients at the  (periodic) rate of 1% per week! What are the </a:t>
            </a:r>
            <a:r>
              <a:rPr b="1" i="0" lang="en-US" sz="2800" u="none" cap="none" strike="noStrike">
                <a:solidFill>
                  <a:srgbClr val="000000"/>
                </a:solidFill>
                <a:latin typeface="Tahoma"/>
                <a:ea typeface="Tahoma"/>
                <a:cs typeface="Tahoma"/>
                <a:sym typeface="Tahoma"/>
              </a:rPr>
              <a:t>Nominal</a:t>
            </a:r>
            <a:r>
              <a:rPr b="1" i="0" lang="en-US" sz="2800" u="none" cap="none" strike="noStrike">
                <a:solidFill>
                  <a:srgbClr val="0000FF"/>
                </a:solidFill>
                <a:latin typeface="Tahoma"/>
                <a:ea typeface="Tahoma"/>
                <a:cs typeface="Tahoma"/>
                <a:sym typeface="Tahoma"/>
              </a:rPr>
              <a:t> and </a:t>
            </a:r>
            <a:r>
              <a:rPr b="1" i="0" lang="en-US" sz="2800" u="none" cap="none" strike="noStrike">
                <a:solidFill>
                  <a:srgbClr val="FF0000"/>
                </a:solidFill>
                <a:latin typeface="Tahoma"/>
                <a:ea typeface="Tahoma"/>
                <a:cs typeface="Tahoma"/>
                <a:sym typeface="Tahoma"/>
              </a:rPr>
              <a:t>Effective</a:t>
            </a:r>
            <a:r>
              <a:rPr b="1" i="0" lang="en-US" sz="2800" u="none" cap="none" strike="noStrike">
                <a:solidFill>
                  <a:srgbClr val="FF00FF"/>
                </a:solidFill>
                <a:latin typeface="Tahoma"/>
                <a:ea typeface="Tahoma"/>
                <a:cs typeface="Tahoma"/>
                <a:sym typeface="Tahoma"/>
              </a:rPr>
              <a:t> </a:t>
            </a:r>
            <a:r>
              <a:rPr b="1" i="0" lang="en-US" sz="2800" u="none" cap="none" strike="noStrike">
                <a:solidFill>
                  <a:srgbClr val="0000FF"/>
                </a:solidFill>
                <a:latin typeface="Tahoma"/>
                <a:ea typeface="Tahoma"/>
                <a:cs typeface="Tahoma"/>
                <a:sym typeface="Tahoma"/>
              </a:rPr>
              <a:t>annual intrest rates that she charges?</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rgbClr val="0000FF"/>
              </a:buClr>
              <a:buSzPts val="2800"/>
              <a:buFont typeface="Tahoma"/>
              <a:buChar char="•"/>
            </a:pPr>
            <a:r>
              <a:rPr b="1" i="0" lang="en-US" sz="2800" u="none" cap="none" strike="noStrike">
                <a:solidFill>
                  <a:srgbClr val="0000FF"/>
                </a:solidFill>
                <a:latin typeface="Tahoma"/>
                <a:ea typeface="Tahoma"/>
                <a:cs typeface="Tahoma"/>
                <a:sym typeface="Tahoma"/>
              </a:rPr>
              <a:t>Solution:</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rgbClr val="000000"/>
              </a:buClr>
              <a:buSzPts val="2800"/>
              <a:buFont typeface="Tahoma"/>
              <a:buChar char="•"/>
            </a:pPr>
            <a:r>
              <a:rPr b="1" i="0" lang="en-US" sz="2800" u="none" cap="none" strike="noStrike">
                <a:solidFill>
                  <a:srgbClr val="000000"/>
                </a:solidFill>
                <a:latin typeface="Tahoma"/>
                <a:ea typeface="Tahoma"/>
                <a:cs typeface="Tahoma"/>
                <a:sym typeface="Tahoma"/>
              </a:rPr>
              <a:t>APR</a:t>
            </a:r>
            <a:r>
              <a:rPr b="1" i="0" lang="en-US" sz="2800" u="none" cap="none" strike="noStrike">
                <a:solidFill>
                  <a:srgbClr val="0000FF"/>
                </a:solidFill>
                <a:latin typeface="Tahoma"/>
                <a:ea typeface="Tahoma"/>
                <a:cs typeface="Tahoma"/>
                <a:sym typeface="Tahoma"/>
              </a:rPr>
              <a:t>= Annual Nominal Rate=1%*52=52%</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rgbClr val="FF0000"/>
              </a:buClr>
              <a:buSzPts val="2800"/>
              <a:buFont typeface="Tahoma"/>
              <a:buChar char="•"/>
            </a:pPr>
            <a:r>
              <a:rPr b="1" i="0" lang="en-US" sz="2800" u="none" cap="none" strike="noStrike">
                <a:solidFill>
                  <a:srgbClr val="FF0000"/>
                </a:solidFill>
                <a:latin typeface="Tahoma"/>
                <a:ea typeface="Tahoma"/>
                <a:cs typeface="Tahoma"/>
                <a:sym typeface="Tahoma"/>
              </a:rPr>
              <a:t>EAR</a:t>
            </a:r>
            <a:r>
              <a:rPr b="1" i="0" lang="en-US" sz="2800" u="none" cap="none" strike="noStrike">
                <a:solidFill>
                  <a:srgbClr val="0000FF"/>
                </a:solidFill>
                <a:latin typeface="Tahoma"/>
                <a:ea typeface="Tahoma"/>
                <a:cs typeface="Tahoma"/>
                <a:sym typeface="Tahoma"/>
              </a:rPr>
              <a:t>=</a:t>
            </a:r>
            <a:r>
              <a:rPr b="1" i="0" lang="en-US" sz="2800" u="none" cap="none" strike="noStrike">
                <a:solidFill>
                  <a:srgbClr val="000000"/>
                </a:solidFill>
                <a:latin typeface="Tahoma"/>
                <a:ea typeface="Tahoma"/>
                <a:cs typeface="Tahoma"/>
                <a:sym typeface="Tahoma"/>
              </a:rPr>
              <a:t>(</a:t>
            </a:r>
            <a:r>
              <a:rPr b="1" i="0" lang="en-US" sz="2800" u="none" cap="none" strike="noStrike">
                <a:solidFill>
                  <a:srgbClr val="008080"/>
                </a:solidFill>
                <a:latin typeface="Tahoma"/>
                <a:ea typeface="Tahoma"/>
                <a:cs typeface="Tahoma"/>
                <a:sym typeface="Tahoma"/>
              </a:rPr>
              <a:t>1</a:t>
            </a:r>
            <a:r>
              <a:rPr b="1" i="0" lang="en-US" sz="2800" u="none" cap="none" strike="noStrike">
                <a:solidFill>
                  <a:srgbClr val="0000FF"/>
                </a:solidFill>
                <a:latin typeface="Tahoma"/>
                <a:ea typeface="Tahoma"/>
                <a:cs typeface="Tahoma"/>
                <a:sym typeface="Tahoma"/>
              </a:rPr>
              <a:t>+0.01</a:t>
            </a:r>
            <a:r>
              <a:rPr b="1" i="0" lang="en-US" sz="2800" u="none" cap="none" strike="noStrike">
                <a:solidFill>
                  <a:srgbClr val="000000"/>
                </a:solidFill>
                <a:latin typeface="Tahoma"/>
                <a:ea typeface="Tahoma"/>
                <a:cs typeface="Tahoma"/>
                <a:sym typeface="Tahoma"/>
              </a:rPr>
              <a:t>)</a:t>
            </a:r>
            <a:r>
              <a:rPr b="1" baseline="30000" i="0" lang="en-US" sz="2800" u="none" cap="none" strike="noStrike">
                <a:solidFill>
                  <a:srgbClr val="FF00FF"/>
                </a:solidFill>
                <a:latin typeface="Arial Black"/>
                <a:ea typeface="Arial Black"/>
                <a:cs typeface="Arial Black"/>
                <a:sym typeface="Arial Black"/>
              </a:rPr>
              <a:t>52</a:t>
            </a:r>
            <a:r>
              <a:rPr b="1" i="0" lang="en-US" sz="2800" u="none" cap="none" strike="noStrike">
                <a:solidFill>
                  <a:srgbClr val="000000"/>
                </a:solidFill>
                <a:latin typeface="Tahoma"/>
                <a:ea typeface="Tahoma"/>
                <a:cs typeface="Tahoma"/>
                <a:sym typeface="Tahoma"/>
              </a:rPr>
              <a:t>-1=0.68=</a:t>
            </a:r>
            <a:r>
              <a:rPr b="1" i="0" lang="en-US" sz="2800" u="none" cap="none" strike="noStrike">
                <a:solidFill>
                  <a:srgbClr val="FF0000"/>
                </a:solidFill>
                <a:latin typeface="Tahoma"/>
                <a:ea typeface="Tahoma"/>
                <a:cs typeface="Tahoma"/>
                <a:sym typeface="Tahoma"/>
              </a:rPr>
              <a:t>68%</a:t>
            </a:r>
            <a:r>
              <a:rPr b="1" i="0" lang="en-US" sz="2800" u="none" cap="none" strike="noStrike">
                <a:solidFill>
                  <a:srgbClr val="000000"/>
                </a:solidFill>
                <a:latin typeface="Tahoma"/>
                <a:ea typeface="Tahoma"/>
                <a:cs typeface="Tahoma"/>
                <a:sym typeface="Tahoma"/>
              </a:rPr>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5" name="Shape 555"/>
        <p:cNvGrpSpPr/>
        <p:nvPr/>
      </p:nvGrpSpPr>
      <p:grpSpPr>
        <a:xfrm>
          <a:off x="0" y="0"/>
          <a:ext cx="0" cy="0"/>
          <a:chOff x="0" y="0"/>
          <a:chExt cx="0" cy="0"/>
        </a:xfrm>
      </p:grpSpPr>
      <p:sp>
        <p:nvSpPr>
          <p:cNvPr id="556" name="Google Shape;556;p60"/>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557" name="Google Shape;557;p60"/>
          <p:cNvSpPr txBox="1"/>
          <p:nvPr>
            <p:ph type="title"/>
          </p:nvPr>
        </p:nvSpPr>
        <p:spPr>
          <a:xfrm>
            <a:off x="762000" y="3048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4400"/>
              <a:buFont typeface="Tahoma"/>
              <a:buNone/>
            </a:pPr>
            <a:r>
              <a:rPr b="1" i="0" lang="en-US" sz="4400" u="none" cap="none" strike="noStrike">
                <a:solidFill>
                  <a:srgbClr val="0000FF"/>
                </a:solidFill>
                <a:latin typeface="Tahoma"/>
                <a:ea typeface="Tahoma"/>
                <a:cs typeface="Tahoma"/>
                <a:sym typeface="Tahoma"/>
              </a:rPr>
              <a:t>Example 2:</a:t>
            </a:r>
            <a:br>
              <a:rPr b="0" i="0" lang="en-US" sz="4400" u="none" cap="none" strike="noStrike">
                <a:solidFill>
                  <a:srgbClr val="0000FF"/>
                </a:solidFill>
                <a:latin typeface="Times New Roman"/>
                <a:ea typeface="Times New Roman"/>
                <a:cs typeface="Times New Roman"/>
                <a:sym typeface="Times New Roman"/>
              </a:rPr>
            </a:br>
            <a:endParaRPr/>
          </a:p>
        </p:txBody>
      </p:sp>
      <p:sp>
        <p:nvSpPr>
          <p:cNvPr id="558" name="Google Shape;558;p60"/>
          <p:cNvSpPr txBox="1"/>
          <p:nvPr>
            <p:ph idx="1" type="body"/>
          </p:nvPr>
        </p:nvSpPr>
        <p:spPr>
          <a:xfrm>
            <a:off x="685800" y="1219200"/>
            <a:ext cx="7772400" cy="5334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FF"/>
              </a:buClr>
              <a:buSzPts val="3200"/>
              <a:buFont typeface="Tahoma"/>
              <a:buNone/>
            </a:pPr>
            <a:r>
              <a:rPr b="1" i="0" lang="en-US" sz="3200" u="none" cap="none" strike="noStrike">
                <a:solidFill>
                  <a:srgbClr val="0000FF"/>
                </a:solidFill>
                <a:latin typeface="Tahoma"/>
                <a:ea typeface="Tahoma"/>
                <a:cs typeface="Tahoma"/>
                <a:sym typeface="Tahoma"/>
              </a:rPr>
              <a:t>If </a:t>
            </a:r>
            <a:r>
              <a:rPr b="1" i="0" lang="en-US" sz="3200" u="none" cap="none" strike="noStrike">
                <a:solidFill>
                  <a:srgbClr val="FF0000"/>
                </a:solidFill>
                <a:latin typeface="Tahoma"/>
                <a:ea typeface="Tahoma"/>
                <a:cs typeface="Tahoma"/>
                <a:sym typeface="Tahoma"/>
              </a:rPr>
              <a:t>EAR</a:t>
            </a:r>
            <a:r>
              <a:rPr b="1" i="0" lang="en-US" sz="3200" u="none" cap="none" strike="noStrike">
                <a:solidFill>
                  <a:srgbClr val="0000FF"/>
                </a:solidFill>
                <a:latin typeface="Tahoma"/>
                <a:ea typeface="Tahoma"/>
                <a:cs typeface="Tahoma"/>
                <a:sym typeface="Tahoma"/>
              </a:rPr>
              <a:t>  on a car loan that is </a:t>
            </a:r>
            <a:r>
              <a:rPr b="1" i="0" lang="en-US" sz="3200" u="none" cap="none" strike="noStrike">
                <a:solidFill>
                  <a:srgbClr val="FF00FF"/>
                </a:solidFill>
                <a:latin typeface="Tahoma"/>
                <a:ea typeface="Tahoma"/>
                <a:cs typeface="Tahoma"/>
                <a:sym typeface="Tahoma"/>
              </a:rPr>
              <a:t>compounded quarterly</a:t>
            </a:r>
            <a:r>
              <a:rPr b="1" i="0" lang="en-US" sz="3200" u="none" cap="none" strike="noStrike">
                <a:solidFill>
                  <a:srgbClr val="0000FF"/>
                </a:solidFill>
                <a:latin typeface="Tahoma"/>
                <a:ea typeface="Tahoma"/>
                <a:cs typeface="Tahoma"/>
                <a:sym typeface="Tahoma"/>
              </a:rPr>
              <a:t>, is  computed to be </a:t>
            </a:r>
            <a:r>
              <a:rPr b="1" i="0" lang="en-US" sz="3200" u="none" cap="none" strike="noStrike">
                <a:solidFill>
                  <a:srgbClr val="FF0000"/>
                </a:solidFill>
                <a:latin typeface="Tahoma"/>
                <a:ea typeface="Tahoma"/>
                <a:cs typeface="Tahoma"/>
                <a:sym typeface="Tahoma"/>
              </a:rPr>
              <a:t>20%</a:t>
            </a:r>
            <a:r>
              <a:rPr b="1" i="0" lang="en-US" sz="3200" u="none" cap="none" strike="noStrike">
                <a:solidFill>
                  <a:srgbClr val="0000FF"/>
                </a:solidFill>
                <a:latin typeface="Tahoma"/>
                <a:ea typeface="Tahoma"/>
                <a:cs typeface="Tahoma"/>
                <a:sym typeface="Tahoma"/>
              </a:rPr>
              <a:t>, what has been the APR declared initially?</a:t>
            </a:r>
            <a:endParaRPr b="0" i="0" sz="3200" u="none" cap="none" strike="noStrike">
              <a:solidFill>
                <a:srgbClr val="0000FF"/>
              </a:solidFill>
              <a:latin typeface="Times New Roman"/>
              <a:ea typeface="Times New Roman"/>
              <a:cs typeface="Times New Roman"/>
              <a:sym typeface="Times New Roman"/>
            </a:endParaRPr>
          </a:p>
          <a:p>
            <a:pPr indent="0" lvl="0" marL="0" marR="0" rtl="0" algn="l">
              <a:lnSpc>
                <a:spcPct val="90000"/>
              </a:lnSpc>
              <a:spcBef>
                <a:spcPts val="640"/>
              </a:spcBef>
              <a:spcAft>
                <a:spcPts val="0"/>
              </a:spcAft>
              <a:buClr>
                <a:srgbClr val="0000FF"/>
              </a:buClr>
              <a:buSzPts val="3200"/>
              <a:buFont typeface="Tahoma"/>
              <a:buNone/>
            </a:pPr>
            <a:r>
              <a:rPr b="1" i="0" lang="en-US" sz="3200" u="none" cap="none" strike="noStrike">
                <a:solidFill>
                  <a:srgbClr val="0000FF"/>
                </a:solidFill>
                <a:latin typeface="Tahoma"/>
                <a:ea typeface="Tahoma"/>
                <a:cs typeface="Tahoma"/>
                <a:sym typeface="Tahoma"/>
              </a:rPr>
              <a:t>Solution</a:t>
            </a:r>
            <a:endParaRPr b="0" i="0" sz="3200" u="none" cap="none" strike="noStrike">
              <a:solidFill>
                <a:srgbClr val="0000FF"/>
              </a:solidFill>
              <a:latin typeface="Times New Roman"/>
              <a:ea typeface="Times New Roman"/>
              <a:cs typeface="Times New Roman"/>
              <a:sym typeface="Times New Roman"/>
            </a:endParaRPr>
          </a:p>
          <a:p>
            <a:pPr indent="0" lvl="0" marL="0" marR="0" rtl="0" algn="l">
              <a:lnSpc>
                <a:spcPct val="90000"/>
              </a:lnSpc>
              <a:spcBef>
                <a:spcPts val="640"/>
              </a:spcBef>
              <a:spcAft>
                <a:spcPts val="0"/>
              </a:spcAft>
              <a:buClr>
                <a:srgbClr val="FF0000"/>
              </a:buClr>
              <a:buSzPts val="3200"/>
              <a:buFont typeface="Tahoma"/>
              <a:buNone/>
            </a:pPr>
            <a:r>
              <a:rPr b="1" i="0" lang="en-US" sz="3200" u="none" cap="none" strike="noStrike">
                <a:solidFill>
                  <a:srgbClr val="FF0000"/>
                </a:solidFill>
                <a:latin typeface="Tahoma"/>
                <a:ea typeface="Tahoma"/>
                <a:cs typeface="Tahoma"/>
                <a:sym typeface="Tahoma"/>
              </a:rPr>
              <a:t>1+EAR</a:t>
            </a:r>
            <a:r>
              <a:rPr b="1" i="0" lang="en-US" sz="3200" u="none" cap="none" strike="noStrike">
                <a:solidFill>
                  <a:srgbClr val="0000FF"/>
                </a:solidFill>
                <a:latin typeface="Tahoma"/>
                <a:ea typeface="Tahoma"/>
                <a:cs typeface="Tahoma"/>
                <a:sym typeface="Tahoma"/>
              </a:rPr>
              <a:t>=(</a:t>
            </a:r>
            <a:r>
              <a:rPr b="1" i="0" lang="en-US" sz="3200" u="none" cap="none" strike="noStrike">
                <a:solidFill>
                  <a:srgbClr val="008080"/>
                </a:solidFill>
                <a:latin typeface="Tahoma"/>
                <a:ea typeface="Tahoma"/>
                <a:cs typeface="Tahoma"/>
                <a:sym typeface="Tahoma"/>
              </a:rPr>
              <a:t>1</a:t>
            </a:r>
            <a:r>
              <a:rPr b="1" i="0" lang="en-US" sz="3200" u="none" cap="none" strike="noStrike">
                <a:solidFill>
                  <a:srgbClr val="0000FF"/>
                </a:solidFill>
                <a:latin typeface="Tahoma"/>
                <a:ea typeface="Tahoma"/>
                <a:cs typeface="Tahoma"/>
                <a:sym typeface="Tahoma"/>
              </a:rPr>
              <a:t>+</a:t>
            </a:r>
            <a:r>
              <a:rPr b="1" i="0" lang="en-US" sz="3200" u="none" cap="none" strike="noStrike">
                <a:solidFill>
                  <a:schemeClr val="dk1"/>
                </a:solidFill>
                <a:latin typeface="Tahoma"/>
                <a:ea typeface="Tahoma"/>
                <a:cs typeface="Tahoma"/>
                <a:sym typeface="Tahoma"/>
              </a:rPr>
              <a:t>APR</a:t>
            </a:r>
            <a:r>
              <a:rPr b="1" i="0" lang="en-US" sz="3200" u="none" cap="none" strike="noStrike">
                <a:solidFill>
                  <a:srgbClr val="0000FF"/>
                </a:solidFill>
                <a:latin typeface="Tahoma"/>
                <a:ea typeface="Tahoma"/>
                <a:cs typeface="Tahoma"/>
                <a:sym typeface="Tahoma"/>
              </a:rPr>
              <a:t>/</a:t>
            </a:r>
            <a:r>
              <a:rPr b="1" i="0" lang="en-US" sz="3200" u="none" cap="none" strike="noStrike">
                <a:solidFill>
                  <a:srgbClr val="FF00FF"/>
                </a:solidFill>
                <a:latin typeface="Tahoma"/>
                <a:ea typeface="Tahoma"/>
                <a:cs typeface="Tahoma"/>
                <a:sym typeface="Tahoma"/>
              </a:rPr>
              <a:t>m</a:t>
            </a:r>
            <a:r>
              <a:rPr b="1" i="0" lang="en-US" sz="3200" u="none" cap="none" strike="noStrike">
                <a:solidFill>
                  <a:srgbClr val="000000"/>
                </a:solidFill>
                <a:latin typeface="Tahoma"/>
                <a:ea typeface="Tahoma"/>
                <a:cs typeface="Tahoma"/>
                <a:sym typeface="Tahoma"/>
              </a:rPr>
              <a:t>)</a:t>
            </a:r>
            <a:r>
              <a:rPr b="1" baseline="30000" i="0" lang="en-US" sz="3200" u="none" cap="none" strike="noStrike">
                <a:solidFill>
                  <a:srgbClr val="FF00FF"/>
                </a:solidFill>
                <a:latin typeface="Arial Black"/>
                <a:ea typeface="Arial Black"/>
                <a:cs typeface="Arial Black"/>
                <a:sym typeface="Arial Black"/>
              </a:rPr>
              <a:t> </a:t>
            </a:r>
            <a:r>
              <a:rPr b="1" baseline="30000" i="0" lang="en-US" sz="3200" u="none" cap="none" strike="noStrike">
                <a:solidFill>
                  <a:srgbClr val="FF00FF"/>
                </a:solidFill>
                <a:latin typeface="Arial"/>
                <a:ea typeface="Arial"/>
                <a:cs typeface="Arial"/>
                <a:sym typeface="Arial"/>
              </a:rPr>
              <a:t>m</a:t>
            </a:r>
            <a:endParaRPr b="0" i="0" sz="3200" u="none" cap="none" strike="noStrike">
              <a:solidFill>
                <a:srgbClr val="0000FF"/>
              </a:solidFill>
              <a:latin typeface="Times New Roman"/>
              <a:ea typeface="Times New Roman"/>
              <a:cs typeface="Times New Roman"/>
              <a:sym typeface="Times New Roman"/>
            </a:endParaRPr>
          </a:p>
          <a:p>
            <a:pPr indent="0" lvl="0" marL="0" marR="0" rtl="0" algn="l">
              <a:lnSpc>
                <a:spcPct val="90000"/>
              </a:lnSpc>
              <a:spcBef>
                <a:spcPts val="640"/>
              </a:spcBef>
              <a:spcAft>
                <a:spcPts val="0"/>
              </a:spcAft>
              <a:buClr>
                <a:srgbClr val="FF0000"/>
              </a:buClr>
              <a:buSzPts val="3200"/>
              <a:buFont typeface="Arial"/>
              <a:buNone/>
            </a:pPr>
            <a:r>
              <a:rPr b="1" i="0" lang="en-US" sz="3200" u="none" cap="none" strike="noStrike">
                <a:solidFill>
                  <a:srgbClr val="FF0000"/>
                </a:solidFill>
                <a:latin typeface="Arial"/>
                <a:ea typeface="Arial"/>
                <a:cs typeface="Arial"/>
                <a:sym typeface="Arial"/>
              </a:rPr>
              <a:t>1.20</a:t>
            </a:r>
            <a:r>
              <a:rPr b="1" i="0" lang="en-US" sz="3200" u="none" cap="none" strike="noStrike">
                <a:solidFill>
                  <a:srgbClr val="0000FF"/>
                </a:solidFill>
                <a:latin typeface="Arial"/>
                <a:ea typeface="Arial"/>
                <a:cs typeface="Arial"/>
                <a:sym typeface="Arial"/>
              </a:rPr>
              <a:t>= </a:t>
            </a:r>
            <a:r>
              <a:rPr b="1" i="0" lang="en-US" sz="3200" u="none" cap="none" strike="noStrike">
                <a:solidFill>
                  <a:srgbClr val="000000"/>
                </a:solidFill>
                <a:latin typeface="Arial"/>
                <a:ea typeface="Arial"/>
                <a:cs typeface="Arial"/>
                <a:sym typeface="Arial"/>
              </a:rPr>
              <a:t>(</a:t>
            </a:r>
            <a:r>
              <a:rPr b="1" i="0" lang="en-US" sz="3200" u="none" cap="none" strike="noStrike">
                <a:solidFill>
                  <a:srgbClr val="000000"/>
                </a:solidFill>
                <a:latin typeface="Tahoma"/>
                <a:ea typeface="Tahoma"/>
                <a:cs typeface="Tahoma"/>
                <a:sym typeface="Tahoma"/>
              </a:rPr>
              <a:t>1</a:t>
            </a:r>
            <a:r>
              <a:rPr b="1" i="0" lang="en-US" sz="3200" u="none" cap="none" strike="noStrike">
                <a:solidFill>
                  <a:srgbClr val="000000"/>
                </a:solidFill>
                <a:latin typeface="Arial"/>
                <a:ea typeface="Arial"/>
                <a:cs typeface="Arial"/>
                <a:sym typeface="Arial"/>
              </a:rPr>
              <a:t>+</a:t>
            </a:r>
            <a:r>
              <a:rPr b="1" i="0" lang="en-US" sz="3200" u="none" cap="none" strike="noStrike">
                <a:solidFill>
                  <a:srgbClr val="000000"/>
                </a:solidFill>
                <a:latin typeface="Tahoma"/>
                <a:ea typeface="Tahoma"/>
                <a:cs typeface="Tahoma"/>
                <a:sym typeface="Tahoma"/>
              </a:rPr>
              <a:t>APR/</a:t>
            </a:r>
            <a:r>
              <a:rPr b="1" i="0" lang="en-US" sz="3200" u="none" cap="none" strike="noStrike">
                <a:solidFill>
                  <a:srgbClr val="FF00FF"/>
                </a:solidFill>
                <a:latin typeface="Tahoma"/>
                <a:ea typeface="Tahoma"/>
                <a:cs typeface="Tahoma"/>
                <a:sym typeface="Tahoma"/>
              </a:rPr>
              <a:t>4</a:t>
            </a:r>
            <a:r>
              <a:rPr b="1" i="0" lang="en-US" sz="3200" u="none" cap="none" strike="noStrike">
                <a:solidFill>
                  <a:srgbClr val="000000"/>
                </a:solidFill>
                <a:latin typeface="Tahoma"/>
                <a:ea typeface="Tahoma"/>
                <a:cs typeface="Tahoma"/>
                <a:sym typeface="Tahoma"/>
              </a:rPr>
              <a:t>)</a:t>
            </a:r>
            <a:r>
              <a:rPr b="1" baseline="30000" i="0" lang="en-US" sz="3200" u="none" cap="none" strike="noStrike">
                <a:solidFill>
                  <a:srgbClr val="FF00FF"/>
                </a:solidFill>
                <a:latin typeface="Arial"/>
                <a:ea typeface="Arial"/>
                <a:cs typeface="Arial"/>
                <a:sym typeface="Arial"/>
              </a:rPr>
              <a:t> 4</a:t>
            </a:r>
            <a:endParaRPr/>
          </a:p>
          <a:p>
            <a:pPr indent="0" lvl="0" marL="0" marR="0" rtl="0" algn="l">
              <a:lnSpc>
                <a:spcPct val="90000"/>
              </a:lnSpc>
              <a:spcBef>
                <a:spcPts val="800"/>
              </a:spcBef>
              <a:spcAft>
                <a:spcPts val="0"/>
              </a:spcAft>
              <a:buClr>
                <a:schemeClr val="dk1"/>
              </a:buClr>
              <a:buSzPts val="4000"/>
              <a:buFont typeface="Times New Roman"/>
              <a:buNone/>
            </a:pPr>
            <a:r>
              <a:t/>
            </a:r>
            <a:endParaRPr b="1" baseline="30000" i="0" sz="4000" u="none" cap="none" strike="noStrike">
              <a:solidFill>
                <a:srgbClr val="0000FF"/>
              </a:solidFill>
              <a:latin typeface="Tahoma"/>
              <a:ea typeface="Tahoma"/>
              <a:cs typeface="Tahoma"/>
              <a:sym typeface="Tahoma"/>
            </a:endParaRPr>
          </a:p>
          <a:p>
            <a:pPr indent="0" lvl="0" marL="0" marR="0" rtl="0" algn="l">
              <a:lnSpc>
                <a:spcPct val="90000"/>
              </a:lnSpc>
              <a:spcBef>
                <a:spcPts val="880"/>
              </a:spcBef>
              <a:spcAft>
                <a:spcPts val="0"/>
              </a:spcAft>
              <a:buClr>
                <a:srgbClr val="0000FF"/>
              </a:buClr>
              <a:buSzPts val="4400"/>
              <a:buFont typeface="Tahoma"/>
              <a:buNone/>
            </a:pPr>
            <a:r>
              <a:rPr b="1" baseline="30000" i="0" lang="en-US" sz="4400" u="none" cap="none" strike="noStrike">
                <a:solidFill>
                  <a:srgbClr val="0000FF"/>
                </a:solidFill>
                <a:latin typeface="Tahoma"/>
                <a:ea typeface="Tahoma"/>
                <a:cs typeface="Tahoma"/>
                <a:sym typeface="Tahoma"/>
              </a:rPr>
              <a:t>➔</a:t>
            </a:r>
            <a:r>
              <a:rPr b="1" baseline="30000" i="0" lang="en-US" sz="4400" u="none" cap="none" strike="noStrike">
                <a:solidFill>
                  <a:srgbClr val="000000"/>
                </a:solidFill>
                <a:latin typeface="Tahoma"/>
                <a:ea typeface="Tahoma"/>
                <a:cs typeface="Tahoma"/>
                <a:sym typeface="Tahoma"/>
              </a:rPr>
              <a:t>Periodic(Quarterly)rate =18.65% /</a:t>
            </a:r>
            <a:r>
              <a:rPr b="1" baseline="30000" i="0" lang="en-US" sz="4400" u="none" cap="none" strike="noStrike">
                <a:solidFill>
                  <a:srgbClr val="FF00FF"/>
                </a:solidFill>
                <a:latin typeface="Tahoma"/>
                <a:ea typeface="Tahoma"/>
                <a:cs typeface="Tahoma"/>
                <a:sym typeface="Tahoma"/>
              </a:rPr>
              <a:t>4 </a:t>
            </a:r>
            <a:endParaRPr/>
          </a:p>
          <a:p>
            <a:pPr indent="0" lvl="0" marL="0" marR="0" rtl="0" algn="l">
              <a:lnSpc>
                <a:spcPct val="90000"/>
              </a:lnSpc>
              <a:spcBef>
                <a:spcPts val="880"/>
              </a:spcBef>
              <a:spcAft>
                <a:spcPts val="0"/>
              </a:spcAft>
              <a:buClr>
                <a:srgbClr val="000000"/>
              </a:buClr>
              <a:buSzPts val="4400"/>
              <a:buFont typeface="Tahoma"/>
              <a:buNone/>
            </a:pPr>
            <a:r>
              <a:rPr b="1" baseline="30000" i="0" lang="en-US" sz="4400" u="none" cap="none" strike="noStrike">
                <a:solidFill>
                  <a:srgbClr val="000000"/>
                </a:solidFill>
                <a:latin typeface="Tahoma"/>
                <a:ea typeface="Tahoma"/>
                <a:cs typeface="Tahoma"/>
                <a:sym typeface="Tahoma"/>
              </a:rPr>
              <a:t>=</a:t>
            </a:r>
            <a:r>
              <a:rPr b="1" baseline="30000" i="0" lang="en-US" sz="4400" u="none" cap="none" strike="noStrike">
                <a:solidFill>
                  <a:schemeClr val="dk1"/>
                </a:solidFill>
                <a:latin typeface="Tahoma"/>
                <a:ea typeface="Tahoma"/>
                <a:cs typeface="Tahoma"/>
                <a:sym typeface="Tahoma"/>
              </a:rPr>
              <a:t>4.66%</a:t>
            </a:r>
            <a:r>
              <a:rPr b="1" baseline="30000" i="0" lang="en-US" sz="4400" u="none" cap="none" strike="noStrike">
                <a:solidFill>
                  <a:srgbClr val="0000FF"/>
                </a:solidFill>
                <a:latin typeface="Tahoma"/>
                <a:ea typeface="Tahoma"/>
                <a:cs typeface="Tahoma"/>
                <a:sym typeface="Tahoma"/>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8">
                                            <p:txEl>
                                              <p:pRg end="0" st="0"/>
                                            </p:txEl>
                                          </p:spTgt>
                                        </p:tgtEl>
                                        <p:attrNameLst>
                                          <p:attrName>style.visibility</p:attrName>
                                        </p:attrNameLst>
                                      </p:cBhvr>
                                      <p:to>
                                        <p:strVal val="visible"/>
                                      </p:to>
                                    </p:set>
                                    <p:animEffect filter="fade" transition="in">
                                      <p:cBhvr>
                                        <p:cTn dur="300"/>
                                        <p:tgtEl>
                                          <p:spTgt spid="55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58">
                                            <p:txEl>
                                              <p:pRg end="1" st="1"/>
                                            </p:txEl>
                                          </p:spTgt>
                                        </p:tgtEl>
                                        <p:attrNameLst>
                                          <p:attrName>style.visibility</p:attrName>
                                        </p:attrNameLst>
                                      </p:cBhvr>
                                      <p:to>
                                        <p:strVal val="visible"/>
                                      </p:to>
                                    </p:set>
                                    <p:animEffect filter="fade" transition="in">
                                      <p:cBhvr>
                                        <p:cTn dur="300"/>
                                        <p:tgtEl>
                                          <p:spTgt spid="55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58">
                                            <p:txEl>
                                              <p:pRg end="2" st="2"/>
                                            </p:txEl>
                                          </p:spTgt>
                                        </p:tgtEl>
                                        <p:attrNameLst>
                                          <p:attrName>style.visibility</p:attrName>
                                        </p:attrNameLst>
                                      </p:cBhvr>
                                      <p:to>
                                        <p:strVal val="visible"/>
                                      </p:to>
                                    </p:set>
                                    <p:animEffect filter="fade" transition="in">
                                      <p:cBhvr>
                                        <p:cTn dur="300"/>
                                        <p:tgtEl>
                                          <p:spTgt spid="55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58">
                                            <p:txEl>
                                              <p:pRg end="3" st="3"/>
                                            </p:txEl>
                                          </p:spTgt>
                                        </p:tgtEl>
                                        <p:attrNameLst>
                                          <p:attrName>style.visibility</p:attrName>
                                        </p:attrNameLst>
                                      </p:cBhvr>
                                      <p:to>
                                        <p:strVal val="visible"/>
                                      </p:to>
                                    </p:set>
                                    <p:animEffect filter="fade" transition="in">
                                      <p:cBhvr>
                                        <p:cTn dur="300"/>
                                        <p:tgtEl>
                                          <p:spTgt spid="55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58">
                                            <p:txEl>
                                              <p:pRg end="4" st="4"/>
                                            </p:txEl>
                                          </p:spTgt>
                                        </p:tgtEl>
                                        <p:attrNameLst>
                                          <p:attrName>style.visibility</p:attrName>
                                        </p:attrNameLst>
                                      </p:cBhvr>
                                      <p:to>
                                        <p:strVal val="visible"/>
                                      </p:to>
                                    </p:set>
                                    <p:animEffect filter="fade" transition="in">
                                      <p:cBhvr>
                                        <p:cTn dur="300"/>
                                        <p:tgtEl>
                                          <p:spTgt spid="55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58">
                                            <p:txEl>
                                              <p:pRg end="5" st="5"/>
                                            </p:txEl>
                                          </p:spTgt>
                                        </p:tgtEl>
                                        <p:attrNameLst>
                                          <p:attrName>style.visibility</p:attrName>
                                        </p:attrNameLst>
                                      </p:cBhvr>
                                      <p:to>
                                        <p:strVal val="visible"/>
                                      </p:to>
                                    </p:set>
                                    <p:animEffect filter="fade" transition="in">
                                      <p:cBhvr>
                                        <p:cTn dur="300"/>
                                        <p:tgtEl>
                                          <p:spTgt spid="55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558">
                                            <p:txEl>
                                              <p:pRg end="6" st="6"/>
                                            </p:txEl>
                                          </p:spTgt>
                                        </p:tgtEl>
                                        <p:attrNameLst>
                                          <p:attrName>style.visibility</p:attrName>
                                        </p:attrNameLst>
                                      </p:cBhvr>
                                      <p:to>
                                        <p:strVal val="visible"/>
                                      </p:to>
                                    </p:set>
                                    <p:animEffect filter="fade" transition="in">
                                      <p:cBhvr>
                                        <p:cTn dur="300"/>
                                        <p:tgtEl>
                                          <p:spTgt spid="55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62" name="Shape 562"/>
        <p:cNvGrpSpPr/>
        <p:nvPr/>
      </p:nvGrpSpPr>
      <p:grpSpPr>
        <a:xfrm>
          <a:off x="0" y="0"/>
          <a:ext cx="0" cy="0"/>
          <a:chOff x="0" y="0"/>
          <a:chExt cx="0" cy="0"/>
        </a:xfrm>
      </p:grpSpPr>
      <p:sp>
        <p:nvSpPr>
          <p:cNvPr id="563" name="Google Shape;563;p61"/>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564" name="Google Shape;564;p61"/>
          <p:cNvSpPr txBox="1"/>
          <p:nvPr/>
        </p:nvSpPr>
        <p:spPr>
          <a:xfrm>
            <a:off x="533400" y="212725"/>
            <a:ext cx="8382000" cy="61880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2000"/>
              <a:buFont typeface="Tahoma"/>
              <a:buNone/>
            </a:pPr>
            <a:r>
              <a:rPr b="1" i="0" lang="en-US" sz="2000" u="none">
                <a:solidFill>
                  <a:srgbClr val="FF00FF"/>
                </a:solidFill>
                <a:latin typeface="Tahoma"/>
                <a:ea typeface="Tahoma"/>
                <a:cs typeface="Tahoma"/>
                <a:sym typeface="Tahoma"/>
              </a:rPr>
              <a:t>Effective annual rates for different compounding periods</a:t>
            </a:r>
            <a:endParaRPr/>
          </a:p>
          <a:p>
            <a:pPr indent="0" lvl="0" marL="0" marR="0" rtl="0" algn="ctr">
              <a:lnSpc>
                <a:spcPct val="100000"/>
              </a:lnSpc>
              <a:spcBef>
                <a:spcPts val="0"/>
              </a:spcBef>
              <a:spcAft>
                <a:spcPts val="0"/>
              </a:spcAft>
              <a:buClr>
                <a:srgbClr val="FF00FF"/>
              </a:buClr>
              <a:buSzPts val="2000"/>
              <a:buFont typeface="Times New Roman"/>
              <a:buNone/>
            </a:pPr>
            <a:r>
              <a:t/>
            </a:r>
            <a:endParaRPr b="1" i="0" sz="20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CC3300"/>
              </a:buClr>
              <a:buSzPts val="2000"/>
              <a:buFont typeface="Tahoma"/>
              <a:buNone/>
            </a:pPr>
            <a:r>
              <a:rPr b="1" i="0" lang="en-US" sz="2000" u="none">
                <a:solidFill>
                  <a:srgbClr val="CC3300"/>
                </a:solidFill>
                <a:latin typeface="Tahoma"/>
                <a:ea typeface="Tahoma"/>
                <a:cs typeface="Tahoma"/>
                <a:sym typeface="Tahoma"/>
              </a:rPr>
              <a:t>Compounding period  Compounding frequency	EAR</a:t>
            </a:r>
            <a:endParaRPr b="1" i="0" sz="2000" u="none">
              <a:solidFill>
                <a:srgbClr val="CC33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8080"/>
              </a:buClr>
              <a:buSzPts val="2000"/>
              <a:buFont typeface="Tahoma"/>
              <a:buNone/>
            </a:pPr>
            <a:r>
              <a:rPr b="1" i="0" lang="en-US" sz="2000" u="none">
                <a:solidFill>
                  <a:srgbClr val="008080"/>
                </a:solidFill>
                <a:latin typeface="Tahoma"/>
                <a:ea typeface="Tahoma"/>
                <a:cs typeface="Tahoma"/>
                <a:sym typeface="Tahoma"/>
              </a:rPr>
              <a:t>Year 					1		12.0000%</a:t>
            </a:r>
            <a:endParaRPr/>
          </a:p>
          <a:p>
            <a:pPr indent="0" lvl="0" marL="0" marR="0" rtl="0" algn="l">
              <a:lnSpc>
                <a:spcPct val="100000"/>
              </a:lnSpc>
              <a:spcBef>
                <a:spcPts val="0"/>
              </a:spcBef>
              <a:spcAft>
                <a:spcPts val="0"/>
              </a:spcAft>
              <a:buClr>
                <a:srgbClr val="FF00FF"/>
              </a:buClr>
              <a:buSzPts val="2000"/>
              <a:buFont typeface="Times New Roman"/>
              <a:buNone/>
            </a:pPr>
            <a:r>
              <a:t/>
            </a:r>
            <a:endParaRPr b="1" i="0" sz="20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8080"/>
              </a:buClr>
              <a:buSzPts val="2000"/>
              <a:buFont typeface="Tahoma"/>
              <a:buNone/>
            </a:pPr>
            <a:r>
              <a:rPr b="1" i="0" lang="en-US" sz="2000" u="none">
                <a:solidFill>
                  <a:srgbClr val="008080"/>
                </a:solidFill>
                <a:latin typeface="Tahoma"/>
                <a:ea typeface="Tahoma"/>
                <a:cs typeface="Tahoma"/>
                <a:sym typeface="Tahoma"/>
              </a:rPr>
              <a:t>Quarter				4		12.5508%</a:t>
            </a:r>
            <a:endParaRPr/>
          </a:p>
          <a:p>
            <a:pPr indent="0" lvl="0" marL="0" marR="0" rtl="0" algn="l">
              <a:lnSpc>
                <a:spcPct val="100000"/>
              </a:lnSpc>
              <a:spcBef>
                <a:spcPts val="0"/>
              </a:spcBef>
              <a:spcAft>
                <a:spcPts val="0"/>
              </a:spcAft>
              <a:buClr>
                <a:srgbClr val="FF00FF"/>
              </a:buClr>
              <a:buSzPts val="2000"/>
              <a:buFont typeface="Times New Roman"/>
              <a:buNone/>
            </a:pPr>
            <a:r>
              <a:t/>
            </a:r>
            <a:endParaRPr b="1" i="0" sz="20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8080"/>
              </a:buClr>
              <a:buSzPts val="2000"/>
              <a:buFont typeface="Tahoma"/>
              <a:buNone/>
            </a:pPr>
            <a:r>
              <a:rPr b="1" i="0" lang="en-US" sz="2000" u="none">
                <a:solidFill>
                  <a:srgbClr val="008080"/>
                </a:solidFill>
                <a:latin typeface="Tahoma"/>
                <a:ea typeface="Tahoma"/>
                <a:cs typeface="Tahoma"/>
                <a:sym typeface="Tahoma"/>
              </a:rPr>
              <a:t>Month					12		12.6825%</a:t>
            </a:r>
            <a:endParaRPr/>
          </a:p>
          <a:p>
            <a:pPr indent="0" lvl="0" marL="0" marR="0" rtl="0" algn="l">
              <a:lnSpc>
                <a:spcPct val="100000"/>
              </a:lnSpc>
              <a:spcBef>
                <a:spcPts val="0"/>
              </a:spcBef>
              <a:spcAft>
                <a:spcPts val="0"/>
              </a:spcAft>
              <a:buClr>
                <a:srgbClr val="FF00FF"/>
              </a:buClr>
              <a:buSzPts val="2000"/>
              <a:buFont typeface="Times New Roman"/>
              <a:buNone/>
            </a:pPr>
            <a:r>
              <a:t/>
            </a:r>
            <a:endParaRPr b="1" i="0" sz="20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8080"/>
              </a:buClr>
              <a:buSzPts val="2000"/>
              <a:buFont typeface="Tahoma"/>
              <a:buNone/>
            </a:pPr>
            <a:r>
              <a:rPr b="1" i="0" lang="en-US" sz="2000" u="none">
                <a:solidFill>
                  <a:srgbClr val="008080"/>
                </a:solidFill>
                <a:latin typeface="Tahoma"/>
                <a:ea typeface="Tahoma"/>
                <a:cs typeface="Tahoma"/>
                <a:sym typeface="Tahoma"/>
              </a:rPr>
              <a:t>Week					52		12.7340%</a:t>
            </a:r>
            <a:endParaRPr/>
          </a:p>
          <a:p>
            <a:pPr indent="0" lvl="0" marL="0" marR="0" rtl="0" algn="l">
              <a:lnSpc>
                <a:spcPct val="100000"/>
              </a:lnSpc>
              <a:spcBef>
                <a:spcPts val="0"/>
              </a:spcBef>
              <a:spcAft>
                <a:spcPts val="0"/>
              </a:spcAft>
              <a:buClr>
                <a:srgbClr val="FF00FF"/>
              </a:buClr>
              <a:buSzPts val="2000"/>
              <a:buFont typeface="Times New Roman"/>
              <a:buNone/>
            </a:pPr>
            <a:r>
              <a:t/>
            </a:r>
            <a:endParaRPr b="1" i="0" sz="20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8080"/>
              </a:buClr>
              <a:buSzPts val="2000"/>
              <a:buFont typeface="Tahoma"/>
              <a:buNone/>
            </a:pPr>
            <a:r>
              <a:rPr b="1" i="0" lang="en-US" sz="2000" u="none">
                <a:solidFill>
                  <a:srgbClr val="008080"/>
                </a:solidFill>
                <a:latin typeface="Tahoma"/>
                <a:ea typeface="Tahoma"/>
                <a:cs typeface="Tahoma"/>
                <a:sym typeface="Tahoma"/>
              </a:rPr>
              <a:t>Day					365		12.7474%</a:t>
            </a:r>
            <a:endParaRPr/>
          </a:p>
          <a:p>
            <a:pPr indent="0" lvl="0" marL="0" marR="0" rtl="0" algn="l">
              <a:lnSpc>
                <a:spcPct val="100000"/>
              </a:lnSpc>
              <a:spcBef>
                <a:spcPts val="0"/>
              </a:spcBef>
              <a:spcAft>
                <a:spcPts val="0"/>
              </a:spcAft>
              <a:buClr>
                <a:srgbClr val="FF00FF"/>
              </a:buClr>
              <a:buSzPts val="2000"/>
              <a:buFont typeface="Times New Roman"/>
              <a:buNone/>
            </a:pPr>
            <a:r>
              <a:t/>
            </a:r>
            <a:endParaRPr b="1" i="0" sz="20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8080"/>
              </a:buClr>
              <a:buSzPts val="2000"/>
              <a:buFont typeface="Tahoma"/>
              <a:buNone/>
            </a:pPr>
            <a:r>
              <a:rPr b="1" i="0" lang="en-US" sz="2000" u="none">
                <a:solidFill>
                  <a:srgbClr val="008080"/>
                </a:solidFill>
                <a:latin typeface="Tahoma"/>
                <a:ea typeface="Tahoma"/>
                <a:cs typeface="Tahoma"/>
                <a:sym typeface="Tahoma"/>
              </a:rPr>
              <a:t>Hour					8760		12.7495%</a:t>
            </a:r>
            <a:endParaRPr/>
          </a:p>
          <a:p>
            <a:pPr indent="0" lvl="0" marL="0" marR="0" rtl="0" algn="l">
              <a:lnSpc>
                <a:spcPct val="100000"/>
              </a:lnSpc>
              <a:spcBef>
                <a:spcPts val="0"/>
              </a:spcBef>
              <a:spcAft>
                <a:spcPts val="0"/>
              </a:spcAft>
              <a:buClr>
                <a:srgbClr val="FF00FF"/>
              </a:buClr>
              <a:buSzPts val="2000"/>
              <a:buFont typeface="Times New Roman"/>
              <a:buNone/>
            </a:pPr>
            <a:r>
              <a:t/>
            </a:r>
            <a:endParaRPr b="1" i="0" sz="20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8080"/>
              </a:buClr>
              <a:buSzPts val="2000"/>
              <a:buFont typeface="Tahoma"/>
              <a:buNone/>
            </a:pPr>
            <a:r>
              <a:rPr b="1" i="0" lang="en-US" sz="2000" u="none">
                <a:solidFill>
                  <a:srgbClr val="008080"/>
                </a:solidFill>
                <a:latin typeface="Tahoma"/>
                <a:ea typeface="Tahoma"/>
                <a:cs typeface="Tahoma"/>
                <a:sym typeface="Tahoma"/>
              </a:rPr>
              <a:t>Minute					25,600		12.7496%</a:t>
            </a:r>
            <a:endParaRPr/>
          </a:p>
          <a:p>
            <a:pPr indent="0" lvl="0" marL="0" marR="0" rtl="0" algn="l">
              <a:lnSpc>
                <a:spcPct val="100000"/>
              </a:lnSpc>
              <a:spcBef>
                <a:spcPts val="0"/>
              </a:spcBef>
              <a:spcAft>
                <a:spcPts val="0"/>
              </a:spcAft>
              <a:buClr>
                <a:srgbClr val="FF00FF"/>
              </a:buClr>
              <a:buSzPts val="2000"/>
              <a:buFont typeface="Times New Roman"/>
              <a:buNone/>
            </a:pPr>
            <a:r>
              <a:t/>
            </a:r>
            <a:endParaRPr b="1" i="0" sz="20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8080"/>
              </a:buClr>
              <a:buSzPts val="2000"/>
              <a:buFont typeface="Times New Roman"/>
              <a:buNone/>
            </a:pPr>
            <a:r>
              <a:rPr b="1" i="0" lang="en-US" sz="2000" u="none">
                <a:solidFill>
                  <a:srgbClr val="008080"/>
                </a:solidFill>
                <a:latin typeface="Times New Roman"/>
                <a:ea typeface="Times New Roman"/>
                <a:cs typeface="Times New Roman"/>
                <a:sym typeface="Times New Roman"/>
              </a:rPr>
              <a:t>……</a:t>
            </a:r>
            <a:r>
              <a:rPr b="1" i="0" lang="en-US" sz="2000" u="none">
                <a:solidFill>
                  <a:srgbClr val="008080"/>
                </a:solidFill>
                <a:latin typeface="Tahoma"/>
                <a:ea typeface="Tahoma"/>
                <a:cs typeface="Tahoma"/>
                <a:sym typeface="Tahoma"/>
              </a:rPr>
              <a:t>.					</a:t>
            </a:r>
            <a:r>
              <a:rPr b="1" i="0" lang="en-US" sz="2000" u="none">
                <a:solidFill>
                  <a:srgbClr val="008080"/>
                </a:solidFill>
                <a:latin typeface="Times New Roman"/>
                <a:ea typeface="Times New Roman"/>
                <a:cs typeface="Times New Roman"/>
                <a:sym typeface="Times New Roman"/>
              </a:rPr>
              <a:t>………</a:t>
            </a:r>
            <a:r>
              <a:rPr b="1" i="0" lang="en-US" sz="2000" u="none">
                <a:solidFill>
                  <a:srgbClr val="008080"/>
                </a:solidFill>
                <a:latin typeface="Tahoma"/>
                <a:ea typeface="Tahoma"/>
                <a:cs typeface="Tahoma"/>
                <a:sym typeface="Tahoma"/>
              </a:rPr>
              <a:t>.		</a:t>
            </a:r>
            <a:r>
              <a:rPr b="1" i="0" lang="en-US" sz="2000" u="none">
                <a:solidFill>
                  <a:srgbClr val="008080"/>
                </a:solidFill>
                <a:latin typeface="Times New Roman"/>
                <a:ea typeface="Times New Roman"/>
                <a:cs typeface="Times New Roman"/>
                <a:sym typeface="Times New Roman"/>
              </a:rPr>
              <a:t>……………</a:t>
            </a:r>
            <a:endParaRPr b="1" i="0" sz="20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8080"/>
              </a:buClr>
              <a:buSzPts val="2000"/>
              <a:buFont typeface="Tahoma"/>
              <a:buNone/>
            </a:pPr>
            <a:r>
              <a:rPr b="1" i="0" lang="en-US" sz="2000" u="none">
                <a:solidFill>
                  <a:srgbClr val="008080"/>
                </a:solidFill>
                <a:latin typeface="Tahoma"/>
                <a:ea typeface="Tahoma"/>
                <a:cs typeface="Tahoma"/>
                <a:sym typeface="Tahoma"/>
              </a:rPr>
              <a:t>Infinitesimal point of time                infinite		12.7496%</a:t>
            </a:r>
            <a:endParaRPr b="1" i="0" sz="2000" u="none">
              <a:solidFill>
                <a:srgbClr val="0000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2000" u="none">
              <a:solidFill>
                <a:srgbClr val="0000FF"/>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4">
                                            <p:txEl>
                                              <p:pRg end="0" st="0"/>
                                            </p:txEl>
                                          </p:spTgt>
                                        </p:tgtEl>
                                        <p:attrNameLst>
                                          <p:attrName>style.visibility</p:attrName>
                                        </p:attrNameLst>
                                      </p:cBhvr>
                                      <p:to>
                                        <p:strVal val="visible"/>
                                      </p:to>
                                    </p:set>
                                    <p:animEffect filter="fade" transition="in">
                                      <p:cBhvr>
                                        <p:cTn dur="300"/>
                                        <p:tgtEl>
                                          <p:spTgt spid="56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xEl>
                                              <p:pRg end="1" st="1"/>
                                            </p:txEl>
                                          </p:spTgt>
                                        </p:tgtEl>
                                        <p:attrNameLst>
                                          <p:attrName>style.visibility</p:attrName>
                                        </p:attrNameLst>
                                      </p:cBhvr>
                                      <p:to>
                                        <p:strVal val="visible"/>
                                      </p:to>
                                    </p:set>
                                    <p:animEffect filter="fade" transition="in">
                                      <p:cBhvr>
                                        <p:cTn dur="300"/>
                                        <p:tgtEl>
                                          <p:spTgt spid="56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xEl>
                                              <p:pRg end="2" st="2"/>
                                            </p:txEl>
                                          </p:spTgt>
                                        </p:tgtEl>
                                        <p:attrNameLst>
                                          <p:attrName>style.visibility</p:attrName>
                                        </p:attrNameLst>
                                      </p:cBhvr>
                                      <p:to>
                                        <p:strVal val="visible"/>
                                      </p:to>
                                    </p:set>
                                    <p:animEffect filter="fade" transition="in">
                                      <p:cBhvr>
                                        <p:cTn dur="300"/>
                                        <p:tgtEl>
                                          <p:spTgt spid="56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xEl>
                                              <p:pRg end="3" st="3"/>
                                            </p:txEl>
                                          </p:spTgt>
                                        </p:tgtEl>
                                        <p:attrNameLst>
                                          <p:attrName>style.visibility</p:attrName>
                                        </p:attrNameLst>
                                      </p:cBhvr>
                                      <p:to>
                                        <p:strVal val="visible"/>
                                      </p:to>
                                    </p:set>
                                    <p:animEffect filter="fade" transition="in">
                                      <p:cBhvr>
                                        <p:cTn dur="300"/>
                                        <p:tgtEl>
                                          <p:spTgt spid="56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xEl>
                                              <p:pRg end="4" st="4"/>
                                            </p:txEl>
                                          </p:spTgt>
                                        </p:tgtEl>
                                        <p:attrNameLst>
                                          <p:attrName>style.visibility</p:attrName>
                                        </p:attrNameLst>
                                      </p:cBhvr>
                                      <p:to>
                                        <p:strVal val="visible"/>
                                      </p:to>
                                    </p:set>
                                    <p:animEffect filter="fade" transition="in">
                                      <p:cBhvr>
                                        <p:cTn dur="300"/>
                                        <p:tgtEl>
                                          <p:spTgt spid="56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xEl>
                                              <p:pRg end="5" st="5"/>
                                            </p:txEl>
                                          </p:spTgt>
                                        </p:tgtEl>
                                        <p:attrNameLst>
                                          <p:attrName>style.visibility</p:attrName>
                                        </p:attrNameLst>
                                      </p:cBhvr>
                                      <p:to>
                                        <p:strVal val="visible"/>
                                      </p:to>
                                    </p:set>
                                    <p:animEffect filter="fade" transition="in">
                                      <p:cBhvr>
                                        <p:cTn dur="300"/>
                                        <p:tgtEl>
                                          <p:spTgt spid="56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xEl>
                                              <p:pRg end="6" st="6"/>
                                            </p:txEl>
                                          </p:spTgt>
                                        </p:tgtEl>
                                        <p:attrNameLst>
                                          <p:attrName>style.visibility</p:attrName>
                                        </p:attrNameLst>
                                      </p:cBhvr>
                                      <p:to>
                                        <p:strVal val="visible"/>
                                      </p:to>
                                    </p:set>
                                    <p:animEffect filter="fade" transition="in">
                                      <p:cBhvr>
                                        <p:cTn dur="300"/>
                                        <p:tgtEl>
                                          <p:spTgt spid="56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xEl>
                                              <p:pRg end="7" st="7"/>
                                            </p:txEl>
                                          </p:spTgt>
                                        </p:tgtEl>
                                        <p:attrNameLst>
                                          <p:attrName>style.visibility</p:attrName>
                                        </p:attrNameLst>
                                      </p:cBhvr>
                                      <p:to>
                                        <p:strVal val="visible"/>
                                      </p:to>
                                    </p:set>
                                    <p:animEffect filter="fade" transition="in">
                                      <p:cBhvr>
                                        <p:cTn dur="300"/>
                                        <p:tgtEl>
                                          <p:spTgt spid="56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xEl>
                                              <p:pRg end="8" st="8"/>
                                            </p:txEl>
                                          </p:spTgt>
                                        </p:tgtEl>
                                        <p:attrNameLst>
                                          <p:attrName>style.visibility</p:attrName>
                                        </p:attrNameLst>
                                      </p:cBhvr>
                                      <p:to>
                                        <p:strVal val="visible"/>
                                      </p:to>
                                    </p:set>
                                    <p:animEffect filter="fade" transition="in">
                                      <p:cBhvr>
                                        <p:cTn dur="300"/>
                                        <p:tgtEl>
                                          <p:spTgt spid="564">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xEl>
                                              <p:pRg end="9" st="9"/>
                                            </p:txEl>
                                          </p:spTgt>
                                        </p:tgtEl>
                                        <p:attrNameLst>
                                          <p:attrName>style.visibility</p:attrName>
                                        </p:attrNameLst>
                                      </p:cBhvr>
                                      <p:to>
                                        <p:strVal val="visible"/>
                                      </p:to>
                                    </p:set>
                                    <p:animEffect filter="fade" transition="in">
                                      <p:cBhvr>
                                        <p:cTn dur="300"/>
                                        <p:tgtEl>
                                          <p:spTgt spid="564">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xEl>
                                              <p:pRg end="10" st="10"/>
                                            </p:txEl>
                                          </p:spTgt>
                                        </p:tgtEl>
                                        <p:attrNameLst>
                                          <p:attrName>style.visibility</p:attrName>
                                        </p:attrNameLst>
                                      </p:cBhvr>
                                      <p:to>
                                        <p:strVal val="visible"/>
                                      </p:to>
                                    </p:set>
                                    <p:animEffect filter="fade" transition="in">
                                      <p:cBhvr>
                                        <p:cTn dur="300"/>
                                        <p:tgtEl>
                                          <p:spTgt spid="564">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xEl>
                                              <p:pRg end="11" st="11"/>
                                            </p:txEl>
                                          </p:spTgt>
                                        </p:tgtEl>
                                        <p:attrNameLst>
                                          <p:attrName>style.visibility</p:attrName>
                                        </p:attrNameLst>
                                      </p:cBhvr>
                                      <p:to>
                                        <p:strVal val="visible"/>
                                      </p:to>
                                    </p:set>
                                    <p:animEffect filter="fade" transition="in">
                                      <p:cBhvr>
                                        <p:cTn dur="300"/>
                                        <p:tgtEl>
                                          <p:spTgt spid="564">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xEl>
                                              <p:pRg end="12" st="12"/>
                                            </p:txEl>
                                          </p:spTgt>
                                        </p:tgtEl>
                                        <p:attrNameLst>
                                          <p:attrName>style.visibility</p:attrName>
                                        </p:attrNameLst>
                                      </p:cBhvr>
                                      <p:to>
                                        <p:strVal val="visible"/>
                                      </p:to>
                                    </p:set>
                                    <p:animEffect filter="fade" transition="in">
                                      <p:cBhvr>
                                        <p:cTn dur="300"/>
                                        <p:tgtEl>
                                          <p:spTgt spid="564">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xEl>
                                              <p:pRg end="13" st="13"/>
                                            </p:txEl>
                                          </p:spTgt>
                                        </p:tgtEl>
                                        <p:attrNameLst>
                                          <p:attrName>style.visibility</p:attrName>
                                        </p:attrNameLst>
                                      </p:cBhvr>
                                      <p:to>
                                        <p:strVal val="visible"/>
                                      </p:to>
                                    </p:set>
                                    <p:animEffect filter="fade" transition="in">
                                      <p:cBhvr>
                                        <p:cTn dur="300"/>
                                        <p:tgtEl>
                                          <p:spTgt spid="564">
                                            <p:txEl>
                                              <p:pRg end="13" st="1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xEl>
                                              <p:pRg end="14" st="14"/>
                                            </p:txEl>
                                          </p:spTgt>
                                        </p:tgtEl>
                                        <p:attrNameLst>
                                          <p:attrName>style.visibility</p:attrName>
                                        </p:attrNameLst>
                                      </p:cBhvr>
                                      <p:to>
                                        <p:strVal val="visible"/>
                                      </p:to>
                                    </p:set>
                                    <p:animEffect filter="fade" transition="in">
                                      <p:cBhvr>
                                        <p:cTn dur="300"/>
                                        <p:tgtEl>
                                          <p:spTgt spid="564">
                                            <p:txEl>
                                              <p:pRg end="14" st="1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xEl>
                                              <p:pRg end="15" st="15"/>
                                            </p:txEl>
                                          </p:spTgt>
                                        </p:tgtEl>
                                        <p:attrNameLst>
                                          <p:attrName>style.visibility</p:attrName>
                                        </p:attrNameLst>
                                      </p:cBhvr>
                                      <p:to>
                                        <p:strVal val="visible"/>
                                      </p:to>
                                    </p:set>
                                    <p:animEffect filter="fade" transition="in">
                                      <p:cBhvr>
                                        <p:cTn dur="300"/>
                                        <p:tgtEl>
                                          <p:spTgt spid="564">
                                            <p:txEl>
                                              <p:pRg end="15" st="15"/>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xEl>
                                              <p:pRg end="16" st="16"/>
                                            </p:txEl>
                                          </p:spTgt>
                                        </p:tgtEl>
                                        <p:attrNameLst>
                                          <p:attrName>style.visibility</p:attrName>
                                        </p:attrNameLst>
                                      </p:cBhvr>
                                      <p:to>
                                        <p:strVal val="visible"/>
                                      </p:to>
                                    </p:set>
                                    <p:animEffect filter="fade" transition="in">
                                      <p:cBhvr>
                                        <p:cTn dur="300"/>
                                        <p:tgtEl>
                                          <p:spTgt spid="564">
                                            <p:txEl>
                                              <p:pRg end="16" st="16"/>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xEl>
                                              <p:pRg end="17" st="17"/>
                                            </p:txEl>
                                          </p:spTgt>
                                        </p:tgtEl>
                                        <p:attrNameLst>
                                          <p:attrName>style.visibility</p:attrName>
                                        </p:attrNameLst>
                                      </p:cBhvr>
                                      <p:to>
                                        <p:strVal val="visible"/>
                                      </p:to>
                                    </p:set>
                                    <p:animEffect filter="fade" transition="in">
                                      <p:cBhvr>
                                        <p:cTn dur="300"/>
                                        <p:tgtEl>
                                          <p:spTgt spid="564">
                                            <p:txEl>
                                              <p:pRg end="17" st="17"/>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xEl>
                                              <p:pRg end="18" st="18"/>
                                            </p:txEl>
                                          </p:spTgt>
                                        </p:tgtEl>
                                        <p:attrNameLst>
                                          <p:attrName>style.visibility</p:attrName>
                                        </p:attrNameLst>
                                      </p:cBhvr>
                                      <p:to>
                                        <p:strVal val="visible"/>
                                      </p:to>
                                    </p:set>
                                    <p:animEffect filter="fade" transition="in">
                                      <p:cBhvr>
                                        <p:cTn dur="300"/>
                                        <p:tgtEl>
                                          <p:spTgt spid="564">
                                            <p:txEl>
                                              <p:pRg end="18" st="18"/>
                                            </p:txEl>
                                          </p:spTgt>
                                        </p:tgtEl>
                                      </p:cBhvr>
                                    </p:animEffect>
                                  </p:childTnLst>
                                </p:cTn>
                              </p:par>
                              <p:par>
                                <p:cTn fill="hold" nodeType="withEffect" presetClass="entr" presetID="10" presetSubtype="0">
                                  <p:stCondLst>
                                    <p:cond delay="0"/>
                                  </p:stCondLst>
                                  <p:childTnLst>
                                    <p:set>
                                      <p:cBhvr>
                                        <p:cTn dur="1" fill="hold">
                                          <p:stCondLst>
                                            <p:cond delay="0"/>
                                          </p:stCondLst>
                                        </p:cTn>
                                        <p:tgtEl>
                                          <p:spTgt spid="564">
                                            <p:txEl>
                                              <p:pRg end="19" st="19"/>
                                            </p:txEl>
                                          </p:spTgt>
                                        </p:tgtEl>
                                        <p:attrNameLst>
                                          <p:attrName>style.visibility</p:attrName>
                                        </p:attrNameLst>
                                      </p:cBhvr>
                                      <p:to>
                                        <p:strVal val="visible"/>
                                      </p:to>
                                    </p:set>
                                    <p:animEffect filter="fade" transition="in">
                                      <p:cBhvr>
                                        <p:cTn dur="300"/>
                                        <p:tgtEl>
                                          <p:spTgt spid="564">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68" name="Shape 568"/>
        <p:cNvGrpSpPr/>
        <p:nvPr/>
      </p:nvGrpSpPr>
      <p:grpSpPr>
        <a:xfrm>
          <a:off x="0" y="0"/>
          <a:ext cx="0" cy="0"/>
          <a:chOff x="0" y="0"/>
          <a:chExt cx="0" cy="0"/>
        </a:xfrm>
      </p:grpSpPr>
      <p:sp>
        <p:nvSpPr>
          <p:cNvPr id="569" name="Google Shape;569;p6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570" name="Google Shape;570;p6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Times New Roman"/>
              <a:ea typeface="Times New Roman"/>
              <a:cs typeface="Times New Roman"/>
              <a:sym typeface="Times New Roman"/>
            </a:endParaRPr>
          </a:p>
        </p:txBody>
      </p:sp>
      <p:sp>
        <p:nvSpPr>
          <p:cNvPr id="571" name="Google Shape;571;p62"/>
          <p:cNvSpPr txBox="1"/>
          <p:nvPr>
            <p:ph idx="1" type="body"/>
          </p:nvPr>
        </p:nvSpPr>
        <p:spPr>
          <a:xfrm>
            <a:off x="684212" y="1989137"/>
            <a:ext cx="77724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8080"/>
              </a:buClr>
              <a:buSzPts val="2000"/>
              <a:buFont typeface="Tahoma"/>
              <a:buChar char="•"/>
            </a:pPr>
            <a:r>
              <a:rPr b="1" i="0" lang="en-US" sz="2000" u="none" cap="none" strike="noStrike">
                <a:solidFill>
                  <a:srgbClr val="008080"/>
                </a:solidFill>
                <a:latin typeface="Tahoma"/>
                <a:ea typeface="Tahoma"/>
                <a:cs typeface="Tahoma"/>
                <a:sym typeface="Tahoma"/>
              </a:rPr>
              <a:t>When we look at the previous table, we see that as compounding period becomes smaller and smaller and no. of times compounded (compoundimg frequency) becomes bigger and bigger, the Effective Annual Rate becomes bigger but its increase slows down with increase of compounding frequency.We can conclude that EAR is nearing a limit.That limit is :</a:t>
            </a:r>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0" sz="2800" u="none" cap="none" strike="noStrike">
              <a:solidFill>
                <a:srgbClr val="0000FF"/>
              </a:solidFill>
              <a:latin typeface="Times New Roman"/>
              <a:ea typeface="Times New Roman"/>
              <a:cs typeface="Times New Roman"/>
              <a:sym typeface="Times New Roman"/>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rgbClr val="0000FF"/>
              </a:buClr>
              <a:buSzPts val="2000"/>
              <a:buFont typeface="Tahoma"/>
              <a:buChar char="•"/>
            </a:pPr>
            <a:r>
              <a:rPr b="1" i="0" lang="en-US" sz="2000" u="none" cap="none" strike="noStrike">
                <a:solidFill>
                  <a:srgbClr val="0000FF"/>
                </a:solidFill>
                <a:latin typeface="Tahoma"/>
                <a:ea typeface="Tahoma"/>
                <a:cs typeface="Tahoma"/>
                <a:sym typeface="Tahoma"/>
              </a:rPr>
              <a:t>This is called the continous</a:t>
            </a:r>
            <a:r>
              <a:rPr b="1" baseline="30000" i="0" lang="en-US" sz="2000" u="none" cap="none" strike="noStrike">
                <a:solidFill>
                  <a:srgbClr val="0000FF"/>
                </a:solidFill>
                <a:latin typeface="Tahoma"/>
                <a:ea typeface="Tahoma"/>
                <a:cs typeface="Tahoma"/>
                <a:sym typeface="Tahoma"/>
              </a:rPr>
              <a:t> </a:t>
            </a:r>
            <a:r>
              <a:rPr b="1" i="0" lang="en-US" sz="2000" u="none" cap="none" strike="noStrike">
                <a:solidFill>
                  <a:srgbClr val="FF00FF"/>
                </a:solidFill>
                <a:latin typeface="Tahoma"/>
                <a:ea typeface="Tahoma"/>
                <a:cs typeface="Tahoma"/>
                <a:sym typeface="Tahoma"/>
              </a:rPr>
              <a:t>compounding interest rate.We conclude that continous compounding rate is the upper bound of all  compounding rates.</a:t>
            </a:r>
            <a:r>
              <a:rPr b="0" i="0" lang="en-US" sz="2000" u="none" cap="none" strike="noStrike">
                <a:solidFill>
                  <a:schemeClr val="dk1"/>
                </a:solidFill>
                <a:latin typeface="Times New Roman"/>
                <a:ea typeface="Times New Roman"/>
                <a:cs typeface="Times New Roman"/>
                <a:sym typeface="Times New Roman"/>
              </a:rPr>
              <a:t> </a:t>
            </a:r>
            <a:endParaRPr/>
          </a:p>
        </p:txBody>
      </p:sp>
      <p:pic>
        <p:nvPicPr>
          <p:cNvPr id="572" name="Google Shape;572;p62"/>
          <p:cNvPicPr preferRelativeResize="0"/>
          <p:nvPr/>
        </p:nvPicPr>
        <p:blipFill rotWithShape="1">
          <a:blip r:embed="rId3">
            <a:alphaModFix/>
          </a:blip>
          <a:srcRect b="0" l="0" r="0" t="0"/>
          <a:stretch/>
        </p:blipFill>
        <p:spPr>
          <a:xfrm>
            <a:off x="1441450" y="4221162"/>
            <a:ext cx="1612913" cy="8850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0" name="Shape 120"/>
        <p:cNvGrpSpPr/>
        <p:nvPr/>
      </p:nvGrpSpPr>
      <p:grpSpPr>
        <a:xfrm>
          <a:off x="0" y="0"/>
          <a:ext cx="0" cy="0"/>
          <a:chOff x="0" y="0"/>
          <a:chExt cx="0" cy="0"/>
        </a:xfrm>
      </p:grpSpPr>
      <p:sp>
        <p:nvSpPr>
          <p:cNvPr id="121" name="Google Shape;121;p18"/>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Copyright Dr.Shahram Sharifi</a:t>
            </a:r>
            <a:endParaRPr/>
          </a:p>
        </p:txBody>
      </p:sp>
      <p:sp>
        <p:nvSpPr>
          <p:cNvPr id="122" name="Google Shape;122;p1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Times New Roman"/>
              <a:ea typeface="Times New Roman"/>
              <a:cs typeface="Times New Roman"/>
              <a:sym typeface="Times New Roman"/>
            </a:endParaRPr>
          </a:p>
        </p:txBody>
      </p:sp>
      <p:sp>
        <p:nvSpPr>
          <p:cNvPr id="123" name="Google Shape;123;p1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2" marL="381000" marR="0" rtl="0" algn="just">
              <a:lnSpc>
                <a:spcPct val="100000"/>
              </a:lnSpc>
              <a:spcBef>
                <a:spcPts val="0"/>
              </a:spcBef>
              <a:spcAft>
                <a:spcPts val="0"/>
              </a:spcAft>
              <a:buClr>
                <a:srgbClr val="0000FF"/>
              </a:buClr>
              <a:buSzPts val="3200"/>
              <a:buFont typeface="Noto Sans Symbols"/>
              <a:buChar char="❑"/>
            </a:pPr>
            <a:r>
              <a:rPr b="1" i="0" lang="en-US" sz="3200" u="none" cap="none" strike="noStrike">
                <a:solidFill>
                  <a:srgbClr val="0000FF"/>
                </a:solidFill>
                <a:latin typeface="Arial"/>
                <a:ea typeface="Arial"/>
                <a:cs typeface="Arial"/>
                <a:sym typeface="Arial"/>
              </a:rPr>
              <a:t>Growth</a:t>
            </a:r>
            <a:r>
              <a:rPr b="1" i="0" lang="en-US" sz="3200" u="none" cap="none" strike="noStrike">
                <a:solidFill>
                  <a:srgbClr val="000080"/>
                </a:solidFill>
                <a:latin typeface="Arial"/>
                <a:ea typeface="Arial"/>
                <a:cs typeface="Arial"/>
                <a:sym typeface="Arial"/>
              </a:rPr>
              <a:t>, thus depends on</a:t>
            </a:r>
            <a:endParaRPr b="1" i="0" sz="3200" u="none" cap="none" strike="noStrike">
              <a:solidFill>
                <a:srgbClr val="FF0000"/>
              </a:solidFill>
              <a:latin typeface="Arial"/>
              <a:ea typeface="Arial"/>
              <a:cs typeface="Arial"/>
              <a:sym typeface="Arial"/>
            </a:endParaRPr>
          </a:p>
          <a:p>
            <a:pPr indent="0" lvl="2" marL="381000" marR="0" rtl="0" algn="just">
              <a:lnSpc>
                <a:spcPct val="100000"/>
              </a:lnSpc>
              <a:spcBef>
                <a:spcPts val="640"/>
              </a:spcBef>
              <a:spcAft>
                <a:spcPts val="0"/>
              </a:spcAft>
              <a:buClr>
                <a:srgbClr val="0000FF"/>
              </a:buClr>
              <a:buSzPts val="3200"/>
              <a:buFont typeface="Noto Sans Symbols"/>
              <a:buChar char="✓"/>
            </a:pPr>
            <a:r>
              <a:rPr b="1" i="0" lang="en-US" sz="3200" u="none" cap="none" strike="noStrike">
                <a:solidFill>
                  <a:srgbClr val="0000FF"/>
                </a:solidFill>
                <a:latin typeface="Arial"/>
                <a:ea typeface="Arial"/>
                <a:cs typeface="Arial"/>
                <a:sym typeface="Arial"/>
              </a:rPr>
              <a:t>Initial </a:t>
            </a:r>
            <a:r>
              <a:rPr b="1" i="0" lang="en-US" sz="3200" u="none" cap="none" strike="noStrike">
                <a:solidFill>
                  <a:srgbClr val="FF00FF"/>
                </a:solidFill>
                <a:latin typeface="Arial"/>
                <a:ea typeface="Arial"/>
                <a:cs typeface="Arial"/>
                <a:sym typeface="Arial"/>
              </a:rPr>
              <a:t>Value </a:t>
            </a:r>
            <a:r>
              <a:rPr b="1" i="0" lang="en-US" sz="3200" u="none" cap="none" strike="noStrike">
                <a:solidFill>
                  <a:srgbClr val="0000FF"/>
                </a:solidFill>
                <a:latin typeface="Arial"/>
                <a:ea typeface="Arial"/>
                <a:cs typeface="Arial"/>
                <a:sym typeface="Arial"/>
              </a:rPr>
              <a:t>of money</a:t>
            </a:r>
            <a:endParaRPr/>
          </a:p>
          <a:p>
            <a:pPr indent="0" lvl="2" marL="381000" marR="0" rtl="0" algn="just">
              <a:lnSpc>
                <a:spcPct val="100000"/>
              </a:lnSpc>
              <a:spcBef>
                <a:spcPts val="640"/>
              </a:spcBef>
              <a:spcAft>
                <a:spcPts val="0"/>
              </a:spcAft>
              <a:buClr>
                <a:srgbClr val="0000FF"/>
              </a:buClr>
              <a:buSzPts val="3200"/>
              <a:buFont typeface="Noto Sans Symbols"/>
              <a:buChar char="✓"/>
            </a:pPr>
            <a:r>
              <a:rPr b="1" i="0" lang="en-US" sz="3200" u="none" cap="none" strike="noStrike">
                <a:solidFill>
                  <a:srgbClr val="0000FF"/>
                </a:solidFill>
                <a:latin typeface="Arial"/>
                <a:ea typeface="Arial"/>
                <a:cs typeface="Arial"/>
                <a:sym typeface="Arial"/>
              </a:rPr>
              <a:t>Interest Rate</a:t>
            </a:r>
            <a:endParaRPr/>
          </a:p>
          <a:p>
            <a:pPr indent="0" lvl="2" marL="381000" marR="0" rtl="0" algn="just">
              <a:lnSpc>
                <a:spcPct val="100000"/>
              </a:lnSpc>
              <a:spcBef>
                <a:spcPts val="640"/>
              </a:spcBef>
              <a:spcAft>
                <a:spcPts val="0"/>
              </a:spcAft>
              <a:buClr>
                <a:srgbClr val="FF00FF"/>
              </a:buClr>
              <a:buSzPts val="3200"/>
              <a:buFont typeface="Noto Sans Symbols"/>
              <a:buChar char="✓"/>
            </a:pPr>
            <a:r>
              <a:rPr b="1" i="0" lang="en-US" sz="3200" u="none" cap="none" strike="noStrike">
                <a:solidFill>
                  <a:srgbClr val="FF00FF"/>
                </a:solidFill>
                <a:latin typeface="Arial"/>
                <a:ea typeface="Arial"/>
                <a:cs typeface="Arial"/>
                <a:sym typeface="Arial"/>
              </a:rPr>
              <a:t>Time</a:t>
            </a:r>
            <a:endParaRPr/>
          </a:p>
          <a:p>
            <a:pPr indent="-139700" lvl="0" marL="342900" marR="0" rtl="0" algn="l">
              <a:spcBef>
                <a:spcPts val="640"/>
              </a:spcBef>
              <a:spcAft>
                <a:spcPts val="0"/>
              </a:spcAft>
              <a:buClr>
                <a:schemeClr val="dk1"/>
              </a:buClr>
              <a:buSzPts val="3200"/>
              <a:buFont typeface="Times New Roman"/>
              <a:buNone/>
            </a:pPr>
            <a:r>
              <a:t/>
            </a:r>
            <a:endParaRPr b="1" i="0" sz="3200" u="none" cap="none" strike="noStrike">
              <a:solidFill>
                <a:srgbClr val="FF00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300"/>
                                        <p:tgtEl>
                                          <p:spTgt spid="12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300"/>
                                        <p:tgtEl>
                                          <p:spTgt spid="12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300"/>
                                        <p:tgtEl>
                                          <p:spTgt spid="12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300"/>
                                        <p:tgtEl>
                                          <p:spTgt spid="12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300"/>
                                        <p:tgtEl>
                                          <p:spTgt spid="1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76" name="Shape 576"/>
        <p:cNvGrpSpPr/>
        <p:nvPr/>
      </p:nvGrpSpPr>
      <p:grpSpPr>
        <a:xfrm>
          <a:off x="0" y="0"/>
          <a:ext cx="0" cy="0"/>
          <a:chOff x="0" y="0"/>
          <a:chExt cx="0" cy="0"/>
        </a:xfrm>
      </p:grpSpPr>
      <p:sp>
        <p:nvSpPr>
          <p:cNvPr id="577" name="Google Shape;577;p63"/>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578" name="Google Shape;578;p6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4400"/>
              <a:buFont typeface="Tahoma"/>
              <a:buNone/>
            </a:pPr>
            <a:r>
              <a:rPr b="1" i="0" lang="en-US" sz="4400" u="none" cap="none" strike="noStrike">
                <a:solidFill>
                  <a:srgbClr val="FF00FF"/>
                </a:solidFill>
                <a:latin typeface="Tahoma"/>
                <a:ea typeface="Tahoma"/>
                <a:cs typeface="Tahoma"/>
                <a:sym typeface="Tahoma"/>
              </a:rPr>
              <a:t>Changing Interest rates</a:t>
            </a:r>
            <a:br>
              <a:rPr b="0" i="0" lang="en-US" sz="4400" u="none" cap="none" strike="noStrike">
                <a:solidFill>
                  <a:srgbClr val="0000FF"/>
                </a:solidFill>
                <a:latin typeface="Times New Roman"/>
                <a:ea typeface="Times New Roman"/>
                <a:cs typeface="Times New Roman"/>
                <a:sym typeface="Times New Roman"/>
              </a:rPr>
            </a:br>
            <a:endParaRPr/>
          </a:p>
        </p:txBody>
      </p:sp>
      <p:sp>
        <p:nvSpPr>
          <p:cNvPr id="579" name="Google Shape;579;p63"/>
          <p:cNvSpPr txBox="1"/>
          <p:nvPr>
            <p:ph idx="1" type="body"/>
          </p:nvPr>
        </p:nvSpPr>
        <p:spPr>
          <a:xfrm>
            <a:off x="381000" y="1981200"/>
            <a:ext cx="8077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Tahoma"/>
              <a:buChar char="•"/>
            </a:pPr>
            <a:r>
              <a:rPr b="1" i="0" lang="en-US" sz="3200" u="none" cap="none" strike="noStrike">
                <a:solidFill>
                  <a:srgbClr val="0000FF"/>
                </a:solidFill>
                <a:latin typeface="Tahoma"/>
                <a:ea typeface="Tahoma"/>
                <a:cs typeface="Tahoma"/>
                <a:sym typeface="Tahoma"/>
              </a:rPr>
              <a:t>Thus far, one of the basic implicit assumptions, was that Interest rate remains </a:t>
            </a:r>
            <a:r>
              <a:rPr b="1" i="0" lang="en-US" sz="3200" u="none" cap="none" strike="noStrike">
                <a:solidFill>
                  <a:srgbClr val="FF00FF"/>
                </a:solidFill>
                <a:latin typeface="Tahoma"/>
                <a:ea typeface="Tahoma"/>
                <a:cs typeface="Tahoma"/>
                <a:sym typeface="Tahoma"/>
              </a:rPr>
              <a:t>constant</a:t>
            </a:r>
            <a:r>
              <a:rPr b="1" i="0" lang="en-US" sz="3200" u="none" cap="none" strike="noStrike">
                <a:solidFill>
                  <a:srgbClr val="0000FF"/>
                </a:solidFill>
                <a:latin typeface="Tahoma"/>
                <a:ea typeface="Tahoma"/>
                <a:cs typeface="Tahoma"/>
                <a:sym typeface="Tahoma"/>
              </a:rPr>
              <a:t> during the Cash Flow period.What if  the interest rate changes from period to period due to market volatility, macroeconomic instability, inflation, monetary policy, risk,etc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83" name="Shape 583"/>
        <p:cNvGrpSpPr/>
        <p:nvPr/>
      </p:nvGrpSpPr>
      <p:grpSpPr>
        <a:xfrm>
          <a:off x="0" y="0"/>
          <a:ext cx="0" cy="0"/>
          <a:chOff x="0" y="0"/>
          <a:chExt cx="0" cy="0"/>
        </a:xfrm>
      </p:grpSpPr>
      <p:sp>
        <p:nvSpPr>
          <p:cNvPr id="584" name="Google Shape;584;p6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585" name="Google Shape;585;p64"/>
          <p:cNvSpPr txBox="1"/>
          <p:nvPr/>
        </p:nvSpPr>
        <p:spPr>
          <a:xfrm>
            <a:off x="457200" y="3200400"/>
            <a:ext cx="7924800" cy="2530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By Equivalence:</a:t>
            </a:r>
            <a:endParaRPr/>
          </a:p>
          <a:p>
            <a:pPr indent="0" lvl="0" marL="0" marR="0" rtl="0" algn="l">
              <a:lnSpc>
                <a:spcPct val="100000"/>
              </a:lnSpc>
              <a:spcBef>
                <a:spcPts val="100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0➔3 =0</a:t>
            </a:r>
            <a:r>
              <a:rPr b="1" i="0" lang="en-US" sz="2000" u="none">
                <a:solidFill>
                  <a:srgbClr val="008080"/>
                </a:solidFill>
                <a:latin typeface="Tahoma"/>
                <a:ea typeface="Tahoma"/>
                <a:cs typeface="Tahoma"/>
                <a:sym typeface="Tahoma"/>
              </a:rPr>
              <a:t>➔</a:t>
            </a:r>
            <a:r>
              <a:rPr b="1" i="0" lang="en-US" sz="2000" u="none">
                <a:solidFill>
                  <a:srgbClr val="008000"/>
                </a:solidFill>
                <a:latin typeface="Tahoma"/>
                <a:ea typeface="Tahoma"/>
                <a:cs typeface="Tahoma"/>
                <a:sym typeface="Tahoma"/>
              </a:rPr>
              <a:t>1</a:t>
            </a:r>
            <a:r>
              <a:rPr b="1" i="0" lang="en-US" sz="2000" u="none">
                <a:solidFill>
                  <a:srgbClr val="0000FF"/>
                </a:solidFill>
                <a:latin typeface="Tahoma"/>
                <a:ea typeface="Tahoma"/>
                <a:cs typeface="Tahoma"/>
                <a:sym typeface="Tahoma"/>
              </a:rPr>
              <a:t> *</a:t>
            </a:r>
            <a:r>
              <a:rPr b="1" i="0" lang="en-US" sz="2000" u="none">
                <a:solidFill>
                  <a:srgbClr val="008000"/>
                </a:solidFill>
                <a:latin typeface="Tahoma"/>
                <a:ea typeface="Tahoma"/>
                <a:cs typeface="Tahoma"/>
                <a:sym typeface="Tahoma"/>
              </a:rPr>
              <a:t>1</a:t>
            </a:r>
            <a:r>
              <a:rPr b="1" i="0" lang="en-US" sz="2000" u="none">
                <a:solidFill>
                  <a:srgbClr val="008080"/>
                </a:solidFill>
                <a:latin typeface="Tahoma"/>
                <a:ea typeface="Tahoma"/>
                <a:cs typeface="Tahoma"/>
                <a:sym typeface="Tahoma"/>
              </a:rPr>
              <a:t>➔</a:t>
            </a:r>
            <a:r>
              <a:rPr b="1" i="0" lang="en-US" sz="2000" u="none">
                <a:solidFill>
                  <a:srgbClr val="008000"/>
                </a:solidFill>
                <a:latin typeface="Tahoma"/>
                <a:ea typeface="Tahoma"/>
                <a:cs typeface="Tahoma"/>
                <a:sym typeface="Tahoma"/>
              </a:rPr>
              <a:t>2 *2</a:t>
            </a:r>
            <a:r>
              <a:rPr b="1" i="0" lang="en-US" sz="2000" u="none">
                <a:solidFill>
                  <a:srgbClr val="008080"/>
                </a:solidFill>
                <a:latin typeface="Tahoma"/>
                <a:ea typeface="Tahoma"/>
                <a:cs typeface="Tahoma"/>
                <a:sym typeface="Tahoma"/>
              </a:rPr>
              <a:t>➔ </a:t>
            </a:r>
            <a:r>
              <a:rPr b="1" i="0" lang="en-US" sz="2000" u="none">
                <a:solidFill>
                  <a:srgbClr val="000000"/>
                </a:solidFill>
                <a:latin typeface="Tahoma"/>
                <a:ea typeface="Tahoma"/>
                <a:cs typeface="Tahoma"/>
                <a:sym typeface="Tahoma"/>
              </a:rPr>
              <a:t>3</a:t>
            </a:r>
            <a:endParaRPr/>
          </a:p>
          <a:p>
            <a:pPr indent="0" lvl="0" marL="0" marR="0" rtl="0" algn="l">
              <a:lnSpc>
                <a:spcPct val="100000"/>
              </a:lnSpc>
              <a:spcBef>
                <a:spcPts val="1000"/>
              </a:spcBef>
              <a:spcAft>
                <a:spcPts val="0"/>
              </a:spcAft>
              <a:buClr>
                <a:srgbClr val="008080"/>
              </a:buClr>
              <a:buSzPts val="2000"/>
              <a:buFont typeface="Tahoma"/>
              <a:buNone/>
            </a:pPr>
            <a:r>
              <a:rPr b="1" i="0" lang="en-US" sz="2000" u="none">
                <a:solidFill>
                  <a:srgbClr val="008080"/>
                </a:solidFill>
                <a:latin typeface="Tahoma"/>
                <a:ea typeface="Tahoma"/>
                <a:cs typeface="Tahoma"/>
                <a:sym typeface="Tahoma"/>
              </a:rPr>
              <a:t>F</a:t>
            </a:r>
            <a:r>
              <a:rPr b="1" i="0" lang="en-US" sz="2000" u="none">
                <a:solidFill>
                  <a:srgbClr val="000000"/>
                </a:solidFill>
                <a:latin typeface="Tahoma"/>
                <a:ea typeface="Tahoma"/>
                <a:cs typeface="Tahoma"/>
                <a:sym typeface="Tahoma"/>
              </a:rPr>
              <a:t>=</a:t>
            </a:r>
            <a:r>
              <a:rPr b="1" i="0" lang="en-US" sz="2000" u="none">
                <a:solidFill>
                  <a:srgbClr val="0000FF"/>
                </a:solidFill>
                <a:latin typeface="Tahoma"/>
                <a:ea typeface="Tahoma"/>
                <a:cs typeface="Tahoma"/>
                <a:sym typeface="Tahoma"/>
              </a:rPr>
              <a:t>(</a:t>
            </a:r>
            <a:r>
              <a:rPr b="1" i="0" lang="en-US" sz="2000" u="none">
                <a:solidFill>
                  <a:srgbClr val="FF0000"/>
                </a:solidFill>
                <a:latin typeface="Tahoma"/>
                <a:ea typeface="Tahoma"/>
                <a:cs typeface="Tahoma"/>
                <a:sym typeface="Tahoma"/>
              </a:rPr>
              <a:t>1</a:t>
            </a:r>
            <a:r>
              <a:rPr b="1" i="0" lang="en-US" sz="2000" u="none">
                <a:solidFill>
                  <a:srgbClr val="0000FF"/>
                </a:solidFill>
                <a:latin typeface="Tahoma"/>
                <a:ea typeface="Tahoma"/>
                <a:cs typeface="Tahoma"/>
                <a:sym typeface="Tahoma"/>
              </a:rPr>
              <a:t>+i</a:t>
            </a:r>
            <a:r>
              <a:rPr b="1" baseline="-25000" i="0" lang="en-US" sz="2000" u="none">
                <a:solidFill>
                  <a:srgbClr val="0000FF"/>
                </a:solidFill>
                <a:latin typeface="Tahoma"/>
                <a:ea typeface="Tahoma"/>
                <a:cs typeface="Tahoma"/>
                <a:sym typeface="Tahoma"/>
              </a:rPr>
              <a:t>1</a:t>
            </a:r>
            <a:r>
              <a:rPr b="1" i="0" lang="en-US" sz="2000" u="none">
                <a:solidFill>
                  <a:srgbClr val="0000FF"/>
                </a:solidFill>
                <a:latin typeface="Tahoma"/>
                <a:ea typeface="Tahoma"/>
                <a:cs typeface="Tahoma"/>
                <a:sym typeface="Tahoma"/>
              </a:rPr>
              <a:t>) *(</a:t>
            </a:r>
            <a:r>
              <a:rPr b="1" i="0" lang="en-US" sz="2000" u="none">
                <a:solidFill>
                  <a:srgbClr val="FF0000"/>
                </a:solidFill>
                <a:latin typeface="Tahoma"/>
                <a:ea typeface="Tahoma"/>
                <a:cs typeface="Tahoma"/>
                <a:sym typeface="Tahoma"/>
              </a:rPr>
              <a:t>1</a:t>
            </a:r>
            <a:r>
              <a:rPr b="1" i="0" lang="en-US" sz="2000" u="none">
                <a:solidFill>
                  <a:srgbClr val="0000FF"/>
                </a:solidFill>
                <a:latin typeface="Tahoma"/>
                <a:ea typeface="Tahoma"/>
                <a:cs typeface="Tahoma"/>
                <a:sym typeface="Tahoma"/>
              </a:rPr>
              <a:t>+</a:t>
            </a:r>
            <a:r>
              <a:rPr b="1" i="0" lang="en-US" sz="2000" u="none">
                <a:solidFill>
                  <a:srgbClr val="008080"/>
                </a:solidFill>
                <a:latin typeface="Tahoma"/>
                <a:ea typeface="Tahoma"/>
                <a:cs typeface="Tahoma"/>
                <a:sym typeface="Tahoma"/>
              </a:rPr>
              <a:t>i</a:t>
            </a:r>
            <a:r>
              <a:rPr b="1" baseline="-25000" i="0" lang="en-US" sz="2000" u="none">
                <a:solidFill>
                  <a:srgbClr val="008080"/>
                </a:solidFill>
                <a:latin typeface="Tahoma"/>
                <a:ea typeface="Tahoma"/>
                <a:cs typeface="Tahoma"/>
                <a:sym typeface="Tahoma"/>
              </a:rPr>
              <a:t>2</a:t>
            </a:r>
            <a:r>
              <a:rPr b="1" i="0" lang="en-US" sz="2000" u="none">
                <a:solidFill>
                  <a:srgbClr val="0000FF"/>
                </a:solidFill>
                <a:latin typeface="Tahoma"/>
                <a:ea typeface="Tahoma"/>
                <a:cs typeface="Tahoma"/>
                <a:sym typeface="Tahoma"/>
              </a:rPr>
              <a:t>)</a:t>
            </a:r>
            <a:r>
              <a:rPr b="1" i="0" lang="en-US" sz="2000" u="none">
                <a:solidFill>
                  <a:srgbClr val="0000FF"/>
                </a:solidFill>
                <a:latin typeface="Times New Roman"/>
                <a:ea typeface="Times New Roman"/>
                <a:cs typeface="Times New Roman"/>
                <a:sym typeface="Times New Roman"/>
              </a:rPr>
              <a:t> </a:t>
            </a:r>
            <a:r>
              <a:rPr b="1" i="0" lang="en-US" sz="2000" u="none">
                <a:solidFill>
                  <a:srgbClr val="0000FF"/>
                </a:solidFill>
                <a:latin typeface="Tahoma"/>
                <a:ea typeface="Tahoma"/>
                <a:cs typeface="Tahoma"/>
                <a:sym typeface="Tahoma"/>
              </a:rPr>
              <a:t>*(</a:t>
            </a:r>
            <a:r>
              <a:rPr b="1" i="0" lang="en-US" sz="2000" u="none">
                <a:solidFill>
                  <a:srgbClr val="FF0000"/>
                </a:solidFill>
                <a:latin typeface="Tahoma"/>
                <a:ea typeface="Tahoma"/>
                <a:cs typeface="Tahoma"/>
                <a:sym typeface="Tahoma"/>
              </a:rPr>
              <a:t>1</a:t>
            </a:r>
            <a:r>
              <a:rPr b="1" i="0" lang="en-US" sz="2000" u="none">
                <a:solidFill>
                  <a:srgbClr val="0000FF"/>
                </a:solidFill>
                <a:latin typeface="Tahoma"/>
                <a:ea typeface="Tahoma"/>
                <a:cs typeface="Tahoma"/>
                <a:sym typeface="Tahoma"/>
              </a:rPr>
              <a:t>+</a:t>
            </a:r>
            <a:r>
              <a:rPr b="1" i="0" lang="en-US" sz="2000" u="none">
                <a:solidFill>
                  <a:srgbClr val="FF00FF"/>
                </a:solidFill>
                <a:latin typeface="Tahoma"/>
                <a:ea typeface="Tahoma"/>
                <a:cs typeface="Tahoma"/>
                <a:sym typeface="Tahoma"/>
              </a:rPr>
              <a:t>i</a:t>
            </a:r>
            <a:r>
              <a:rPr b="1" baseline="-25000" i="0" lang="en-US" sz="2000" u="none">
                <a:solidFill>
                  <a:srgbClr val="FF00FF"/>
                </a:solidFill>
                <a:latin typeface="Tahoma"/>
                <a:ea typeface="Tahoma"/>
                <a:cs typeface="Tahoma"/>
                <a:sym typeface="Tahoma"/>
              </a:rPr>
              <a:t>3</a:t>
            </a:r>
            <a:r>
              <a:rPr b="1" i="0" lang="en-US" sz="2000" u="none">
                <a:solidFill>
                  <a:srgbClr val="0000FF"/>
                </a:solidFill>
                <a:latin typeface="Tahoma"/>
                <a:ea typeface="Tahoma"/>
                <a:cs typeface="Tahoma"/>
                <a:sym typeface="Tahoma"/>
              </a:rPr>
              <a:t>)		(1)	</a:t>
            </a:r>
            <a:endParaRPr/>
          </a:p>
          <a:p>
            <a:pPr indent="0" lvl="0" marL="0" marR="0" rtl="0" algn="l">
              <a:lnSpc>
                <a:spcPct val="100000"/>
              </a:lnSpc>
              <a:spcBef>
                <a:spcPts val="1000"/>
              </a:spcBef>
              <a:spcAft>
                <a:spcPts val="0"/>
              </a:spcAft>
              <a:buClr>
                <a:srgbClr val="0000FF"/>
              </a:buClr>
              <a:buSzPts val="2000"/>
              <a:buFont typeface="Tahoma"/>
              <a:buNone/>
            </a:pPr>
            <a:r>
              <a:rPr b="1" i="0" lang="en-US" sz="2000" u="none">
                <a:solidFill>
                  <a:srgbClr val="0000FF"/>
                </a:solidFill>
                <a:latin typeface="Tahoma"/>
                <a:ea typeface="Tahoma"/>
                <a:cs typeface="Tahoma"/>
                <a:sym typeface="Tahoma"/>
              </a:rPr>
              <a:t>So we conclude that </a:t>
            </a:r>
            <a:r>
              <a:rPr b="1" i="0" lang="en-US" sz="2000" u="none">
                <a:solidFill>
                  <a:srgbClr val="008080"/>
                </a:solidFill>
                <a:latin typeface="Tahoma"/>
                <a:ea typeface="Tahoma"/>
                <a:cs typeface="Tahoma"/>
                <a:sym typeface="Tahoma"/>
              </a:rPr>
              <a:t>F</a:t>
            </a:r>
            <a:r>
              <a:rPr b="1" i="0" lang="en-US" sz="2000" u="none">
                <a:solidFill>
                  <a:srgbClr val="0000FF"/>
                </a:solidFill>
                <a:latin typeface="Tahoma"/>
                <a:ea typeface="Tahoma"/>
                <a:cs typeface="Tahoma"/>
                <a:sym typeface="Tahoma"/>
              </a:rPr>
              <a:t>uture value formula is special case of this s formula. Actually if you set i</a:t>
            </a:r>
            <a:r>
              <a:rPr b="1" baseline="-25000" i="0" lang="en-US" sz="2000" u="none">
                <a:solidFill>
                  <a:srgbClr val="0000FF"/>
                </a:solidFill>
                <a:latin typeface="Tahoma"/>
                <a:ea typeface="Tahoma"/>
                <a:cs typeface="Tahoma"/>
                <a:sym typeface="Tahoma"/>
              </a:rPr>
              <a:t>1</a:t>
            </a:r>
            <a:r>
              <a:rPr b="1" i="0" lang="en-US" sz="2000" u="none">
                <a:solidFill>
                  <a:srgbClr val="008080"/>
                </a:solidFill>
                <a:latin typeface="Tahoma"/>
                <a:ea typeface="Tahoma"/>
                <a:cs typeface="Tahoma"/>
                <a:sym typeface="Tahoma"/>
              </a:rPr>
              <a:t>= i</a:t>
            </a:r>
            <a:r>
              <a:rPr b="1" baseline="-25000" i="0" lang="en-US" sz="2000" u="none">
                <a:solidFill>
                  <a:srgbClr val="008080"/>
                </a:solidFill>
                <a:latin typeface="Tahoma"/>
                <a:ea typeface="Tahoma"/>
                <a:cs typeface="Tahoma"/>
                <a:sym typeface="Tahoma"/>
              </a:rPr>
              <a:t>2</a:t>
            </a:r>
            <a:r>
              <a:rPr b="1" i="0" lang="en-US" sz="2000" u="none">
                <a:solidFill>
                  <a:srgbClr val="008080"/>
                </a:solidFill>
                <a:latin typeface="Tahoma"/>
                <a:ea typeface="Tahoma"/>
                <a:cs typeface="Tahoma"/>
                <a:sym typeface="Tahoma"/>
              </a:rPr>
              <a:t>=</a:t>
            </a:r>
            <a:r>
              <a:rPr b="1" i="0" lang="en-US" sz="2000" u="none">
                <a:solidFill>
                  <a:srgbClr val="FF00FF"/>
                </a:solidFill>
                <a:latin typeface="Tahoma"/>
                <a:ea typeface="Tahoma"/>
                <a:cs typeface="Tahoma"/>
                <a:sym typeface="Tahoma"/>
              </a:rPr>
              <a:t> i</a:t>
            </a:r>
            <a:r>
              <a:rPr b="1" baseline="-25000" i="0" lang="en-US" sz="2000" u="none">
                <a:solidFill>
                  <a:srgbClr val="FF00FF"/>
                </a:solidFill>
                <a:latin typeface="Tahoma"/>
                <a:ea typeface="Tahoma"/>
                <a:cs typeface="Tahoma"/>
                <a:sym typeface="Tahoma"/>
              </a:rPr>
              <a:t>3</a:t>
            </a:r>
            <a:r>
              <a:rPr b="1" i="0" lang="en-US" sz="2000" u="none">
                <a:solidFill>
                  <a:srgbClr val="008080"/>
                </a:solidFill>
                <a:latin typeface="Tahoma"/>
                <a:ea typeface="Tahoma"/>
                <a:cs typeface="Tahoma"/>
                <a:sym typeface="Tahoma"/>
              </a:rPr>
              <a:t>=</a:t>
            </a:r>
            <a:r>
              <a:rPr b="1" baseline="-25000" i="0" lang="en-US" sz="2000" u="none">
                <a:solidFill>
                  <a:srgbClr val="FF00FF"/>
                </a:solidFill>
                <a:latin typeface="Times New Roman"/>
                <a:ea typeface="Times New Roman"/>
                <a:cs typeface="Times New Roman"/>
                <a:sym typeface="Times New Roman"/>
              </a:rPr>
              <a:t>…</a:t>
            </a:r>
            <a:r>
              <a:rPr b="1" baseline="-25000" i="0" lang="en-US" sz="2000" u="none">
                <a:solidFill>
                  <a:srgbClr val="FF00FF"/>
                </a:solidFill>
                <a:latin typeface="Tahoma"/>
                <a:ea typeface="Tahoma"/>
                <a:cs typeface="Tahoma"/>
                <a:sym typeface="Tahoma"/>
              </a:rPr>
              <a:t>.</a:t>
            </a:r>
            <a:r>
              <a:rPr b="1" i="0" lang="en-US" sz="2000" u="none">
                <a:solidFill>
                  <a:srgbClr val="008080"/>
                </a:solidFill>
                <a:latin typeface="Tahoma"/>
                <a:ea typeface="Tahoma"/>
                <a:cs typeface="Tahoma"/>
                <a:sym typeface="Tahoma"/>
              </a:rPr>
              <a:t>=</a:t>
            </a:r>
            <a:r>
              <a:rPr b="1" i="0" lang="en-US" sz="2000" u="none">
                <a:solidFill>
                  <a:srgbClr val="000000"/>
                </a:solidFill>
                <a:latin typeface="Tahoma"/>
                <a:ea typeface="Tahoma"/>
                <a:cs typeface="Tahoma"/>
                <a:sym typeface="Tahoma"/>
              </a:rPr>
              <a:t>i</a:t>
            </a:r>
            <a:r>
              <a:rPr b="1" baseline="-25000" i="0" lang="en-US" sz="2000" u="none">
                <a:solidFill>
                  <a:srgbClr val="000000"/>
                </a:solidFill>
                <a:latin typeface="Tahoma"/>
                <a:ea typeface="Tahoma"/>
                <a:cs typeface="Tahoma"/>
                <a:sym typeface="Tahoma"/>
              </a:rPr>
              <a:t>n</a:t>
            </a:r>
            <a:r>
              <a:rPr b="1" i="0" lang="en-US" sz="2000" u="none">
                <a:solidFill>
                  <a:srgbClr val="008080"/>
                </a:solidFill>
                <a:latin typeface="Tahoma"/>
                <a:ea typeface="Tahoma"/>
                <a:cs typeface="Tahoma"/>
                <a:sym typeface="Tahoma"/>
              </a:rPr>
              <a:t>=</a:t>
            </a:r>
            <a:r>
              <a:rPr b="1" i="0" lang="en-US" sz="2000" u="none">
                <a:solidFill>
                  <a:srgbClr val="0000FF"/>
                </a:solidFill>
                <a:latin typeface="Tahoma"/>
                <a:ea typeface="Tahoma"/>
                <a:cs typeface="Tahoma"/>
                <a:sym typeface="Tahoma"/>
              </a:rPr>
              <a:t>i</a:t>
            </a:r>
            <a:endParaRPr b="1" i="0" sz="2000" u="none">
              <a:solidFill>
                <a:srgbClr val="000000"/>
              </a:solidFill>
              <a:latin typeface="Tahoma"/>
              <a:ea typeface="Tahoma"/>
              <a:cs typeface="Tahoma"/>
              <a:sym typeface="Tahoma"/>
            </a:endParaRPr>
          </a:p>
          <a:p>
            <a:pPr indent="0" lvl="0" marL="0" marR="0" rtl="0" algn="l">
              <a:lnSpc>
                <a:spcPct val="100000"/>
              </a:lnSpc>
              <a:spcBef>
                <a:spcPts val="1000"/>
              </a:spcBef>
              <a:spcAft>
                <a:spcPts val="0"/>
              </a:spcAft>
              <a:buClr>
                <a:srgbClr val="0000FF"/>
              </a:buClr>
              <a:buSzPts val="2000"/>
              <a:buFont typeface="Tahoma"/>
              <a:buNone/>
            </a:pPr>
            <a:r>
              <a:rPr b="1" i="0" lang="en-US" sz="2000" u="none">
                <a:solidFill>
                  <a:srgbClr val="0000FF"/>
                </a:solidFill>
                <a:latin typeface="Tahoma"/>
                <a:ea typeface="Tahoma"/>
                <a:cs typeface="Tahoma"/>
                <a:sym typeface="Tahoma"/>
              </a:rPr>
              <a:t>in equation (1), you  will get the former formula </a:t>
            </a:r>
            <a:r>
              <a:rPr b="1" i="0" lang="en-US" sz="2000" u="none">
                <a:solidFill>
                  <a:srgbClr val="008080"/>
                </a:solidFill>
                <a:latin typeface="Tahoma"/>
                <a:ea typeface="Tahoma"/>
                <a:cs typeface="Tahoma"/>
                <a:sym typeface="Tahoma"/>
              </a:rPr>
              <a:t>F</a:t>
            </a:r>
            <a:r>
              <a:rPr b="1" i="0" lang="en-US" sz="2000" u="none">
                <a:solidFill>
                  <a:srgbClr val="0000FF"/>
                </a:solidFill>
                <a:latin typeface="Tahoma"/>
                <a:ea typeface="Tahoma"/>
                <a:cs typeface="Tahoma"/>
                <a:sym typeface="Tahoma"/>
              </a:rPr>
              <a:t>=(</a:t>
            </a:r>
            <a:r>
              <a:rPr b="1" i="0" lang="en-US" sz="2000" u="none">
                <a:solidFill>
                  <a:srgbClr val="FF0000"/>
                </a:solidFill>
                <a:latin typeface="Tahoma"/>
                <a:ea typeface="Tahoma"/>
                <a:cs typeface="Tahoma"/>
                <a:sym typeface="Tahoma"/>
              </a:rPr>
              <a:t>1</a:t>
            </a:r>
            <a:r>
              <a:rPr b="1" i="0" lang="en-US" sz="2000" u="none">
                <a:solidFill>
                  <a:srgbClr val="0000FF"/>
                </a:solidFill>
                <a:latin typeface="Tahoma"/>
                <a:ea typeface="Tahoma"/>
                <a:cs typeface="Tahoma"/>
                <a:sym typeface="Tahoma"/>
              </a:rPr>
              <a:t>+i)</a:t>
            </a:r>
            <a:r>
              <a:rPr b="1" baseline="30000" i="0" lang="en-US" sz="2000" u="none">
                <a:solidFill>
                  <a:srgbClr val="FF00FF"/>
                </a:solidFill>
                <a:latin typeface="Tahoma"/>
                <a:ea typeface="Tahoma"/>
                <a:cs typeface="Tahoma"/>
                <a:sym typeface="Tahoma"/>
              </a:rPr>
              <a:t>n </a:t>
            </a:r>
            <a:endParaRPr/>
          </a:p>
        </p:txBody>
      </p:sp>
      <p:sp>
        <p:nvSpPr>
          <p:cNvPr id="586" name="Google Shape;586;p64"/>
          <p:cNvSpPr txBox="1"/>
          <p:nvPr/>
        </p:nvSpPr>
        <p:spPr>
          <a:xfrm>
            <a:off x="1752600" y="2819400"/>
            <a:ext cx="6629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2000"/>
              <a:buFont typeface="Times New Roman"/>
              <a:buNone/>
            </a:pPr>
            <a:r>
              <a:rPr b="1" i="0" lang="en-US" sz="2000" u="none">
                <a:solidFill>
                  <a:srgbClr val="FF00FF"/>
                </a:solidFill>
                <a:latin typeface="Times New Roman"/>
                <a:ea typeface="Times New Roman"/>
                <a:cs typeface="Times New Roman"/>
                <a:sym typeface="Times New Roman"/>
              </a:rPr>
              <a:t>0         1          2          3         4           5……   n           time </a:t>
            </a:r>
            <a:endParaRPr/>
          </a:p>
        </p:txBody>
      </p:sp>
      <p:grpSp>
        <p:nvGrpSpPr>
          <p:cNvPr id="587" name="Google Shape;587;p64"/>
          <p:cNvGrpSpPr/>
          <p:nvPr/>
        </p:nvGrpSpPr>
        <p:grpSpPr>
          <a:xfrm>
            <a:off x="1295400" y="381000"/>
            <a:ext cx="6321425" cy="2438400"/>
            <a:chOff x="1295400" y="609600"/>
            <a:chExt cx="6321425" cy="2438400"/>
          </a:xfrm>
        </p:grpSpPr>
        <p:grpSp>
          <p:nvGrpSpPr>
            <p:cNvPr id="588" name="Google Shape;588;p64"/>
            <p:cNvGrpSpPr/>
            <p:nvPr/>
          </p:nvGrpSpPr>
          <p:grpSpPr>
            <a:xfrm>
              <a:off x="1600200" y="609600"/>
              <a:ext cx="6016625" cy="2438400"/>
              <a:chOff x="1905000" y="457200"/>
              <a:chExt cx="6016625" cy="2438400"/>
            </a:xfrm>
          </p:grpSpPr>
          <p:cxnSp>
            <p:nvCxnSpPr>
              <p:cNvPr id="589" name="Google Shape;589;p64"/>
              <p:cNvCxnSpPr/>
              <p:nvPr/>
            </p:nvCxnSpPr>
            <p:spPr>
              <a:xfrm>
                <a:off x="2133600" y="2895600"/>
                <a:ext cx="5788025" cy="0"/>
              </a:xfrm>
              <a:prstGeom prst="straightConnector1">
                <a:avLst/>
              </a:prstGeom>
              <a:noFill/>
              <a:ln cap="flat" cmpd="sng" w="9525">
                <a:solidFill>
                  <a:srgbClr val="000000"/>
                </a:solidFill>
                <a:prstDash val="solid"/>
                <a:miter lim="800000"/>
                <a:headEnd len="sm" w="sm" type="none"/>
                <a:tailEnd len="med" w="med" type="triangle"/>
              </a:ln>
            </p:spPr>
          </p:cxnSp>
          <p:cxnSp>
            <p:nvCxnSpPr>
              <p:cNvPr id="590" name="Google Shape;590;p64"/>
              <p:cNvCxnSpPr/>
              <p:nvPr/>
            </p:nvCxnSpPr>
            <p:spPr>
              <a:xfrm rot="10800000">
                <a:off x="2133600" y="2251075"/>
                <a:ext cx="0" cy="641350"/>
              </a:xfrm>
              <a:prstGeom prst="straightConnector1">
                <a:avLst/>
              </a:prstGeom>
              <a:noFill/>
              <a:ln cap="flat" cmpd="sng" w="9525">
                <a:solidFill>
                  <a:srgbClr val="FF0000"/>
                </a:solidFill>
                <a:prstDash val="solid"/>
                <a:miter lim="800000"/>
                <a:headEnd len="sm" w="sm" type="none"/>
                <a:tailEnd len="med" w="med" type="triangle"/>
              </a:ln>
            </p:spPr>
          </p:cxnSp>
          <p:cxnSp>
            <p:nvCxnSpPr>
              <p:cNvPr id="591" name="Google Shape;591;p64"/>
              <p:cNvCxnSpPr/>
              <p:nvPr/>
            </p:nvCxnSpPr>
            <p:spPr>
              <a:xfrm rot="10800000">
                <a:off x="4418012" y="969962"/>
                <a:ext cx="0" cy="1922462"/>
              </a:xfrm>
              <a:prstGeom prst="straightConnector1">
                <a:avLst/>
              </a:prstGeom>
              <a:noFill/>
              <a:ln cap="flat" cmpd="sng" w="38100">
                <a:solidFill>
                  <a:srgbClr val="339966"/>
                </a:solidFill>
                <a:prstDash val="solid"/>
                <a:miter lim="800000"/>
                <a:headEnd len="sm" w="sm" type="none"/>
                <a:tailEnd len="med" w="med" type="triangle"/>
              </a:ln>
            </p:spPr>
          </p:cxnSp>
          <p:cxnSp>
            <p:nvCxnSpPr>
              <p:cNvPr id="592" name="Google Shape;592;p64"/>
              <p:cNvCxnSpPr/>
              <p:nvPr/>
            </p:nvCxnSpPr>
            <p:spPr>
              <a:xfrm rot="10800000">
                <a:off x="2895600" y="1981200"/>
                <a:ext cx="0" cy="896937"/>
              </a:xfrm>
              <a:prstGeom prst="straightConnector1">
                <a:avLst/>
              </a:prstGeom>
              <a:noFill/>
              <a:ln cap="flat" cmpd="sng" w="38100">
                <a:solidFill>
                  <a:srgbClr val="339966"/>
                </a:solidFill>
                <a:prstDash val="solid"/>
                <a:miter lim="800000"/>
                <a:headEnd len="sm" w="sm" type="none"/>
                <a:tailEnd len="med" w="med" type="triangle"/>
              </a:ln>
            </p:spPr>
          </p:cxnSp>
          <p:cxnSp>
            <p:nvCxnSpPr>
              <p:cNvPr id="593" name="Google Shape;593;p64"/>
              <p:cNvCxnSpPr/>
              <p:nvPr/>
            </p:nvCxnSpPr>
            <p:spPr>
              <a:xfrm rot="10800000">
                <a:off x="3657600" y="1600200"/>
                <a:ext cx="0" cy="1281112"/>
              </a:xfrm>
              <a:prstGeom prst="straightConnector1">
                <a:avLst/>
              </a:prstGeom>
              <a:noFill/>
              <a:ln cap="flat" cmpd="sng" w="38100">
                <a:solidFill>
                  <a:srgbClr val="339966"/>
                </a:solidFill>
                <a:prstDash val="solid"/>
                <a:miter lim="800000"/>
                <a:headEnd len="sm" w="sm" type="none"/>
                <a:tailEnd len="med" w="med" type="triangle"/>
              </a:ln>
            </p:spPr>
          </p:cxnSp>
          <p:cxnSp>
            <p:nvCxnSpPr>
              <p:cNvPr id="594" name="Google Shape;594;p64"/>
              <p:cNvCxnSpPr/>
              <p:nvPr/>
            </p:nvCxnSpPr>
            <p:spPr>
              <a:xfrm rot="10800000">
                <a:off x="2133600" y="1995487"/>
                <a:ext cx="0" cy="255587"/>
              </a:xfrm>
              <a:prstGeom prst="straightConnector1">
                <a:avLst/>
              </a:prstGeom>
              <a:noFill/>
              <a:ln cap="rnd" cmpd="sng" w="9525">
                <a:solidFill>
                  <a:srgbClr val="000000"/>
                </a:solidFill>
                <a:prstDash val="solid"/>
                <a:miter lim="800000"/>
                <a:headEnd len="sm" w="sm" type="none"/>
                <a:tailEnd len="sm" w="sm" type="none"/>
              </a:ln>
            </p:spPr>
          </p:cxnSp>
          <p:cxnSp>
            <p:nvCxnSpPr>
              <p:cNvPr id="595" name="Google Shape;595;p64"/>
              <p:cNvCxnSpPr/>
              <p:nvPr/>
            </p:nvCxnSpPr>
            <p:spPr>
              <a:xfrm>
                <a:off x="2133600" y="1995487"/>
                <a:ext cx="762000" cy="0"/>
              </a:xfrm>
              <a:prstGeom prst="straightConnector1">
                <a:avLst/>
              </a:prstGeom>
              <a:noFill/>
              <a:ln cap="rnd" cmpd="sng" w="9525">
                <a:solidFill>
                  <a:srgbClr val="000000"/>
                </a:solidFill>
                <a:prstDash val="solid"/>
                <a:miter lim="800000"/>
                <a:headEnd len="sm" w="sm" type="none"/>
                <a:tailEnd len="med" w="med" type="stealth"/>
              </a:ln>
            </p:spPr>
          </p:cxnSp>
          <p:cxnSp>
            <p:nvCxnSpPr>
              <p:cNvPr id="596" name="Google Shape;596;p64"/>
              <p:cNvCxnSpPr/>
              <p:nvPr/>
            </p:nvCxnSpPr>
            <p:spPr>
              <a:xfrm rot="10800000">
                <a:off x="2895600" y="1611312"/>
                <a:ext cx="0" cy="384175"/>
              </a:xfrm>
              <a:prstGeom prst="straightConnector1">
                <a:avLst/>
              </a:prstGeom>
              <a:noFill/>
              <a:ln cap="rnd" cmpd="sng" w="9525">
                <a:solidFill>
                  <a:srgbClr val="000000"/>
                </a:solidFill>
                <a:prstDash val="solid"/>
                <a:miter lim="800000"/>
                <a:headEnd len="sm" w="sm" type="none"/>
                <a:tailEnd len="sm" w="sm" type="none"/>
              </a:ln>
            </p:spPr>
          </p:cxnSp>
          <p:cxnSp>
            <p:nvCxnSpPr>
              <p:cNvPr id="597" name="Google Shape;597;p64"/>
              <p:cNvCxnSpPr/>
              <p:nvPr/>
            </p:nvCxnSpPr>
            <p:spPr>
              <a:xfrm>
                <a:off x="2895600" y="1611312"/>
                <a:ext cx="760412" cy="0"/>
              </a:xfrm>
              <a:prstGeom prst="straightConnector1">
                <a:avLst/>
              </a:prstGeom>
              <a:noFill/>
              <a:ln cap="rnd" cmpd="sng" w="9525">
                <a:solidFill>
                  <a:srgbClr val="000000"/>
                </a:solidFill>
                <a:prstDash val="solid"/>
                <a:miter lim="800000"/>
                <a:headEnd len="sm" w="sm" type="none"/>
                <a:tailEnd len="med" w="med" type="stealth"/>
              </a:ln>
            </p:spPr>
          </p:cxnSp>
          <p:cxnSp>
            <p:nvCxnSpPr>
              <p:cNvPr id="598" name="Google Shape;598;p64"/>
              <p:cNvCxnSpPr/>
              <p:nvPr/>
            </p:nvCxnSpPr>
            <p:spPr>
              <a:xfrm rot="10800000">
                <a:off x="3656012" y="969962"/>
                <a:ext cx="0" cy="641350"/>
              </a:xfrm>
              <a:prstGeom prst="straightConnector1">
                <a:avLst/>
              </a:prstGeom>
              <a:noFill/>
              <a:ln cap="rnd" cmpd="sng" w="9525">
                <a:solidFill>
                  <a:srgbClr val="000000"/>
                </a:solidFill>
                <a:prstDash val="solid"/>
                <a:miter lim="800000"/>
                <a:headEnd len="sm" w="sm" type="none"/>
                <a:tailEnd len="sm" w="sm" type="none"/>
              </a:ln>
            </p:spPr>
          </p:cxnSp>
          <p:cxnSp>
            <p:nvCxnSpPr>
              <p:cNvPr id="599" name="Google Shape;599;p64"/>
              <p:cNvCxnSpPr/>
              <p:nvPr/>
            </p:nvCxnSpPr>
            <p:spPr>
              <a:xfrm>
                <a:off x="3656012" y="969962"/>
                <a:ext cx="762000" cy="0"/>
              </a:xfrm>
              <a:prstGeom prst="straightConnector1">
                <a:avLst/>
              </a:prstGeom>
              <a:noFill/>
              <a:ln cap="rnd" cmpd="sng" w="9525">
                <a:solidFill>
                  <a:srgbClr val="000000"/>
                </a:solidFill>
                <a:prstDash val="solid"/>
                <a:miter lim="800000"/>
                <a:headEnd len="sm" w="sm" type="none"/>
                <a:tailEnd len="med" w="med" type="stealth"/>
              </a:ln>
            </p:spPr>
          </p:cxnSp>
          <p:sp>
            <p:nvSpPr>
              <p:cNvPr id="600" name="Google Shape;600;p64"/>
              <p:cNvSpPr txBox="1"/>
              <p:nvPr/>
            </p:nvSpPr>
            <p:spPr>
              <a:xfrm>
                <a:off x="1905000" y="1524000"/>
                <a:ext cx="914400" cy="3048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*(1+i</a:t>
                </a:r>
                <a:r>
                  <a:rPr b="1" baseline="-25000" i="0" lang="en-US" sz="2000" u="none">
                    <a:solidFill>
                      <a:schemeClr val="dk1"/>
                    </a:solidFill>
                    <a:latin typeface="Times New Roman"/>
                    <a:ea typeface="Times New Roman"/>
                    <a:cs typeface="Times New Roman"/>
                    <a:sym typeface="Times New Roman"/>
                  </a:rPr>
                  <a:t>1</a:t>
                </a:r>
                <a:r>
                  <a:rPr b="1" i="0" lang="en-US" sz="2000" u="none">
                    <a:solidFill>
                      <a:schemeClr val="dk1"/>
                    </a:solidFill>
                    <a:latin typeface="Times New Roman"/>
                    <a:ea typeface="Times New Roman"/>
                    <a:cs typeface="Times New Roman"/>
                    <a:sym typeface="Times New Roman"/>
                  </a:rPr>
                  <a:t>)</a:t>
                </a:r>
                <a:endParaRPr/>
              </a:p>
            </p:txBody>
          </p:sp>
          <p:sp>
            <p:nvSpPr>
              <p:cNvPr id="601" name="Google Shape;601;p64"/>
              <p:cNvSpPr txBox="1"/>
              <p:nvPr/>
            </p:nvSpPr>
            <p:spPr>
              <a:xfrm>
                <a:off x="2667000" y="1143000"/>
                <a:ext cx="914400" cy="34925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a:t>
                </a:r>
                <a:r>
                  <a:rPr b="1" i="0" lang="en-US" sz="2000" u="none">
                    <a:solidFill>
                      <a:srgbClr val="808000"/>
                    </a:solidFill>
                    <a:latin typeface="Times New Roman"/>
                    <a:ea typeface="Times New Roman"/>
                    <a:cs typeface="Times New Roman"/>
                    <a:sym typeface="Times New Roman"/>
                  </a:rPr>
                  <a:t>i</a:t>
                </a:r>
                <a:r>
                  <a:rPr b="1" baseline="-25000" i="0" lang="en-US" sz="2000" u="none">
                    <a:solidFill>
                      <a:srgbClr val="808000"/>
                    </a:solidFill>
                    <a:latin typeface="Times New Roman"/>
                    <a:ea typeface="Times New Roman"/>
                    <a:cs typeface="Times New Roman"/>
                    <a:sym typeface="Times New Roman"/>
                  </a:rPr>
                  <a:t>2</a:t>
                </a:r>
                <a:r>
                  <a:rPr b="1" i="0" lang="en-US" sz="2000" u="none">
                    <a:solidFill>
                      <a:schemeClr val="dk1"/>
                    </a:solidFill>
                    <a:latin typeface="Times New Roman"/>
                    <a:ea typeface="Times New Roman"/>
                    <a:cs typeface="Times New Roman"/>
                    <a:sym typeface="Times New Roman"/>
                  </a:rPr>
                  <a:t>)</a:t>
                </a:r>
                <a:endParaRPr/>
              </a:p>
            </p:txBody>
          </p:sp>
          <p:sp>
            <p:nvSpPr>
              <p:cNvPr id="602" name="Google Shape;602;p64"/>
              <p:cNvSpPr txBox="1"/>
              <p:nvPr/>
            </p:nvSpPr>
            <p:spPr>
              <a:xfrm>
                <a:off x="3505200" y="457200"/>
                <a:ext cx="915987" cy="3810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a:t>
                </a:r>
                <a:r>
                  <a:rPr b="1" i="0" lang="en-US" sz="2000" u="none">
                    <a:solidFill>
                      <a:srgbClr val="FF00FF"/>
                    </a:solidFill>
                    <a:latin typeface="Times New Roman"/>
                    <a:ea typeface="Times New Roman"/>
                    <a:cs typeface="Times New Roman"/>
                    <a:sym typeface="Times New Roman"/>
                  </a:rPr>
                  <a:t>i</a:t>
                </a:r>
                <a:r>
                  <a:rPr b="1" baseline="-25000" i="0" lang="en-US" sz="2000" u="none">
                    <a:solidFill>
                      <a:srgbClr val="FF00FF"/>
                    </a:solidFill>
                    <a:latin typeface="Times New Roman"/>
                    <a:ea typeface="Times New Roman"/>
                    <a:cs typeface="Times New Roman"/>
                    <a:sym typeface="Times New Roman"/>
                  </a:rPr>
                  <a:t>3</a:t>
                </a:r>
                <a:r>
                  <a:rPr b="1" i="0" lang="en-US" sz="2000" u="none">
                    <a:solidFill>
                      <a:schemeClr val="dk1"/>
                    </a:solidFill>
                    <a:latin typeface="Times New Roman"/>
                    <a:ea typeface="Times New Roman"/>
                    <a:cs typeface="Times New Roman"/>
                    <a:sym typeface="Times New Roman"/>
                  </a:rPr>
                  <a:t>)</a:t>
                </a:r>
                <a:endParaRPr/>
              </a:p>
            </p:txBody>
          </p:sp>
        </p:grpSp>
        <p:sp>
          <p:nvSpPr>
            <p:cNvPr id="603" name="Google Shape;603;p64"/>
            <p:cNvSpPr txBox="1"/>
            <p:nvPr/>
          </p:nvSpPr>
          <p:spPr>
            <a:xfrm>
              <a:off x="4494212" y="969962"/>
              <a:ext cx="763587" cy="325437"/>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8080"/>
                </a:buClr>
                <a:buSzPts val="2000"/>
                <a:buFont typeface="Times New Roman"/>
                <a:buNone/>
              </a:pPr>
              <a:r>
                <a:rPr b="1" i="0" lang="en-US" sz="2000" u="none">
                  <a:solidFill>
                    <a:srgbClr val="008080"/>
                  </a:solidFill>
                  <a:latin typeface="Times New Roman"/>
                  <a:ea typeface="Times New Roman"/>
                  <a:cs typeface="Times New Roman"/>
                  <a:sym typeface="Times New Roman"/>
                </a:rPr>
                <a:t>F= ?</a:t>
              </a:r>
              <a:endParaRPr/>
            </a:p>
          </p:txBody>
        </p:sp>
        <p:sp>
          <p:nvSpPr>
            <p:cNvPr id="604" name="Google Shape;604;p64"/>
            <p:cNvSpPr txBox="1"/>
            <p:nvPr/>
          </p:nvSpPr>
          <p:spPr>
            <a:xfrm>
              <a:off x="1295400" y="2590800"/>
              <a:ext cx="457200" cy="4572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000"/>
                <a:buFont typeface="Times New Roman"/>
                <a:buNone/>
              </a:pPr>
              <a:r>
                <a:rPr b="1" i="0" lang="en-US" sz="2000" u="none">
                  <a:solidFill>
                    <a:srgbClr val="FF3300"/>
                  </a:solidFill>
                  <a:latin typeface="Times New Roman"/>
                  <a:ea typeface="Times New Roman"/>
                  <a:cs typeface="Times New Roman"/>
                  <a:sym typeface="Times New Roman"/>
                </a:rPr>
                <a:t>$1</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500"/>
                                        <p:tgtEl>
                                          <p:spTgt spid="586"/>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585">
                                            <p:txEl>
                                              <p:pRg end="0" st="0"/>
                                            </p:txEl>
                                          </p:spTgt>
                                        </p:tgtEl>
                                        <p:attrNameLst>
                                          <p:attrName>style.visibility</p:attrName>
                                        </p:attrNameLst>
                                      </p:cBhvr>
                                      <p:to>
                                        <p:strVal val="visible"/>
                                      </p:to>
                                    </p:set>
                                    <p:animEffect filter="fade" transition="in">
                                      <p:cBhvr>
                                        <p:cTn dur="300"/>
                                        <p:tgtEl>
                                          <p:spTgt spid="585">
                                            <p:txEl>
                                              <p:pRg end="0" st="0"/>
                                            </p:txEl>
                                          </p:spTgt>
                                        </p:tgtEl>
                                      </p:cBhvr>
                                    </p:animEffect>
                                  </p:childTnLst>
                                </p:cTn>
                              </p:par>
                            </p:childTnLst>
                          </p:cTn>
                        </p:par>
                        <p:par>
                          <p:cTn fill="hold">
                            <p:stCondLst>
                              <p:cond delay="800"/>
                            </p:stCondLst>
                            <p:childTnLst>
                              <p:par>
                                <p:cTn fill="hold" nodeType="afterEffect" presetClass="entr" presetID="10" presetSubtype="0">
                                  <p:stCondLst>
                                    <p:cond delay="1000"/>
                                  </p:stCondLst>
                                  <p:childTnLst>
                                    <p:set>
                                      <p:cBhvr>
                                        <p:cTn dur="1" fill="hold">
                                          <p:stCondLst>
                                            <p:cond delay="0"/>
                                          </p:stCondLst>
                                        </p:cTn>
                                        <p:tgtEl>
                                          <p:spTgt spid="585">
                                            <p:txEl>
                                              <p:pRg end="1" st="1"/>
                                            </p:txEl>
                                          </p:spTgt>
                                        </p:tgtEl>
                                        <p:attrNameLst>
                                          <p:attrName>style.visibility</p:attrName>
                                        </p:attrNameLst>
                                      </p:cBhvr>
                                      <p:to>
                                        <p:strVal val="visible"/>
                                      </p:to>
                                    </p:set>
                                    <p:animEffect filter="fade" transition="in">
                                      <p:cBhvr>
                                        <p:cTn dur="300"/>
                                        <p:tgtEl>
                                          <p:spTgt spid="585">
                                            <p:txEl>
                                              <p:pRg end="1" st="1"/>
                                            </p:txEl>
                                          </p:spTgt>
                                        </p:tgtEl>
                                      </p:cBhvr>
                                    </p:animEffect>
                                  </p:childTnLst>
                                </p:cTn>
                              </p:par>
                            </p:childTnLst>
                          </p:cTn>
                        </p:par>
                        <p:par>
                          <p:cTn fill="hold">
                            <p:stCondLst>
                              <p:cond delay="1100"/>
                            </p:stCondLst>
                            <p:childTnLst>
                              <p:par>
                                <p:cTn fill="hold" nodeType="afterEffect" presetClass="entr" presetID="10" presetSubtype="0">
                                  <p:stCondLst>
                                    <p:cond delay="1000"/>
                                  </p:stCondLst>
                                  <p:childTnLst>
                                    <p:set>
                                      <p:cBhvr>
                                        <p:cTn dur="1" fill="hold">
                                          <p:stCondLst>
                                            <p:cond delay="0"/>
                                          </p:stCondLst>
                                        </p:cTn>
                                        <p:tgtEl>
                                          <p:spTgt spid="585">
                                            <p:txEl>
                                              <p:pRg end="2" st="2"/>
                                            </p:txEl>
                                          </p:spTgt>
                                        </p:tgtEl>
                                        <p:attrNameLst>
                                          <p:attrName>style.visibility</p:attrName>
                                        </p:attrNameLst>
                                      </p:cBhvr>
                                      <p:to>
                                        <p:strVal val="visible"/>
                                      </p:to>
                                    </p:set>
                                    <p:animEffect filter="fade" transition="in">
                                      <p:cBhvr>
                                        <p:cTn dur="300"/>
                                        <p:tgtEl>
                                          <p:spTgt spid="585">
                                            <p:txEl>
                                              <p:pRg end="2" st="2"/>
                                            </p:txEl>
                                          </p:spTgt>
                                        </p:tgtEl>
                                      </p:cBhvr>
                                    </p:animEffect>
                                  </p:childTnLst>
                                </p:cTn>
                              </p:par>
                            </p:childTnLst>
                          </p:cTn>
                        </p:par>
                        <p:par>
                          <p:cTn fill="hold">
                            <p:stCondLst>
                              <p:cond delay="1400"/>
                            </p:stCondLst>
                            <p:childTnLst>
                              <p:par>
                                <p:cTn fill="hold" nodeType="afterEffect" presetClass="entr" presetID="10" presetSubtype="0">
                                  <p:stCondLst>
                                    <p:cond delay="1000"/>
                                  </p:stCondLst>
                                  <p:childTnLst>
                                    <p:set>
                                      <p:cBhvr>
                                        <p:cTn dur="1" fill="hold">
                                          <p:stCondLst>
                                            <p:cond delay="0"/>
                                          </p:stCondLst>
                                        </p:cTn>
                                        <p:tgtEl>
                                          <p:spTgt spid="585">
                                            <p:txEl>
                                              <p:pRg end="3" st="3"/>
                                            </p:txEl>
                                          </p:spTgt>
                                        </p:tgtEl>
                                        <p:attrNameLst>
                                          <p:attrName>style.visibility</p:attrName>
                                        </p:attrNameLst>
                                      </p:cBhvr>
                                      <p:to>
                                        <p:strVal val="visible"/>
                                      </p:to>
                                    </p:set>
                                    <p:animEffect filter="fade" transition="in">
                                      <p:cBhvr>
                                        <p:cTn dur="300"/>
                                        <p:tgtEl>
                                          <p:spTgt spid="585">
                                            <p:txEl>
                                              <p:pRg end="3" st="3"/>
                                            </p:txEl>
                                          </p:spTgt>
                                        </p:tgtEl>
                                      </p:cBhvr>
                                    </p:animEffect>
                                  </p:childTnLst>
                                </p:cTn>
                              </p:par>
                            </p:childTnLst>
                          </p:cTn>
                        </p:par>
                        <p:par>
                          <p:cTn fill="hold">
                            <p:stCondLst>
                              <p:cond delay="1700"/>
                            </p:stCondLst>
                            <p:childTnLst>
                              <p:par>
                                <p:cTn fill="hold" nodeType="afterEffect" presetClass="entr" presetID="10" presetSubtype="0">
                                  <p:stCondLst>
                                    <p:cond delay="1000"/>
                                  </p:stCondLst>
                                  <p:childTnLst>
                                    <p:set>
                                      <p:cBhvr>
                                        <p:cTn dur="1" fill="hold">
                                          <p:stCondLst>
                                            <p:cond delay="0"/>
                                          </p:stCondLst>
                                        </p:cTn>
                                        <p:tgtEl>
                                          <p:spTgt spid="585">
                                            <p:txEl>
                                              <p:pRg end="4" st="4"/>
                                            </p:txEl>
                                          </p:spTgt>
                                        </p:tgtEl>
                                        <p:attrNameLst>
                                          <p:attrName>style.visibility</p:attrName>
                                        </p:attrNameLst>
                                      </p:cBhvr>
                                      <p:to>
                                        <p:strVal val="visible"/>
                                      </p:to>
                                    </p:set>
                                    <p:animEffect filter="fade" transition="in">
                                      <p:cBhvr>
                                        <p:cTn dur="300"/>
                                        <p:tgtEl>
                                          <p:spTgt spid="58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08" name="Shape 608"/>
        <p:cNvGrpSpPr/>
        <p:nvPr/>
      </p:nvGrpSpPr>
      <p:grpSpPr>
        <a:xfrm>
          <a:off x="0" y="0"/>
          <a:ext cx="0" cy="0"/>
          <a:chOff x="0" y="0"/>
          <a:chExt cx="0" cy="0"/>
        </a:xfrm>
      </p:grpSpPr>
      <p:sp>
        <p:nvSpPr>
          <p:cNvPr id="609" name="Google Shape;609;p6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610" name="Google Shape;610;p65"/>
          <p:cNvSpPr txBox="1"/>
          <p:nvPr>
            <p:ph type="title"/>
          </p:nvPr>
        </p:nvSpPr>
        <p:spPr>
          <a:xfrm>
            <a:off x="838200" y="457200"/>
            <a:ext cx="77724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4400"/>
              <a:buFont typeface="Times New Roman"/>
              <a:buNone/>
            </a:pPr>
            <a:r>
              <a:rPr b="1" i="0" lang="en-US" sz="4400" u="none" cap="none" strike="noStrike">
                <a:solidFill>
                  <a:srgbClr val="FF00FF"/>
                </a:solidFill>
                <a:latin typeface="Times New Roman"/>
                <a:ea typeface="Times New Roman"/>
                <a:cs typeface="Times New Roman"/>
                <a:sym typeface="Times New Roman"/>
              </a:rPr>
              <a:t>Equivalence in practice</a:t>
            </a:r>
            <a:br>
              <a:rPr b="0" i="0" lang="en-US" sz="4400" u="none" cap="none" strike="noStrike">
                <a:solidFill>
                  <a:srgbClr val="0000FF"/>
                </a:solidFill>
                <a:latin typeface="Times New Roman"/>
                <a:ea typeface="Times New Roman"/>
                <a:cs typeface="Times New Roman"/>
                <a:sym typeface="Times New Roman"/>
              </a:rPr>
            </a:br>
            <a:endParaRPr/>
          </a:p>
        </p:txBody>
      </p:sp>
      <p:sp>
        <p:nvSpPr>
          <p:cNvPr id="611" name="Google Shape;611;p65"/>
          <p:cNvSpPr txBox="1"/>
          <p:nvPr>
            <p:ph idx="1" type="body"/>
          </p:nvPr>
        </p:nvSpPr>
        <p:spPr>
          <a:xfrm>
            <a:off x="685800" y="838200"/>
            <a:ext cx="7772400" cy="5791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FF"/>
              </a:buClr>
              <a:buSzPts val="2400"/>
              <a:buFont typeface="Times New Roman"/>
              <a:buChar char="•"/>
            </a:pPr>
            <a:r>
              <a:rPr b="1" i="0" lang="en-US" sz="2400" u="none" cap="none" strike="noStrike">
                <a:solidFill>
                  <a:srgbClr val="0000FF"/>
                </a:solidFill>
                <a:latin typeface="Times New Roman"/>
                <a:ea typeface="Times New Roman"/>
                <a:cs typeface="Times New Roman"/>
                <a:sym typeface="Times New Roman"/>
              </a:rPr>
              <a:t>In practice we can identify three types of equivalence</a:t>
            </a:r>
            <a:endParaRPr b="0" i="0" sz="2400" u="none" cap="none" strike="noStrike">
              <a:solidFill>
                <a:srgbClr val="0000FF"/>
              </a:solidFill>
              <a:latin typeface="Times New Roman"/>
              <a:ea typeface="Times New Roman"/>
              <a:cs typeface="Times New Roman"/>
              <a:sym typeface="Times New Roman"/>
            </a:endParaRPr>
          </a:p>
          <a:p>
            <a:pPr indent="-342900" lvl="0" marL="342900" marR="0" rtl="0" algn="just">
              <a:lnSpc>
                <a:spcPct val="100000"/>
              </a:lnSpc>
              <a:spcBef>
                <a:spcPts val="480"/>
              </a:spcBef>
              <a:spcAft>
                <a:spcPts val="0"/>
              </a:spcAft>
              <a:buClr>
                <a:srgbClr val="0000FF"/>
              </a:buClr>
              <a:buSzPts val="2400"/>
              <a:buFont typeface="Times New Roman"/>
              <a:buChar char="•"/>
            </a:pPr>
            <a:r>
              <a:rPr b="1" i="0" lang="en-US" sz="2400" u="none" cap="none" strike="noStrike">
                <a:solidFill>
                  <a:srgbClr val="0000FF"/>
                </a:solidFill>
                <a:latin typeface="Times New Roman"/>
                <a:ea typeface="Times New Roman"/>
                <a:cs typeface="Times New Roman"/>
                <a:sym typeface="Times New Roman"/>
              </a:rPr>
              <a:t>1-</a:t>
            </a:r>
            <a:r>
              <a:rPr b="1" i="0" lang="en-US" sz="2400" u="none" cap="none" strike="noStrike">
                <a:solidFill>
                  <a:srgbClr val="FF00FF"/>
                </a:solidFill>
                <a:latin typeface="Times New Roman"/>
                <a:ea typeface="Times New Roman"/>
                <a:cs typeface="Times New Roman"/>
                <a:sym typeface="Times New Roman"/>
              </a:rPr>
              <a:t>Mathematical Equivalence:</a:t>
            </a:r>
            <a:r>
              <a:rPr b="1" i="0" lang="en-US" sz="2400" u="none" cap="none" strike="noStrike">
                <a:solidFill>
                  <a:srgbClr val="0000FF"/>
                </a:solidFill>
                <a:latin typeface="Times New Roman"/>
                <a:ea typeface="Times New Roman"/>
                <a:cs typeface="Times New Roman"/>
                <a:sym typeface="Times New Roman"/>
              </a:rPr>
              <a:t> which was covered in lecture 2 and was a mathematical relationship between </a:t>
            </a:r>
            <a:r>
              <a:rPr b="1" i="0" lang="en-US" sz="2400" u="none" cap="none" strike="noStrike">
                <a:solidFill>
                  <a:srgbClr val="FF0000"/>
                </a:solidFill>
                <a:latin typeface="Times New Roman"/>
                <a:ea typeface="Times New Roman"/>
                <a:cs typeface="Times New Roman"/>
                <a:sym typeface="Times New Roman"/>
              </a:rPr>
              <a:t>P</a:t>
            </a:r>
            <a:r>
              <a:rPr b="1" i="0" lang="en-US" sz="2400" u="none" cap="none" strike="noStrike">
                <a:solidFill>
                  <a:srgbClr val="0000FF"/>
                </a:solidFill>
                <a:latin typeface="Times New Roman"/>
                <a:ea typeface="Times New Roman"/>
                <a:cs typeface="Times New Roman"/>
                <a:sym typeface="Times New Roman"/>
              </a:rPr>
              <a:t>resent </a:t>
            </a:r>
            <a:r>
              <a:rPr b="1" i="0" lang="en-US" sz="2400" u="none" cap="none" strike="noStrike">
                <a:solidFill>
                  <a:srgbClr val="FF0000"/>
                </a:solidFill>
                <a:latin typeface="Times New Roman"/>
                <a:ea typeface="Times New Roman"/>
                <a:cs typeface="Times New Roman"/>
                <a:sym typeface="Times New Roman"/>
              </a:rPr>
              <a:t>V</a:t>
            </a:r>
            <a:r>
              <a:rPr b="1" i="0" lang="en-US" sz="2400" u="none" cap="none" strike="noStrike">
                <a:solidFill>
                  <a:srgbClr val="0000FF"/>
                </a:solidFill>
                <a:latin typeface="Times New Roman"/>
                <a:ea typeface="Times New Roman"/>
                <a:cs typeface="Times New Roman"/>
                <a:sym typeface="Times New Roman"/>
              </a:rPr>
              <a:t>alue and its equivalent values in different points of time in </a:t>
            </a:r>
            <a:r>
              <a:rPr b="1" i="0" lang="en-US" sz="2400" u="none" cap="none" strike="noStrike">
                <a:solidFill>
                  <a:srgbClr val="008080"/>
                </a:solidFill>
                <a:latin typeface="Times New Roman"/>
                <a:ea typeface="Times New Roman"/>
                <a:cs typeface="Times New Roman"/>
                <a:sym typeface="Times New Roman"/>
              </a:rPr>
              <a:t>F</a:t>
            </a:r>
            <a:r>
              <a:rPr b="1" i="0" lang="en-US" sz="2400" u="none" cap="none" strike="noStrike">
                <a:solidFill>
                  <a:srgbClr val="0000FF"/>
                </a:solidFill>
                <a:latin typeface="Times New Roman"/>
                <a:ea typeface="Times New Roman"/>
                <a:cs typeface="Times New Roman"/>
                <a:sym typeface="Times New Roman"/>
              </a:rPr>
              <a:t>uture</a:t>
            </a:r>
            <a:r>
              <a:rPr b="1" i="0" lang="en-US" sz="2400" u="none" cap="none" strike="noStrike">
                <a:solidFill>
                  <a:srgbClr val="FF00FF"/>
                </a:solidFill>
                <a:latin typeface="Times New Roman"/>
                <a:ea typeface="Times New Roman"/>
                <a:cs typeface="Times New Roman"/>
                <a:sym typeface="Times New Roman"/>
              </a:rPr>
              <a:t>.</a:t>
            </a:r>
            <a:endParaRPr b="0" i="0" sz="2400" u="none" cap="none" strike="noStrike">
              <a:solidFill>
                <a:srgbClr val="0000FF"/>
              </a:solidFill>
              <a:latin typeface="Times New Roman"/>
              <a:ea typeface="Times New Roman"/>
              <a:cs typeface="Times New Roman"/>
              <a:sym typeface="Times New Roman"/>
            </a:endParaRPr>
          </a:p>
          <a:p>
            <a:pPr indent="-342900" lvl="0" marL="342900" marR="0" rtl="0" algn="just">
              <a:lnSpc>
                <a:spcPct val="100000"/>
              </a:lnSpc>
              <a:spcBef>
                <a:spcPts val="480"/>
              </a:spcBef>
              <a:spcAft>
                <a:spcPts val="0"/>
              </a:spcAft>
              <a:buClr>
                <a:srgbClr val="0000FF"/>
              </a:buClr>
              <a:buSzPts val="2400"/>
              <a:buFont typeface="Times New Roman"/>
              <a:buChar char="•"/>
            </a:pPr>
            <a:r>
              <a:rPr b="1" i="0" lang="en-US" sz="2400" u="none" cap="none" strike="noStrike">
                <a:solidFill>
                  <a:srgbClr val="0000FF"/>
                </a:solidFill>
                <a:latin typeface="Times New Roman"/>
                <a:ea typeface="Times New Roman"/>
                <a:cs typeface="Times New Roman"/>
                <a:sym typeface="Times New Roman"/>
              </a:rPr>
              <a:t>2</a:t>
            </a:r>
            <a:r>
              <a:rPr b="1" i="0" lang="en-US" sz="2400" u="none" cap="none" strike="noStrike">
                <a:solidFill>
                  <a:srgbClr val="FF00FF"/>
                </a:solidFill>
                <a:latin typeface="Times New Roman"/>
                <a:ea typeface="Times New Roman"/>
                <a:cs typeface="Times New Roman"/>
                <a:sym typeface="Times New Roman"/>
              </a:rPr>
              <a:t>-Equivalence by decision making:</a:t>
            </a:r>
            <a:r>
              <a:rPr b="1" i="0" lang="en-US" sz="2400" u="none" cap="none" strike="noStrike">
                <a:solidFill>
                  <a:srgbClr val="0000FF"/>
                </a:solidFill>
                <a:latin typeface="Times New Roman"/>
                <a:ea typeface="Times New Roman"/>
                <a:cs typeface="Times New Roman"/>
                <a:sym typeface="Times New Roman"/>
              </a:rPr>
              <a:t> It depends on the subject to accept a value in </a:t>
            </a:r>
            <a:r>
              <a:rPr b="1" i="0" lang="en-US" sz="2400" u="none" cap="none" strike="noStrike">
                <a:solidFill>
                  <a:srgbClr val="008080"/>
                </a:solidFill>
                <a:latin typeface="Times New Roman"/>
                <a:ea typeface="Times New Roman"/>
                <a:cs typeface="Times New Roman"/>
                <a:sym typeface="Times New Roman"/>
              </a:rPr>
              <a:t>F</a:t>
            </a:r>
            <a:r>
              <a:rPr b="1" i="0" lang="en-US" sz="2400" u="none" cap="none" strike="noStrike">
                <a:solidFill>
                  <a:srgbClr val="0000FF"/>
                </a:solidFill>
                <a:latin typeface="Times New Roman"/>
                <a:ea typeface="Times New Roman"/>
                <a:cs typeface="Times New Roman"/>
                <a:sym typeface="Times New Roman"/>
              </a:rPr>
              <a:t>uture in exchange for some value </a:t>
            </a:r>
            <a:r>
              <a:rPr b="1" i="0" lang="en-US" sz="2400" u="none" cap="none" strike="noStrike">
                <a:solidFill>
                  <a:srgbClr val="FF0000"/>
                </a:solidFill>
                <a:latin typeface="Times New Roman"/>
                <a:ea typeface="Times New Roman"/>
                <a:cs typeface="Times New Roman"/>
                <a:sym typeface="Times New Roman"/>
              </a:rPr>
              <a:t>today.</a:t>
            </a:r>
            <a:endParaRPr b="0" i="0" sz="2400" u="none" cap="none" strike="noStrike">
              <a:solidFill>
                <a:srgbClr val="0000FF"/>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rgbClr val="FF00FF"/>
              </a:buClr>
              <a:buSzPts val="2800"/>
              <a:buFont typeface="Times New Roman"/>
              <a:buChar char="•"/>
            </a:pPr>
            <a:r>
              <a:rPr b="1" i="0" lang="en-US" sz="2400" u="none" cap="none" strike="noStrike">
                <a:solidFill>
                  <a:srgbClr val="FF00FF"/>
                </a:solidFill>
                <a:latin typeface="Times New Roman"/>
                <a:ea typeface="Times New Roman"/>
                <a:cs typeface="Times New Roman"/>
                <a:sym typeface="Times New Roman"/>
              </a:rPr>
              <a:t>3-Market Equivalence:</a:t>
            </a:r>
            <a:r>
              <a:rPr b="1" i="0" lang="en-US" sz="2400" u="none" cap="none" strike="noStrike">
                <a:solidFill>
                  <a:srgbClr val="FF0000"/>
                </a:solidFill>
                <a:latin typeface="Times New Roman"/>
                <a:ea typeface="Times New Roman"/>
                <a:cs typeface="Times New Roman"/>
                <a:sym typeface="Times New Roman"/>
              </a:rPr>
              <a:t> </a:t>
            </a:r>
            <a:r>
              <a:rPr b="1" i="0" lang="en-US" sz="2400" u="none" cap="none" strike="noStrike">
                <a:solidFill>
                  <a:srgbClr val="0000FF"/>
                </a:solidFill>
                <a:latin typeface="Times New Roman"/>
                <a:ea typeface="Times New Roman"/>
                <a:cs typeface="Times New Roman"/>
                <a:sym typeface="Times New Roman"/>
              </a:rPr>
              <a:t>assumes that there is a money market where you can lend or borrow money at the same cost. In other words, you can exchange one cash flow for another at zero cost. For an individual, market equivalence does</a:t>
            </a:r>
            <a:r>
              <a:rPr b="1" i="0" lang="en-US" sz="2800" u="none" cap="none" strike="noStrike">
                <a:solidFill>
                  <a:srgbClr val="0000FF"/>
                </a:solidFill>
                <a:latin typeface="Times New Roman"/>
                <a:ea typeface="Times New Roman"/>
                <a:cs typeface="Times New Roman"/>
                <a:sym typeface="Times New Roman"/>
              </a:rPr>
              <a:t> </a:t>
            </a:r>
            <a:r>
              <a:rPr b="1" i="0" lang="en-US" sz="2400" u="none" cap="none" strike="noStrike">
                <a:solidFill>
                  <a:srgbClr val="0000FF"/>
                </a:solidFill>
                <a:latin typeface="Times New Roman"/>
                <a:ea typeface="Times New Roman"/>
                <a:cs typeface="Times New Roman"/>
                <a:sym typeface="Times New Roman"/>
              </a:rPr>
              <a:t>not exist. While for large companies we can assume that market equivalence exists.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11">
                                            <p:txEl>
                                              <p:pRg end="0" st="0"/>
                                            </p:txEl>
                                          </p:spTgt>
                                        </p:tgtEl>
                                        <p:attrNameLst>
                                          <p:attrName>style.visibility</p:attrName>
                                        </p:attrNameLst>
                                      </p:cBhvr>
                                      <p:to>
                                        <p:strVal val="visible"/>
                                      </p:to>
                                    </p:set>
                                    <p:animEffect filter="fade" transition="in">
                                      <p:cBhvr>
                                        <p:cTn dur="300"/>
                                        <p:tgtEl>
                                          <p:spTgt spid="61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11">
                                            <p:txEl>
                                              <p:pRg end="1" st="1"/>
                                            </p:txEl>
                                          </p:spTgt>
                                        </p:tgtEl>
                                        <p:attrNameLst>
                                          <p:attrName>style.visibility</p:attrName>
                                        </p:attrNameLst>
                                      </p:cBhvr>
                                      <p:to>
                                        <p:strVal val="visible"/>
                                      </p:to>
                                    </p:set>
                                    <p:animEffect filter="fade" transition="in">
                                      <p:cBhvr>
                                        <p:cTn dur="300"/>
                                        <p:tgtEl>
                                          <p:spTgt spid="61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11">
                                            <p:txEl>
                                              <p:pRg end="2" st="2"/>
                                            </p:txEl>
                                          </p:spTgt>
                                        </p:tgtEl>
                                        <p:attrNameLst>
                                          <p:attrName>style.visibility</p:attrName>
                                        </p:attrNameLst>
                                      </p:cBhvr>
                                      <p:to>
                                        <p:strVal val="visible"/>
                                      </p:to>
                                    </p:set>
                                    <p:animEffect filter="fade" transition="in">
                                      <p:cBhvr>
                                        <p:cTn dur="300"/>
                                        <p:tgtEl>
                                          <p:spTgt spid="61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11">
                                            <p:txEl>
                                              <p:pRg end="3" st="3"/>
                                            </p:txEl>
                                          </p:spTgt>
                                        </p:tgtEl>
                                        <p:attrNameLst>
                                          <p:attrName>style.visibility</p:attrName>
                                        </p:attrNameLst>
                                      </p:cBhvr>
                                      <p:to>
                                        <p:strVal val="visible"/>
                                      </p:to>
                                    </p:set>
                                    <p:animEffect filter="fade" transition="in">
                                      <p:cBhvr>
                                        <p:cTn dur="300"/>
                                        <p:tgtEl>
                                          <p:spTgt spid="61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15" name="Shape 615"/>
        <p:cNvGrpSpPr/>
        <p:nvPr/>
      </p:nvGrpSpPr>
      <p:grpSpPr>
        <a:xfrm>
          <a:off x="0" y="0"/>
          <a:ext cx="0" cy="0"/>
          <a:chOff x="0" y="0"/>
          <a:chExt cx="0" cy="0"/>
        </a:xfrm>
      </p:grpSpPr>
      <p:sp>
        <p:nvSpPr>
          <p:cNvPr id="616" name="Google Shape;616;p6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617" name="Google Shape;617;p6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3600"/>
              <a:buFont typeface="Arial"/>
              <a:buNone/>
            </a:pPr>
            <a:r>
              <a:rPr b="1" i="0" lang="en-US" sz="3600" u="none" cap="none" strike="noStrike">
                <a:solidFill>
                  <a:schemeClr val="accent2"/>
                </a:solidFill>
                <a:latin typeface="Arial"/>
                <a:ea typeface="Arial"/>
                <a:cs typeface="Arial"/>
                <a:sym typeface="Arial"/>
              </a:rPr>
              <a:t>Comparison of Alternatives</a:t>
            </a:r>
            <a:br>
              <a:rPr b="1" i="0" lang="en-US" sz="3600" u="none" cap="none" strike="noStrike">
                <a:solidFill>
                  <a:schemeClr val="accent2"/>
                </a:solidFill>
                <a:latin typeface="Arial"/>
                <a:ea typeface="Arial"/>
                <a:cs typeface="Arial"/>
                <a:sym typeface="Arial"/>
              </a:rPr>
            </a:b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21" name="Shape 621"/>
        <p:cNvGrpSpPr/>
        <p:nvPr/>
      </p:nvGrpSpPr>
      <p:grpSpPr>
        <a:xfrm>
          <a:off x="0" y="0"/>
          <a:ext cx="0" cy="0"/>
          <a:chOff x="0" y="0"/>
          <a:chExt cx="0" cy="0"/>
        </a:xfrm>
      </p:grpSpPr>
      <p:sp>
        <p:nvSpPr>
          <p:cNvPr id="622" name="Google Shape;622;p67"/>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623" name="Google Shape;623;p67"/>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80"/>
              </a:buClr>
              <a:buSzPts val="4400"/>
              <a:buFont typeface="Tahoma"/>
              <a:buNone/>
            </a:pPr>
            <a:r>
              <a:rPr b="1" i="0" lang="en-US" sz="4400" u="none" cap="none" strike="noStrike">
                <a:solidFill>
                  <a:srgbClr val="008080"/>
                </a:solidFill>
                <a:latin typeface="Tahoma"/>
                <a:ea typeface="Tahoma"/>
                <a:cs typeface="Tahoma"/>
                <a:sym typeface="Tahoma"/>
              </a:rPr>
              <a:t>Projects as investments opportunities</a:t>
            </a:r>
            <a:endParaRPr/>
          </a:p>
        </p:txBody>
      </p:sp>
      <p:sp>
        <p:nvSpPr>
          <p:cNvPr id="624" name="Google Shape;624;p67"/>
          <p:cNvSpPr txBox="1"/>
          <p:nvPr>
            <p:ph idx="1" type="body"/>
          </p:nvPr>
        </p:nvSpPr>
        <p:spPr>
          <a:xfrm>
            <a:off x="685800" y="1676400"/>
            <a:ext cx="7772400" cy="4648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FF"/>
              </a:buClr>
              <a:buSzPts val="2800"/>
              <a:buFont typeface="Arial"/>
              <a:buNone/>
            </a:pPr>
            <a:r>
              <a:rPr b="1" i="0" lang="en-US" sz="2800" u="none" cap="none" strike="noStrike">
                <a:solidFill>
                  <a:srgbClr val="0000FF"/>
                </a:solidFill>
                <a:latin typeface="Arial"/>
                <a:ea typeface="Arial"/>
                <a:cs typeface="Arial"/>
                <a:sym typeface="Arial"/>
              </a:rPr>
              <a:t>The essential idea of investing, is the exchange of resources now for an expected flow of benefits in future. Projects are assumed as investment opportunities. Not all the investments should or can be taken. They should not be taken either because there are better ways of spending the money, (i.e. opportunity cost) or because another project is more profitable among the others. They can not be taken because of the limited resources, we need to prioritize between projects.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4">
                                            <p:txEl>
                                              <p:pRg end="0" st="0"/>
                                            </p:txEl>
                                          </p:spTgt>
                                        </p:tgtEl>
                                        <p:attrNameLst>
                                          <p:attrName>style.visibility</p:attrName>
                                        </p:attrNameLst>
                                      </p:cBhvr>
                                      <p:to>
                                        <p:strVal val="visible"/>
                                      </p:to>
                                    </p:set>
                                    <p:animEffect filter="fade" transition="in">
                                      <p:cBhvr>
                                        <p:cTn dur="300"/>
                                        <p:tgtEl>
                                          <p:spTgt spid="62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28" name="Shape 628"/>
        <p:cNvGrpSpPr/>
        <p:nvPr/>
      </p:nvGrpSpPr>
      <p:grpSpPr>
        <a:xfrm>
          <a:off x="0" y="0"/>
          <a:ext cx="0" cy="0"/>
          <a:chOff x="0" y="0"/>
          <a:chExt cx="0" cy="0"/>
        </a:xfrm>
      </p:grpSpPr>
      <p:sp>
        <p:nvSpPr>
          <p:cNvPr id="629" name="Google Shape;629;p68"/>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630" name="Google Shape;630;p68"/>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80"/>
              </a:buClr>
              <a:buSzPts val="4400"/>
              <a:buFont typeface="Tahoma"/>
              <a:buNone/>
            </a:pPr>
            <a:r>
              <a:rPr b="1" i="0" lang="en-US" sz="4400" u="none" cap="none" strike="noStrike">
                <a:solidFill>
                  <a:srgbClr val="008080"/>
                </a:solidFill>
                <a:latin typeface="Tahoma"/>
                <a:ea typeface="Tahoma"/>
                <a:cs typeface="Tahoma"/>
                <a:sym typeface="Tahoma"/>
              </a:rPr>
              <a:t>Relations among Projects</a:t>
            </a:r>
            <a:endParaRPr/>
          </a:p>
        </p:txBody>
      </p:sp>
      <p:sp>
        <p:nvSpPr>
          <p:cNvPr id="631" name="Google Shape;631;p68"/>
          <p:cNvSpPr txBox="1"/>
          <p:nvPr>
            <p:ph idx="1" type="body"/>
          </p:nvPr>
        </p:nvSpPr>
        <p:spPr>
          <a:xfrm>
            <a:off x="838200" y="9906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0000FF"/>
              </a:buClr>
              <a:buSzPts val="2800"/>
              <a:buFont typeface="Arial"/>
              <a:buChar char="•"/>
            </a:pPr>
            <a:r>
              <a:rPr b="1" i="0" lang="en-US" sz="2800" u="none" cap="none" strike="noStrike">
                <a:solidFill>
                  <a:srgbClr val="0000FF"/>
                </a:solidFill>
                <a:latin typeface="Arial"/>
                <a:ea typeface="Arial"/>
                <a:cs typeface="Arial"/>
                <a:sym typeface="Arial"/>
              </a:rPr>
              <a:t>Projects are either:</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FF0000"/>
              </a:buClr>
              <a:buSzPts val="2800"/>
              <a:buFont typeface="Arial"/>
              <a:buChar char="•"/>
            </a:pPr>
            <a:r>
              <a:rPr b="1" i="0" lang="en-US" sz="2800" u="none" cap="none" strike="noStrike">
                <a:solidFill>
                  <a:srgbClr val="FF0000"/>
                </a:solidFill>
                <a:latin typeface="Arial"/>
                <a:ea typeface="Arial"/>
                <a:cs typeface="Arial"/>
                <a:sym typeface="Arial"/>
              </a:rPr>
              <a:t>I.</a:t>
            </a:r>
            <a:r>
              <a:rPr b="1" i="0" lang="en-US" sz="2800" u="none" cap="none" strike="noStrike">
                <a:solidFill>
                  <a:srgbClr val="FF0000"/>
                </a:solidFill>
                <a:latin typeface="Times New Roman"/>
                <a:ea typeface="Times New Roman"/>
                <a:cs typeface="Times New Roman"/>
                <a:sym typeface="Times New Roman"/>
              </a:rPr>
              <a:t> </a:t>
            </a:r>
            <a:r>
              <a:rPr b="1" i="1" lang="en-US" sz="2800" u="none" cap="none" strike="noStrike">
                <a:solidFill>
                  <a:srgbClr val="0000FF"/>
                </a:solidFill>
                <a:latin typeface="Arial"/>
                <a:ea typeface="Arial"/>
                <a:cs typeface="Arial"/>
                <a:sym typeface="Arial"/>
              </a:rPr>
              <a:t>Independent</a:t>
            </a:r>
            <a:r>
              <a:rPr b="1" i="0" lang="en-US" sz="2800" u="none" cap="none" strike="noStrike">
                <a:solidFill>
                  <a:srgbClr val="0000FF"/>
                </a:solidFill>
                <a:latin typeface="Arial"/>
                <a:ea typeface="Arial"/>
                <a:cs typeface="Arial"/>
                <a:sym typeface="Arial"/>
              </a:rPr>
              <a:t> :The costs and benefits of one are</a:t>
            </a:r>
            <a:r>
              <a:rPr b="1" i="1" lang="en-US" sz="2800" u="none" cap="none" strike="noStrike">
                <a:solidFill>
                  <a:srgbClr val="0000FF"/>
                </a:solidFill>
                <a:latin typeface="Arial"/>
                <a:ea typeface="Arial"/>
                <a:cs typeface="Arial"/>
                <a:sym typeface="Arial"/>
              </a:rPr>
              <a:t> </a:t>
            </a:r>
            <a:r>
              <a:rPr b="1" i="1" lang="en-US" sz="2800" u="none" cap="none" strike="noStrike">
                <a:solidFill>
                  <a:srgbClr val="FF0000"/>
                </a:solidFill>
                <a:latin typeface="Arial"/>
                <a:ea typeface="Arial"/>
                <a:cs typeface="Arial"/>
                <a:sym typeface="Arial"/>
              </a:rPr>
              <a:t>independent </a:t>
            </a:r>
            <a:r>
              <a:rPr b="1" i="0" lang="en-US" sz="2800" u="none" cap="none" strike="noStrike">
                <a:solidFill>
                  <a:srgbClr val="0000FF"/>
                </a:solidFill>
                <a:latin typeface="Arial"/>
                <a:ea typeface="Arial"/>
                <a:cs typeface="Arial"/>
                <a:sym typeface="Arial"/>
              </a:rPr>
              <a:t>of that of the other. So treat each project </a:t>
            </a:r>
            <a:r>
              <a:rPr b="1" i="1" lang="en-US" sz="2800" u="none" cap="none" strike="noStrike">
                <a:solidFill>
                  <a:srgbClr val="FF0000"/>
                </a:solidFill>
                <a:latin typeface="Arial"/>
                <a:ea typeface="Arial"/>
                <a:cs typeface="Arial"/>
                <a:sym typeface="Arial"/>
              </a:rPr>
              <a:t>Independently</a:t>
            </a:r>
            <a:r>
              <a:rPr b="1" i="0" lang="en-US" sz="2800" u="none" cap="none" strike="noStrike">
                <a:solidFill>
                  <a:srgbClr val="0000FF"/>
                </a:solidFill>
                <a:latin typeface="Arial"/>
                <a:ea typeface="Arial"/>
                <a:cs typeface="Arial"/>
                <a:sym typeface="Arial"/>
              </a:rPr>
              <a:t> </a:t>
            </a:r>
            <a:r>
              <a:rPr b="1" i="0" lang="en-US" sz="2800" u="none" cap="none" strike="noStrike">
                <a:solidFill>
                  <a:srgbClr val="008080"/>
                </a:solidFill>
                <a:latin typeface="Arial"/>
                <a:ea typeface="Arial"/>
                <a:cs typeface="Arial"/>
                <a:sym typeface="Arial"/>
              </a:rPr>
              <a:t>on its own merits </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FF0000"/>
              </a:buClr>
              <a:buSzPts val="2800"/>
              <a:buFont typeface="Arial"/>
              <a:buChar char="•"/>
            </a:pPr>
            <a:r>
              <a:rPr b="1" i="0" lang="en-US" sz="2800" u="none" cap="none" strike="noStrike">
                <a:solidFill>
                  <a:srgbClr val="FF0000"/>
                </a:solidFill>
                <a:latin typeface="Arial"/>
                <a:ea typeface="Arial"/>
                <a:cs typeface="Arial"/>
                <a:sym typeface="Arial"/>
              </a:rPr>
              <a:t>II.</a:t>
            </a:r>
            <a:r>
              <a:rPr b="1" i="0" lang="en-US" sz="2800" u="none" cap="none" strike="noStrike">
                <a:solidFill>
                  <a:srgbClr val="0000FF"/>
                </a:solidFill>
                <a:latin typeface="Arial"/>
                <a:ea typeface="Arial"/>
                <a:cs typeface="Arial"/>
                <a:sym typeface="Arial"/>
              </a:rPr>
              <a:t> 	</a:t>
            </a:r>
            <a:r>
              <a:rPr b="1" i="1" lang="en-US" sz="2800" u="none" cap="none" strike="noStrike">
                <a:solidFill>
                  <a:srgbClr val="0000FF"/>
                </a:solidFill>
                <a:latin typeface="Arial"/>
                <a:ea typeface="Arial"/>
                <a:cs typeface="Arial"/>
                <a:sym typeface="Arial"/>
              </a:rPr>
              <a:t>Mutually exclusive</a:t>
            </a:r>
            <a:r>
              <a:rPr b="1" i="0" lang="en-US" sz="2800" u="none" cap="none" strike="noStrike">
                <a:solidFill>
                  <a:srgbClr val="0000FF"/>
                </a:solidFill>
                <a:latin typeface="Arial"/>
                <a:ea typeface="Arial"/>
                <a:cs typeface="Arial"/>
                <a:sym typeface="Arial"/>
              </a:rPr>
              <a:t>: If choosing one </a:t>
            </a:r>
            <a:r>
              <a:rPr b="1" i="1" lang="en-US" sz="2800" u="none" cap="none" strike="noStrike">
                <a:solidFill>
                  <a:srgbClr val="FF0000"/>
                </a:solidFill>
                <a:latin typeface="Arial"/>
                <a:ea typeface="Arial"/>
                <a:cs typeface="Arial"/>
                <a:sym typeface="Arial"/>
              </a:rPr>
              <a:t>excludes</a:t>
            </a:r>
            <a:r>
              <a:rPr b="1" i="0" lang="en-US" sz="2800" u="none" cap="none" strike="noStrike">
                <a:solidFill>
                  <a:srgbClr val="FF0000"/>
                </a:solidFill>
                <a:latin typeface="Arial"/>
                <a:ea typeface="Arial"/>
                <a:cs typeface="Arial"/>
                <a:sym typeface="Arial"/>
              </a:rPr>
              <a:t> </a:t>
            </a:r>
            <a:r>
              <a:rPr b="1" i="0" lang="en-US" sz="2800" u="none" cap="none" strike="noStrike">
                <a:solidFill>
                  <a:srgbClr val="0000FF"/>
                </a:solidFill>
                <a:latin typeface="Arial"/>
                <a:ea typeface="Arial"/>
                <a:cs typeface="Arial"/>
                <a:sym typeface="Arial"/>
              </a:rPr>
              <a:t>all the others. So choose among the "</a:t>
            </a:r>
            <a:r>
              <a:rPr b="1" i="0" lang="en-US" sz="2800" u="none" cap="none" strike="noStrike">
                <a:solidFill>
                  <a:srgbClr val="FF0000"/>
                </a:solidFill>
                <a:latin typeface="Arial"/>
                <a:ea typeface="Arial"/>
                <a:cs typeface="Arial"/>
                <a:sym typeface="Arial"/>
              </a:rPr>
              <a:t>best</a:t>
            </a:r>
            <a:r>
              <a:rPr b="1" i="0" lang="en-US" sz="2800" u="none" cap="none" strike="noStrike">
                <a:solidFill>
                  <a:srgbClr val="0000FF"/>
                </a:solidFill>
                <a:latin typeface="Arial"/>
                <a:ea typeface="Arial"/>
                <a:cs typeface="Arial"/>
                <a:sym typeface="Arial"/>
              </a:rPr>
              <a:t>"  among them. </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FF0000"/>
              </a:buClr>
              <a:buSzPts val="2800"/>
              <a:buFont typeface="Arial"/>
              <a:buChar char="•"/>
            </a:pPr>
            <a:r>
              <a:rPr b="1" i="0" lang="en-US" sz="2800" u="none" cap="none" strike="noStrike">
                <a:solidFill>
                  <a:srgbClr val="FF0000"/>
                </a:solidFill>
                <a:latin typeface="Arial"/>
                <a:ea typeface="Arial"/>
                <a:cs typeface="Arial"/>
                <a:sym typeface="Arial"/>
              </a:rPr>
              <a:t>III.</a:t>
            </a:r>
            <a:r>
              <a:rPr b="1" i="0" lang="en-US" sz="2800" u="none" cap="none" strike="noStrike">
                <a:solidFill>
                  <a:srgbClr val="0000FF"/>
                </a:solidFill>
                <a:latin typeface="Arial"/>
                <a:ea typeface="Arial"/>
                <a:cs typeface="Arial"/>
                <a:sym typeface="Arial"/>
              </a:rPr>
              <a:t>	</a:t>
            </a:r>
            <a:r>
              <a:rPr b="1" i="1" lang="en-US" sz="2800" u="none" cap="none" strike="noStrike">
                <a:solidFill>
                  <a:srgbClr val="0000FF"/>
                </a:solidFill>
                <a:latin typeface="Arial"/>
                <a:ea typeface="Arial"/>
                <a:cs typeface="Arial"/>
                <a:sym typeface="Arial"/>
              </a:rPr>
              <a:t>Related but not mutually exclusive</a:t>
            </a:r>
            <a:r>
              <a:rPr b="1" i="0" lang="en-US" sz="2800" u="none" cap="none" strike="noStrike">
                <a:solidFill>
                  <a:srgbClr val="0000FF"/>
                </a:solidFill>
                <a:latin typeface="Arial"/>
                <a:ea typeface="Arial"/>
                <a:cs typeface="Arial"/>
                <a:sym typeface="Arial"/>
              </a:rPr>
              <a:t>: </a:t>
            </a:r>
            <a:r>
              <a:rPr b="1" i="0" lang="en-US" sz="2800" u="none" cap="none" strike="noStrike">
                <a:solidFill>
                  <a:srgbClr val="FF0000"/>
                </a:solidFill>
                <a:latin typeface="Arial"/>
                <a:ea typeface="Arial"/>
                <a:cs typeface="Arial"/>
                <a:sym typeface="Arial"/>
              </a:rPr>
              <a:t>(Neither I. nor II. above!)</a:t>
            </a:r>
            <a:r>
              <a:rPr b="1" i="0" lang="en-US" sz="2800" u="none" cap="none" strike="noStrike">
                <a:solidFill>
                  <a:srgbClr val="0000FF"/>
                </a:solidFill>
                <a:latin typeface="Arial"/>
                <a:ea typeface="Arial"/>
                <a:cs typeface="Arial"/>
                <a:sym typeface="Arial"/>
              </a:rPr>
              <a:t>The expected costs and benefits of one depend on the other.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31">
                                            <p:txEl>
                                              <p:pRg end="0" st="0"/>
                                            </p:txEl>
                                          </p:spTgt>
                                        </p:tgtEl>
                                        <p:attrNameLst>
                                          <p:attrName>style.visibility</p:attrName>
                                        </p:attrNameLst>
                                      </p:cBhvr>
                                      <p:to>
                                        <p:strVal val="visible"/>
                                      </p:to>
                                    </p:set>
                                    <p:animEffect filter="fade" transition="in">
                                      <p:cBhvr>
                                        <p:cTn dur="300"/>
                                        <p:tgtEl>
                                          <p:spTgt spid="63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31">
                                            <p:txEl>
                                              <p:pRg end="1" st="1"/>
                                            </p:txEl>
                                          </p:spTgt>
                                        </p:tgtEl>
                                        <p:attrNameLst>
                                          <p:attrName>style.visibility</p:attrName>
                                        </p:attrNameLst>
                                      </p:cBhvr>
                                      <p:to>
                                        <p:strVal val="visible"/>
                                      </p:to>
                                    </p:set>
                                    <p:animEffect filter="fade" transition="in">
                                      <p:cBhvr>
                                        <p:cTn dur="300"/>
                                        <p:tgtEl>
                                          <p:spTgt spid="63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31">
                                            <p:txEl>
                                              <p:pRg end="2" st="2"/>
                                            </p:txEl>
                                          </p:spTgt>
                                        </p:tgtEl>
                                        <p:attrNameLst>
                                          <p:attrName>style.visibility</p:attrName>
                                        </p:attrNameLst>
                                      </p:cBhvr>
                                      <p:to>
                                        <p:strVal val="visible"/>
                                      </p:to>
                                    </p:set>
                                    <p:animEffect filter="fade" transition="in">
                                      <p:cBhvr>
                                        <p:cTn dur="300"/>
                                        <p:tgtEl>
                                          <p:spTgt spid="63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31">
                                            <p:txEl>
                                              <p:pRg end="3" st="3"/>
                                            </p:txEl>
                                          </p:spTgt>
                                        </p:tgtEl>
                                        <p:attrNameLst>
                                          <p:attrName>style.visibility</p:attrName>
                                        </p:attrNameLst>
                                      </p:cBhvr>
                                      <p:to>
                                        <p:strVal val="visible"/>
                                      </p:to>
                                    </p:set>
                                    <p:animEffect filter="fade" transition="in">
                                      <p:cBhvr>
                                        <p:cTn dur="300"/>
                                        <p:tgtEl>
                                          <p:spTgt spid="63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5" name="Shape 635"/>
        <p:cNvGrpSpPr/>
        <p:nvPr/>
      </p:nvGrpSpPr>
      <p:grpSpPr>
        <a:xfrm>
          <a:off x="0" y="0"/>
          <a:ext cx="0" cy="0"/>
          <a:chOff x="0" y="0"/>
          <a:chExt cx="0" cy="0"/>
        </a:xfrm>
      </p:grpSpPr>
      <p:sp>
        <p:nvSpPr>
          <p:cNvPr id="636" name="Google Shape;636;p6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637" name="Google Shape;637;p6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Times New Roman"/>
              <a:ea typeface="Times New Roman"/>
              <a:cs typeface="Times New Roman"/>
              <a:sym typeface="Times New Roman"/>
            </a:endParaRPr>
          </a:p>
        </p:txBody>
      </p:sp>
      <p:sp>
        <p:nvSpPr>
          <p:cNvPr id="638" name="Google Shape;638;p6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0000FF"/>
              </a:buClr>
              <a:buSzPts val="3200"/>
              <a:buFont typeface="Arial"/>
              <a:buChar char="•"/>
            </a:pPr>
            <a:r>
              <a:rPr b="1" i="0" lang="en-US" sz="3200" u="none" cap="none" strike="noStrike">
                <a:solidFill>
                  <a:srgbClr val="0000FF"/>
                </a:solidFill>
                <a:latin typeface="Arial"/>
                <a:ea typeface="Arial"/>
                <a:cs typeface="Arial"/>
                <a:sym typeface="Arial"/>
              </a:rPr>
              <a:t>For any </a:t>
            </a:r>
            <a:r>
              <a:rPr b="1" i="0" lang="en-US" sz="3200" u="none" cap="none" strike="noStrike">
                <a:solidFill>
                  <a:srgbClr val="FF00FF"/>
                </a:solidFill>
                <a:latin typeface="Arial"/>
                <a:ea typeface="Arial"/>
                <a:cs typeface="Arial"/>
                <a:sym typeface="Arial"/>
              </a:rPr>
              <a:t>pair </a:t>
            </a:r>
            <a:r>
              <a:rPr b="1" i="0" lang="en-US" sz="3200" u="none" cap="none" strike="noStrike">
                <a:solidFill>
                  <a:srgbClr val="0000FF"/>
                </a:solidFill>
                <a:latin typeface="Arial"/>
                <a:ea typeface="Arial"/>
                <a:cs typeface="Arial"/>
                <a:sym typeface="Arial"/>
              </a:rPr>
              <a:t>of two "</a:t>
            </a:r>
            <a:r>
              <a:rPr b="1" i="1" lang="en-US" sz="3200" u="none" cap="none" strike="noStrike">
                <a:solidFill>
                  <a:srgbClr val="0000FF"/>
                </a:solidFill>
                <a:latin typeface="Arial"/>
                <a:ea typeface="Arial"/>
                <a:cs typeface="Arial"/>
                <a:sym typeface="Arial"/>
              </a:rPr>
              <a:t>Related but not mutually exclusive Projects"</a:t>
            </a:r>
            <a:r>
              <a:rPr b="1" i="0" lang="en-US" sz="3200" u="none" cap="none" strike="noStrike">
                <a:solidFill>
                  <a:srgbClr val="0000FF"/>
                </a:solidFill>
                <a:latin typeface="Arial"/>
                <a:ea typeface="Arial"/>
                <a:cs typeface="Arial"/>
                <a:sym typeface="Arial"/>
              </a:rPr>
              <a:t> </a:t>
            </a:r>
            <a:r>
              <a:rPr b="1" i="0" lang="en-US" sz="3200" u="none" cap="none" strike="noStrike">
                <a:solidFill>
                  <a:srgbClr val="FF00FF"/>
                </a:solidFill>
                <a:latin typeface="Arial"/>
                <a:ea typeface="Arial"/>
                <a:cs typeface="Arial"/>
                <a:sym typeface="Arial"/>
              </a:rPr>
              <a:t>A and B,</a:t>
            </a:r>
            <a:r>
              <a:rPr b="1" i="0" lang="en-US" sz="3200" u="none" cap="none" strike="noStrike">
                <a:solidFill>
                  <a:srgbClr val="0000FF"/>
                </a:solidFill>
                <a:latin typeface="Arial"/>
                <a:ea typeface="Arial"/>
                <a:cs typeface="Arial"/>
                <a:sym typeface="Arial"/>
              </a:rPr>
              <a:t> we have </a:t>
            </a:r>
            <a:r>
              <a:rPr b="1" i="0" lang="en-US" sz="3200" u="none" cap="none" strike="noStrike">
                <a:solidFill>
                  <a:srgbClr val="FF00FF"/>
                </a:solidFill>
                <a:latin typeface="Arial"/>
                <a:ea typeface="Arial"/>
                <a:cs typeface="Arial"/>
                <a:sym typeface="Arial"/>
              </a:rPr>
              <a:t>2</a:t>
            </a:r>
            <a:r>
              <a:rPr b="1" baseline="30000" i="0" lang="en-US" sz="3200" u="none" cap="none" strike="noStrike">
                <a:solidFill>
                  <a:srgbClr val="FF00FF"/>
                </a:solidFill>
                <a:latin typeface="Arial"/>
                <a:ea typeface="Arial"/>
                <a:cs typeface="Arial"/>
                <a:sym typeface="Arial"/>
              </a:rPr>
              <a:t>2</a:t>
            </a:r>
            <a:r>
              <a:rPr b="1" i="0" lang="en-US" sz="3200" u="none" cap="none" strike="noStrike">
                <a:solidFill>
                  <a:srgbClr val="FF0000"/>
                </a:solidFill>
                <a:latin typeface="Arial"/>
                <a:ea typeface="Arial"/>
                <a:cs typeface="Arial"/>
                <a:sym typeface="Arial"/>
              </a:rPr>
              <a:t>=</a:t>
            </a:r>
            <a:r>
              <a:rPr b="1" i="1" lang="en-US" sz="3200" u="none" cap="none" strike="noStrike">
                <a:solidFill>
                  <a:srgbClr val="008000"/>
                </a:solidFill>
                <a:latin typeface="Arial"/>
                <a:ea typeface="Arial"/>
                <a:cs typeface="Arial"/>
                <a:sym typeface="Arial"/>
              </a:rPr>
              <a:t>4</a:t>
            </a:r>
            <a:r>
              <a:rPr b="1" i="0" lang="en-US" sz="3200" u="none" cap="none" strike="noStrike">
                <a:solidFill>
                  <a:srgbClr val="008000"/>
                </a:solidFill>
                <a:latin typeface="Arial"/>
                <a:ea typeface="Arial"/>
                <a:cs typeface="Arial"/>
                <a:sym typeface="Arial"/>
              </a:rPr>
              <a:t> </a:t>
            </a:r>
            <a:r>
              <a:rPr b="1" i="0" lang="en-US" sz="3200" u="none" cap="none" strike="noStrike">
                <a:solidFill>
                  <a:srgbClr val="FF0000"/>
                </a:solidFill>
                <a:latin typeface="Arial"/>
                <a:ea typeface="Arial"/>
                <a:cs typeface="Arial"/>
                <a:sym typeface="Arial"/>
              </a:rPr>
              <a:t>"SETS" </a:t>
            </a:r>
            <a:r>
              <a:rPr b="1" i="0" lang="en-US" sz="3200" u="none" cap="none" strike="noStrike">
                <a:solidFill>
                  <a:srgbClr val="0000FF"/>
                </a:solidFill>
                <a:latin typeface="Arial"/>
                <a:ea typeface="Arial"/>
                <a:cs typeface="Arial"/>
                <a:sym typeface="Arial"/>
              </a:rPr>
              <a:t>of choices, including "Do nothing" as following:</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640"/>
              </a:spcBef>
              <a:spcAft>
                <a:spcPts val="0"/>
              </a:spcAft>
              <a:buClr>
                <a:srgbClr val="008080"/>
              </a:buClr>
              <a:buSzPts val="3200"/>
              <a:buFont typeface="Arial"/>
              <a:buNone/>
            </a:pPr>
            <a:r>
              <a:rPr b="0" i="1" lang="en-US" sz="3200" u="none" cap="none" strike="noStrike">
                <a:solidFill>
                  <a:srgbClr val="008080"/>
                </a:solidFill>
                <a:latin typeface="Arial"/>
                <a:ea typeface="Arial"/>
                <a:cs typeface="Arial"/>
                <a:sym typeface="Arial"/>
              </a:rPr>
              <a:t>1.</a:t>
            </a:r>
            <a:r>
              <a:rPr b="0" i="1" lang="en-US" sz="3200" u="none" cap="none" strike="noStrike">
                <a:solidFill>
                  <a:srgbClr val="008080"/>
                </a:solidFill>
                <a:latin typeface="Times New Roman"/>
                <a:ea typeface="Times New Roman"/>
                <a:cs typeface="Times New Roman"/>
                <a:sym typeface="Times New Roman"/>
              </a:rPr>
              <a:t>   </a:t>
            </a:r>
            <a:r>
              <a:rPr b="1" i="0" lang="en-US" sz="3200" u="none" cap="none" strike="noStrike">
                <a:solidFill>
                  <a:srgbClr val="008080"/>
                </a:solidFill>
                <a:latin typeface="Arial"/>
                <a:ea typeface="Arial"/>
                <a:cs typeface="Arial"/>
                <a:sym typeface="Arial"/>
              </a:rPr>
              <a:t>Do nothing</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640"/>
              </a:spcBef>
              <a:spcAft>
                <a:spcPts val="0"/>
              </a:spcAft>
              <a:buClr>
                <a:srgbClr val="008080"/>
              </a:buClr>
              <a:buSzPts val="3200"/>
              <a:buFont typeface="Arial"/>
              <a:buNone/>
            </a:pPr>
            <a:r>
              <a:rPr b="0" i="1" lang="en-US" sz="3200" u="none" cap="none" strike="noStrike">
                <a:solidFill>
                  <a:srgbClr val="008080"/>
                </a:solidFill>
                <a:latin typeface="Arial"/>
                <a:ea typeface="Arial"/>
                <a:cs typeface="Arial"/>
                <a:sym typeface="Arial"/>
              </a:rPr>
              <a:t>2.</a:t>
            </a:r>
            <a:r>
              <a:rPr b="0" i="1" lang="en-US" sz="3200" u="none" cap="none" strike="noStrike">
                <a:solidFill>
                  <a:srgbClr val="008080"/>
                </a:solidFill>
                <a:latin typeface="Times New Roman"/>
                <a:ea typeface="Times New Roman"/>
                <a:cs typeface="Times New Roman"/>
                <a:sym typeface="Times New Roman"/>
              </a:rPr>
              <a:t>   </a:t>
            </a:r>
            <a:r>
              <a:rPr b="1" i="0" lang="en-US" sz="3200" u="none" cap="none" strike="noStrike">
                <a:solidFill>
                  <a:srgbClr val="008080"/>
                </a:solidFill>
                <a:latin typeface="Arial"/>
                <a:ea typeface="Arial"/>
                <a:cs typeface="Arial"/>
                <a:sym typeface="Arial"/>
              </a:rPr>
              <a:t>Do A</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640"/>
              </a:spcBef>
              <a:spcAft>
                <a:spcPts val="0"/>
              </a:spcAft>
              <a:buClr>
                <a:srgbClr val="008080"/>
              </a:buClr>
              <a:buSzPts val="3200"/>
              <a:buFont typeface="Arial"/>
              <a:buNone/>
            </a:pPr>
            <a:r>
              <a:rPr b="0" i="1" lang="en-US" sz="3200" u="none" cap="none" strike="noStrike">
                <a:solidFill>
                  <a:srgbClr val="008080"/>
                </a:solidFill>
                <a:latin typeface="Arial"/>
                <a:ea typeface="Arial"/>
                <a:cs typeface="Arial"/>
                <a:sym typeface="Arial"/>
              </a:rPr>
              <a:t>3.</a:t>
            </a:r>
            <a:r>
              <a:rPr b="0" i="1" lang="en-US" sz="3200" u="none" cap="none" strike="noStrike">
                <a:solidFill>
                  <a:srgbClr val="008080"/>
                </a:solidFill>
                <a:latin typeface="Times New Roman"/>
                <a:ea typeface="Times New Roman"/>
                <a:cs typeface="Times New Roman"/>
                <a:sym typeface="Times New Roman"/>
              </a:rPr>
              <a:t>   </a:t>
            </a:r>
            <a:r>
              <a:rPr b="1" i="0" lang="en-US" sz="3200" u="none" cap="none" strike="noStrike">
                <a:solidFill>
                  <a:srgbClr val="008080"/>
                </a:solidFill>
                <a:latin typeface="Arial"/>
                <a:ea typeface="Arial"/>
                <a:cs typeface="Arial"/>
                <a:sym typeface="Arial"/>
              </a:rPr>
              <a:t>Do B </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640"/>
              </a:spcBef>
              <a:spcAft>
                <a:spcPts val="0"/>
              </a:spcAft>
              <a:buClr>
                <a:srgbClr val="008080"/>
              </a:buClr>
              <a:buSzPts val="3200"/>
              <a:buFont typeface="Arial"/>
              <a:buNone/>
            </a:pPr>
            <a:r>
              <a:rPr b="0" i="1" lang="en-US" sz="3200" u="none" cap="none" strike="noStrike">
                <a:solidFill>
                  <a:srgbClr val="008080"/>
                </a:solidFill>
                <a:latin typeface="Arial"/>
                <a:ea typeface="Arial"/>
                <a:cs typeface="Arial"/>
                <a:sym typeface="Arial"/>
              </a:rPr>
              <a:t>4.</a:t>
            </a:r>
            <a:r>
              <a:rPr b="0" i="1" lang="en-US" sz="3200" u="none" cap="none" strike="noStrike">
                <a:solidFill>
                  <a:srgbClr val="008080"/>
                </a:solidFill>
                <a:latin typeface="Times New Roman"/>
                <a:ea typeface="Times New Roman"/>
                <a:cs typeface="Times New Roman"/>
                <a:sym typeface="Times New Roman"/>
              </a:rPr>
              <a:t>   </a:t>
            </a:r>
            <a:r>
              <a:rPr b="1" i="0" lang="en-US" sz="3200" u="none" cap="none" strike="noStrike">
                <a:solidFill>
                  <a:srgbClr val="008080"/>
                </a:solidFill>
                <a:latin typeface="Arial"/>
                <a:ea typeface="Arial"/>
                <a:cs typeface="Arial"/>
                <a:sym typeface="Arial"/>
              </a:rPr>
              <a:t>Do Both</a:t>
            </a:r>
            <a:endParaRPr/>
          </a:p>
          <a:p>
            <a:pPr indent="-139700" lvl="0" marL="342900" marR="0" rtl="0" algn="l">
              <a:lnSpc>
                <a:spcPct val="90000"/>
              </a:lnSpc>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a:p>
            <a:pPr indent="-139700" lvl="0" marL="342900" marR="0" rtl="0" algn="l">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38">
                                            <p:txEl>
                                              <p:pRg end="0" st="0"/>
                                            </p:txEl>
                                          </p:spTgt>
                                        </p:tgtEl>
                                        <p:attrNameLst>
                                          <p:attrName>style.visibility</p:attrName>
                                        </p:attrNameLst>
                                      </p:cBhvr>
                                      <p:to>
                                        <p:strVal val="visible"/>
                                      </p:to>
                                    </p:set>
                                    <p:animEffect filter="fade" transition="in">
                                      <p:cBhvr>
                                        <p:cTn dur="300"/>
                                        <p:tgtEl>
                                          <p:spTgt spid="63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38">
                                            <p:txEl>
                                              <p:pRg end="1" st="1"/>
                                            </p:txEl>
                                          </p:spTgt>
                                        </p:tgtEl>
                                        <p:attrNameLst>
                                          <p:attrName>style.visibility</p:attrName>
                                        </p:attrNameLst>
                                      </p:cBhvr>
                                      <p:to>
                                        <p:strVal val="visible"/>
                                      </p:to>
                                    </p:set>
                                    <p:animEffect filter="fade" transition="in">
                                      <p:cBhvr>
                                        <p:cTn dur="300"/>
                                        <p:tgtEl>
                                          <p:spTgt spid="63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38">
                                            <p:txEl>
                                              <p:pRg end="2" st="2"/>
                                            </p:txEl>
                                          </p:spTgt>
                                        </p:tgtEl>
                                        <p:attrNameLst>
                                          <p:attrName>style.visibility</p:attrName>
                                        </p:attrNameLst>
                                      </p:cBhvr>
                                      <p:to>
                                        <p:strVal val="visible"/>
                                      </p:to>
                                    </p:set>
                                    <p:animEffect filter="fade" transition="in">
                                      <p:cBhvr>
                                        <p:cTn dur="300"/>
                                        <p:tgtEl>
                                          <p:spTgt spid="63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38">
                                            <p:txEl>
                                              <p:pRg end="3" st="3"/>
                                            </p:txEl>
                                          </p:spTgt>
                                        </p:tgtEl>
                                        <p:attrNameLst>
                                          <p:attrName>style.visibility</p:attrName>
                                        </p:attrNameLst>
                                      </p:cBhvr>
                                      <p:to>
                                        <p:strVal val="visible"/>
                                      </p:to>
                                    </p:set>
                                    <p:animEffect filter="fade" transition="in">
                                      <p:cBhvr>
                                        <p:cTn dur="300"/>
                                        <p:tgtEl>
                                          <p:spTgt spid="63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38">
                                            <p:txEl>
                                              <p:pRg end="4" st="4"/>
                                            </p:txEl>
                                          </p:spTgt>
                                        </p:tgtEl>
                                        <p:attrNameLst>
                                          <p:attrName>style.visibility</p:attrName>
                                        </p:attrNameLst>
                                      </p:cBhvr>
                                      <p:to>
                                        <p:strVal val="visible"/>
                                      </p:to>
                                    </p:set>
                                    <p:animEffect filter="fade" transition="in">
                                      <p:cBhvr>
                                        <p:cTn dur="300"/>
                                        <p:tgtEl>
                                          <p:spTgt spid="63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38">
                                            <p:txEl>
                                              <p:pRg end="5" st="5"/>
                                            </p:txEl>
                                          </p:spTgt>
                                        </p:tgtEl>
                                        <p:attrNameLst>
                                          <p:attrName>style.visibility</p:attrName>
                                        </p:attrNameLst>
                                      </p:cBhvr>
                                      <p:to>
                                        <p:strVal val="visible"/>
                                      </p:to>
                                    </p:set>
                                    <p:animEffect filter="fade" transition="in">
                                      <p:cBhvr>
                                        <p:cTn dur="300"/>
                                        <p:tgtEl>
                                          <p:spTgt spid="63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38">
                                            <p:txEl>
                                              <p:pRg end="6" st="6"/>
                                            </p:txEl>
                                          </p:spTgt>
                                        </p:tgtEl>
                                        <p:attrNameLst>
                                          <p:attrName>style.visibility</p:attrName>
                                        </p:attrNameLst>
                                      </p:cBhvr>
                                      <p:to>
                                        <p:strVal val="visible"/>
                                      </p:to>
                                    </p:set>
                                    <p:animEffect filter="fade" transition="in">
                                      <p:cBhvr>
                                        <p:cTn dur="300"/>
                                        <p:tgtEl>
                                          <p:spTgt spid="63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42" name="Shape 642"/>
        <p:cNvGrpSpPr/>
        <p:nvPr/>
      </p:nvGrpSpPr>
      <p:grpSpPr>
        <a:xfrm>
          <a:off x="0" y="0"/>
          <a:ext cx="0" cy="0"/>
          <a:chOff x="0" y="0"/>
          <a:chExt cx="0" cy="0"/>
        </a:xfrm>
      </p:grpSpPr>
      <p:sp>
        <p:nvSpPr>
          <p:cNvPr id="643" name="Google Shape;643;p70"/>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644" name="Google Shape;644;p70"/>
          <p:cNvSpPr txBox="1"/>
          <p:nvPr>
            <p:ph idx="1" type="body"/>
          </p:nvPr>
        </p:nvSpPr>
        <p:spPr>
          <a:xfrm>
            <a:off x="685800" y="533400"/>
            <a:ext cx="7772400" cy="5562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FF"/>
              </a:buClr>
              <a:buSzPts val="2800"/>
              <a:buFont typeface="Arial"/>
              <a:buChar char="•"/>
            </a:pPr>
            <a:r>
              <a:rPr b="1" i="0" lang="en-US" sz="2800" u="none" cap="none" strike="noStrike">
                <a:solidFill>
                  <a:srgbClr val="0000FF"/>
                </a:solidFill>
                <a:latin typeface="Arial"/>
                <a:ea typeface="Arial"/>
                <a:cs typeface="Arial"/>
                <a:sym typeface="Arial"/>
              </a:rPr>
              <a:t>We measure the value/worth of a project at i= </a:t>
            </a:r>
            <a:r>
              <a:rPr b="1" i="0" lang="en-US" sz="2800" u="none" cap="none" strike="noStrike">
                <a:solidFill>
                  <a:srgbClr val="FF00FF"/>
                </a:solidFill>
                <a:latin typeface="Arial"/>
                <a:ea typeface="Arial"/>
                <a:cs typeface="Arial"/>
                <a:sym typeface="Arial"/>
              </a:rPr>
              <a:t>MARR</a:t>
            </a:r>
            <a:r>
              <a:rPr b="1" i="0" lang="en-US" sz="2800" u="none" cap="none" strike="noStrike">
                <a:solidFill>
                  <a:srgbClr val="0000FF"/>
                </a:solidFill>
                <a:latin typeface="Arial"/>
                <a:ea typeface="Arial"/>
                <a:cs typeface="Arial"/>
                <a:sym typeface="Arial"/>
              </a:rPr>
              <a:t>. It is the minimum rate of return for investment that company or the investors require and consider as </a:t>
            </a:r>
            <a:r>
              <a:rPr b="1" i="0" lang="en-US" sz="2800" u="none" cap="none" strike="noStrike">
                <a:solidFill>
                  <a:srgbClr val="FF0000"/>
                </a:solidFill>
                <a:latin typeface="Arial"/>
                <a:ea typeface="Arial"/>
                <a:cs typeface="Arial"/>
                <a:sym typeface="Arial"/>
              </a:rPr>
              <a:t>Cost</a:t>
            </a:r>
            <a:r>
              <a:rPr b="1" i="0" lang="en-US" sz="2800" u="none" cap="none" strike="noStrike">
                <a:solidFill>
                  <a:srgbClr val="0000FF"/>
                </a:solidFill>
                <a:latin typeface="Arial"/>
                <a:ea typeface="Arial"/>
                <a:cs typeface="Arial"/>
                <a:sym typeface="Arial"/>
              </a:rPr>
              <a:t> </a:t>
            </a:r>
            <a:r>
              <a:rPr b="1" i="0" lang="en-US" sz="2800" u="none" cap="none" strike="noStrike">
                <a:solidFill>
                  <a:srgbClr val="FF0000"/>
                </a:solidFill>
                <a:latin typeface="Arial"/>
                <a:ea typeface="Arial"/>
                <a:cs typeface="Arial"/>
                <a:sym typeface="Arial"/>
              </a:rPr>
              <a:t>of</a:t>
            </a:r>
            <a:r>
              <a:rPr b="1" i="0" lang="en-US" sz="2800" u="none" cap="none" strike="noStrike">
                <a:solidFill>
                  <a:srgbClr val="0000FF"/>
                </a:solidFill>
                <a:latin typeface="Arial"/>
                <a:ea typeface="Arial"/>
                <a:cs typeface="Arial"/>
                <a:sym typeface="Arial"/>
              </a:rPr>
              <a:t> leasing their </a:t>
            </a:r>
            <a:r>
              <a:rPr b="1" i="0" lang="en-US" sz="2800" u="none" cap="none" strike="noStrike">
                <a:solidFill>
                  <a:srgbClr val="FF0000"/>
                </a:solidFill>
                <a:latin typeface="Arial"/>
                <a:ea typeface="Arial"/>
                <a:cs typeface="Arial"/>
                <a:sym typeface="Arial"/>
              </a:rPr>
              <a:t>capital</a:t>
            </a:r>
            <a:r>
              <a:rPr b="1" i="0" lang="en-US" sz="2800" u="none" cap="none" strike="noStrike">
                <a:solidFill>
                  <a:srgbClr val="0000FF"/>
                </a:solidFill>
                <a:latin typeface="Arial"/>
                <a:ea typeface="Arial"/>
                <a:cs typeface="Arial"/>
                <a:sym typeface="Arial"/>
              </a:rPr>
              <a:t>/money. Where compound interest calculations are involved the methods of measuring the Investment worth are referred to as Discounted Cash Flow- </a:t>
            </a:r>
            <a:r>
              <a:rPr b="1" i="0" lang="en-US" sz="2800" u="none" cap="none" strike="noStrike">
                <a:solidFill>
                  <a:srgbClr val="FF00FF"/>
                </a:solidFill>
                <a:latin typeface="Arial"/>
                <a:ea typeface="Arial"/>
                <a:cs typeface="Arial"/>
                <a:sym typeface="Arial"/>
              </a:rPr>
              <a:t>(DCF)</a:t>
            </a:r>
            <a:r>
              <a:rPr b="1" i="0" lang="en-US" sz="2800" u="none" cap="none" strike="noStrike">
                <a:solidFill>
                  <a:srgbClr val="0000FF"/>
                </a:solidFill>
                <a:latin typeface="Arial"/>
                <a:ea typeface="Arial"/>
                <a:cs typeface="Arial"/>
                <a:sym typeface="Arial"/>
              </a:rPr>
              <a:t> Methods. Then </a:t>
            </a:r>
            <a:r>
              <a:rPr b="1" i="0" lang="en-US" sz="2800" u="none" cap="none" strike="noStrike">
                <a:solidFill>
                  <a:srgbClr val="FF00FF"/>
                </a:solidFill>
                <a:latin typeface="Arial"/>
                <a:ea typeface="Arial"/>
                <a:cs typeface="Arial"/>
                <a:sym typeface="Arial"/>
              </a:rPr>
              <a:t>MARR</a:t>
            </a:r>
            <a:r>
              <a:rPr b="1" i="0" lang="en-US" sz="2800" u="none" cap="none" strike="noStrike">
                <a:solidFill>
                  <a:srgbClr val="0000FF"/>
                </a:solidFill>
                <a:latin typeface="Arial"/>
                <a:ea typeface="Arial"/>
                <a:cs typeface="Arial"/>
                <a:sym typeface="Arial"/>
              </a:rPr>
              <a:t> is the discount rate by which the cash flows (+/-) of an investment project are discounted.</a:t>
            </a:r>
            <a:endParaRPr/>
          </a:p>
          <a:p>
            <a:pPr indent="-165100" lvl="0" marL="342900" marR="0" rtl="0" algn="l">
              <a:spcBef>
                <a:spcPts val="560"/>
              </a:spcBef>
              <a:spcAft>
                <a:spcPts val="0"/>
              </a:spcAft>
              <a:buClr>
                <a:schemeClr val="dk1"/>
              </a:buClr>
              <a:buSzPts val="2800"/>
              <a:buFont typeface="Times New Roman"/>
              <a:buNone/>
            </a:pPr>
            <a:r>
              <a:t/>
            </a:r>
            <a:endParaRPr b="1" i="0" sz="2800" u="none" cap="none" strike="noStrike">
              <a:solidFill>
                <a:srgbClr val="0000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4">
                                            <p:txEl>
                                              <p:pRg end="0" st="0"/>
                                            </p:txEl>
                                          </p:spTgt>
                                        </p:tgtEl>
                                        <p:attrNameLst>
                                          <p:attrName>style.visibility</p:attrName>
                                        </p:attrNameLst>
                                      </p:cBhvr>
                                      <p:to>
                                        <p:strVal val="visible"/>
                                      </p:to>
                                    </p:set>
                                    <p:animEffect filter="fade" transition="in">
                                      <p:cBhvr>
                                        <p:cTn dur="300"/>
                                        <p:tgtEl>
                                          <p:spTgt spid="64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44">
                                            <p:txEl>
                                              <p:pRg end="1" st="1"/>
                                            </p:txEl>
                                          </p:spTgt>
                                        </p:tgtEl>
                                        <p:attrNameLst>
                                          <p:attrName>style.visibility</p:attrName>
                                        </p:attrNameLst>
                                      </p:cBhvr>
                                      <p:to>
                                        <p:strVal val="visible"/>
                                      </p:to>
                                    </p:set>
                                    <p:animEffect filter="fade" transition="in">
                                      <p:cBhvr>
                                        <p:cTn dur="300"/>
                                        <p:tgtEl>
                                          <p:spTgt spid="64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48" name="Shape 648"/>
        <p:cNvGrpSpPr/>
        <p:nvPr/>
      </p:nvGrpSpPr>
      <p:grpSpPr>
        <a:xfrm>
          <a:off x="0" y="0"/>
          <a:ext cx="0" cy="0"/>
          <a:chOff x="0" y="0"/>
          <a:chExt cx="0" cy="0"/>
        </a:xfrm>
      </p:grpSpPr>
      <p:sp>
        <p:nvSpPr>
          <p:cNvPr id="649" name="Google Shape;649;p71"/>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650" name="Google Shape;650;p71"/>
          <p:cNvSpPr txBox="1"/>
          <p:nvPr/>
        </p:nvSpPr>
        <p:spPr>
          <a:xfrm>
            <a:off x="609600" y="4876800"/>
            <a:ext cx="8001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imes New Roman"/>
              <a:buNone/>
            </a:pPr>
            <a:r>
              <a:rPr b="1" i="0" lang="en-US" sz="1200" u="none">
                <a:solidFill>
                  <a:srgbClr val="FF0000"/>
                </a:solidFill>
                <a:latin typeface="Times New Roman"/>
                <a:ea typeface="Times New Roman"/>
                <a:cs typeface="Times New Roman"/>
                <a:sym typeface="Times New Roman"/>
              </a:rPr>
              <a:t>               </a:t>
            </a:r>
            <a:r>
              <a:rPr b="1" i="0" lang="en-US" sz="2000" u="none">
                <a:solidFill>
                  <a:srgbClr val="FF0000"/>
                </a:solidFill>
                <a:latin typeface="Times New Roman"/>
                <a:ea typeface="Times New Roman"/>
                <a:cs typeface="Times New Roman"/>
                <a:sym typeface="Times New Roman"/>
              </a:rPr>
              <a:t>0             </a:t>
            </a:r>
            <a:r>
              <a:rPr b="1" i="0" lang="en-US" sz="2000" u="none">
                <a:solidFill>
                  <a:srgbClr val="0000FF"/>
                </a:solidFill>
                <a:latin typeface="Times New Roman"/>
                <a:ea typeface="Times New Roman"/>
                <a:cs typeface="Times New Roman"/>
                <a:sym typeface="Times New Roman"/>
              </a:rPr>
              <a:t>1		   2                   3		   4……Time(Year)</a:t>
            </a:r>
            <a:endParaRPr/>
          </a:p>
        </p:txBody>
      </p:sp>
      <p:sp>
        <p:nvSpPr>
          <p:cNvPr id="651" name="Google Shape;651;p71"/>
          <p:cNvSpPr txBox="1"/>
          <p:nvPr/>
        </p:nvSpPr>
        <p:spPr>
          <a:xfrm>
            <a:off x="1736725" y="5553075"/>
            <a:ext cx="184150"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2800" u="none">
              <a:solidFill>
                <a:srgbClr val="FF00FF"/>
              </a:solidFill>
              <a:latin typeface="Times New Roman"/>
              <a:ea typeface="Times New Roman"/>
              <a:cs typeface="Times New Roman"/>
              <a:sym typeface="Times New Roman"/>
            </a:endParaRPr>
          </a:p>
        </p:txBody>
      </p:sp>
      <p:sp>
        <p:nvSpPr>
          <p:cNvPr id="652" name="Google Shape;652;p71"/>
          <p:cNvSpPr txBox="1"/>
          <p:nvPr/>
        </p:nvSpPr>
        <p:spPr>
          <a:xfrm>
            <a:off x="631825" y="5553075"/>
            <a:ext cx="412750"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2800" u="none">
              <a:solidFill>
                <a:srgbClr val="FF00FF"/>
              </a:solidFill>
              <a:latin typeface="Times New Roman"/>
              <a:ea typeface="Times New Roman"/>
              <a:cs typeface="Times New Roman"/>
              <a:sym typeface="Times New Roman"/>
            </a:endParaRPr>
          </a:p>
        </p:txBody>
      </p:sp>
      <p:sp>
        <p:nvSpPr>
          <p:cNvPr id="653" name="Google Shape;653;p71"/>
          <p:cNvSpPr txBox="1"/>
          <p:nvPr/>
        </p:nvSpPr>
        <p:spPr>
          <a:xfrm>
            <a:off x="304800" y="5394325"/>
            <a:ext cx="8610600" cy="13112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Remember the above figure? It showed the concept of  (Mathematical) Equivalence. It says that for example $133 </a:t>
            </a:r>
            <a:r>
              <a:rPr b="1" i="0" lang="en-US" sz="2000" u="none">
                <a:solidFill>
                  <a:srgbClr val="008000"/>
                </a:solidFill>
                <a:latin typeface="Arial"/>
                <a:ea typeface="Arial"/>
                <a:cs typeface="Arial"/>
                <a:sym typeface="Arial"/>
              </a:rPr>
              <a:t>[i.e. </a:t>
            </a:r>
            <a:r>
              <a:rPr b="1" i="0" lang="en-US" sz="2000" u="none">
                <a:solidFill>
                  <a:srgbClr val="FF0000"/>
                </a:solidFill>
                <a:latin typeface="Arial"/>
                <a:ea typeface="Arial"/>
                <a:cs typeface="Arial"/>
                <a:sym typeface="Arial"/>
              </a:rPr>
              <a:t>100</a:t>
            </a:r>
            <a:r>
              <a:rPr b="1" i="0" lang="en-US" sz="2000" u="none">
                <a:solidFill>
                  <a:srgbClr val="008000"/>
                </a:solidFill>
                <a:latin typeface="Arial"/>
                <a:ea typeface="Arial"/>
                <a:cs typeface="Arial"/>
                <a:sym typeface="Arial"/>
              </a:rPr>
              <a:t>(</a:t>
            </a:r>
            <a:r>
              <a:rPr b="1" i="0" lang="en-US" sz="2000" u="none">
                <a:solidFill>
                  <a:srgbClr val="FF0000"/>
                </a:solidFill>
                <a:latin typeface="Arial"/>
                <a:ea typeface="Arial"/>
                <a:cs typeface="Arial"/>
                <a:sym typeface="Arial"/>
              </a:rPr>
              <a:t>1</a:t>
            </a:r>
            <a:r>
              <a:rPr b="1" i="0" lang="en-US" sz="2000" u="none">
                <a:solidFill>
                  <a:srgbClr val="008000"/>
                </a:solidFill>
                <a:latin typeface="Arial"/>
                <a:ea typeface="Arial"/>
                <a:cs typeface="Arial"/>
                <a:sym typeface="Arial"/>
              </a:rPr>
              <a:t>+</a:t>
            </a:r>
            <a:r>
              <a:rPr b="1" i="0" lang="en-US" sz="2000" u="none">
                <a:solidFill>
                  <a:srgbClr val="0000FF"/>
                </a:solidFill>
                <a:latin typeface="Arial"/>
                <a:ea typeface="Arial"/>
                <a:cs typeface="Arial"/>
                <a:sym typeface="Arial"/>
              </a:rPr>
              <a:t>10%</a:t>
            </a:r>
            <a:r>
              <a:rPr b="1" i="0" lang="en-US" sz="2000" u="none">
                <a:solidFill>
                  <a:srgbClr val="008000"/>
                </a:solidFill>
                <a:latin typeface="Arial"/>
                <a:ea typeface="Arial"/>
                <a:cs typeface="Arial"/>
                <a:sym typeface="Arial"/>
              </a:rPr>
              <a:t>)</a:t>
            </a:r>
            <a:r>
              <a:rPr b="1" baseline="30000" i="0" lang="en-US" sz="2000" u="none">
                <a:solidFill>
                  <a:srgbClr val="FF00FF"/>
                </a:solidFill>
                <a:latin typeface="Arial"/>
                <a:ea typeface="Arial"/>
                <a:cs typeface="Arial"/>
                <a:sym typeface="Arial"/>
              </a:rPr>
              <a:t>3</a:t>
            </a:r>
            <a:r>
              <a:rPr b="1" i="0" lang="en-US" sz="2000" u="none">
                <a:solidFill>
                  <a:srgbClr val="008000"/>
                </a:solidFill>
                <a:latin typeface="Arial"/>
                <a:ea typeface="Arial"/>
                <a:cs typeface="Arial"/>
                <a:sym typeface="Arial"/>
              </a:rPr>
              <a:t> ], </a:t>
            </a:r>
            <a:r>
              <a:rPr b="1" i="0" lang="en-US" sz="2000" u="none">
                <a:solidFill>
                  <a:srgbClr val="0000FF"/>
                </a:solidFill>
                <a:latin typeface="Arial"/>
                <a:ea typeface="Arial"/>
                <a:cs typeface="Arial"/>
                <a:sym typeface="Arial"/>
              </a:rPr>
              <a:t>in </a:t>
            </a:r>
            <a:r>
              <a:rPr b="1" i="0" lang="en-US" sz="2000" u="none">
                <a:solidFill>
                  <a:srgbClr val="FF00FF"/>
                </a:solidFill>
                <a:latin typeface="Arial"/>
                <a:ea typeface="Arial"/>
                <a:cs typeface="Arial"/>
                <a:sym typeface="Arial"/>
              </a:rPr>
              <a:t>3</a:t>
            </a:r>
            <a:r>
              <a:rPr b="1" i="0" lang="en-US" sz="2000" u="none">
                <a:solidFill>
                  <a:srgbClr val="0000FF"/>
                </a:solidFill>
                <a:latin typeface="Arial"/>
                <a:ea typeface="Arial"/>
                <a:cs typeface="Arial"/>
                <a:sym typeface="Arial"/>
              </a:rPr>
              <a:t> years at an interest rate i=10% is </a:t>
            </a:r>
            <a:r>
              <a:rPr b="1" i="0" lang="en-US" sz="2000" u="none">
                <a:solidFill>
                  <a:srgbClr val="008080"/>
                </a:solidFill>
                <a:latin typeface="Arial"/>
                <a:ea typeface="Arial"/>
                <a:cs typeface="Arial"/>
                <a:sym typeface="Arial"/>
              </a:rPr>
              <a:t>Equivalent</a:t>
            </a:r>
            <a:r>
              <a:rPr b="1" i="0" lang="en-US" sz="2000" u="none">
                <a:solidFill>
                  <a:srgbClr val="FF00FF"/>
                </a:solidFill>
                <a:latin typeface="Arial"/>
                <a:ea typeface="Arial"/>
                <a:cs typeface="Arial"/>
                <a:sym typeface="Arial"/>
              </a:rPr>
              <a:t> </a:t>
            </a:r>
            <a:r>
              <a:rPr b="1" i="0" lang="en-US" sz="2000" u="none">
                <a:solidFill>
                  <a:srgbClr val="0000FF"/>
                </a:solidFill>
                <a:latin typeface="Arial"/>
                <a:ea typeface="Arial"/>
                <a:cs typeface="Arial"/>
                <a:sym typeface="Arial"/>
              </a:rPr>
              <a:t>to</a:t>
            </a:r>
            <a:r>
              <a:rPr b="1" i="0" lang="en-US" sz="2000" u="none">
                <a:solidFill>
                  <a:srgbClr val="FF00FF"/>
                </a:solidFill>
                <a:latin typeface="Arial"/>
                <a:ea typeface="Arial"/>
                <a:cs typeface="Arial"/>
                <a:sym typeface="Arial"/>
              </a:rPr>
              <a:t> </a:t>
            </a:r>
            <a:r>
              <a:rPr b="1" i="0" lang="en-US" sz="2000" u="none">
                <a:solidFill>
                  <a:srgbClr val="0000FF"/>
                </a:solidFill>
                <a:latin typeface="Arial"/>
                <a:ea typeface="Arial"/>
                <a:cs typeface="Arial"/>
                <a:sym typeface="Arial"/>
              </a:rPr>
              <a:t>$100</a:t>
            </a:r>
            <a:r>
              <a:rPr b="1" i="0" lang="en-US" sz="2000" u="none">
                <a:solidFill>
                  <a:srgbClr val="FF0000"/>
                </a:solidFill>
                <a:latin typeface="Arial"/>
                <a:ea typeface="Arial"/>
                <a:cs typeface="Arial"/>
                <a:sym typeface="Arial"/>
              </a:rPr>
              <a:t> </a:t>
            </a:r>
            <a:r>
              <a:rPr b="1" i="0" lang="en-US" sz="2000" u="none">
                <a:solidFill>
                  <a:srgbClr val="FF00FF"/>
                </a:solidFill>
                <a:latin typeface="Arial"/>
                <a:ea typeface="Arial"/>
                <a:cs typeface="Arial"/>
                <a:sym typeface="Arial"/>
              </a:rPr>
              <a:t>today</a:t>
            </a:r>
            <a:r>
              <a:rPr b="1" i="0" lang="en-US" sz="2000" u="none">
                <a:solidFill>
                  <a:srgbClr val="FF0000"/>
                </a:solidFill>
                <a:latin typeface="Arial"/>
                <a:ea typeface="Arial"/>
                <a:cs typeface="Arial"/>
                <a:sym typeface="Arial"/>
              </a:rPr>
              <a:t> </a:t>
            </a:r>
            <a:r>
              <a:rPr b="1" i="0" lang="en-US" sz="2000" u="none">
                <a:solidFill>
                  <a:srgbClr val="FF00FF"/>
                </a:solidFill>
                <a:latin typeface="Arial"/>
                <a:ea typeface="Arial"/>
                <a:cs typeface="Arial"/>
                <a:sym typeface="Arial"/>
              </a:rPr>
              <a:t>(t=0)</a:t>
            </a:r>
            <a:r>
              <a:rPr b="1" i="0" lang="en-US" sz="2000" u="none">
                <a:solidFill>
                  <a:srgbClr val="0000FF"/>
                </a:solidFill>
                <a:latin typeface="Times New Roman"/>
                <a:ea typeface="Times New Roman"/>
                <a:cs typeface="Times New Roman"/>
                <a:sym typeface="Times New Roman"/>
              </a:rPr>
              <a:t> </a:t>
            </a:r>
            <a:endParaRPr/>
          </a:p>
        </p:txBody>
      </p:sp>
      <p:grpSp>
        <p:nvGrpSpPr>
          <p:cNvPr id="654" name="Google Shape;654;p71"/>
          <p:cNvGrpSpPr/>
          <p:nvPr/>
        </p:nvGrpSpPr>
        <p:grpSpPr>
          <a:xfrm>
            <a:off x="838200" y="304800"/>
            <a:ext cx="8305800" cy="4419600"/>
            <a:chOff x="533400" y="152400"/>
            <a:chExt cx="8305800" cy="4419600"/>
          </a:xfrm>
        </p:grpSpPr>
        <p:sp>
          <p:nvSpPr>
            <p:cNvPr id="655" name="Google Shape;655;p71"/>
            <p:cNvSpPr txBox="1"/>
            <p:nvPr/>
          </p:nvSpPr>
          <p:spPr>
            <a:xfrm>
              <a:off x="533400" y="152400"/>
              <a:ext cx="842962" cy="38100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2000"/>
                <a:buFont typeface="Times New Roman"/>
                <a:buNone/>
              </a:pPr>
              <a:r>
                <a:t/>
              </a:r>
              <a:endParaRPr b="1" i="0" sz="20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FF"/>
                </a:buClr>
                <a:buSzPts val="2000"/>
                <a:buFont typeface="Times New Roman"/>
                <a:buNone/>
              </a:pPr>
              <a:r>
                <a:t/>
              </a:r>
              <a:endParaRPr b="1" i="0" sz="20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2000"/>
                <a:buFont typeface="Times New Roman"/>
                <a:buNone/>
              </a:pPr>
              <a:r>
                <a:rPr b="1" i="0" lang="en-US" sz="2000" u="none">
                  <a:solidFill>
                    <a:srgbClr val="FF0000"/>
                  </a:solidFill>
                  <a:latin typeface="Times New Roman"/>
                  <a:ea typeface="Times New Roman"/>
                  <a:cs typeface="Times New Roman"/>
                  <a:sym typeface="Times New Roman"/>
                </a:rPr>
                <a:t>$100</a:t>
              </a:r>
              <a:endParaRPr/>
            </a:p>
            <a:p>
              <a:pPr indent="0" lvl="0" marL="0" marR="0" rtl="0" algn="l">
                <a:lnSpc>
                  <a:spcPct val="100000"/>
                </a:lnSpc>
                <a:spcBef>
                  <a:spcPts val="0"/>
                </a:spcBef>
                <a:spcAft>
                  <a:spcPts val="0"/>
                </a:spcAft>
                <a:buClr>
                  <a:srgbClr val="FF00FF"/>
                </a:buClr>
                <a:buSzPts val="1200"/>
                <a:buFont typeface="Times New Roman"/>
                <a:buNone/>
              </a:pPr>
              <a:r>
                <a:t/>
              </a:r>
              <a:endParaRPr b="1" i="0" sz="12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FF"/>
                </a:buClr>
                <a:buSzPts val="1200"/>
                <a:buFont typeface="Times New Roman"/>
                <a:buNone/>
              </a:pPr>
              <a:r>
                <a:t/>
              </a:r>
              <a:endParaRPr b="1" i="0" sz="12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FF"/>
                </a:buClr>
                <a:buSzPts val="2000"/>
                <a:buFont typeface="Times New Roman"/>
                <a:buNone/>
              </a:pPr>
              <a:r>
                <a:t/>
              </a:r>
              <a:endParaRPr b="1" i="0" sz="20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2000"/>
                <a:buFont typeface="Times New Roman"/>
                <a:buNone/>
              </a:pPr>
              <a:r>
                <a:rPr b="1" i="0" lang="en-US" sz="2000" u="none">
                  <a:solidFill>
                    <a:srgbClr val="FF0000"/>
                  </a:solidFill>
                  <a:latin typeface="Times New Roman"/>
                  <a:ea typeface="Times New Roman"/>
                  <a:cs typeface="Times New Roman"/>
                  <a:sym typeface="Times New Roman"/>
                </a:rPr>
                <a:t>$100</a:t>
              </a:r>
              <a:endParaRPr/>
            </a:p>
            <a:p>
              <a:pPr indent="0" lvl="0" marL="0" marR="0" rtl="0" algn="l">
                <a:lnSpc>
                  <a:spcPct val="100000"/>
                </a:lnSpc>
                <a:spcBef>
                  <a:spcPts val="0"/>
                </a:spcBef>
                <a:spcAft>
                  <a:spcPts val="0"/>
                </a:spcAft>
                <a:buClr>
                  <a:srgbClr val="FF00FF"/>
                </a:buClr>
                <a:buSzPts val="2000"/>
                <a:buFont typeface="Times New Roman"/>
                <a:buNone/>
              </a:pPr>
              <a:r>
                <a:t/>
              </a:r>
              <a:endParaRPr b="1" i="0" sz="20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FF"/>
                </a:buClr>
                <a:buSzPts val="2000"/>
                <a:buFont typeface="Times New Roman"/>
                <a:buNone/>
              </a:pPr>
              <a:r>
                <a:t/>
              </a:r>
              <a:endParaRPr b="1" i="0" sz="20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2000"/>
                <a:buFont typeface="Times New Roman"/>
                <a:buNone/>
              </a:pPr>
              <a:r>
                <a:rPr b="1" i="0" lang="en-US" sz="2000" u="none">
                  <a:solidFill>
                    <a:srgbClr val="FF0000"/>
                  </a:solidFill>
                  <a:latin typeface="Times New Roman"/>
                  <a:ea typeface="Times New Roman"/>
                  <a:cs typeface="Times New Roman"/>
                  <a:sym typeface="Times New Roman"/>
                </a:rPr>
                <a:t>$100</a:t>
              </a:r>
              <a:endParaRPr/>
            </a:p>
            <a:p>
              <a:pPr indent="0" lvl="0" marL="0" marR="0" rtl="0" algn="l">
                <a:lnSpc>
                  <a:spcPct val="100000"/>
                </a:lnSpc>
                <a:spcBef>
                  <a:spcPts val="0"/>
                </a:spcBef>
                <a:spcAft>
                  <a:spcPts val="0"/>
                </a:spcAft>
                <a:buClr>
                  <a:srgbClr val="FF00FF"/>
                </a:buClr>
                <a:buSzPts val="2000"/>
                <a:buFont typeface="Times New Roman"/>
                <a:buNone/>
              </a:pPr>
              <a:r>
                <a:t/>
              </a:r>
              <a:endParaRPr b="1" i="0" sz="2000" u="non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2000"/>
                <a:buFont typeface="Times New Roman"/>
                <a:buNone/>
              </a:pPr>
              <a:r>
                <a:rPr b="1" i="0" lang="en-US" sz="2000" u="none">
                  <a:solidFill>
                    <a:srgbClr val="FF0000"/>
                  </a:solidFill>
                  <a:latin typeface="Times New Roman"/>
                  <a:ea typeface="Times New Roman"/>
                  <a:cs typeface="Times New Roman"/>
                  <a:sym typeface="Times New Roman"/>
                </a:rPr>
                <a:t>$100</a:t>
              </a:r>
              <a:endParaRPr/>
            </a:p>
          </p:txBody>
        </p:sp>
        <p:grpSp>
          <p:nvGrpSpPr>
            <p:cNvPr id="656" name="Google Shape;656;p71"/>
            <p:cNvGrpSpPr/>
            <p:nvPr/>
          </p:nvGrpSpPr>
          <p:grpSpPr>
            <a:xfrm>
              <a:off x="1295400" y="762000"/>
              <a:ext cx="7543800" cy="3810000"/>
              <a:chOff x="1295400" y="762000"/>
              <a:chExt cx="7543800" cy="3810000"/>
            </a:xfrm>
          </p:grpSpPr>
          <p:cxnSp>
            <p:nvCxnSpPr>
              <p:cNvPr id="657" name="Google Shape;657;p71"/>
              <p:cNvCxnSpPr/>
              <p:nvPr/>
            </p:nvCxnSpPr>
            <p:spPr>
              <a:xfrm>
                <a:off x="1295400" y="4572000"/>
                <a:ext cx="7543800" cy="0"/>
              </a:xfrm>
              <a:prstGeom prst="straightConnector1">
                <a:avLst/>
              </a:prstGeom>
              <a:noFill/>
              <a:ln cap="flat" cmpd="sng" w="9525">
                <a:solidFill>
                  <a:srgbClr val="000000"/>
                </a:solidFill>
                <a:prstDash val="solid"/>
                <a:miter lim="800000"/>
                <a:headEnd len="sm" w="sm" type="none"/>
                <a:tailEnd len="med" w="med" type="triangle"/>
              </a:ln>
            </p:spPr>
          </p:cxnSp>
          <p:cxnSp>
            <p:nvCxnSpPr>
              <p:cNvPr id="658" name="Google Shape;658;p71"/>
              <p:cNvCxnSpPr/>
              <p:nvPr/>
            </p:nvCxnSpPr>
            <p:spPr>
              <a:xfrm rot="10800000">
                <a:off x="2235200" y="3511550"/>
                <a:ext cx="0" cy="1060450"/>
              </a:xfrm>
              <a:prstGeom prst="straightConnector1">
                <a:avLst/>
              </a:prstGeom>
              <a:noFill/>
              <a:ln cap="flat" cmpd="sng" w="9525">
                <a:solidFill>
                  <a:srgbClr val="000000"/>
                </a:solidFill>
                <a:prstDash val="solid"/>
                <a:miter lim="800000"/>
                <a:headEnd len="sm" w="sm" type="none"/>
                <a:tailEnd len="sm" w="sm" type="none"/>
              </a:ln>
            </p:spPr>
          </p:cxnSp>
          <p:cxnSp>
            <p:nvCxnSpPr>
              <p:cNvPr id="659" name="Google Shape;659;p71"/>
              <p:cNvCxnSpPr/>
              <p:nvPr/>
            </p:nvCxnSpPr>
            <p:spPr>
              <a:xfrm rot="10800000">
                <a:off x="1295400" y="3778250"/>
                <a:ext cx="0" cy="793750"/>
              </a:xfrm>
              <a:prstGeom prst="straightConnector1">
                <a:avLst/>
              </a:prstGeom>
              <a:noFill/>
              <a:ln cap="flat" cmpd="sng" w="9525">
                <a:solidFill>
                  <a:srgbClr val="FF6600"/>
                </a:solidFill>
                <a:prstDash val="solid"/>
                <a:miter lim="800000"/>
                <a:headEnd len="sm" w="sm" type="none"/>
                <a:tailEnd len="med" w="med" type="triangle"/>
              </a:ln>
            </p:spPr>
          </p:cxnSp>
          <p:sp>
            <p:nvSpPr>
              <p:cNvPr id="660" name="Google Shape;660;p71"/>
              <p:cNvSpPr txBox="1"/>
              <p:nvPr/>
            </p:nvSpPr>
            <p:spPr>
              <a:xfrm>
                <a:off x="2362200" y="3581400"/>
                <a:ext cx="844550" cy="4064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8080"/>
                  </a:buClr>
                  <a:buSzPts val="2000"/>
                  <a:buFont typeface="Times New Roman"/>
                  <a:buNone/>
                </a:pPr>
                <a:r>
                  <a:rPr b="1" i="0" lang="en-US" sz="2000" u="none">
                    <a:solidFill>
                      <a:srgbClr val="008080"/>
                    </a:solidFill>
                    <a:latin typeface="Times New Roman"/>
                    <a:ea typeface="Times New Roman"/>
                    <a:cs typeface="Times New Roman"/>
                    <a:sym typeface="Times New Roman"/>
                  </a:rPr>
                  <a:t>$110</a:t>
                </a:r>
                <a:endParaRPr/>
              </a:p>
            </p:txBody>
          </p:sp>
          <p:sp>
            <p:nvSpPr>
              <p:cNvPr id="661" name="Google Shape;661;p71"/>
              <p:cNvSpPr txBox="1"/>
              <p:nvPr/>
            </p:nvSpPr>
            <p:spPr>
              <a:xfrm>
                <a:off x="3657600" y="2819400"/>
                <a:ext cx="982662" cy="398462"/>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8080"/>
                  </a:buClr>
                  <a:buSzPts val="2000"/>
                  <a:buFont typeface="Times New Roman"/>
                  <a:buNone/>
                </a:pPr>
                <a:r>
                  <a:rPr b="1" i="0" lang="en-US" sz="2000" u="none">
                    <a:solidFill>
                      <a:srgbClr val="008080"/>
                    </a:solidFill>
                    <a:latin typeface="Times New Roman"/>
                    <a:ea typeface="Times New Roman"/>
                    <a:cs typeface="Times New Roman"/>
                    <a:sym typeface="Times New Roman"/>
                  </a:rPr>
                  <a:t>$121</a:t>
                </a:r>
                <a:endParaRPr/>
              </a:p>
            </p:txBody>
          </p:sp>
          <p:sp>
            <p:nvSpPr>
              <p:cNvPr id="662" name="Google Shape;662;p71"/>
              <p:cNvSpPr txBox="1"/>
              <p:nvPr/>
            </p:nvSpPr>
            <p:spPr>
              <a:xfrm>
                <a:off x="5105400" y="1828800"/>
                <a:ext cx="758825" cy="79375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8080"/>
                  </a:buClr>
                  <a:buSzPts val="2000"/>
                  <a:buFont typeface="Times New Roman"/>
                  <a:buNone/>
                </a:pPr>
                <a:r>
                  <a:rPr b="1" i="0" lang="en-US" sz="2000" u="none">
                    <a:solidFill>
                      <a:srgbClr val="008080"/>
                    </a:solidFill>
                    <a:latin typeface="Times New Roman"/>
                    <a:ea typeface="Times New Roman"/>
                    <a:cs typeface="Times New Roman"/>
                    <a:sym typeface="Times New Roman"/>
                  </a:rPr>
                  <a:t>$133</a:t>
                </a:r>
                <a:endParaRPr/>
              </a:p>
            </p:txBody>
          </p:sp>
          <p:sp>
            <p:nvSpPr>
              <p:cNvPr id="663" name="Google Shape;663;p71"/>
              <p:cNvSpPr txBox="1"/>
              <p:nvPr/>
            </p:nvSpPr>
            <p:spPr>
              <a:xfrm>
                <a:off x="6553200" y="762000"/>
                <a:ext cx="844550" cy="4572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8080"/>
                  </a:buClr>
                  <a:buSzPts val="2000"/>
                  <a:buFont typeface="Times New Roman"/>
                  <a:buNone/>
                </a:pPr>
                <a:r>
                  <a:rPr b="1" i="0" lang="en-US" sz="2000" u="none">
                    <a:solidFill>
                      <a:srgbClr val="008080"/>
                    </a:solidFill>
                    <a:latin typeface="Times New Roman"/>
                    <a:ea typeface="Times New Roman"/>
                    <a:cs typeface="Times New Roman"/>
                    <a:sym typeface="Times New Roman"/>
                  </a:rPr>
                  <a:t>$146</a:t>
                </a:r>
                <a:endParaRPr/>
              </a:p>
            </p:txBody>
          </p:sp>
          <p:cxnSp>
            <p:nvCxnSpPr>
              <p:cNvPr id="664" name="Google Shape;664;p71"/>
              <p:cNvCxnSpPr/>
              <p:nvPr/>
            </p:nvCxnSpPr>
            <p:spPr>
              <a:xfrm rot="10800000">
                <a:off x="1371600" y="3505200"/>
                <a:ext cx="914400" cy="0"/>
              </a:xfrm>
              <a:prstGeom prst="straightConnector1">
                <a:avLst/>
              </a:prstGeom>
              <a:noFill/>
              <a:ln cap="flat" cmpd="sng" w="28575">
                <a:solidFill>
                  <a:schemeClr val="dk1"/>
                </a:solidFill>
                <a:prstDash val="solid"/>
                <a:miter lim="800000"/>
                <a:headEnd len="sm" w="sm" type="none"/>
                <a:tailEnd len="med" w="med" type="triangle"/>
              </a:ln>
            </p:spPr>
          </p:cxnSp>
          <p:cxnSp>
            <p:nvCxnSpPr>
              <p:cNvPr id="665" name="Google Shape;665;p71"/>
              <p:cNvCxnSpPr/>
              <p:nvPr/>
            </p:nvCxnSpPr>
            <p:spPr>
              <a:xfrm rot="10800000">
                <a:off x="1371600" y="2819400"/>
                <a:ext cx="2209800" cy="0"/>
              </a:xfrm>
              <a:prstGeom prst="straightConnector1">
                <a:avLst/>
              </a:prstGeom>
              <a:noFill/>
              <a:ln cap="flat" cmpd="sng" w="28575">
                <a:solidFill>
                  <a:schemeClr val="dk1"/>
                </a:solidFill>
                <a:prstDash val="solid"/>
                <a:miter lim="800000"/>
                <a:headEnd len="sm" w="sm" type="none"/>
                <a:tailEnd len="med" w="med" type="triangle"/>
              </a:ln>
            </p:spPr>
          </p:cxnSp>
          <p:cxnSp>
            <p:nvCxnSpPr>
              <p:cNvPr id="666" name="Google Shape;666;p71"/>
              <p:cNvCxnSpPr/>
              <p:nvPr/>
            </p:nvCxnSpPr>
            <p:spPr>
              <a:xfrm rot="10800000">
                <a:off x="1295400" y="1981200"/>
                <a:ext cx="3733800" cy="0"/>
              </a:xfrm>
              <a:prstGeom prst="straightConnector1">
                <a:avLst/>
              </a:prstGeom>
              <a:noFill/>
              <a:ln cap="flat" cmpd="sng" w="28575">
                <a:solidFill>
                  <a:schemeClr val="dk1"/>
                </a:solidFill>
                <a:prstDash val="solid"/>
                <a:miter lim="800000"/>
                <a:headEnd len="sm" w="sm" type="none"/>
                <a:tailEnd len="med" w="med" type="triangle"/>
              </a:ln>
            </p:spPr>
          </p:cxnSp>
          <p:cxnSp>
            <p:nvCxnSpPr>
              <p:cNvPr id="667" name="Google Shape;667;p71"/>
              <p:cNvCxnSpPr/>
              <p:nvPr/>
            </p:nvCxnSpPr>
            <p:spPr>
              <a:xfrm rot="10800000">
                <a:off x="1295400" y="838200"/>
                <a:ext cx="5105400" cy="0"/>
              </a:xfrm>
              <a:prstGeom prst="straightConnector1">
                <a:avLst/>
              </a:prstGeom>
              <a:noFill/>
              <a:ln cap="flat" cmpd="sng" w="28575">
                <a:solidFill>
                  <a:schemeClr val="dk1"/>
                </a:solidFill>
                <a:prstDash val="solid"/>
                <a:miter lim="800000"/>
                <a:headEnd len="sm" w="sm" type="none"/>
                <a:tailEnd len="med" w="med" type="triangle"/>
              </a:ln>
            </p:spPr>
          </p:cxnSp>
          <p:cxnSp>
            <p:nvCxnSpPr>
              <p:cNvPr id="668" name="Google Shape;668;p71"/>
              <p:cNvCxnSpPr/>
              <p:nvPr/>
            </p:nvCxnSpPr>
            <p:spPr>
              <a:xfrm rot="10800000">
                <a:off x="3581400" y="2819400"/>
                <a:ext cx="0" cy="1752600"/>
              </a:xfrm>
              <a:prstGeom prst="straightConnector1">
                <a:avLst/>
              </a:prstGeom>
              <a:noFill/>
              <a:ln cap="flat" cmpd="sng" w="28575">
                <a:solidFill>
                  <a:schemeClr val="dk1"/>
                </a:solidFill>
                <a:prstDash val="solid"/>
                <a:miter lim="800000"/>
                <a:headEnd len="sm" w="sm" type="none"/>
                <a:tailEnd len="sm" w="sm" type="none"/>
              </a:ln>
            </p:spPr>
          </p:cxnSp>
          <p:cxnSp>
            <p:nvCxnSpPr>
              <p:cNvPr id="669" name="Google Shape;669;p71"/>
              <p:cNvCxnSpPr/>
              <p:nvPr/>
            </p:nvCxnSpPr>
            <p:spPr>
              <a:xfrm rot="10800000">
                <a:off x="5029200" y="1981200"/>
                <a:ext cx="0" cy="2590800"/>
              </a:xfrm>
              <a:prstGeom prst="straightConnector1">
                <a:avLst/>
              </a:prstGeom>
              <a:noFill/>
              <a:ln cap="flat" cmpd="sng" w="28575">
                <a:solidFill>
                  <a:schemeClr val="dk1"/>
                </a:solidFill>
                <a:prstDash val="solid"/>
                <a:miter lim="800000"/>
                <a:headEnd len="sm" w="sm" type="none"/>
                <a:tailEnd len="sm" w="sm" type="none"/>
              </a:ln>
            </p:spPr>
          </p:cxnSp>
          <p:cxnSp>
            <p:nvCxnSpPr>
              <p:cNvPr id="670" name="Google Shape;670;p71"/>
              <p:cNvCxnSpPr/>
              <p:nvPr/>
            </p:nvCxnSpPr>
            <p:spPr>
              <a:xfrm rot="10800000">
                <a:off x="6400800" y="838200"/>
                <a:ext cx="0" cy="3733800"/>
              </a:xfrm>
              <a:prstGeom prst="straightConnector1">
                <a:avLst/>
              </a:prstGeom>
              <a:noFill/>
              <a:ln cap="flat" cmpd="sng" w="28575">
                <a:solidFill>
                  <a:schemeClr val="dk1"/>
                </a:solidFill>
                <a:prstDash val="solid"/>
                <a:miter lim="800000"/>
                <a:headEnd len="sm" w="sm" type="none"/>
                <a:tailEnd len="sm" w="sm" type="none"/>
              </a:ln>
            </p:spPr>
          </p:cxnSp>
        </p:grpSp>
      </p:grpSp>
      <p:sp>
        <p:nvSpPr>
          <p:cNvPr id="671" name="Google Shape;671;p71"/>
          <p:cNvSpPr txBox="1"/>
          <p:nvPr/>
        </p:nvSpPr>
        <p:spPr>
          <a:xfrm>
            <a:off x="381000" y="0"/>
            <a:ext cx="8382000"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999"/>
              </a:buClr>
              <a:buSzPts val="2800"/>
              <a:buFont typeface="Tahoma"/>
              <a:buNone/>
            </a:pPr>
            <a:r>
              <a:rPr b="1" i="0" lang="en-US" sz="2800" u="none">
                <a:solidFill>
                  <a:srgbClr val="009999"/>
                </a:solidFill>
                <a:latin typeface="Tahoma"/>
                <a:ea typeface="Tahoma"/>
                <a:cs typeface="Tahoma"/>
                <a:sym typeface="Tahoma"/>
              </a:rPr>
              <a:t>Concept of Financial Evaluation of Alternative Project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650"/>
                                        </p:tgtEl>
                                        <p:attrNameLst>
                                          <p:attrName>style.visibility</p:attrName>
                                        </p:attrNameLst>
                                      </p:cBhvr>
                                      <p:to>
                                        <p:strVal val="visible"/>
                                      </p:to>
                                    </p:set>
                                    <p:anim calcmode="lin" valueType="num">
                                      <p:cBhvr additive="base">
                                        <p:cTn dur="500"/>
                                        <p:tgtEl>
                                          <p:spTgt spid="650"/>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653">
                                            <p:txEl>
                                              <p:pRg end="0" st="0"/>
                                            </p:txEl>
                                          </p:spTgt>
                                        </p:tgtEl>
                                        <p:attrNameLst>
                                          <p:attrName>style.visibility</p:attrName>
                                        </p:attrNameLst>
                                      </p:cBhvr>
                                      <p:to>
                                        <p:strVal val="visible"/>
                                      </p:to>
                                    </p:set>
                                    <p:animEffect filter="fade" transition="in">
                                      <p:cBhvr>
                                        <p:cTn dur="300"/>
                                        <p:tgtEl>
                                          <p:spTgt spid="65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75" name="Shape 675"/>
        <p:cNvGrpSpPr/>
        <p:nvPr/>
      </p:nvGrpSpPr>
      <p:grpSpPr>
        <a:xfrm>
          <a:off x="0" y="0"/>
          <a:ext cx="0" cy="0"/>
          <a:chOff x="0" y="0"/>
          <a:chExt cx="0" cy="0"/>
        </a:xfrm>
      </p:grpSpPr>
      <p:sp>
        <p:nvSpPr>
          <p:cNvPr id="676" name="Google Shape;676;p7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677" name="Google Shape;677;p72"/>
          <p:cNvSpPr txBox="1"/>
          <p:nvPr>
            <p:ph idx="1" type="body"/>
          </p:nvPr>
        </p:nvSpPr>
        <p:spPr>
          <a:xfrm>
            <a:off x="609600" y="457200"/>
            <a:ext cx="7848600" cy="5867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0000FF"/>
              </a:buClr>
              <a:buSzPts val="2800"/>
              <a:buFont typeface="Arial"/>
              <a:buChar char="•"/>
            </a:pPr>
            <a:r>
              <a:rPr b="1" i="0" lang="en-US" sz="2800" u="none" cap="none" strike="noStrike">
                <a:solidFill>
                  <a:srgbClr val="0000FF"/>
                </a:solidFill>
                <a:latin typeface="Arial"/>
                <a:ea typeface="Arial"/>
                <a:cs typeface="Arial"/>
                <a:sym typeface="Arial"/>
              </a:rPr>
              <a:t>if you have</a:t>
            </a:r>
            <a:r>
              <a:rPr b="1" i="0" lang="en-US" sz="2800" u="none" cap="none" strike="noStrike">
                <a:solidFill>
                  <a:srgbClr val="FF00FF"/>
                </a:solidFill>
                <a:latin typeface="Arial"/>
                <a:ea typeface="Arial"/>
                <a:cs typeface="Arial"/>
                <a:sym typeface="Arial"/>
              </a:rPr>
              <a:t> </a:t>
            </a:r>
            <a:r>
              <a:rPr b="1" i="0" lang="en-US" sz="2800" u="none" cap="none" strike="noStrike">
                <a:solidFill>
                  <a:srgbClr val="FF0000"/>
                </a:solidFill>
                <a:latin typeface="Arial"/>
                <a:ea typeface="Arial"/>
                <a:cs typeface="Arial"/>
                <a:sym typeface="Arial"/>
              </a:rPr>
              <a:t>invested</a:t>
            </a:r>
            <a:r>
              <a:rPr b="1" i="0" lang="en-US" sz="2800" u="none" cap="none" strike="noStrike">
                <a:solidFill>
                  <a:srgbClr val="FF00FF"/>
                </a:solidFill>
                <a:latin typeface="Arial"/>
                <a:ea typeface="Arial"/>
                <a:cs typeface="Arial"/>
                <a:sym typeface="Arial"/>
              </a:rPr>
              <a:t> </a:t>
            </a:r>
            <a:r>
              <a:rPr b="1" i="0" lang="en-US" sz="2800" u="none" cap="none" strike="noStrike">
                <a:solidFill>
                  <a:srgbClr val="0000FF"/>
                </a:solidFill>
                <a:latin typeface="Arial"/>
                <a:ea typeface="Arial"/>
                <a:cs typeface="Arial"/>
                <a:sym typeface="Arial"/>
              </a:rPr>
              <a:t>your money at 10% in </a:t>
            </a:r>
            <a:r>
              <a:rPr b="1" i="0" lang="en-US" sz="2800" u="none" cap="none" strike="noStrike">
                <a:solidFill>
                  <a:srgbClr val="FF00FF"/>
                </a:solidFill>
                <a:latin typeface="Arial"/>
                <a:ea typeface="Arial"/>
                <a:cs typeface="Arial"/>
                <a:sym typeface="Arial"/>
              </a:rPr>
              <a:t>3</a:t>
            </a:r>
            <a:r>
              <a:rPr b="1" i="0" lang="en-US" sz="2800" u="none" cap="none" strike="noStrike">
                <a:solidFill>
                  <a:srgbClr val="0000FF"/>
                </a:solidFill>
                <a:latin typeface="Arial"/>
                <a:ea typeface="Arial"/>
                <a:cs typeface="Arial"/>
                <a:sym typeface="Arial"/>
              </a:rPr>
              <a:t> years, you expect to </a:t>
            </a:r>
            <a:r>
              <a:rPr b="1" i="0" lang="en-US" sz="2800" u="none" cap="none" strike="noStrike">
                <a:solidFill>
                  <a:srgbClr val="008000"/>
                </a:solidFill>
                <a:latin typeface="Arial"/>
                <a:ea typeface="Arial"/>
                <a:cs typeface="Arial"/>
                <a:sym typeface="Arial"/>
              </a:rPr>
              <a:t>"receive" </a:t>
            </a:r>
            <a:r>
              <a:rPr b="1" i="0" lang="en-US" sz="2800" u="none" cap="none" strike="noStrike">
                <a:solidFill>
                  <a:srgbClr val="0000FF"/>
                </a:solidFill>
                <a:latin typeface="Arial"/>
                <a:ea typeface="Arial"/>
                <a:cs typeface="Arial"/>
                <a:sym typeface="Arial"/>
              </a:rPr>
              <a:t>$133 </a:t>
            </a:r>
            <a:r>
              <a:rPr b="1" i="0" lang="en-US" sz="2800" u="none" cap="none" strike="noStrike">
                <a:solidFill>
                  <a:srgbClr val="008000"/>
                </a:solidFill>
                <a:latin typeface="Arial"/>
                <a:ea typeface="Arial"/>
                <a:cs typeface="Arial"/>
                <a:sym typeface="Arial"/>
              </a:rPr>
              <a:t>in "return"</a:t>
            </a:r>
            <a:r>
              <a:rPr b="1" i="0" lang="en-US" sz="2800" u="none" cap="none" strike="noStrike">
                <a:solidFill>
                  <a:srgbClr val="0000FF"/>
                </a:solidFill>
                <a:latin typeface="Arial"/>
                <a:ea typeface="Arial"/>
                <a:cs typeface="Arial"/>
                <a:sym typeface="Arial"/>
              </a:rPr>
              <a:t>. What if you received </a:t>
            </a:r>
            <a:r>
              <a:rPr b="1" i="1" lang="en-US" sz="2800" u="sng" cap="none" strike="noStrike">
                <a:solidFill>
                  <a:srgbClr val="008080"/>
                </a:solidFill>
                <a:latin typeface="Arial"/>
                <a:ea typeface="Arial"/>
                <a:cs typeface="Arial"/>
                <a:sym typeface="Arial"/>
              </a:rPr>
              <a:t>more</a:t>
            </a:r>
            <a:r>
              <a:rPr b="1" i="0" lang="en-US" sz="2800" u="none" cap="none" strike="noStrike">
                <a:solidFill>
                  <a:srgbClr val="0000FF"/>
                </a:solidFill>
                <a:latin typeface="Arial"/>
                <a:ea typeface="Arial"/>
                <a:cs typeface="Arial"/>
                <a:sym typeface="Arial"/>
              </a:rPr>
              <a:t> than 133?! It simply implies that your interest rate (Rate of Return) has been </a:t>
            </a:r>
            <a:r>
              <a:rPr b="1" i="1" lang="en-US" sz="2800" u="sng" cap="none" strike="noStrike">
                <a:solidFill>
                  <a:srgbClr val="008080"/>
                </a:solidFill>
                <a:latin typeface="Arial"/>
                <a:ea typeface="Arial"/>
                <a:cs typeface="Arial"/>
                <a:sym typeface="Arial"/>
              </a:rPr>
              <a:t>more</a:t>
            </a:r>
            <a:r>
              <a:rPr b="1" i="0" lang="en-US" sz="2800" u="none" cap="none" strike="noStrike">
                <a:solidFill>
                  <a:srgbClr val="0000FF"/>
                </a:solidFill>
                <a:latin typeface="Arial"/>
                <a:ea typeface="Arial"/>
                <a:cs typeface="Arial"/>
                <a:sym typeface="Arial"/>
              </a:rPr>
              <a:t> than expected. Alternately if you received </a:t>
            </a:r>
            <a:r>
              <a:rPr b="1" i="1" lang="en-US" sz="2800" u="sng" cap="none" strike="noStrike">
                <a:solidFill>
                  <a:srgbClr val="FF0000"/>
                </a:solidFill>
                <a:latin typeface="Arial"/>
                <a:ea typeface="Arial"/>
                <a:cs typeface="Arial"/>
                <a:sym typeface="Arial"/>
              </a:rPr>
              <a:t>less </a:t>
            </a:r>
            <a:r>
              <a:rPr b="1" i="0" lang="en-US" sz="2800" u="none" cap="none" strike="noStrike">
                <a:solidFill>
                  <a:srgbClr val="0000FF"/>
                </a:solidFill>
                <a:latin typeface="Arial"/>
                <a:ea typeface="Arial"/>
                <a:cs typeface="Arial"/>
                <a:sym typeface="Arial"/>
              </a:rPr>
              <a:t>in return, it means that your rate of return has been </a:t>
            </a:r>
            <a:r>
              <a:rPr b="1" i="1" lang="en-US" sz="2800" u="sng" cap="none" strike="noStrike">
                <a:solidFill>
                  <a:srgbClr val="FF0000"/>
                </a:solidFill>
                <a:latin typeface="Arial"/>
                <a:ea typeface="Arial"/>
                <a:cs typeface="Arial"/>
                <a:sym typeface="Arial"/>
              </a:rPr>
              <a:t>less</a:t>
            </a:r>
            <a:r>
              <a:rPr b="1" i="0" lang="en-US" sz="2800" u="sng" cap="none" strike="noStrike">
                <a:solidFill>
                  <a:srgbClr val="FF0000"/>
                </a:solidFill>
                <a:latin typeface="Arial"/>
                <a:ea typeface="Arial"/>
                <a:cs typeface="Arial"/>
                <a:sym typeface="Arial"/>
              </a:rPr>
              <a:t> </a:t>
            </a:r>
            <a:r>
              <a:rPr b="1" i="0" lang="en-US" sz="2800" u="none" cap="none" strike="noStrike">
                <a:solidFill>
                  <a:srgbClr val="0000FF"/>
                </a:solidFill>
                <a:latin typeface="Arial"/>
                <a:ea typeface="Arial"/>
                <a:cs typeface="Arial"/>
                <a:sym typeface="Arial"/>
              </a:rPr>
              <a:t>than you expected.  </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0000FF"/>
              </a:buClr>
              <a:buSzPts val="2800"/>
              <a:buFont typeface="Arial"/>
              <a:buChar char="•"/>
            </a:pPr>
            <a:r>
              <a:rPr b="1" i="0" lang="en-US" sz="2800" u="none" cap="none" strike="noStrike">
                <a:solidFill>
                  <a:srgbClr val="0000FF"/>
                </a:solidFill>
                <a:latin typeface="Arial"/>
                <a:ea typeface="Arial"/>
                <a:cs typeface="Arial"/>
                <a:sym typeface="Arial"/>
              </a:rPr>
              <a:t>Now since comparing cash flows in</a:t>
            </a:r>
            <a:r>
              <a:rPr b="1" i="0" lang="en-US" sz="2800" u="none" cap="none" strike="noStrike">
                <a:solidFill>
                  <a:srgbClr val="FF00FF"/>
                </a:solidFill>
                <a:latin typeface="Arial"/>
                <a:ea typeface="Arial"/>
                <a:cs typeface="Arial"/>
                <a:sym typeface="Arial"/>
              </a:rPr>
              <a:t> different </a:t>
            </a:r>
            <a:r>
              <a:rPr b="1" i="0" lang="en-US" sz="2800" u="none" cap="none" strike="noStrike">
                <a:solidFill>
                  <a:srgbClr val="0000FF"/>
                </a:solidFill>
                <a:latin typeface="Arial"/>
                <a:ea typeface="Arial"/>
                <a:cs typeface="Arial"/>
                <a:sym typeface="Arial"/>
              </a:rPr>
              <a:t>times</a:t>
            </a:r>
            <a:r>
              <a:rPr b="1" i="0" lang="en-US" sz="2800" u="none" cap="none" strike="noStrike">
                <a:solidFill>
                  <a:srgbClr val="FF00FF"/>
                </a:solidFill>
                <a:latin typeface="Arial"/>
                <a:ea typeface="Arial"/>
                <a:cs typeface="Arial"/>
                <a:sym typeface="Arial"/>
              </a:rPr>
              <a:t> </a:t>
            </a:r>
            <a:r>
              <a:rPr b="1" i="0" lang="en-US" sz="2800" u="none" cap="none" strike="noStrike">
                <a:solidFill>
                  <a:srgbClr val="0000FF"/>
                </a:solidFill>
                <a:latin typeface="Arial"/>
                <a:ea typeface="Arial"/>
                <a:cs typeface="Arial"/>
                <a:sym typeface="Arial"/>
              </a:rPr>
              <a:t>(e.g</a:t>
            </a:r>
            <a:r>
              <a:rPr b="1" i="0" lang="en-US" sz="2800" u="none" cap="none" strike="noStrike">
                <a:solidFill>
                  <a:srgbClr val="FF00FF"/>
                </a:solidFill>
                <a:latin typeface="Arial"/>
                <a:ea typeface="Arial"/>
                <a:cs typeface="Arial"/>
                <a:sym typeface="Arial"/>
              </a:rPr>
              <a:t> t=0 </a:t>
            </a:r>
            <a:r>
              <a:rPr b="1" i="0" lang="en-US" sz="2800" u="none" cap="none" strike="noStrike">
                <a:solidFill>
                  <a:srgbClr val="0000FF"/>
                </a:solidFill>
                <a:latin typeface="Arial"/>
                <a:ea typeface="Arial"/>
                <a:cs typeface="Arial"/>
                <a:sym typeface="Arial"/>
              </a:rPr>
              <a:t>v.s</a:t>
            </a:r>
            <a:r>
              <a:rPr b="1" i="0" lang="en-US" sz="2800" u="none" cap="none" strike="noStrike">
                <a:solidFill>
                  <a:srgbClr val="FF00FF"/>
                </a:solidFill>
                <a:latin typeface="Arial"/>
                <a:ea typeface="Arial"/>
                <a:cs typeface="Arial"/>
                <a:sym typeface="Arial"/>
              </a:rPr>
              <a:t> t=3</a:t>
            </a:r>
            <a:r>
              <a:rPr b="1" i="0" lang="en-US" sz="2800" u="none" cap="none" strike="noStrike">
                <a:solidFill>
                  <a:srgbClr val="0000FF"/>
                </a:solidFill>
                <a:latin typeface="Arial"/>
                <a:ea typeface="Arial"/>
                <a:cs typeface="Arial"/>
                <a:sym typeface="Arial"/>
              </a:rPr>
              <a:t>) is not always as easy as above example, we better compare them at the </a:t>
            </a:r>
            <a:r>
              <a:rPr b="1" i="0" lang="en-US" sz="2800" u="none" cap="none" strike="noStrike">
                <a:solidFill>
                  <a:srgbClr val="FF00FF"/>
                </a:solidFill>
                <a:latin typeface="Arial"/>
                <a:ea typeface="Arial"/>
                <a:cs typeface="Arial"/>
                <a:sym typeface="Arial"/>
              </a:rPr>
              <a:t>same</a:t>
            </a:r>
            <a:r>
              <a:rPr b="1" i="0" lang="en-US" sz="2800" u="none" cap="none" strike="noStrike">
                <a:solidFill>
                  <a:srgbClr val="0000FF"/>
                </a:solidFill>
                <a:latin typeface="Arial"/>
                <a:ea typeface="Arial"/>
                <a:cs typeface="Arial"/>
                <a:sym typeface="Arial"/>
              </a:rPr>
              <a:t> time. How about comparing them at </a:t>
            </a:r>
            <a:r>
              <a:rPr b="1" i="0" lang="en-US" sz="2800" u="none" cap="none" strike="noStrike">
                <a:solidFill>
                  <a:srgbClr val="FF0000"/>
                </a:solidFill>
                <a:latin typeface="Arial"/>
                <a:ea typeface="Arial"/>
                <a:cs typeface="Arial"/>
                <a:sym typeface="Arial"/>
              </a:rPr>
              <a:t>Present</a:t>
            </a:r>
            <a:r>
              <a:rPr b="1" i="0" lang="en-US" sz="2800" u="none" cap="none" strike="noStrike">
                <a:solidFill>
                  <a:srgbClr val="0000FF"/>
                </a:solidFill>
                <a:latin typeface="Arial"/>
                <a:ea typeface="Arial"/>
                <a:cs typeface="Arial"/>
                <a:sym typeface="Arial"/>
              </a:rPr>
              <a:t>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77">
                                            <p:txEl>
                                              <p:pRg end="0" st="0"/>
                                            </p:txEl>
                                          </p:spTgt>
                                        </p:tgtEl>
                                        <p:attrNameLst>
                                          <p:attrName>style.visibility</p:attrName>
                                        </p:attrNameLst>
                                      </p:cBhvr>
                                      <p:to>
                                        <p:strVal val="visible"/>
                                      </p:to>
                                    </p:set>
                                    <p:animEffect filter="fade" transition="in">
                                      <p:cBhvr>
                                        <p:cTn dur="300"/>
                                        <p:tgtEl>
                                          <p:spTgt spid="67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77">
                                            <p:txEl>
                                              <p:pRg end="1" st="1"/>
                                            </p:txEl>
                                          </p:spTgt>
                                        </p:tgtEl>
                                        <p:attrNameLst>
                                          <p:attrName>style.visibility</p:attrName>
                                        </p:attrNameLst>
                                      </p:cBhvr>
                                      <p:to>
                                        <p:strVal val="visible"/>
                                      </p:to>
                                    </p:set>
                                    <p:animEffect filter="fade" transition="in">
                                      <p:cBhvr>
                                        <p:cTn dur="300"/>
                                        <p:tgtEl>
                                          <p:spTgt spid="67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7" name="Shape 127"/>
        <p:cNvGrpSpPr/>
        <p:nvPr/>
      </p:nvGrpSpPr>
      <p:grpSpPr>
        <a:xfrm>
          <a:off x="0" y="0"/>
          <a:ext cx="0" cy="0"/>
          <a:chOff x="0" y="0"/>
          <a:chExt cx="0" cy="0"/>
        </a:xfrm>
      </p:grpSpPr>
      <p:sp>
        <p:nvSpPr>
          <p:cNvPr id="128" name="Google Shape;128;p1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Copyright Dr.Shahram Sharifi</a:t>
            </a:r>
            <a:endParaRPr/>
          </a:p>
        </p:txBody>
      </p:sp>
      <p:sp>
        <p:nvSpPr>
          <p:cNvPr id="129" name="Google Shape;129;p1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80"/>
              </a:buClr>
              <a:buSzPts val="4400"/>
              <a:buFont typeface="Arial"/>
              <a:buNone/>
            </a:pPr>
            <a:r>
              <a:rPr b="1" i="0" lang="en-US" sz="3600" u="none" cap="none" strike="noStrike">
                <a:solidFill>
                  <a:srgbClr val="008080"/>
                </a:solidFill>
                <a:latin typeface="Arial"/>
                <a:ea typeface="Arial"/>
                <a:cs typeface="Arial"/>
                <a:sym typeface="Arial"/>
              </a:rPr>
              <a:t>Logical Inferences about Time Value compensation</a:t>
            </a:r>
            <a:br>
              <a:rPr b="1" i="0" lang="en-US" sz="4400" u="none" cap="none" strike="noStrike">
                <a:solidFill>
                  <a:srgbClr val="808000"/>
                </a:solidFill>
                <a:latin typeface="Tahoma"/>
                <a:ea typeface="Tahoma"/>
                <a:cs typeface="Tahoma"/>
                <a:sym typeface="Tahoma"/>
              </a:rPr>
            </a:br>
            <a:endParaRPr/>
          </a:p>
        </p:txBody>
      </p:sp>
      <p:sp>
        <p:nvSpPr>
          <p:cNvPr id="130" name="Google Shape;130;p19"/>
          <p:cNvSpPr txBox="1"/>
          <p:nvPr>
            <p:ph idx="1" type="body"/>
          </p:nvPr>
        </p:nvSpPr>
        <p:spPr>
          <a:xfrm>
            <a:off x="838200" y="1905000"/>
            <a:ext cx="77724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6600"/>
              </a:buClr>
              <a:buSzPts val="3200"/>
              <a:buFont typeface="Noto Sans Symbols"/>
              <a:buChar char="❑"/>
            </a:pPr>
            <a:r>
              <a:rPr b="1" i="0" lang="en-US" sz="3200" u="none" cap="none" strike="noStrike">
                <a:solidFill>
                  <a:srgbClr val="CC6600"/>
                </a:solidFill>
                <a:latin typeface="Arial"/>
                <a:ea typeface="Arial"/>
                <a:cs typeface="Arial"/>
                <a:sym typeface="Arial"/>
              </a:rPr>
              <a:t>The bigger the initial value of the money</a:t>
            </a:r>
            <a:r>
              <a:rPr b="1" i="0" lang="en-US" sz="3200" u="none" cap="none" strike="noStrike">
                <a:solidFill>
                  <a:srgbClr val="0000FF"/>
                </a:solidFill>
                <a:latin typeface="Arial"/>
                <a:ea typeface="Arial"/>
                <a:cs typeface="Arial"/>
                <a:sym typeface="Arial"/>
              </a:rPr>
              <a:t>,  the bigger the accrued compensation /interest</a:t>
            </a:r>
            <a:endParaRPr/>
          </a:p>
          <a:p>
            <a:pPr indent="-342900" lvl="0" marL="342900" marR="0" rtl="0" algn="l">
              <a:lnSpc>
                <a:spcPct val="100000"/>
              </a:lnSpc>
              <a:spcBef>
                <a:spcPts val="640"/>
              </a:spcBef>
              <a:spcAft>
                <a:spcPts val="0"/>
              </a:spcAft>
              <a:buClr>
                <a:srgbClr val="FF9900"/>
              </a:buClr>
              <a:buSzPts val="3200"/>
              <a:buFont typeface="Noto Sans Symbols"/>
              <a:buChar char="❑"/>
            </a:pPr>
            <a:r>
              <a:rPr b="1" i="0" lang="en-US" sz="3200" u="none" cap="none" strike="noStrike">
                <a:solidFill>
                  <a:srgbClr val="FF9900"/>
                </a:solidFill>
                <a:latin typeface="Arial"/>
                <a:ea typeface="Arial"/>
                <a:cs typeface="Arial"/>
                <a:sym typeface="Arial"/>
              </a:rPr>
              <a:t>The bigger the interest rate,</a:t>
            </a:r>
            <a:r>
              <a:rPr b="1" i="0" lang="en-US" sz="3200" u="none" cap="none" strike="noStrike">
                <a:solidFill>
                  <a:srgbClr val="0000FF"/>
                </a:solidFill>
                <a:latin typeface="Arial"/>
                <a:ea typeface="Arial"/>
                <a:cs typeface="Arial"/>
                <a:sym typeface="Arial"/>
              </a:rPr>
              <a:t> the bigger the compensation /interest</a:t>
            </a:r>
            <a:endParaRPr/>
          </a:p>
          <a:p>
            <a:pPr indent="-342900" lvl="0" marL="342900" marR="0" rtl="0" algn="l">
              <a:lnSpc>
                <a:spcPct val="100000"/>
              </a:lnSpc>
              <a:spcBef>
                <a:spcPts val="640"/>
              </a:spcBef>
              <a:spcAft>
                <a:spcPts val="0"/>
              </a:spcAft>
              <a:buClr>
                <a:srgbClr val="FF5050"/>
              </a:buClr>
              <a:buSzPts val="3200"/>
              <a:buFont typeface="Noto Sans Symbols"/>
              <a:buChar char="❑"/>
            </a:pPr>
            <a:r>
              <a:rPr b="1" i="0" lang="en-US" sz="3200" u="none" cap="none" strike="noStrike">
                <a:solidFill>
                  <a:srgbClr val="FF5050"/>
                </a:solidFill>
                <a:latin typeface="Arial"/>
                <a:ea typeface="Arial"/>
                <a:cs typeface="Arial"/>
                <a:sym typeface="Arial"/>
              </a:rPr>
              <a:t>The longer the time</a:t>
            </a:r>
            <a:r>
              <a:rPr b="1" i="0" lang="en-US" sz="3200" u="none" cap="none" strike="noStrike">
                <a:solidFill>
                  <a:srgbClr val="0000FF"/>
                </a:solidFill>
                <a:latin typeface="Arial"/>
                <a:ea typeface="Arial"/>
                <a:cs typeface="Arial"/>
                <a:sym typeface="Arial"/>
              </a:rPr>
              <a:t>, the bigger the compensation/interest</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rgbClr val="0000FF"/>
              </a:buClr>
              <a:buSzPts val="3200"/>
              <a:buFont typeface="Times New Roman"/>
              <a:buNone/>
            </a:pPr>
            <a:r>
              <a:rPr b="1" i="0" lang="en-US" sz="3200" u="none" cap="none" strike="noStrike">
                <a:solidFill>
                  <a:srgbClr val="0000FF"/>
                </a:solidFill>
                <a:latin typeface="Times New Roman"/>
                <a:ea typeface="Times New Roman"/>
                <a:cs typeface="Times New Roman"/>
                <a:sym typeface="Times New Roman"/>
              </a:rPr>
              <a:t> </a:t>
            </a:r>
            <a:endParaRPr b="1" i="0" sz="3200" u="none" cap="none" strike="noStrike">
              <a:solidFill>
                <a:srgbClr val="0000FF"/>
              </a:solidFill>
              <a:latin typeface="Arial"/>
              <a:ea typeface="Arial"/>
              <a:cs typeface="Arial"/>
              <a:sym typeface="Arial"/>
            </a:endParaRPr>
          </a:p>
          <a:p>
            <a:pPr indent="-139700" lvl="0" marL="342900" marR="0" rtl="0" algn="l">
              <a:spcBef>
                <a:spcPts val="640"/>
              </a:spcBef>
              <a:spcAft>
                <a:spcPts val="0"/>
              </a:spcAft>
              <a:buClr>
                <a:schemeClr val="dk1"/>
              </a:buClr>
              <a:buSzPts val="3200"/>
              <a:buFont typeface="Times New Roman"/>
              <a:buNone/>
            </a:pPr>
            <a:r>
              <a:t/>
            </a:r>
            <a:endParaRPr b="1" i="0" sz="3200" u="none" cap="none" strike="noStrike">
              <a:solidFill>
                <a:srgbClr val="0000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300"/>
                                        <p:tgtEl>
                                          <p:spTgt spid="13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300"/>
                                        <p:tgtEl>
                                          <p:spTgt spid="13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300"/>
                                        <p:tgtEl>
                                          <p:spTgt spid="13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300"/>
                                        <p:tgtEl>
                                          <p:spTgt spid="13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300"/>
                                        <p:tgtEl>
                                          <p:spTgt spid="13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81" name="Shape 681"/>
        <p:cNvGrpSpPr/>
        <p:nvPr/>
      </p:nvGrpSpPr>
      <p:grpSpPr>
        <a:xfrm>
          <a:off x="0" y="0"/>
          <a:ext cx="0" cy="0"/>
          <a:chOff x="0" y="0"/>
          <a:chExt cx="0" cy="0"/>
        </a:xfrm>
      </p:grpSpPr>
      <p:sp>
        <p:nvSpPr>
          <p:cNvPr id="682" name="Google Shape;682;p73"/>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683" name="Google Shape;683;p73"/>
          <p:cNvSpPr txBox="1"/>
          <p:nvPr>
            <p:ph idx="1" type="body"/>
          </p:nvPr>
        </p:nvSpPr>
        <p:spPr>
          <a:xfrm>
            <a:off x="381000" y="304800"/>
            <a:ext cx="8534400" cy="6172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0000FF"/>
              </a:buClr>
              <a:buSzPts val="3200"/>
              <a:buFont typeface="Arial"/>
              <a:buChar char="•"/>
            </a:pPr>
            <a:r>
              <a:rPr b="1" i="0" lang="en-US" sz="3200" u="none" cap="none" strike="noStrike">
                <a:solidFill>
                  <a:srgbClr val="0000FF"/>
                </a:solidFill>
                <a:latin typeface="Arial"/>
                <a:ea typeface="Arial"/>
                <a:cs typeface="Arial"/>
                <a:sym typeface="Arial"/>
              </a:rPr>
              <a:t>In the previous figure, our $100 investment would be </a:t>
            </a:r>
            <a:r>
              <a:rPr b="1" i="0" lang="en-US" sz="3200" u="none" cap="none" strike="noStrike">
                <a:solidFill>
                  <a:srgbClr val="FF0000"/>
                </a:solidFill>
                <a:latin typeface="Arial"/>
                <a:ea typeface="Arial"/>
                <a:cs typeface="Arial"/>
                <a:sym typeface="Arial"/>
              </a:rPr>
              <a:t>$100</a:t>
            </a:r>
            <a:r>
              <a:rPr b="1" i="0" lang="en-US" sz="3200" u="none" cap="none" strike="noStrike">
                <a:solidFill>
                  <a:srgbClr val="0000FF"/>
                </a:solidFill>
                <a:latin typeface="Arial"/>
                <a:ea typeface="Arial"/>
                <a:cs typeface="Arial"/>
                <a:sym typeface="Arial"/>
              </a:rPr>
              <a:t> at </a:t>
            </a:r>
            <a:r>
              <a:rPr b="1" i="0" lang="en-US" sz="3200" u="none" cap="none" strike="noStrike">
                <a:solidFill>
                  <a:srgbClr val="FF0000"/>
                </a:solidFill>
                <a:latin typeface="Arial"/>
                <a:ea typeface="Arial"/>
                <a:cs typeface="Arial"/>
                <a:sym typeface="Arial"/>
              </a:rPr>
              <a:t>Present</a:t>
            </a:r>
            <a:r>
              <a:rPr b="1" i="0" lang="en-US" sz="3200" u="none" cap="none" strike="noStrike">
                <a:solidFill>
                  <a:srgbClr val="0000FF"/>
                </a:solidFill>
                <a:latin typeface="Arial"/>
                <a:ea typeface="Arial"/>
                <a:cs typeface="Arial"/>
                <a:sym typeface="Arial"/>
              </a:rPr>
              <a:t> time </a:t>
            </a:r>
            <a:r>
              <a:rPr b="1" i="0" lang="en-US" sz="3200" u="none" cap="none" strike="noStrike">
                <a:solidFill>
                  <a:srgbClr val="FF00FF"/>
                </a:solidFill>
                <a:latin typeface="Arial"/>
                <a:ea typeface="Arial"/>
                <a:cs typeface="Arial"/>
                <a:sym typeface="Arial"/>
              </a:rPr>
              <a:t>(t=0), </a:t>
            </a:r>
            <a:r>
              <a:rPr b="1" i="0" lang="en-US" sz="3200" u="none" cap="none" strike="noStrike">
                <a:solidFill>
                  <a:srgbClr val="0000FF"/>
                </a:solidFill>
                <a:latin typeface="Arial"/>
                <a:ea typeface="Arial"/>
                <a:cs typeface="Arial"/>
                <a:sym typeface="Arial"/>
              </a:rPr>
              <a:t>so it</a:t>
            </a:r>
            <a:r>
              <a:rPr b="1" i="0" lang="en-US" sz="3200" u="none" cap="none" strike="noStrike">
                <a:solidFill>
                  <a:srgbClr val="FF00FF"/>
                </a:solidFill>
                <a:latin typeface="Arial"/>
                <a:ea typeface="Arial"/>
                <a:cs typeface="Arial"/>
                <a:sym typeface="Arial"/>
              </a:rPr>
              <a:t> </a:t>
            </a:r>
            <a:r>
              <a:rPr b="1" i="0" lang="en-US" sz="3200" u="none" cap="none" strike="noStrike">
                <a:solidFill>
                  <a:srgbClr val="FF0000"/>
                </a:solidFill>
                <a:latin typeface="Arial"/>
                <a:ea typeface="Arial"/>
                <a:cs typeface="Arial"/>
                <a:sym typeface="Arial"/>
              </a:rPr>
              <a:t>P</a:t>
            </a:r>
            <a:r>
              <a:rPr b="1" i="0" lang="en-US" sz="3200" u="none" cap="none" strike="noStrike">
                <a:solidFill>
                  <a:srgbClr val="0000FF"/>
                </a:solidFill>
                <a:latin typeface="Arial"/>
                <a:ea typeface="Arial"/>
                <a:cs typeface="Arial"/>
                <a:sym typeface="Arial"/>
              </a:rPr>
              <a:t>resent </a:t>
            </a:r>
            <a:r>
              <a:rPr b="1" i="0" lang="en-US" sz="3200" u="none" cap="none" strike="noStrike">
                <a:solidFill>
                  <a:srgbClr val="FF0000"/>
                </a:solidFill>
                <a:latin typeface="Arial"/>
                <a:ea typeface="Arial"/>
                <a:cs typeface="Arial"/>
                <a:sym typeface="Arial"/>
              </a:rPr>
              <a:t>V</a:t>
            </a:r>
            <a:r>
              <a:rPr b="1" i="0" lang="en-US" sz="3200" u="none" cap="none" strike="noStrike">
                <a:solidFill>
                  <a:srgbClr val="0000FF"/>
                </a:solidFill>
                <a:latin typeface="Arial"/>
                <a:ea typeface="Arial"/>
                <a:cs typeface="Arial"/>
                <a:sym typeface="Arial"/>
              </a:rPr>
              <a:t>alue is: </a:t>
            </a:r>
            <a:r>
              <a:rPr b="1" i="0" lang="en-US" sz="3200" u="none" cap="none" strike="noStrike">
                <a:solidFill>
                  <a:srgbClr val="FF0000"/>
                </a:solidFill>
                <a:latin typeface="Arial"/>
                <a:ea typeface="Arial"/>
                <a:cs typeface="Arial"/>
                <a:sym typeface="Arial"/>
              </a:rPr>
              <a:t>PV</a:t>
            </a:r>
            <a:r>
              <a:rPr b="1" baseline="-25000" i="0" lang="en-US" sz="3200" u="none" cap="none" strike="noStrike">
                <a:solidFill>
                  <a:srgbClr val="FF0000"/>
                </a:solidFill>
                <a:latin typeface="Arial"/>
                <a:ea typeface="Arial"/>
                <a:cs typeface="Arial"/>
                <a:sym typeface="Arial"/>
              </a:rPr>
              <a:t>1</a:t>
            </a:r>
            <a:r>
              <a:rPr b="1" i="0" lang="en-US" sz="3200" u="none" cap="none" strike="noStrike">
                <a:solidFill>
                  <a:srgbClr val="0000FF"/>
                </a:solidFill>
                <a:latin typeface="Arial"/>
                <a:ea typeface="Arial"/>
                <a:cs typeface="Arial"/>
                <a:sym typeface="Arial"/>
              </a:rPr>
              <a:t>= </a:t>
            </a:r>
            <a:r>
              <a:rPr b="1" i="0" lang="en-US" sz="3200" u="none" cap="none" strike="noStrike">
                <a:solidFill>
                  <a:srgbClr val="FF0000"/>
                </a:solidFill>
                <a:latin typeface="Arial"/>
                <a:ea typeface="Arial"/>
                <a:cs typeface="Arial"/>
                <a:sym typeface="Arial"/>
              </a:rPr>
              <a:t>$100</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640"/>
              </a:spcBef>
              <a:spcAft>
                <a:spcPts val="0"/>
              </a:spcAft>
              <a:buClr>
                <a:srgbClr val="0000FF"/>
              </a:buClr>
              <a:buSzPts val="3200"/>
              <a:buFont typeface="Arial"/>
              <a:buChar char="•"/>
            </a:pPr>
            <a:r>
              <a:rPr b="1" i="0" lang="en-US" sz="3200" u="none" cap="none" strike="noStrike">
                <a:solidFill>
                  <a:srgbClr val="0000FF"/>
                </a:solidFill>
                <a:latin typeface="Arial"/>
                <a:ea typeface="Arial"/>
                <a:cs typeface="Arial"/>
                <a:sym typeface="Arial"/>
              </a:rPr>
              <a:t>On the other hand the </a:t>
            </a:r>
            <a:r>
              <a:rPr b="1" i="0" lang="en-US" sz="3200" u="none" cap="none" strike="noStrike">
                <a:solidFill>
                  <a:srgbClr val="008000"/>
                </a:solidFill>
                <a:latin typeface="Arial"/>
                <a:ea typeface="Arial"/>
                <a:cs typeface="Arial"/>
                <a:sym typeface="Arial"/>
              </a:rPr>
              <a:t>$133</a:t>
            </a:r>
            <a:r>
              <a:rPr b="1" i="0" lang="en-US" sz="3200" u="none" cap="none" strike="noStrike">
                <a:solidFill>
                  <a:srgbClr val="0000FF"/>
                </a:solidFill>
                <a:latin typeface="Arial"/>
                <a:ea typeface="Arial"/>
                <a:cs typeface="Arial"/>
                <a:sym typeface="Arial"/>
              </a:rPr>
              <a:t> receipt in year </a:t>
            </a:r>
            <a:r>
              <a:rPr b="1" i="0" lang="en-US" sz="3200" u="none" cap="none" strike="noStrike">
                <a:solidFill>
                  <a:srgbClr val="FF00FF"/>
                </a:solidFill>
                <a:latin typeface="Arial"/>
                <a:ea typeface="Arial"/>
                <a:cs typeface="Arial"/>
                <a:sym typeface="Arial"/>
              </a:rPr>
              <a:t>3</a:t>
            </a:r>
            <a:r>
              <a:rPr b="1" i="0" lang="en-US" sz="3200" u="none" cap="none" strike="noStrike">
                <a:solidFill>
                  <a:srgbClr val="0000FF"/>
                </a:solidFill>
                <a:latin typeface="Arial"/>
                <a:ea typeface="Arial"/>
                <a:cs typeface="Arial"/>
                <a:sym typeface="Arial"/>
              </a:rPr>
              <a:t> would be the same amount $100 at Present time thus: </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640"/>
              </a:spcBef>
              <a:spcAft>
                <a:spcPts val="0"/>
              </a:spcAft>
              <a:buClr>
                <a:srgbClr val="008080"/>
              </a:buClr>
              <a:buSzPts val="3200"/>
              <a:buFont typeface="Arial"/>
              <a:buChar char="•"/>
            </a:pPr>
            <a:r>
              <a:rPr b="1" i="0" lang="en-US" sz="3200" u="none" cap="none" strike="noStrike">
                <a:solidFill>
                  <a:srgbClr val="008080"/>
                </a:solidFill>
                <a:latin typeface="Arial"/>
                <a:ea typeface="Arial"/>
                <a:cs typeface="Arial"/>
                <a:sym typeface="Arial"/>
              </a:rPr>
              <a:t>PV</a:t>
            </a:r>
            <a:r>
              <a:rPr b="1" baseline="-25000" i="0" lang="en-US" sz="3200" u="none" cap="none" strike="noStrike">
                <a:solidFill>
                  <a:srgbClr val="008080"/>
                </a:solidFill>
                <a:latin typeface="Arial"/>
                <a:ea typeface="Arial"/>
                <a:cs typeface="Arial"/>
                <a:sym typeface="Arial"/>
              </a:rPr>
              <a:t>2</a:t>
            </a:r>
            <a:r>
              <a:rPr b="1" i="0" lang="en-US" sz="3200" u="none" cap="none" strike="noStrike">
                <a:solidFill>
                  <a:srgbClr val="008080"/>
                </a:solidFill>
                <a:latin typeface="Arial"/>
                <a:ea typeface="Arial"/>
                <a:cs typeface="Arial"/>
                <a:sym typeface="Arial"/>
              </a:rPr>
              <a:t>=133/</a:t>
            </a:r>
            <a:r>
              <a:rPr b="1" i="0" lang="en-US" sz="3200" u="none" cap="none" strike="noStrike">
                <a:solidFill>
                  <a:srgbClr val="0000FF"/>
                </a:solidFill>
                <a:latin typeface="Arial"/>
                <a:ea typeface="Arial"/>
                <a:cs typeface="Arial"/>
                <a:sym typeface="Arial"/>
              </a:rPr>
              <a:t>(</a:t>
            </a:r>
            <a:r>
              <a:rPr b="1" i="0" lang="en-US" sz="3200" u="none" cap="none" strike="noStrike">
                <a:solidFill>
                  <a:srgbClr val="FF0000"/>
                </a:solidFill>
                <a:latin typeface="Arial"/>
                <a:ea typeface="Arial"/>
                <a:cs typeface="Arial"/>
                <a:sym typeface="Arial"/>
              </a:rPr>
              <a:t>1+</a:t>
            </a:r>
            <a:r>
              <a:rPr b="1" i="0" lang="en-US" sz="3200" u="none" cap="none" strike="noStrike">
                <a:solidFill>
                  <a:srgbClr val="0000FF"/>
                </a:solidFill>
                <a:latin typeface="Arial"/>
                <a:ea typeface="Arial"/>
                <a:cs typeface="Arial"/>
                <a:sym typeface="Arial"/>
              </a:rPr>
              <a:t>01</a:t>
            </a:r>
            <a:r>
              <a:rPr b="1" baseline="30000" i="0" lang="en-US" sz="3200" u="none" cap="none" strike="noStrike">
                <a:solidFill>
                  <a:srgbClr val="FF00FF"/>
                </a:solidFill>
                <a:latin typeface="Arial"/>
                <a:ea typeface="Arial"/>
                <a:cs typeface="Arial"/>
                <a:sym typeface="Arial"/>
              </a:rPr>
              <a:t>3</a:t>
            </a:r>
            <a:r>
              <a:rPr b="1" i="0" lang="en-US" sz="3200" u="none" cap="none" strike="noStrike">
                <a:solidFill>
                  <a:srgbClr val="0000FF"/>
                </a:solidFill>
                <a:latin typeface="Arial"/>
                <a:ea typeface="Arial"/>
                <a:cs typeface="Arial"/>
                <a:sym typeface="Arial"/>
              </a:rPr>
              <a:t>)</a:t>
            </a:r>
            <a:r>
              <a:rPr b="0" i="0" lang="en-US" sz="3200" u="none" cap="none" strike="noStrike">
                <a:solidFill>
                  <a:srgbClr val="008000"/>
                </a:solidFill>
                <a:latin typeface="Arial"/>
                <a:ea typeface="Arial"/>
                <a:cs typeface="Arial"/>
                <a:sym typeface="Arial"/>
              </a:rPr>
              <a:t>=</a:t>
            </a:r>
            <a:r>
              <a:rPr b="1" i="0" lang="en-US" sz="3200" u="none" cap="none" strike="noStrike">
                <a:solidFill>
                  <a:srgbClr val="008000"/>
                </a:solidFill>
                <a:latin typeface="Arial"/>
                <a:ea typeface="Arial"/>
                <a:cs typeface="Arial"/>
                <a:sym typeface="Arial"/>
              </a:rPr>
              <a:t>$100 (due to</a:t>
            </a:r>
            <a:endParaRPr/>
          </a:p>
          <a:p>
            <a:pPr indent="-342900" lvl="0" marL="342900" marR="0" rtl="0" algn="just">
              <a:lnSpc>
                <a:spcPct val="90000"/>
              </a:lnSpc>
              <a:spcBef>
                <a:spcPts val="640"/>
              </a:spcBef>
              <a:spcAft>
                <a:spcPts val="0"/>
              </a:spcAft>
              <a:buClr>
                <a:srgbClr val="008000"/>
              </a:buClr>
              <a:buSzPts val="3200"/>
              <a:buFont typeface="Arial"/>
              <a:buChar char="•"/>
            </a:pPr>
            <a:r>
              <a:rPr b="1" i="0" lang="en-US" sz="3200" u="none" cap="none" strike="noStrike">
                <a:solidFill>
                  <a:srgbClr val="008000"/>
                </a:solidFill>
                <a:latin typeface="Arial"/>
                <a:ea typeface="Arial"/>
                <a:cs typeface="Arial"/>
                <a:sym typeface="Arial"/>
              </a:rPr>
              <a:t> Equivalence)</a:t>
            </a:r>
            <a:r>
              <a:rPr b="0" baseline="-25000" i="0" lang="en-US" sz="3200" u="none" cap="none" strike="noStrike">
                <a:solidFill>
                  <a:srgbClr val="008080"/>
                </a:solidFill>
                <a:latin typeface="Arial"/>
                <a:ea typeface="Arial"/>
                <a:cs typeface="Arial"/>
                <a:sym typeface="Arial"/>
              </a:rPr>
              <a:t>	</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640"/>
              </a:spcBef>
              <a:spcAft>
                <a:spcPts val="0"/>
              </a:spcAft>
              <a:buClr>
                <a:srgbClr val="008000"/>
              </a:buClr>
              <a:buSzPts val="3200"/>
              <a:buFont typeface="Arial"/>
              <a:buChar char="•"/>
            </a:pPr>
            <a:r>
              <a:rPr b="1" i="0" lang="en-US" sz="3200" u="none" cap="none" strike="noStrike">
                <a:solidFill>
                  <a:srgbClr val="008000"/>
                </a:solidFill>
                <a:latin typeface="Arial"/>
                <a:ea typeface="Arial"/>
                <a:cs typeface="Arial"/>
                <a:sym typeface="Arial"/>
              </a:rPr>
              <a:t>Thus:</a:t>
            </a:r>
            <a:endParaRPr b="0" i="0" sz="32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640"/>
              </a:spcBef>
              <a:spcAft>
                <a:spcPts val="0"/>
              </a:spcAft>
              <a:buClr>
                <a:srgbClr val="FF00FF"/>
              </a:buClr>
              <a:buSzPts val="3200"/>
              <a:buFont typeface="Arial"/>
              <a:buChar char="•"/>
            </a:pPr>
            <a:r>
              <a:rPr b="1" i="0" lang="en-US" sz="3200" u="none" cap="none" strike="noStrike">
                <a:solidFill>
                  <a:srgbClr val="FF00FF"/>
                </a:solidFill>
                <a:latin typeface="Arial"/>
                <a:ea typeface="Arial"/>
                <a:cs typeface="Arial"/>
                <a:sym typeface="Arial"/>
              </a:rPr>
              <a:t>Net</a:t>
            </a:r>
            <a:r>
              <a:rPr b="1" i="0" lang="en-US" sz="3200" u="none" cap="none" strike="noStrike">
                <a:solidFill>
                  <a:srgbClr val="008000"/>
                </a:solidFill>
                <a:latin typeface="Arial"/>
                <a:ea typeface="Arial"/>
                <a:cs typeface="Arial"/>
                <a:sym typeface="Arial"/>
              </a:rPr>
              <a:t> </a:t>
            </a:r>
            <a:r>
              <a:rPr b="1" i="0" lang="en-US" sz="3200" u="none" cap="none" strike="noStrike">
                <a:solidFill>
                  <a:srgbClr val="FF00FF"/>
                </a:solidFill>
                <a:latin typeface="Arial"/>
                <a:ea typeface="Arial"/>
                <a:cs typeface="Arial"/>
                <a:sym typeface="Arial"/>
              </a:rPr>
              <a:t>P</a:t>
            </a:r>
            <a:r>
              <a:rPr b="1" i="0" lang="en-US" sz="3200" u="none" cap="none" strike="noStrike">
                <a:solidFill>
                  <a:srgbClr val="008000"/>
                </a:solidFill>
                <a:latin typeface="Arial"/>
                <a:ea typeface="Arial"/>
                <a:cs typeface="Arial"/>
                <a:sym typeface="Arial"/>
              </a:rPr>
              <a:t>resent </a:t>
            </a:r>
            <a:r>
              <a:rPr b="1" i="0" lang="en-US" sz="3200" u="none" cap="none" strike="noStrike">
                <a:solidFill>
                  <a:srgbClr val="FF00FF"/>
                </a:solidFill>
                <a:latin typeface="Arial"/>
                <a:ea typeface="Arial"/>
                <a:cs typeface="Arial"/>
                <a:sym typeface="Arial"/>
              </a:rPr>
              <a:t>V</a:t>
            </a:r>
            <a:r>
              <a:rPr b="1" i="0" lang="en-US" sz="3200" u="none" cap="none" strike="noStrike">
                <a:solidFill>
                  <a:srgbClr val="008000"/>
                </a:solidFill>
                <a:latin typeface="Arial"/>
                <a:ea typeface="Arial"/>
                <a:cs typeface="Arial"/>
                <a:sym typeface="Arial"/>
              </a:rPr>
              <a:t>alue=</a:t>
            </a:r>
            <a:r>
              <a:rPr b="1" i="0" lang="en-US" sz="3200" u="none" cap="none" strike="noStrike">
                <a:solidFill>
                  <a:srgbClr val="FF00FF"/>
                </a:solidFill>
                <a:latin typeface="Arial"/>
                <a:ea typeface="Arial"/>
                <a:cs typeface="Arial"/>
                <a:sym typeface="Arial"/>
              </a:rPr>
              <a:t>NPV=</a:t>
            </a:r>
            <a:r>
              <a:rPr b="1" i="0" lang="en-US" sz="3200" u="none" cap="none" strike="noStrike">
                <a:solidFill>
                  <a:srgbClr val="FF0000"/>
                </a:solidFill>
                <a:latin typeface="Arial"/>
                <a:ea typeface="Arial"/>
                <a:cs typeface="Arial"/>
                <a:sym typeface="Arial"/>
              </a:rPr>
              <a:t>-PV</a:t>
            </a:r>
            <a:r>
              <a:rPr b="1" baseline="-25000" i="0" lang="en-US" sz="3200" u="none" cap="none" strike="noStrike">
                <a:solidFill>
                  <a:srgbClr val="FF0000"/>
                </a:solidFill>
                <a:latin typeface="Arial"/>
                <a:ea typeface="Arial"/>
                <a:cs typeface="Arial"/>
                <a:sym typeface="Arial"/>
              </a:rPr>
              <a:t>1</a:t>
            </a:r>
            <a:r>
              <a:rPr b="1" i="0" lang="en-US" sz="3200" u="none" cap="none" strike="noStrike">
                <a:solidFill>
                  <a:srgbClr val="008000"/>
                </a:solidFill>
                <a:latin typeface="Arial"/>
                <a:ea typeface="Arial"/>
                <a:cs typeface="Arial"/>
                <a:sym typeface="Arial"/>
              </a:rPr>
              <a:t>+</a:t>
            </a:r>
            <a:r>
              <a:rPr b="1" i="0" lang="en-US" sz="3200" u="none" cap="none" strike="noStrike">
                <a:solidFill>
                  <a:srgbClr val="008080"/>
                </a:solidFill>
                <a:latin typeface="Arial"/>
                <a:ea typeface="Arial"/>
                <a:cs typeface="Arial"/>
                <a:sym typeface="Arial"/>
              </a:rPr>
              <a:t> PV</a:t>
            </a:r>
            <a:r>
              <a:rPr b="1" baseline="-25000" i="0" lang="en-US" sz="3200" u="none" cap="none" strike="noStrike">
                <a:solidFill>
                  <a:srgbClr val="008080"/>
                </a:solidFill>
                <a:latin typeface="Arial"/>
                <a:ea typeface="Arial"/>
                <a:cs typeface="Arial"/>
                <a:sym typeface="Arial"/>
              </a:rPr>
              <a:t>2</a:t>
            </a:r>
            <a:r>
              <a:rPr b="1" i="0" lang="en-US" sz="3200" u="none" cap="none" strike="noStrike">
                <a:solidFill>
                  <a:srgbClr val="FF00FF"/>
                </a:solidFill>
                <a:latin typeface="Arial"/>
                <a:ea typeface="Arial"/>
                <a:cs typeface="Arial"/>
                <a:sym typeface="Arial"/>
              </a:rPr>
              <a:t>=</a:t>
            </a:r>
            <a:endParaRPr/>
          </a:p>
          <a:p>
            <a:pPr indent="-342900" lvl="0" marL="342900" marR="0" rtl="0" algn="just">
              <a:lnSpc>
                <a:spcPct val="90000"/>
              </a:lnSpc>
              <a:spcBef>
                <a:spcPts val="640"/>
              </a:spcBef>
              <a:spcAft>
                <a:spcPts val="0"/>
              </a:spcAft>
              <a:buClr>
                <a:srgbClr val="FF0000"/>
              </a:buClr>
              <a:buSzPts val="3200"/>
              <a:buFont typeface="Arial"/>
              <a:buNone/>
            </a:pPr>
            <a:r>
              <a:rPr b="1" i="0" lang="en-US" sz="3200" u="none" cap="none" strike="noStrike">
                <a:solidFill>
                  <a:srgbClr val="FF0000"/>
                </a:solidFill>
                <a:latin typeface="Arial"/>
                <a:ea typeface="Arial"/>
                <a:cs typeface="Arial"/>
                <a:sym typeface="Arial"/>
              </a:rPr>
              <a:t>    $-100</a:t>
            </a:r>
            <a:r>
              <a:rPr b="1" i="0" lang="en-US" sz="3200" u="none" cap="none" strike="noStrike">
                <a:solidFill>
                  <a:srgbClr val="008000"/>
                </a:solidFill>
                <a:latin typeface="Arial"/>
                <a:ea typeface="Arial"/>
                <a:cs typeface="Arial"/>
                <a:sym typeface="Arial"/>
              </a:rPr>
              <a:t>+$100</a:t>
            </a:r>
            <a:r>
              <a:rPr b="1" i="0" lang="en-US" sz="3200" u="none" cap="none" strike="noStrike">
                <a:solidFill>
                  <a:srgbClr val="FF00FF"/>
                </a:solidFill>
                <a:latin typeface="Arial"/>
                <a:ea typeface="Arial"/>
                <a:cs typeface="Arial"/>
                <a:sym typeface="Arial"/>
              </a:rPr>
              <a:t>=$0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83">
                                            <p:txEl>
                                              <p:pRg end="0" st="0"/>
                                            </p:txEl>
                                          </p:spTgt>
                                        </p:tgtEl>
                                        <p:attrNameLst>
                                          <p:attrName>style.visibility</p:attrName>
                                        </p:attrNameLst>
                                      </p:cBhvr>
                                      <p:to>
                                        <p:strVal val="visible"/>
                                      </p:to>
                                    </p:set>
                                    <p:animEffect filter="fade" transition="in">
                                      <p:cBhvr>
                                        <p:cTn dur="300"/>
                                        <p:tgtEl>
                                          <p:spTgt spid="68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3">
                                            <p:txEl>
                                              <p:pRg end="1" st="1"/>
                                            </p:txEl>
                                          </p:spTgt>
                                        </p:tgtEl>
                                        <p:attrNameLst>
                                          <p:attrName>style.visibility</p:attrName>
                                        </p:attrNameLst>
                                      </p:cBhvr>
                                      <p:to>
                                        <p:strVal val="visible"/>
                                      </p:to>
                                    </p:set>
                                    <p:animEffect filter="fade" transition="in">
                                      <p:cBhvr>
                                        <p:cTn dur="300"/>
                                        <p:tgtEl>
                                          <p:spTgt spid="68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3">
                                            <p:txEl>
                                              <p:pRg end="2" st="2"/>
                                            </p:txEl>
                                          </p:spTgt>
                                        </p:tgtEl>
                                        <p:attrNameLst>
                                          <p:attrName>style.visibility</p:attrName>
                                        </p:attrNameLst>
                                      </p:cBhvr>
                                      <p:to>
                                        <p:strVal val="visible"/>
                                      </p:to>
                                    </p:set>
                                    <p:animEffect filter="fade" transition="in">
                                      <p:cBhvr>
                                        <p:cTn dur="300"/>
                                        <p:tgtEl>
                                          <p:spTgt spid="68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3">
                                            <p:txEl>
                                              <p:pRg end="3" st="3"/>
                                            </p:txEl>
                                          </p:spTgt>
                                        </p:tgtEl>
                                        <p:attrNameLst>
                                          <p:attrName>style.visibility</p:attrName>
                                        </p:attrNameLst>
                                      </p:cBhvr>
                                      <p:to>
                                        <p:strVal val="visible"/>
                                      </p:to>
                                    </p:set>
                                    <p:animEffect filter="fade" transition="in">
                                      <p:cBhvr>
                                        <p:cTn dur="300"/>
                                        <p:tgtEl>
                                          <p:spTgt spid="68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3">
                                            <p:txEl>
                                              <p:pRg end="4" st="4"/>
                                            </p:txEl>
                                          </p:spTgt>
                                        </p:tgtEl>
                                        <p:attrNameLst>
                                          <p:attrName>style.visibility</p:attrName>
                                        </p:attrNameLst>
                                      </p:cBhvr>
                                      <p:to>
                                        <p:strVal val="visible"/>
                                      </p:to>
                                    </p:set>
                                    <p:animEffect filter="fade" transition="in">
                                      <p:cBhvr>
                                        <p:cTn dur="300"/>
                                        <p:tgtEl>
                                          <p:spTgt spid="68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3">
                                            <p:txEl>
                                              <p:pRg end="5" st="5"/>
                                            </p:txEl>
                                          </p:spTgt>
                                        </p:tgtEl>
                                        <p:attrNameLst>
                                          <p:attrName>style.visibility</p:attrName>
                                        </p:attrNameLst>
                                      </p:cBhvr>
                                      <p:to>
                                        <p:strVal val="visible"/>
                                      </p:to>
                                    </p:set>
                                    <p:animEffect filter="fade" transition="in">
                                      <p:cBhvr>
                                        <p:cTn dur="300"/>
                                        <p:tgtEl>
                                          <p:spTgt spid="68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83">
                                            <p:txEl>
                                              <p:pRg end="6" st="6"/>
                                            </p:txEl>
                                          </p:spTgt>
                                        </p:tgtEl>
                                        <p:attrNameLst>
                                          <p:attrName>style.visibility</p:attrName>
                                        </p:attrNameLst>
                                      </p:cBhvr>
                                      <p:to>
                                        <p:strVal val="visible"/>
                                      </p:to>
                                    </p:set>
                                    <p:animEffect filter="fade" transition="in">
                                      <p:cBhvr>
                                        <p:cTn dur="300"/>
                                        <p:tgtEl>
                                          <p:spTgt spid="68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87" name="Shape 687"/>
        <p:cNvGrpSpPr/>
        <p:nvPr/>
      </p:nvGrpSpPr>
      <p:grpSpPr>
        <a:xfrm>
          <a:off x="0" y="0"/>
          <a:ext cx="0" cy="0"/>
          <a:chOff x="0" y="0"/>
          <a:chExt cx="0" cy="0"/>
        </a:xfrm>
      </p:grpSpPr>
      <p:sp>
        <p:nvSpPr>
          <p:cNvPr id="688" name="Google Shape;688;p7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689" name="Google Shape;689;p7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Times New Roman"/>
              <a:ea typeface="Times New Roman"/>
              <a:cs typeface="Times New Roman"/>
              <a:sym typeface="Times New Roman"/>
            </a:endParaRPr>
          </a:p>
        </p:txBody>
      </p:sp>
      <p:sp>
        <p:nvSpPr>
          <p:cNvPr id="690" name="Google Shape;690;p7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0000FF"/>
              </a:buClr>
              <a:buSzPts val="3200"/>
              <a:buFont typeface="Arial"/>
              <a:buChar char="•"/>
            </a:pPr>
            <a:r>
              <a:rPr b="1" i="0" lang="en-US" sz="3200" u="none" cap="none" strike="noStrike">
                <a:solidFill>
                  <a:srgbClr val="0000FF"/>
                </a:solidFill>
                <a:latin typeface="Arial"/>
                <a:ea typeface="Arial"/>
                <a:cs typeface="Arial"/>
                <a:sym typeface="Arial"/>
              </a:rPr>
              <a:t>Since we have received neither</a:t>
            </a:r>
            <a:r>
              <a:rPr b="1" i="0" lang="en-US" sz="3200" u="none" cap="none" strike="noStrike">
                <a:solidFill>
                  <a:srgbClr val="FF00FF"/>
                </a:solidFill>
                <a:latin typeface="Arial"/>
                <a:ea typeface="Arial"/>
                <a:cs typeface="Arial"/>
                <a:sym typeface="Arial"/>
              </a:rPr>
              <a:t> </a:t>
            </a:r>
            <a:r>
              <a:rPr b="1" i="1" lang="en-US" sz="3200" u="sng" cap="none" strike="noStrike">
                <a:solidFill>
                  <a:srgbClr val="008000"/>
                </a:solidFill>
                <a:latin typeface="Arial"/>
                <a:ea typeface="Arial"/>
                <a:cs typeface="Arial"/>
                <a:sym typeface="Arial"/>
              </a:rPr>
              <a:t>more</a:t>
            </a:r>
            <a:r>
              <a:rPr b="1" i="0" lang="en-US" sz="3200" u="none" cap="none" strike="noStrike">
                <a:solidFill>
                  <a:srgbClr val="FF00FF"/>
                </a:solidFill>
                <a:latin typeface="Arial"/>
                <a:ea typeface="Arial"/>
                <a:cs typeface="Arial"/>
                <a:sym typeface="Arial"/>
              </a:rPr>
              <a:t> </a:t>
            </a:r>
            <a:r>
              <a:rPr b="1" i="0" lang="en-US" sz="3200" u="none" cap="none" strike="noStrike">
                <a:solidFill>
                  <a:srgbClr val="0000FF"/>
                </a:solidFill>
                <a:latin typeface="Arial"/>
                <a:ea typeface="Arial"/>
                <a:cs typeface="Arial"/>
                <a:sym typeface="Arial"/>
              </a:rPr>
              <a:t>nor</a:t>
            </a:r>
            <a:r>
              <a:rPr b="1" i="0" lang="en-US" sz="3200" u="none" cap="none" strike="noStrike">
                <a:solidFill>
                  <a:srgbClr val="FF00FF"/>
                </a:solidFill>
                <a:latin typeface="Arial"/>
                <a:ea typeface="Arial"/>
                <a:cs typeface="Arial"/>
                <a:sym typeface="Arial"/>
              </a:rPr>
              <a:t> </a:t>
            </a:r>
            <a:r>
              <a:rPr b="1" i="1" lang="en-US" sz="3200" u="sng" cap="none" strike="noStrike">
                <a:solidFill>
                  <a:srgbClr val="FF0000"/>
                </a:solidFill>
                <a:latin typeface="Arial"/>
                <a:ea typeface="Arial"/>
                <a:cs typeface="Arial"/>
                <a:sym typeface="Arial"/>
              </a:rPr>
              <a:t>less</a:t>
            </a:r>
            <a:r>
              <a:rPr b="1" i="1" lang="en-US" sz="3200" u="none" cap="none" strike="noStrike">
                <a:solidFill>
                  <a:srgbClr val="FF0000"/>
                </a:solidFill>
                <a:latin typeface="Arial"/>
                <a:ea typeface="Arial"/>
                <a:cs typeface="Arial"/>
                <a:sym typeface="Arial"/>
              </a:rPr>
              <a:t>  </a:t>
            </a:r>
            <a:r>
              <a:rPr b="1" i="0" lang="en-US" sz="3200" u="none" cap="none" strike="noStrike">
                <a:solidFill>
                  <a:srgbClr val="0000FF"/>
                </a:solidFill>
                <a:latin typeface="Arial"/>
                <a:ea typeface="Arial"/>
                <a:cs typeface="Arial"/>
                <a:sym typeface="Arial"/>
              </a:rPr>
              <a:t>(i.e </a:t>
            </a:r>
            <a:r>
              <a:rPr b="1" i="0" lang="en-US" sz="3200" u="none" cap="none" strike="noStrike">
                <a:solidFill>
                  <a:srgbClr val="FF00FF"/>
                </a:solidFill>
                <a:latin typeface="Arial"/>
                <a:ea typeface="Arial"/>
                <a:cs typeface="Arial"/>
                <a:sym typeface="Arial"/>
              </a:rPr>
              <a:t>$0</a:t>
            </a:r>
            <a:r>
              <a:rPr b="1" i="0" lang="en-US" sz="3200" u="none" cap="none" strike="noStrike">
                <a:solidFill>
                  <a:srgbClr val="0000FF"/>
                </a:solidFill>
                <a:latin typeface="Arial"/>
                <a:ea typeface="Arial"/>
                <a:cs typeface="Arial"/>
                <a:sym typeface="Arial"/>
              </a:rPr>
              <a:t>)</a:t>
            </a:r>
            <a:r>
              <a:rPr b="1" i="1" lang="en-US" sz="3200" u="sng" cap="none" strike="noStrike">
                <a:solidFill>
                  <a:srgbClr val="FF0000"/>
                </a:solidFill>
                <a:latin typeface="Arial"/>
                <a:ea typeface="Arial"/>
                <a:cs typeface="Arial"/>
                <a:sym typeface="Arial"/>
              </a:rPr>
              <a:t> </a:t>
            </a:r>
            <a:r>
              <a:rPr b="1" i="0" lang="en-US" sz="3200" u="sng" cap="none" strike="noStrike">
                <a:solidFill>
                  <a:schemeClr val="accent2"/>
                </a:solidFill>
                <a:latin typeface="Arial"/>
                <a:ea typeface="Arial"/>
                <a:cs typeface="Arial"/>
                <a:sym typeface="Arial"/>
              </a:rPr>
              <a:t>i</a:t>
            </a:r>
            <a:r>
              <a:rPr b="1" i="0" lang="en-US" sz="3200" u="none" cap="none" strike="noStrike">
                <a:solidFill>
                  <a:srgbClr val="0000FF"/>
                </a:solidFill>
                <a:latin typeface="Arial"/>
                <a:ea typeface="Arial"/>
                <a:cs typeface="Arial"/>
                <a:sym typeface="Arial"/>
              </a:rPr>
              <a:t>t implies that we have got</a:t>
            </a:r>
            <a:r>
              <a:rPr b="1" i="0" lang="en-US" sz="3200" u="none" cap="none" strike="noStrike">
                <a:solidFill>
                  <a:srgbClr val="008000"/>
                </a:solidFill>
                <a:latin typeface="Arial"/>
                <a:ea typeface="Arial"/>
                <a:cs typeface="Arial"/>
                <a:sym typeface="Arial"/>
              </a:rPr>
              <a:t> </a:t>
            </a:r>
            <a:r>
              <a:rPr b="1" i="0" lang="en-US" sz="3200" u="none" cap="none" strike="noStrike">
                <a:solidFill>
                  <a:srgbClr val="FF00FF"/>
                </a:solidFill>
                <a:latin typeface="Arial"/>
                <a:ea typeface="Arial"/>
                <a:cs typeface="Arial"/>
                <a:sym typeface="Arial"/>
              </a:rPr>
              <a:t>exactly</a:t>
            </a:r>
            <a:r>
              <a:rPr b="1" i="0" lang="en-US" sz="3200" u="none" cap="none" strike="noStrike">
                <a:solidFill>
                  <a:srgbClr val="008000"/>
                </a:solidFill>
                <a:latin typeface="Arial"/>
                <a:ea typeface="Arial"/>
                <a:cs typeface="Arial"/>
                <a:sym typeface="Arial"/>
              </a:rPr>
              <a:t> </a:t>
            </a:r>
            <a:r>
              <a:rPr b="1" i="0" lang="en-US" sz="3200" u="none" cap="none" strike="noStrike">
                <a:solidFill>
                  <a:srgbClr val="0000FF"/>
                </a:solidFill>
                <a:latin typeface="Arial"/>
                <a:ea typeface="Arial"/>
                <a:cs typeface="Arial"/>
                <a:sym typeface="Arial"/>
              </a:rPr>
              <a:t>the</a:t>
            </a:r>
            <a:r>
              <a:rPr b="1" i="0" lang="en-US" sz="3200" u="none" cap="none" strike="noStrike">
                <a:solidFill>
                  <a:srgbClr val="008000"/>
                </a:solidFill>
                <a:latin typeface="Arial"/>
                <a:ea typeface="Arial"/>
                <a:cs typeface="Arial"/>
                <a:sym typeface="Arial"/>
              </a:rPr>
              <a:t> </a:t>
            </a:r>
            <a:r>
              <a:rPr b="1" i="0" lang="en-US" sz="3200" u="none" cap="none" strike="noStrike">
                <a:solidFill>
                  <a:srgbClr val="FF00FF"/>
                </a:solidFill>
                <a:latin typeface="Arial"/>
                <a:ea typeface="Arial"/>
                <a:cs typeface="Arial"/>
                <a:sym typeface="Arial"/>
              </a:rPr>
              <a:t>Equivalent </a:t>
            </a:r>
            <a:r>
              <a:rPr b="1" i="0" lang="en-US" sz="3200" u="none" cap="none" strike="noStrike">
                <a:solidFill>
                  <a:srgbClr val="0000FF"/>
                </a:solidFill>
                <a:latin typeface="Arial"/>
                <a:ea typeface="Arial"/>
                <a:cs typeface="Arial"/>
                <a:sym typeface="Arial"/>
              </a:rPr>
              <a:t>amount in</a:t>
            </a:r>
            <a:r>
              <a:rPr b="1" i="0" lang="en-US" sz="3200" u="none" cap="none" strike="noStrike">
                <a:solidFill>
                  <a:srgbClr val="008000"/>
                </a:solidFill>
                <a:latin typeface="Arial"/>
                <a:ea typeface="Arial"/>
                <a:cs typeface="Arial"/>
                <a:sym typeface="Arial"/>
              </a:rPr>
              <a:t> </a:t>
            </a:r>
            <a:r>
              <a:rPr b="1" i="0" lang="en-US" sz="3200" u="none" cap="none" strike="noStrike">
                <a:solidFill>
                  <a:srgbClr val="FF00FF"/>
                </a:solidFill>
                <a:latin typeface="Arial"/>
                <a:ea typeface="Arial"/>
                <a:cs typeface="Arial"/>
                <a:sym typeface="Arial"/>
              </a:rPr>
              <a:t>return (Equivalent by  </a:t>
            </a:r>
            <a:r>
              <a:rPr b="1" i="0" lang="en-US" sz="3200" u="none" cap="none" strike="noStrike">
                <a:solidFill>
                  <a:schemeClr val="accent2"/>
                </a:solidFill>
                <a:latin typeface="Arial"/>
                <a:ea typeface="Arial"/>
                <a:cs typeface="Arial"/>
                <a:sym typeface="Arial"/>
              </a:rPr>
              <a:t>an</a:t>
            </a:r>
            <a:r>
              <a:rPr b="1" i="0" lang="en-US" sz="3200" u="none" cap="none" strike="noStrike">
                <a:solidFill>
                  <a:srgbClr val="FF00FF"/>
                </a:solidFill>
                <a:latin typeface="Arial"/>
                <a:ea typeface="Arial"/>
                <a:cs typeface="Arial"/>
                <a:sym typeface="Arial"/>
              </a:rPr>
              <a:t> </a:t>
            </a:r>
            <a:r>
              <a:rPr b="1" i="1" lang="en-US" sz="3200" u="sng" cap="none" strike="noStrike">
                <a:solidFill>
                  <a:srgbClr val="0000FF"/>
                </a:solidFill>
                <a:latin typeface="Arial"/>
                <a:ea typeface="Arial"/>
                <a:cs typeface="Arial"/>
                <a:sym typeface="Arial"/>
              </a:rPr>
              <a:t>interest rate</a:t>
            </a:r>
            <a:r>
              <a:rPr b="1" i="0" lang="en-US" sz="3200" u="none" cap="none" strike="noStrike">
                <a:solidFill>
                  <a:srgbClr val="FF00FF"/>
                </a:solidFill>
                <a:latin typeface="Arial"/>
                <a:ea typeface="Arial"/>
                <a:cs typeface="Arial"/>
                <a:sym typeface="Arial"/>
              </a:rPr>
              <a:t> </a:t>
            </a:r>
            <a:r>
              <a:rPr b="1" i="0" lang="en-US" sz="3200" u="none" cap="none" strike="noStrike">
                <a:solidFill>
                  <a:srgbClr val="0000FF"/>
                </a:solidFill>
                <a:latin typeface="Arial"/>
                <a:ea typeface="Arial"/>
                <a:cs typeface="Arial"/>
                <a:sym typeface="Arial"/>
              </a:rPr>
              <a:t>i=10%</a:t>
            </a:r>
            <a:r>
              <a:rPr b="1" i="0" lang="en-US" sz="3200" u="none" cap="none" strike="noStrike">
                <a:solidFill>
                  <a:srgbClr val="FF00FF"/>
                </a:solidFill>
                <a:latin typeface="Arial"/>
                <a:ea typeface="Arial"/>
                <a:cs typeface="Arial"/>
                <a:sym typeface="Arial"/>
              </a:rPr>
              <a:t>)</a:t>
            </a:r>
            <a:r>
              <a:rPr b="1" i="0" lang="en-US" sz="3200" u="none" cap="none" strike="noStrike">
                <a:solidFill>
                  <a:srgbClr val="0000FF"/>
                </a:solidFill>
                <a:latin typeface="Arial"/>
                <a:ea typeface="Arial"/>
                <a:cs typeface="Arial"/>
                <a:sym typeface="Arial"/>
              </a:rPr>
              <a:t>,</a:t>
            </a:r>
            <a:r>
              <a:rPr b="1" i="0" lang="en-US" sz="3200" u="none" cap="none" strike="noStrike">
                <a:solidFill>
                  <a:srgbClr val="008000"/>
                </a:solidFill>
                <a:latin typeface="Arial"/>
                <a:ea typeface="Arial"/>
                <a:cs typeface="Arial"/>
                <a:sym typeface="Arial"/>
              </a:rPr>
              <a:t> neither </a:t>
            </a:r>
            <a:r>
              <a:rPr b="1" i="1" lang="en-US" sz="3200" u="sng" cap="none" strike="noStrike">
                <a:solidFill>
                  <a:srgbClr val="008000"/>
                </a:solidFill>
                <a:latin typeface="Arial"/>
                <a:ea typeface="Arial"/>
                <a:cs typeface="Arial"/>
                <a:sym typeface="Arial"/>
              </a:rPr>
              <a:t>more</a:t>
            </a:r>
            <a:r>
              <a:rPr b="1" i="0" lang="en-US" sz="3200" u="none" cap="none" strike="noStrike">
                <a:solidFill>
                  <a:srgbClr val="FF00FF"/>
                </a:solidFill>
                <a:latin typeface="Arial"/>
                <a:ea typeface="Arial"/>
                <a:cs typeface="Arial"/>
                <a:sym typeface="Arial"/>
              </a:rPr>
              <a:t> </a:t>
            </a:r>
            <a:r>
              <a:rPr b="1" i="0" lang="en-US" sz="3200" u="none" cap="none" strike="noStrike">
                <a:solidFill>
                  <a:srgbClr val="008000"/>
                </a:solidFill>
                <a:latin typeface="Arial"/>
                <a:ea typeface="Arial"/>
                <a:cs typeface="Arial"/>
                <a:sym typeface="Arial"/>
              </a:rPr>
              <a:t>nor </a:t>
            </a:r>
            <a:r>
              <a:rPr b="1" i="1" lang="en-US" sz="3200" u="sng" cap="none" strike="noStrike">
                <a:solidFill>
                  <a:srgbClr val="FF0000"/>
                </a:solidFill>
                <a:latin typeface="Arial"/>
                <a:ea typeface="Arial"/>
                <a:cs typeface="Arial"/>
                <a:sym typeface="Arial"/>
              </a:rPr>
              <a:t>less</a:t>
            </a:r>
            <a:r>
              <a:rPr b="1" i="0" lang="en-US" sz="3200" u="none" cap="none" strike="noStrike">
                <a:solidFill>
                  <a:srgbClr val="008000"/>
                </a:solidFill>
                <a:latin typeface="Arial"/>
                <a:ea typeface="Arial"/>
                <a:cs typeface="Arial"/>
                <a:sym typeface="Arial"/>
              </a:rPr>
              <a:t> </a:t>
            </a:r>
            <a:endParaRPr b="0" i="0" sz="3200" u="none" cap="none" strike="noStrike">
              <a:solidFill>
                <a:srgbClr val="0000FF"/>
              </a:solidFill>
              <a:latin typeface="Times New Roman"/>
              <a:ea typeface="Times New Roman"/>
              <a:cs typeface="Times New Roman"/>
              <a:sym typeface="Times New Roman"/>
            </a:endParaRPr>
          </a:p>
          <a:p>
            <a:pPr indent="0" lvl="0" marL="0" marR="0" rtl="0" algn="just">
              <a:lnSpc>
                <a:spcPct val="90000"/>
              </a:lnSpc>
              <a:spcBef>
                <a:spcPts val="640"/>
              </a:spcBef>
              <a:spcAft>
                <a:spcPts val="0"/>
              </a:spcAft>
              <a:buClr>
                <a:srgbClr val="0000FF"/>
              </a:buClr>
              <a:buSzPts val="3200"/>
              <a:buFont typeface="Arial"/>
              <a:buNone/>
            </a:pPr>
            <a:r>
              <a:rPr b="1" i="0" lang="en-US" sz="3200" u="none" cap="none" strike="noStrike">
                <a:solidFill>
                  <a:srgbClr val="0000FF"/>
                </a:solidFill>
                <a:latin typeface="Arial"/>
                <a:ea typeface="Arial"/>
                <a:cs typeface="Arial"/>
                <a:sym typeface="Arial"/>
              </a:rPr>
              <a:t>Therefore: </a:t>
            </a:r>
            <a:endParaRPr/>
          </a:p>
          <a:p>
            <a:pPr indent="0" lvl="0" marL="0" marR="0" rtl="0" algn="just">
              <a:lnSpc>
                <a:spcPct val="90000"/>
              </a:lnSpc>
              <a:spcBef>
                <a:spcPts val="640"/>
              </a:spcBef>
              <a:spcAft>
                <a:spcPts val="0"/>
              </a:spcAft>
              <a:buClr>
                <a:srgbClr val="0000FF"/>
              </a:buClr>
              <a:buSzPts val="3200"/>
              <a:buFont typeface="Arial"/>
              <a:buChar char="•"/>
            </a:pPr>
            <a:r>
              <a:rPr b="1" i="0" lang="en-US" sz="3200" u="none" cap="none" strike="noStrike">
                <a:solidFill>
                  <a:srgbClr val="0000FF"/>
                </a:solidFill>
                <a:latin typeface="Arial"/>
                <a:ea typeface="Arial"/>
                <a:cs typeface="Arial"/>
                <a:sym typeface="Arial"/>
              </a:rPr>
              <a:t>	We had received </a:t>
            </a:r>
            <a:r>
              <a:rPr b="1" i="1" lang="en-US" sz="3200" u="sng" cap="none" strike="noStrike">
                <a:solidFill>
                  <a:srgbClr val="0000FF"/>
                </a:solidFill>
                <a:latin typeface="Arial"/>
                <a:ea typeface="Arial"/>
                <a:cs typeface="Arial"/>
                <a:sym typeface="Arial"/>
              </a:rPr>
              <a:t>more</a:t>
            </a:r>
            <a:r>
              <a:rPr b="1" i="0" lang="en-US" sz="3200" u="none" cap="none" strike="noStrike">
                <a:solidFill>
                  <a:srgbClr val="0000FF"/>
                </a:solidFill>
                <a:latin typeface="Arial"/>
                <a:ea typeface="Arial"/>
                <a:cs typeface="Arial"/>
                <a:sym typeface="Arial"/>
              </a:rPr>
              <a:t> if </a:t>
            </a:r>
            <a:r>
              <a:rPr b="1" i="0" lang="en-US" sz="3200" u="none" cap="none" strike="noStrike">
                <a:solidFill>
                  <a:srgbClr val="008000"/>
                </a:solidFill>
                <a:latin typeface="Arial"/>
                <a:ea typeface="Arial"/>
                <a:cs typeface="Arial"/>
                <a:sym typeface="Arial"/>
              </a:rPr>
              <a:t>NPV</a:t>
            </a:r>
            <a:r>
              <a:rPr b="1" i="0" lang="en-US" sz="3200" u="none" cap="none" strike="noStrike">
                <a:solidFill>
                  <a:srgbClr val="0000FF"/>
                </a:solidFill>
                <a:latin typeface="Arial"/>
                <a:ea typeface="Arial"/>
                <a:cs typeface="Arial"/>
                <a:sym typeface="Arial"/>
              </a:rPr>
              <a:t>&gt;</a:t>
            </a:r>
            <a:r>
              <a:rPr b="1" i="0" lang="en-US" sz="3200" u="none" cap="none" strike="noStrike">
                <a:solidFill>
                  <a:srgbClr val="FF00FF"/>
                </a:solidFill>
                <a:latin typeface="Arial"/>
                <a:ea typeface="Arial"/>
                <a:cs typeface="Arial"/>
                <a:sym typeface="Arial"/>
              </a:rPr>
              <a:t>0</a:t>
            </a:r>
            <a:endParaRPr b="0" i="0" sz="3200" u="none" cap="none" strike="noStrike">
              <a:solidFill>
                <a:srgbClr val="0000FF"/>
              </a:solidFill>
              <a:latin typeface="Times New Roman"/>
              <a:ea typeface="Times New Roman"/>
              <a:cs typeface="Times New Roman"/>
              <a:sym typeface="Times New Roman"/>
            </a:endParaRPr>
          </a:p>
          <a:p>
            <a:pPr indent="0" lvl="0" marL="0" marR="0" rtl="0" algn="just">
              <a:lnSpc>
                <a:spcPct val="90000"/>
              </a:lnSpc>
              <a:spcBef>
                <a:spcPts val="640"/>
              </a:spcBef>
              <a:spcAft>
                <a:spcPts val="0"/>
              </a:spcAft>
              <a:buClr>
                <a:srgbClr val="0000FF"/>
              </a:buClr>
              <a:buSzPts val="3200"/>
              <a:buFont typeface="Arial"/>
              <a:buChar char="•"/>
            </a:pPr>
            <a:r>
              <a:rPr b="1" i="0" lang="en-US" sz="3200" u="none" cap="none" strike="noStrike">
                <a:solidFill>
                  <a:srgbClr val="0000FF"/>
                </a:solidFill>
                <a:latin typeface="Arial"/>
                <a:ea typeface="Arial"/>
                <a:cs typeface="Arial"/>
                <a:sym typeface="Arial"/>
              </a:rPr>
              <a:t>   	We had received </a:t>
            </a:r>
            <a:r>
              <a:rPr b="1" i="1" lang="en-US" sz="3200" u="sng" cap="none" strike="noStrike">
                <a:solidFill>
                  <a:srgbClr val="FF0000"/>
                </a:solidFill>
                <a:latin typeface="Arial"/>
                <a:ea typeface="Arial"/>
                <a:cs typeface="Arial"/>
                <a:sym typeface="Arial"/>
              </a:rPr>
              <a:t>less  </a:t>
            </a:r>
            <a:r>
              <a:rPr b="1" i="0" lang="en-US" sz="3200" u="none" cap="none" strike="noStrike">
                <a:solidFill>
                  <a:srgbClr val="0000FF"/>
                </a:solidFill>
                <a:latin typeface="Arial"/>
                <a:ea typeface="Arial"/>
                <a:cs typeface="Arial"/>
                <a:sym typeface="Arial"/>
              </a:rPr>
              <a:t> if </a:t>
            </a:r>
            <a:r>
              <a:rPr b="1" i="0" lang="en-US" sz="3200" u="none" cap="none" strike="noStrike">
                <a:solidFill>
                  <a:srgbClr val="FF0000"/>
                </a:solidFill>
                <a:latin typeface="Arial"/>
                <a:ea typeface="Arial"/>
                <a:cs typeface="Arial"/>
                <a:sym typeface="Arial"/>
              </a:rPr>
              <a:t>NPV</a:t>
            </a:r>
            <a:r>
              <a:rPr b="1" i="0" lang="en-US" sz="3200" u="none" cap="none" strike="noStrike">
                <a:solidFill>
                  <a:srgbClr val="0000FF"/>
                </a:solidFill>
                <a:latin typeface="Arial"/>
                <a:ea typeface="Arial"/>
                <a:cs typeface="Arial"/>
                <a:sym typeface="Arial"/>
              </a:rPr>
              <a:t>&lt;</a:t>
            </a:r>
            <a:r>
              <a:rPr b="1" i="0" lang="en-US" sz="3200" u="none" cap="none" strike="noStrike">
                <a:solidFill>
                  <a:srgbClr val="FF00FF"/>
                </a:solidFill>
                <a:latin typeface="Arial"/>
                <a:ea typeface="Arial"/>
                <a:cs typeface="Arial"/>
                <a:sym typeface="Arial"/>
              </a:rPr>
              <a:t>0</a:t>
            </a:r>
            <a:endParaRPr/>
          </a:p>
          <a:p>
            <a:pPr indent="-139700" lvl="0" marL="342900" marR="0" rtl="0" algn="l">
              <a:spcBef>
                <a:spcPts val="640"/>
              </a:spcBef>
              <a:spcAft>
                <a:spcPts val="0"/>
              </a:spcAft>
              <a:buClr>
                <a:schemeClr val="dk1"/>
              </a:buClr>
              <a:buSzPts val="3200"/>
              <a:buFont typeface="Times New Roman"/>
              <a:buNone/>
            </a:pPr>
            <a:r>
              <a:t/>
            </a:r>
            <a:endParaRPr b="1" i="0" sz="3200" u="none" cap="none" strike="noStrike">
              <a:solidFill>
                <a:srgbClr val="FF00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90">
                                            <p:txEl>
                                              <p:pRg end="0" st="0"/>
                                            </p:txEl>
                                          </p:spTgt>
                                        </p:tgtEl>
                                        <p:attrNameLst>
                                          <p:attrName>style.visibility</p:attrName>
                                        </p:attrNameLst>
                                      </p:cBhvr>
                                      <p:to>
                                        <p:strVal val="visible"/>
                                      </p:to>
                                    </p:set>
                                    <p:animEffect filter="fade" transition="in">
                                      <p:cBhvr>
                                        <p:cTn dur="300"/>
                                        <p:tgtEl>
                                          <p:spTgt spid="69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90">
                                            <p:txEl>
                                              <p:pRg end="1" st="1"/>
                                            </p:txEl>
                                          </p:spTgt>
                                        </p:tgtEl>
                                        <p:attrNameLst>
                                          <p:attrName>style.visibility</p:attrName>
                                        </p:attrNameLst>
                                      </p:cBhvr>
                                      <p:to>
                                        <p:strVal val="visible"/>
                                      </p:to>
                                    </p:set>
                                    <p:animEffect filter="fade" transition="in">
                                      <p:cBhvr>
                                        <p:cTn dur="300"/>
                                        <p:tgtEl>
                                          <p:spTgt spid="69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90">
                                            <p:txEl>
                                              <p:pRg end="2" st="2"/>
                                            </p:txEl>
                                          </p:spTgt>
                                        </p:tgtEl>
                                        <p:attrNameLst>
                                          <p:attrName>style.visibility</p:attrName>
                                        </p:attrNameLst>
                                      </p:cBhvr>
                                      <p:to>
                                        <p:strVal val="visible"/>
                                      </p:to>
                                    </p:set>
                                    <p:animEffect filter="fade" transition="in">
                                      <p:cBhvr>
                                        <p:cTn dur="300"/>
                                        <p:tgtEl>
                                          <p:spTgt spid="69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90">
                                            <p:txEl>
                                              <p:pRg end="3" st="3"/>
                                            </p:txEl>
                                          </p:spTgt>
                                        </p:tgtEl>
                                        <p:attrNameLst>
                                          <p:attrName>style.visibility</p:attrName>
                                        </p:attrNameLst>
                                      </p:cBhvr>
                                      <p:to>
                                        <p:strVal val="visible"/>
                                      </p:to>
                                    </p:set>
                                    <p:animEffect filter="fade" transition="in">
                                      <p:cBhvr>
                                        <p:cTn dur="300"/>
                                        <p:tgtEl>
                                          <p:spTgt spid="69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90">
                                            <p:txEl>
                                              <p:pRg end="4" st="4"/>
                                            </p:txEl>
                                          </p:spTgt>
                                        </p:tgtEl>
                                        <p:attrNameLst>
                                          <p:attrName>style.visibility</p:attrName>
                                        </p:attrNameLst>
                                      </p:cBhvr>
                                      <p:to>
                                        <p:strVal val="visible"/>
                                      </p:to>
                                    </p:set>
                                    <p:animEffect filter="fade" transition="in">
                                      <p:cBhvr>
                                        <p:cTn dur="300"/>
                                        <p:tgtEl>
                                          <p:spTgt spid="69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94" name="Shape 694"/>
        <p:cNvGrpSpPr/>
        <p:nvPr/>
      </p:nvGrpSpPr>
      <p:grpSpPr>
        <a:xfrm>
          <a:off x="0" y="0"/>
          <a:ext cx="0" cy="0"/>
          <a:chOff x="0" y="0"/>
          <a:chExt cx="0" cy="0"/>
        </a:xfrm>
      </p:grpSpPr>
      <p:sp>
        <p:nvSpPr>
          <p:cNvPr id="695" name="Google Shape;695;p7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696" name="Google Shape;696;p75"/>
          <p:cNvSpPr txBox="1"/>
          <p:nvPr>
            <p:ph idx="1" type="body"/>
          </p:nvPr>
        </p:nvSpPr>
        <p:spPr>
          <a:xfrm>
            <a:off x="762000" y="381000"/>
            <a:ext cx="7772400" cy="6172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FF"/>
              </a:buClr>
              <a:buSzPts val="3200"/>
              <a:buFont typeface="Arial"/>
              <a:buChar char="•"/>
            </a:pPr>
            <a:r>
              <a:rPr b="1" i="0" lang="en-US" sz="3200" u="none" cap="none" strike="noStrike">
                <a:solidFill>
                  <a:srgbClr val="0000FF"/>
                </a:solidFill>
                <a:latin typeface="Arial"/>
                <a:ea typeface="Arial"/>
                <a:cs typeface="Arial"/>
                <a:sym typeface="Arial"/>
              </a:rPr>
              <a:t>So if project as an investment opportunity has </a:t>
            </a:r>
            <a:r>
              <a:rPr b="1" i="0" lang="en-US" sz="3200" u="none" cap="none" strike="noStrike">
                <a:solidFill>
                  <a:srgbClr val="FF3300"/>
                </a:solidFill>
                <a:latin typeface="Arial"/>
                <a:ea typeface="Arial"/>
                <a:cs typeface="Arial"/>
                <a:sym typeface="Arial"/>
              </a:rPr>
              <a:t>NPV</a:t>
            </a:r>
            <a:r>
              <a:rPr b="1" i="0" lang="en-US" sz="3200" u="none" cap="none" strike="noStrike">
                <a:solidFill>
                  <a:srgbClr val="0000FF"/>
                </a:solidFill>
                <a:latin typeface="Arial"/>
                <a:ea typeface="Arial"/>
                <a:cs typeface="Arial"/>
                <a:sym typeface="Arial"/>
              </a:rPr>
              <a:t>&gt;</a:t>
            </a:r>
            <a:r>
              <a:rPr b="1" i="0" lang="en-US" sz="3200" u="none" cap="none" strike="noStrike">
                <a:solidFill>
                  <a:srgbClr val="FF33CC"/>
                </a:solidFill>
                <a:latin typeface="Arial"/>
                <a:ea typeface="Arial"/>
                <a:cs typeface="Arial"/>
                <a:sym typeface="Arial"/>
              </a:rPr>
              <a:t>0</a:t>
            </a:r>
            <a:r>
              <a:rPr b="1" i="0" lang="en-US" sz="3200" u="none" cap="none" strike="noStrike">
                <a:solidFill>
                  <a:srgbClr val="0000FF"/>
                </a:solidFill>
                <a:latin typeface="Arial"/>
                <a:ea typeface="Arial"/>
                <a:cs typeface="Arial"/>
                <a:sym typeface="Arial"/>
              </a:rPr>
              <a:t> it is worth it otherwise it is not. </a:t>
            </a:r>
            <a:r>
              <a:rPr b="1" i="0" lang="en-US" sz="3200" u="none" cap="none" strike="noStrike">
                <a:solidFill>
                  <a:srgbClr val="33CCCC"/>
                </a:solidFill>
                <a:latin typeface="Arial"/>
                <a:ea typeface="Arial"/>
                <a:cs typeface="Arial"/>
                <a:sym typeface="Arial"/>
              </a:rPr>
              <a:t>But what is the specific </a:t>
            </a:r>
            <a:r>
              <a:rPr b="1" i="0" lang="en-US" sz="3200" u="sng" cap="none" strike="noStrike">
                <a:solidFill>
                  <a:srgbClr val="33CCCC"/>
                </a:solidFill>
                <a:latin typeface="Arial"/>
                <a:ea typeface="Arial"/>
                <a:cs typeface="Arial"/>
                <a:sym typeface="Arial"/>
              </a:rPr>
              <a:t>interest rate</a:t>
            </a:r>
            <a:r>
              <a:rPr b="1" i="0" lang="en-US" sz="3200" u="none" cap="none" strike="noStrike">
                <a:solidFill>
                  <a:srgbClr val="33CCCC"/>
                </a:solidFill>
                <a:latin typeface="Arial"/>
                <a:ea typeface="Arial"/>
                <a:cs typeface="Arial"/>
                <a:sym typeface="Arial"/>
              </a:rPr>
              <a:t> by which  we can discount the Cash Flows of a project and check its NPV?! </a:t>
            </a:r>
            <a:r>
              <a:rPr b="1" i="0" lang="en-US" sz="3200" u="none" cap="none" strike="noStrike">
                <a:solidFill>
                  <a:srgbClr val="0000FF"/>
                </a:solidFill>
                <a:latin typeface="Arial"/>
                <a:ea typeface="Arial"/>
                <a:cs typeface="Arial"/>
                <a:sym typeface="Arial"/>
              </a:rPr>
              <a:t>Every Investor or company has a</a:t>
            </a:r>
            <a:r>
              <a:rPr b="1" i="0" lang="en-US" sz="3200" u="none" cap="none" strike="noStrike">
                <a:solidFill>
                  <a:srgbClr val="FF00FF"/>
                </a:solidFill>
                <a:latin typeface="Arial"/>
                <a:ea typeface="Arial"/>
                <a:cs typeface="Arial"/>
                <a:sym typeface="Arial"/>
              </a:rPr>
              <a:t> M</a:t>
            </a:r>
            <a:r>
              <a:rPr b="1" i="0" lang="en-US" sz="3200" u="none" cap="none" strike="noStrike">
                <a:solidFill>
                  <a:srgbClr val="008080"/>
                </a:solidFill>
                <a:latin typeface="Arial"/>
                <a:ea typeface="Arial"/>
                <a:cs typeface="Arial"/>
                <a:sym typeface="Arial"/>
              </a:rPr>
              <a:t>inimum </a:t>
            </a:r>
            <a:r>
              <a:rPr b="1" i="0" lang="en-US" sz="3200" u="none" cap="none" strike="noStrike">
                <a:solidFill>
                  <a:srgbClr val="FF00FF"/>
                </a:solidFill>
                <a:latin typeface="Arial"/>
                <a:ea typeface="Arial"/>
                <a:cs typeface="Arial"/>
                <a:sym typeface="Arial"/>
              </a:rPr>
              <a:t>A</a:t>
            </a:r>
            <a:r>
              <a:rPr b="1" i="0" lang="en-US" sz="3200" u="none" cap="none" strike="noStrike">
                <a:solidFill>
                  <a:srgbClr val="008080"/>
                </a:solidFill>
                <a:latin typeface="Arial"/>
                <a:ea typeface="Arial"/>
                <a:cs typeface="Arial"/>
                <a:sym typeface="Arial"/>
              </a:rPr>
              <a:t>ttractive </a:t>
            </a:r>
            <a:r>
              <a:rPr b="1" i="0" lang="en-US" sz="3200" u="none" cap="none" strike="noStrike">
                <a:solidFill>
                  <a:srgbClr val="FF00FF"/>
                </a:solidFill>
                <a:latin typeface="Arial"/>
                <a:ea typeface="Arial"/>
                <a:cs typeface="Arial"/>
                <a:sym typeface="Arial"/>
              </a:rPr>
              <a:t>R</a:t>
            </a:r>
            <a:r>
              <a:rPr b="1" i="0" lang="en-US" sz="3200" u="none" cap="none" strike="noStrike">
                <a:solidFill>
                  <a:srgbClr val="008080"/>
                </a:solidFill>
                <a:latin typeface="Arial"/>
                <a:ea typeface="Arial"/>
                <a:cs typeface="Arial"/>
                <a:sym typeface="Arial"/>
              </a:rPr>
              <a:t>ate of </a:t>
            </a:r>
            <a:r>
              <a:rPr b="1" i="0" lang="en-US" sz="3200" u="none" cap="none" strike="noStrike">
                <a:solidFill>
                  <a:srgbClr val="FF00FF"/>
                </a:solidFill>
                <a:latin typeface="Arial"/>
                <a:ea typeface="Arial"/>
                <a:cs typeface="Arial"/>
                <a:sym typeface="Arial"/>
              </a:rPr>
              <a:t>R</a:t>
            </a:r>
            <a:r>
              <a:rPr b="1" i="0" lang="en-US" sz="3200" u="none" cap="none" strike="noStrike">
                <a:solidFill>
                  <a:srgbClr val="008080"/>
                </a:solidFill>
                <a:latin typeface="Arial"/>
                <a:ea typeface="Arial"/>
                <a:cs typeface="Arial"/>
                <a:sym typeface="Arial"/>
              </a:rPr>
              <a:t>eturn-</a:t>
            </a:r>
            <a:r>
              <a:rPr b="1" i="0" lang="en-US" sz="3200" u="none" cap="none" strike="noStrike">
                <a:solidFill>
                  <a:srgbClr val="FF00FF"/>
                </a:solidFill>
                <a:latin typeface="Arial"/>
                <a:ea typeface="Arial"/>
                <a:cs typeface="Arial"/>
                <a:sym typeface="Arial"/>
              </a:rPr>
              <a:t>MARR, </a:t>
            </a:r>
            <a:r>
              <a:rPr b="1" i="0" lang="en-US" sz="3200" u="none" cap="none" strike="noStrike">
                <a:solidFill>
                  <a:srgbClr val="0000FF"/>
                </a:solidFill>
                <a:latin typeface="Arial"/>
                <a:ea typeface="Arial"/>
                <a:cs typeface="Arial"/>
                <a:sym typeface="Arial"/>
              </a:rPr>
              <a:t>for their own, below which they do not invest in the Projects. For example, in the above figure, we assumed </a:t>
            </a:r>
            <a:r>
              <a:rPr b="1" i="0" lang="en-US" sz="3200" u="none" cap="none" strike="noStrike">
                <a:solidFill>
                  <a:srgbClr val="FF00FF"/>
                </a:solidFill>
                <a:latin typeface="Arial"/>
                <a:ea typeface="Arial"/>
                <a:cs typeface="Arial"/>
                <a:sym typeface="Arial"/>
              </a:rPr>
              <a:t>MARR</a:t>
            </a:r>
            <a:r>
              <a:rPr b="1" i="0" lang="en-US" sz="3200" u="none" cap="none" strike="noStrike">
                <a:solidFill>
                  <a:srgbClr val="0000FF"/>
                </a:solidFill>
                <a:latin typeface="Arial"/>
                <a:ea typeface="Arial"/>
                <a:cs typeface="Arial"/>
                <a:sym typeface="Arial"/>
              </a:rPr>
              <a:t> for some company was 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96">
                                            <p:txEl>
                                              <p:pRg end="0" st="0"/>
                                            </p:txEl>
                                          </p:spTgt>
                                        </p:tgtEl>
                                        <p:attrNameLst>
                                          <p:attrName>style.visibility</p:attrName>
                                        </p:attrNameLst>
                                      </p:cBhvr>
                                      <p:to>
                                        <p:strVal val="visible"/>
                                      </p:to>
                                    </p:set>
                                    <p:animEffect filter="fade" transition="in">
                                      <p:cBhvr>
                                        <p:cTn dur="300"/>
                                        <p:tgtEl>
                                          <p:spTgt spid="69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0" name="Shape 700"/>
        <p:cNvGrpSpPr/>
        <p:nvPr/>
      </p:nvGrpSpPr>
      <p:grpSpPr>
        <a:xfrm>
          <a:off x="0" y="0"/>
          <a:ext cx="0" cy="0"/>
          <a:chOff x="0" y="0"/>
          <a:chExt cx="0" cy="0"/>
        </a:xfrm>
      </p:grpSpPr>
      <p:sp>
        <p:nvSpPr>
          <p:cNvPr id="701" name="Google Shape;701;p7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702" name="Google Shape;702;p76"/>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rgbClr val="CC3300"/>
              </a:buClr>
              <a:buSzPts val="2800"/>
              <a:buFont typeface="Arial"/>
              <a:buChar char="•"/>
            </a:pPr>
            <a:r>
              <a:rPr b="1" i="0" lang="en-US" sz="2800" u="none" cap="none" strike="noStrike">
                <a:solidFill>
                  <a:srgbClr val="CC3300"/>
                </a:solidFill>
                <a:latin typeface="Arial"/>
                <a:ea typeface="Arial"/>
                <a:cs typeface="Arial"/>
                <a:sym typeface="Arial"/>
              </a:rPr>
              <a:t>Result 1</a:t>
            </a:r>
            <a:r>
              <a:rPr b="1" i="0" lang="en-US" sz="2800" u="none" cap="none" strike="noStrike">
                <a:solidFill>
                  <a:srgbClr val="0000FF"/>
                </a:solidFill>
                <a:latin typeface="Arial"/>
                <a:ea typeface="Arial"/>
                <a:cs typeface="Arial"/>
                <a:sym typeface="Arial"/>
              </a:rPr>
              <a:t>:Net Present Value of any money invested at </a:t>
            </a:r>
            <a:r>
              <a:rPr b="1" i="0" lang="en-US" sz="2800" u="none" cap="none" strike="noStrike">
                <a:solidFill>
                  <a:srgbClr val="FF00FF"/>
                </a:solidFill>
                <a:latin typeface="Arial"/>
                <a:ea typeface="Arial"/>
                <a:cs typeface="Arial"/>
                <a:sym typeface="Arial"/>
              </a:rPr>
              <a:t>MAAR</a:t>
            </a:r>
            <a:r>
              <a:rPr b="1" i="0" lang="en-US" sz="2800" u="none" cap="none" strike="noStrike">
                <a:solidFill>
                  <a:srgbClr val="0000FF"/>
                </a:solidFill>
                <a:latin typeface="Arial"/>
                <a:ea typeface="Arial"/>
                <a:cs typeface="Arial"/>
                <a:sym typeface="Arial"/>
              </a:rPr>
              <a:t> is Zero![Invested in the sense that you deposit cash in a bank at an interest rate, then you will be paid back according to that interets rate which would be your MARR.]</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80000"/>
              </a:lnSpc>
              <a:spcBef>
                <a:spcPts val="560"/>
              </a:spcBef>
              <a:spcAft>
                <a:spcPts val="0"/>
              </a:spcAft>
              <a:buClr>
                <a:srgbClr val="CC3300"/>
              </a:buClr>
              <a:buSzPts val="2800"/>
              <a:buFont typeface="Arial"/>
              <a:buChar char="•"/>
            </a:pPr>
            <a:r>
              <a:rPr b="1" i="0" lang="en-US" sz="2800" u="none" cap="none" strike="noStrike">
                <a:solidFill>
                  <a:srgbClr val="CC3300"/>
                </a:solidFill>
                <a:latin typeface="Arial"/>
                <a:ea typeface="Arial"/>
                <a:cs typeface="Arial"/>
                <a:sym typeface="Arial"/>
              </a:rPr>
              <a:t>Result</a:t>
            </a:r>
            <a:r>
              <a:rPr b="1" i="0" lang="en-US" sz="2800" u="none" cap="none" strike="noStrike">
                <a:solidFill>
                  <a:srgbClr val="0000FF"/>
                </a:solidFill>
                <a:latin typeface="Arial"/>
                <a:ea typeface="Arial"/>
                <a:cs typeface="Arial"/>
                <a:sym typeface="Arial"/>
              </a:rPr>
              <a:t> 2:We are always comparing alternative projects at </a:t>
            </a:r>
            <a:r>
              <a:rPr b="1" i="0" lang="en-US" sz="2800" u="none" cap="none" strike="noStrike">
                <a:solidFill>
                  <a:srgbClr val="FF00FF"/>
                </a:solidFill>
                <a:latin typeface="Arial"/>
                <a:ea typeface="Arial"/>
                <a:cs typeface="Arial"/>
                <a:sym typeface="Arial"/>
              </a:rPr>
              <a:t>MARR.</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80000"/>
              </a:lnSpc>
              <a:spcBef>
                <a:spcPts val="560"/>
              </a:spcBef>
              <a:spcAft>
                <a:spcPts val="0"/>
              </a:spcAft>
              <a:buClr>
                <a:srgbClr val="CC3300"/>
              </a:buClr>
              <a:buSzPts val="2800"/>
              <a:buFont typeface="Arial"/>
              <a:buChar char="•"/>
            </a:pPr>
            <a:r>
              <a:rPr b="1" i="0" lang="en-US" sz="2800" u="none" cap="none" strike="noStrike">
                <a:solidFill>
                  <a:srgbClr val="CC3300"/>
                </a:solidFill>
                <a:latin typeface="Arial"/>
                <a:ea typeface="Arial"/>
                <a:cs typeface="Arial"/>
                <a:sym typeface="Arial"/>
              </a:rPr>
              <a:t>Result 3</a:t>
            </a:r>
            <a:r>
              <a:rPr b="1" i="0" lang="en-US" sz="2800" u="none" cap="none" strike="noStrike">
                <a:solidFill>
                  <a:srgbClr val="0000FF"/>
                </a:solidFill>
                <a:latin typeface="Arial"/>
                <a:ea typeface="Arial"/>
                <a:cs typeface="Arial"/>
                <a:sym typeface="Arial"/>
              </a:rPr>
              <a:t>: Among several Alternative Projects we select the one with the </a:t>
            </a:r>
            <a:r>
              <a:rPr b="1" i="0" lang="en-US" sz="2800" u="sng" cap="none" strike="noStrike">
                <a:solidFill>
                  <a:srgbClr val="000000"/>
                </a:solidFill>
                <a:latin typeface="Arial"/>
                <a:ea typeface="Arial"/>
                <a:cs typeface="Arial"/>
                <a:sym typeface="Arial"/>
              </a:rPr>
              <a:t>Greatest</a:t>
            </a:r>
            <a:r>
              <a:rPr b="1" i="0" lang="en-US" sz="2800" u="sng" cap="none" strike="noStrike">
                <a:solidFill>
                  <a:srgbClr val="0000FF"/>
                </a:solidFill>
                <a:latin typeface="Arial"/>
                <a:ea typeface="Arial"/>
                <a:cs typeface="Arial"/>
                <a:sym typeface="Arial"/>
              </a:rPr>
              <a:t> </a:t>
            </a:r>
            <a:r>
              <a:rPr b="1" i="0" lang="en-US" sz="2800" u="sng" cap="none" strike="noStrike">
                <a:solidFill>
                  <a:srgbClr val="008000"/>
                </a:solidFill>
                <a:latin typeface="Arial"/>
                <a:ea typeface="Arial"/>
                <a:cs typeface="Arial"/>
                <a:sym typeface="Arial"/>
              </a:rPr>
              <a:t>Positive</a:t>
            </a:r>
            <a:r>
              <a:rPr b="1" i="0" lang="en-US" sz="2800" u="sng" cap="none" strike="noStrike">
                <a:solidFill>
                  <a:srgbClr val="0000FF"/>
                </a:solidFill>
                <a:latin typeface="Arial"/>
                <a:ea typeface="Arial"/>
                <a:cs typeface="Arial"/>
                <a:sym typeface="Arial"/>
              </a:rPr>
              <a:t>  </a:t>
            </a:r>
            <a:r>
              <a:rPr b="1" i="0" lang="en-US" sz="2800" u="sng" cap="none" strike="noStrike">
                <a:solidFill>
                  <a:srgbClr val="FF00FF"/>
                </a:solidFill>
                <a:latin typeface="Arial"/>
                <a:ea typeface="Arial"/>
                <a:cs typeface="Arial"/>
                <a:sym typeface="Arial"/>
              </a:rPr>
              <a:t>NPV.</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l">
              <a:lnSpc>
                <a:spcPct val="80000"/>
              </a:lnSpc>
              <a:spcBef>
                <a:spcPts val="560"/>
              </a:spcBef>
              <a:spcAft>
                <a:spcPts val="0"/>
              </a:spcAft>
              <a:buClr>
                <a:srgbClr val="0000FF"/>
              </a:buClr>
              <a:buSzPts val="2800"/>
              <a:buFont typeface="Arial"/>
              <a:buNone/>
            </a:pPr>
            <a:r>
              <a:rPr b="1" i="0" lang="en-US" sz="2800" u="none" cap="none" strike="noStrike">
                <a:solidFill>
                  <a:srgbClr val="0000FF"/>
                </a:solidFill>
                <a:latin typeface="Arial"/>
                <a:ea typeface="Arial"/>
                <a:cs typeface="Arial"/>
                <a:sym typeface="Arial"/>
              </a:rPr>
              <a:t>   However we should notice that in some problems or real life situations, due to some special reasons (such as public projects with no tangible inflow,, Equal benefits in different alternatives (i.e. cash inflows being all the same in different alternatives) , having no choice other than going for one of the alternatives), etc, we might deal only with costs as </a:t>
            </a:r>
            <a:r>
              <a:rPr b="1" i="0" lang="en-US" sz="2800" u="none" cap="none" strike="noStrike">
                <a:solidFill>
                  <a:srgbClr val="FF0000"/>
                </a:solidFill>
                <a:latin typeface="Arial"/>
                <a:ea typeface="Arial"/>
                <a:cs typeface="Arial"/>
                <a:sym typeface="Arial"/>
              </a:rPr>
              <a:t>negative </a:t>
            </a:r>
            <a:r>
              <a:rPr b="1" i="0" lang="en-US" sz="2800" u="none" cap="none" strike="noStrike">
                <a:solidFill>
                  <a:srgbClr val="0000FF"/>
                </a:solidFill>
                <a:latin typeface="Arial"/>
                <a:ea typeface="Arial"/>
                <a:cs typeface="Arial"/>
                <a:sym typeface="Arial"/>
              </a:rPr>
              <a:t>cash flows in  the absence of profits as </a:t>
            </a:r>
            <a:r>
              <a:rPr b="1" i="0" lang="en-US" sz="2800" u="none" cap="none" strike="noStrike">
                <a:solidFill>
                  <a:srgbClr val="008000"/>
                </a:solidFill>
                <a:latin typeface="Arial"/>
                <a:ea typeface="Arial"/>
                <a:cs typeface="Arial"/>
                <a:sym typeface="Arial"/>
              </a:rPr>
              <a:t>positive</a:t>
            </a:r>
            <a:r>
              <a:rPr b="1" i="0" lang="en-US" sz="2800" u="none" cap="none" strike="noStrike">
                <a:solidFill>
                  <a:srgbClr val="0000FF"/>
                </a:solidFill>
                <a:latin typeface="Arial"/>
                <a:ea typeface="Arial"/>
                <a:cs typeface="Arial"/>
                <a:sym typeface="Arial"/>
              </a:rPr>
              <a:t> cash flows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02">
                                            <p:txEl>
                                              <p:pRg end="0" st="0"/>
                                            </p:txEl>
                                          </p:spTgt>
                                        </p:tgtEl>
                                        <p:attrNameLst>
                                          <p:attrName>style.visibility</p:attrName>
                                        </p:attrNameLst>
                                      </p:cBhvr>
                                      <p:to>
                                        <p:strVal val="visible"/>
                                      </p:to>
                                    </p:set>
                                    <p:animEffect filter="fade" transition="in">
                                      <p:cBhvr>
                                        <p:cTn dur="300"/>
                                        <p:tgtEl>
                                          <p:spTgt spid="70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02">
                                            <p:txEl>
                                              <p:pRg end="1" st="1"/>
                                            </p:txEl>
                                          </p:spTgt>
                                        </p:tgtEl>
                                        <p:attrNameLst>
                                          <p:attrName>style.visibility</p:attrName>
                                        </p:attrNameLst>
                                      </p:cBhvr>
                                      <p:to>
                                        <p:strVal val="visible"/>
                                      </p:to>
                                    </p:set>
                                    <p:animEffect filter="fade" transition="in">
                                      <p:cBhvr>
                                        <p:cTn dur="300"/>
                                        <p:tgtEl>
                                          <p:spTgt spid="70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702">
                                            <p:txEl>
                                              <p:pRg end="2" st="2"/>
                                            </p:txEl>
                                          </p:spTgt>
                                        </p:tgtEl>
                                        <p:attrNameLst>
                                          <p:attrName>style.visibility</p:attrName>
                                        </p:attrNameLst>
                                      </p:cBhvr>
                                      <p:to>
                                        <p:strVal val="visible"/>
                                      </p:to>
                                    </p:set>
                                    <p:animEffect filter="fade" transition="in">
                                      <p:cBhvr>
                                        <p:cTn dur="300"/>
                                        <p:tgtEl>
                                          <p:spTgt spid="70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702">
                                            <p:txEl>
                                              <p:pRg end="3" st="3"/>
                                            </p:txEl>
                                          </p:spTgt>
                                        </p:tgtEl>
                                        <p:attrNameLst>
                                          <p:attrName>style.visibility</p:attrName>
                                        </p:attrNameLst>
                                      </p:cBhvr>
                                      <p:to>
                                        <p:strVal val="visible"/>
                                      </p:to>
                                    </p:set>
                                    <p:animEffect filter="fade" transition="in">
                                      <p:cBhvr>
                                        <p:cTn dur="300"/>
                                        <p:tgtEl>
                                          <p:spTgt spid="70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6" name="Shape 706"/>
        <p:cNvGrpSpPr/>
        <p:nvPr/>
      </p:nvGrpSpPr>
      <p:grpSpPr>
        <a:xfrm>
          <a:off x="0" y="0"/>
          <a:ext cx="0" cy="0"/>
          <a:chOff x="0" y="0"/>
          <a:chExt cx="0" cy="0"/>
        </a:xfrm>
      </p:grpSpPr>
      <p:sp>
        <p:nvSpPr>
          <p:cNvPr id="707" name="Google Shape;707;p77"/>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708" name="Google Shape;708;p77"/>
          <p:cNvSpPr txBox="1"/>
          <p:nvPr>
            <p:ph idx="1" type="body"/>
          </p:nvPr>
        </p:nvSpPr>
        <p:spPr>
          <a:xfrm>
            <a:off x="762000" y="381000"/>
            <a:ext cx="7772400" cy="6096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0000FF"/>
              </a:buClr>
              <a:buSzPts val="2800"/>
              <a:buFont typeface="Arial"/>
              <a:buChar char="•"/>
            </a:pPr>
            <a:r>
              <a:rPr b="1" i="0" lang="en-US" sz="2800" u="none" cap="none" strike="noStrike">
                <a:solidFill>
                  <a:srgbClr val="0000FF"/>
                </a:solidFill>
                <a:latin typeface="Arial"/>
                <a:ea typeface="Arial"/>
                <a:cs typeface="Arial"/>
                <a:sym typeface="Arial"/>
              </a:rPr>
              <a:t>As a result all the alternatives end up with </a:t>
            </a:r>
            <a:r>
              <a:rPr b="1" i="0" lang="en-US" sz="2800" u="none" cap="none" strike="noStrike">
                <a:solidFill>
                  <a:srgbClr val="FF0000"/>
                </a:solidFill>
                <a:latin typeface="Arial"/>
                <a:ea typeface="Arial"/>
                <a:cs typeface="Arial"/>
                <a:sym typeface="Arial"/>
              </a:rPr>
              <a:t>negative</a:t>
            </a:r>
            <a:r>
              <a:rPr b="1" i="0" lang="en-US" sz="2800" u="none" cap="none" strike="noStrike">
                <a:solidFill>
                  <a:srgbClr val="FF00FF"/>
                </a:solidFill>
                <a:latin typeface="Arial"/>
                <a:ea typeface="Arial"/>
                <a:cs typeface="Arial"/>
                <a:sym typeface="Arial"/>
              </a:rPr>
              <a:t> NPV</a:t>
            </a:r>
            <a:r>
              <a:rPr b="1" i="0" lang="en-US" sz="2800" u="none" cap="none" strike="noStrike">
                <a:solidFill>
                  <a:srgbClr val="0000FF"/>
                </a:solidFill>
                <a:latin typeface="Arial"/>
                <a:ea typeface="Arial"/>
                <a:cs typeface="Arial"/>
                <a:sym typeface="Arial"/>
              </a:rPr>
              <a:t>. In these situations we choose the alternative with Greatest </a:t>
            </a:r>
            <a:r>
              <a:rPr b="1" i="0" lang="en-US" sz="2800" u="none" cap="none" strike="noStrike">
                <a:solidFill>
                  <a:srgbClr val="FF00FF"/>
                </a:solidFill>
                <a:latin typeface="Arial"/>
                <a:ea typeface="Arial"/>
                <a:cs typeface="Arial"/>
                <a:sym typeface="Arial"/>
              </a:rPr>
              <a:t>NPV</a:t>
            </a:r>
            <a:r>
              <a:rPr b="1" i="0" lang="en-US" sz="2800" u="none" cap="none" strike="noStrike">
                <a:solidFill>
                  <a:srgbClr val="0000FF"/>
                </a:solidFill>
                <a:latin typeface="Arial"/>
                <a:ea typeface="Arial"/>
                <a:cs typeface="Arial"/>
                <a:sym typeface="Arial"/>
              </a:rPr>
              <a:t> (i.e. the </a:t>
            </a:r>
            <a:r>
              <a:rPr b="1" i="0" lang="en-US" sz="2800" u="none" cap="none" strike="noStrike">
                <a:solidFill>
                  <a:srgbClr val="FF00FF"/>
                </a:solidFill>
                <a:latin typeface="Arial"/>
                <a:ea typeface="Arial"/>
                <a:cs typeface="Arial"/>
                <a:sym typeface="Arial"/>
              </a:rPr>
              <a:t>lowest</a:t>
            </a:r>
            <a:r>
              <a:rPr b="1" i="0" lang="en-US" sz="2800" u="none" cap="none" strike="noStrike">
                <a:solidFill>
                  <a:srgbClr val="0000FF"/>
                </a:solidFill>
                <a:latin typeface="Arial"/>
                <a:ea typeface="Arial"/>
                <a:cs typeface="Arial"/>
                <a:sym typeface="Arial"/>
              </a:rPr>
              <a:t> </a:t>
            </a:r>
            <a:r>
              <a:rPr b="1" i="0" lang="en-US" sz="2800" u="none" cap="none" strike="noStrike">
                <a:solidFill>
                  <a:srgbClr val="FF0000"/>
                </a:solidFill>
                <a:latin typeface="Arial"/>
                <a:ea typeface="Arial"/>
                <a:cs typeface="Arial"/>
                <a:sym typeface="Arial"/>
              </a:rPr>
              <a:t>negative</a:t>
            </a:r>
            <a:r>
              <a:rPr b="1" i="0" lang="en-US" sz="2800" u="none" cap="none" strike="noStrike">
                <a:solidFill>
                  <a:srgbClr val="0000FF"/>
                </a:solidFill>
                <a:latin typeface="Arial"/>
                <a:ea typeface="Arial"/>
                <a:cs typeface="Arial"/>
                <a:sym typeface="Arial"/>
              </a:rPr>
              <a:t> </a:t>
            </a:r>
            <a:r>
              <a:rPr b="1" i="0" lang="en-US" sz="2800" u="none" cap="none" strike="noStrike">
                <a:solidFill>
                  <a:srgbClr val="FF00FF"/>
                </a:solidFill>
                <a:latin typeface="Arial"/>
                <a:ea typeface="Arial"/>
                <a:cs typeface="Arial"/>
                <a:sym typeface="Arial"/>
              </a:rPr>
              <a:t>absolut value</a:t>
            </a:r>
            <a:r>
              <a:rPr b="1" i="0" lang="en-US" sz="2800" u="none" cap="none" strike="noStrike">
                <a:solidFill>
                  <a:srgbClr val="0000FF"/>
                </a:solidFill>
                <a:latin typeface="Arial"/>
                <a:ea typeface="Arial"/>
                <a:cs typeface="Arial"/>
                <a:sym typeface="Arial"/>
              </a:rPr>
              <a:t>!)</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0000FF"/>
              </a:buClr>
              <a:buSzPts val="2800"/>
              <a:buFont typeface="Arial"/>
              <a:buChar char="•"/>
            </a:pPr>
            <a:r>
              <a:rPr b="1" i="0" lang="en-US" sz="2800" u="none" cap="none" strike="noStrike">
                <a:solidFill>
                  <a:srgbClr val="0000FF"/>
                </a:solidFill>
                <a:latin typeface="Arial"/>
                <a:ea typeface="Arial"/>
                <a:cs typeface="Arial"/>
                <a:sym typeface="Arial"/>
              </a:rPr>
              <a:t>Result 4:(Generalization of Result 3) Among several Alternative Projects, we always select the one with the </a:t>
            </a:r>
            <a:r>
              <a:rPr b="1" i="0" lang="en-US" sz="2800" u="sng" cap="none" strike="noStrike">
                <a:solidFill>
                  <a:srgbClr val="0000FF"/>
                </a:solidFill>
                <a:latin typeface="Arial"/>
                <a:ea typeface="Arial"/>
                <a:cs typeface="Arial"/>
                <a:sym typeface="Arial"/>
              </a:rPr>
              <a:t>Greatest NPV (</a:t>
            </a:r>
            <a:r>
              <a:rPr b="1" i="0" lang="en-US" sz="2800" u="none" cap="none" strike="noStrike">
                <a:solidFill>
                  <a:srgbClr val="008000"/>
                </a:solidFill>
                <a:latin typeface="Arial"/>
                <a:ea typeface="Arial"/>
                <a:cs typeface="Arial"/>
                <a:sym typeface="Arial"/>
              </a:rPr>
              <a:t>Positive</a:t>
            </a:r>
            <a:r>
              <a:rPr b="1" i="0" lang="en-US" sz="2800" u="none" cap="none" strike="noStrike">
                <a:solidFill>
                  <a:srgbClr val="0000FF"/>
                </a:solidFill>
                <a:latin typeface="Arial"/>
                <a:ea typeface="Arial"/>
                <a:cs typeface="Arial"/>
                <a:sym typeface="Arial"/>
              </a:rPr>
              <a:t> or </a:t>
            </a:r>
            <a:r>
              <a:rPr b="1" i="0" lang="en-US" sz="2800" u="none" cap="none" strike="noStrike">
                <a:solidFill>
                  <a:srgbClr val="FF0066"/>
                </a:solidFill>
                <a:latin typeface="Arial"/>
                <a:ea typeface="Arial"/>
                <a:cs typeface="Arial"/>
                <a:sym typeface="Arial"/>
              </a:rPr>
              <a:t>N</a:t>
            </a:r>
            <a:r>
              <a:rPr b="1" i="0" lang="en-US" sz="2800" u="none" cap="none" strike="noStrike">
                <a:solidFill>
                  <a:srgbClr val="FF0000"/>
                </a:solidFill>
                <a:latin typeface="Arial"/>
                <a:ea typeface="Arial"/>
                <a:cs typeface="Arial"/>
                <a:sym typeface="Arial"/>
              </a:rPr>
              <a:t>egative with regard of the sign</a:t>
            </a:r>
            <a:r>
              <a:rPr b="1" i="0" lang="en-US" sz="2800" u="none" cap="none" strike="noStrike">
                <a:solidFill>
                  <a:srgbClr val="0000FF"/>
                </a:solidFill>
                <a:latin typeface="Arial"/>
                <a:ea typeface="Arial"/>
                <a:cs typeface="Arial"/>
                <a:sym typeface="Arial"/>
              </a:rPr>
              <a:t>)</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FF00FF"/>
              </a:buClr>
              <a:buSzPts val="2800"/>
              <a:buFont typeface="Tahoma"/>
              <a:buChar char="•"/>
            </a:pPr>
            <a:r>
              <a:rPr b="1" i="0" lang="en-US" sz="2800" u="none" cap="none" strike="noStrike">
                <a:solidFill>
                  <a:srgbClr val="FF00FF"/>
                </a:solidFill>
                <a:latin typeface="Tahoma"/>
                <a:ea typeface="Tahoma"/>
                <a:cs typeface="Tahoma"/>
                <a:sym typeface="Tahoma"/>
              </a:rPr>
              <a:t>M</a:t>
            </a:r>
            <a:r>
              <a:rPr b="1" i="0" lang="en-US" sz="2800" u="none" cap="none" strike="noStrike">
                <a:solidFill>
                  <a:srgbClr val="008080"/>
                </a:solidFill>
                <a:latin typeface="Tahoma"/>
                <a:ea typeface="Tahoma"/>
                <a:cs typeface="Tahoma"/>
                <a:sym typeface="Tahoma"/>
              </a:rPr>
              <a:t>inimum </a:t>
            </a:r>
            <a:r>
              <a:rPr b="1" i="0" lang="en-US" sz="2800" u="none" cap="none" strike="noStrike">
                <a:solidFill>
                  <a:srgbClr val="FF00FF"/>
                </a:solidFill>
                <a:latin typeface="Tahoma"/>
                <a:ea typeface="Tahoma"/>
                <a:cs typeface="Tahoma"/>
                <a:sym typeface="Tahoma"/>
              </a:rPr>
              <a:t>A</a:t>
            </a:r>
            <a:r>
              <a:rPr b="1" i="0" lang="en-US" sz="2800" u="none" cap="none" strike="noStrike">
                <a:solidFill>
                  <a:srgbClr val="008080"/>
                </a:solidFill>
                <a:latin typeface="Tahoma"/>
                <a:ea typeface="Tahoma"/>
                <a:cs typeface="Tahoma"/>
                <a:sym typeface="Tahoma"/>
              </a:rPr>
              <a:t>ttractive </a:t>
            </a:r>
            <a:r>
              <a:rPr b="1" i="0" lang="en-US" sz="2800" u="none" cap="none" strike="noStrike">
                <a:solidFill>
                  <a:srgbClr val="FF00FF"/>
                </a:solidFill>
                <a:latin typeface="Tahoma"/>
                <a:ea typeface="Tahoma"/>
                <a:cs typeface="Tahoma"/>
                <a:sym typeface="Tahoma"/>
              </a:rPr>
              <a:t>R</a:t>
            </a:r>
            <a:r>
              <a:rPr b="1" i="0" lang="en-US" sz="2800" u="none" cap="none" strike="noStrike">
                <a:solidFill>
                  <a:srgbClr val="008080"/>
                </a:solidFill>
                <a:latin typeface="Tahoma"/>
                <a:ea typeface="Tahoma"/>
                <a:cs typeface="Tahoma"/>
                <a:sym typeface="Tahoma"/>
              </a:rPr>
              <a:t>ate of </a:t>
            </a:r>
            <a:r>
              <a:rPr b="1" i="0" lang="en-US" sz="2800" u="none" cap="none" strike="noStrike">
                <a:solidFill>
                  <a:srgbClr val="FF00FF"/>
                </a:solidFill>
                <a:latin typeface="Tahoma"/>
                <a:ea typeface="Tahoma"/>
                <a:cs typeface="Tahoma"/>
                <a:sym typeface="Tahoma"/>
              </a:rPr>
              <a:t>R</a:t>
            </a:r>
            <a:r>
              <a:rPr b="1" i="0" lang="en-US" sz="2800" u="none" cap="none" strike="noStrike">
                <a:solidFill>
                  <a:srgbClr val="008080"/>
                </a:solidFill>
                <a:latin typeface="Tahoma"/>
                <a:ea typeface="Tahoma"/>
                <a:cs typeface="Tahoma"/>
                <a:sym typeface="Tahoma"/>
              </a:rPr>
              <a:t>eturn-</a:t>
            </a:r>
            <a:r>
              <a:rPr b="1" i="0" lang="en-US" sz="2800" u="none" cap="none" strike="noStrike">
                <a:solidFill>
                  <a:srgbClr val="FF00FF"/>
                </a:solidFill>
                <a:latin typeface="Tahoma"/>
                <a:ea typeface="Tahoma"/>
                <a:cs typeface="Tahoma"/>
                <a:sym typeface="Tahoma"/>
              </a:rPr>
              <a:t>MARR</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FF00FF"/>
              </a:buClr>
              <a:buSzPts val="2800"/>
              <a:buFont typeface="Arial"/>
              <a:buChar char="•"/>
            </a:pPr>
            <a:r>
              <a:rPr b="1" i="0" lang="en-US" sz="2800" u="none" cap="none" strike="noStrike">
                <a:solidFill>
                  <a:srgbClr val="FF00FF"/>
                </a:solidFill>
                <a:latin typeface="Arial"/>
                <a:ea typeface="Arial"/>
                <a:cs typeface="Arial"/>
                <a:sym typeface="Arial"/>
              </a:rPr>
              <a:t>MARR= </a:t>
            </a:r>
            <a:r>
              <a:rPr b="1" i="0" lang="en-US" sz="2800" u="none" cap="none" strike="noStrike">
                <a:solidFill>
                  <a:srgbClr val="FF0000"/>
                </a:solidFill>
                <a:latin typeface="Arial"/>
                <a:ea typeface="Arial"/>
                <a:cs typeface="Arial"/>
                <a:sym typeface="Arial"/>
              </a:rPr>
              <a:t>Required Rate of Return </a:t>
            </a:r>
            <a:r>
              <a:rPr b="1" i="0" lang="en-US" sz="2800" u="none" cap="none" strike="noStrike">
                <a:solidFill>
                  <a:srgbClr val="000000"/>
                </a:solidFill>
                <a:latin typeface="Arial"/>
                <a:ea typeface="Arial"/>
                <a:cs typeface="Arial"/>
                <a:sym typeface="Arial"/>
              </a:rPr>
              <a:t>=</a:t>
            </a:r>
            <a:r>
              <a:rPr b="1" i="0" lang="en-US" sz="2800" u="none" cap="none" strike="noStrike">
                <a:solidFill>
                  <a:srgbClr val="FF0000"/>
                </a:solidFill>
                <a:latin typeface="Arial"/>
                <a:ea typeface="Arial"/>
                <a:cs typeface="Arial"/>
                <a:sym typeface="Arial"/>
              </a:rPr>
              <a:t>(Company's) Cost of Capital</a:t>
            </a:r>
            <a:r>
              <a:rPr b="1" i="0" lang="en-US" sz="2800" u="none" cap="none" strike="noStrike">
                <a:solidFill>
                  <a:srgbClr val="FF00FF"/>
                </a:solidFill>
                <a:latin typeface="Arial"/>
                <a:ea typeface="Arial"/>
                <a:cs typeface="Arial"/>
                <a:sym typeface="Arial"/>
              </a:rPr>
              <a:t> </a:t>
            </a:r>
            <a:r>
              <a:rPr b="1" i="0" lang="en-US" sz="2800" u="none" cap="none" strike="noStrike">
                <a:solidFill>
                  <a:srgbClr val="000000"/>
                </a:solidFill>
                <a:latin typeface="Arial"/>
                <a:ea typeface="Arial"/>
                <a:cs typeface="Arial"/>
                <a:sym typeface="Arial"/>
              </a:rPr>
              <a:t>= </a:t>
            </a:r>
            <a:r>
              <a:rPr b="1" i="0" lang="en-US" sz="2800" u="none" cap="none" strike="noStrike">
                <a:solidFill>
                  <a:srgbClr val="FF0000"/>
                </a:solidFill>
                <a:latin typeface="Arial"/>
                <a:ea typeface="Arial"/>
                <a:cs typeface="Arial"/>
                <a:sym typeface="Arial"/>
              </a:rPr>
              <a:t>Opportunity Cost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08">
                                            <p:txEl>
                                              <p:pRg end="0" st="0"/>
                                            </p:txEl>
                                          </p:spTgt>
                                        </p:tgtEl>
                                        <p:attrNameLst>
                                          <p:attrName>style.visibility</p:attrName>
                                        </p:attrNameLst>
                                      </p:cBhvr>
                                      <p:to>
                                        <p:strVal val="visible"/>
                                      </p:to>
                                    </p:set>
                                    <p:animEffect filter="fade" transition="in">
                                      <p:cBhvr>
                                        <p:cTn dur="300"/>
                                        <p:tgtEl>
                                          <p:spTgt spid="70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08">
                                            <p:txEl>
                                              <p:pRg end="1" st="1"/>
                                            </p:txEl>
                                          </p:spTgt>
                                        </p:tgtEl>
                                        <p:attrNameLst>
                                          <p:attrName>style.visibility</p:attrName>
                                        </p:attrNameLst>
                                      </p:cBhvr>
                                      <p:to>
                                        <p:strVal val="visible"/>
                                      </p:to>
                                    </p:set>
                                    <p:animEffect filter="fade" transition="in">
                                      <p:cBhvr>
                                        <p:cTn dur="300"/>
                                        <p:tgtEl>
                                          <p:spTgt spid="70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708">
                                            <p:txEl>
                                              <p:pRg end="2" st="2"/>
                                            </p:txEl>
                                          </p:spTgt>
                                        </p:tgtEl>
                                        <p:attrNameLst>
                                          <p:attrName>style.visibility</p:attrName>
                                        </p:attrNameLst>
                                      </p:cBhvr>
                                      <p:to>
                                        <p:strVal val="visible"/>
                                      </p:to>
                                    </p:set>
                                    <p:animEffect filter="fade" transition="in">
                                      <p:cBhvr>
                                        <p:cTn dur="300"/>
                                        <p:tgtEl>
                                          <p:spTgt spid="70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708">
                                            <p:txEl>
                                              <p:pRg end="3" st="3"/>
                                            </p:txEl>
                                          </p:spTgt>
                                        </p:tgtEl>
                                        <p:attrNameLst>
                                          <p:attrName>style.visibility</p:attrName>
                                        </p:attrNameLst>
                                      </p:cBhvr>
                                      <p:to>
                                        <p:strVal val="visible"/>
                                      </p:to>
                                    </p:set>
                                    <p:animEffect filter="fade" transition="in">
                                      <p:cBhvr>
                                        <p:cTn dur="300"/>
                                        <p:tgtEl>
                                          <p:spTgt spid="70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12" name="Shape 712"/>
        <p:cNvGrpSpPr/>
        <p:nvPr/>
      </p:nvGrpSpPr>
      <p:grpSpPr>
        <a:xfrm>
          <a:off x="0" y="0"/>
          <a:ext cx="0" cy="0"/>
          <a:chOff x="0" y="0"/>
          <a:chExt cx="0" cy="0"/>
        </a:xfrm>
      </p:grpSpPr>
      <p:sp>
        <p:nvSpPr>
          <p:cNvPr id="713" name="Google Shape;713;p78"/>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714" name="Google Shape;714;p78"/>
          <p:cNvSpPr txBox="1"/>
          <p:nvPr>
            <p:ph type="title"/>
          </p:nvPr>
        </p:nvSpPr>
        <p:spPr>
          <a:xfrm>
            <a:off x="684212" y="620712"/>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4400"/>
              <a:buFont typeface="Times New Roman"/>
              <a:buNone/>
            </a:pPr>
            <a:br>
              <a:rPr b="0" i="0" lang="en-US" sz="4400" u="none" cap="none" strike="noStrike">
                <a:solidFill>
                  <a:srgbClr val="0000FF"/>
                </a:solidFill>
                <a:latin typeface="Times New Roman"/>
                <a:ea typeface="Times New Roman"/>
                <a:cs typeface="Times New Roman"/>
                <a:sym typeface="Times New Roman"/>
              </a:rPr>
            </a:br>
            <a:endParaRPr/>
          </a:p>
        </p:txBody>
      </p:sp>
      <p:sp>
        <p:nvSpPr>
          <p:cNvPr id="715" name="Google Shape;715;p78"/>
          <p:cNvSpPr txBox="1"/>
          <p:nvPr>
            <p:ph idx="1" type="body"/>
          </p:nvPr>
        </p:nvSpPr>
        <p:spPr>
          <a:xfrm>
            <a:off x="228600" y="1371600"/>
            <a:ext cx="86868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FF00FF"/>
              </a:buClr>
              <a:buSzPts val="2800"/>
              <a:buFont typeface="Arial"/>
              <a:buChar char="•"/>
            </a:pPr>
            <a:r>
              <a:rPr b="1" i="0" lang="en-US" sz="2800" u="none" cap="none" strike="noStrike">
                <a:solidFill>
                  <a:srgbClr val="FF00FF"/>
                </a:solidFill>
                <a:latin typeface="Arial"/>
                <a:ea typeface="Arial"/>
                <a:cs typeface="Arial"/>
                <a:sym typeface="Arial"/>
              </a:rPr>
              <a:t>Issue :</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0000FF"/>
              </a:buClr>
              <a:buSzPts val="2800"/>
              <a:buFont typeface="Arial"/>
              <a:buChar char="•"/>
            </a:pPr>
            <a:r>
              <a:rPr b="1" i="0" lang="en-US" sz="2800" u="none" cap="none" strike="noStrike">
                <a:solidFill>
                  <a:srgbClr val="0000FF"/>
                </a:solidFill>
                <a:latin typeface="Arial"/>
                <a:ea typeface="Arial"/>
                <a:cs typeface="Arial"/>
                <a:sym typeface="Arial"/>
              </a:rPr>
              <a:t>In the discussion above on Financial Evaluation of Alternative Projects, we said that it was better to compare the receipts and disbursements all at the </a:t>
            </a:r>
            <a:r>
              <a:rPr b="1" i="0" lang="en-US" sz="2800" u="sng" cap="none" strike="noStrike">
                <a:solidFill>
                  <a:srgbClr val="0000FF"/>
                </a:solidFill>
                <a:latin typeface="Arial"/>
                <a:ea typeface="Arial"/>
                <a:cs typeface="Arial"/>
                <a:sym typeface="Arial"/>
              </a:rPr>
              <a:t>"</a:t>
            </a:r>
            <a:r>
              <a:rPr b="1" i="0" lang="en-US" sz="2800" u="sng" cap="none" strike="noStrike">
                <a:solidFill>
                  <a:srgbClr val="FF00FF"/>
                </a:solidFill>
                <a:latin typeface="Arial"/>
                <a:ea typeface="Arial"/>
                <a:cs typeface="Arial"/>
                <a:sym typeface="Arial"/>
              </a:rPr>
              <a:t>same</a:t>
            </a:r>
            <a:r>
              <a:rPr b="1" i="0" lang="en-US" sz="2800" u="sng" cap="none" strike="noStrike">
                <a:solidFill>
                  <a:srgbClr val="0000FF"/>
                </a:solidFill>
                <a:latin typeface="Arial"/>
                <a:ea typeface="Arial"/>
                <a:cs typeface="Arial"/>
                <a:sym typeface="Arial"/>
              </a:rPr>
              <a:t> time"</a:t>
            </a:r>
            <a:r>
              <a:rPr b="1" i="0" lang="en-US" sz="2800" u="none" cap="none" strike="noStrike">
                <a:solidFill>
                  <a:srgbClr val="0000FF"/>
                </a:solidFill>
                <a:latin typeface="Arial"/>
                <a:ea typeface="Arial"/>
                <a:cs typeface="Arial"/>
                <a:sym typeface="Arial"/>
              </a:rPr>
              <a:t> , but the </a:t>
            </a:r>
            <a:r>
              <a:rPr b="1" i="0" lang="en-US" sz="2800" u="sng" cap="none" strike="noStrike">
                <a:solidFill>
                  <a:srgbClr val="0000FF"/>
                </a:solidFill>
                <a:latin typeface="Arial"/>
                <a:ea typeface="Arial"/>
                <a:cs typeface="Arial"/>
                <a:sym typeface="Arial"/>
              </a:rPr>
              <a:t>"</a:t>
            </a:r>
            <a:r>
              <a:rPr b="1" i="0" lang="en-US" sz="2800" u="sng" cap="none" strike="noStrike">
                <a:solidFill>
                  <a:srgbClr val="FF00FF"/>
                </a:solidFill>
                <a:latin typeface="Arial"/>
                <a:ea typeface="Arial"/>
                <a:cs typeface="Arial"/>
                <a:sym typeface="Arial"/>
              </a:rPr>
              <a:t>same</a:t>
            </a:r>
            <a:r>
              <a:rPr b="1" i="0" lang="en-US" sz="2800" u="sng" cap="none" strike="noStrike">
                <a:solidFill>
                  <a:srgbClr val="0000FF"/>
                </a:solidFill>
                <a:latin typeface="Arial"/>
                <a:ea typeface="Arial"/>
                <a:cs typeface="Arial"/>
                <a:sym typeface="Arial"/>
              </a:rPr>
              <a:t> time"</a:t>
            </a:r>
            <a:r>
              <a:rPr b="1" i="0" lang="en-US" sz="2800" u="none" cap="none" strike="noStrike">
                <a:solidFill>
                  <a:srgbClr val="0000FF"/>
                </a:solidFill>
                <a:latin typeface="Arial"/>
                <a:ea typeface="Arial"/>
                <a:cs typeface="Arial"/>
                <a:sym typeface="Arial"/>
              </a:rPr>
              <a:t> does not necessarily imply </a:t>
            </a:r>
            <a:r>
              <a:rPr b="1" i="0" lang="en-US" sz="2800" u="none" cap="none" strike="noStrike">
                <a:solidFill>
                  <a:srgbClr val="FF0000"/>
                </a:solidFill>
                <a:latin typeface="Arial"/>
                <a:ea typeface="Arial"/>
                <a:cs typeface="Arial"/>
                <a:sym typeface="Arial"/>
              </a:rPr>
              <a:t>P</a:t>
            </a:r>
            <a:r>
              <a:rPr b="1" i="0" lang="en-US" sz="2800" u="none" cap="none" strike="noStrike">
                <a:solidFill>
                  <a:srgbClr val="0000FF"/>
                </a:solidFill>
                <a:latin typeface="Arial"/>
                <a:ea typeface="Arial"/>
                <a:cs typeface="Arial"/>
                <a:sym typeface="Arial"/>
              </a:rPr>
              <a:t>resent time </a:t>
            </a:r>
            <a:r>
              <a:rPr b="1" i="0" lang="en-US" sz="2800" u="none" cap="none" strike="noStrike">
                <a:solidFill>
                  <a:srgbClr val="FF00FF"/>
                </a:solidFill>
                <a:latin typeface="Arial"/>
                <a:ea typeface="Arial"/>
                <a:cs typeface="Arial"/>
                <a:sym typeface="Arial"/>
              </a:rPr>
              <a:t>(t=o)</a:t>
            </a:r>
            <a:r>
              <a:rPr b="1" i="0" lang="en-US" sz="2800" u="none" cap="none" strike="noStrike">
                <a:solidFill>
                  <a:srgbClr val="0000FF"/>
                </a:solidFill>
                <a:latin typeface="Arial"/>
                <a:ea typeface="Arial"/>
                <a:cs typeface="Arial"/>
                <a:sym typeface="Arial"/>
              </a:rPr>
              <a:t>. It could be any other </a:t>
            </a:r>
            <a:r>
              <a:rPr b="1" i="0" lang="en-US" sz="2800" u="sng" cap="none" strike="noStrike">
                <a:solidFill>
                  <a:srgbClr val="0000FF"/>
                </a:solidFill>
                <a:latin typeface="Arial"/>
                <a:ea typeface="Arial"/>
                <a:cs typeface="Arial"/>
                <a:sym typeface="Arial"/>
              </a:rPr>
              <a:t>"</a:t>
            </a:r>
            <a:r>
              <a:rPr b="1" i="0" lang="en-US" sz="2800" u="sng" cap="none" strike="noStrike">
                <a:solidFill>
                  <a:srgbClr val="FF00FF"/>
                </a:solidFill>
                <a:latin typeface="Arial"/>
                <a:ea typeface="Arial"/>
                <a:cs typeface="Arial"/>
                <a:sym typeface="Arial"/>
              </a:rPr>
              <a:t>same </a:t>
            </a:r>
            <a:r>
              <a:rPr b="1" i="0" lang="en-US" sz="2800" u="sng" cap="none" strike="noStrike">
                <a:solidFill>
                  <a:srgbClr val="0000FF"/>
                </a:solidFill>
                <a:latin typeface="Arial"/>
                <a:ea typeface="Arial"/>
                <a:cs typeface="Arial"/>
                <a:sym typeface="Arial"/>
              </a:rPr>
              <a:t>time"</a:t>
            </a:r>
            <a:r>
              <a:rPr b="1" i="0" lang="en-US" sz="2800" u="none" cap="none" strike="noStrike">
                <a:solidFill>
                  <a:srgbClr val="0000FF"/>
                </a:solidFill>
                <a:latin typeface="Arial"/>
                <a:ea typeface="Arial"/>
                <a:cs typeface="Arial"/>
                <a:sym typeface="Arial"/>
              </a:rPr>
              <a:t> including </a:t>
            </a:r>
            <a:r>
              <a:rPr b="1" i="0" lang="en-US" sz="2800" u="none" cap="none" strike="noStrike">
                <a:solidFill>
                  <a:srgbClr val="008000"/>
                </a:solidFill>
                <a:latin typeface="Arial"/>
                <a:ea typeface="Arial"/>
                <a:cs typeface="Arial"/>
                <a:sym typeface="Arial"/>
              </a:rPr>
              <a:t>Future</a:t>
            </a:r>
            <a:r>
              <a:rPr b="1" i="0" lang="en-US" sz="2800" u="none" cap="none" strike="noStrike">
                <a:solidFill>
                  <a:srgbClr val="0000FF"/>
                </a:solidFill>
                <a:latin typeface="Arial"/>
                <a:ea typeface="Arial"/>
                <a:cs typeface="Arial"/>
                <a:sym typeface="Arial"/>
              </a:rPr>
              <a:t> or </a:t>
            </a:r>
            <a:r>
              <a:rPr b="1" i="0" lang="en-US" sz="2800" u="none" cap="none" strike="noStrike">
                <a:solidFill>
                  <a:srgbClr val="FF00FF"/>
                </a:solidFill>
                <a:latin typeface="Arial"/>
                <a:ea typeface="Arial"/>
                <a:cs typeface="Arial"/>
                <a:sym typeface="Arial"/>
              </a:rPr>
              <a:t>Annual</a:t>
            </a:r>
            <a:r>
              <a:rPr b="1" i="0" lang="en-US" sz="2800" u="none" cap="none" strike="noStrike">
                <a:solidFill>
                  <a:srgbClr val="0000FF"/>
                </a:solidFill>
                <a:latin typeface="Arial"/>
                <a:ea typeface="Arial"/>
                <a:cs typeface="Arial"/>
                <a:sym typeface="Arial"/>
              </a:rPr>
              <a:t>. So we can also compare the </a:t>
            </a:r>
            <a:r>
              <a:rPr b="1" i="0" lang="en-US" sz="2800" u="none" cap="none" strike="noStrike">
                <a:solidFill>
                  <a:srgbClr val="008000"/>
                </a:solidFill>
                <a:latin typeface="Arial"/>
                <a:ea typeface="Arial"/>
                <a:cs typeface="Arial"/>
                <a:sym typeface="Arial"/>
              </a:rPr>
              <a:t>F</a:t>
            </a:r>
            <a:r>
              <a:rPr b="1" i="0" lang="en-US" sz="2800" u="none" cap="none" strike="noStrike">
                <a:solidFill>
                  <a:srgbClr val="0000FF"/>
                </a:solidFill>
                <a:latin typeface="Arial"/>
                <a:ea typeface="Arial"/>
                <a:cs typeface="Arial"/>
                <a:sym typeface="Arial"/>
              </a:rPr>
              <a:t>uture </a:t>
            </a:r>
            <a:r>
              <a:rPr b="1" i="0" lang="en-US" sz="2800" u="none" cap="none" strike="noStrike">
                <a:solidFill>
                  <a:srgbClr val="008000"/>
                </a:solidFill>
                <a:latin typeface="Arial"/>
                <a:ea typeface="Arial"/>
                <a:cs typeface="Arial"/>
                <a:sym typeface="Arial"/>
              </a:rPr>
              <a:t>V</a:t>
            </a:r>
            <a:r>
              <a:rPr b="1" i="0" lang="en-US" sz="2800" u="none" cap="none" strike="noStrike">
                <a:solidFill>
                  <a:srgbClr val="0000FF"/>
                </a:solidFill>
                <a:latin typeface="Arial"/>
                <a:ea typeface="Arial"/>
                <a:cs typeface="Arial"/>
                <a:sym typeface="Arial"/>
              </a:rPr>
              <a:t>alue of Cash Flows or Uniform series of</a:t>
            </a:r>
            <a:r>
              <a:rPr b="1" i="0" lang="en-US" sz="2800" u="none" cap="none" strike="noStrike">
                <a:solidFill>
                  <a:srgbClr val="FF00FF"/>
                </a:solidFill>
                <a:latin typeface="Arial"/>
                <a:ea typeface="Arial"/>
                <a:cs typeface="Arial"/>
                <a:sym typeface="Arial"/>
              </a:rPr>
              <a:t> A</a:t>
            </a:r>
            <a:r>
              <a:rPr b="1" i="0" lang="en-US" sz="2800" u="none" cap="none" strike="noStrike">
                <a:solidFill>
                  <a:srgbClr val="0000FF"/>
                </a:solidFill>
                <a:latin typeface="Arial"/>
                <a:ea typeface="Arial"/>
                <a:cs typeface="Arial"/>
                <a:sym typeface="Arial"/>
              </a:rPr>
              <a:t>nnual Receipts and  or  Disbursements. We also call these two other methods </a:t>
            </a:r>
            <a:r>
              <a:rPr b="1" i="0" lang="en-US" sz="2800" u="none" cap="none" strike="noStrike">
                <a:solidFill>
                  <a:srgbClr val="008000"/>
                </a:solidFill>
                <a:latin typeface="Arial"/>
                <a:ea typeface="Arial"/>
                <a:cs typeface="Arial"/>
                <a:sym typeface="Arial"/>
              </a:rPr>
              <a:t>F</a:t>
            </a:r>
            <a:r>
              <a:rPr b="1" i="0" lang="en-US" sz="2800" u="none" cap="none" strike="noStrike">
                <a:solidFill>
                  <a:srgbClr val="000000"/>
                </a:solidFill>
                <a:latin typeface="Arial"/>
                <a:ea typeface="Arial"/>
                <a:cs typeface="Arial"/>
                <a:sym typeface="Arial"/>
              </a:rPr>
              <a:t>uture </a:t>
            </a:r>
            <a:r>
              <a:rPr b="1" i="0" lang="en-US" sz="2800" u="none" cap="none" strike="noStrike">
                <a:solidFill>
                  <a:srgbClr val="008000"/>
                </a:solidFill>
                <a:latin typeface="Arial"/>
                <a:ea typeface="Arial"/>
                <a:cs typeface="Arial"/>
                <a:sym typeface="Arial"/>
              </a:rPr>
              <a:t>W</a:t>
            </a:r>
            <a:r>
              <a:rPr b="1" i="0" lang="en-US" sz="2800" u="none" cap="none" strike="noStrike">
                <a:solidFill>
                  <a:srgbClr val="000000"/>
                </a:solidFill>
                <a:latin typeface="Arial"/>
                <a:ea typeface="Arial"/>
                <a:cs typeface="Arial"/>
                <a:sym typeface="Arial"/>
              </a:rPr>
              <a:t>orth</a:t>
            </a:r>
            <a:r>
              <a:rPr b="1" i="0" lang="en-US" sz="2800" u="none" cap="none" strike="noStrike">
                <a:solidFill>
                  <a:srgbClr val="0000FF"/>
                </a:solidFill>
                <a:latin typeface="Arial"/>
                <a:ea typeface="Arial"/>
                <a:cs typeface="Arial"/>
                <a:sym typeface="Arial"/>
              </a:rPr>
              <a:t> and </a:t>
            </a:r>
            <a:r>
              <a:rPr b="1" i="0" lang="en-US" sz="2800" u="none" cap="none" strike="noStrike">
                <a:solidFill>
                  <a:srgbClr val="FF00FF"/>
                </a:solidFill>
                <a:latin typeface="Arial"/>
                <a:ea typeface="Arial"/>
                <a:cs typeface="Arial"/>
                <a:sym typeface="Arial"/>
              </a:rPr>
              <a:t>A</a:t>
            </a:r>
            <a:r>
              <a:rPr b="1" i="0" lang="en-US" sz="2800" u="none" cap="none" strike="noStrike">
                <a:solidFill>
                  <a:srgbClr val="000000"/>
                </a:solidFill>
                <a:latin typeface="Arial"/>
                <a:ea typeface="Arial"/>
                <a:cs typeface="Arial"/>
                <a:sym typeface="Arial"/>
              </a:rPr>
              <a:t>nnual </a:t>
            </a:r>
            <a:r>
              <a:rPr b="1" i="0" lang="en-US" sz="2800" u="none" cap="none" strike="noStrike">
                <a:solidFill>
                  <a:srgbClr val="FF00FF"/>
                </a:solidFill>
                <a:latin typeface="Arial"/>
                <a:ea typeface="Arial"/>
                <a:cs typeface="Arial"/>
                <a:sym typeface="Arial"/>
              </a:rPr>
              <a:t>W</a:t>
            </a:r>
            <a:r>
              <a:rPr b="1" i="0" lang="en-US" sz="2800" u="none" cap="none" strike="noStrike">
                <a:solidFill>
                  <a:srgbClr val="000000"/>
                </a:solidFill>
                <a:latin typeface="Arial"/>
                <a:ea typeface="Arial"/>
                <a:cs typeface="Arial"/>
                <a:sym typeface="Arial"/>
              </a:rPr>
              <a:t>orth</a:t>
            </a:r>
            <a:r>
              <a:rPr b="1" i="0" lang="en-US" sz="2800" u="none" cap="none" strike="noStrike">
                <a:solidFill>
                  <a:srgbClr val="0000FF"/>
                </a:solidFill>
                <a:latin typeface="Arial"/>
                <a:ea typeface="Arial"/>
                <a:cs typeface="Arial"/>
                <a:sym typeface="Arial"/>
              </a:rPr>
              <a:t>.</a:t>
            </a:r>
            <a:endParaRPr b="0" i="0" sz="2800" u="none" cap="none" strike="noStrike">
              <a:solidFill>
                <a:srgbClr val="0000FF"/>
              </a:solidFill>
              <a:latin typeface="Times New Roman"/>
              <a:ea typeface="Times New Roman"/>
              <a:cs typeface="Times New Roman"/>
              <a:sym typeface="Times New Roman"/>
            </a:endParaRPr>
          </a:p>
          <a:p>
            <a:pPr indent="-165100" lvl="0" marL="342900" marR="0" rtl="0" algn="l">
              <a:spcBef>
                <a:spcPts val="560"/>
              </a:spcBef>
              <a:spcAft>
                <a:spcPts val="0"/>
              </a:spcAft>
              <a:buClr>
                <a:schemeClr val="dk1"/>
              </a:buClr>
              <a:buSzPts val="2800"/>
              <a:buFont typeface="Times New Roman"/>
              <a:buNone/>
            </a:pPr>
            <a:r>
              <a:t/>
            </a:r>
            <a:endParaRPr b="0" i="0" sz="2800" u="none" cap="none" strike="noStrike">
              <a:solidFill>
                <a:srgbClr val="0000FF"/>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15">
                                            <p:txEl>
                                              <p:pRg end="0" st="0"/>
                                            </p:txEl>
                                          </p:spTgt>
                                        </p:tgtEl>
                                        <p:attrNameLst>
                                          <p:attrName>style.visibility</p:attrName>
                                        </p:attrNameLst>
                                      </p:cBhvr>
                                      <p:to>
                                        <p:strVal val="visible"/>
                                      </p:to>
                                    </p:set>
                                    <p:animEffect filter="fade" transition="in">
                                      <p:cBhvr>
                                        <p:cTn dur="300"/>
                                        <p:tgtEl>
                                          <p:spTgt spid="71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15">
                                            <p:txEl>
                                              <p:pRg end="1" st="1"/>
                                            </p:txEl>
                                          </p:spTgt>
                                        </p:tgtEl>
                                        <p:attrNameLst>
                                          <p:attrName>style.visibility</p:attrName>
                                        </p:attrNameLst>
                                      </p:cBhvr>
                                      <p:to>
                                        <p:strVal val="visible"/>
                                      </p:to>
                                    </p:set>
                                    <p:animEffect filter="fade" transition="in">
                                      <p:cBhvr>
                                        <p:cTn dur="300"/>
                                        <p:tgtEl>
                                          <p:spTgt spid="71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715">
                                            <p:txEl>
                                              <p:pRg end="2" st="2"/>
                                            </p:txEl>
                                          </p:spTgt>
                                        </p:tgtEl>
                                        <p:attrNameLst>
                                          <p:attrName>style.visibility</p:attrName>
                                        </p:attrNameLst>
                                      </p:cBhvr>
                                      <p:to>
                                        <p:strVal val="visible"/>
                                      </p:to>
                                    </p:set>
                                    <p:animEffect filter="fade" transition="in">
                                      <p:cBhvr>
                                        <p:cTn dur="300"/>
                                        <p:tgtEl>
                                          <p:spTgt spid="71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19" name="Shape 719"/>
        <p:cNvGrpSpPr/>
        <p:nvPr/>
      </p:nvGrpSpPr>
      <p:grpSpPr>
        <a:xfrm>
          <a:off x="0" y="0"/>
          <a:ext cx="0" cy="0"/>
          <a:chOff x="0" y="0"/>
          <a:chExt cx="0" cy="0"/>
        </a:xfrm>
      </p:grpSpPr>
      <p:sp>
        <p:nvSpPr>
          <p:cNvPr id="720" name="Google Shape;720;p7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721" name="Google Shape;721;p7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Times New Roman"/>
              <a:ea typeface="Times New Roman"/>
              <a:cs typeface="Times New Roman"/>
              <a:sym typeface="Times New Roman"/>
            </a:endParaRPr>
          </a:p>
        </p:txBody>
      </p:sp>
      <p:sp>
        <p:nvSpPr>
          <p:cNvPr id="722" name="Google Shape;722;p7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FF"/>
              </a:buClr>
              <a:buSzPts val="2800"/>
              <a:buFont typeface="Arial"/>
              <a:buNone/>
            </a:pPr>
            <a:r>
              <a:rPr b="1" i="0" lang="en-US" sz="2800" u="none" cap="none" strike="noStrike">
                <a:solidFill>
                  <a:srgbClr val="0000FF"/>
                </a:solidFill>
                <a:latin typeface="Arial"/>
                <a:ea typeface="Arial"/>
                <a:cs typeface="Arial"/>
                <a:sym typeface="Arial"/>
              </a:rPr>
              <a:t>Note1:</a:t>
            </a:r>
            <a:endParaRPr/>
          </a:p>
          <a:p>
            <a:pPr indent="-342900" lvl="0" marL="342900" marR="0" rtl="0" algn="l">
              <a:lnSpc>
                <a:spcPct val="90000"/>
              </a:lnSpc>
              <a:spcBef>
                <a:spcPts val="560"/>
              </a:spcBef>
              <a:spcAft>
                <a:spcPts val="0"/>
              </a:spcAft>
              <a:buClr>
                <a:srgbClr val="0000FF"/>
              </a:buClr>
              <a:buSzPts val="2800"/>
              <a:buFont typeface="Arial"/>
              <a:buChar char="•"/>
            </a:pPr>
            <a:r>
              <a:rPr b="1" i="0" lang="en-US" sz="2800" u="none" cap="none" strike="noStrike">
                <a:solidFill>
                  <a:srgbClr val="0000FF"/>
                </a:solidFill>
                <a:latin typeface="Arial"/>
                <a:ea typeface="Arial"/>
                <a:cs typeface="Arial"/>
                <a:sym typeface="Arial"/>
              </a:rPr>
              <a:t> </a:t>
            </a:r>
            <a:r>
              <a:rPr b="1" i="0" lang="en-US" sz="2800" u="none" cap="none" strike="noStrike">
                <a:solidFill>
                  <a:srgbClr val="FF00FF"/>
                </a:solidFill>
                <a:latin typeface="Arial"/>
                <a:ea typeface="Arial"/>
                <a:cs typeface="Arial"/>
                <a:sym typeface="Arial"/>
              </a:rPr>
              <a:t>A</a:t>
            </a:r>
            <a:r>
              <a:rPr b="1" i="0" lang="en-US" sz="2800" u="none" cap="none" strike="noStrike">
                <a:solidFill>
                  <a:srgbClr val="0000FF"/>
                </a:solidFill>
                <a:latin typeface="Arial"/>
                <a:ea typeface="Arial"/>
                <a:cs typeface="Arial"/>
                <a:sym typeface="Arial"/>
              </a:rPr>
              <a:t>nnual </a:t>
            </a:r>
            <a:r>
              <a:rPr b="1" i="0" lang="en-US" sz="2800" u="none" cap="none" strike="noStrike">
                <a:solidFill>
                  <a:srgbClr val="FF00FF"/>
                </a:solidFill>
                <a:latin typeface="Arial"/>
                <a:ea typeface="Arial"/>
                <a:cs typeface="Arial"/>
                <a:sym typeface="Arial"/>
              </a:rPr>
              <a:t>W</a:t>
            </a:r>
            <a:r>
              <a:rPr b="1" i="0" lang="en-US" sz="2800" u="none" cap="none" strike="noStrike">
                <a:solidFill>
                  <a:srgbClr val="0000FF"/>
                </a:solidFill>
                <a:latin typeface="Arial"/>
                <a:ea typeface="Arial"/>
                <a:cs typeface="Arial"/>
                <a:sym typeface="Arial"/>
              </a:rPr>
              <a:t>orth is not necessarily yearly, it could be any </a:t>
            </a:r>
            <a:r>
              <a:rPr b="1" i="0" lang="en-US" sz="2800" u="none" cap="none" strike="noStrike">
                <a:solidFill>
                  <a:srgbClr val="FF00FF"/>
                </a:solidFill>
                <a:latin typeface="Arial"/>
                <a:ea typeface="Arial"/>
                <a:cs typeface="Arial"/>
                <a:sym typeface="Arial"/>
              </a:rPr>
              <a:t>periodic</a:t>
            </a:r>
            <a:r>
              <a:rPr b="1" i="0" lang="en-US" sz="2800" u="none" cap="none" strike="noStrike">
                <a:solidFill>
                  <a:srgbClr val="0000FF"/>
                </a:solidFill>
                <a:latin typeface="Arial"/>
                <a:ea typeface="Arial"/>
                <a:cs typeface="Arial"/>
                <a:sym typeface="Arial"/>
              </a:rPr>
              <a:t> uniform series of Cash Flows.</a:t>
            </a:r>
            <a:endParaRPr/>
          </a:p>
          <a:p>
            <a:pPr indent="-342900" lvl="0" marL="342900" marR="0" rtl="0" algn="just">
              <a:lnSpc>
                <a:spcPct val="90000"/>
              </a:lnSpc>
              <a:spcBef>
                <a:spcPts val="560"/>
              </a:spcBef>
              <a:spcAft>
                <a:spcPts val="0"/>
              </a:spcAft>
              <a:buClr>
                <a:srgbClr val="0000FF"/>
              </a:buClr>
              <a:buSzPts val="2800"/>
              <a:buFont typeface="Arial"/>
              <a:buNone/>
            </a:pPr>
            <a:r>
              <a:rPr b="1" i="0" lang="en-US" sz="2800" u="none" cap="none" strike="noStrike">
                <a:solidFill>
                  <a:srgbClr val="0000FF"/>
                </a:solidFill>
                <a:latin typeface="Arial"/>
                <a:ea typeface="Arial"/>
                <a:cs typeface="Arial"/>
                <a:sym typeface="Arial"/>
              </a:rPr>
              <a:t>Note 2: </a:t>
            </a:r>
            <a:endParaRPr/>
          </a:p>
          <a:p>
            <a:pPr indent="-342900" lvl="0" marL="342900" marR="0" rtl="0" algn="just">
              <a:lnSpc>
                <a:spcPct val="90000"/>
              </a:lnSpc>
              <a:spcBef>
                <a:spcPts val="560"/>
              </a:spcBef>
              <a:spcAft>
                <a:spcPts val="0"/>
              </a:spcAft>
              <a:buClr>
                <a:srgbClr val="0000FF"/>
              </a:buClr>
              <a:buSzPts val="2800"/>
              <a:buFont typeface="Arial"/>
              <a:buChar char="•"/>
            </a:pPr>
            <a:r>
              <a:rPr b="1" i="0" lang="en-US" sz="2800" u="none" cap="none" strike="noStrike">
                <a:solidFill>
                  <a:srgbClr val="0000FF"/>
                </a:solidFill>
                <a:latin typeface="Arial"/>
                <a:ea typeface="Arial"/>
                <a:cs typeface="Arial"/>
                <a:sym typeface="Arial"/>
              </a:rPr>
              <a:t>Since </a:t>
            </a:r>
            <a:r>
              <a:rPr b="1" i="0" lang="en-US" sz="2800" u="none" cap="none" strike="noStrike">
                <a:solidFill>
                  <a:srgbClr val="FF0000"/>
                </a:solidFill>
                <a:latin typeface="Arial"/>
                <a:ea typeface="Arial"/>
                <a:cs typeface="Arial"/>
                <a:sym typeface="Arial"/>
              </a:rPr>
              <a:t>P</a:t>
            </a:r>
            <a:r>
              <a:rPr b="1" i="0" lang="en-US" sz="2800" u="none" cap="none" strike="noStrike">
                <a:solidFill>
                  <a:srgbClr val="0000FF"/>
                </a:solidFill>
                <a:latin typeface="Arial"/>
                <a:ea typeface="Arial"/>
                <a:cs typeface="Arial"/>
                <a:sym typeface="Arial"/>
              </a:rPr>
              <a:t>resent, </a:t>
            </a:r>
            <a:r>
              <a:rPr b="1" i="0" lang="en-US" sz="2800" u="none" cap="none" strike="noStrike">
                <a:solidFill>
                  <a:srgbClr val="008000"/>
                </a:solidFill>
                <a:latin typeface="Arial"/>
                <a:ea typeface="Arial"/>
                <a:cs typeface="Arial"/>
                <a:sym typeface="Arial"/>
              </a:rPr>
              <a:t>F</a:t>
            </a:r>
            <a:r>
              <a:rPr b="1" i="0" lang="en-US" sz="2800" u="none" cap="none" strike="noStrike">
                <a:solidFill>
                  <a:srgbClr val="0000FF"/>
                </a:solidFill>
                <a:latin typeface="Arial"/>
                <a:ea typeface="Arial"/>
                <a:cs typeface="Arial"/>
                <a:sym typeface="Arial"/>
              </a:rPr>
              <a:t>uture and </a:t>
            </a:r>
            <a:r>
              <a:rPr b="1" i="0" lang="en-US" sz="2800" u="none" cap="none" strike="noStrike">
                <a:solidFill>
                  <a:srgbClr val="FF00FF"/>
                </a:solidFill>
                <a:latin typeface="Arial"/>
                <a:ea typeface="Arial"/>
                <a:cs typeface="Arial"/>
                <a:sym typeface="Arial"/>
              </a:rPr>
              <a:t>A</a:t>
            </a:r>
            <a:r>
              <a:rPr b="1" i="0" lang="en-US" sz="2800" u="none" cap="none" strike="noStrike">
                <a:solidFill>
                  <a:srgbClr val="0000FF"/>
                </a:solidFill>
                <a:latin typeface="Arial"/>
                <a:ea typeface="Arial"/>
                <a:cs typeface="Arial"/>
                <a:sym typeface="Arial"/>
              </a:rPr>
              <a:t>nnual Values are </a:t>
            </a:r>
            <a:r>
              <a:rPr b="1" i="0" lang="en-US" sz="2800" u="none" cap="none" strike="noStrike">
                <a:solidFill>
                  <a:srgbClr val="FF00FF"/>
                </a:solidFill>
                <a:latin typeface="Arial"/>
                <a:ea typeface="Arial"/>
                <a:cs typeface="Arial"/>
                <a:sym typeface="Arial"/>
              </a:rPr>
              <a:t>Equivalent,</a:t>
            </a:r>
            <a:r>
              <a:rPr b="1" i="0" lang="en-US" sz="2800" u="none" cap="none" strike="noStrike">
                <a:solidFill>
                  <a:srgbClr val="0000FF"/>
                </a:solidFill>
                <a:latin typeface="Arial"/>
                <a:ea typeface="Arial"/>
                <a:cs typeface="Arial"/>
                <a:sym typeface="Arial"/>
              </a:rPr>
              <a:t> they should lead to the </a:t>
            </a:r>
            <a:r>
              <a:rPr b="1" i="0" lang="en-US" sz="2800" u="none" cap="none" strike="noStrike">
                <a:solidFill>
                  <a:srgbClr val="FF00FF"/>
                </a:solidFill>
                <a:latin typeface="Arial"/>
                <a:ea typeface="Arial"/>
                <a:cs typeface="Arial"/>
                <a:sym typeface="Arial"/>
              </a:rPr>
              <a:t>same</a:t>
            </a:r>
            <a:r>
              <a:rPr b="1" i="0" lang="en-US" sz="2800" u="none" cap="none" strike="noStrike">
                <a:solidFill>
                  <a:srgbClr val="0000FF"/>
                </a:solidFill>
                <a:latin typeface="Arial"/>
                <a:ea typeface="Arial"/>
                <a:cs typeface="Arial"/>
                <a:sym typeface="Arial"/>
              </a:rPr>
              <a:t> recommendations and </a:t>
            </a:r>
            <a:r>
              <a:rPr b="1" i="0" lang="en-US" sz="2800" u="none" cap="none" strike="noStrike">
                <a:solidFill>
                  <a:srgbClr val="FF00FF"/>
                </a:solidFill>
                <a:latin typeface="Arial"/>
                <a:ea typeface="Arial"/>
                <a:cs typeface="Arial"/>
                <a:sym typeface="Arial"/>
              </a:rPr>
              <a:t>Equivalent </a:t>
            </a:r>
            <a:r>
              <a:rPr b="1" i="0" lang="en-US" sz="2800" u="none" cap="none" strike="noStrike">
                <a:solidFill>
                  <a:srgbClr val="0000FF"/>
                </a:solidFill>
                <a:latin typeface="Arial"/>
                <a:ea typeface="Arial"/>
                <a:cs typeface="Arial"/>
                <a:sym typeface="Arial"/>
              </a:rPr>
              <a:t>results</a:t>
            </a:r>
            <a:r>
              <a:rPr b="1" i="0" lang="en-US" sz="2800" u="none" cap="none" strike="noStrike">
                <a:solidFill>
                  <a:srgbClr val="FF00FF"/>
                </a:solidFill>
                <a:latin typeface="Arial"/>
                <a:ea typeface="Arial"/>
                <a:cs typeface="Arial"/>
                <a:sym typeface="Arial"/>
              </a:rPr>
              <a:t> </a:t>
            </a:r>
            <a:r>
              <a:rPr b="1" i="0" lang="en-US" sz="2800" u="none" cap="none" strike="noStrike">
                <a:solidFill>
                  <a:srgbClr val="0000FF"/>
                </a:solidFill>
                <a:latin typeface="Arial"/>
                <a:ea typeface="Arial"/>
                <a:cs typeface="Arial"/>
                <a:sym typeface="Arial"/>
              </a:rPr>
              <a:t>on Alterbative Project selection. </a:t>
            </a:r>
            <a:endParaRPr/>
          </a:p>
          <a:p>
            <a:pPr indent="-342900" lvl="0" marL="342900" marR="0" rtl="0" algn="just">
              <a:lnSpc>
                <a:spcPct val="90000"/>
              </a:lnSpc>
              <a:spcBef>
                <a:spcPts val="560"/>
              </a:spcBef>
              <a:spcAft>
                <a:spcPts val="0"/>
              </a:spcAft>
              <a:buClr>
                <a:schemeClr val="dk1"/>
              </a:buClr>
              <a:buSzPts val="2800"/>
              <a:buFont typeface="Times New Roman"/>
              <a:buNone/>
            </a:pPr>
            <a:r>
              <a:t/>
            </a:r>
            <a:endParaRPr b="1" i="0" sz="2800" u="none" cap="none" strike="noStrike">
              <a:solidFill>
                <a:srgbClr val="0000FF"/>
              </a:solidFill>
              <a:latin typeface="Arial"/>
              <a:ea typeface="Arial"/>
              <a:cs typeface="Arial"/>
              <a:sym typeface="Arial"/>
            </a:endParaRPr>
          </a:p>
          <a:p>
            <a:pPr indent="-165100" lvl="0" marL="342900" marR="0" rtl="0" algn="l">
              <a:spcBef>
                <a:spcPts val="560"/>
              </a:spcBef>
              <a:spcAft>
                <a:spcPts val="0"/>
              </a:spcAft>
              <a:buClr>
                <a:schemeClr val="dk1"/>
              </a:buClr>
              <a:buSzPts val="2800"/>
              <a:buFont typeface="Times New Roman"/>
              <a:buNone/>
            </a:pPr>
            <a:r>
              <a:t/>
            </a:r>
            <a:endParaRPr b="1" i="0" sz="2800" u="none" cap="none" strike="noStrike">
              <a:solidFill>
                <a:srgbClr val="0000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22">
                                            <p:txEl>
                                              <p:pRg end="0" st="0"/>
                                            </p:txEl>
                                          </p:spTgt>
                                        </p:tgtEl>
                                        <p:attrNameLst>
                                          <p:attrName>style.visibility</p:attrName>
                                        </p:attrNameLst>
                                      </p:cBhvr>
                                      <p:to>
                                        <p:strVal val="visible"/>
                                      </p:to>
                                    </p:set>
                                    <p:animEffect filter="fade" transition="in">
                                      <p:cBhvr>
                                        <p:cTn dur="300"/>
                                        <p:tgtEl>
                                          <p:spTgt spid="72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22">
                                            <p:txEl>
                                              <p:pRg end="1" st="1"/>
                                            </p:txEl>
                                          </p:spTgt>
                                        </p:tgtEl>
                                        <p:attrNameLst>
                                          <p:attrName>style.visibility</p:attrName>
                                        </p:attrNameLst>
                                      </p:cBhvr>
                                      <p:to>
                                        <p:strVal val="visible"/>
                                      </p:to>
                                    </p:set>
                                    <p:animEffect filter="fade" transition="in">
                                      <p:cBhvr>
                                        <p:cTn dur="300"/>
                                        <p:tgtEl>
                                          <p:spTgt spid="72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722">
                                            <p:txEl>
                                              <p:pRg end="2" st="2"/>
                                            </p:txEl>
                                          </p:spTgt>
                                        </p:tgtEl>
                                        <p:attrNameLst>
                                          <p:attrName>style.visibility</p:attrName>
                                        </p:attrNameLst>
                                      </p:cBhvr>
                                      <p:to>
                                        <p:strVal val="visible"/>
                                      </p:to>
                                    </p:set>
                                    <p:animEffect filter="fade" transition="in">
                                      <p:cBhvr>
                                        <p:cTn dur="300"/>
                                        <p:tgtEl>
                                          <p:spTgt spid="72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722">
                                            <p:txEl>
                                              <p:pRg end="3" st="3"/>
                                            </p:txEl>
                                          </p:spTgt>
                                        </p:tgtEl>
                                        <p:attrNameLst>
                                          <p:attrName>style.visibility</p:attrName>
                                        </p:attrNameLst>
                                      </p:cBhvr>
                                      <p:to>
                                        <p:strVal val="visible"/>
                                      </p:to>
                                    </p:set>
                                    <p:animEffect filter="fade" transition="in">
                                      <p:cBhvr>
                                        <p:cTn dur="300"/>
                                        <p:tgtEl>
                                          <p:spTgt spid="72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722">
                                            <p:txEl>
                                              <p:pRg end="4" st="4"/>
                                            </p:txEl>
                                          </p:spTgt>
                                        </p:tgtEl>
                                        <p:attrNameLst>
                                          <p:attrName>style.visibility</p:attrName>
                                        </p:attrNameLst>
                                      </p:cBhvr>
                                      <p:to>
                                        <p:strVal val="visible"/>
                                      </p:to>
                                    </p:set>
                                    <p:animEffect filter="fade" transition="in">
                                      <p:cBhvr>
                                        <p:cTn dur="300"/>
                                        <p:tgtEl>
                                          <p:spTgt spid="72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722">
                                            <p:txEl>
                                              <p:pRg end="5" st="5"/>
                                            </p:txEl>
                                          </p:spTgt>
                                        </p:tgtEl>
                                        <p:attrNameLst>
                                          <p:attrName>style.visibility</p:attrName>
                                        </p:attrNameLst>
                                      </p:cBhvr>
                                      <p:to>
                                        <p:strVal val="visible"/>
                                      </p:to>
                                    </p:set>
                                    <p:animEffect filter="fade" transition="in">
                                      <p:cBhvr>
                                        <p:cTn dur="300"/>
                                        <p:tgtEl>
                                          <p:spTgt spid="72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6" name="Shape 726"/>
        <p:cNvGrpSpPr/>
        <p:nvPr/>
      </p:nvGrpSpPr>
      <p:grpSpPr>
        <a:xfrm>
          <a:off x="0" y="0"/>
          <a:ext cx="0" cy="0"/>
          <a:chOff x="0" y="0"/>
          <a:chExt cx="0" cy="0"/>
        </a:xfrm>
      </p:grpSpPr>
      <p:sp>
        <p:nvSpPr>
          <p:cNvPr id="727" name="Google Shape;727;p80"/>
          <p:cNvSpPr txBox="1"/>
          <p:nvPr>
            <p:ph type="title"/>
          </p:nvPr>
        </p:nvSpPr>
        <p:spPr>
          <a:xfrm>
            <a:off x="179387" y="0"/>
            <a:ext cx="8713787" cy="7651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2400"/>
              <a:buFont typeface="Arial"/>
              <a:buNone/>
            </a:pPr>
            <a:r>
              <a:rPr b="1" i="0" lang="en-US" sz="2400" u="none" cap="none" strike="noStrike">
                <a:solidFill>
                  <a:srgbClr val="0000FF"/>
                </a:solidFill>
                <a:latin typeface="Arial"/>
                <a:ea typeface="Arial"/>
                <a:cs typeface="Arial"/>
                <a:sym typeface="Arial"/>
              </a:rPr>
              <a:t>Evaluation and selection among Investment Alternatives</a:t>
            </a:r>
            <a:endParaRPr/>
          </a:p>
        </p:txBody>
      </p:sp>
      <p:sp>
        <p:nvSpPr>
          <p:cNvPr id="728" name="Google Shape;728;p80"/>
          <p:cNvSpPr txBox="1"/>
          <p:nvPr>
            <p:ph idx="1" type="body"/>
          </p:nvPr>
        </p:nvSpPr>
        <p:spPr>
          <a:xfrm>
            <a:off x="179387" y="549275"/>
            <a:ext cx="8785225" cy="50434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When dealing with </a:t>
            </a:r>
            <a:r>
              <a:rPr b="1" i="0" lang="en-US" sz="2800" u="sng" cap="none" strike="noStrike">
                <a:solidFill>
                  <a:srgbClr val="0000FF"/>
                </a:solidFill>
                <a:latin typeface="Times New Roman"/>
                <a:ea typeface="Times New Roman"/>
                <a:cs typeface="Times New Roman"/>
                <a:sym typeface="Times New Roman"/>
              </a:rPr>
              <a:t>Independent</a:t>
            </a:r>
            <a:r>
              <a:rPr b="0" i="0" lang="en-US" sz="2800" u="none" cap="none" strike="noStrike">
                <a:solidFill>
                  <a:schemeClr val="dk1"/>
                </a:solidFill>
                <a:latin typeface="Times New Roman"/>
                <a:ea typeface="Times New Roman"/>
                <a:cs typeface="Times New Roman"/>
                <a:sym typeface="Times New Roman"/>
              </a:rPr>
              <a:t> Alternatives: Compare them with MARR i.e. evaluate the PW(NPV) at the rate of MARR and choose </a:t>
            </a:r>
            <a:r>
              <a:rPr b="1" i="0" lang="en-US" sz="2800" u="sng" cap="none" strike="noStrike">
                <a:solidFill>
                  <a:srgbClr val="0000FF"/>
                </a:solidFill>
                <a:latin typeface="Times New Roman"/>
                <a:ea typeface="Times New Roman"/>
                <a:cs typeface="Times New Roman"/>
                <a:sym typeface="Times New Roman"/>
              </a:rPr>
              <a:t>ALL</a:t>
            </a:r>
            <a:r>
              <a:rPr b="0" i="0" lang="en-US" sz="2800" u="none" cap="none" strike="noStrike">
                <a:solidFill>
                  <a:schemeClr val="dk1"/>
                </a:solidFill>
                <a:latin typeface="Times New Roman"/>
                <a:ea typeface="Times New Roman"/>
                <a:cs typeface="Times New Roman"/>
                <a:sym typeface="Times New Roman"/>
              </a:rPr>
              <a:t> having a positive PW(NPV).</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When dealing with </a:t>
            </a:r>
            <a:r>
              <a:rPr b="1" i="0" lang="en-US" sz="2800" u="sng" cap="none" strike="noStrike">
                <a:solidFill>
                  <a:srgbClr val="CC3300"/>
                </a:solidFill>
                <a:latin typeface="Times New Roman"/>
                <a:ea typeface="Times New Roman"/>
                <a:cs typeface="Times New Roman"/>
                <a:sym typeface="Times New Roman"/>
              </a:rPr>
              <a:t>Mutually Exclusive </a:t>
            </a:r>
            <a:r>
              <a:rPr b="0" i="0" lang="en-US" sz="2800" u="none" cap="none" strike="noStrike">
                <a:solidFill>
                  <a:schemeClr val="dk1"/>
                </a:solidFill>
                <a:latin typeface="Times New Roman"/>
                <a:ea typeface="Times New Roman"/>
                <a:cs typeface="Times New Roman"/>
                <a:sym typeface="Times New Roman"/>
              </a:rPr>
              <a:t>Alternatives:Select </a:t>
            </a:r>
            <a:r>
              <a:rPr b="1" i="0" lang="en-US" sz="2800" u="sng" cap="none" strike="noStrike">
                <a:solidFill>
                  <a:srgbClr val="CC3300"/>
                </a:solidFill>
                <a:latin typeface="Times New Roman"/>
                <a:ea typeface="Times New Roman"/>
                <a:cs typeface="Times New Roman"/>
                <a:sym typeface="Times New Roman"/>
              </a:rPr>
              <a:t>ONLY</a:t>
            </a:r>
            <a:r>
              <a:rPr b="0" i="0" lang="en-US" sz="2800" u="none" cap="none" strike="noStrike">
                <a:solidFill>
                  <a:schemeClr val="dk1"/>
                </a:solidFill>
                <a:latin typeface="Times New Roman"/>
                <a:ea typeface="Times New Roman"/>
                <a:cs typeface="Times New Roman"/>
                <a:sym typeface="Times New Roman"/>
              </a:rPr>
              <a:t> the one with the greatest  positive PW(NPV)</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When dealing with </a:t>
            </a:r>
            <a:r>
              <a:rPr b="1" i="0" lang="en-US" sz="2800" u="sng" cap="none" strike="noStrike">
                <a:solidFill>
                  <a:schemeClr val="accent1"/>
                </a:solidFill>
                <a:latin typeface="Times New Roman"/>
                <a:ea typeface="Times New Roman"/>
                <a:cs typeface="Times New Roman"/>
                <a:sym typeface="Times New Roman"/>
              </a:rPr>
              <a:t>Related but not Mutually exclusive </a:t>
            </a:r>
            <a:r>
              <a:rPr b="1" i="0" lang="en-US" sz="2800" u="none" cap="none" strike="noStrike">
                <a:solidFill>
                  <a:schemeClr val="accent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Alternatives: Transform them to</a:t>
            </a:r>
            <a:r>
              <a:rPr b="1" i="0" lang="en-US" sz="2800" u="sng" cap="none" strike="noStrike">
                <a:solidFill>
                  <a:schemeClr val="accent1"/>
                </a:solidFill>
                <a:latin typeface="Times New Roman"/>
                <a:ea typeface="Times New Roman"/>
                <a:cs typeface="Times New Roman"/>
                <a:sym typeface="Times New Roman"/>
              </a:rPr>
              <a:t> 2</a:t>
            </a:r>
            <a:r>
              <a:rPr b="1" baseline="30000" i="0" lang="en-US" sz="2800" u="sng" cap="none" strike="noStrike">
                <a:solidFill>
                  <a:schemeClr val="accent1"/>
                </a:solidFill>
                <a:latin typeface="Times New Roman"/>
                <a:ea typeface="Times New Roman"/>
                <a:cs typeface="Times New Roman"/>
                <a:sym typeface="Times New Roman"/>
              </a:rPr>
              <a:t>n</a:t>
            </a:r>
            <a:r>
              <a:rPr b="0" i="0" lang="en-US" sz="2800" u="none" cap="none" strike="noStrike">
                <a:solidFill>
                  <a:schemeClr val="dk1"/>
                </a:solidFill>
                <a:latin typeface="Times New Roman"/>
                <a:ea typeface="Times New Roman"/>
                <a:cs typeface="Times New Roman"/>
                <a:sym typeface="Times New Roman"/>
              </a:rPr>
              <a:t> Mutually Exclusive options and follow the above rule.</a:t>
            </a:r>
            <a:endParaRPr/>
          </a:p>
          <a:p>
            <a:pPr indent="-342900" lvl="0" marL="342900" marR="0" rtl="0" algn="l">
              <a:lnSpc>
                <a:spcPct val="90000"/>
              </a:lnSpc>
              <a:spcBef>
                <a:spcPts val="560"/>
              </a:spcBef>
              <a:spcAft>
                <a:spcPts val="0"/>
              </a:spcAft>
              <a:buClr>
                <a:srgbClr val="FF0066"/>
              </a:buClr>
              <a:buSzPts val="2800"/>
              <a:buFont typeface="Times New Roman"/>
              <a:buNone/>
            </a:pPr>
            <a:r>
              <a:rPr b="1" i="0" lang="en-US" sz="2800" u="none" cap="none" strike="noStrike">
                <a:solidFill>
                  <a:srgbClr val="FF0066"/>
                </a:solidFill>
                <a:latin typeface="Times New Roman"/>
                <a:ea typeface="Times New Roman"/>
                <a:cs typeface="Times New Roman"/>
                <a:sym typeface="Times New Roman"/>
              </a:rPr>
              <a:t>Note: In the event that the projects’ benefits/inflows are not stated because all alternatives have the same equal cash flow of benefits or  benefits/ inflows are tangibly nonexistent but we have to select one anyways( e.g. Public Projects), we will choose the one with the lowest Present Cost (i.e. Greatest PW given the sign)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32" name="Shape 732"/>
        <p:cNvGrpSpPr/>
        <p:nvPr/>
      </p:nvGrpSpPr>
      <p:grpSpPr>
        <a:xfrm>
          <a:off x="0" y="0"/>
          <a:ext cx="0" cy="0"/>
          <a:chOff x="0" y="0"/>
          <a:chExt cx="0" cy="0"/>
        </a:xfrm>
      </p:grpSpPr>
      <p:sp>
        <p:nvSpPr>
          <p:cNvPr id="733" name="Google Shape;733;p81"/>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734" name="Google Shape;734;p81"/>
          <p:cNvSpPr txBox="1"/>
          <p:nvPr>
            <p:ph idx="1" type="body"/>
          </p:nvPr>
        </p:nvSpPr>
        <p:spPr>
          <a:xfrm>
            <a:off x="304800" y="304800"/>
            <a:ext cx="8839200" cy="6172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8000"/>
              </a:buClr>
              <a:buSzPts val="2800"/>
              <a:buFont typeface="Tahoma"/>
              <a:buChar char="•"/>
            </a:pPr>
            <a:r>
              <a:rPr b="1" i="0" lang="en-US" sz="2800" u="none" cap="none" strike="noStrike">
                <a:solidFill>
                  <a:srgbClr val="008000"/>
                </a:solidFill>
                <a:latin typeface="Tahoma"/>
                <a:ea typeface="Tahoma"/>
                <a:cs typeface="Tahoma"/>
                <a:sym typeface="Tahoma"/>
              </a:rPr>
              <a:t>Methods of measuring </a:t>
            </a:r>
            <a:r>
              <a:rPr b="1" i="0" lang="en-US" sz="2800" u="none" cap="none" strike="noStrike">
                <a:solidFill>
                  <a:srgbClr val="FF0000"/>
                </a:solidFill>
                <a:latin typeface="Tahoma"/>
                <a:ea typeface="Tahoma"/>
                <a:cs typeface="Tahoma"/>
                <a:sym typeface="Tahoma"/>
              </a:rPr>
              <a:t>I</a:t>
            </a:r>
            <a:r>
              <a:rPr b="1" i="0" lang="en-US" sz="2800" u="none" cap="none" strike="noStrike">
                <a:solidFill>
                  <a:srgbClr val="008000"/>
                </a:solidFill>
                <a:latin typeface="Tahoma"/>
                <a:ea typeface="Tahoma"/>
                <a:cs typeface="Tahoma"/>
                <a:sym typeface="Tahoma"/>
              </a:rPr>
              <a:t>nvestment </a:t>
            </a:r>
            <a:r>
              <a:rPr b="1" i="0" lang="en-US" sz="2800" u="none" cap="none" strike="noStrike">
                <a:solidFill>
                  <a:srgbClr val="FF0000"/>
                </a:solidFill>
                <a:latin typeface="Tahoma"/>
                <a:ea typeface="Tahoma"/>
                <a:cs typeface="Tahoma"/>
                <a:sym typeface="Tahoma"/>
              </a:rPr>
              <a:t>W</a:t>
            </a:r>
            <a:r>
              <a:rPr b="1" i="0" lang="en-US" sz="2800" u="none" cap="none" strike="noStrike">
                <a:solidFill>
                  <a:srgbClr val="008000"/>
                </a:solidFill>
                <a:latin typeface="Tahoma"/>
                <a:ea typeface="Tahoma"/>
                <a:cs typeface="Tahoma"/>
                <a:sym typeface="Tahoma"/>
              </a:rPr>
              <a:t>orth of a project</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rgbClr val="FF0000"/>
              </a:buClr>
              <a:buSzPts val="2800"/>
              <a:buFont typeface="Arial"/>
              <a:buChar char="•"/>
            </a:pPr>
            <a:r>
              <a:rPr b="1" i="0" lang="en-US" sz="2800" u="none" cap="none" strike="noStrike">
                <a:solidFill>
                  <a:srgbClr val="FF0000"/>
                </a:solidFill>
                <a:latin typeface="Arial"/>
                <a:ea typeface="Arial"/>
                <a:cs typeface="Arial"/>
                <a:sym typeface="Arial"/>
              </a:rPr>
              <a:t>1)</a:t>
            </a:r>
            <a:r>
              <a:rPr b="1" i="0" lang="en-US" sz="2800" u="none" cap="none" strike="noStrike">
                <a:solidFill>
                  <a:srgbClr val="FF0000"/>
                </a:solidFill>
                <a:latin typeface="Times New Roman"/>
                <a:ea typeface="Times New Roman"/>
                <a:cs typeface="Times New Roman"/>
                <a:sym typeface="Times New Roman"/>
              </a:rPr>
              <a:t>   </a:t>
            </a:r>
            <a:r>
              <a:rPr b="1" i="0" lang="en-US" sz="2800" u="none" cap="none" strike="noStrike">
                <a:solidFill>
                  <a:srgbClr val="FF0000"/>
                </a:solidFill>
                <a:latin typeface="Arial"/>
                <a:ea typeface="Arial"/>
                <a:cs typeface="Arial"/>
                <a:sym typeface="Arial"/>
              </a:rPr>
              <a:t>Present Worth/PW (i.e. NPV)		</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rgbClr val="FF0000"/>
              </a:buClr>
              <a:buSzPts val="2800"/>
              <a:buFont typeface="Arial"/>
              <a:buChar char="•"/>
            </a:pPr>
            <a:r>
              <a:rPr b="1" i="0" lang="en-US" sz="2800" u="none" cap="none" strike="noStrike">
                <a:solidFill>
                  <a:srgbClr val="FF0000"/>
                </a:solidFill>
                <a:latin typeface="Arial"/>
                <a:ea typeface="Arial"/>
                <a:cs typeface="Arial"/>
                <a:sym typeface="Arial"/>
              </a:rPr>
              <a:t>2)</a:t>
            </a:r>
            <a:r>
              <a:rPr b="1" i="0" lang="en-US" sz="2800" u="none" cap="none" strike="noStrike">
                <a:solidFill>
                  <a:srgbClr val="FF0000"/>
                </a:solidFill>
                <a:latin typeface="Times New Roman"/>
                <a:ea typeface="Times New Roman"/>
                <a:cs typeface="Times New Roman"/>
                <a:sym typeface="Times New Roman"/>
              </a:rPr>
              <a:t>   </a:t>
            </a:r>
            <a:r>
              <a:rPr b="1" i="0" lang="en-US" sz="2800" u="none" cap="none" strike="noStrike">
                <a:solidFill>
                  <a:srgbClr val="FF0000"/>
                </a:solidFill>
                <a:latin typeface="Arial"/>
                <a:ea typeface="Arial"/>
                <a:cs typeface="Arial"/>
                <a:sym typeface="Arial"/>
              </a:rPr>
              <a:t>Annual Worth/AW   			</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rgbClr val="FF0000"/>
              </a:buClr>
              <a:buSzPts val="2800"/>
              <a:buFont typeface="Arial"/>
              <a:buChar char="•"/>
            </a:pPr>
            <a:r>
              <a:rPr b="1" i="0" lang="en-US" sz="2800" u="none" cap="none" strike="noStrike">
                <a:solidFill>
                  <a:srgbClr val="FF0000"/>
                </a:solidFill>
                <a:latin typeface="Arial"/>
                <a:ea typeface="Arial"/>
                <a:cs typeface="Arial"/>
                <a:sym typeface="Arial"/>
              </a:rPr>
              <a:t>3)</a:t>
            </a:r>
            <a:r>
              <a:rPr b="1" i="0" lang="en-US" sz="2800" u="none" cap="none" strike="noStrike">
                <a:solidFill>
                  <a:srgbClr val="FF0000"/>
                </a:solidFill>
                <a:latin typeface="Times New Roman"/>
                <a:ea typeface="Times New Roman"/>
                <a:cs typeface="Times New Roman"/>
                <a:sym typeface="Times New Roman"/>
              </a:rPr>
              <a:t>   </a:t>
            </a:r>
            <a:r>
              <a:rPr b="1" i="0" lang="en-US" sz="2800" u="none" cap="none" strike="noStrike">
                <a:solidFill>
                  <a:srgbClr val="FF0000"/>
                </a:solidFill>
                <a:latin typeface="Arial"/>
                <a:ea typeface="Arial"/>
                <a:cs typeface="Arial"/>
                <a:sym typeface="Arial"/>
              </a:rPr>
              <a:t>Future Worth/FW</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rgbClr val="CCFFCC"/>
              </a:buClr>
              <a:buSzPts val="2800"/>
              <a:buFont typeface="Arial"/>
              <a:buChar char="•"/>
            </a:pPr>
            <a:r>
              <a:rPr b="1" i="0" lang="en-US" sz="2800" u="none" cap="none" strike="noStrike">
                <a:solidFill>
                  <a:srgbClr val="CCFFCC"/>
                </a:solidFill>
                <a:latin typeface="Arial"/>
                <a:ea typeface="Arial"/>
                <a:cs typeface="Arial"/>
                <a:sym typeface="Arial"/>
              </a:rPr>
              <a:t>4)</a:t>
            </a:r>
            <a:r>
              <a:rPr b="1" i="0" lang="en-US" sz="2800" u="none" cap="none" strike="noStrike">
                <a:solidFill>
                  <a:srgbClr val="CCFFCC"/>
                </a:solidFill>
                <a:latin typeface="Times New Roman"/>
                <a:ea typeface="Times New Roman"/>
                <a:cs typeface="Times New Roman"/>
                <a:sym typeface="Times New Roman"/>
              </a:rPr>
              <a:t>   </a:t>
            </a:r>
            <a:r>
              <a:rPr b="1" i="0" lang="en-US" sz="2800" u="none" cap="none" strike="noStrike">
                <a:solidFill>
                  <a:srgbClr val="CCFFCC"/>
                </a:solidFill>
                <a:latin typeface="Arial"/>
                <a:ea typeface="Arial"/>
                <a:cs typeface="Arial"/>
                <a:sym typeface="Arial"/>
              </a:rPr>
              <a:t>Internal Rate of Return		</a:t>
            </a:r>
            <a:endParaRPr b="0" i="0" sz="2800" u="none" cap="none" strike="noStrike">
              <a:solidFill>
                <a:srgbClr val="CCFFCC"/>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rgbClr val="CCFFCC"/>
              </a:buClr>
              <a:buSzPts val="2800"/>
              <a:buFont typeface="Arial"/>
              <a:buChar char="•"/>
            </a:pPr>
            <a:r>
              <a:rPr b="1" i="0" lang="en-US" sz="2800" u="none" cap="none" strike="noStrike">
                <a:solidFill>
                  <a:srgbClr val="CCFFCC"/>
                </a:solidFill>
                <a:latin typeface="Arial"/>
                <a:ea typeface="Arial"/>
                <a:cs typeface="Arial"/>
                <a:sym typeface="Arial"/>
              </a:rPr>
              <a:t>5)</a:t>
            </a:r>
            <a:r>
              <a:rPr b="1" i="0" lang="en-US" sz="2800" u="none" cap="none" strike="noStrike">
                <a:solidFill>
                  <a:srgbClr val="CCFFCC"/>
                </a:solidFill>
                <a:latin typeface="Times New Roman"/>
                <a:ea typeface="Times New Roman"/>
                <a:cs typeface="Times New Roman"/>
                <a:sym typeface="Times New Roman"/>
              </a:rPr>
              <a:t>   </a:t>
            </a:r>
            <a:r>
              <a:rPr b="1" i="0" lang="en-US" sz="2800" u="none" cap="none" strike="noStrike">
                <a:solidFill>
                  <a:srgbClr val="CCFFCC"/>
                </a:solidFill>
                <a:latin typeface="Arial"/>
                <a:ea typeface="Arial"/>
                <a:cs typeface="Arial"/>
                <a:sym typeface="Arial"/>
              </a:rPr>
              <a:t>External Rrate of Return</a:t>
            </a:r>
            <a:endParaRPr b="0" i="0" sz="2800" u="none" cap="none" strike="noStrike">
              <a:solidFill>
                <a:srgbClr val="CCFFCC"/>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rgbClr val="CCFFCC"/>
              </a:buClr>
              <a:buSzPts val="2800"/>
              <a:buFont typeface="Arial"/>
              <a:buChar char="•"/>
            </a:pPr>
            <a:r>
              <a:rPr b="1" i="0" lang="en-US" sz="2800" u="none" cap="none" strike="noStrike">
                <a:solidFill>
                  <a:srgbClr val="CCFFCC"/>
                </a:solidFill>
                <a:latin typeface="Arial"/>
                <a:ea typeface="Arial"/>
                <a:cs typeface="Arial"/>
                <a:sym typeface="Arial"/>
              </a:rPr>
              <a:t>6)</a:t>
            </a:r>
            <a:r>
              <a:rPr b="1" i="0" lang="en-US" sz="2800" u="none" cap="none" strike="noStrike">
                <a:solidFill>
                  <a:srgbClr val="CCFFCC"/>
                </a:solidFill>
                <a:latin typeface="Times New Roman"/>
                <a:ea typeface="Times New Roman"/>
                <a:cs typeface="Times New Roman"/>
                <a:sym typeface="Times New Roman"/>
              </a:rPr>
              <a:t>   </a:t>
            </a:r>
            <a:r>
              <a:rPr b="1" i="0" lang="en-US" sz="2800" u="none" cap="none" strike="noStrike">
                <a:solidFill>
                  <a:srgbClr val="CCFFCC"/>
                </a:solidFill>
                <a:latin typeface="Arial"/>
                <a:ea typeface="Arial"/>
                <a:cs typeface="Arial"/>
                <a:sym typeface="Arial"/>
              </a:rPr>
              <a:t>Cost </a:t>
            </a:r>
            <a:r>
              <a:rPr b="1" i="0" lang="en-US" sz="2800" u="none" cap="none" strike="noStrike">
                <a:solidFill>
                  <a:srgbClr val="CCFFCC"/>
                </a:solidFill>
                <a:latin typeface="Times New Roman"/>
                <a:ea typeface="Times New Roman"/>
                <a:cs typeface="Times New Roman"/>
                <a:sym typeface="Times New Roman"/>
              </a:rPr>
              <a:t>–</a:t>
            </a:r>
            <a:r>
              <a:rPr b="1" i="0" lang="en-US" sz="2800" u="none" cap="none" strike="noStrike">
                <a:solidFill>
                  <a:srgbClr val="CCFFCC"/>
                </a:solidFill>
                <a:latin typeface="Arial"/>
                <a:ea typeface="Arial"/>
                <a:cs typeface="Arial"/>
                <a:sym typeface="Arial"/>
              </a:rPr>
              <a:t>Benefit ratio		</a:t>
            </a:r>
            <a:endParaRPr b="0" i="0" sz="2800" u="none" cap="none" strike="noStrike">
              <a:solidFill>
                <a:srgbClr val="CCFFCC"/>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rgbClr val="CCFFCC"/>
              </a:buClr>
              <a:buSzPts val="2800"/>
              <a:buFont typeface="Arial"/>
              <a:buChar char="•"/>
            </a:pPr>
            <a:r>
              <a:rPr b="1" i="0" lang="en-US" sz="2800" u="none" cap="none" strike="noStrike">
                <a:solidFill>
                  <a:srgbClr val="CCFFCC"/>
                </a:solidFill>
                <a:latin typeface="Arial"/>
                <a:ea typeface="Arial"/>
                <a:cs typeface="Arial"/>
                <a:sym typeface="Arial"/>
              </a:rPr>
              <a:t>7)</a:t>
            </a:r>
            <a:r>
              <a:rPr b="1" i="0" lang="en-US" sz="2800" u="none" cap="none" strike="noStrike">
                <a:solidFill>
                  <a:srgbClr val="CCFFCC"/>
                </a:solidFill>
                <a:latin typeface="Times New Roman"/>
                <a:ea typeface="Times New Roman"/>
                <a:cs typeface="Times New Roman"/>
                <a:sym typeface="Times New Roman"/>
              </a:rPr>
              <a:t>   </a:t>
            </a:r>
            <a:r>
              <a:rPr b="1" i="0" lang="en-US" sz="2800" u="none" cap="none" strike="noStrike">
                <a:solidFill>
                  <a:srgbClr val="CCFFCC"/>
                </a:solidFill>
                <a:latin typeface="Arial"/>
                <a:ea typeface="Arial"/>
                <a:cs typeface="Arial"/>
                <a:sym typeface="Arial"/>
              </a:rPr>
              <a:t>Pay back Period </a:t>
            </a:r>
            <a:endParaRPr b="0" i="0" sz="2800" u="none" cap="none" strike="noStrike">
              <a:solidFill>
                <a:srgbClr val="CCFFCC"/>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rgbClr val="CCFFCC"/>
              </a:buClr>
              <a:buSzPts val="2800"/>
              <a:buFont typeface="Arial"/>
              <a:buChar char="•"/>
            </a:pPr>
            <a:r>
              <a:rPr b="1" i="0" lang="en-US" sz="2800" u="none" cap="none" strike="noStrike">
                <a:solidFill>
                  <a:srgbClr val="CCFFCC"/>
                </a:solidFill>
                <a:latin typeface="Arial"/>
                <a:ea typeface="Arial"/>
                <a:cs typeface="Arial"/>
                <a:sym typeface="Arial"/>
              </a:rPr>
              <a:t>8)</a:t>
            </a:r>
            <a:r>
              <a:rPr b="1" i="0" lang="en-US" sz="2800" u="none" cap="none" strike="noStrike">
                <a:solidFill>
                  <a:srgbClr val="CCFFCC"/>
                </a:solidFill>
                <a:latin typeface="Times New Roman"/>
                <a:ea typeface="Times New Roman"/>
                <a:cs typeface="Times New Roman"/>
                <a:sym typeface="Times New Roman"/>
              </a:rPr>
              <a:t>   </a:t>
            </a:r>
            <a:r>
              <a:rPr b="1" i="0" lang="en-US" sz="2800" u="none" cap="none" strike="noStrike">
                <a:solidFill>
                  <a:srgbClr val="CCFFCC"/>
                </a:solidFill>
                <a:latin typeface="Arial"/>
                <a:ea typeface="Arial"/>
                <a:cs typeface="Arial"/>
                <a:sym typeface="Arial"/>
              </a:rPr>
              <a:t>Capitalized Worth</a:t>
            </a:r>
            <a:r>
              <a:rPr b="1" i="0" lang="en-US" sz="2800" u="none" cap="none" strike="noStrike">
                <a:solidFill>
                  <a:srgbClr val="CCFFCC"/>
                </a:solidFill>
                <a:latin typeface="Times New Roman"/>
                <a:ea typeface="Times New Roman"/>
                <a:cs typeface="Times New Roman"/>
                <a:sym typeface="Times New Roman"/>
              </a:rPr>
              <a:t> </a:t>
            </a:r>
            <a:endParaRPr b="0" i="0" sz="2800" u="none" cap="none" strike="noStrike">
              <a:solidFill>
                <a:srgbClr val="CCFFCC"/>
              </a:solidFill>
              <a:latin typeface="Times New Roman"/>
              <a:ea typeface="Times New Roman"/>
              <a:cs typeface="Times New Roman"/>
              <a:sym typeface="Times New Roman"/>
            </a:endParaRPr>
          </a:p>
          <a:p>
            <a:pPr indent="-342900" lvl="0" marL="342900" marR="0" rtl="0" algn="just">
              <a:lnSpc>
                <a:spcPct val="100000"/>
              </a:lnSpc>
              <a:spcBef>
                <a:spcPts val="560"/>
              </a:spcBef>
              <a:spcAft>
                <a:spcPts val="0"/>
              </a:spcAft>
              <a:buClr>
                <a:srgbClr val="CCFFCC"/>
              </a:buClr>
              <a:buSzPts val="2800"/>
              <a:buFont typeface="Arial"/>
              <a:buChar char="•"/>
            </a:pPr>
            <a:r>
              <a:rPr b="1" i="0" lang="en-US" sz="2800" u="none" cap="none" strike="noStrike">
                <a:solidFill>
                  <a:srgbClr val="CCFFCC"/>
                </a:solidFill>
                <a:latin typeface="Arial"/>
                <a:ea typeface="Arial"/>
                <a:cs typeface="Arial"/>
                <a:sym typeface="Arial"/>
              </a:rPr>
              <a:t>We have already got to know some of the above methods!</a:t>
            </a:r>
            <a:r>
              <a:rPr b="1" i="0" lang="en-US" sz="2800" u="none" cap="none" strike="noStrike">
                <a:solidFill>
                  <a:srgbClr val="CCFFCC"/>
                </a:solidFill>
                <a:latin typeface="Times New Roman"/>
                <a:ea typeface="Times New Roman"/>
                <a:cs typeface="Times New Roman"/>
                <a:sym typeface="Times New Roman"/>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4">
                                            <p:txEl>
                                              <p:pRg end="0" st="0"/>
                                            </p:txEl>
                                          </p:spTgt>
                                        </p:tgtEl>
                                        <p:attrNameLst>
                                          <p:attrName>style.visibility</p:attrName>
                                        </p:attrNameLst>
                                      </p:cBhvr>
                                      <p:to>
                                        <p:strVal val="visible"/>
                                      </p:to>
                                    </p:set>
                                    <p:animEffect filter="fade" transition="in">
                                      <p:cBhvr>
                                        <p:cTn dur="300"/>
                                        <p:tgtEl>
                                          <p:spTgt spid="73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34">
                                            <p:txEl>
                                              <p:pRg end="1" st="1"/>
                                            </p:txEl>
                                          </p:spTgt>
                                        </p:tgtEl>
                                        <p:attrNameLst>
                                          <p:attrName>style.visibility</p:attrName>
                                        </p:attrNameLst>
                                      </p:cBhvr>
                                      <p:to>
                                        <p:strVal val="visible"/>
                                      </p:to>
                                    </p:set>
                                    <p:animEffect filter="fade" transition="in">
                                      <p:cBhvr>
                                        <p:cTn dur="300"/>
                                        <p:tgtEl>
                                          <p:spTgt spid="73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734">
                                            <p:txEl>
                                              <p:pRg end="2" st="2"/>
                                            </p:txEl>
                                          </p:spTgt>
                                        </p:tgtEl>
                                        <p:attrNameLst>
                                          <p:attrName>style.visibility</p:attrName>
                                        </p:attrNameLst>
                                      </p:cBhvr>
                                      <p:to>
                                        <p:strVal val="visible"/>
                                      </p:to>
                                    </p:set>
                                    <p:animEffect filter="fade" transition="in">
                                      <p:cBhvr>
                                        <p:cTn dur="300"/>
                                        <p:tgtEl>
                                          <p:spTgt spid="73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734">
                                            <p:txEl>
                                              <p:pRg end="3" st="3"/>
                                            </p:txEl>
                                          </p:spTgt>
                                        </p:tgtEl>
                                        <p:attrNameLst>
                                          <p:attrName>style.visibility</p:attrName>
                                        </p:attrNameLst>
                                      </p:cBhvr>
                                      <p:to>
                                        <p:strVal val="visible"/>
                                      </p:to>
                                    </p:set>
                                    <p:animEffect filter="fade" transition="in">
                                      <p:cBhvr>
                                        <p:cTn dur="300"/>
                                        <p:tgtEl>
                                          <p:spTgt spid="73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734">
                                            <p:txEl>
                                              <p:pRg end="4" st="4"/>
                                            </p:txEl>
                                          </p:spTgt>
                                        </p:tgtEl>
                                        <p:attrNameLst>
                                          <p:attrName>style.visibility</p:attrName>
                                        </p:attrNameLst>
                                      </p:cBhvr>
                                      <p:to>
                                        <p:strVal val="visible"/>
                                      </p:to>
                                    </p:set>
                                    <p:animEffect filter="fade" transition="in">
                                      <p:cBhvr>
                                        <p:cTn dur="300"/>
                                        <p:tgtEl>
                                          <p:spTgt spid="73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734">
                                            <p:txEl>
                                              <p:pRg end="5" st="5"/>
                                            </p:txEl>
                                          </p:spTgt>
                                        </p:tgtEl>
                                        <p:attrNameLst>
                                          <p:attrName>style.visibility</p:attrName>
                                        </p:attrNameLst>
                                      </p:cBhvr>
                                      <p:to>
                                        <p:strVal val="visible"/>
                                      </p:to>
                                    </p:set>
                                    <p:animEffect filter="fade" transition="in">
                                      <p:cBhvr>
                                        <p:cTn dur="300"/>
                                        <p:tgtEl>
                                          <p:spTgt spid="73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734">
                                            <p:txEl>
                                              <p:pRg end="6" st="6"/>
                                            </p:txEl>
                                          </p:spTgt>
                                        </p:tgtEl>
                                        <p:attrNameLst>
                                          <p:attrName>style.visibility</p:attrName>
                                        </p:attrNameLst>
                                      </p:cBhvr>
                                      <p:to>
                                        <p:strVal val="visible"/>
                                      </p:to>
                                    </p:set>
                                    <p:animEffect filter="fade" transition="in">
                                      <p:cBhvr>
                                        <p:cTn dur="300"/>
                                        <p:tgtEl>
                                          <p:spTgt spid="73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734">
                                            <p:txEl>
                                              <p:pRg end="7" st="7"/>
                                            </p:txEl>
                                          </p:spTgt>
                                        </p:tgtEl>
                                        <p:attrNameLst>
                                          <p:attrName>style.visibility</p:attrName>
                                        </p:attrNameLst>
                                      </p:cBhvr>
                                      <p:to>
                                        <p:strVal val="visible"/>
                                      </p:to>
                                    </p:set>
                                    <p:animEffect filter="fade" transition="in">
                                      <p:cBhvr>
                                        <p:cTn dur="300"/>
                                        <p:tgtEl>
                                          <p:spTgt spid="73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734">
                                            <p:txEl>
                                              <p:pRg end="8" st="8"/>
                                            </p:txEl>
                                          </p:spTgt>
                                        </p:tgtEl>
                                        <p:attrNameLst>
                                          <p:attrName>style.visibility</p:attrName>
                                        </p:attrNameLst>
                                      </p:cBhvr>
                                      <p:to>
                                        <p:strVal val="visible"/>
                                      </p:to>
                                    </p:set>
                                    <p:animEffect filter="fade" transition="in">
                                      <p:cBhvr>
                                        <p:cTn dur="300"/>
                                        <p:tgtEl>
                                          <p:spTgt spid="734">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734">
                                            <p:txEl>
                                              <p:pRg end="9" st="9"/>
                                            </p:txEl>
                                          </p:spTgt>
                                        </p:tgtEl>
                                        <p:attrNameLst>
                                          <p:attrName>style.visibility</p:attrName>
                                        </p:attrNameLst>
                                      </p:cBhvr>
                                      <p:to>
                                        <p:strVal val="visible"/>
                                      </p:to>
                                    </p:set>
                                    <p:animEffect filter="fade" transition="in">
                                      <p:cBhvr>
                                        <p:cTn dur="300"/>
                                        <p:tgtEl>
                                          <p:spTgt spid="734">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38" name="Shape 738"/>
        <p:cNvGrpSpPr/>
        <p:nvPr/>
      </p:nvGrpSpPr>
      <p:grpSpPr>
        <a:xfrm>
          <a:off x="0" y="0"/>
          <a:ext cx="0" cy="0"/>
          <a:chOff x="0" y="0"/>
          <a:chExt cx="0" cy="0"/>
        </a:xfrm>
      </p:grpSpPr>
      <p:sp>
        <p:nvSpPr>
          <p:cNvPr id="739" name="Google Shape;739;p8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740" name="Google Shape;740;p82"/>
          <p:cNvSpPr txBox="1"/>
          <p:nvPr>
            <p:ph idx="1" type="body"/>
          </p:nvPr>
        </p:nvSpPr>
        <p:spPr>
          <a:xfrm>
            <a:off x="304800" y="0"/>
            <a:ext cx="8839200" cy="5791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FF00FF"/>
              </a:buClr>
              <a:buSzPts val="2800"/>
              <a:buFont typeface="Arial"/>
              <a:buChar char="•"/>
            </a:pPr>
            <a:r>
              <a:rPr b="1" i="0" lang="en-US" sz="2800" u="none" cap="none" strike="noStrike">
                <a:solidFill>
                  <a:srgbClr val="FF00FF"/>
                </a:solidFill>
                <a:latin typeface="Arial"/>
                <a:ea typeface="Arial"/>
                <a:cs typeface="Arial"/>
                <a:sym typeface="Arial"/>
              </a:rPr>
              <a:t>Example:</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FF00FF"/>
              </a:buClr>
              <a:buSzPts val="2800"/>
              <a:buFont typeface="Arial"/>
              <a:buChar char="•"/>
            </a:pPr>
            <a:r>
              <a:rPr b="1" i="0" lang="en-US" sz="2800" u="none" cap="none" strike="noStrike">
                <a:solidFill>
                  <a:srgbClr val="FF00FF"/>
                </a:solidFill>
                <a:latin typeface="Arial"/>
                <a:ea typeface="Arial"/>
                <a:cs typeface="Arial"/>
                <a:sym typeface="Arial"/>
              </a:rPr>
              <a:t>You have been offered to buy a machine for $800,000. If you can lease your machine at $20,000 per year before you sell it at $550,000 at E.O.Y 2, is it worth it? MARR =12% per year</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0000FF"/>
              </a:buClr>
              <a:buSzPts val="2800"/>
              <a:buFont typeface="Arial"/>
              <a:buChar char="•"/>
            </a:pPr>
            <a:r>
              <a:rPr b="1" i="0" lang="en-US" sz="2800" u="none" cap="none" strike="noStrike">
                <a:solidFill>
                  <a:srgbClr val="0000FF"/>
                </a:solidFill>
                <a:latin typeface="Arial"/>
                <a:ea typeface="Arial"/>
                <a:cs typeface="Arial"/>
                <a:sym typeface="Arial"/>
              </a:rPr>
              <a:t>Solution:</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FF0000"/>
              </a:buClr>
              <a:buSzPts val="2800"/>
              <a:buFont typeface="Arial"/>
              <a:buChar char="•"/>
            </a:pPr>
            <a:r>
              <a:rPr b="1" i="0" lang="en-US" sz="2800" u="none" cap="none" strike="noStrike">
                <a:solidFill>
                  <a:srgbClr val="FF0000"/>
                </a:solidFill>
                <a:latin typeface="Arial"/>
                <a:ea typeface="Arial"/>
                <a:cs typeface="Arial"/>
                <a:sym typeface="Arial"/>
              </a:rPr>
              <a:t>C</a:t>
            </a:r>
            <a:r>
              <a:rPr b="1" baseline="-25000" i="0" lang="en-US" sz="2800" u="none" cap="none" strike="noStrike">
                <a:solidFill>
                  <a:srgbClr val="FF0000"/>
                </a:solidFill>
                <a:latin typeface="Arial"/>
                <a:ea typeface="Arial"/>
                <a:cs typeface="Arial"/>
                <a:sym typeface="Arial"/>
              </a:rPr>
              <a:t>0</a:t>
            </a:r>
            <a:r>
              <a:rPr b="1" i="0" lang="en-US" sz="2800" u="none" cap="none" strike="noStrike">
                <a:solidFill>
                  <a:srgbClr val="FF0000"/>
                </a:solidFill>
                <a:latin typeface="Arial"/>
                <a:ea typeface="Arial"/>
                <a:cs typeface="Arial"/>
                <a:sym typeface="Arial"/>
              </a:rPr>
              <a:t> =</a:t>
            </a:r>
            <a:r>
              <a:rPr b="1" i="0" lang="en-US" sz="2800" u="none" cap="none" strike="noStrike">
                <a:solidFill>
                  <a:srgbClr val="0000FF"/>
                </a:solidFill>
                <a:latin typeface="Arial"/>
                <a:ea typeface="Arial"/>
                <a:cs typeface="Arial"/>
                <a:sym typeface="Arial"/>
              </a:rPr>
              <a:t> </a:t>
            </a:r>
            <a:r>
              <a:rPr b="1" i="0" lang="en-US" sz="2800" u="none" cap="none" strike="noStrike">
                <a:solidFill>
                  <a:srgbClr val="FF0000"/>
                </a:solidFill>
                <a:latin typeface="Arial"/>
                <a:ea typeface="Arial"/>
                <a:cs typeface="Arial"/>
                <a:sym typeface="Arial"/>
              </a:rPr>
              <a:t>$-800,000</a:t>
            </a:r>
            <a:r>
              <a:rPr b="1" i="0" lang="en-US" sz="2800" u="none" cap="none" strike="noStrike">
                <a:solidFill>
                  <a:srgbClr val="0000FF"/>
                </a:solidFill>
                <a:latin typeface="Arial"/>
                <a:ea typeface="Arial"/>
                <a:cs typeface="Arial"/>
                <a:sym typeface="Arial"/>
              </a:rPr>
              <a:t>	</a:t>
            </a:r>
            <a:r>
              <a:rPr b="1" i="0" lang="en-US" sz="2800" u="none" cap="none" strike="noStrike">
                <a:solidFill>
                  <a:srgbClr val="FF0000"/>
                </a:solidFill>
                <a:latin typeface="Arial"/>
                <a:ea typeface="Arial"/>
                <a:cs typeface="Arial"/>
                <a:sym typeface="Arial"/>
              </a:rPr>
              <a:t>Initial cost </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008000"/>
              </a:buClr>
              <a:buSzPts val="2800"/>
              <a:buFont typeface="Arial"/>
              <a:buChar char="•"/>
            </a:pPr>
            <a:r>
              <a:rPr b="1" i="0" lang="en-US" sz="2800" u="none" cap="none" strike="noStrike">
                <a:solidFill>
                  <a:srgbClr val="008000"/>
                </a:solidFill>
                <a:latin typeface="Arial"/>
                <a:ea typeface="Arial"/>
                <a:cs typeface="Arial"/>
                <a:sym typeface="Arial"/>
              </a:rPr>
              <a:t>C</a:t>
            </a:r>
            <a:r>
              <a:rPr b="1" baseline="-25000" i="0" lang="en-US" sz="2800" u="none" cap="none" strike="noStrike">
                <a:solidFill>
                  <a:srgbClr val="008000"/>
                </a:solidFill>
                <a:latin typeface="Arial"/>
                <a:ea typeface="Arial"/>
                <a:cs typeface="Arial"/>
                <a:sym typeface="Arial"/>
              </a:rPr>
              <a:t>1 </a:t>
            </a:r>
            <a:r>
              <a:rPr b="1" i="0" lang="en-US" sz="2800" u="none" cap="none" strike="noStrike">
                <a:solidFill>
                  <a:srgbClr val="008000"/>
                </a:solidFill>
                <a:latin typeface="Arial"/>
                <a:ea typeface="Arial"/>
                <a:cs typeface="Arial"/>
                <a:sym typeface="Arial"/>
              </a:rPr>
              <a:t>=</a:t>
            </a:r>
            <a:r>
              <a:rPr b="1" i="0" lang="en-US" sz="2800" u="none" cap="none" strike="noStrike">
                <a:solidFill>
                  <a:srgbClr val="0000FF"/>
                </a:solidFill>
                <a:latin typeface="Arial"/>
                <a:ea typeface="Arial"/>
                <a:cs typeface="Arial"/>
                <a:sym typeface="Arial"/>
              </a:rPr>
              <a:t> </a:t>
            </a:r>
            <a:r>
              <a:rPr b="1" i="0" lang="en-US" sz="2800" u="none" cap="none" strike="noStrike">
                <a:solidFill>
                  <a:srgbClr val="008000"/>
                </a:solidFill>
                <a:latin typeface="Arial"/>
                <a:ea typeface="Arial"/>
                <a:cs typeface="Arial"/>
                <a:sym typeface="Arial"/>
              </a:rPr>
              <a:t>$550,000	</a:t>
            </a:r>
            <a:r>
              <a:rPr b="1" i="0" lang="en-US" sz="2800" u="none" cap="none" strike="noStrike">
                <a:solidFill>
                  <a:srgbClr val="0000FF"/>
                </a:solidFill>
                <a:latin typeface="Arial"/>
                <a:ea typeface="Arial"/>
                <a:cs typeface="Arial"/>
                <a:sym typeface="Arial"/>
              </a:rPr>
              <a:t>Selling price at E.O.Y 2</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008000"/>
              </a:buClr>
              <a:buSzPts val="2800"/>
              <a:buFont typeface="Arial"/>
              <a:buChar char="•"/>
            </a:pPr>
            <a:r>
              <a:rPr b="1" i="0" lang="en-US" sz="2800" u="none" cap="none" strike="noStrike">
                <a:solidFill>
                  <a:srgbClr val="008000"/>
                </a:solidFill>
                <a:latin typeface="Arial"/>
                <a:ea typeface="Arial"/>
                <a:cs typeface="Arial"/>
                <a:sym typeface="Arial"/>
              </a:rPr>
              <a:t>CF= $20,000</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008000"/>
              </a:buClr>
              <a:buSzPts val="2800"/>
              <a:buFont typeface="Arial"/>
              <a:buChar char="•"/>
            </a:pPr>
            <a:r>
              <a:rPr b="1" i="0" lang="en-US" sz="2800" u="none" cap="none" strike="noStrike">
                <a:solidFill>
                  <a:srgbClr val="008000"/>
                </a:solidFill>
                <a:latin typeface="Arial"/>
                <a:ea typeface="Arial"/>
                <a:cs typeface="Arial"/>
                <a:sym typeface="Arial"/>
              </a:rPr>
              <a:t>Discounting future Cash Flows we have:</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008000"/>
              </a:buClr>
              <a:buSzPts val="2800"/>
              <a:buFont typeface="Arial"/>
              <a:buChar char="•"/>
            </a:pPr>
            <a:r>
              <a:rPr b="1" i="0" lang="en-US" sz="2800" u="none" cap="none" strike="noStrike">
                <a:solidFill>
                  <a:srgbClr val="008000"/>
                </a:solidFill>
                <a:latin typeface="Arial"/>
                <a:ea typeface="Arial"/>
                <a:cs typeface="Arial"/>
                <a:sym typeface="Arial"/>
              </a:rPr>
              <a:t>PV=20,000(P/A,12%,2)+550,000(P/F,12%,2)=20,000*1.6901+550,000*</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008000"/>
              </a:buClr>
              <a:buSzPts val="2800"/>
              <a:buFont typeface="Arial"/>
              <a:buChar char="•"/>
            </a:pPr>
            <a:r>
              <a:rPr b="1" i="0" lang="en-US" sz="2800" u="none" cap="none" strike="noStrike">
                <a:solidFill>
                  <a:srgbClr val="008000"/>
                </a:solidFill>
                <a:latin typeface="Arial"/>
                <a:ea typeface="Arial"/>
                <a:cs typeface="Arial"/>
                <a:sym typeface="Arial"/>
              </a:rPr>
              <a:t>0.79719=776,474</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FF0000"/>
              </a:buClr>
              <a:buSzPts val="2800"/>
              <a:buFont typeface="Arial"/>
              <a:buChar char="•"/>
            </a:pPr>
            <a:r>
              <a:rPr b="1" i="0" lang="en-US" sz="2800" u="none" cap="none" strike="noStrike">
                <a:solidFill>
                  <a:srgbClr val="FF0000"/>
                </a:solidFill>
                <a:latin typeface="Arial"/>
                <a:ea typeface="Arial"/>
                <a:cs typeface="Arial"/>
                <a:sym typeface="Arial"/>
              </a:rPr>
              <a:t>NPV</a:t>
            </a:r>
            <a:r>
              <a:rPr b="1" i="0" lang="en-US" sz="2800" u="none" cap="none" strike="noStrike">
                <a:solidFill>
                  <a:srgbClr val="008000"/>
                </a:solidFill>
                <a:latin typeface="Arial"/>
                <a:ea typeface="Arial"/>
                <a:cs typeface="Arial"/>
                <a:sym typeface="Arial"/>
              </a:rPr>
              <a:t>= </a:t>
            </a:r>
            <a:r>
              <a:rPr b="1" i="0" lang="en-US" sz="2800" u="none" cap="none" strike="noStrike">
                <a:solidFill>
                  <a:srgbClr val="FF0000"/>
                </a:solidFill>
                <a:latin typeface="Arial"/>
                <a:ea typeface="Arial"/>
                <a:cs typeface="Arial"/>
                <a:sym typeface="Arial"/>
              </a:rPr>
              <a:t>-800,000</a:t>
            </a:r>
            <a:r>
              <a:rPr b="1" i="0" lang="en-US" sz="2800" u="none" cap="none" strike="noStrike">
                <a:solidFill>
                  <a:srgbClr val="008000"/>
                </a:solidFill>
                <a:latin typeface="Arial"/>
                <a:ea typeface="Arial"/>
                <a:cs typeface="Arial"/>
                <a:sym typeface="Arial"/>
              </a:rPr>
              <a:t>+776,474=</a:t>
            </a:r>
            <a:r>
              <a:rPr b="1" i="0" lang="en-US" sz="2800" u="none" cap="none" strike="noStrike">
                <a:solidFill>
                  <a:srgbClr val="FF0000"/>
                </a:solidFill>
                <a:latin typeface="Arial"/>
                <a:ea typeface="Arial"/>
                <a:cs typeface="Arial"/>
                <a:sym typeface="Arial"/>
              </a:rPr>
              <a:t>-23,525&lt;0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40">
                                            <p:txEl>
                                              <p:pRg end="0" st="0"/>
                                            </p:txEl>
                                          </p:spTgt>
                                        </p:tgtEl>
                                        <p:attrNameLst>
                                          <p:attrName>style.visibility</p:attrName>
                                        </p:attrNameLst>
                                      </p:cBhvr>
                                      <p:to>
                                        <p:strVal val="visible"/>
                                      </p:to>
                                    </p:set>
                                    <p:animEffect filter="fade" transition="in">
                                      <p:cBhvr>
                                        <p:cTn dur="300"/>
                                        <p:tgtEl>
                                          <p:spTgt spid="74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0">
                                            <p:txEl>
                                              <p:pRg end="1" st="1"/>
                                            </p:txEl>
                                          </p:spTgt>
                                        </p:tgtEl>
                                        <p:attrNameLst>
                                          <p:attrName>style.visibility</p:attrName>
                                        </p:attrNameLst>
                                      </p:cBhvr>
                                      <p:to>
                                        <p:strVal val="visible"/>
                                      </p:to>
                                    </p:set>
                                    <p:animEffect filter="fade" transition="in">
                                      <p:cBhvr>
                                        <p:cTn dur="300"/>
                                        <p:tgtEl>
                                          <p:spTgt spid="74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0">
                                            <p:txEl>
                                              <p:pRg end="2" st="2"/>
                                            </p:txEl>
                                          </p:spTgt>
                                        </p:tgtEl>
                                        <p:attrNameLst>
                                          <p:attrName>style.visibility</p:attrName>
                                        </p:attrNameLst>
                                      </p:cBhvr>
                                      <p:to>
                                        <p:strVal val="visible"/>
                                      </p:to>
                                    </p:set>
                                    <p:animEffect filter="fade" transition="in">
                                      <p:cBhvr>
                                        <p:cTn dur="300"/>
                                        <p:tgtEl>
                                          <p:spTgt spid="74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0">
                                            <p:txEl>
                                              <p:pRg end="3" st="3"/>
                                            </p:txEl>
                                          </p:spTgt>
                                        </p:tgtEl>
                                        <p:attrNameLst>
                                          <p:attrName>style.visibility</p:attrName>
                                        </p:attrNameLst>
                                      </p:cBhvr>
                                      <p:to>
                                        <p:strVal val="visible"/>
                                      </p:to>
                                    </p:set>
                                    <p:animEffect filter="fade" transition="in">
                                      <p:cBhvr>
                                        <p:cTn dur="300"/>
                                        <p:tgtEl>
                                          <p:spTgt spid="74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0">
                                            <p:txEl>
                                              <p:pRg end="4" st="4"/>
                                            </p:txEl>
                                          </p:spTgt>
                                        </p:tgtEl>
                                        <p:attrNameLst>
                                          <p:attrName>style.visibility</p:attrName>
                                        </p:attrNameLst>
                                      </p:cBhvr>
                                      <p:to>
                                        <p:strVal val="visible"/>
                                      </p:to>
                                    </p:set>
                                    <p:animEffect filter="fade" transition="in">
                                      <p:cBhvr>
                                        <p:cTn dur="300"/>
                                        <p:tgtEl>
                                          <p:spTgt spid="74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0">
                                            <p:txEl>
                                              <p:pRg end="5" st="5"/>
                                            </p:txEl>
                                          </p:spTgt>
                                        </p:tgtEl>
                                        <p:attrNameLst>
                                          <p:attrName>style.visibility</p:attrName>
                                        </p:attrNameLst>
                                      </p:cBhvr>
                                      <p:to>
                                        <p:strVal val="visible"/>
                                      </p:to>
                                    </p:set>
                                    <p:animEffect filter="fade" transition="in">
                                      <p:cBhvr>
                                        <p:cTn dur="300"/>
                                        <p:tgtEl>
                                          <p:spTgt spid="74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0">
                                            <p:txEl>
                                              <p:pRg end="6" st="6"/>
                                            </p:txEl>
                                          </p:spTgt>
                                        </p:tgtEl>
                                        <p:attrNameLst>
                                          <p:attrName>style.visibility</p:attrName>
                                        </p:attrNameLst>
                                      </p:cBhvr>
                                      <p:to>
                                        <p:strVal val="visible"/>
                                      </p:to>
                                    </p:set>
                                    <p:animEffect filter="fade" transition="in">
                                      <p:cBhvr>
                                        <p:cTn dur="300"/>
                                        <p:tgtEl>
                                          <p:spTgt spid="74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0">
                                            <p:txEl>
                                              <p:pRg end="7" st="7"/>
                                            </p:txEl>
                                          </p:spTgt>
                                        </p:tgtEl>
                                        <p:attrNameLst>
                                          <p:attrName>style.visibility</p:attrName>
                                        </p:attrNameLst>
                                      </p:cBhvr>
                                      <p:to>
                                        <p:strVal val="visible"/>
                                      </p:to>
                                    </p:set>
                                    <p:animEffect filter="fade" transition="in">
                                      <p:cBhvr>
                                        <p:cTn dur="300"/>
                                        <p:tgtEl>
                                          <p:spTgt spid="74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0">
                                            <p:txEl>
                                              <p:pRg end="8" st="8"/>
                                            </p:txEl>
                                          </p:spTgt>
                                        </p:tgtEl>
                                        <p:attrNameLst>
                                          <p:attrName>style.visibility</p:attrName>
                                        </p:attrNameLst>
                                      </p:cBhvr>
                                      <p:to>
                                        <p:strVal val="visible"/>
                                      </p:to>
                                    </p:set>
                                    <p:animEffect filter="fade" transition="in">
                                      <p:cBhvr>
                                        <p:cTn dur="300"/>
                                        <p:tgtEl>
                                          <p:spTgt spid="740">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0">
                                            <p:txEl>
                                              <p:pRg end="9" st="9"/>
                                            </p:txEl>
                                          </p:spTgt>
                                        </p:tgtEl>
                                        <p:attrNameLst>
                                          <p:attrName>style.visibility</p:attrName>
                                        </p:attrNameLst>
                                      </p:cBhvr>
                                      <p:to>
                                        <p:strVal val="visible"/>
                                      </p:to>
                                    </p:set>
                                    <p:animEffect filter="fade" transition="in">
                                      <p:cBhvr>
                                        <p:cTn dur="300"/>
                                        <p:tgtEl>
                                          <p:spTgt spid="74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4" name="Shape 134"/>
        <p:cNvGrpSpPr/>
        <p:nvPr/>
      </p:nvGrpSpPr>
      <p:grpSpPr>
        <a:xfrm>
          <a:off x="0" y="0"/>
          <a:ext cx="0" cy="0"/>
          <a:chOff x="0" y="0"/>
          <a:chExt cx="0" cy="0"/>
        </a:xfrm>
      </p:grpSpPr>
      <p:sp>
        <p:nvSpPr>
          <p:cNvPr id="135" name="Google Shape;135;p20"/>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Copyright Dr.Shahram Sharifi</a:t>
            </a:r>
            <a:endParaRPr/>
          </a:p>
        </p:txBody>
      </p:sp>
      <p:sp>
        <p:nvSpPr>
          <p:cNvPr id="136" name="Google Shape;136;p20"/>
          <p:cNvSpPr txBox="1"/>
          <p:nvPr>
            <p:ph type="title"/>
          </p:nvPr>
        </p:nvSpPr>
        <p:spPr>
          <a:xfrm>
            <a:off x="76200" y="838200"/>
            <a:ext cx="89154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8080"/>
              </a:buClr>
              <a:buSzPts val="3600"/>
              <a:buFont typeface="Arial"/>
              <a:buNone/>
            </a:pPr>
            <a:r>
              <a:rPr b="1" i="0" lang="en-US" sz="3600" u="none" cap="none" strike="noStrike">
                <a:solidFill>
                  <a:srgbClr val="008080"/>
                </a:solidFill>
                <a:latin typeface="Arial"/>
                <a:ea typeface="Arial"/>
                <a:cs typeface="Arial"/>
                <a:sym typeface="Arial"/>
              </a:rPr>
              <a:t>Calculation of Interest for 1 year/ period</a:t>
            </a:r>
            <a:endParaRPr/>
          </a:p>
        </p:txBody>
      </p:sp>
      <p:sp>
        <p:nvSpPr>
          <p:cNvPr id="137" name="Google Shape;137;p20"/>
          <p:cNvSpPr txBox="1"/>
          <p:nvPr>
            <p:ph idx="1" type="body"/>
          </p:nvPr>
        </p:nvSpPr>
        <p:spPr>
          <a:xfrm>
            <a:off x="0" y="1981200"/>
            <a:ext cx="9144000" cy="4495800"/>
          </a:xfrm>
          <a:prstGeom prst="rect">
            <a:avLst/>
          </a:prstGeom>
          <a:noFill/>
          <a:ln>
            <a:noFill/>
          </a:ln>
        </p:spPr>
        <p:txBody>
          <a:bodyPr anchorCtr="0" anchor="t" bIns="45700" lIns="91425" spcFirstLastPara="1" rIns="91425" wrap="square" tIns="45700">
            <a:noAutofit/>
          </a:bodyPr>
          <a:lstStyle/>
          <a:p>
            <a:pPr indent="0" lvl="2" marL="381000" marR="0" rtl="0" algn="l">
              <a:lnSpc>
                <a:spcPct val="90000"/>
              </a:lnSpc>
              <a:spcBef>
                <a:spcPts val="0"/>
              </a:spcBef>
              <a:spcAft>
                <a:spcPts val="0"/>
              </a:spcAft>
              <a:buClr>
                <a:schemeClr val="dk1"/>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a:p>
            <a:pPr indent="0" lvl="2" marL="381000" marR="0" rtl="0" algn="l">
              <a:lnSpc>
                <a:spcPct val="90000"/>
              </a:lnSpc>
              <a:spcBef>
                <a:spcPts val="560"/>
              </a:spcBef>
              <a:spcAft>
                <a:spcPts val="0"/>
              </a:spcAft>
              <a:buClr>
                <a:srgbClr val="FF0000"/>
              </a:buClr>
              <a:buSzPts val="2800"/>
              <a:buFont typeface="Times New Roman"/>
              <a:buNone/>
            </a:pPr>
            <a:r>
              <a:rPr b="0" i="0" lang="en-US" sz="2800" u="none" cap="none" strike="noStrike">
                <a:solidFill>
                  <a:srgbClr val="FF0000"/>
                </a:solidFill>
                <a:latin typeface="Times New Roman"/>
                <a:ea typeface="Times New Roman"/>
                <a:cs typeface="Times New Roman"/>
                <a:sym typeface="Times New Roman"/>
              </a:rPr>
              <a:t>Initial value</a:t>
            </a:r>
            <a:r>
              <a:rPr b="0" i="0" lang="en-US" sz="2800" u="none" cap="none" strike="noStrike">
                <a:solidFill>
                  <a:srgbClr val="0000FF"/>
                </a:solidFill>
                <a:latin typeface="Times New Roman"/>
                <a:ea typeface="Times New Roman"/>
                <a:cs typeface="Times New Roman"/>
                <a:sym typeface="Times New Roman"/>
              </a:rPr>
              <a:t>	Interest </a:t>
            </a:r>
            <a:r>
              <a:rPr b="1" i="1" lang="en-US" sz="2800" u="none" cap="none" strike="noStrike">
                <a:solidFill>
                  <a:srgbClr val="0000FF"/>
                </a:solidFill>
                <a:latin typeface="Times New Roman"/>
                <a:ea typeface="Times New Roman"/>
                <a:cs typeface="Times New Roman"/>
                <a:sym typeface="Times New Roman"/>
              </a:rPr>
              <a:t>Rate</a:t>
            </a:r>
            <a:r>
              <a:rPr b="0" i="0" lang="en-US" sz="2800" u="none" cap="none" strike="noStrike">
                <a:solidFill>
                  <a:srgbClr val="0000FF"/>
                </a:solidFill>
                <a:latin typeface="Times New Roman"/>
                <a:ea typeface="Times New Roman"/>
                <a:cs typeface="Times New Roman"/>
                <a:sym typeface="Times New Roman"/>
              </a:rPr>
              <a:t>		</a:t>
            </a:r>
            <a:r>
              <a:rPr b="1" i="0" lang="en-US" sz="2800" u="none" cap="none" strike="noStrike">
                <a:solidFill>
                  <a:srgbClr val="0000FF"/>
                </a:solidFill>
                <a:latin typeface="Times New Roman"/>
                <a:ea typeface="Times New Roman"/>
                <a:cs typeface="Times New Roman"/>
                <a:sym typeface="Times New Roman"/>
              </a:rPr>
              <a:t>Interest	 E.O.Y</a:t>
            </a:r>
            <a:r>
              <a:rPr b="0" i="0" lang="en-US" sz="2800" u="none" cap="none" strike="noStrike">
                <a:solidFill>
                  <a:srgbClr val="0000FF"/>
                </a:solidFill>
                <a:latin typeface="Times New Roman"/>
                <a:ea typeface="Times New Roman"/>
                <a:cs typeface="Times New Roman"/>
                <a:sym typeface="Times New Roman"/>
              </a:rPr>
              <a:t> 	</a:t>
            </a:r>
            <a:endParaRPr/>
          </a:p>
          <a:p>
            <a:pPr indent="0" lvl="2" marL="381000" marR="0" rtl="0" algn="l">
              <a:lnSpc>
                <a:spcPct val="90000"/>
              </a:lnSpc>
              <a:spcBef>
                <a:spcPts val="560"/>
              </a:spcBef>
              <a:spcAft>
                <a:spcPts val="0"/>
              </a:spcAft>
              <a:buClr>
                <a:srgbClr val="000000"/>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a:t>
            </a:r>
            <a:r>
              <a:rPr b="0" i="0" lang="en-US" sz="2800" u="none" cap="none" strike="noStrike">
                <a:solidFill>
                  <a:srgbClr val="FF0000"/>
                </a:solidFill>
                <a:latin typeface="Times New Roman"/>
                <a:ea typeface="Times New Roman"/>
                <a:cs typeface="Times New Roman"/>
                <a:sym typeface="Times New Roman"/>
              </a:rPr>
              <a:t>1	</a:t>
            </a:r>
            <a:r>
              <a:rPr b="0" i="0" lang="en-US" sz="2800" u="none" cap="none" strike="noStrike">
                <a:solidFill>
                  <a:srgbClr val="0000FF"/>
                </a:solidFill>
                <a:latin typeface="Times New Roman"/>
                <a:ea typeface="Times New Roman"/>
                <a:cs typeface="Times New Roman"/>
                <a:sym typeface="Times New Roman"/>
              </a:rPr>
              <a:t>			</a:t>
            </a:r>
            <a:r>
              <a:rPr b="1" i="0" lang="en-US" sz="2800" u="none" cap="none" strike="noStrike">
                <a:solidFill>
                  <a:srgbClr val="0000FF"/>
                </a:solidFill>
                <a:latin typeface="Times New Roman"/>
                <a:ea typeface="Times New Roman"/>
                <a:cs typeface="Times New Roman"/>
                <a:sym typeface="Times New Roman"/>
              </a:rPr>
              <a:t>0.1</a:t>
            </a:r>
            <a:r>
              <a:rPr b="0" i="0" lang="en-US" sz="2800" u="none" cap="none" strike="noStrike">
                <a:solidFill>
                  <a:srgbClr val="0000FF"/>
                </a:solidFill>
                <a:latin typeface="Times New Roman"/>
                <a:ea typeface="Times New Roman"/>
                <a:cs typeface="Times New Roman"/>
                <a:sym typeface="Times New Roman"/>
              </a:rPr>
              <a:t>		</a:t>
            </a:r>
            <a:r>
              <a:rPr b="1" i="0" lang="en-US" sz="2800" u="none" cap="none" strike="noStrike">
                <a:solidFill>
                  <a:srgbClr val="FF0000"/>
                </a:solidFill>
                <a:latin typeface="Times New Roman"/>
                <a:ea typeface="Times New Roman"/>
                <a:cs typeface="Times New Roman"/>
                <a:sym typeface="Times New Roman"/>
              </a:rPr>
              <a:t>1</a:t>
            </a:r>
            <a:r>
              <a:rPr b="0" i="0" lang="en-US" sz="2800" u="none" cap="none" strike="noStrike">
                <a:solidFill>
                  <a:srgbClr val="0000FF"/>
                </a:solidFill>
                <a:latin typeface="Times New Roman"/>
                <a:ea typeface="Times New Roman"/>
                <a:cs typeface="Times New Roman"/>
                <a:sym typeface="Times New Roman"/>
              </a:rPr>
              <a:t>*</a:t>
            </a:r>
            <a:r>
              <a:rPr b="1" i="0" lang="en-US" sz="2800" u="none" cap="none" strike="noStrike">
                <a:solidFill>
                  <a:srgbClr val="0000FF"/>
                </a:solidFill>
                <a:latin typeface="Times New Roman"/>
                <a:ea typeface="Times New Roman"/>
                <a:cs typeface="Times New Roman"/>
                <a:sym typeface="Times New Roman"/>
              </a:rPr>
              <a:t>0.1</a:t>
            </a:r>
            <a:r>
              <a:rPr b="0" i="0" lang="en-US" sz="2800" u="none" cap="none" strike="noStrike">
                <a:solidFill>
                  <a:srgbClr val="0000FF"/>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a:t>
            </a:r>
            <a:r>
              <a:rPr b="0" i="0" lang="en-US" sz="2800" u="none" cap="none" strike="noStrike">
                <a:solidFill>
                  <a:srgbClr val="0000FF"/>
                </a:solidFill>
                <a:latin typeface="Times New Roman"/>
                <a:ea typeface="Times New Roman"/>
                <a:cs typeface="Times New Roman"/>
                <a:sym typeface="Times New Roman"/>
              </a:rPr>
              <a:t>(1+</a:t>
            </a:r>
            <a:r>
              <a:rPr b="1" i="0" lang="en-US" sz="2800" u="none" cap="none" strike="noStrike">
                <a:solidFill>
                  <a:srgbClr val="0000FF"/>
                </a:solidFill>
                <a:latin typeface="Times New Roman"/>
                <a:ea typeface="Times New Roman"/>
                <a:cs typeface="Times New Roman"/>
                <a:sym typeface="Times New Roman"/>
              </a:rPr>
              <a:t>0.1)</a:t>
            </a:r>
            <a:endParaRPr/>
          </a:p>
          <a:p>
            <a:pPr indent="0" lvl="2" marL="381000" marR="0" rtl="0" algn="l">
              <a:lnSpc>
                <a:spcPct val="90000"/>
              </a:lnSpc>
              <a:spcBef>
                <a:spcPts val="560"/>
              </a:spcBef>
              <a:spcAft>
                <a:spcPts val="0"/>
              </a:spcAft>
              <a:buClr>
                <a:srgbClr val="000000"/>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a:t>
            </a:r>
            <a:r>
              <a:rPr b="0" i="0" lang="en-US" sz="2800" u="none" cap="none" strike="noStrike">
                <a:solidFill>
                  <a:srgbClr val="FF0000"/>
                </a:solidFill>
                <a:latin typeface="Times New Roman"/>
                <a:ea typeface="Times New Roman"/>
                <a:cs typeface="Times New Roman"/>
                <a:sym typeface="Times New Roman"/>
              </a:rPr>
              <a:t>1	</a:t>
            </a:r>
            <a:r>
              <a:rPr b="0" i="0" lang="en-US" sz="2800" u="none" cap="none" strike="noStrike">
                <a:solidFill>
                  <a:srgbClr val="0000FF"/>
                </a:solidFill>
                <a:latin typeface="Times New Roman"/>
                <a:ea typeface="Times New Roman"/>
                <a:cs typeface="Times New Roman"/>
                <a:sym typeface="Times New Roman"/>
              </a:rPr>
              <a:t>			</a:t>
            </a:r>
            <a:r>
              <a:rPr b="1" i="0" lang="en-US" sz="2800" u="none" cap="none" strike="noStrike">
                <a:solidFill>
                  <a:srgbClr val="0000FF"/>
                </a:solidFill>
                <a:latin typeface="Times New Roman"/>
                <a:ea typeface="Times New Roman"/>
                <a:cs typeface="Times New Roman"/>
                <a:sym typeface="Times New Roman"/>
              </a:rPr>
              <a:t>i</a:t>
            </a:r>
            <a:r>
              <a:rPr b="0" i="0" lang="en-US" sz="2800" u="none" cap="none" strike="noStrike">
                <a:solidFill>
                  <a:srgbClr val="0000FF"/>
                </a:solidFill>
                <a:latin typeface="Times New Roman"/>
                <a:ea typeface="Times New Roman"/>
                <a:cs typeface="Times New Roman"/>
                <a:sym typeface="Times New Roman"/>
              </a:rPr>
              <a:t>		</a:t>
            </a:r>
            <a:r>
              <a:rPr b="1" i="0" lang="en-US" sz="2800" u="none" cap="none" strike="noStrike">
                <a:solidFill>
                  <a:srgbClr val="FF0000"/>
                </a:solidFill>
                <a:latin typeface="Times New Roman"/>
                <a:ea typeface="Times New Roman"/>
                <a:cs typeface="Times New Roman"/>
                <a:sym typeface="Times New Roman"/>
              </a:rPr>
              <a:t>1</a:t>
            </a:r>
            <a:r>
              <a:rPr b="0" i="0" lang="en-US" sz="2800" u="none" cap="none" strike="noStrike">
                <a:solidFill>
                  <a:srgbClr val="0000FF"/>
                </a:solidFill>
                <a:latin typeface="Times New Roman"/>
                <a:ea typeface="Times New Roman"/>
                <a:cs typeface="Times New Roman"/>
                <a:sym typeface="Times New Roman"/>
              </a:rPr>
              <a:t>*</a:t>
            </a:r>
            <a:r>
              <a:rPr b="1" i="0" lang="en-US" sz="2800" u="none" cap="none" strike="noStrike">
                <a:solidFill>
                  <a:srgbClr val="0000FF"/>
                </a:solidFill>
                <a:latin typeface="Times New Roman"/>
                <a:ea typeface="Times New Roman"/>
                <a:cs typeface="Times New Roman"/>
                <a:sym typeface="Times New Roman"/>
              </a:rPr>
              <a:t>i</a:t>
            </a:r>
            <a:r>
              <a:rPr b="0" i="0" lang="en-US" sz="2800" u="none" cap="none" strike="noStrike">
                <a:solidFill>
                  <a:srgbClr val="0000FF"/>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a:t>
            </a:r>
            <a:r>
              <a:rPr b="0" i="0" lang="en-US" sz="2800" u="none" cap="none" strike="noStrike">
                <a:solidFill>
                  <a:srgbClr val="808080"/>
                </a:solidFill>
                <a:latin typeface="Times New Roman"/>
                <a:ea typeface="Times New Roman"/>
                <a:cs typeface="Times New Roman"/>
                <a:sym typeface="Times New Roman"/>
              </a:rPr>
              <a:t> </a:t>
            </a:r>
            <a:r>
              <a:rPr b="0" i="0" lang="en-US" sz="2800" u="none" cap="none" strike="noStrike">
                <a:solidFill>
                  <a:srgbClr val="0000FF"/>
                </a:solidFill>
                <a:latin typeface="Times New Roman"/>
                <a:ea typeface="Times New Roman"/>
                <a:cs typeface="Times New Roman"/>
                <a:sym typeface="Times New Roman"/>
              </a:rPr>
              <a:t> (1+</a:t>
            </a:r>
            <a:r>
              <a:rPr b="1" i="0" lang="en-US" sz="2800" u="none" cap="none" strike="noStrike">
                <a:solidFill>
                  <a:srgbClr val="0000FF"/>
                </a:solidFill>
                <a:latin typeface="Times New Roman"/>
                <a:ea typeface="Times New Roman"/>
                <a:cs typeface="Times New Roman"/>
                <a:sym typeface="Times New Roman"/>
              </a:rPr>
              <a:t>i</a:t>
            </a:r>
            <a:r>
              <a:rPr b="0" i="0" lang="en-US" sz="2800" u="none" cap="none" strike="noStrike">
                <a:solidFill>
                  <a:srgbClr val="0000FF"/>
                </a:solidFill>
                <a:latin typeface="Times New Roman"/>
                <a:ea typeface="Times New Roman"/>
                <a:cs typeface="Times New Roman"/>
                <a:sym typeface="Times New Roman"/>
              </a:rPr>
              <a:t>)</a:t>
            </a:r>
            <a:endParaRPr/>
          </a:p>
          <a:p>
            <a:pPr indent="0" lvl="2" marL="381000" marR="0" rtl="0" algn="l">
              <a:lnSpc>
                <a:spcPct val="90000"/>
              </a:lnSpc>
              <a:spcBef>
                <a:spcPts val="56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a:t>
            </a:r>
            <a:r>
              <a:rPr b="1" i="0" lang="en-US" sz="2800" u="none" cap="none" strike="noStrike">
                <a:solidFill>
                  <a:srgbClr val="FF0000"/>
                </a:solidFill>
                <a:latin typeface="Times New Roman"/>
                <a:ea typeface="Times New Roman"/>
                <a:cs typeface="Times New Roman"/>
                <a:sym typeface="Times New Roman"/>
              </a:rPr>
              <a:t>100</a:t>
            </a:r>
            <a:r>
              <a:rPr b="0" i="0" lang="en-US" sz="2800" u="none" cap="none" strike="noStrike">
                <a:solidFill>
                  <a:srgbClr val="0000FF"/>
                </a:solidFill>
                <a:latin typeface="Times New Roman"/>
                <a:ea typeface="Times New Roman"/>
                <a:cs typeface="Times New Roman"/>
                <a:sym typeface="Times New Roman"/>
              </a:rPr>
              <a:t>			</a:t>
            </a:r>
            <a:r>
              <a:rPr b="1" i="0" lang="en-US" sz="2800" u="none" cap="none" strike="noStrike">
                <a:solidFill>
                  <a:srgbClr val="0000FF"/>
                </a:solidFill>
                <a:latin typeface="Times New Roman"/>
                <a:ea typeface="Times New Roman"/>
                <a:cs typeface="Times New Roman"/>
                <a:sym typeface="Times New Roman"/>
              </a:rPr>
              <a:t>i</a:t>
            </a:r>
            <a:r>
              <a:rPr b="0" i="0" lang="en-US" sz="2800" u="none" cap="none" strike="noStrike">
                <a:solidFill>
                  <a:srgbClr val="0000FF"/>
                </a:solidFill>
                <a:latin typeface="Times New Roman"/>
                <a:ea typeface="Times New Roman"/>
                <a:cs typeface="Times New Roman"/>
                <a:sym typeface="Times New Roman"/>
              </a:rPr>
              <a:t>		</a:t>
            </a:r>
            <a:r>
              <a:rPr b="1" i="0" lang="en-US" sz="2800" u="none" cap="none" strike="noStrike">
                <a:solidFill>
                  <a:srgbClr val="FF0000"/>
                </a:solidFill>
                <a:latin typeface="Times New Roman"/>
                <a:ea typeface="Times New Roman"/>
                <a:cs typeface="Times New Roman"/>
                <a:sym typeface="Times New Roman"/>
              </a:rPr>
              <a:t>100</a:t>
            </a:r>
            <a:r>
              <a:rPr b="0" i="0" lang="en-US" sz="2800" u="none" cap="none" strike="noStrike">
                <a:solidFill>
                  <a:srgbClr val="0000FF"/>
                </a:solidFill>
                <a:latin typeface="Times New Roman"/>
                <a:ea typeface="Times New Roman"/>
                <a:cs typeface="Times New Roman"/>
                <a:sym typeface="Times New Roman"/>
              </a:rPr>
              <a:t>*</a:t>
            </a:r>
            <a:r>
              <a:rPr b="1" i="0" lang="en-US" sz="2800" u="none" cap="none" strike="noStrike">
                <a:solidFill>
                  <a:srgbClr val="0000FF"/>
                </a:solidFill>
                <a:latin typeface="Times New Roman"/>
                <a:ea typeface="Times New Roman"/>
                <a:cs typeface="Times New Roman"/>
                <a:sym typeface="Times New Roman"/>
              </a:rPr>
              <a:t>i</a:t>
            </a:r>
            <a:r>
              <a:rPr b="0" i="0" lang="en-US" sz="2800" u="none" cap="none" strike="noStrike">
                <a:solidFill>
                  <a:srgbClr val="0000FF"/>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a:t>
            </a:r>
            <a:r>
              <a:rPr b="1" i="0" lang="en-US" sz="2800" u="none" cap="none" strike="noStrike">
                <a:solidFill>
                  <a:srgbClr val="FF0000"/>
                </a:solidFill>
                <a:latin typeface="Times New Roman"/>
                <a:ea typeface="Times New Roman"/>
                <a:cs typeface="Times New Roman"/>
                <a:sym typeface="Times New Roman"/>
              </a:rPr>
              <a:t>100</a:t>
            </a:r>
            <a:r>
              <a:rPr b="0" i="0" lang="en-US" sz="2800" u="none" cap="none" strike="noStrike">
                <a:solidFill>
                  <a:srgbClr val="0000FF"/>
                </a:solidFill>
                <a:latin typeface="Times New Roman"/>
                <a:ea typeface="Times New Roman"/>
                <a:cs typeface="Times New Roman"/>
                <a:sym typeface="Times New Roman"/>
              </a:rPr>
              <a:t>(1+</a:t>
            </a:r>
            <a:r>
              <a:rPr b="1" i="0" lang="en-US" sz="2800" u="none" cap="none" strike="noStrike">
                <a:solidFill>
                  <a:srgbClr val="0000FF"/>
                </a:solidFill>
                <a:latin typeface="Times New Roman"/>
                <a:ea typeface="Times New Roman"/>
                <a:cs typeface="Times New Roman"/>
                <a:sym typeface="Times New Roman"/>
              </a:rPr>
              <a:t>i)</a:t>
            </a:r>
            <a:endParaRPr b="0" i="0" sz="2800" u="none" cap="none" strike="noStrike">
              <a:solidFill>
                <a:srgbClr val="0000FF"/>
              </a:solidFill>
              <a:latin typeface="Times New Roman"/>
              <a:ea typeface="Times New Roman"/>
              <a:cs typeface="Times New Roman"/>
              <a:sym typeface="Times New Roman"/>
            </a:endParaRPr>
          </a:p>
          <a:p>
            <a:pPr indent="0" lvl="0" marL="0" marR="0" rtl="0" algn="l">
              <a:lnSpc>
                <a:spcPct val="90000"/>
              </a:lnSpc>
              <a:spcBef>
                <a:spcPts val="560"/>
              </a:spcBef>
              <a:spcAft>
                <a:spcPts val="0"/>
              </a:spcAft>
              <a:buClr>
                <a:srgbClr val="808080"/>
              </a:buClr>
              <a:buSzPts val="2800"/>
              <a:buFont typeface="Times New Roman"/>
              <a:buNone/>
            </a:pPr>
            <a:r>
              <a:rPr b="0" i="0" lang="en-US" sz="2800" u="none" cap="none" strike="noStrike">
                <a:solidFill>
                  <a:srgbClr val="808080"/>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a:t>
            </a:r>
            <a:r>
              <a:rPr b="1" i="0" lang="en-US" sz="2800" u="none" cap="none" strike="noStrike">
                <a:solidFill>
                  <a:srgbClr val="FF0000"/>
                </a:solidFill>
                <a:latin typeface="Times New Roman"/>
                <a:ea typeface="Times New Roman"/>
                <a:cs typeface="Times New Roman"/>
                <a:sym typeface="Times New Roman"/>
              </a:rPr>
              <a:t>P</a:t>
            </a:r>
            <a:r>
              <a:rPr b="0" i="0" lang="en-US" sz="2800" u="none" cap="none" strike="noStrike">
                <a:solidFill>
                  <a:srgbClr val="0000FF"/>
                </a:solidFill>
                <a:latin typeface="Times New Roman"/>
                <a:ea typeface="Times New Roman"/>
                <a:cs typeface="Times New Roman"/>
                <a:sym typeface="Times New Roman"/>
              </a:rPr>
              <a:t>		                    	</a:t>
            </a:r>
            <a:r>
              <a:rPr b="1" i="0" lang="en-US" sz="2800" u="none" cap="none" strike="noStrike">
                <a:solidFill>
                  <a:srgbClr val="0000FF"/>
                </a:solidFill>
                <a:latin typeface="Times New Roman"/>
                <a:ea typeface="Times New Roman"/>
                <a:cs typeface="Times New Roman"/>
                <a:sym typeface="Times New Roman"/>
              </a:rPr>
              <a:t>i</a:t>
            </a:r>
            <a:r>
              <a:rPr b="0" i="0" lang="en-US" sz="2800" u="none" cap="none" strike="noStrike">
                <a:solidFill>
                  <a:srgbClr val="0000FF"/>
                </a:solidFill>
                <a:latin typeface="Times New Roman"/>
                <a:ea typeface="Times New Roman"/>
                <a:cs typeface="Times New Roman"/>
                <a:sym typeface="Times New Roman"/>
              </a:rPr>
              <a:t>		</a:t>
            </a:r>
            <a:r>
              <a:rPr b="1" i="0" lang="en-US" sz="2800" u="none" cap="none" strike="noStrike">
                <a:solidFill>
                  <a:srgbClr val="FF0000"/>
                </a:solidFill>
                <a:latin typeface="Times New Roman"/>
                <a:ea typeface="Times New Roman"/>
                <a:cs typeface="Times New Roman"/>
                <a:sym typeface="Times New Roman"/>
              </a:rPr>
              <a:t>P</a:t>
            </a:r>
            <a:r>
              <a:rPr b="0" i="0" lang="en-US" sz="2800" u="none" cap="none" strike="noStrike">
                <a:solidFill>
                  <a:srgbClr val="0000FF"/>
                </a:solidFill>
                <a:latin typeface="Times New Roman"/>
                <a:ea typeface="Times New Roman"/>
                <a:cs typeface="Times New Roman"/>
                <a:sym typeface="Times New Roman"/>
              </a:rPr>
              <a:t>*</a:t>
            </a:r>
            <a:r>
              <a:rPr b="1" i="0" lang="en-US" sz="2800" u="none" cap="none" strike="noStrike">
                <a:solidFill>
                  <a:srgbClr val="0000FF"/>
                </a:solidFill>
                <a:latin typeface="Times New Roman"/>
                <a:ea typeface="Times New Roman"/>
                <a:cs typeface="Times New Roman"/>
                <a:sym typeface="Times New Roman"/>
              </a:rPr>
              <a:t>i</a:t>
            </a:r>
            <a:r>
              <a:rPr b="0" i="0" lang="en-US" sz="2800" u="none" cap="none" strike="noStrike">
                <a:solidFill>
                  <a:srgbClr val="0000FF"/>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a:t>
            </a:r>
            <a:r>
              <a:rPr b="0" i="0" lang="en-US" sz="2800" u="none" cap="none" strike="noStrike">
                <a:solidFill>
                  <a:srgbClr val="808080"/>
                </a:solidFill>
                <a:latin typeface="Times New Roman"/>
                <a:ea typeface="Times New Roman"/>
                <a:cs typeface="Times New Roman"/>
                <a:sym typeface="Times New Roman"/>
              </a:rPr>
              <a:t> </a:t>
            </a:r>
            <a:r>
              <a:rPr b="1" i="0" lang="en-US" sz="2800" u="none" cap="none" strike="noStrike">
                <a:solidFill>
                  <a:srgbClr val="FF0000"/>
                </a:solidFill>
                <a:latin typeface="Times New Roman"/>
                <a:ea typeface="Times New Roman"/>
                <a:cs typeface="Times New Roman"/>
                <a:sym typeface="Times New Roman"/>
              </a:rPr>
              <a:t>P</a:t>
            </a:r>
            <a:r>
              <a:rPr b="0" i="0" lang="en-US" sz="2800" u="none" cap="none" strike="noStrike">
                <a:solidFill>
                  <a:srgbClr val="0000FF"/>
                </a:solidFill>
                <a:latin typeface="Times New Roman"/>
                <a:ea typeface="Times New Roman"/>
                <a:cs typeface="Times New Roman"/>
                <a:sym typeface="Times New Roman"/>
              </a:rPr>
              <a:t>(1+</a:t>
            </a:r>
            <a:r>
              <a:rPr b="1" i="0" lang="en-US" sz="2800" u="none" cap="none" strike="noStrike">
                <a:solidFill>
                  <a:srgbClr val="0000FF"/>
                </a:solidFill>
                <a:latin typeface="Times New Roman"/>
                <a:ea typeface="Times New Roman"/>
                <a:cs typeface="Times New Roman"/>
                <a:sym typeface="Times New Roman"/>
              </a:rPr>
              <a:t>i</a:t>
            </a:r>
            <a:r>
              <a:rPr b="0" i="0" lang="en-US" sz="2800" u="none" cap="none" strike="noStrike">
                <a:solidFill>
                  <a:srgbClr val="0000FF"/>
                </a:solidFill>
                <a:latin typeface="Times New Roman"/>
                <a:ea typeface="Times New Roman"/>
                <a:cs typeface="Times New Roman"/>
                <a:sym typeface="Times New Roman"/>
              </a:rPr>
              <a:t>)</a:t>
            </a:r>
            <a:endParaRPr/>
          </a:p>
          <a:p>
            <a:pPr indent="0" lvl="0" marL="0" marR="0" rtl="0" algn="l">
              <a:lnSpc>
                <a:spcPct val="90000"/>
              </a:lnSpc>
              <a:spcBef>
                <a:spcPts val="360"/>
              </a:spcBef>
              <a:spcAft>
                <a:spcPts val="0"/>
              </a:spcAft>
              <a:buClr>
                <a:schemeClr val="dk1"/>
              </a:buClr>
              <a:buSzPts val="1800"/>
              <a:buFont typeface="Times New Roman"/>
              <a:buNone/>
            </a:pPr>
            <a:r>
              <a:t/>
            </a:r>
            <a:endParaRPr b="1" i="0" sz="1800" u="none" cap="none" strike="noStrike">
              <a:solidFill>
                <a:srgbClr val="0000FF"/>
              </a:solidFill>
              <a:latin typeface="Times New Roman"/>
              <a:ea typeface="Times New Roman"/>
              <a:cs typeface="Times New Roman"/>
              <a:sym typeface="Times New Roman"/>
            </a:endParaRPr>
          </a:p>
          <a:p>
            <a:pPr indent="0" lvl="0" marL="0" marR="0" rtl="0" algn="l">
              <a:lnSpc>
                <a:spcPct val="90000"/>
              </a:lnSpc>
              <a:spcBef>
                <a:spcPts val="560"/>
              </a:spcBef>
              <a:spcAft>
                <a:spcPts val="0"/>
              </a:spcAft>
              <a:buClr>
                <a:srgbClr val="0000FF"/>
              </a:buClr>
              <a:buSzPts val="2800"/>
              <a:buFont typeface="Times New Roman"/>
              <a:buNone/>
            </a:pPr>
            <a:r>
              <a:rPr b="1" i="0" lang="en-US" sz="2000" u="none" cap="none" strike="noStrike">
                <a:solidFill>
                  <a:srgbClr val="0000FF"/>
                </a:solidFill>
                <a:latin typeface="Times New Roman"/>
                <a:ea typeface="Times New Roman"/>
                <a:cs typeface="Times New Roman"/>
                <a:sym typeface="Times New Roman"/>
              </a:rPr>
              <a:t>*Note:  E.O.Y</a:t>
            </a:r>
            <a:r>
              <a:rPr b="0" i="0" lang="en-US" sz="2000" u="none" cap="none" strike="noStrike">
                <a:solidFill>
                  <a:srgbClr val="0000FF"/>
                </a:solidFill>
                <a:latin typeface="Times New Roman"/>
                <a:ea typeface="Times New Roman"/>
                <a:cs typeface="Times New Roman"/>
                <a:sym typeface="Times New Roman"/>
              </a:rPr>
              <a:t> :End of Year/period                 </a:t>
            </a:r>
            <a:r>
              <a:rPr b="1" i="0" lang="en-US" sz="2000" u="none" cap="none" strike="noStrike">
                <a:solidFill>
                  <a:srgbClr val="0000FF"/>
                </a:solidFill>
                <a:latin typeface="Times New Roman"/>
                <a:ea typeface="Times New Roman"/>
                <a:cs typeface="Times New Roman"/>
                <a:sym typeface="Times New Roman"/>
              </a:rPr>
              <a:t>B.O.Y</a:t>
            </a:r>
            <a:r>
              <a:rPr b="0" i="0" lang="en-US" sz="2000" u="none" cap="none" strike="noStrike">
                <a:solidFill>
                  <a:srgbClr val="0000FF"/>
                </a:solidFill>
                <a:latin typeface="Times New Roman"/>
                <a:ea typeface="Times New Roman"/>
                <a:cs typeface="Times New Roman"/>
                <a:sym typeface="Times New Roman"/>
              </a:rPr>
              <a:t>.: Beginning of the Year/period</a:t>
            </a:r>
            <a:r>
              <a:rPr b="0" i="0" lang="en-US" sz="2800" u="none" cap="none" strike="noStrike">
                <a:solidFill>
                  <a:srgbClr val="0000FF"/>
                </a:solidFill>
                <a:latin typeface="Times New Roman"/>
                <a:ea typeface="Times New Roman"/>
                <a:cs typeface="Times New Roman"/>
                <a:sym typeface="Times New Roman"/>
              </a:rPr>
              <a: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44" name="Shape 744"/>
        <p:cNvGrpSpPr/>
        <p:nvPr/>
      </p:nvGrpSpPr>
      <p:grpSpPr>
        <a:xfrm>
          <a:off x="0" y="0"/>
          <a:ext cx="0" cy="0"/>
          <a:chOff x="0" y="0"/>
          <a:chExt cx="0" cy="0"/>
        </a:xfrm>
      </p:grpSpPr>
      <p:sp>
        <p:nvSpPr>
          <p:cNvPr id="745" name="Google Shape;745;p83"/>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Dr.Shahram Sharifi</a:t>
            </a:r>
            <a:endParaRPr/>
          </a:p>
        </p:txBody>
      </p:sp>
      <p:sp>
        <p:nvSpPr>
          <p:cNvPr id="746" name="Google Shape;746;p8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Times New Roman"/>
              <a:ea typeface="Times New Roman"/>
              <a:cs typeface="Times New Roman"/>
              <a:sym typeface="Times New Roman"/>
            </a:endParaRPr>
          </a:p>
        </p:txBody>
      </p:sp>
      <p:sp>
        <p:nvSpPr>
          <p:cNvPr id="747" name="Google Shape;747;p8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000000"/>
              </a:buClr>
              <a:buSzPts val="2800"/>
              <a:buFont typeface="Arial"/>
              <a:buChar char="•"/>
            </a:pPr>
            <a:r>
              <a:rPr b="1" i="0" lang="en-US" sz="2800" u="none" cap="none" strike="noStrike">
                <a:solidFill>
                  <a:srgbClr val="000000"/>
                </a:solidFill>
                <a:latin typeface="Arial"/>
                <a:ea typeface="Arial"/>
                <a:cs typeface="Arial"/>
                <a:sym typeface="Arial"/>
              </a:rPr>
              <a:t>Since </a:t>
            </a:r>
            <a:r>
              <a:rPr b="1" i="0" lang="en-US" sz="2800" u="none" cap="none" strike="noStrike">
                <a:solidFill>
                  <a:srgbClr val="FF0000"/>
                </a:solidFill>
                <a:latin typeface="Arial"/>
                <a:ea typeface="Arial"/>
                <a:cs typeface="Arial"/>
                <a:sym typeface="Arial"/>
              </a:rPr>
              <a:t>NPV</a:t>
            </a:r>
            <a:r>
              <a:rPr b="1" i="0" lang="en-US" sz="2800" u="none" cap="none" strike="noStrike">
                <a:solidFill>
                  <a:srgbClr val="000000"/>
                </a:solidFill>
                <a:latin typeface="Arial"/>
                <a:ea typeface="Arial"/>
                <a:cs typeface="Arial"/>
                <a:sym typeface="Arial"/>
              </a:rPr>
              <a:t> is </a:t>
            </a:r>
            <a:r>
              <a:rPr b="1" i="0" lang="en-US" sz="2800" u="none" cap="none" strike="noStrike">
                <a:solidFill>
                  <a:srgbClr val="FF0000"/>
                </a:solidFill>
                <a:latin typeface="Arial"/>
                <a:ea typeface="Arial"/>
                <a:cs typeface="Arial"/>
                <a:sym typeface="Arial"/>
              </a:rPr>
              <a:t>negative</a:t>
            </a:r>
            <a:r>
              <a:rPr b="1" i="0" lang="en-US" sz="2800" u="none" cap="none" strike="noStrike">
                <a:solidFill>
                  <a:srgbClr val="000000"/>
                </a:solidFill>
                <a:latin typeface="Arial"/>
                <a:ea typeface="Arial"/>
                <a:cs typeface="Arial"/>
                <a:sym typeface="Arial"/>
              </a:rPr>
              <a:t> we do not go for the offer (beacuse benefits are also stated!)</a:t>
            </a:r>
            <a:r>
              <a:rPr b="1" i="0" lang="en-US" sz="2800" u="none" cap="none" strike="noStrike">
                <a:solidFill>
                  <a:srgbClr val="FF0000"/>
                </a:solidFill>
                <a:latin typeface="Arial"/>
                <a:ea typeface="Arial"/>
                <a:cs typeface="Arial"/>
                <a:sym typeface="Arial"/>
              </a:rPr>
              <a:t>.</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0000FF"/>
              </a:buClr>
              <a:buSzPts val="2800"/>
              <a:buFont typeface="Arial"/>
              <a:buChar char="•"/>
            </a:pPr>
            <a:r>
              <a:rPr b="1" i="0" lang="en-US" sz="2800" u="none" cap="none" strike="noStrike">
                <a:solidFill>
                  <a:srgbClr val="0000FF"/>
                </a:solidFill>
                <a:latin typeface="Arial"/>
                <a:ea typeface="Arial"/>
                <a:cs typeface="Arial"/>
                <a:sym typeface="Arial"/>
              </a:rPr>
              <a:t>Once you have</a:t>
            </a:r>
            <a:r>
              <a:rPr b="1" i="0" lang="en-US" sz="2800" u="none" cap="none" strike="noStrike">
                <a:solidFill>
                  <a:srgbClr val="FF0000"/>
                </a:solidFill>
                <a:latin typeface="Arial"/>
                <a:ea typeface="Arial"/>
                <a:cs typeface="Arial"/>
                <a:sym typeface="Arial"/>
              </a:rPr>
              <a:t> </a:t>
            </a:r>
            <a:r>
              <a:rPr b="1" i="0" lang="en-US" sz="2800" u="none" cap="none" strike="noStrike">
                <a:solidFill>
                  <a:srgbClr val="0000FF"/>
                </a:solidFill>
                <a:latin typeface="Arial"/>
                <a:ea typeface="Arial"/>
                <a:cs typeface="Arial"/>
                <a:sym typeface="Arial"/>
              </a:rPr>
              <a:t>the</a:t>
            </a:r>
            <a:r>
              <a:rPr b="1" i="0" lang="en-US" sz="2800" u="none" cap="none" strike="noStrike">
                <a:solidFill>
                  <a:srgbClr val="FF0000"/>
                </a:solidFill>
                <a:latin typeface="Arial"/>
                <a:ea typeface="Arial"/>
                <a:cs typeface="Arial"/>
                <a:sym typeface="Arial"/>
              </a:rPr>
              <a:t> N</a:t>
            </a:r>
            <a:r>
              <a:rPr b="1" i="0" lang="en-US" sz="2800" u="none" cap="none" strike="noStrike">
                <a:solidFill>
                  <a:srgbClr val="0000FF"/>
                </a:solidFill>
                <a:latin typeface="Arial"/>
                <a:ea typeface="Arial"/>
                <a:cs typeface="Arial"/>
                <a:sym typeface="Arial"/>
              </a:rPr>
              <a:t>et</a:t>
            </a:r>
            <a:r>
              <a:rPr b="1" i="0" lang="en-US" sz="2800" u="none" cap="none" strike="noStrike">
                <a:solidFill>
                  <a:srgbClr val="FF0000"/>
                </a:solidFill>
                <a:latin typeface="Arial"/>
                <a:ea typeface="Arial"/>
                <a:cs typeface="Arial"/>
                <a:sym typeface="Arial"/>
              </a:rPr>
              <a:t> Present Value (PW), </a:t>
            </a:r>
            <a:r>
              <a:rPr b="1" i="0" lang="en-US" sz="2800" u="none" cap="none" strike="noStrike">
                <a:solidFill>
                  <a:srgbClr val="FF00FF"/>
                </a:solidFill>
                <a:latin typeface="Arial"/>
                <a:ea typeface="Arial"/>
                <a:cs typeface="Arial"/>
                <a:sym typeface="Arial"/>
              </a:rPr>
              <a:t>A</a:t>
            </a:r>
            <a:r>
              <a:rPr b="1" i="0" lang="en-US" sz="2800" u="none" cap="none" strike="noStrike">
                <a:solidFill>
                  <a:srgbClr val="0000FF"/>
                </a:solidFill>
                <a:latin typeface="Arial"/>
                <a:ea typeface="Arial"/>
                <a:cs typeface="Arial"/>
                <a:sym typeface="Arial"/>
              </a:rPr>
              <a:t>nnual </a:t>
            </a:r>
            <a:r>
              <a:rPr b="1" i="0" lang="en-US" sz="2800" u="none" cap="none" strike="noStrike">
                <a:solidFill>
                  <a:srgbClr val="FF00FF"/>
                </a:solidFill>
                <a:latin typeface="Arial"/>
                <a:ea typeface="Arial"/>
                <a:cs typeface="Arial"/>
                <a:sym typeface="Arial"/>
              </a:rPr>
              <a:t>W</a:t>
            </a:r>
            <a:r>
              <a:rPr b="1" i="0" lang="en-US" sz="2800" u="none" cap="none" strike="noStrike">
                <a:solidFill>
                  <a:srgbClr val="0000FF"/>
                </a:solidFill>
                <a:latin typeface="Arial"/>
                <a:ea typeface="Arial"/>
                <a:cs typeface="Arial"/>
                <a:sym typeface="Arial"/>
              </a:rPr>
              <a:t>orth(AW)</a:t>
            </a:r>
            <a:r>
              <a:rPr b="1" i="0" lang="en-US" sz="2800" u="none" cap="none" strike="noStrike">
                <a:solidFill>
                  <a:srgbClr val="FF0000"/>
                </a:solidFill>
                <a:latin typeface="Arial"/>
                <a:ea typeface="Arial"/>
                <a:cs typeface="Arial"/>
                <a:sym typeface="Arial"/>
              </a:rPr>
              <a:t> and </a:t>
            </a:r>
            <a:r>
              <a:rPr b="1" i="0" lang="en-US" sz="2800" u="none" cap="none" strike="noStrike">
                <a:solidFill>
                  <a:srgbClr val="008080"/>
                </a:solidFill>
                <a:latin typeface="Arial"/>
                <a:ea typeface="Arial"/>
                <a:cs typeface="Arial"/>
                <a:sym typeface="Arial"/>
              </a:rPr>
              <a:t>F</a:t>
            </a:r>
            <a:r>
              <a:rPr b="1" i="0" lang="en-US" sz="2800" u="none" cap="none" strike="noStrike">
                <a:solidFill>
                  <a:srgbClr val="0000FF"/>
                </a:solidFill>
                <a:latin typeface="Arial"/>
                <a:ea typeface="Arial"/>
                <a:cs typeface="Arial"/>
                <a:sym typeface="Arial"/>
              </a:rPr>
              <a:t>uture </a:t>
            </a:r>
            <a:r>
              <a:rPr b="1" i="0" lang="en-US" sz="2800" u="none" cap="none" strike="noStrike">
                <a:solidFill>
                  <a:srgbClr val="008000"/>
                </a:solidFill>
                <a:latin typeface="Arial"/>
                <a:ea typeface="Arial"/>
                <a:cs typeface="Arial"/>
                <a:sym typeface="Arial"/>
              </a:rPr>
              <a:t>W</a:t>
            </a:r>
            <a:r>
              <a:rPr b="1" i="0" lang="en-US" sz="2800" u="none" cap="none" strike="noStrike">
                <a:solidFill>
                  <a:srgbClr val="0000FF"/>
                </a:solidFill>
                <a:latin typeface="Arial"/>
                <a:ea typeface="Arial"/>
                <a:cs typeface="Arial"/>
                <a:sym typeface="Arial"/>
              </a:rPr>
              <a:t>orth (FW) are related by the following formulas:</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008000"/>
              </a:buClr>
              <a:buSzPts val="2800"/>
              <a:buFont typeface="Arial"/>
              <a:buChar char="•"/>
            </a:pPr>
            <a:r>
              <a:rPr b="1" i="0" lang="en-US" sz="2800" u="none" cap="none" strike="noStrike">
                <a:solidFill>
                  <a:srgbClr val="008000"/>
                </a:solidFill>
                <a:latin typeface="Arial"/>
                <a:ea typeface="Arial"/>
                <a:cs typeface="Arial"/>
                <a:sym typeface="Arial"/>
              </a:rPr>
              <a:t>FW</a:t>
            </a:r>
            <a:r>
              <a:rPr b="1" i="0" lang="en-US" sz="2800" u="none" cap="none" strike="noStrike">
                <a:solidFill>
                  <a:srgbClr val="0000FF"/>
                </a:solidFill>
                <a:latin typeface="Arial"/>
                <a:ea typeface="Arial"/>
                <a:cs typeface="Arial"/>
                <a:sym typeface="Arial"/>
              </a:rPr>
              <a:t>=</a:t>
            </a:r>
            <a:r>
              <a:rPr b="1" i="0" lang="en-US" sz="2800" u="none" cap="none" strike="noStrike">
                <a:solidFill>
                  <a:srgbClr val="FF0000"/>
                </a:solidFill>
                <a:latin typeface="Arial"/>
                <a:ea typeface="Arial"/>
                <a:cs typeface="Arial"/>
                <a:sym typeface="Arial"/>
              </a:rPr>
              <a:t>NPV</a:t>
            </a:r>
            <a:r>
              <a:rPr b="1" i="0" lang="en-US" sz="2800" u="none" cap="none" strike="noStrike">
                <a:solidFill>
                  <a:srgbClr val="0000FF"/>
                </a:solidFill>
                <a:latin typeface="Arial"/>
                <a:ea typeface="Arial"/>
                <a:cs typeface="Arial"/>
                <a:sym typeface="Arial"/>
              </a:rPr>
              <a:t>(F/P,12%,2) and </a:t>
            </a:r>
            <a:r>
              <a:rPr b="1" i="0" lang="en-US" sz="2800" u="none" cap="none" strike="noStrike">
                <a:solidFill>
                  <a:srgbClr val="FF00FF"/>
                </a:solidFill>
                <a:latin typeface="Arial"/>
                <a:ea typeface="Arial"/>
                <a:cs typeface="Arial"/>
                <a:sym typeface="Arial"/>
              </a:rPr>
              <a:t>AW</a:t>
            </a:r>
            <a:r>
              <a:rPr b="1" i="0" lang="en-US" sz="2800" u="none" cap="none" strike="noStrike">
                <a:solidFill>
                  <a:srgbClr val="0000FF"/>
                </a:solidFill>
                <a:latin typeface="Arial"/>
                <a:ea typeface="Arial"/>
                <a:cs typeface="Arial"/>
                <a:sym typeface="Arial"/>
              </a:rPr>
              <a:t>=</a:t>
            </a:r>
            <a:r>
              <a:rPr b="1" i="0" lang="en-US" sz="2800" u="none" cap="none" strike="noStrike">
                <a:solidFill>
                  <a:srgbClr val="FF0000"/>
                </a:solidFill>
                <a:latin typeface="Arial"/>
                <a:ea typeface="Arial"/>
                <a:cs typeface="Arial"/>
                <a:sym typeface="Arial"/>
              </a:rPr>
              <a:t>NPV</a:t>
            </a:r>
            <a:r>
              <a:rPr b="1" i="0" lang="en-US" sz="2800" u="none" cap="none" strike="noStrike">
                <a:solidFill>
                  <a:srgbClr val="0000FF"/>
                </a:solidFill>
                <a:latin typeface="Arial"/>
                <a:ea typeface="Arial"/>
                <a:cs typeface="Arial"/>
                <a:sym typeface="Arial"/>
              </a:rPr>
              <a:t>(A/P,12%,2)</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just">
              <a:lnSpc>
                <a:spcPct val="90000"/>
              </a:lnSpc>
              <a:spcBef>
                <a:spcPts val="560"/>
              </a:spcBef>
              <a:spcAft>
                <a:spcPts val="0"/>
              </a:spcAft>
              <a:buClr>
                <a:srgbClr val="0000FF"/>
              </a:buClr>
              <a:buSzPts val="2800"/>
              <a:buFont typeface="Arial"/>
              <a:buChar char="•"/>
            </a:pPr>
            <a:r>
              <a:rPr b="1" i="0" lang="en-US" sz="2800" u="none" cap="none" strike="noStrike">
                <a:solidFill>
                  <a:srgbClr val="0000FF"/>
                </a:solidFill>
                <a:latin typeface="Arial"/>
                <a:ea typeface="Arial"/>
                <a:cs typeface="Arial"/>
                <a:sym typeface="Arial"/>
              </a:rPr>
              <a:t>Thus those methods should also show that it is not worth it. Check it out!</a:t>
            </a:r>
            <a:endParaRPr/>
          </a:p>
          <a:p>
            <a:pPr indent="-165100" lvl="0" marL="342900" marR="0" rtl="0" algn="l">
              <a:spcBef>
                <a:spcPts val="560"/>
              </a:spcBef>
              <a:spcAft>
                <a:spcPts val="0"/>
              </a:spcAft>
              <a:buClr>
                <a:schemeClr val="dk1"/>
              </a:buClr>
              <a:buSzPts val="2800"/>
              <a:buFont typeface="Times New Roman"/>
              <a:buNone/>
            </a:pPr>
            <a:r>
              <a:t/>
            </a:r>
            <a:endParaRPr b="1" i="0" sz="2800" u="none" cap="none" strike="noStrike">
              <a:solidFill>
                <a:srgbClr val="0000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47">
                                            <p:txEl>
                                              <p:pRg end="0" st="0"/>
                                            </p:txEl>
                                          </p:spTgt>
                                        </p:tgtEl>
                                        <p:attrNameLst>
                                          <p:attrName>style.visibility</p:attrName>
                                        </p:attrNameLst>
                                      </p:cBhvr>
                                      <p:to>
                                        <p:strVal val="visible"/>
                                      </p:to>
                                    </p:set>
                                    <p:animEffect filter="fade" transition="in">
                                      <p:cBhvr>
                                        <p:cTn dur="300"/>
                                        <p:tgtEl>
                                          <p:spTgt spid="74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7">
                                            <p:txEl>
                                              <p:pRg end="1" st="1"/>
                                            </p:txEl>
                                          </p:spTgt>
                                        </p:tgtEl>
                                        <p:attrNameLst>
                                          <p:attrName>style.visibility</p:attrName>
                                        </p:attrNameLst>
                                      </p:cBhvr>
                                      <p:to>
                                        <p:strVal val="visible"/>
                                      </p:to>
                                    </p:set>
                                    <p:animEffect filter="fade" transition="in">
                                      <p:cBhvr>
                                        <p:cTn dur="300"/>
                                        <p:tgtEl>
                                          <p:spTgt spid="74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7">
                                            <p:txEl>
                                              <p:pRg end="2" st="2"/>
                                            </p:txEl>
                                          </p:spTgt>
                                        </p:tgtEl>
                                        <p:attrNameLst>
                                          <p:attrName>style.visibility</p:attrName>
                                        </p:attrNameLst>
                                      </p:cBhvr>
                                      <p:to>
                                        <p:strVal val="visible"/>
                                      </p:to>
                                    </p:set>
                                    <p:animEffect filter="fade" transition="in">
                                      <p:cBhvr>
                                        <p:cTn dur="300"/>
                                        <p:tgtEl>
                                          <p:spTgt spid="74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7">
                                            <p:txEl>
                                              <p:pRg end="3" st="3"/>
                                            </p:txEl>
                                          </p:spTgt>
                                        </p:tgtEl>
                                        <p:attrNameLst>
                                          <p:attrName>style.visibility</p:attrName>
                                        </p:attrNameLst>
                                      </p:cBhvr>
                                      <p:to>
                                        <p:strVal val="visible"/>
                                      </p:to>
                                    </p:set>
                                    <p:animEffect filter="fade" transition="in">
                                      <p:cBhvr>
                                        <p:cTn dur="300"/>
                                        <p:tgtEl>
                                          <p:spTgt spid="74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747">
                                            <p:txEl>
                                              <p:pRg end="4" st="4"/>
                                            </p:txEl>
                                          </p:spTgt>
                                        </p:tgtEl>
                                        <p:attrNameLst>
                                          <p:attrName>style.visibility</p:attrName>
                                        </p:attrNameLst>
                                      </p:cBhvr>
                                      <p:to>
                                        <p:strVal val="visible"/>
                                      </p:to>
                                    </p:set>
                                    <p:animEffect filter="fade" transition="in">
                                      <p:cBhvr>
                                        <p:cTn dur="300"/>
                                        <p:tgtEl>
                                          <p:spTgt spid="74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1" name="Shape 751"/>
        <p:cNvGrpSpPr/>
        <p:nvPr/>
      </p:nvGrpSpPr>
      <p:grpSpPr>
        <a:xfrm>
          <a:off x="0" y="0"/>
          <a:ext cx="0" cy="0"/>
          <a:chOff x="0" y="0"/>
          <a:chExt cx="0" cy="0"/>
        </a:xfrm>
      </p:grpSpPr>
      <p:sp>
        <p:nvSpPr>
          <p:cNvPr id="752" name="Google Shape;752;p84"/>
          <p:cNvSpPr txBox="1"/>
          <p:nvPr>
            <p:ph idx="4294967295" type="title"/>
          </p:nvPr>
        </p:nvSpPr>
        <p:spPr>
          <a:xfrm>
            <a:off x="250825" y="3213100"/>
            <a:ext cx="87630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4400"/>
              <a:buFont typeface="Arial"/>
              <a:buNone/>
            </a:pPr>
            <a:r>
              <a:rPr b="1" i="0" lang="en-US" sz="3600" u="none" cap="none" strike="noStrike">
                <a:solidFill>
                  <a:srgbClr val="FF00FF"/>
                </a:solidFill>
                <a:latin typeface="Arial"/>
                <a:ea typeface="Arial"/>
                <a:cs typeface="Arial"/>
                <a:sym typeface="Arial"/>
              </a:rPr>
              <a:t>Dealing with Projects of unequal lives</a:t>
            </a:r>
            <a:r>
              <a:rPr b="0" i="0" lang="en-US" sz="4400" u="none" cap="none" strike="noStrike">
                <a:solidFill>
                  <a:schemeClr val="dk2"/>
                </a:solidFill>
                <a:latin typeface="Times New Roman"/>
                <a:ea typeface="Times New Roman"/>
                <a:cs typeface="Times New Roman"/>
                <a:sym typeface="Times New Roman"/>
              </a:rPr>
              <a:t> </a:t>
            </a:r>
            <a:endParaRPr/>
          </a:p>
        </p:txBody>
      </p:sp>
      <p:sp>
        <p:nvSpPr>
          <p:cNvPr id="753" name="Google Shape;753;p8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 Shahram Sharifi</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7" name="Shape 757"/>
        <p:cNvGrpSpPr/>
        <p:nvPr/>
      </p:nvGrpSpPr>
      <p:grpSpPr>
        <a:xfrm>
          <a:off x="0" y="0"/>
          <a:ext cx="0" cy="0"/>
          <a:chOff x="0" y="0"/>
          <a:chExt cx="0" cy="0"/>
        </a:xfrm>
      </p:grpSpPr>
      <p:sp>
        <p:nvSpPr>
          <p:cNvPr id="758" name="Google Shape;758;p85"/>
          <p:cNvSpPr txBox="1"/>
          <p:nvPr>
            <p:ph idx="4294967295" type="body"/>
          </p:nvPr>
        </p:nvSpPr>
        <p:spPr>
          <a:xfrm>
            <a:off x="609600" y="76200"/>
            <a:ext cx="8210550" cy="678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Arial"/>
              <a:buChar char="•"/>
            </a:pPr>
            <a:r>
              <a:rPr b="1" i="0" lang="en-US" sz="2800" u="none" cap="none" strike="noStrike">
                <a:solidFill>
                  <a:srgbClr val="0000FF"/>
                </a:solidFill>
                <a:latin typeface="Arial"/>
                <a:ea typeface="Arial"/>
                <a:cs typeface="Arial"/>
                <a:sym typeface="Arial"/>
              </a:rPr>
              <a:t>Example</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rgbClr val="0000FF"/>
              </a:buClr>
              <a:buSzPts val="2800"/>
              <a:buFont typeface="Arial"/>
              <a:buChar char="•"/>
            </a:pPr>
            <a:r>
              <a:rPr b="1" i="0" lang="en-US" sz="2800" u="none" cap="none" strike="noStrike">
                <a:solidFill>
                  <a:srgbClr val="0000FF"/>
                </a:solidFill>
                <a:latin typeface="Arial"/>
                <a:ea typeface="Arial"/>
                <a:cs typeface="Arial"/>
                <a:sym typeface="Arial"/>
              </a:rPr>
              <a:t>Project	Initial Cost		NPV		Service life</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rgbClr val="008000"/>
              </a:buClr>
              <a:buSzPts val="2800"/>
              <a:buFont typeface="Arial"/>
              <a:buChar char="•"/>
            </a:pPr>
            <a:r>
              <a:rPr b="1" i="0" lang="en-US" sz="2800" u="none" cap="none" strike="noStrike">
                <a:solidFill>
                  <a:srgbClr val="008000"/>
                </a:solidFill>
                <a:latin typeface="Arial"/>
                <a:ea typeface="Arial"/>
                <a:cs typeface="Arial"/>
                <a:sym typeface="Arial"/>
              </a:rPr>
              <a:t>A		</a:t>
            </a:r>
            <a:r>
              <a:rPr b="1" i="0" lang="en-US" sz="2800" u="none" cap="none" strike="noStrike">
                <a:solidFill>
                  <a:srgbClr val="FF0000"/>
                </a:solidFill>
                <a:latin typeface="Arial"/>
                <a:ea typeface="Arial"/>
                <a:cs typeface="Arial"/>
                <a:sym typeface="Arial"/>
              </a:rPr>
              <a:t>-$25,000		-70,300</a:t>
            </a:r>
            <a:r>
              <a:rPr b="1" i="0" lang="en-US" sz="2800" u="none" cap="none" strike="noStrike">
                <a:solidFill>
                  <a:srgbClr val="008000"/>
                </a:solidFill>
                <a:latin typeface="Arial"/>
                <a:ea typeface="Arial"/>
                <a:cs typeface="Arial"/>
                <a:sym typeface="Arial"/>
              </a:rPr>
              <a:t>		</a:t>
            </a:r>
            <a:r>
              <a:rPr b="1" i="0" lang="en-US" sz="2800" u="none" cap="none" strike="noStrike">
                <a:solidFill>
                  <a:srgbClr val="FF33CC"/>
                </a:solidFill>
                <a:latin typeface="Arial"/>
                <a:ea typeface="Arial"/>
                <a:cs typeface="Arial"/>
                <a:sym typeface="Arial"/>
              </a:rPr>
              <a:t>1</a:t>
            </a:r>
            <a:r>
              <a:rPr b="1" i="0" lang="en-US" sz="2800" u="none" cap="none" strike="noStrike">
                <a:solidFill>
                  <a:srgbClr val="FF00FF"/>
                </a:solidFill>
                <a:latin typeface="Arial"/>
                <a:ea typeface="Arial"/>
                <a:cs typeface="Arial"/>
                <a:sym typeface="Arial"/>
              </a:rPr>
              <a:t>5</a:t>
            </a:r>
            <a:r>
              <a:rPr b="1" i="0" lang="en-US" sz="2800" u="none" cap="none" strike="noStrike">
                <a:solidFill>
                  <a:srgbClr val="008000"/>
                </a:solidFill>
                <a:latin typeface="Arial"/>
                <a:ea typeface="Arial"/>
                <a:cs typeface="Arial"/>
                <a:sym typeface="Arial"/>
              </a:rPr>
              <a:t>		</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rgbClr val="FF0000"/>
              </a:buClr>
              <a:buSzPts val="2800"/>
              <a:buFont typeface="Arial"/>
              <a:buChar char="•"/>
            </a:pPr>
            <a:r>
              <a:rPr b="1" i="0" lang="en-US" sz="2800" u="none" cap="none" strike="noStrike">
                <a:solidFill>
                  <a:srgbClr val="FF0000"/>
                </a:solidFill>
                <a:latin typeface="Arial"/>
                <a:ea typeface="Arial"/>
                <a:cs typeface="Arial"/>
                <a:sym typeface="Arial"/>
              </a:rPr>
              <a:t>B		-$15,000		-57,600		10</a:t>
            </a:r>
            <a:endParaRPr b="0" i="0" sz="2800" u="none" cap="none" strike="noStrike">
              <a:solidFill>
                <a:srgbClr val="0000FF"/>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rgbClr val="0000FF"/>
              </a:buClr>
              <a:buSzPts val="2800"/>
              <a:buFont typeface="Arial"/>
              <a:buChar char="•"/>
            </a:pPr>
            <a:r>
              <a:rPr b="1" i="0" lang="en-US" sz="2800" u="none" cap="none" strike="noStrike">
                <a:solidFill>
                  <a:srgbClr val="0000FF"/>
                </a:solidFill>
                <a:latin typeface="Arial"/>
                <a:ea typeface="Arial"/>
                <a:cs typeface="Arial"/>
                <a:sym typeface="Arial"/>
              </a:rPr>
              <a:t>Although</a:t>
            </a:r>
            <a:r>
              <a:rPr b="1" i="0" lang="en-US" sz="2800" u="none" cap="none" strike="noStrike">
                <a:solidFill>
                  <a:srgbClr val="FF00FF"/>
                </a:solidFill>
                <a:latin typeface="Arial"/>
                <a:ea typeface="Arial"/>
                <a:cs typeface="Arial"/>
                <a:sym typeface="Arial"/>
              </a:rPr>
              <a:t> NPV(A)&lt;NPV(B)</a:t>
            </a:r>
            <a:r>
              <a:rPr b="1" i="0" lang="en-US" sz="2800" u="none" cap="none" strike="noStrike">
                <a:solidFill>
                  <a:srgbClr val="008000"/>
                </a:solidFill>
                <a:latin typeface="Arial"/>
                <a:ea typeface="Arial"/>
                <a:cs typeface="Arial"/>
                <a:sym typeface="Arial"/>
              </a:rPr>
              <a:t>	</a:t>
            </a:r>
            <a:r>
              <a:rPr b="1" i="0" lang="en-US" sz="2800" u="none" cap="none" strike="noStrike">
                <a:solidFill>
                  <a:srgbClr val="0000FF"/>
                </a:solidFill>
                <a:latin typeface="Arial"/>
                <a:ea typeface="Arial"/>
                <a:cs typeface="Arial"/>
                <a:sym typeface="Arial"/>
              </a:rPr>
              <a:t>we should note that B lives 10 years while A lasts 15 years. Presumably</a:t>
            </a:r>
            <a:r>
              <a:rPr b="1" i="0" lang="en-US" sz="2800" u="none" cap="none" strike="noStrike">
                <a:solidFill>
                  <a:srgbClr val="008000"/>
                </a:solidFill>
                <a:latin typeface="Arial"/>
                <a:ea typeface="Arial"/>
                <a:cs typeface="Arial"/>
                <a:sym typeface="Arial"/>
              </a:rPr>
              <a:t> </a:t>
            </a:r>
            <a:r>
              <a:rPr b="1" i="0" lang="en-US" sz="2800" u="none" cap="none" strike="noStrike">
                <a:solidFill>
                  <a:srgbClr val="0000FF"/>
                </a:solidFill>
                <a:latin typeface="Arial"/>
                <a:ea typeface="Arial"/>
                <a:cs typeface="Arial"/>
                <a:sym typeface="Arial"/>
              </a:rPr>
              <a:t>we expect a 15 year old Project cost more than a 10 year old. So to be accurate we have to </a:t>
            </a:r>
            <a:r>
              <a:rPr b="1" i="0" lang="en-US" sz="2800" u="none" cap="none" strike="noStrike">
                <a:solidFill>
                  <a:srgbClr val="FF0000"/>
                </a:solidFill>
                <a:latin typeface="Arial"/>
                <a:ea typeface="Arial"/>
                <a:cs typeface="Arial"/>
                <a:sym typeface="Arial"/>
              </a:rPr>
              <a:t>size</a:t>
            </a:r>
            <a:r>
              <a:rPr b="1" i="0" lang="en-US" sz="2800" u="none" cap="none" strike="noStrike">
                <a:solidFill>
                  <a:srgbClr val="0000FF"/>
                </a:solidFill>
                <a:latin typeface="Arial"/>
                <a:ea typeface="Arial"/>
                <a:cs typeface="Arial"/>
                <a:sym typeface="Arial"/>
              </a:rPr>
              <a:t> the  two projects and then make conclusion. </a:t>
            </a:r>
            <a:endParaRPr/>
          </a:p>
        </p:txBody>
      </p:sp>
      <p:sp>
        <p:nvSpPr>
          <p:cNvPr id="759" name="Google Shape;759;p8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 Shahram Sharifi</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63" name="Shape 763"/>
        <p:cNvGrpSpPr/>
        <p:nvPr/>
      </p:nvGrpSpPr>
      <p:grpSpPr>
        <a:xfrm>
          <a:off x="0" y="0"/>
          <a:ext cx="0" cy="0"/>
          <a:chOff x="0" y="0"/>
          <a:chExt cx="0" cy="0"/>
        </a:xfrm>
      </p:grpSpPr>
      <p:sp>
        <p:nvSpPr>
          <p:cNvPr id="764" name="Google Shape;764;p86"/>
          <p:cNvSpPr txBox="1"/>
          <p:nvPr>
            <p:ph idx="4294967295"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00"/>
              </a:buClr>
              <a:buSzPts val="3600"/>
              <a:buFont typeface="Arial"/>
              <a:buNone/>
            </a:pPr>
            <a:r>
              <a:rPr b="1" i="0" lang="en-US" sz="3600" u="none" cap="none" strike="noStrike">
                <a:solidFill>
                  <a:srgbClr val="800000"/>
                </a:solidFill>
                <a:latin typeface="Arial"/>
                <a:ea typeface="Arial"/>
                <a:cs typeface="Arial"/>
                <a:sym typeface="Arial"/>
              </a:rPr>
              <a:t>Repeated lives method</a:t>
            </a:r>
            <a:br>
              <a:rPr b="0" i="0" lang="en-US" sz="3600" u="none" cap="none" strike="noStrike">
                <a:solidFill>
                  <a:srgbClr val="0000FF"/>
                </a:solidFill>
                <a:latin typeface="Times New Roman"/>
                <a:ea typeface="Times New Roman"/>
                <a:cs typeface="Times New Roman"/>
                <a:sym typeface="Times New Roman"/>
              </a:rPr>
            </a:br>
            <a:endParaRPr/>
          </a:p>
        </p:txBody>
      </p:sp>
      <p:sp>
        <p:nvSpPr>
          <p:cNvPr id="765" name="Google Shape;765;p86"/>
          <p:cNvSpPr txBox="1"/>
          <p:nvPr>
            <p:ph idx="4294967295" type="body"/>
          </p:nvPr>
        </p:nvSpPr>
        <p:spPr>
          <a:xfrm>
            <a:off x="228600" y="1371600"/>
            <a:ext cx="8686800" cy="5181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FF"/>
              </a:buClr>
              <a:buSzPts val="3200"/>
              <a:buFont typeface="Arial"/>
              <a:buChar char="•"/>
            </a:pPr>
            <a:r>
              <a:rPr b="0" i="0" lang="en-US" sz="3200" u="none" cap="none" strike="noStrike">
                <a:solidFill>
                  <a:srgbClr val="0000FF"/>
                </a:solidFill>
                <a:latin typeface="Arial"/>
                <a:ea typeface="Arial"/>
                <a:cs typeface="Arial"/>
                <a:sym typeface="Arial"/>
              </a:rPr>
              <a:t>Repeat each project for that time interval equal to the  </a:t>
            </a:r>
            <a:r>
              <a:rPr b="1" i="0" lang="en-US" sz="3200" u="none" cap="none" strike="noStrike">
                <a:solidFill>
                  <a:srgbClr val="0000FF"/>
                </a:solidFill>
                <a:latin typeface="Arial"/>
                <a:ea typeface="Arial"/>
                <a:cs typeface="Arial"/>
                <a:sym typeface="Arial"/>
              </a:rPr>
              <a:t>Least Common</a:t>
            </a:r>
            <a:r>
              <a:rPr b="0" i="0" lang="en-US" sz="3200" u="none" cap="none" strike="noStrike">
                <a:solidFill>
                  <a:srgbClr val="0000FF"/>
                </a:solidFill>
                <a:latin typeface="Arial"/>
                <a:ea typeface="Arial"/>
                <a:cs typeface="Arial"/>
                <a:sym typeface="Arial"/>
              </a:rPr>
              <a:t> </a:t>
            </a:r>
            <a:r>
              <a:rPr b="1" i="0" lang="en-US" sz="3200" u="none" cap="none" strike="noStrike">
                <a:solidFill>
                  <a:srgbClr val="0000FF"/>
                </a:solidFill>
                <a:latin typeface="Arial"/>
                <a:ea typeface="Arial"/>
                <a:cs typeface="Arial"/>
                <a:sym typeface="Arial"/>
              </a:rPr>
              <a:t>Multiple (LCM)</a:t>
            </a:r>
            <a:r>
              <a:rPr b="0" i="0" lang="en-US" sz="3200" u="none" cap="none" strike="noStrike">
                <a:solidFill>
                  <a:srgbClr val="0000FF"/>
                </a:solidFill>
                <a:latin typeface="Arial"/>
                <a:ea typeface="Arial"/>
                <a:cs typeface="Arial"/>
                <a:sym typeface="Arial"/>
              </a:rPr>
              <a:t> of the two projects and consider the cash flows of each for that period.	</a:t>
            </a:r>
            <a:endParaRPr/>
          </a:p>
        </p:txBody>
      </p:sp>
      <p:grpSp>
        <p:nvGrpSpPr>
          <p:cNvPr id="766" name="Google Shape;766;p86"/>
          <p:cNvGrpSpPr/>
          <p:nvPr/>
        </p:nvGrpSpPr>
        <p:grpSpPr>
          <a:xfrm>
            <a:off x="539750" y="3933825"/>
            <a:ext cx="7924800" cy="2209800"/>
            <a:chOff x="533400" y="3962400"/>
            <a:chExt cx="7924800" cy="2209800"/>
          </a:xfrm>
        </p:grpSpPr>
        <p:cxnSp>
          <p:nvCxnSpPr>
            <p:cNvPr id="767" name="Google Shape;767;p86"/>
            <p:cNvCxnSpPr/>
            <p:nvPr/>
          </p:nvCxnSpPr>
          <p:spPr>
            <a:xfrm>
              <a:off x="1238250" y="5202237"/>
              <a:ext cx="7219950" cy="0"/>
            </a:xfrm>
            <a:prstGeom prst="straightConnector1">
              <a:avLst/>
            </a:prstGeom>
            <a:noFill/>
            <a:ln cap="flat" cmpd="sng" w="9525">
              <a:solidFill>
                <a:srgbClr val="FFFFFF"/>
              </a:solidFill>
              <a:prstDash val="solid"/>
              <a:miter lim="800000"/>
              <a:headEnd len="sm" w="sm" type="none"/>
              <a:tailEnd len="med" w="med" type="triangle"/>
            </a:ln>
          </p:spPr>
        </p:cxnSp>
        <p:sp>
          <p:nvSpPr>
            <p:cNvPr id="768" name="Google Shape;768;p86"/>
            <p:cNvSpPr txBox="1"/>
            <p:nvPr/>
          </p:nvSpPr>
          <p:spPr>
            <a:xfrm>
              <a:off x="1238250" y="5562600"/>
              <a:ext cx="7219950" cy="609600"/>
            </a:xfrm>
            <a:prstGeom prst="rect">
              <a:avLst/>
            </a:prstGeom>
            <a:solidFill>
              <a:srgbClr val="FFFFFF"/>
            </a:solidFill>
            <a:ln cap="rnd"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0	5	10	15	20	25	30	years</a:t>
              </a:r>
              <a:endParaRPr/>
            </a:p>
          </p:txBody>
        </p:sp>
        <p:cxnSp>
          <p:nvCxnSpPr>
            <p:cNvPr id="769" name="Google Shape;769;p86"/>
            <p:cNvCxnSpPr/>
            <p:nvPr/>
          </p:nvCxnSpPr>
          <p:spPr>
            <a:xfrm>
              <a:off x="1414462" y="4718050"/>
              <a:ext cx="1936750" cy="0"/>
            </a:xfrm>
            <a:prstGeom prst="straightConnector1">
              <a:avLst/>
            </a:prstGeom>
            <a:noFill/>
            <a:ln cap="flat" cmpd="sng" w="28575">
              <a:solidFill>
                <a:srgbClr val="FF0000"/>
              </a:solidFill>
              <a:prstDash val="solid"/>
              <a:miter lim="800000"/>
              <a:headEnd len="med" w="med" type="stealth"/>
              <a:tailEnd len="med" w="med" type="stealth"/>
            </a:ln>
          </p:spPr>
        </p:cxnSp>
        <p:cxnSp>
          <p:nvCxnSpPr>
            <p:cNvPr id="770" name="Google Shape;770;p86"/>
            <p:cNvCxnSpPr/>
            <p:nvPr/>
          </p:nvCxnSpPr>
          <p:spPr>
            <a:xfrm>
              <a:off x="3351212" y="4718050"/>
              <a:ext cx="1760537" cy="0"/>
            </a:xfrm>
            <a:prstGeom prst="straightConnector1">
              <a:avLst/>
            </a:prstGeom>
            <a:noFill/>
            <a:ln cap="flat" cmpd="sng" w="28575">
              <a:solidFill>
                <a:srgbClr val="FF0000"/>
              </a:solidFill>
              <a:prstDash val="solid"/>
              <a:miter lim="800000"/>
              <a:headEnd len="med" w="med" type="stealth"/>
              <a:tailEnd len="med" w="med" type="stealth"/>
            </a:ln>
          </p:spPr>
        </p:cxnSp>
        <p:cxnSp>
          <p:nvCxnSpPr>
            <p:cNvPr id="771" name="Google Shape;771;p86"/>
            <p:cNvCxnSpPr/>
            <p:nvPr/>
          </p:nvCxnSpPr>
          <p:spPr>
            <a:xfrm>
              <a:off x="5111750" y="4718050"/>
              <a:ext cx="1762125" cy="0"/>
            </a:xfrm>
            <a:prstGeom prst="straightConnector1">
              <a:avLst/>
            </a:prstGeom>
            <a:noFill/>
            <a:ln cap="flat" cmpd="sng" w="38100">
              <a:solidFill>
                <a:srgbClr val="FF0000"/>
              </a:solidFill>
              <a:prstDash val="solid"/>
              <a:miter lim="800000"/>
              <a:headEnd len="med" w="med" type="stealth"/>
              <a:tailEnd len="med" w="med" type="stealth"/>
            </a:ln>
          </p:spPr>
        </p:cxnSp>
        <p:cxnSp>
          <p:nvCxnSpPr>
            <p:cNvPr id="772" name="Google Shape;772;p86"/>
            <p:cNvCxnSpPr/>
            <p:nvPr/>
          </p:nvCxnSpPr>
          <p:spPr>
            <a:xfrm>
              <a:off x="1414462" y="3989387"/>
              <a:ext cx="2641600" cy="0"/>
            </a:xfrm>
            <a:prstGeom prst="straightConnector1">
              <a:avLst/>
            </a:prstGeom>
            <a:noFill/>
            <a:ln cap="flat" cmpd="sng" w="28575">
              <a:solidFill>
                <a:srgbClr val="008000"/>
              </a:solidFill>
              <a:prstDash val="solid"/>
              <a:miter lim="800000"/>
              <a:headEnd len="med" w="med" type="stealth"/>
              <a:tailEnd len="med" w="med" type="stealth"/>
            </a:ln>
          </p:spPr>
        </p:cxnSp>
        <p:cxnSp>
          <p:nvCxnSpPr>
            <p:cNvPr id="773" name="Google Shape;773;p86"/>
            <p:cNvCxnSpPr/>
            <p:nvPr/>
          </p:nvCxnSpPr>
          <p:spPr>
            <a:xfrm>
              <a:off x="4056062" y="3989387"/>
              <a:ext cx="2817812" cy="0"/>
            </a:xfrm>
            <a:prstGeom prst="straightConnector1">
              <a:avLst/>
            </a:prstGeom>
            <a:noFill/>
            <a:ln cap="flat" cmpd="sng" w="38100">
              <a:solidFill>
                <a:srgbClr val="008000"/>
              </a:solidFill>
              <a:prstDash val="solid"/>
              <a:miter lim="800000"/>
              <a:headEnd len="med" w="med" type="stealth"/>
              <a:tailEnd len="med" w="med" type="stealth"/>
            </a:ln>
          </p:spPr>
        </p:cxnSp>
        <p:sp>
          <p:nvSpPr>
            <p:cNvPr id="774" name="Google Shape;774;p86"/>
            <p:cNvSpPr txBox="1"/>
            <p:nvPr/>
          </p:nvSpPr>
          <p:spPr>
            <a:xfrm>
              <a:off x="533400" y="3962400"/>
              <a:ext cx="704850" cy="533400"/>
            </a:xfrm>
            <a:prstGeom prst="rect">
              <a:avLst/>
            </a:prstGeom>
            <a:solidFill>
              <a:srgbClr val="FFFFFF"/>
            </a:solidFill>
            <a:ln cap="rnd"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8000"/>
                </a:buClr>
                <a:buSzPts val="1200"/>
                <a:buFont typeface="Tahoma"/>
                <a:buNone/>
              </a:pPr>
              <a:r>
                <a:rPr b="1" i="0" lang="en-US" sz="1200" u="none">
                  <a:solidFill>
                    <a:srgbClr val="008000"/>
                  </a:solidFill>
                  <a:latin typeface="Tahoma"/>
                  <a:ea typeface="Tahoma"/>
                  <a:cs typeface="Tahoma"/>
                  <a:sym typeface="Tahoma"/>
                </a:rPr>
                <a:t>A</a:t>
              </a:r>
              <a:endParaRPr/>
            </a:p>
          </p:txBody>
        </p:sp>
        <p:sp>
          <p:nvSpPr>
            <p:cNvPr id="775" name="Google Shape;775;p86"/>
            <p:cNvSpPr txBox="1"/>
            <p:nvPr/>
          </p:nvSpPr>
          <p:spPr>
            <a:xfrm>
              <a:off x="533400" y="4648200"/>
              <a:ext cx="704850" cy="304800"/>
            </a:xfrm>
            <a:prstGeom prst="rect">
              <a:avLst/>
            </a:prstGeom>
            <a:solidFill>
              <a:srgbClr val="FFFFFF"/>
            </a:solidFill>
            <a:ln cap="rnd"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200"/>
                <a:buFont typeface="Tahoma"/>
                <a:buNone/>
              </a:pPr>
              <a:r>
                <a:rPr b="1" i="0" lang="en-US" sz="1200" u="none">
                  <a:solidFill>
                    <a:srgbClr val="FF0000"/>
                  </a:solidFill>
                  <a:latin typeface="Tahoma"/>
                  <a:ea typeface="Tahoma"/>
                  <a:cs typeface="Tahoma"/>
                  <a:sym typeface="Tahoma"/>
                </a:rPr>
                <a:t>B</a:t>
              </a:r>
              <a:endParaRPr/>
            </a:p>
          </p:txBody>
        </p:sp>
        <p:cxnSp>
          <p:nvCxnSpPr>
            <p:cNvPr id="776" name="Google Shape;776;p86"/>
            <p:cNvCxnSpPr/>
            <p:nvPr/>
          </p:nvCxnSpPr>
          <p:spPr>
            <a:xfrm>
              <a:off x="1414462" y="5445125"/>
              <a:ext cx="5986462" cy="0"/>
            </a:xfrm>
            <a:prstGeom prst="straightConnector1">
              <a:avLst/>
            </a:prstGeom>
            <a:noFill/>
            <a:ln cap="flat" cmpd="sng" w="9525">
              <a:solidFill>
                <a:srgbClr val="0000FF"/>
              </a:solidFill>
              <a:prstDash val="solid"/>
              <a:miter lim="800000"/>
              <a:headEnd len="sm" w="sm" type="none"/>
              <a:tailEnd len="med" w="med" type="triangle"/>
            </a:ln>
          </p:spPr>
        </p:cxnSp>
      </p:grpSp>
      <p:sp>
        <p:nvSpPr>
          <p:cNvPr id="777" name="Google Shape;777;p8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Dr. Shahram Sharifi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1" name="Shape 141"/>
        <p:cNvGrpSpPr/>
        <p:nvPr/>
      </p:nvGrpSpPr>
      <p:grpSpPr>
        <a:xfrm>
          <a:off x="0" y="0"/>
          <a:ext cx="0" cy="0"/>
          <a:chOff x="0" y="0"/>
          <a:chExt cx="0" cy="0"/>
        </a:xfrm>
      </p:grpSpPr>
      <p:sp>
        <p:nvSpPr>
          <p:cNvPr id="142" name="Google Shape;142;p21"/>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Copyright Dr.Shahram Sharifi</a:t>
            </a:r>
            <a:endParaRPr/>
          </a:p>
        </p:txBody>
      </p:sp>
      <p:pic>
        <p:nvPicPr>
          <p:cNvPr id="143" name="Google Shape;143;p21"/>
          <p:cNvPicPr preferRelativeResize="0"/>
          <p:nvPr/>
        </p:nvPicPr>
        <p:blipFill rotWithShape="1">
          <a:blip r:embed="rId3">
            <a:alphaModFix/>
          </a:blip>
          <a:srcRect b="0" l="0" r="0" t="0"/>
          <a:stretch/>
        </p:blipFill>
        <p:spPr>
          <a:xfrm>
            <a:off x="533400" y="304800"/>
            <a:ext cx="8152241" cy="62822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7" name="Shape 147"/>
        <p:cNvGrpSpPr/>
        <p:nvPr/>
      </p:nvGrpSpPr>
      <p:grpSpPr>
        <a:xfrm>
          <a:off x="0" y="0"/>
          <a:ext cx="0" cy="0"/>
          <a:chOff x="0" y="0"/>
          <a:chExt cx="0" cy="0"/>
        </a:xfrm>
      </p:grpSpPr>
      <p:sp>
        <p:nvSpPr>
          <p:cNvPr id="148" name="Google Shape;148;p2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Copyright Dr.Shahram Sharifi</a:t>
            </a:r>
            <a:endParaRPr/>
          </a:p>
        </p:txBody>
      </p:sp>
      <p:grpSp>
        <p:nvGrpSpPr>
          <p:cNvPr id="149" name="Google Shape;149;p22"/>
          <p:cNvGrpSpPr/>
          <p:nvPr/>
        </p:nvGrpSpPr>
        <p:grpSpPr>
          <a:xfrm>
            <a:off x="2362200" y="609600"/>
            <a:ext cx="4761659" cy="1828800"/>
            <a:chOff x="4343400" y="16687800"/>
            <a:chExt cx="11904944" cy="4572000"/>
          </a:xfrm>
        </p:grpSpPr>
        <p:sp>
          <p:nvSpPr>
            <p:cNvPr id="150" name="Google Shape;150;p22"/>
            <p:cNvSpPr txBox="1"/>
            <p:nvPr/>
          </p:nvSpPr>
          <p:spPr>
            <a:xfrm>
              <a:off x="6629400" y="16687800"/>
              <a:ext cx="6858000" cy="2286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2600"/>
                <a:buFont typeface="Times New Roman"/>
                <a:buNone/>
              </a:pPr>
              <a:r>
                <a:rPr b="1" i="0" lang="en-US" sz="2400" u="none" cap="none" strike="noStrike">
                  <a:solidFill>
                    <a:srgbClr val="008000"/>
                  </a:solidFill>
                  <a:latin typeface="Times New Roman"/>
                  <a:ea typeface="Times New Roman"/>
                  <a:cs typeface="Times New Roman"/>
                  <a:sym typeface="Times New Roman"/>
                </a:rPr>
                <a:t>Compound Interest</a:t>
              </a:r>
              <a:r>
                <a:rPr b="1" i="0" lang="en-US" sz="2600" u="none" cap="none" strike="noStrike">
                  <a:solidFill>
                    <a:srgbClr val="008000"/>
                  </a:solidFill>
                  <a:latin typeface="Times New Roman"/>
                  <a:ea typeface="Times New Roman"/>
                  <a:cs typeface="Times New Roman"/>
                  <a:sym typeface="Times New Roman"/>
                </a:rPr>
                <a:t>*</a:t>
              </a:r>
              <a:r>
                <a:rPr b="1" i="0" lang="en-US" sz="2400" u="none" cap="none" strike="noStrike">
                  <a:solidFill>
                    <a:srgbClr val="008000"/>
                  </a:solidFill>
                  <a:latin typeface="Times New Roman"/>
                  <a:ea typeface="Times New Roman"/>
                  <a:cs typeface="Times New Roman"/>
                  <a:sym typeface="Times New Roman"/>
                </a:rPr>
                <a:t>(</a:t>
              </a:r>
              <a:r>
                <a:rPr b="1" i="0" lang="en-US" sz="2400" u="none" cap="none" strike="noStrike">
                  <a:solidFill>
                    <a:srgbClr val="FF0000"/>
                  </a:solidFill>
                  <a:latin typeface="Times New Roman"/>
                  <a:ea typeface="Times New Roman"/>
                  <a:cs typeface="Times New Roman"/>
                  <a:sym typeface="Times New Roman"/>
                </a:rPr>
                <a:t>1</a:t>
              </a:r>
              <a:r>
                <a:rPr b="1" i="0" lang="en-US" sz="2400" u="none" cap="none" strike="noStrike">
                  <a:solidFill>
                    <a:schemeClr val="dk1"/>
                  </a:solidFill>
                  <a:latin typeface="Times New Roman"/>
                  <a:ea typeface="Times New Roman"/>
                  <a:cs typeface="Times New Roman"/>
                  <a:sym typeface="Times New Roman"/>
                </a:rPr>
                <a:t>+</a:t>
              </a:r>
              <a:r>
                <a:rPr b="1" i="0" lang="en-US" sz="2400" u="none" cap="none" strike="noStrike">
                  <a:solidFill>
                    <a:schemeClr val="accent2"/>
                  </a:solidFill>
                  <a:latin typeface="Times New Roman"/>
                  <a:ea typeface="Times New Roman"/>
                  <a:cs typeface="Times New Roman"/>
                  <a:sym typeface="Times New Roman"/>
                </a:rPr>
                <a:t>i</a:t>
              </a:r>
              <a:r>
                <a:rPr b="1" i="0" lang="en-US" sz="2400" u="none" cap="none" strike="noStrike">
                  <a:solidFill>
                    <a:srgbClr val="008000"/>
                  </a:solidFill>
                  <a:latin typeface="Times New Roman"/>
                  <a:ea typeface="Times New Roman"/>
                  <a:cs typeface="Times New Roman"/>
                  <a:sym typeface="Times New Roman"/>
                </a:rPr>
                <a:t>)</a:t>
              </a:r>
              <a:endParaRPr/>
            </a:p>
          </p:txBody>
        </p:sp>
        <p:cxnSp>
          <p:nvCxnSpPr>
            <p:cNvPr id="151" name="Google Shape;151;p22"/>
            <p:cNvCxnSpPr/>
            <p:nvPr/>
          </p:nvCxnSpPr>
          <p:spPr>
            <a:xfrm>
              <a:off x="13487400" y="17830800"/>
              <a:ext cx="2057400" cy="0"/>
            </a:xfrm>
            <a:prstGeom prst="straightConnector1">
              <a:avLst/>
            </a:prstGeom>
            <a:noFill/>
            <a:ln cap="flat" cmpd="sng" w="9525">
              <a:solidFill>
                <a:srgbClr val="000000"/>
              </a:solidFill>
              <a:prstDash val="solid"/>
              <a:miter lim="800000"/>
              <a:headEnd len="sm" w="sm" type="none"/>
              <a:tailEnd len="sm" w="sm" type="none"/>
            </a:ln>
          </p:spPr>
        </p:cxnSp>
        <p:cxnSp>
          <p:nvCxnSpPr>
            <p:cNvPr id="152" name="Google Shape;152;p22"/>
            <p:cNvCxnSpPr/>
            <p:nvPr/>
          </p:nvCxnSpPr>
          <p:spPr>
            <a:xfrm>
              <a:off x="15544800" y="17830800"/>
              <a:ext cx="0" cy="3429000"/>
            </a:xfrm>
            <a:prstGeom prst="straightConnector1">
              <a:avLst/>
            </a:prstGeom>
            <a:noFill/>
            <a:ln cap="flat" cmpd="sng" w="76200">
              <a:solidFill>
                <a:srgbClr val="FF6600"/>
              </a:solidFill>
              <a:prstDash val="solid"/>
              <a:miter lim="800000"/>
              <a:headEnd len="sm" w="sm" type="none"/>
              <a:tailEnd len="sm" w="sm" type="none"/>
            </a:ln>
          </p:spPr>
        </p:cxnSp>
        <p:cxnSp>
          <p:nvCxnSpPr>
            <p:cNvPr id="153" name="Google Shape;153;p22"/>
            <p:cNvCxnSpPr/>
            <p:nvPr/>
          </p:nvCxnSpPr>
          <p:spPr>
            <a:xfrm rot="10800000">
              <a:off x="4800600" y="21259800"/>
              <a:ext cx="10744200" cy="0"/>
            </a:xfrm>
            <a:prstGeom prst="straightConnector1">
              <a:avLst/>
            </a:prstGeom>
            <a:noFill/>
            <a:ln cap="flat" cmpd="sng" w="76200">
              <a:solidFill>
                <a:srgbClr val="FF0000"/>
              </a:solidFill>
              <a:prstDash val="solid"/>
              <a:miter lim="800000"/>
              <a:headEnd len="sm" w="sm" type="none"/>
              <a:tailEnd len="sm" w="sm" type="none"/>
            </a:ln>
          </p:spPr>
        </p:cxnSp>
        <p:cxnSp>
          <p:nvCxnSpPr>
            <p:cNvPr id="154" name="Google Shape;154;p22"/>
            <p:cNvCxnSpPr/>
            <p:nvPr/>
          </p:nvCxnSpPr>
          <p:spPr>
            <a:xfrm rot="10800000">
              <a:off x="4800600" y="17830800"/>
              <a:ext cx="0" cy="3429000"/>
            </a:xfrm>
            <a:prstGeom prst="straightConnector1">
              <a:avLst/>
            </a:prstGeom>
            <a:noFill/>
            <a:ln cap="flat" cmpd="sng" w="76200">
              <a:solidFill>
                <a:srgbClr val="FF6600"/>
              </a:solidFill>
              <a:prstDash val="solid"/>
              <a:miter lim="800000"/>
              <a:headEnd len="sm" w="sm" type="none"/>
              <a:tailEnd len="sm" w="sm" type="none"/>
            </a:ln>
          </p:spPr>
        </p:cxnSp>
        <p:cxnSp>
          <p:nvCxnSpPr>
            <p:cNvPr id="155" name="Google Shape;155;p22"/>
            <p:cNvCxnSpPr/>
            <p:nvPr/>
          </p:nvCxnSpPr>
          <p:spPr>
            <a:xfrm>
              <a:off x="4800600" y="17830800"/>
              <a:ext cx="1828800" cy="0"/>
            </a:xfrm>
            <a:prstGeom prst="straightConnector1">
              <a:avLst/>
            </a:prstGeom>
            <a:noFill/>
            <a:ln cap="flat" cmpd="sng" w="9525">
              <a:solidFill>
                <a:srgbClr val="000000"/>
              </a:solidFill>
              <a:prstDash val="solid"/>
              <a:miter lim="800000"/>
              <a:headEnd len="sm" w="sm" type="none"/>
              <a:tailEnd len="sm" w="sm" type="none"/>
            </a:ln>
          </p:spPr>
        </p:cxnSp>
        <p:sp>
          <p:nvSpPr>
            <p:cNvPr id="156" name="Google Shape;156;p22"/>
            <p:cNvSpPr/>
            <p:nvPr/>
          </p:nvSpPr>
          <p:spPr>
            <a:xfrm>
              <a:off x="4343400" y="17145000"/>
              <a:ext cx="2286000" cy="2514600"/>
            </a:xfrm>
            <a:custGeom>
              <a:rect b="b" l="l" r="r" t="t"/>
              <a:pathLst>
                <a:path extrusionOk="0" h="120000" w="120000">
                  <a:moveTo>
                    <a:pt x="120000" y="33772"/>
                  </a:moveTo>
                  <a:lnTo>
                    <a:pt x="84033" y="0"/>
                  </a:lnTo>
                  <a:lnTo>
                    <a:pt x="84033" y="16177"/>
                  </a:lnTo>
                  <a:lnTo>
                    <a:pt x="69038" y="16177"/>
                  </a:lnTo>
                  <a:cubicBezTo>
                    <a:pt x="30911" y="16177"/>
                    <a:pt x="0" y="39177"/>
                    <a:pt x="0" y="67544"/>
                  </a:cubicBezTo>
                  <a:lnTo>
                    <a:pt x="0" y="120000"/>
                  </a:lnTo>
                  <a:lnTo>
                    <a:pt x="35966" y="120000"/>
                  </a:lnTo>
                  <a:lnTo>
                    <a:pt x="35966" y="67544"/>
                  </a:lnTo>
                  <a:cubicBezTo>
                    <a:pt x="35966" y="58611"/>
                    <a:pt x="50772" y="51366"/>
                    <a:pt x="69038" y="51366"/>
                  </a:cubicBezTo>
                  <a:lnTo>
                    <a:pt x="84033" y="51366"/>
                  </a:lnTo>
                  <a:lnTo>
                    <a:pt x="84033" y="67544"/>
                  </a:lnTo>
                  <a:lnTo>
                    <a:pt x="120000" y="33772"/>
                  </a:lnTo>
                  <a:close/>
                </a:path>
              </a:pathLst>
            </a:custGeom>
            <a:gradFill>
              <a:gsLst>
                <a:gs pos="0">
                  <a:srgbClr val="3366FF"/>
                </a:gs>
                <a:gs pos="100000">
                  <a:srgbClr val="FF0000"/>
                </a:gs>
              </a:gsLst>
              <a:lin ang="5400000" scaled="0"/>
            </a:gra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2800" u="none">
                <a:solidFill>
                  <a:srgbClr val="FF00FF"/>
                </a:solidFill>
                <a:latin typeface="Times New Roman"/>
                <a:ea typeface="Times New Roman"/>
                <a:cs typeface="Times New Roman"/>
                <a:sym typeface="Times New Roman"/>
              </a:endParaRPr>
            </a:p>
          </p:txBody>
        </p:sp>
        <p:sp>
          <p:nvSpPr>
            <p:cNvPr id="157" name="Google Shape;157;p22"/>
            <p:cNvSpPr/>
            <p:nvPr/>
          </p:nvSpPr>
          <p:spPr>
            <a:xfrm rot="5340000">
              <a:off x="13830300" y="17030700"/>
              <a:ext cx="2057400" cy="2743200"/>
            </a:xfrm>
            <a:custGeom>
              <a:rect b="b" l="l" r="r" t="t"/>
              <a:pathLst>
                <a:path extrusionOk="0" h="120000" w="120000">
                  <a:moveTo>
                    <a:pt x="120000" y="33772"/>
                  </a:moveTo>
                  <a:lnTo>
                    <a:pt x="84033" y="0"/>
                  </a:lnTo>
                  <a:lnTo>
                    <a:pt x="84033" y="16177"/>
                  </a:lnTo>
                  <a:lnTo>
                    <a:pt x="69038" y="16177"/>
                  </a:lnTo>
                  <a:cubicBezTo>
                    <a:pt x="30911" y="16177"/>
                    <a:pt x="0" y="39177"/>
                    <a:pt x="0" y="67544"/>
                  </a:cubicBezTo>
                  <a:lnTo>
                    <a:pt x="0" y="120000"/>
                  </a:lnTo>
                  <a:lnTo>
                    <a:pt x="35966" y="120000"/>
                  </a:lnTo>
                  <a:lnTo>
                    <a:pt x="35966" y="67544"/>
                  </a:lnTo>
                  <a:cubicBezTo>
                    <a:pt x="35966" y="58611"/>
                    <a:pt x="50772" y="51366"/>
                    <a:pt x="69038" y="51366"/>
                  </a:cubicBezTo>
                  <a:lnTo>
                    <a:pt x="84033" y="51366"/>
                  </a:lnTo>
                  <a:lnTo>
                    <a:pt x="84033" y="67544"/>
                  </a:lnTo>
                  <a:lnTo>
                    <a:pt x="120000" y="33772"/>
                  </a:lnTo>
                  <a:close/>
                </a:path>
              </a:pathLst>
            </a:custGeom>
            <a:gradFill>
              <a:gsLst>
                <a:gs pos="0">
                  <a:srgbClr val="0000FF"/>
                </a:gs>
                <a:gs pos="100000">
                  <a:srgbClr val="FF6600"/>
                </a:gs>
              </a:gsLst>
              <a:path path="circle">
                <a:fillToRect b="50%" l="50%" r="50%" t="50%"/>
              </a:path>
              <a:tileRect/>
            </a:gra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2800" u="none">
                <a:solidFill>
                  <a:srgbClr val="FF00FF"/>
                </a:solidFill>
                <a:latin typeface="Times New Roman"/>
                <a:ea typeface="Times New Roman"/>
                <a:cs typeface="Times New Roman"/>
                <a:sym typeface="Times New Roman"/>
              </a:endParaRPr>
            </a:p>
          </p:txBody>
        </p:sp>
      </p:grpSp>
      <p:pic>
        <p:nvPicPr>
          <p:cNvPr id="158" name="Google Shape;158;p22"/>
          <p:cNvPicPr preferRelativeResize="0"/>
          <p:nvPr/>
        </p:nvPicPr>
        <p:blipFill rotWithShape="1">
          <a:blip r:embed="rId3">
            <a:alphaModFix/>
          </a:blip>
          <a:srcRect b="0" l="0" r="0" t="0"/>
          <a:stretch/>
        </p:blipFill>
        <p:spPr>
          <a:xfrm>
            <a:off x="1828800" y="0"/>
            <a:ext cx="5636150" cy="584200"/>
          </a:xfrm>
          <a:prstGeom prst="rect">
            <a:avLst/>
          </a:prstGeom>
          <a:noFill/>
          <a:ln>
            <a:noFill/>
          </a:ln>
        </p:spPr>
      </p:pic>
      <p:sp>
        <p:nvSpPr>
          <p:cNvPr id="159" name="Google Shape;159;p22"/>
          <p:cNvSpPr txBox="1"/>
          <p:nvPr/>
        </p:nvSpPr>
        <p:spPr>
          <a:xfrm>
            <a:off x="76200" y="2819400"/>
            <a:ext cx="8915400" cy="3195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2400"/>
              <a:buFont typeface="Times New Roman"/>
              <a:buNone/>
            </a:pPr>
            <a:r>
              <a:rPr b="1" i="0" lang="en-US" sz="2400" u="none">
                <a:solidFill>
                  <a:srgbClr val="FF00FF"/>
                </a:solidFill>
                <a:latin typeface="Times New Roman"/>
                <a:ea typeface="Times New Roman"/>
                <a:cs typeface="Times New Roman"/>
                <a:sym typeface="Times New Roman"/>
              </a:rPr>
              <a:t>Period</a:t>
            </a:r>
            <a:r>
              <a:rPr b="1" i="0" lang="en-US" sz="2400" u="none">
                <a:solidFill>
                  <a:srgbClr val="0000FF"/>
                </a:solidFill>
                <a:latin typeface="Times New Roman"/>
                <a:ea typeface="Times New Roman"/>
                <a:cs typeface="Times New Roman"/>
                <a:sym typeface="Times New Roman"/>
              </a:rPr>
              <a:t>     </a:t>
            </a:r>
            <a:r>
              <a:rPr b="1" i="0" lang="en-US" sz="2400" u="none">
                <a:solidFill>
                  <a:srgbClr val="FF0000"/>
                </a:solidFill>
                <a:latin typeface="Times New Roman"/>
                <a:ea typeface="Times New Roman"/>
                <a:cs typeface="Times New Roman"/>
                <a:sym typeface="Times New Roman"/>
              </a:rPr>
              <a:t>Initial value</a:t>
            </a:r>
            <a:r>
              <a:rPr b="1" i="0" lang="en-US" sz="2400" u="none">
                <a:solidFill>
                  <a:srgbClr val="0000FF"/>
                </a:solidFill>
                <a:latin typeface="Times New Roman"/>
                <a:ea typeface="Times New Roman"/>
                <a:cs typeface="Times New Roman"/>
                <a:sym typeface="Times New Roman"/>
              </a:rPr>
              <a:t>          Interest	       	</a:t>
            </a:r>
            <a:r>
              <a:rPr b="1" i="0" lang="en-US" sz="2400" u="none">
                <a:solidFill>
                  <a:srgbClr val="FF0000"/>
                </a:solidFill>
                <a:latin typeface="Times New Roman"/>
                <a:ea typeface="Times New Roman"/>
                <a:cs typeface="Times New Roman"/>
                <a:sym typeface="Times New Roman"/>
              </a:rPr>
              <a:t>E.O.Y</a:t>
            </a:r>
            <a:endParaRPr b="1" i="0" sz="2400" u="none">
              <a:solidFill>
                <a:srgbClr val="0000FF"/>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FF00FF"/>
              </a:buClr>
              <a:buSzPts val="2400"/>
              <a:buFont typeface="Times New Roman"/>
              <a:buNone/>
            </a:pPr>
            <a:r>
              <a:rPr b="1" i="0" lang="en-US" sz="2400" u="none">
                <a:solidFill>
                  <a:srgbClr val="FF00FF"/>
                </a:solidFill>
                <a:latin typeface="Times New Roman"/>
                <a:ea typeface="Times New Roman"/>
                <a:cs typeface="Times New Roman"/>
                <a:sym typeface="Times New Roman"/>
              </a:rPr>
              <a:t>1</a:t>
            </a:r>
            <a:r>
              <a:rPr b="1" i="0" lang="en-US" sz="2400" u="none">
                <a:solidFill>
                  <a:srgbClr val="0000FF"/>
                </a:solidFill>
                <a:latin typeface="Times New Roman"/>
                <a:ea typeface="Times New Roman"/>
                <a:cs typeface="Times New Roman"/>
                <a:sym typeface="Times New Roman"/>
              </a:rPr>
              <a:t>	    </a:t>
            </a:r>
            <a:r>
              <a:rPr b="1" i="0" lang="en-US" sz="2400" u="none">
                <a:solidFill>
                  <a:srgbClr val="FF0000"/>
                </a:solidFill>
                <a:latin typeface="Times New Roman"/>
                <a:ea typeface="Times New Roman"/>
                <a:cs typeface="Times New Roman"/>
                <a:sym typeface="Times New Roman"/>
              </a:rPr>
              <a:t>P</a:t>
            </a:r>
            <a:r>
              <a:rPr b="1" i="0" lang="en-US" sz="2400" u="none">
                <a:solidFill>
                  <a:srgbClr val="008000"/>
                </a:solidFill>
                <a:latin typeface="Times New Roman"/>
                <a:ea typeface="Times New Roman"/>
                <a:cs typeface="Times New Roman"/>
                <a:sym typeface="Times New Roman"/>
              </a:rPr>
              <a:t>		   	</a:t>
            </a:r>
            <a:r>
              <a:rPr b="0" i="0" lang="en-US" sz="2400" u="none">
                <a:solidFill>
                  <a:srgbClr val="FF0000"/>
                </a:solidFill>
                <a:latin typeface="Times New Roman"/>
                <a:ea typeface="Times New Roman"/>
                <a:cs typeface="Times New Roman"/>
                <a:sym typeface="Times New Roman"/>
              </a:rPr>
              <a:t>P*</a:t>
            </a:r>
            <a:r>
              <a:rPr b="1" i="0" lang="en-US" sz="2400" u="none">
                <a:solidFill>
                  <a:srgbClr val="0000FF"/>
                </a:solidFill>
                <a:latin typeface="Times New Roman"/>
                <a:ea typeface="Times New Roman"/>
                <a:cs typeface="Times New Roman"/>
                <a:sym typeface="Times New Roman"/>
              </a:rPr>
              <a:t> i	</a:t>
            </a:r>
            <a:r>
              <a:rPr b="1" i="0" lang="en-US" sz="2400" u="none">
                <a:solidFill>
                  <a:srgbClr val="008000"/>
                </a:solidFill>
                <a:latin typeface="Times New Roman"/>
                <a:ea typeface="Times New Roman"/>
                <a:cs typeface="Times New Roman"/>
                <a:sym typeface="Times New Roman"/>
              </a:rPr>
              <a:t>			   </a:t>
            </a:r>
            <a:r>
              <a:rPr b="1" i="0" lang="en-US" sz="2400" u="none">
                <a:solidFill>
                  <a:srgbClr val="FF0000"/>
                </a:solidFill>
                <a:latin typeface="Times New Roman"/>
                <a:ea typeface="Times New Roman"/>
                <a:cs typeface="Times New Roman"/>
                <a:sym typeface="Times New Roman"/>
              </a:rPr>
              <a:t>P </a:t>
            </a:r>
            <a:r>
              <a:rPr b="1" i="0" lang="en-US" sz="2400" u="none">
                <a:solidFill>
                  <a:srgbClr val="008000"/>
                </a:solidFill>
                <a:latin typeface="Times New Roman"/>
                <a:ea typeface="Times New Roman"/>
                <a:cs typeface="Times New Roman"/>
                <a:sym typeface="Times New Roman"/>
              </a:rPr>
              <a:t>(</a:t>
            </a:r>
            <a:r>
              <a:rPr b="1" i="0" lang="en-US" sz="2400" u="none">
                <a:solidFill>
                  <a:srgbClr val="0000FF"/>
                </a:solidFill>
                <a:latin typeface="Times New Roman"/>
                <a:ea typeface="Times New Roman"/>
                <a:cs typeface="Times New Roman"/>
                <a:sym typeface="Times New Roman"/>
              </a:rPr>
              <a:t>1</a:t>
            </a:r>
            <a:r>
              <a:rPr b="1" i="0" lang="en-US" sz="2400" u="none">
                <a:solidFill>
                  <a:srgbClr val="008000"/>
                </a:solidFill>
                <a:latin typeface="Times New Roman"/>
                <a:ea typeface="Times New Roman"/>
                <a:cs typeface="Times New Roman"/>
                <a:sym typeface="Times New Roman"/>
              </a:rPr>
              <a:t>+</a:t>
            </a:r>
            <a:r>
              <a:rPr b="1" i="0" lang="en-US" sz="2400" u="none">
                <a:solidFill>
                  <a:srgbClr val="0000FF"/>
                </a:solidFill>
                <a:latin typeface="Times New Roman"/>
                <a:ea typeface="Times New Roman"/>
                <a:cs typeface="Times New Roman"/>
                <a:sym typeface="Times New Roman"/>
              </a:rPr>
              <a:t>i</a:t>
            </a:r>
            <a:r>
              <a:rPr b="1" i="0" lang="en-US" sz="2400" u="none">
                <a:solidFill>
                  <a:srgbClr val="008000"/>
                </a:solidFill>
                <a:latin typeface="Times New Roman"/>
                <a:ea typeface="Times New Roman"/>
                <a:cs typeface="Times New Roman"/>
                <a:sym typeface="Times New Roman"/>
              </a:rPr>
              <a:t>)</a:t>
            </a:r>
            <a:endParaRPr/>
          </a:p>
          <a:p>
            <a:pPr indent="0" lvl="0" marL="0" marR="0" rtl="0" algn="l">
              <a:lnSpc>
                <a:spcPct val="100000"/>
              </a:lnSpc>
              <a:spcBef>
                <a:spcPts val="1200"/>
              </a:spcBef>
              <a:spcAft>
                <a:spcPts val="0"/>
              </a:spcAft>
              <a:buClr>
                <a:srgbClr val="FF00FF"/>
              </a:buClr>
              <a:buSzPts val="2400"/>
              <a:buFont typeface="Times New Roman"/>
              <a:buNone/>
            </a:pPr>
            <a:r>
              <a:rPr b="1" i="0" lang="en-US" sz="2400" u="none">
                <a:solidFill>
                  <a:srgbClr val="FF00FF"/>
                </a:solidFill>
                <a:latin typeface="Times New Roman"/>
                <a:ea typeface="Times New Roman"/>
                <a:cs typeface="Times New Roman"/>
                <a:sym typeface="Times New Roman"/>
              </a:rPr>
              <a:t>2</a:t>
            </a:r>
            <a:r>
              <a:rPr b="1" i="0" lang="en-US" sz="2400" u="none">
                <a:solidFill>
                  <a:srgbClr val="0000FF"/>
                </a:solidFill>
                <a:latin typeface="Times New Roman"/>
                <a:ea typeface="Times New Roman"/>
                <a:cs typeface="Times New Roman"/>
                <a:sym typeface="Times New Roman"/>
              </a:rPr>
              <a:t>	    </a:t>
            </a:r>
            <a:r>
              <a:rPr b="1" i="0" lang="en-US" sz="2400" u="none">
                <a:solidFill>
                  <a:srgbClr val="FF0000"/>
                </a:solidFill>
                <a:latin typeface="Times New Roman"/>
                <a:ea typeface="Times New Roman"/>
                <a:cs typeface="Times New Roman"/>
                <a:sym typeface="Times New Roman"/>
              </a:rPr>
              <a:t>P (1+i)</a:t>
            </a:r>
            <a:r>
              <a:rPr b="1" i="0" lang="en-US" sz="2400" u="none">
                <a:solidFill>
                  <a:srgbClr val="008000"/>
                </a:solidFill>
                <a:latin typeface="Times New Roman"/>
                <a:ea typeface="Times New Roman"/>
                <a:cs typeface="Times New Roman"/>
                <a:sym typeface="Times New Roman"/>
              </a:rPr>
              <a:t>		</a:t>
            </a:r>
            <a:r>
              <a:rPr b="0" i="0" lang="en-US" sz="2400" u="none">
                <a:solidFill>
                  <a:srgbClr val="FF0000"/>
                </a:solidFill>
                <a:latin typeface="Times New Roman"/>
                <a:ea typeface="Times New Roman"/>
                <a:cs typeface="Times New Roman"/>
                <a:sym typeface="Times New Roman"/>
              </a:rPr>
              <a:t>P (1+i)*</a:t>
            </a:r>
            <a:r>
              <a:rPr b="0" i="0" lang="en-US" sz="2400" u="none">
                <a:solidFill>
                  <a:srgbClr val="0000FF"/>
                </a:solidFill>
                <a:latin typeface="Times New Roman"/>
                <a:ea typeface="Times New Roman"/>
                <a:cs typeface="Times New Roman"/>
                <a:sym typeface="Times New Roman"/>
              </a:rPr>
              <a:t> </a:t>
            </a:r>
            <a:r>
              <a:rPr b="1" i="0" lang="en-US" sz="2400" u="none">
                <a:solidFill>
                  <a:srgbClr val="0000FF"/>
                </a:solidFill>
                <a:latin typeface="Times New Roman"/>
                <a:ea typeface="Times New Roman"/>
                <a:cs typeface="Times New Roman"/>
                <a:sym typeface="Times New Roman"/>
              </a:rPr>
              <a:t>i</a:t>
            </a:r>
            <a:r>
              <a:rPr b="0" i="0" lang="en-US" sz="2400" u="none">
                <a:solidFill>
                  <a:srgbClr val="008000"/>
                </a:solidFill>
                <a:latin typeface="Times New Roman"/>
                <a:ea typeface="Times New Roman"/>
                <a:cs typeface="Times New Roman"/>
                <a:sym typeface="Times New Roman"/>
              </a:rPr>
              <a:t>	</a:t>
            </a:r>
            <a:r>
              <a:rPr b="1" i="0" lang="en-US" sz="2400" u="none">
                <a:solidFill>
                  <a:srgbClr val="FF0000"/>
                </a:solidFill>
                <a:latin typeface="Times New Roman"/>
                <a:ea typeface="Times New Roman"/>
                <a:cs typeface="Times New Roman"/>
                <a:sym typeface="Times New Roman"/>
              </a:rPr>
              <a:t>P (1+i) </a:t>
            </a:r>
            <a:r>
              <a:rPr b="1" i="0" lang="en-US" sz="2400" u="none">
                <a:solidFill>
                  <a:srgbClr val="008000"/>
                </a:solidFill>
                <a:latin typeface="Times New Roman"/>
                <a:ea typeface="Times New Roman"/>
                <a:cs typeface="Times New Roman"/>
                <a:sym typeface="Times New Roman"/>
              </a:rPr>
              <a:t>(</a:t>
            </a:r>
            <a:r>
              <a:rPr b="1" i="0" lang="en-US" sz="2400" u="none">
                <a:solidFill>
                  <a:srgbClr val="0000FF"/>
                </a:solidFill>
                <a:latin typeface="Times New Roman"/>
                <a:ea typeface="Times New Roman"/>
                <a:cs typeface="Times New Roman"/>
                <a:sym typeface="Times New Roman"/>
              </a:rPr>
              <a:t>1</a:t>
            </a:r>
            <a:r>
              <a:rPr b="1" i="0" lang="en-US" sz="2400" u="none">
                <a:solidFill>
                  <a:srgbClr val="008000"/>
                </a:solidFill>
                <a:latin typeface="Times New Roman"/>
                <a:ea typeface="Times New Roman"/>
                <a:cs typeface="Times New Roman"/>
                <a:sym typeface="Times New Roman"/>
              </a:rPr>
              <a:t>+</a:t>
            </a:r>
            <a:r>
              <a:rPr b="1" i="0" lang="en-US" sz="2400" u="none">
                <a:solidFill>
                  <a:srgbClr val="0000FF"/>
                </a:solidFill>
                <a:latin typeface="Times New Roman"/>
                <a:ea typeface="Times New Roman"/>
                <a:cs typeface="Times New Roman"/>
                <a:sym typeface="Times New Roman"/>
              </a:rPr>
              <a:t>i</a:t>
            </a:r>
            <a:r>
              <a:rPr b="1" i="0" lang="en-US" sz="2400" u="none">
                <a:solidFill>
                  <a:srgbClr val="008000"/>
                </a:solidFill>
                <a:latin typeface="Times New Roman"/>
                <a:ea typeface="Times New Roman"/>
                <a:cs typeface="Times New Roman"/>
                <a:sym typeface="Times New Roman"/>
              </a:rPr>
              <a:t>)  =  </a:t>
            </a:r>
            <a:r>
              <a:rPr b="1" i="0" lang="en-US" sz="2400" u="none">
                <a:solidFill>
                  <a:srgbClr val="FF0000"/>
                </a:solidFill>
                <a:latin typeface="Times New Roman"/>
                <a:ea typeface="Times New Roman"/>
                <a:cs typeface="Times New Roman"/>
                <a:sym typeface="Times New Roman"/>
              </a:rPr>
              <a:t>P (1+i)</a:t>
            </a:r>
            <a:r>
              <a:rPr b="1" baseline="30000" i="0" lang="en-US" sz="2400" u="none">
                <a:solidFill>
                  <a:srgbClr val="FF00FF"/>
                </a:solidFill>
                <a:latin typeface="Times New Roman"/>
                <a:ea typeface="Times New Roman"/>
                <a:cs typeface="Times New Roman"/>
                <a:sym typeface="Times New Roman"/>
              </a:rPr>
              <a:t>2</a:t>
            </a:r>
            <a:endParaRPr b="1" i="0" sz="2400" u="none">
              <a:solidFill>
                <a:srgbClr val="008000"/>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FF00FF"/>
              </a:buClr>
              <a:buSzPts val="2400"/>
              <a:buFont typeface="Times New Roman"/>
              <a:buNone/>
            </a:pPr>
            <a:r>
              <a:rPr b="1" i="0" lang="en-US" sz="2400" u="none">
                <a:solidFill>
                  <a:srgbClr val="FF00FF"/>
                </a:solidFill>
                <a:latin typeface="Times New Roman"/>
                <a:ea typeface="Times New Roman"/>
                <a:cs typeface="Times New Roman"/>
                <a:sym typeface="Times New Roman"/>
              </a:rPr>
              <a:t>3</a:t>
            </a:r>
            <a:r>
              <a:rPr b="1" i="0" lang="en-US" sz="2400" u="none">
                <a:solidFill>
                  <a:srgbClr val="0000FF"/>
                </a:solidFill>
                <a:latin typeface="Times New Roman"/>
                <a:ea typeface="Times New Roman"/>
                <a:cs typeface="Times New Roman"/>
                <a:sym typeface="Times New Roman"/>
              </a:rPr>
              <a:t>	    </a:t>
            </a:r>
            <a:r>
              <a:rPr b="1" i="0" lang="en-US" sz="2400" u="none">
                <a:solidFill>
                  <a:srgbClr val="FF0000"/>
                </a:solidFill>
                <a:latin typeface="Times New Roman"/>
                <a:ea typeface="Times New Roman"/>
                <a:cs typeface="Times New Roman"/>
                <a:sym typeface="Times New Roman"/>
              </a:rPr>
              <a:t>P (1+i)</a:t>
            </a:r>
            <a:r>
              <a:rPr b="1" baseline="30000" i="0" lang="en-US" sz="2400" u="none">
                <a:solidFill>
                  <a:srgbClr val="FF00FF"/>
                </a:solidFill>
                <a:latin typeface="Times New Roman"/>
                <a:ea typeface="Times New Roman"/>
                <a:cs typeface="Times New Roman"/>
                <a:sym typeface="Times New Roman"/>
              </a:rPr>
              <a:t>2</a:t>
            </a:r>
            <a:r>
              <a:rPr b="1" i="0" lang="en-US" sz="2400" u="none">
                <a:solidFill>
                  <a:srgbClr val="008000"/>
                </a:solidFill>
                <a:latin typeface="Times New Roman"/>
                <a:ea typeface="Times New Roman"/>
                <a:cs typeface="Times New Roman"/>
                <a:sym typeface="Times New Roman"/>
              </a:rPr>
              <a:t>		</a:t>
            </a:r>
            <a:r>
              <a:rPr b="0" i="0" lang="en-US" sz="2400" u="none">
                <a:solidFill>
                  <a:srgbClr val="FF0000"/>
                </a:solidFill>
                <a:latin typeface="Times New Roman"/>
                <a:ea typeface="Times New Roman"/>
                <a:cs typeface="Times New Roman"/>
                <a:sym typeface="Times New Roman"/>
              </a:rPr>
              <a:t>P (1+i)</a:t>
            </a:r>
            <a:r>
              <a:rPr b="0" baseline="30000" i="0" lang="en-US" sz="2400" u="none">
                <a:solidFill>
                  <a:srgbClr val="FF0000"/>
                </a:solidFill>
                <a:latin typeface="Times New Roman"/>
                <a:ea typeface="Times New Roman"/>
                <a:cs typeface="Times New Roman"/>
                <a:sym typeface="Times New Roman"/>
              </a:rPr>
              <a:t>2</a:t>
            </a:r>
            <a:r>
              <a:rPr b="0" i="0" lang="en-US" sz="2400" u="none">
                <a:solidFill>
                  <a:srgbClr val="FF0000"/>
                </a:solidFill>
                <a:latin typeface="Times New Roman"/>
                <a:ea typeface="Times New Roman"/>
                <a:cs typeface="Times New Roman"/>
                <a:sym typeface="Times New Roman"/>
              </a:rPr>
              <a:t>*</a:t>
            </a:r>
            <a:r>
              <a:rPr b="0" i="0" lang="en-US" sz="2400" u="none">
                <a:solidFill>
                  <a:srgbClr val="0000FF"/>
                </a:solidFill>
                <a:latin typeface="Times New Roman"/>
                <a:ea typeface="Times New Roman"/>
                <a:cs typeface="Times New Roman"/>
                <a:sym typeface="Times New Roman"/>
              </a:rPr>
              <a:t> </a:t>
            </a:r>
            <a:r>
              <a:rPr b="1" i="0" lang="en-US" sz="2400" u="none">
                <a:solidFill>
                  <a:srgbClr val="0000FF"/>
                </a:solidFill>
                <a:latin typeface="Times New Roman"/>
                <a:ea typeface="Times New Roman"/>
                <a:cs typeface="Times New Roman"/>
                <a:sym typeface="Times New Roman"/>
              </a:rPr>
              <a:t>i</a:t>
            </a:r>
            <a:r>
              <a:rPr b="0" i="0" lang="en-US" sz="2400" u="none">
                <a:solidFill>
                  <a:srgbClr val="008000"/>
                </a:solidFill>
                <a:latin typeface="Times New Roman"/>
                <a:ea typeface="Times New Roman"/>
                <a:cs typeface="Times New Roman"/>
                <a:sym typeface="Times New Roman"/>
              </a:rPr>
              <a:t>	</a:t>
            </a:r>
            <a:r>
              <a:rPr b="1" i="0" lang="en-US" sz="2400" u="none">
                <a:solidFill>
                  <a:srgbClr val="FF0000"/>
                </a:solidFill>
                <a:latin typeface="Times New Roman"/>
                <a:ea typeface="Times New Roman"/>
                <a:cs typeface="Times New Roman"/>
                <a:sym typeface="Times New Roman"/>
              </a:rPr>
              <a:t>P (1+i)</a:t>
            </a:r>
            <a:r>
              <a:rPr b="1" baseline="30000" i="0" lang="en-US" sz="2400" u="none">
                <a:solidFill>
                  <a:srgbClr val="FF0000"/>
                </a:solidFill>
                <a:latin typeface="Times New Roman"/>
                <a:ea typeface="Times New Roman"/>
                <a:cs typeface="Times New Roman"/>
                <a:sym typeface="Times New Roman"/>
              </a:rPr>
              <a:t>2</a:t>
            </a:r>
            <a:r>
              <a:rPr b="1" i="0" lang="en-US" sz="2400" u="none">
                <a:solidFill>
                  <a:srgbClr val="FF0000"/>
                </a:solidFill>
                <a:latin typeface="Times New Roman"/>
                <a:ea typeface="Times New Roman"/>
                <a:cs typeface="Times New Roman"/>
                <a:sym typeface="Times New Roman"/>
              </a:rPr>
              <a:t> </a:t>
            </a:r>
            <a:r>
              <a:rPr b="1" i="0" lang="en-US" sz="2400" u="none">
                <a:solidFill>
                  <a:srgbClr val="008000"/>
                </a:solidFill>
                <a:latin typeface="Times New Roman"/>
                <a:ea typeface="Times New Roman"/>
                <a:cs typeface="Times New Roman"/>
                <a:sym typeface="Times New Roman"/>
              </a:rPr>
              <a:t>(</a:t>
            </a:r>
            <a:r>
              <a:rPr b="1" i="0" lang="en-US" sz="2400" u="none">
                <a:solidFill>
                  <a:srgbClr val="0000FF"/>
                </a:solidFill>
                <a:latin typeface="Times New Roman"/>
                <a:ea typeface="Times New Roman"/>
                <a:cs typeface="Times New Roman"/>
                <a:sym typeface="Times New Roman"/>
              </a:rPr>
              <a:t>1</a:t>
            </a:r>
            <a:r>
              <a:rPr b="1" i="0" lang="en-US" sz="2400" u="none">
                <a:solidFill>
                  <a:srgbClr val="008000"/>
                </a:solidFill>
                <a:latin typeface="Times New Roman"/>
                <a:ea typeface="Times New Roman"/>
                <a:cs typeface="Times New Roman"/>
                <a:sym typeface="Times New Roman"/>
              </a:rPr>
              <a:t>+</a:t>
            </a:r>
            <a:r>
              <a:rPr b="1" i="0" lang="en-US" sz="2400" u="none">
                <a:solidFill>
                  <a:srgbClr val="0000FF"/>
                </a:solidFill>
                <a:latin typeface="Times New Roman"/>
                <a:ea typeface="Times New Roman"/>
                <a:cs typeface="Times New Roman"/>
                <a:sym typeface="Times New Roman"/>
              </a:rPr>
              <a:t>i</a:t>
            </a:r>
            <a:r>
              <a:rPr b="1" i="0" lang="en-US" sz="2400" u="none">
                <a:solidFill>
                  <a:srgbClr val="008000"/>
                </a:solidFill>
                <a:latin typeface="Times New Roman"/>
                <a:ea typeface="Times New Roman"/>
                <a:cs typeface="Times New Roman"/>
                <a:sym typeface="Times New Roman"/>
              </a:rPr>
              <a:t>)=</a:t>
            </a:r>
            <a:r>
              <a:rPr b="1" i="0" lang="en-US" sz="2400" u="none">
                <a:solidFill>
                  <a:srgbClr val="FF0000"/>
                </a:solidFill>
                <a:latin typeface="Times New Roman"/>
                <a:ea typeface="Times New Roman"/>
                <a:cs typeface="Times New Roman"/>
                <a:sym typeface="Times New Roman"/>
              </a:rPr>
              <a:t>   P (1+i)</a:t>
            </a:r>
            <a:r>
              <a:rPr b="1" baseline="30000" i="0" lang="en-US" sz="2400" u="none">
                <a:solidFill>
                  <a:srgbClr val="FF00FF"/>
                </a:solidFill>
                <a:latin typeface="Times New Roman"/>
                <a:ea typeface="Times New Roman"/>
                <a:cs typeface="Times New Roman"/>
                <a:sym typeface="Times New Roman"/>
              </a:rPr>
              <a:t>3</a:t>
            </a:r>
            <a:endParaRPr/>
          </a:p>
          <a:p>
            <a:pPr indent="0" lvl="0" marL="0" marR="0" rtl="0" algn="l">
              <a:lnSpc>
                <a:spcPct val="100000"/>
              </a:lnSpc>
              <a:spcBef>
                <a:spcPts val="1200"/>
              </a:spcBef>
              <a:spcAft>
                <a:spcPts val="0"/>
              </a:spcAft>
              <a:buClr>
                <a:srgbClr val="008000"/>
              </a:buClr>
              <a:buSzPts val="2400"/>
              <a:buFont typeface="Times New Roman"/>
              <a:buNone/>
            </a:pPr>
            <a:r>
              <a:rPr b="1" i="0" lang="en-US" sz="2400" u="none">
                <a:solidFill>
                  <a:srgbClr val="008000"/>
                </a:solidFill>
                <a:latin typeface="Times New Roman"/>
                <a:ea typeface="Times New Roman"/>
                <a:cs typeface="Times New Roman"/>
                <a:sym typeface="Times New Roman"/>
              </a:rPr>
              <a:t>….            …..                        ……….         ………….               ……….</a:t>
            </a:r>
            <a:endParaRPr/>
          </a:p>
          <a:p>
            <a:pPr indent="0" lvl="0" marL="0" marR="0" rtl="0" algn="l">
              <a:lnSpc>
                <a:spcPct val="100000"/>
              </a:lnSpc>
              <a:spcBef>
                <a:spcPts val="1200"/>
              </a:spcBef>
              <a:spcAft>
                <a:spcPts val="0"/>
              </a:spcAft>
              <a:buClr>
                <a:srgbClr val="FF00FF"/>
              </a:buClr>
              <a:buSzPts val="2400"/>
              <a:buFont typeface="Times New Roman"/>
              <a:buNone/>
            </a:pPr>
            <a:r>
              <a:rPr b="1" i="0" lang="en-US" sz="2400" u="none">
                <a:solidFill>
                  <a:srgbClr val="FF00FF"/>
                </a:solidFill>
                <a:latin typeface="Times New Roman"/>
                <a:ea typeface="Times New Roman"/>
                <a:cs typeface="Times New Roman"/>
                <a:sym typeface="Times New Roman"/>
              </a:rPr>
              <a:t>n	</a:t>
            </a:r>
            <a:r>
              <a:rPr b="1" i="0" lang="en-US" sz="2400" u="none">
                <a:solidFill>
                  <a:srgbClr val="FF0000"/>
                </a:solidFill>
                <a:latin typeface="Times New Roman"/>
                <a:ea typeface="Times New Roman"/>
                <a:cs typeface="Times New Roman"/>
                <a:sym typeface="Times New Roman"/>
              </a:rPr>
              <a:t>P (1+i)</a:t>
            </a:r>
            <a:r>
              <a:rPr b="1" baseline="30000" i="0" lang="en-US" sz="2400" u="none">
                <a:solidFill>
                  <a:srgbClr val="FF00FF"/>
                </a:solidFill>
                <a:latin typeface="Times New Roman"/>
                <a:ea typeface="Times New Roman"/>
                <a:cs typeface="Times New Roman"/>
                <a:sym typeface="Times New Roman"/>
              </a:rPr>
              <a:t>n-1		</a:t>
            </a:r>
            <a:r>
              <a:rPr b="0" i="0" lang="en-US" sz="2400" u="none">
                <a:solidFill>
                  <a:srgbClr val="FF0000"/>
                </a:solidFill>
                <a:latin typeface="Times New Roman"/>
                <a:ea typeface="Times New Roman"/>
                <a:cs typeface="Times New Roman"/>
                <a:sym typeface="Times New Roman"/>
              </a:rPr>
              <a:t>P (1+i)</a:t>
            </a:r>
            <a:r>
              <a:rPr b="0" baseline="30000" i="0" lang="en-US" sz="2400" u="none">
                <a:solidFill>
                  <a:srgbClr val="FF00FF"/>
                </a:solidFill>
                <a:latin typeface="Times New Roman"/>
                <a:ea typeface="Times New Roman"/>
                <a:cs typeface="Times New Roman"/>
                <a:sym typeface="Times New Roman"/>
              </a:rPr>
              <a:t>n-1</a:t>
            </a:r>
            <a:r>
              <a:rPr b="0" i="0" lang="en-US" sz="2400" u="none">
                <a:solidFill>
                  <a:srgbClr val="FF0000"/>
                </a:solidFill>
                <a:latin typeface="Times New Roman"/>
                <a:ea typeface="Times New Roman"/>
                <a:cs typeface="Times New Roman"/>
                <a:sym typeface="Times New Roman"/>
              </a:rPr>
              <a:t>*</a:t>
            </a:r>
            <a:r>
              <a:rPr b="0" i="0" lang="en-US" sz="2400" u="none">
                <a:solidFill>
                  <a:srgbClr val="0000FF"/>
                </a:solidFill>
                <a:latin typeface="Times New Roman"/>
                <a:ea typeface="Times New Roman"/>
                <a:cs typeface="Times New Roman"/>
                <a:sym typeface="Times New Roman"/>
              </a:rPr>
              <a:t> </a:t>
            </a:r>
            <a:r>
              <a:rPr b="1" i="0" lang="en-US" sz="2400" u="none">
                <a:solidFill>
                  <a:srgbClr val="0000FF"/>
                </a:solidFill>
                <a:latin typeface="Times New Roman"/>
                <a:ea typeface="Times New Roman"/>
                <a:cs typeface="Times New Roman"/>
                <a:sym typeface="Times New Roman"/>
              </a:rPr>
              <a:t>i</a:t>
            </a:r>
            <a:r>
              <a:rPr b="0" i="0" lang="en-US" sz="2400" u="none">
                <a:solidFill>
                  <a:srgbClr val="008000"/>
                </a:solidFill>
                <a:latin typeface="Times New Roman"/>
                <a:ea typeface="Times New Roman"/>
                <a:cs typeface="Times New Roman"/>
                <a:sym typeface="Times New Roman"/>
              </a:rPr>
              <a:t>	</a:t>
            </a:r>
            <a:r>
              <a:rPr b="1" i="0" lang="en-US" sz="2400" u="none">
                <a:solidFill>
                  <a:srgbClr val="FF0000"/>
                </a:solidFill>
                <a:latin typeface="Times New Roman"/>
                <a:ea typeface="Times New Roman"/>
                <a:cs typeface="Times New Roman"/>
                <a:sym typeface="Times New Roman"/>
              </a:rPr>
              <a:t>P (1+i)</a:t>
            </a:r>
            <a:r>
              <a:rPr b="1" baseline="30000" i="0" lang="en-US" sz="2400" u="none">
                <a:solidFill>
                  <a:srgbClr val="FF00FF"/>
                </a:solidFill>
                <a:latin typeface="Times New Roman"/>
                <a:ea typeface="Times New Roman"/>
                <a:cs typeface="Times New Roman"/>
                <a:sym typeface="Times New Roman"/>
              </a:rPr>
              <a:t>n-1</a:t>
            </a:r>
            <a:r>
              <a:rPr b="1" i="0" lang="en-US" sz="2400" u="none">
                <a:solidFill>
                  <a:srgbClr val="FF0000"/>
                </a:solidFill>
                <a:latin typeface="Times New Roman"/>
                <a:ea typeface="Times New Roman"/>
                <a:cs typeface="Times New Roman"/>
                <a:sym typeface="Times New Roman"/>
              </a:rPr>
              <a:t> </a:t>
            </a:r>
            <a:r>
              <a:rPr b="1" i="0" lang="en-US" sz="2400" u="none">
                <a:solidFill>
                  <a:srgbClr val="008000"/>
                </a:solidFill>
                <a:latin typeface="Times New Roman"/>
                <a:ea typeface="Times New Roman"/>
                <a:cs typeface="Times New Roman"/>
                <a:sym typeface="Times New Roman"/>
              </a:rPr>
              <a:t>(</a:t>
            </a:r>
            <a:r>
              <a:rPr b="1" i="0" lang="en-US" sz="2400" u="none">
                <a:solidFill>
                  <a:srgbClr val="0000FF"/>
                </a:solidFill>
                <a:latin typeface="Times New Roman"/>
                <a:ea typeface="Times New Roman"/>
                <a:cs typeface="Times New Roman"/>
                <a:sym typeface="Times New Roman"/>
              </a:rPr>
              <a:t>1</a:t>
            </a:r>
            <a:r>
              <a:rPr b="1" i="0" lang="en-US" sz="2400" u="none">
                <a:solidFill>
                  <a:srgbClr val="008000"/>
                </a:solidFill>
                <a:latin typeface="Times New Roman"/>
                <a:ea typeface="Times New Roman"/>
                <a:cs typeface="Times New Roman"/>
                <a:sym typeface="Times New Roman"/>
              </a:rPr>
              <a:t>+</a:t>
            </a:r>
            <a:r>
              <a:rPr b="1" i="0" lang="en-US" sz="2400" u="none">
                <a:solidFill>
                  <a:srgbClr val="0000FF"/>
                </a:solidFill>
                <a:latin typeface="Times New Roman"/>
                <a:ea typeface="Times New Roman"/>
                <a:cs typeface="Times New Roman"/>
                <a:sym typeface="Times New Roman"/>
              </a:rPr>
              <a:t>i</a:t>
            </a:r>
            <a:r>
              <a:rPr b="1" i="0" lang="en-US" sz="2400" u="none">
                <a:solidFill>
                  <a:srgbClr val="008000"/>
                </a:solidFill>
                <a:latin typeface="Times New Roman"/>
                <a:ea typeface="Times New Roman"/>
                <a:cs typeface="Times New Roman"/>
                <a:sym typeface="Times New Roman"/>
              </a:rPr>
              <a:t>)=</a:t>
            </a:r>
            <a:r>
              <a:rPr b="1" i="0" lang="en-US" sz="2400" u="none">
                <a:solidFill>
                  <a:srgbClr val="FF0000"/>
                </a:solidFill>
                <a:latin typeface="Times New Roman"/>
                <a:ea typeface="Times New Roman"/>
                <a:cs typeface="Times New Roman"/>
                <a:sym typeface="Times New Roman"/>
              </a:rPr>
              <a:t> P(1+i)</a:t>
            </a:r>
            <a:r>
              <a:rPr b="1" baseline="30000" i="0" lang="en-US" sz="2400" u="none">
                <a:solidFill>
                  <a:srgbClr val="FF00FF"/>
                </a:solidFill>
                <a:latin typeface="Times New Roman"/>
                <a:ea typeface="Times New Roman"/>
                <a:cs typeface="Times New Roman"/>
                <a:sym typeface="Times New Roman"/>
              </a:rPr>
              <a:t>n</a:t>
            </a:r>
            <a:endParaRPr/>
          </a:p>
        </p:txBody>
      </p:sp>
      <p:grpSp>
        <p:nvGrpSpPr>
          <p:cNvPr id="160" name="Google Shape;160;p22"/>
          <p:cNvGrpSpPr/>
          <p:nvPr/>
        </p:nvGrpSpPr>
        <p:grpSpPr>
          <a:xfrm>
            <a:off x="2133600" y="3810000"/>
            <a:ext cx="5715001" cy="274638"/>
            <a:chOff x="2303462" y="4999037"/>
            <a:chExt cx="3932238" cy="274638"/>
          </a:xfrm>
        </p:grpSpPr>
        <p:cxnSp>
          <p:nvCxnSpPr>
            <p:cNvPr id="161" name="Google Shape;161;p22"/>
            <p:cNvCxnSpPr/>
            <p:nvPr/>
          </p:nvCxnSpPr>
          <p:spPr>
            <a:xfrm flipH="1">
              <a:off x="6143625" y="4999037"/>
              <a:ext cx="92075" cy="90487"/>
            </a:xfrm>
            <a:prstGeom prst="straightConnector1">
              <a:avLst/>
            </a:prstGeom>
            <a:noFill/>
            <a:ln cap="flat" cmpd="sng" w="28575">
              <a:solidFill>
                <a:srgbClr val="FF6600"/>
              </a:solidFill>
              <a:prstDash val="solid"/>
              <a:miter lim="800000"/>
              <a:headEnd len="sm" w="sm" type="none"/>
              <a:tailEnd len="sm" w="sm" type="none"/>
            </a:ln>
          </p:spPr>
        </p:cxnSp>
        <p:cxnSp>
          <p:nvCxnSpPr>
            <p:cNvPr id="162" name="Google Shape;162;p22"/>
            <p:cNvCxnSpPr/>
            <p:nvPr/>
          </p:nvCxnSpPr>
          <p:spPr>
            <a:xfrm rot="10800000">
              <a:off x="2486025" y="5089525"/>
              <a:ext cx="3657600" cy="0"/>
            </a:xfrm>
            <a:prstGeom prst="straightConnector1">
              <a:avLst/>
            </a:prstGeom>
            <a:noFill/>
            <a:ln cap="flat" cmpd="sng" w="28575">
              <a:solidFill>
                <a:srgbClr val="FF6600"/>
              </a:solidFill>
              <a:prstDash val="solid"/>
              <a:miter lim="800000"/>
              <a:headEnd len="sm" w="sm" type="none"/>
              <a:tailEnd len="sm" w="sm" type="none"/>
            </a:ln>
          </p:spPr>
        </p:cxnSp>
        <p:cxnSp>
          <p:nvCxnSpPr>
            <p:cNvPr id="163" name="Google Shape;163;p22"/>
            <p:cNvCxnSpPr/>
            <p:nvPr/>
          </p:nvCxnSpPr>
          <p:spPr>
            <a:xfrm flipH="1">
              <a:off x="2303462" y="5089525"/>
              <a:ext cx="182562" cy="184150"/>
            </a:xfrm>
            <a:prstGeom prst="straightConnector1">
              <a:avLst/>
            </a:prstGeom>
            <a:noFill/>
            <a:ln cap="flat" cmpd="sng" w="28575">
              <a:solidFill>
                <a:srgbClr val="FF6600"/>
              </a:solidFill>
              <a:prstDash val="solid"/>
              <a:miter lim="800000"/>
              <a:headEnd len="sm" w="sm" type="none"/>
              <a:tailEnd len="med" w="med" type="triangle"/>
            </a:ln>
          </p:spPr>
        </p:cxnSp>
      </p:grpSp>
      <p:grpSp>
        <p:nvGrpSpPr>
          <p:cNvPr id="164" name="Google Shape;164;p22"/>
          <p:cNvGrpSpPr/>
          <p:nvPr/>
        </p:nvGrpSpPr>
        <p:grpSpPr>
          <a:xfrm>
            <a:off x="2209800" y="4297362"/>
            <a:ext cx="5715001" cy="274638"/>
            <a:chOff x="2303462" y="4999037"/>
            <a:chExt cx="3932238" cy="274638"/>
          </a:xfrm>
        </p:grpSpPr>
        <p:cxnSp>
          <p:nvCxnSpPr>
            <p:cNvPr id="165" name="Google Shape;165;p22"/>
            <p:cNvCxnSpPr/>
            <p:nvPr/>
          </p:nvCxnSpPr>
          <p:spPr>
            <a:xfrm flipH="1">
              <a:off x="6143625" y="4999037"/>
              <a:ext cx="92075" cy="90487"/>
            </a:xfrm>
            <a:prstGeom prst="straightConnector1">
              <a:avLst/>
            </a:prstGeom>
            <a:noFill/>
            <a:ln cap="flat" cmpd="sng" w="28575">
              <a:solidFill>
                <a:srgbClr val="FF6600"/>
              </a:solidFill>
              <a:prstDash val="solid"/>
              <a:miter lim="800000"/>
              <a:headEnd len="sm" w="sm" type="none"/>
              <a:tailEnd len="sm" w="sm" type="none"/>
            </a:ln>
          </p:spPr>
        </p:cxnSp>
        <p:cxnSp>
          <p:nvCxnSpPr>
            <p:cNvPr id="166" name="Google Shape;166;p22"/>
            <p:cNvCxnSpPr/>
            <p:nvPr/>
          </p:nvCxnSpPr>
          <p:spPr>
            <a:xfrm rot="10800000">
              <a:off x="2486025" y="5089525"/>
              <a:ext cx="3657600" cy="0"/>
            </a:xfrm>
            <a:prstGeom prst="straightConnector1">
              <a:avLst/>
            </a:prstGeom>
            <a:noFill/>
            <a:ln cap="flat" cmpd="sng" w="28575">
              <a:solidFill>
                <a:srgbClr val="FF6600"/>
              </a:solidFill>
              <a:prstDash val="solid"/>
              <a:miter lim="800000"/>
              <a:headEnd len="sm" w="sm" type="none"/>
              <a:tailEnd len="sm" w="sm" type="none"/>
            </a:ln>
          </p:spPr>
        </p:cxnSp>
        <p:cxnSp>
          <p:nvCxnSpPr>
            <p:cNvPr id="167" name="Google Shape;167;p22"/>
            <p:cNvCxnSpPr/>
            <p:nvPr/>
          </p:nvCxnSpPr>
          <p:spPr>
            <a:xfrm flipH="1">
              <a:off x="2303462" y="5089525"/>
              <a:ext cx="182562" cy="184150"/>
            </a:xfrm>
            <a:prstGeom prst="straightConnector1">
              <a:avLst/>
            </a:prstGeom>
            <a:noFill/>
            <a:ln cap="flat" cmpd="sng" w="28575">
              <a:solidFill>
                <a:srgbClr val="FF6600"/>
              </a:solidFill>
              <a:prstDash val="solid"/>
              <a:miter lim="800000"/>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3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