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xlsb" ContentType="application/vnd.ms-excel.sheet.binary.macroEnabled.12"/>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0" r:id="rId2"/>
    <p:sldMasterId id="2147483672" r:id="rId3"/>
  </p:sldMasterIdLst>
  <p:notesMasterIdLst>
    <p:notesMasterId r:id="rId94"/>
  </p:notesMasterIdLst>
  <p:sldIdLst>
    <p:sldId id="354" r:id="rId4"/>
    <p:sldId id="355" r:id="rId5"/>
    <p:sldId id="257" r:id="rId6"/>
    <p:sldId id="262" r:id="rId7"/>
    <p:sldId id="265" r:id="rId8"/>
    <p:sldId id="263" r:id="rId9"/>
    <p:sldId id="266" r:id="rId10"/>
    <p:sldId id="264"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 id="288" r:id="rId25"/>
    <p:sldId id="281" r:id="rId26"/>
    <p:sldId id="282" r:id="rId27"/>
    <p:sldId id="283" r:id="rId28"/>
    <p:sldId id="284" r:id="rId29"/>
    <p:sldId id="286" r:id="rId30"/>
    <p:sldId id="287" r:id="rId31"/>
    <p:sldId id="290" r:id="rId32"/>
    <p:sldId id="292" r:id="rId33"/>
    <p:sldId id="293"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6" r:id="rId93"/>
  </p:sldIdLst>
  <p:sldSz cx="9144000" cy="6858000" type="screen4x3"/>
  <p:notesSz cx="6858000" cy="9144000"/>
  <p:embeddedFontLst>
    <p:embeddedFont>
      <p:font typeface="Calibri" panose="020F0502020204030204" pitchFamily="34" charset="0"/>
      <p:regular r:id="rId95"/>
      <p:bold r:id="rId96"/>
      <p:italic r:id="rId97"/>
      <p:boldItalic r:id="rId98"/>
    </p:embeddedFont>
    <p:embeddedFont>
      <p:font typeface="Mathematica1" panose="020B0604020202020204"/>
      <p:regular r:id="rId99"/>
      <p:bold r:id="rId10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53" autoAdjust="0"/>
    <p:restoredTop sz="95805" autoAdjust="0"/>
  </p:normalViewPr>
  <p:slideViewPr>
    <p:cSldViewPr>
      <p:cViewPr varScale="1">
        <p:scale>
          <a:sx n="71" d="100"/>
          <a:sy n="71" d="100"/>
        </p:scale>
        <p:origin x="1182" y="78"/>
      </p:cViewPr>
      <p:guideLst>
        <p:guide orient="horz" pos="2160"/>
        <p:guide pos="2880"/>
      </p:guideLst>
    </p:cSldViewPr>
  </p:slideViewPr>
  <p:outlineViewPr>
    <p:cViewPr>
      <p:scale>
        <a:sx n="33" d="100"/>
        <a:sy n="33" d="100"/>
      </p:scale>
      <p:origin x="0" y="2880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4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font" Target="fonts/font1.fntdata"/><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font" Target="fonts/font6.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font" Target="fonts/font4.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notesMaster" Target="notesMasters/notesMaster1.xml"/><Relationship Id="rId99" Type="http://schemas.openxmlformats.org/officeDocument/2006/relationships/font" Target="fonts/font5.fntdata"/><Relationship Id="rId10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font" Target="fonts/font3.fntdata"/><Relationship Id="rId10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Y-Values</c:v>
                </c:pt>
              </c:strCache>
            </c:strRef>
          </c:tx>
          <c:marker>
            <c:symbol val="none"/>
          </c:marker>
          <c:xVal>
            <c:numRef>
              <c:f>Sheet1!$A$2:$A$9</c:f>
              <c:numCache>
                <c:formatCode>General</c:formatCode>
                <c:ptCount val="8"/>
                <c:pt idx="0">
                  <c:v>9</c:v>
                </c:pt>
                <c:pt idx="1">
                  <c:v>10</c:v>
                </c:pt>
                <c:pt idx="2">
                  <c:v>11</c:v>
                </c:pt>
                <c:pt idx="3">
                  <c:v>12</c:v>
                </c:pt>
                <c:pt idx="4">
                  <c:v>13</c:v>
                </c:pt>
                <c:pt idx="5">
                  <c:v>14</c:v>
                </c:pt>
                <c:pt idx="6">
                  <c:v>15</c:v>
                </c:pt>
                <c:pt idx="7">
                  <c:v>16</c:v>
                </c:pt>
              </c:numCache>
            </c:numRef>
          </c:xVal>
          <c:yVal>
            <c:numRef>
              <c:f>Sheet1!$B$2:$B$9</c:f>
              <c:numCache>
                <c:formatCode>General</c:formatCode>
                <c:ptCount val="8"/>
                <c:pt idx="0">
                  <c:v>0</c:v>
                </c:pt>
                <c:pt idx="1">
                  <c:v>0</c:v>
                </c:pt>
                <c:pt idx="2">
                  <c:v>0</c:v>
                </c:pt>
                <c:pt idx="3">
                  <c:v>0</c:v>
                </c:pt>
                <c:pt idx="4">
                  <c:v>0</c:v>
                </c:pt>
                <c:pt idx="5">
                  <c:v>0</c:v>
                </c:pt>
                <c:pt idx="6">
                  <c:v>0</c:v>
                </c:pt>
                <c:pt idx="7">
                  <c:v>0</c:v>
                </c:pt>
              </c:numCache>
            </c:numRef>
          </c:yVal>
          <c:smooth val="1"/>
        </c:ser>
        <c:dLbls>
          <c:showLegendKey val="0"/>
          <c:showVal val="0"/>
          <c:showCatName val="0"/>
          <c:showSerName val="0"/>
          <c:showPercent val="0"/>
          <c:showBubbleSize val="0"/>
        </c:dLbls>
        <c:axId val="206510736"/>
        <c:axId val="173667784"/>
      </c:scatterChart>
      <c:valAx>
        <c:axId val="206510736"/>
        <c:scaling>
          <c:orientation val="minMax"/>
          <c:max val="16"/>
          <c:min val="9"/>
        </c:scaling>
        <c:delete val="0"/>
        <c:axPos val="b"/>
        <c:numFmt formatCode="General" sourceLinked="1"/>
        <c:majorTickMark val="out"/>
        <c:minorTickMark val="none"/>
        <c:tickLblPos val="nextTo"/>
        <c:crossAx val="173667784"/>
        <c:crosses val="autoZero"/>
        <c:crossBetween val="midCat"/>
        <c:majorUnit val="1"/>
      </c:valAx>
      <c:valAx>
        <c:axId val="173667784"/>
        <c:scaling>
          <c:orientation val="minMax"/>
        </c:scaling>
        <c:delete val="1"/>
        <c:axPos val="l"/>
        <c:majorGridlines/>
        <c:numFmt formatCode="General" sourceLinked="1"/>
        <c:majorTickMark val="out"/>
        <c:minorTickMark val="none"/>
        <c:tickLblPos val="none"/>
        <c:crossAx val="206510736"/>
        <c:crosses val="autoZero"/>
        <c:crossBetween val="midCat"/>
      </c:valAx>
    </c:plotArea>
    <c:plotVisOnly val="1"/>
    <c:dispBlanksAs val="gap"/>
    <c:showDLblsOverMax val="0"/>
  </c:chart>
  <c:txPr>
    <a:bodyPr/>
    <a:lstStyle/>
    <a:p>
      <a:pPr>
        <a:defRPr sz="1800"/>
      </a:pPr>
      <a:endParaRPr lang="fr-FR"/>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image" Target="../media/image64.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803546-2E76-4B7C-A6AC-DA13A5F161D8}" type="datetimeFigureOut">
              <a:rPr lang="en-US" smtClean="0"/>
              <a:pPr/>
              <a:t>1/23/2015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B118E1-2791-4056-A2CD-20B3CB48E8C4}" type="slidenum">
              <a:rPr lang="en-US" smtClean="0"/>
              <a:pPr/>
              <a:t>‹#›</a:t>
            </a:fld>
            <a:endParaRPr lang="en-US" dirty="0"/>
          </a:p>
        </p:txBody>
      </p:sp>
    </p:spTree>
    <p:extLst>
      <p:ext uri="{BB962C8B-B14F-4D97-AF65-F5344CB8AC3E}">
        <p14:creationId xmlns:p14="http://schemas.microsoft.com/office/powerpoint/2010/main" val="2955799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a:t>
            </a:fld>
            <a:endParaRPr lang="en-US" dirty="0"/>
          </a:p>
        </p:txBody>
      </p:sp>
    </p:spTree>
    <p:extLst>
      <p:ext uri="{BB962C8B-B14F-4D97-AF65-F5344CB8AC3E}">
        <p14:creationId xmlns:p14="http://schemas.microsoft.com/office/powerpoint/2010/main" val="333724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10</a:t>
            </a:fld>
            <a:endParaRPr lang="en-US" dirty="0"/>
          </a:p>
        </p:txBody>
      </p:sp>
    </p:spTree>
    <p:extLst>
      <p:ext uri="{BB962C8B-B14F-4D97-AF65-F5344CB8AC3E}">
        <p14:creationId xmlns:p14="http://schemas.microsoft.com/office/powerpoint/2010/main" val="871846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11</a:t>
            </a:fld>
            <a:endParaRPr lang="en-US" dirty="0"/>
          </a:p>
        </p:txBody>
      </p:sp>
    </p:spTree>
    <p:extLst>
      <p:ext uri="{BB962C8B-B14F-4D97-AF65-F5344CB8AC3E}">
        <p14:creationId xmlns:p14="http://schemas.microsoft.com/office/powerpoint/2010/main" val="2168938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12</a:t>
            </a:fld>
            <a:endParaRPr lang="en-US" dirty="0"/>
          </a:p>
        </p:txBody>
      </p:sp>
    </p:spTree>
    <p:extLst>
      <p:ext uri="{BB962C8B-B14F-4D97-AF65-F5344CB8AC3E}">
        <p14:creationId xmlns:p14="http://schemas.microsoft.com/office/powerpoint/2010/main" val="710568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13</a:t>
            </a:fld>
            <a:endParaRPr lang="en-US" dirty="0"/>
          </a:p>
        </p:txBody>
      </p:sp>
    </p:spTree>
    <p:extLst>
      <p:ext uri="{BB962C8B-B14F-4D97-AF65-F5344CB8AC3E}">
        <p14:creationId xmlns:p14="http://schemas.microsoft.com/office/powerpoint/2010/main" val="3365901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14</a:t>
            </a:fld>
            <a:endParaRPr lang="en-US" dirty="0"/>
          </a:p>
        </p:txBody>
      </p:sp>
    </p:spTree>
    <p:extLst>
      <p:ext uri="{BB962C8B-B14F-4D97-AF65-F5344CB8AC3E}">
        <p14:creationId xmlns:p14="http://schemas.microsoft.com/office/powerpoint/2010/main" val="3028233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15</a:t>
            </a:fld>
            <a:endParaRPr lang="en-US" dirty="0"/>
          </a:p>
        </p:txBody>
      </p:sp>
    </p:spTree>
    <p:extLst>
      <p:ext uri="{BB962C8B-B14F-4D97-AF65-F5344CB8AC3E}">
        <p14:creationId xmlns:p14="http://schemas.microsoft.com/office/powerpoint/2010/main" val="3612067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16</a:t>
            </a:fld>
            <a:endParaRPr lang="en-US" dirty="0"/>
          </a:p>
        </p:txBody>
      </p:sp>
    </p:spTree>
    <p:extLst>
      <p:ext uri="{BB962C8B-B14F-4D97-AF65-F5344CB8AC3E}">
        <p14:creationId xmlns:p14="http://schemas.microsoft.com/office/powerpoint/2010/main" val="3995290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17</a:t>
            </a:fld>
            <a:endParaRPr lang="en-US" dirty="0"/>
          </a:p>
        </p:txBody>
      </p:sp>
    </p:spTree>
    <p:extLst>
      <p:ext uri="{BB962C8B-B14F-4D97-AF65-F5344CB8AC3E}">
        <p14:creationId xmlns:p14="http://schemas.microsoft.com/office/powerpoint/2010/main" val="661747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Double right click on the Excel object.  Show how Excel calculated the answers.</a:t>
            </a:r>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18</a:t>
            </a:fld>
            <a:endParaRPr lang="en-US" dirty="0"/>
          </a:p>
        </p:txBody>
      </p:sp>
    </p:spTree>
    <p:extLst>
      <p:ext uri="{BB962C8B-B14F-4D97-AF65-F5344CB8AC3E}">
        <p14:creationId xmlns:p14="http://schemas.microsoft.com/office/powerpoint/2010/main" val="3041176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19</a:t>
            </a:fld>
            <a:endParaRPr lang="en-US" dirty="0"/>
          </a:p>
        </p:txBody>
      </p:sp>
    </p:spTree>
    <p:extLst>
      <p:ext uri="{BB962C8B-B14F-4D97-AF65-F5344CB8AC3E}">
        <p14:creationId xmlns:p14="http://schemas.microsoft.com/office/powerpoint/2010/main" val="3633421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460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D241F29-023E-44CB-A306-0EB107DD767B}" type="slidenum">
              <a:rPr lang="en-US" smtClean="0"/>
              <a:pPr/>
              <a:t>2</a:t>
            </a:fld>
            <a:endParaRPr lang="en-US" dirty="0" smtClean="0"/>
          </a:p>
        </p:txBody>
      </p:sp>
    </p:spTree>
    <p:extLst>
      <p:ext uri="{BB962C8B-B14F-4D97-AF65-F5344CB8AC3E}">
        <p14:creationId xmlns:p14="http://schemas.microsoft.com/office/powerpoint/2010/main" val="14746067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20</a:t>
            </a:fld>
            <a:endParaRPr lang="en-US" dirty="0"/>
          </a:p>
        </p:txBody>
      </p:sp>
    </p:spTree>
    <p:extLst>
      <p:ext uri="{BB962C8B-B14F-4D97-AF65-F5344CB8AC3E}">
        <p14:creationId xmlns:p14="http://schemas.microsoft.com/office/powerpoint/2010/main" val="1851954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21</a:t>
            </a:fld>
            <a:endParaRPr lang="en-US" dirty="0"/>
          </a:p>
        </p:txBody>
      </p:sp>
    </p:spTree>
    <p:extLst>
      <p:ext uri="{BB962C8B-B14F-4D97-AF65-F5344CB8AC3E}">
        <p14:creationId xmlns:p14="http://schemas.microsoft.com/office/powerpoint/2010/main" val="42747989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22</a:t>
            </a:fld>
            <a:endParaRPr lang="en-US" dirty="0"/>
          </a:p>
        </p:txBody>
      </p:sp>
    </p:spTree>
    <p:extLst>
      <p:ext uri="{BB962C8B-B14F-4D97-AF65-F5344CB8AC3E}">
        <p14:creationId xmlns:p14="http://schemas.microsoft.com/office/powerpoint/2010/main" val="257088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23</a:t>
            </a:fld>
            <a:endParaRPr lang="en-US" dirty="0"/>
          </a:p>
        </p:txBody>
      </p:sp>
    </p:spTree>
    <p:extLst>
      <p:ext uri="{BB962C8B-B14F-4D97-AF65-F5344CB8AC3E}">
        <p14:creationId xmlns:p14="http://schemas.microsoft.com/office/powerpoint/2010/main" val="3425928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24</a:t>
            </a:fld>
            <a:endParaRPr lang="en-US" dirty="0"/>
          </a:p>
        </p:txBody>
      </p:sp>
    </p:spTree>
    <p:extLst>
      <p:ext uri="{BB962C8B-B14F-4D97-AF65-F5344CB8AC3E}">
        <p14:creationId xmlns:p14="http://schemas.microsoft.com/office/powerpoint/2010/main" val="7531594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25</a:t>
            </a:fld>
            <a:endParaRPr lang="en-US" dirty="0"/>
          </a:p>
        </p:txBody>
      </p:sp>
    </p:spTree>
    <p:extLst>
      <p:ext uri="{BB962C8B-B14F-4D97-AF65-F5344CB8AC3E}">
        <p14:creationId xmlns:p14="http://schemas.microsoft.com/office/powerpoint/2010/main" val="7973382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26</a:t>
            </a:fld>
            <a:endParaRPr lang="en-US" dirty="0"/>
          </a:p>
        </p:txBody>
      </p:sp>
    </p:spTree>
    <p:extLst>
      <p:ext uri="{BB962C8B-B14F-4D97-AF65-F5344CB8AC3E}">
        <p14:creationId xmlns:p14="http://schemas.microsoft.com/office/powerpoint/2010/main" val="1122320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27</a:t>
            </a:fld>
            <a:endParaRPr lang="en-US" dirty="0"/>
          </a:p>
        </p:txBody>
      </p:sp>
    </p:spTree>
    <p:extLst>
      <p:ext uri="{BB962C8B-B14F-4D97-AF65-F5344CB8AC3E}">
        <p14:creationId xmlns:p14="http://schemas.microsoft.com/office/powerpoint/2010/main" val="2245543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28</a:t>
            </a:fld>
            <a:endParaRPr lang="en-US" dirty="0"/>
          </a:p>
        </p:txBody>
      </p:sp>
    </p:spTree>
    <p:extLst>
      <p:ext uri="{BB962C8B-B14F-4D97-AF65-F5344CB8AC3E}">
        <p14:creationId xmlns:p14="http://schemas.microsoft.com/office/powerpoint/2010/main" val="806610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29</a:t>
            </a:fld>
            <a:endParaRPr lang="en-US" dirty="0"/>
          </a:p>
        </p:txBody>
      </p:sp>
    </p:spTree>
    <p:extLst>
      <p:ext uri="{BB962C8B-B14F-4D97-AF65-F5344CB8AC3E}">
        <p14:creationId xmlns:p14="http://schemas.microsoft.com/office/powerpoint/2010/main" val="3825143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a:t>
            </a:fld>
            <a:endParaRPr lang="en-US" dirty="0"/>
          </a:p>
        </p:txBody>
      </p:sp>
    </p:spTree>
    <p:extLst>
      <p:ext uri="{BB962C8B-B14F-4D97-AF65-F5344CB8AC3E}">
        <p14:creationId xmlns:p14="http://schemas.microsoft.com/office/powerpoint/2010/main" val="34966242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30</a:t>
            </a:fld>
            <a:endParaRPr lang="en-US" dirty="0"/>
          </a:p>
        </p:txBody>
      </p:sp>
    </p:spTree>
    <p:extLst>
      <p:ext uri="{BB962C8B-B14F-4D97-AF65-F5344CB8AC3E}">
        <p14:creationId xmlns:p14="http://schemas.microsoft.com/office/powerpoint/2010/main" val="1838540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31</a:t>
            </a:fld>
            <a:endParaRPr lang="en-US" dirty="0"/>
          </a:p>
        </p:txBody>
      </p:sp>
    </p:spTree>
    <p:extLst>
      <p:ext uri="{BB962C8B-B14F-4D97-AF65-F5344CB8AC3E}">
        <p14:creationId xmlns:p14="http://schemas.microsoft.com/office/powerpoint/2010/main" val="32135729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32</a:t>
            </a:fld>
            <a:endParaRPr lang="en-US" dirty="0"/>
          </a:p>
        </p:txBody>
      </p:sp>
    </p:spTree>
    <p:extLst>
      <p:ext uri="{BB962C8B-B14F-4D97-AF65-F5344CB8AC3E}">
        <p14:creationId xmlns:p14="http://schemas.microsoft.com/office/powerpoint/2010/main" val="10774215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33</a:t>
            </a:fld>
            <a:endParaRPr lang="en-US" dirty="0"/>
          </a:p>
        </p:txBody>
      </p:sp>
    </p:spTree>
    <p:extLst>
      <p:ext uri="{BB962C8B-B14F-4D97-AF65-F5344CB8AC3E}">
        <p14:creationId xmlns:p14="http://schemas.microsoft.com/office/powerpoint/2010/main" val="41927678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34</a:t>
            </a:fld>
            <a:endParaRPr lang="en-US" dirty="0"/>
          </a:p>
        </p:txBody>
      </p:sp>
    </p:spTree>
    <p:extLst>
      <p:ext uri="{BB962C8B-B14F-4D97-AF65-F5344CB8AC3E}">
        <p14:creationId xmlns:p14="http://schemas.microsoft.com/office/powerpoint/2010/main" val="9106299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35</a:t>
            </a:fld>
            <a:endParaRPr lang="en-US" dirty="0"/>
          </a:p>
        </p:txBody>
      </p:sp>
    </p:spTree>
    <p:extLst>
      <p:ext uri="{BB962C8B-B14F-4D97-AF65-F5344CB8AC3E}">
        <p14:creationId xmlns:p14="http://schemas.microsoft.com/office/powerpoint/2010/main" val="33357599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36</a:t>
            </a:fld>
            <a:endParaRPr lang="en-US" dirty="0"/>
          </a:p>
        </p:txBody>
      </p:sp>
    </p:spTree>
    <p:extLst>
      <p:ext uri="{BB962C8B-B14F-4D97-AF65-F5344CB8AC3E}">
        <p14:creationId xmlns:p14="http://schemas.microsoft.com/office/powerpoint/2010/main" val="23889775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37</a:t>
            </a:fld>
            <a:endParaRPr lang="en-US" dirty="0"/>
          </a:p>
        </p:txBody>
      </p:sp>
    </p:spTree>
    <p:extLst>
      <p:ext uri="{BB962C8B-B14F-4D97-AF65-F5344CB8AC3E}">
        <p14:creationId xmlns:p14="http://schemas.microsoft.com/office/powerpoint/2010/main" val="42774083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38</a:t>
            </a:fld>
            <a:endParaRPr lang="en-US" dirty="0"/>
          </a:p>
        </p:txBody>
      </p:sp>
    </p:spTree>
    <p:extLst>
      <p:ext uri="{BB962C8B-B14F-4D97-AF65-F5344CB8AC3E}">
        <p14:creationId xmlns:p14="http://schemas.microsoft.com/office/powerpoint/2010/main" val="34274889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39</a:t>
            </a:fld>
            <a:endParaRPr lang="en-US" dirty="0"/>
          </a:p>
        </p:txBody>
      </p:sp>
    </p:spTree>
    <p:extLst>
      <p:ext uri="{BB962C8B-B14F-4D97-AF65-F5344CB8AC3E}">
        <p14:creationId xmlns:p14="http://schemas.microsoft.com/office/powerpoint/2010/main" val="406514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a:t>
            </a:fld>
            <a:endParaRPr lang="en-US" dirty="0"/>
          </a:p>
        </p:txBody>
      </p:sp>
    </p:spTree>
    <p:extLst>
      <p:ext uri="{BB962C8B-B14F-4D97-AF65-F5344CB8AC3E}">
        <p14:creationId xmlns:p14="http://schemas.microsoft.com/office/powerpoint/2010/main" val="40851545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40</a:t>
            </a:fld>
            <a:endParaRPr lang="en-US" dirty="0"/>
          </a:p>
        </p:txBody>
      </p:sp>
    </p:spTree>
    <p:extLst>
      <p:ext uri="{BB962C8B-B14F-4D97-AF65-F5344CB8AC3E}">
        <p14:creationId xmlns:p14="http://schemas.microsoft.com/office/powerpoint/2010/main" val="26990861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41</a:t>
            </a:fld>
            <a:endParaRPr lang="en-US" dirty="0"/>
          </a:p>
        </p:txBody>
      </p:sp>
    </p:spTree>
    <p:extLst>
      <p:ext uri="{BB962C8B-B14F-4D97-AF65-F5344CB8AC3E}">
        <p14:creationId xmlns:p14="http://schemas.microsoft.com/office/powerpoint/2010/main" val="10099795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42</a:t>
            </a:fld>
            <a:endParaRPr lang="en-US" dirty="0"/>
          </a:p>
        </p:txBody>
      </p:sp>
    </p:spTree>
    <p:extLst>
      <p:ext uri="{BB962C8B-B14F-4D97-AF65-F5344CB8AC3E}">
        <p14:creationId xmlns:p14="http://schemas.microsoft.com/office/powerpoint/2010/main" val="10730564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43</a:t>
            </a:fld>
            <a:endParaRPr lang="en-US" dirty="0"/>
          </a:p>
        </p:txBody>
      </p:sp>
    </p:spTree>
    <p:extLst>
      <p:ext uri="{BB962C8B-B14F-4D97-AF65-F5344CB8AC3E}">
        <p14:creationId xmlns:p14="http://schemas.microsoft.com/office/powerpoint/2010/main" val="42278798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44</a:t>
            </a:fld>
            <a:endParaRPr lang="en-US" dirty="0"/>
          </a:p>
        </p:txBody>
      </p:sp>
    </p:spTree>
    <p:extLst>
      <p:ext uri="{BB962C8B-B14F-4D97-AF65-F5344CB8AC3E}">
        <p14:creationId xmlns:p14="http://schemas.microsoft.com/office/powerpoint/2010/main" val="3361877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45</a:t>
            </a:fld>
            <a:endParaRPr lang="en-US" dirty="0"/>
          </a:p>
        </p:txBody>
      </p:sp>
    </p:spTree>
    <p:extLst>
      <p:ext uri="{BB962C8B-B14F-4D97-AF65-F5344CB8AC3E}">
        <p14:creationId xmlns:p14="http://schemas.microsoft.com/office/powerpoint/2010/main" val="34030916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46</a:t>
            </a:fld>
            <a:endParaRPr lang="en-US" dirty="0"/>
          </a:p>
        </p:txBody>
      </p:sp>
    </p:spTree>
    <p:extLst>
      <p:ext uri="{BB962C8B-B14F-4D97-AF65-F5344CB8AC3E}">
        <p14:creationId xmlns:p14="http://schemas.microsoft.com/office/powerpoint/2010/main" val="36534198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47</a:t>
            </a:fld>
            <a:endParaRPr lang="en-US" dirty="0"/>
          </a:p>
        </p:txBody>
      </p:sp>
    </p:spTree>
    <p:extLst>
      <p:ext uri="{BB962C8B-B14F-4D97-AF65-F5344CB8AC3E}">
        <p14:creationId xmlns:p14="http://schemas.microsoft.com/office/powerpoint/2010/main" val="20691024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48</a:t>
            </a:fld>
            <a:endParaRPr lang="en-US" dirty="0"/>
          </a:p>
        </p:txBody>
      </p:sp>
    </p:spTree>
    <p:extLst>
      <p:ext uri="{BB962C8B-B14F-4D97-AF65-F5344CB8AC3E}">
        <p14:creationId xmlns:p14="http://schemas.microsoft.com/office/powerpoint/2010/main" val="40144729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49</a:t>
            </a:fld>
            <a:endParaRPr lang="en-US" dirty="0"/>
          </a:p>
        </p:txBody>
      </p:sp>
    </p:spTree>
    <p:extLst>
      <p:ext uri="{BB962C8B-B14F-4D97-AF65-F5344CB8AC3E}">
        <p14:creationId xmlns:p14="http://schemas.microsoft.com/office/powerpoint/2010/main" val="366694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5</a:t>
            </a:fld>
            <a:endParaRPr lang="en-US" dirty="0"/>
          </a:p>
        </p:txBody>
      </p:sp>
    </p:spTree>
    <p:extLst>
      <p:ext uri="{BB962C8B-B14F-4D97-AF65-F5344CB8AC3E}">
        <p14:creationId xmlns:p14="http://schemas.microsoft.com/office/powerpoint/2010/main" val="29989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50</a:t>
            </a:fld>
            <a:endParaRPr lang="en-US" dirty="0"/>
          </a:p>
        </p:txBody>
      </p:sp>
    </p:spTree>
    <p:extLst>
      <p:ext uri="{BB962C8B-B14F-4D97-AF65-F5344CB8AC3E}">
        <p14:creationId xmlns:p14="http://schemas.microsoft.com/office/powerpoint/2010/main" val="1786022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51</a:t>
            </a:fld>
            <a:endParaRPr lang="en-US" dirty="0"/>
          </a:p>
        </p:txBody>
      </p:sp>
    </p:spTree>
    <p:extLst>
      <p:ext uri="{BB962C8B-B14F-4D97-AF65-F5344CB8AC3E}">
        <p14:creationId xmlns:p14="http://schemas.microsoft.com/office/powerpoint/2010/main" val="42356143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52</a:t>
            </a:fld>
            <a:endParaRPr lang="en-US" dirty="0"/>
          </a:p>
        </p:txBody>
      </p:sp>
    </p:spTree>
    <p:extLst>
      <p:ext uri="{BB962C8B-B14F-4D97-AF65-F5344CB8AC3E}">
        <p14:creationId xmlns:p14="http://schemas.microsoft.com/office/powerpoint/2010/main" val="21065868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53</a:t>
            </a:fld>
            <a:endParaRPr lang="en-US" dirty="0"/>
          </a:p>
        </p:txBody>
      </p:sp>
    </p:spTree>
    <p:extLst>
      <p:ext uri="{BB962C8B-B14F-4D97-AF65-F5344CB8AC3E}">
        <p14:creationId xmlns:p14="http://schemas.microsoft.com/office/powerpoint/2010/main" val="592125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54</a:t>
            </a:fld>
            <a:endParaRPr lang="en-US" dirty="0"/>
          </a:p>
        </p:txBody>
      </p:sp>
    </p:spTree>
    <p:extLst>
      <p:ext uri="{BB962C8B-B14F-4D97-AF65-F5344CB8AC3E}">
        <p14:creationId xmlns:p14="http://schemas.microsoft.com/office/powerpoint/2010/main" val="31571387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55</a:t>
            </a:fld>
            <a:endParaRPr lang="en-US" dirty="0"/>
          </a:p>
        </p:txBody>
      </p:sp>
    </p:spTree>
    <p:extLst>
      <p:ext uri="{BB962C8B-B14F-4D97-AF65-F5344CB8AC3E}">
        <p14:creationId xmlns:p14="http://schemas.microsoft.com/office/powerpoint/2010/main" val="39872418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56</a:t>
            </a:fld>
            <a:endParaRPr lang="en-US" dirty="0"/>
          </a:p>
        </p:txBody>
      </p:sp>
    </p:spTree>
    <p:extLst>
      <p:ext uri="{BB962C8B-B14F-4D97-AF65-F5344CB8AC3E}">
        <p14:creationId xmlns:p14="http://schemas.microsoft.com/office/powerpoint/2010/main" val="30907881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57</a:t>
            </a:fld>
            <a:endParaRPr lang="en-US" dirty="0"/>
          </a:p>
        </p:txBody>
      </p:sp>
    </p:spTree>
    <p:extLst>
      <p:ext uri="{BB962C8B-B14F-4D97-AF65-F5344CB8AC3E}">
        <p14:creationId xmlns:p14="http://schemas.microsoft.com/office/powerpoint/2010/main" val="36051485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58</a:t>
            </a:fld>
            <a:endParaRPr lang="en-US" dirty="0"/>
          </a:p>
        </p:txBody>
      </p:sp>
    </p:spTree>
    <p:extLst>
      <p:ext uri="{BB962C8B-B14F-4D97-AF65-F5344CB8AC3E}">
        <p14:creationId xmlns:p14="http://schemas.microsoft.com/office/powerpoint/2010/main" val="25424702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59</a:t>
            </a:fld>
            <a:endParaRPr lang="en-US" dirty="0"/>
          </a:p>
        </p:txBody>
      </p:sp>
    </p:spTree>
    <p:extLst>
      <p:ext uri="{BB962C8B-B14F-4D97-AF65-F5344CB8AC3E}">
        <p14:creationId xmlns:p14="http://schemas.microsoft.com/office/powerpoint/2010/main" val="644898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6</a:t>
            </a:fld>
            <a:endParaRPr lang="en-US" dirty="0"/>
          </a:p>
        </p:txBody>
      </p:sp>
    </p:spTree>
    <p:extLst>
      <p:ext uri="{BB962C8B-B14F-4D97-AF65-F5344CB8AC3E}">
        <p14:creationId xmlns:p14="http://schemas.microsoft.com/office/powerpoint/2010/main" val="2775728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60</a:t>
            </a:fld>
            <a:endParaRPr lang="en-US" dirty="0"/>
          </a:p>
        </p:txBody>
      </p:sp>
    </p:spTree>
    <p:extLst>
      <p:ext uri="{BB962C8B-B14F-4D97-AF65-F5344CB8AC3E}">
        <p14:creationId xmlns:p14="http://schemas.microsoft.com/office/powerpoint/2010/main" val="15193038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61</a:t>
            </a:fld>
            <a:endParaRPr lang="en-US" dirty="0"/>
          </a:p>
        </p:txBody>
      </p:sp>
    </p:spTree>
    <p:extLst>
      <p:ext uri="{BB962C8B-B14F-4D97-AF65-F5344CB8AC3E}">
        <p14:creationId xmlns:p14="http://schemas.microsoft.com/office/powerpoint/2010/main" val="7983019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62</a:t>
            </a:fld>
            <a:endParaRPr lang="en-US" dirty="0"/>
          </a:p>
        </p:txBody>
      </p:sp>
    </p:spTree>
    <p:extLst>
      <p:ext uri="{BB962C8B-B14F-4D97-AF65-F5344CB8AC3E}">
        <p14:creationId xmlns:p14="http://schemas.microsoft.com/office/powerpoint/2010/main" val="34247971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63</a:t>
            </a:fld>
            <a:endParaRPr lang="en-US" dirty="0"/>
          </a:p>
        </p:txBody>
      </p:sp>
    </p:spTree>
    <p:extLst>
      <p:ext uri="{BB962C8B-B14F-4D97-AF65-F5344CB8AC3E}">
        <p14:creationId xmlns:p14="http://schemas.microsoft.com/office/powerpoint/2010/main" val="38206438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64</a:t>
            </a:fld>
            <a:endParaRPr lang="en-US" dirty="0"/>
          </a:p>
        </p:txBody>
      </p:sp>
    </p:spTree>
    <p:extLst>
      <p:ext uri="{BB962C8B-B14F-4D97-AF65-F5344CB8AC3E}">
        <p14:creationId xmlns:p14="http://schemas.microsoft.com/office/powerpoint/2010/main" val="73249330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65</a:t>
            </a:fld>
            <a:endParaRPr lang="en-US" dirty="0"/>
          </a:p>
        </p:txBody>
      </p:sp>
    </p:spTree>
    <p:extLst>
      <p:ext uri="{BB962C8B-B14F-4D97-AF65-F5344CB8AC3E}">
        <p14:creationId xmlns:p14="http://schemas.microsoft.com/office/powerpoint/2010/main" val="7849215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66</a:t>
            </a:fld>
            <a:endParaRPr lang="en-US" dirty="0"/>
          </a:p>
        </p:txBody>
      </p:sp>
    </p:spTree>
    <p:extLst>
      <p:ext uri="{BB962C8B-B14F-4D97-AF65-F5344CB8AC3E}">
        <p14:creationId xmlns:p14="http://schemas.microsoft.com/office/powerpoint/2010/main" val="266360958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67</a:t>
            </a:fld>
            <a:endParaRPr lang="en-US" dirty="0"/>
          </a:p>
        </p:txBody>
      </p:sp>
    </p:spTree>
    <p:extLst>
      <p:ext uri="{BB962C8B-B14F-4D97-AF65-F5344CB8AC3E}">
        <p14:creationId xmlns:p14="http://schemas.microsoft.com/office/powerpoint/2010/main" val="72687218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68</a:t>
            </a:fld>
            <a:endParaRPr lang="en-US" dirty="0"/>
          </a:p>
        </p:txBody>
      </p:sp>
    </p:spTree>
    <p:extLst>
      <p:ext uri="{BB962C8B-B14F-4D97-AF65-F5344CB8AC3E}">
        <p14:creationId xmlns:p14="http://schemas.microsoft.com/office/powerpoint/2010/main" val="31970815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69</a:t>
            </a:fld>
            <a:endParaRPr lang="en-US" dirty="0"/>
          </a:p>
        </p:txBody>
      </p:sp>
    </p:spTree>
    <p:extLst>
      <p:ext uri="{BB962C8B-B14F-4D97-AF65-F5344CB8AC3E}">
        <p14:creationId xmlns:p14="http://schemas.microsoft.com/office/powerpoint/2010/main" val="1036498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7</a:t>
            </a:fld>
            <a:endParaRPr lang="en-US" dirty="0"/>
          </a:p>
        </p:txBody>
      </p:sp>
    </p:spTree>
    <p:extLst>
      <p:ext uri="{BB962C8B-B14F-4D97-AF65-F5344CB8AC3E}">
        <p14:creationId xmlns:p14="http://schemas.microsoft.com/office/powerpoint/2010/main" val="278757179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70</a:t>
            </a:fld>
            <a:endParaRPr lang="en-US" dirty="0"/>
          </a:p>
        </p:txBody>
      </p:sp>
    </p:spTree>
    <p:extLst>
      <p:ext uri="{BB962C8B-B14F-4D97-AF65-F5344CB8AC3E}">
        <p14:creationId xmlns:p14="http://schemas.microsoft.com/office/powerpoint/2010/main" val="350845343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71</a:t>
            </a:fld>
            <a:endParaRPr lang="en-US" dirty="0"/>
          </a:p>
        </p:txBody>
      </p:sp>
    </p:spTree>
    <p:extLst>
      <p:ext uri="{BB962C8B-B14F-4D97-AF65-F5344CB8AC3E}">
        <p14:creationId xmlns:p14="http://schemas.microsoft.com/office/powerpoint/2010/main" val="150445998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72</a:t>
            </a:fld>
            <a:endParaRPr lang="en-US" dirty="0"/>
          </a:p>
        </p:txBody>
      </p:sp>
    </p:spTree>
    <p:extLst>
      <p:ext uri="{BB962C8B-B14F-4D97-AF65-F5344CB8AC3E}">
        <p14:creationId xmlns:p14="http://schemas.microsoft.com/office/powerpoint/2010/main" val="18584977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73</a:t>
            </a:fld>
            <a:endParaRPr lang="en-US" dirty="0"/>
          </a:p>
        </p:txBody>
      </p:sp>
    </p:spTree>
    <p:extLst>
      <p:ext uri="{BB962C8B-B14F-4D97-AF65-F5344CB8AC3E}">
        <p14:creationId xmlns:p14="http://schemas.microsoft.com/office/powerpoint/2010/main" val="132591260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74</a:t>
            </a:fld>
            <a:endParaRPr lang="en-US" dirty="0"/>
          </a:p>
        </p:txBody>
      </p:sp>
    </p:spTree>
    <p:extLst>
      <p:ext uri="{BB962C8B-B14F-4D97-AF65-F5344CB8AC3E}">
        <p14:creationId xmlns:p14="http://schemas.microsoft.com/office/powerpoint/2010/main" val="12477081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75</a:t>
            </a:fld>
            <a:endParaRPr lang="en-US" dirty="0"/>
          </a:p>
        </p:txBody>
      </p:sp>
    </p:spTree>
    <p:extLst>
      <p:ext uri="{BB962C8B-B14F-4D97-AF65-F5344CB8AC3E}">
        <p14:creationId xmlns:p14="http://schemas.microsoft.com/office/powerpoint/2010/main" val="246139177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76</a:t>
            </a:fld>
            <a:endParaRPr lang="en-US" dirty="0"/>
          </a:p>
        </p:txBody>
      </p:sp>
    </p:spTree>
    <p:extLst>
      <p:ext uri="{BB962C8B-B14F-4D97-AF65-F5344CB8AC3E}">
        <p14:creationId xmlns:p14="http://schemas.microsoft.com/office/powerpoint/2010/main" val="225121232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77</a:t>
            </a:fld>
            <a:endParaRPr lang="en-US" dirty="0"/>
          </a:p>
        </p:txBody>
      </p:sp>
    </p:spTree>
    <p:extLst>
      <p:ext uri="{BB962C8B-B14F-4D97-AF65-F5344CB8AC3E}">
        <p14:creationId xmlns:p14="http://schemas.microsoft.com/office/powerpoint/2010/main" val="92718877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78</a:t>
            </a:fld>
            <a:endParaRPr lang="en-US" dirty="0"/>
          </a:p>
        </p:txBody>
      </p:sp>
    </p:spTree>
    <p:extLst>
      <p:ext uri="{BB962C8B-B14F-4D97-AF65-F5344CB8AC3E}">
        <p14:creationId xmlns:p14="http://schemas.microsoft.com/office/powerpoint/2010/main" val="423448946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79</a:t>
            </a:fld>
            <a:endParaRPr lang="en-US" dirty="0"/>
          </a:p>
        </p:txBody>
      </p:sp>
    </p:spTree>
    <p:extLst>
      <p:ext uri="{BB962C8B-B14F-4D97-AF65-F5344CB8AC3E}">
        <p14:creationId xmlns:p14="http://schemas.microsoft.com/office/powerpoint/2010/main" val="694526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8</a:t>
            </a:fld>
            <a:endParaRPr lang="en-US" dirty="0"/>
          </a:p>
        </p:txBody>
      </p:sp>
    </p:spTree>
    <p:extLst>
      <p:ext uri="{BB962C8B-B14F-4D97-AF65-F5344CB8AC3E}">
        <p14:creationId xmlns:p14="http://schemas.microsoft.com/office/powerpoint/2010/main" val="289851278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80</a:t>
            </a:fld>
            <a:endParaRPr lang="en-US" dirty="0"/>
          </a:p>
        </p:txBody>
      </p:sp>
    </p:spTree>
    <p:extLst>
      <p:ext uri="{BB962C8B-B14F-4D97-AF65-F5344CB8AC3E}">
        <p14:creationId xmlns:p14="http://schemas.microsoft.com/office/powerpoint/2010/main" val="55913528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81</a:t>
            </a:fld>
            <a:endParaRPr lang="en-US" dirty="0"/>
          </a:p>
        </p:txBody>
      </p:sp>
    </p:spTree>
    <p:extLst>
      <p:ext uri="{BB962C8B-B14F-4D97-AF65-F5344CB8AC3E}">
        <p14:creationId xmlns:p14="http://schemas.microsoft.com/office/powerpoint/2010/main" val="319957269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82</a:t>
            </a:fld>
            <a:endParaRPr lang="en-US" dirty="0"/>
          </a:p>
        </p:txBody>
      </p:sp>
    </p:spTree>
    <p:extLst>
      <p:ext uri="{BB962C8B-B14F-4D97-AF65-F5344CB8AC3E}">
        <p14:creationId xmlns:p14="http://schemas.microsoft.com/office/powerpoint/2010/main" val="207454583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83</a:t>
            </a:fld>
            <a:endParaRPr lang="en-US" dirty="0"/>
          </a:p>
        </p:txBody>
      </p:sp>
    </p:spTree>
    <p:extLst>
      <p:ext uri="{BB962C8B-B14F-4D97-AF65-F5344CB8AC3E}">
        <p14:creationId xmlns:p14="http://schemas.microsoft.com/office/powerpoint/2010/main" val="43826862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84</a:t>
            </a:fld>
            <a:endParaRPr lang="en-US" dirty="0"/>
          </a:p>
        </p:txBody>
      </p:sp>
    </p:spTree>
    <p:extLst>
      <p:ext uri="{BB962C8B-B14F-4D97-AF65-F5344CB8AC3E}">
        <p14:creationId xmlns:p14="http://schemas.microsoft.com/office/powerpoint/2010/main" val="50815032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85</a:t>
            </a:fld>
            <a:endParaRPr lang="en-US" dirty="0"/>
          </a:p>
        </p:txBody>
      </p:sp>
    </p:spTree>
    <p:extLst>
      <p:ext uri="{BB962C8B-B14F-4D97-AF65-F5344CB8AC3E}">
        <p14:creationId xmlns:p14="http://schemas.microsoft.com/office/powerpoint/2010/main" val="126912513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86</a:t>
            </a:fld>
            <a:endParaRPr lang="en-US" dirty="0"/>
          </a:p>
        </p:txBody>
      </p:sp>
    </p:spTree>
    <p:extLst>
      <p:ext uri="{BB962C8B-B14F-4D97-AF65-F5344CB8AC3E}">
        <p14:creationId xmlns:p14="http://schemas.microsoft.com/office/powerpoint/2010/main" val="253916083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87</a:t>
            </a:fld>
            <a:endParaRPr lang="en-US" dirty="0"/>
          </a:p>
        </p:txBody>
      </p:sp>
    </p:spTree>
    <p:extLst>
      <p:ext uri="{BB962C8B-B14F-4D97-AF65-F5344CB8AC3E}">
        <p14:creationId xmlns:p14="http://schemas.microsoft.com/office/powerpoint/2010/main" val="164055763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88</a:t>
            </a:fld>
            <a:endParaRPr lang="en-US" dirty="0"/>
          </a:p>
        </p:txBody>
      </p:sp>
    </p:spTree>
    <p:extLst>
      <p:ext uri="{BB962C8B-B14F-4D97-AF65-F5344CB8AC3E}">
        <p14:creationId xmlns:p14="http://schemas.microsoft.com/office/powerpoint/2010/main" val="277136987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89</a:t>
            </a:fld>
            <a:endParaRPr lang="en-US" dirty="0"/>
          </a:p>
        </p:txBody>
      </p:sp>
    </p:spTree>
    <p:extLst>
      <p:ext uri="{BB962C8B-B14F-4D97-AF65-F5344CB8AC3E}">
        <p14:creationId xmlns:p14="http://schemas.microsoft.com/office/powerpoint/2010/main" val="3238715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9</a:t>
            </a:fld>
            <a:endParaRPr lang="en-US" dirty="0"/>
          </a:p>
        </p:txBody>
      </p:sp>
    </p:spTree>
    <p:extLst>
      <p:ext uri="{BB962C8B-B14F-4D97-AF65-F5344CB8AC3E}">
        <p14:creationId xmlns:p14="http://schemas.microsoft.com/office/powerpoint/2010/main" val="271043217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90</a:t>
            </a:fld>
            <a:endParaRPr lang="en-US" dirty="0"/>
          </a:p>
        </p:txBody>
      </p:sp>
    </p:spTree>
    <p:extLst>
      <p:ext uri="{BB962C8B-B14F-4D97-AF65-F5344CB8AC3E}">
        <p14:creationId xmlns:p14="http://schemas.microsoft.com/office/powerpoint/2010/main" val="3529131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635FD8-A48E-4C3E-B4A9-4EBA79CE19E5}" type="datetime1">
              <a:rPr lang="en-US" smtClean="0"/>
              <a:pPr/>
              <a:t>1/23/2015</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102950-231D-4A71-81FF-89A2BB83D6A3}" type="datetime1">
              <a:rPr lang="en-US" smtClean="0"/>
              <a:pPr/>
              <a:t>1/23/2015</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B2CE84-15A2-4FD5-B70F-832719E7E802}" type="datetime1">
              <a:rPr lang="en-US" smtClean="0"/>
              <a:pPr/>
              <a:t>1/23/2015</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AE50F8-B5C2-4CA7-A156-D28E5F374642}" type="datetime1">
              <a:rPr lang="en-US" smtClean="0"/>
              <a:pPr/>
              <a:t>1/23/2015</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40985-0BF2-41F3-859F-6F491EBDDCC1}" type="datetime1">
              <a:rPr lang="en-US" smtClean="0"/>
              <a:pPr/>
              <a:t>1/23/2015</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4B4CC7-D658-4F1A-9D2A-8DC219EF9F70}" type="datetime1">
              <a:rPr lang="en-US" smtClean="0"/>
              <a:pPr/>
              <a:t>1/23/2015</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B001FC-A29A-4663-91B7-1407DF62FBC3}" type="datetime1">
              <a:rPr lang="en-US" smtClean="0"/>
              <a:pPr/>
              <a:t>1/23/2015</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224B43-4A95-43E0-92D0-23358063F6BF}" type="datetime1">
              <a:rPr lang="en-US" smtClean="0"/>
              <a:pPr/>
              <a:t>1/23/2015</a:t>
            </a:fld>
            <a:endParaRPr lang="en-US" dirty="0"/>
          </a:p>
        </p:txBody>
      </p:sp>
      <p:sp>
        <p:nvSpPr>
          <p:cNvPr id="8" name="Footer Placeholder 7"/>
          <p:cNvSpPr>
            <a:spLocks noGrp="1"/>
          </p:cNvSpPr>
          <p:nvPr>
            <p:ph type="ftr" sz="quarter" idx="11"/>
          </p:nvPr>
        </p:nvSpPr>
        <p:spPr/>
        <p:txBody>
          <a:bodyPr/>
          <a:lstStyle/>
          <a:p>
            <a:r>
              <a:rPr lang="en-US" dirty="0" smtClean="0"/>
              <a:t>Sec 2-</a:t>
            </a:r>
            <a:endParaRPr lang="en-US" dirty="0"/>
          </a:p>
        </p:txBody>
      </p:sp>
      <p:sp>
        <p:nvSpPr>
          <p:cNvPr id="9" name="Slide Number Placeholder 8"/>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49BED1-F1BA-480F-A6D7-B777CF9B41F6}" type="datetime1">
              <a:rPr lang="en-US" smtClean="0"/>
              <a:pPr/>
              <a:t>1/23/2015</a:t>
            </a:fld>
            <a:endParaRPr lang="en-US" dirty="0"/>
          </a:p>
        </p:txBody>
      </p:sp>
      <p:sp>
        <p:nvSpPr>
          <p:cNvPr id="4" name="Footer Placeholder 3"/>
          <p:cNvSpPr>
            <a:spLocks noGrp="1"/>
          </p:cNvSpPr>
          <p:nvPr>
            <p:ph type="ftr" sz="quarter" idx="11"/>
          </p:nvPr>
        </p:nvSpPr>
        <p:spPr/>
        <p:txBody>
          <a:bodyPr/>
          <a:lstStyle/>
          <a:p>
            <a:r>
              <a:rPr lang="en-US" dirty="0" smtClean="0"/>
              <a:t>Sec 2-</a:t>
            </a:r>
            <a:endParaRPr lang="en-US" dirty="0"/>
          </a:p>
        </p:txBody>
      </p:sp>
      <p:sp>
        <p:nvSpPr>
          <p:cNvPr id="5" name="Slide Number Placeholder 4"/>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471E5C-8EF9-4B01-BE61-583F9C8FBF09}" type="datetime1">
              <a:rPr lang="en-US" smtClean="0"/>
              <a:pPr/>
              <a:t>1/23/2015</a:t>
            </a:fld>
            <a:endParaRPr lang="en-US" dirty="0"/>
          </a:p>
        </p:txBody>
      </p:sp>
      <p:sp>
        <p:nvSpPr>
          <p:cNvPr id="3" name="Footer Placeholder 2"/>
          <p:cNvSpPr>
            <a:spLocks noGrp="1"/>
          </p:cNvSpPr>
          <p:nvPr>
            <p:ph type="ftr" sz="quarter" idx="11"/>
          </p:nvPr>
        </p:nvSpPr>
        <p:spPr/>
        <p:txBody>
          <a:bodyPr/>
          <a:lstStyle/>
          <a:p>
            <a:r>
              <a:rPr lang="en-US" dirty="0" smtClean="0"/>
              <a:t>Sec 2-</a:t>
            </a:r>
            <a:endParaRPr lang="en-US" dirty="0"/>
          </a:p>
        </p:txBody>
      </p:sp>
      <p:sp>
        <p:nvSpPr>
          <p:cNvPr id="4" name="Slide Number Placeholder 3"/>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ADE744-379B-489C-BC30-2D83C5A3DCCE}" type="datetime1">
              <a:rPr lang="en-US" smtClean="0"/>
              <a:pPr/>
              <a:t>1/23/2015</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4953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477000" y="6248400"/>
            <a:ext cx="990600" cy="365125"/>
          </a:xfrm>
        </p:spPr>
        <p:txBody>
          <a:bodyPr/>
          <a:lstStyle/>
          <a:p>
            <a:fld id="{60B65AC0-7934-4AC3-86CC-FF038D346ECE}" type="datetime1">
              <a:rPr lang="en-US" smtClean="0"/>
              <a:pPr/>
              <a:t>1/23/2015</a:t>
            </a:fld>
            <a:endParaRPr lang="en-US" dirty="0"/>
          </a:p>
        </p:txBody>
      </p:sp>
      <p:sp>
        <p:nvSpPr>
          <p:cNvPr id="5" name="Footer Placeholder 4"/>
          <p:cNvSpPr>
            <a:spLocks noGrp="1"/>
          </p:cNvSpPr>
          <p:nvPr>
            <p:ph type="ftr" sz="quarter" idx="11"/>
          </p:nvPr>
        </p:nvSpPr>
        <p:spPr>
          <a:xfrm>
            <a:off x="457200" y="6248400"/>
            <a:ext cx="4953000" cy="365125"/>
          </a:xfrm>
        </p:spPr>
        <p:txBody>
          <a:bodyPr/>
          <a:lstStyle/>
          <a:p>
            <a:r>
              <a:rPr lang="en-US" dirty="0" smtClean="0"/>
              <a:t>Sec 2-</a:t>
            </a:r>
            <a:endParaRPr lang="en-US" dirty="0"/>
          </a:p>
        </p:txBody>
      </p:sp>
      <p:sp>
        <p:nvSpPr>
          <p:cNvPr id="6" name="Slide Number Placeholder 5"/>
          <p:cNvSpPr>
            <a:spLocks noGrp="1"/>
          </p:cNvSpPr>
          <p:nvPr>
            <p:ph type="sldNum" sz="quarter" idx="12"/>
          </p:nvPr>
        </p:nvSpPr>
        <p:spPr>
          <a:xfrm>
            <a:off x="7620000" y="6248400"/>
            <a:ext cx="1066800" cy="365125"/>
          </a:xfrm>
        </p:spPr>
        <p:txBody>
          <a:bodyPr/>
          <a:lstStyle/>
          <a:p>
            <a:fld id="{BCCD5B6C-1501-406F-8FCF-78C56CDF75BB}" type="slidenum">
              <a:rPr lang="en-US" smtClean="0"/>
              <a:pPr/>
              <a:t>‹#›</a:t>
            </a:fld>
            <a:endParaRPr lang="en-US" dirty="0"/>
          </a:p>
        </p:txBody>
      </p:sp>
      <p:cxnSp>
        <p:nvCxnSpPr>
          <p:cNvPr id="8" name="Straight Connector 7"/>
          <p:cNvCxnSpPr/>
          <p:nvPr userDrawn="1"/>
        </p:nvCxnSpPr>
        <p:spPr>
          <a:xfrm>
            <a:off x="457200" y="762000"/>
            <a:ext cx="8229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2057400" y="6627168"/>
            <a:ext cx="5029200" cy="2308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 John Wiley &amp; Sons, Inc.  </a:t>
            </a:r>
            <a:r>
              <a:rPr lang="en-US" sz="900" i="1" kern="1200" dirty="0" smtClean="0">
                <a:solidFill>
                  <a:schemeClr val="tx1"/>
                </a:solidFill>
                <a:latin typeface="+mn-lt"/>
                <a:ea typeface="+mn-ea"/>
                <a:cs typeface="+mn-cs"/>
              </a:rPr>
              <a:t>Applied Statistics and Probability for Engineers</a:t>
            </a:r>
            <a:r>
              <a:rPr lang="en-US" sz="900" kern="1200" dirty="0" smtClean="0">
                <a:solidFill>
                  <a:schemeClr val="tx1"/>
                </a:solidFill>
                <a:latin typeface="+mn-lt"/>
                <a:ea typeface="+mn-ea"/>
                <a:cs typeface="+mn-cs"/>
              </a:rPr>
              <a:t>, by Montgomery and Runger.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D567D4-B726-41A1-AA5F-49225361C28C}" type="datetime1">
              <a:rPr lang="en-US" smtClean="0"/>
              <a:pPr/>
              <a:t>1/23/2015</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BAA2CE-2868-4CA1-BA36-D678E0D2AD57}" type="datetime1">
              <a:rPr lang="en-US" smtClean="0"/>
              <a:pPr/>
              <a:t>1/23/2015</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50654-784D-4F4D-8A68-7FC89213FF8F}" type="datetime1">
              <a:rPr lang="en-US" smtClean="0"/>
              <a:pPr/>
              <a:t>1/23/2015</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080038-6FAE-4455-961A-91B9FD308D52}" type="datetime1">
              <a:rPr lang="en-US" smtClean="0"/>
              <a:pPr/>
              <a:t>1/23/2015</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6415A9-1096-480A-81FD-6B221CB25F62}" type="datetime1">
              <a:rPr lang="en-US" smtClean="0"/>
              <a:pPr/>
              <a:t>1/23/2015</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66677A-27E6-44C7-B543-400B16B86016}" type="datetime1">
              <a:rPr lang="en-US" smtClean="0"/>
              <a:pPr/>
              <a:t>1/23/2015</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6728A1-708F-4F23-8689-8685E4A96466}" type="datetime1">
              <a:rPr lang="en-US" smtClean="0"/>
              <a:pPr/>
              <a:t>1/23/2015</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BA541D-0D6F-48BA-8519-A4EAC765890C}" type="datetime1">
              <a:rPr lang="en-US" smtClean="0"/>
              <a:pPr/>
              <a:t>1/23/2015</a:t>
            </a:fld>
            <a:endParaRPr lang="en-US" dirty="0"/>
          </a:p>
        </p:txBody>
      </p:sp>
      <p:sp>
        <p:nvSpPr>
          <p:cNvPr id="8" name="Footer Placeholder 7"/>
          <p:cNvSpPr>
            <a:spLocks noGrp="1"/>
          </p:cNvSpPr>
          <p:nvPr>
            <p:ph type="ftr" sz="quarter" idx="11"/>
          </p:nvPr>
        </p:nvSpPr>
        <p:spPr/>
        <p:txBody>
          <a:bodyPr/>
          <a:lstStyle/>
          <a:p>
            <a:r>
              <a:rPr lang="en-US" dirty="0" smtClean="0"/>
              <a:t>Sec 2-</a:t>
            </a:r>
            <a:endParaRPr lang="en-US" dirty="0"/>
          </a:p>
        </p:txBody>
      </p:sp>
      <p:sp>
        <p:nvSpPr>
          <p:cNvPr id="9" name="Slide Number Placeholder 8"/>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9EB181-60C3-4C5C-9E83-93D6E0BB3619}" type="datetime1">
              <a:rPr lang="en-US" smtClean="0"/>
              <a:pPr/>
              <a:t>1/23/2015</a:t>
            </a:fld>
            <a:endParaRPr lang="en-US" dirty="0"/>
          </a:p>
        </p:txBody>
      </p:sp>
      <p:sp>
        <p:nvSpPr>
          <p:cNvPr id="4" name="Footer Placeholder 3"/>
          <p:cNvSpPr>
            <a:spLocks noGrp="1"/>
          </p:cNvSpPr>
          <p:nvPr>
            <p:ph type="ftr" sz="quarter" idx="11"/>
          </p:nvPr>
        </p:nvSpPr>
        <p:spPr/>
        <p:txBody>
          <a:bodyPr/>
          <a:lstStyle/>
          <a:p>
            <a:r>
              <a:rPr lang="en-US" dirty="0" smtClean="0"/>
              <a:t>Sec 2-</a:t>
            </a:r>
            <a:endParaRPr lang="en-US" dirty="0"/>
          </a:p>
        </p:txBody>
      </p:sp>
      <p:sp>
        <p:nvSpPr>
          <p:cNvPr id="5" name="Slide Number Placeholder 4"/>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A02CB-FF4D-477D-A00C-28F03EE56FA6}" type="datetime1">
              <a:rPr lang="en-US" smtClean="0"/>
              <a:pPr/>
              <a:t>1/23/2015</a:t>
            </a:fld>
            <a:endParaRPr lang="en-US" dirty="0"/>
          </a:p>
        </p:txBody>
      </p:sp>
      <p:sp>
        <p:nvSpPr>
          <p:cNvPr id="3" name="Footer Placeholder 2"/>
          <p:cNvSpPr>
            <a:spLocks noGrp="1"/>
          </p:cNvSpPr>
          <p:nvPr>
            <p:ph type="ftr" sz="quarter" idx="11"/>
          </p:nvPr>
        </p:nvSpPr>
        <p:spPr/>
        <p:txBody>
          <a:bodyPr/>
          <a:lstStyle/>
          <a:p>
            <a:r>
              <a:rPr lang="en-US" dirty="0" smtClean="0"/>
              <a:t>Sec 2-</a:t>
            </a:r>
            <a:endParaRPr lang="en-US" dirty="0"/>
          </a:p>
        </p:txBody>
      </p:sp>
      <p:sp>
        <p:nvSpPr>
          <p:cNvPr id="4" name="Slide Number Placeholder 3"/>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F538BE-11FC-4A33-8EA4-393AA030C21A}" type="datetime1">
              <a:rPr lang="en-US" smtClean="0"/>
              <a:pPr/>
              <a:t>1/23/2015</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51D01B-8023-4AD3-AD4B-420510B6304C}" type="datetime1">
              <a:rPr lang="en-US" smtClean="0"/>
              <a:pPr/>
              <a:t>1/23/2015</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B12A12-BB58-411F-A667-F25CFAC4FEC7}" type="datetime1">
              <a:rPr lang="en-US" smtClean="0"/>
              <a:pPr/>
              <a:t>1/23/2015</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6506B4-C1DA-4F85-8DBF-3F6DA3D8A0A9}" type="datetime1">
              <a:rPr lang="en-US" smtClean="0"/>
              <a:pPr/>
              <a:t>1/23/2015</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16F732-CC62-4D79-86D1-1565603AE6FE}" type="datetime1">
              <a:rPr lang="en-US" smtClean="0"/>
              <a:pPr/>
              <a:t>1/23/2015</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A07D2F-F123-4C1D-898F-BE066CED49FA}" type="datetime1">
              <a:rPr lang="en-US" smtClean="0"/>
              <a:pPr/>
              <a:t>1/23/2015</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C1909C-F25B-41C2-96E5-3718EBBB7780}" type="datetime1">
              <a:rPr lang="en-US" smtClean="0"/>
              <a:pPr/>
              <a:t>1/23/2015</a:t>
            </a:fld>
            <a:endParaRPr lang="en-US" dirty="0"/>
          </a:p>
        </p:txBody>
      </p:sp>
      <p:sp>
        <p:nvSpPr>
          <p:cNvPr id="8" name="Footer Placeholder 7"/>
          <p:cNvSpPr>
            <a:spLocks noGrp="1"/>
          </p:cNvSpPr>
          <p:nvPr>
            <p:ph type="ftr" sz="quarter" idx="11"/>
          </p:nvPr>
        </p:nvSpPr>
        <p:spPr/>
        <p:txBody>
          <a:bodyPr/>
          <a:lstStyle/>
          <a:p>
            <a:r>
              <a:rPr lang="en-US" dirty="0" smtClean="0"/>
              <a:t>Sec 2-</a:t>
            </a:r>
            <a:endParaRPr lang="en-US" dirty="0"/>
          </a:p>
        </p:txBody>
      </p:sp>
      <p:sp>
        <p:nvSpPr>
          <p:cNvPr id="9" name="Slide Number Placeholder 8"/>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C1B35B-992A-4D03-8241-C6950C976508}" type="datetime1">
              <a:rPr lang="en-US" smtClean="0"/>
              <a:pPr/>
              <a:t>1/23/2015</a:t>
            </a:fld>
            <a:endParaRPr lang="en-US" dirty="0"/>
          </a:p>
        </p:txBody>
      </p:sp>
      <p:sp>
        <p:nvSpPr>
          <p:cNvPr id="4" name="Footer Placeholder 3"/>
          <p:cNvSpPr>
            <a:spLocks noGrp="1"/>
          </p:cNvSpPr>
          <p:nvPr>
            <p:ph type="ftr" sz="quarter" idx="11"/>
          </p:nvPr>
        </p:nvSpPr>
        <p:spPr/>
        <p:txBody>
          <a:bodyPr/>
          <a:lstStyle/>
          <a:p>
            <a:r>
              <a:rPr lang="en-US" dirty="0" smtClean="0"/>
              <a:t>Sec 2-</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105400" y="6324600"/>
            <a:ext cx="1219200" cy="365125"/>
          </a:xfrm>
        </p:spPr>
        <p:txBody>
          <a:bodyPr/>
          <a:lstStyle/>
          <a:p>
            <a:fld id="{600DB233-F7B8-41CC-A574-74CE10974203}" type="datetime1">
              <a:rPr lang="en-US" smtClean="0"/>
              <a:pPr/>
              <a:t>1/23/2015</a:t>
            </a:fld>
            <a:endParaRPr lang="en-US" dirty="0"/>
          </a:p>
        </p:txBody>
      </p:sp>
      <p:sp>
        <p:nvSpPr>
          <p:cNvPr id="3" name="Footer Placeholder 2"/>
          <p:cNvSpPr>
            <a:spLocks noGrp="1"/>
          </p:cNvSpPr>
          <p:nvPr>
            <p:ph type="ftr" sz="quarter" idx="11"/>
          </p:nvPr>
        </p:nvSpPr>
        <p:spPr>
          <a:xfrm>
            <a:off x="609600" y="6324600"/>
            <a:ext cx="4191000" cy="365125"/>
          </a:xfrm>
        </p:spPr>
        <p:txBody>
          <a:bodyPr/>
          <a:lstStyle/>
          <a:p>
            <a:r>
              <a:rPr lang="en-US" dirty="0" smtClean="0"/>
              <a:t>Sec 2-</a:t>
            </a:r>
            <a:endParaRPr lang="en-US" dirty="0"/>
          </a:p>
        </p:txBody>
      </p:sp>
      <p:sp>
        <p:nvSpPr>
          <p:cNvPr id="4" name="Slide Number Placeholder 3"/>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E34D3E-FB62-4C4B-B6A8-6E27C0CDA7B7}" type="datetime1">
              <a:rPr lang="en-US" smtClean="0"/>
              <a:pPr/>
              <a:t>1/23/2015</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03CC00-4E7E-453E-A8C3-CCD5DA6B0B67}" type="datetime1">
              <a:rPr lang="en-US" smtClean="0"/>
              <a:pPr/>
              <a:t>1/23/2015</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334000" y="6324600"/>
            <a:ext cx="1066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FF8DC-E5F5-41E8-B326-14035C7043A6}" type="datetime1">
              <a:rPr lang="en-US" smtClean="0"/>
              <a:pPr/>
              <a:t>1/23/2015</a:t>
            </a:fld>
            <a:endParaRPr lang="en-US" dirty="0"/>
          </a:p>
        </p:txBody>
      </p:sp>
      <p:sp>
        <p:nvSpPr>
          <p:cNvPr id="5" name="Footer Placeholder 4"/>
          <p:cNvSpPr>
            <a:spLocks noGrp="1"/>
          </p:cNvSpPr>
          <p:nvPr>
            <p:ph type="ftr" sz="quarter" idx="3"/>
          </p:nvPr>
        </p:nvSpPr>
        <p:spPr>
          <a:xfrm>
            <a:off x="457200" y="6324600"/>
            <a:ext cx="41910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Sec 2-</a:t>
            </a:r>
            <a:endParaRPr lang="en-US" dirty="0"/>
          </a:p>
        </p:txBody>
      </p:sp>
      <p:sp>
        <p:nvSpPr>
          <p:cNvPr id="6" name="Slide Number Placeholder 5"/>
          <p:cNvSpPr>
            <a:spLocks noGrp="1"/>
          </p:cNvSpPr>
          <p:nvPr>
            <p:ph type="sldNum" sz="quarter" idx="4"/>
          </p:nvPr>
        </p:nvSpPr>
        <p:spPr>
          <a:xfrm>
            <a:off x="7315200" y="6356350"/>
            <a:ext cx="1371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CD5B6C-1501-406F-8FCF-78C56CDF75B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07869-9CB8-41F6-A79C-4EC45EDBCA1A}" type="datetime1">
              <a:rPr lang="en-US" smtClean="0"/>
              <a:pPr/>
              <a:t>1/23/2015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Sec 2-</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F2FAB-30CA-43C8-A60D-1C183D55618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581400" y="63246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195FB-4616-4CB9-92A5-18A25D14A996}" type="datetime1">
              <a:rPr lang="en-US" smtClean="0"/>
              <a:pPr/>
              <a:t>1/23/2015</a:t>
            </a:fld>
            <a:endParaRPr lang="en-US" dirty="0"/>
          </a:p>
        </p:txBody>
      </p:sp>
      <p:sp>
        <p:nvSpPr>
          <p:cNvPr id="5" name="Footer Placeholder 4"/>
          <p:cNvSpPr>
            <a:spLocks noGrp="1"/>
          </p:cNvSpPr>
          <p:nvPr>
            <p:ph type="ftr" sz="quarter" idx="3"/>
          </p:nvPr>
        </p:nvSpPr>
        <p:spPr>
          <a:xfrm>
            <a:off x="457200" y="632460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Sec 2-</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3E45D-2072-4243-BD06-4FB6C71BC35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package" Target="../embeddings/Microsoft_Excel_Binary_Worksheet1.xlsb"/><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1.w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2.wmf"/><Relationship Id="rId4"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4.wmf"/><Relationship Id="rId4" Type="http://schemas.openxmlformats.org/officeDocument/2006/relationships/oleObject" Target="../embeddings/oleObject6.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5.wmf"/><Relationship Id="rId4"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notesSlide" Target="../notesSlides/notesSlide30.xml"/><Relationship Id="rId7"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6.wmf"/><Relationship Id="rId4" Type="http://schemas.openxmlformats.org/officeDocument/2006/relationships/oleObject" Target="../embeddings/oleObject8.bin"/></Relationships>
</file>

<file path=ppt/slides/_rels/slide31.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notesSlide" Target="../notesSlides/notesSlide31.xml"/><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12.wmf"/><Relationship Id="rId4" Type="http://schemas.openxmlformats.org/officeDocument/2006/relationships/oleObject" Target="../embeddings/oleObject10.bin"/><Relationship Id="rId9" Type="http://schemas.openxmlformats.org/officeDocument/2006/relationships/oleObject" Target="../embeddings/oleObject13.bin"/></Relationships>
</file>

<file path=ppt/slides/_rels/slide32.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notesSlide" Target="../notesSlides/notesSlide32.xml"/><Relationship Id="rId7" Type="http://schemas.openxmlformats.org/officeDocument/2006/relationships/package" Target="../embeddings/Microsoft_Excel_Worksheet3.xlsx"/><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19.wmf"/><Relationship Id="rId4" Type="http://schemas.openxmlformats.org/officeDocument/2006/relationships/oleObject" Target="../embeddings/oleObject14.bin"/></Relationships>
</file>

<file path=ppt/slides/_rels/slide33.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notesSlide" Target="../notesSlides/notesSlide33.xml"/><Relationship Id="rId7" Type="http://schemas.openxmlformats.org/officeDocument/2006/relationships/package" Target="../embeddings/Microsoft_Excel_Worksheet4.xlsx"/><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21.wmf"/><Relationship Id="rId4" Type="http://schemas.openxmlformats.org/officeDocument/2006/relationships/oleObject" Target="../embeddings/oleObject16.bin"/></Relationships>
</file>

<file path=ppt/slides/_rels/slide34.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notesSlide" Target="../notesSlides/notesSlide34.xml"/><Relationship Id="rId7" Type="http://schemas.openxmlformats.org/officeDocument/2006/relationships/package" Target="../embeddings/Microsoft_Excel_Worksheet5.xlsx"/><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image" Target="../media/image23.wmf"/><Relationship Id="rId4" Type="http://schemas.openxmlformats.org/officeDocument/2006/relationships/oleObject" Target="../embeddings/oleObject18.bin"/></Relationships>
</file>

<file path=ppt/slides/_rels/slide3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notesSlide" Target="../notesSlides/notesSlide35.xml"/><Relationship Id="rId7" Type="http://schemas.openxmlformats.org/officeDocument/2006/relationships/package" Target="../embeddings/Microsoft_Excel_Worksheet6.xlsx"/><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1.bin"/><Relationship Id="rId5" Type="http://schemas.openxmlformats.org/officeDocument/2006/relationships/image" Target="../media/image25.wmf"/><Relationship Id="rId4" Type="http://schemas.openxmlformats.org/officeDocument/2006/relationships/oleObject" Target="../embeddings/oleObject20.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3.bin"/><Relationship Id="rId5" Type="http://schemas.openxmlformats.org/officeDocument/2006/relationships/image" Target="../media/image27.wmf"/><Relationship Id="rId4" Type="http://schemas.openxmlformats.org/officeDocument/2006/relationships/oleObject" Target="../embeddings/oleObject22.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1.emf"/><Relationship Id="rId5" Type="http://schemas.openxmlformats.org/officeDocument/2006/relationships/package" Target="../embeddings/Microsoft_Excel_Worksheet7.xlsx"/><Relationship Id="rId4" Type="http://schemas.openxmlformats.org/officeDocument/2006/relationships/oleObject" Target="../embeddings/oleObject24.bin"/></Relationships>
</file>

<file path=ppt/slides/_rels/slide44.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notesSlide" Target="../notesSlides/notesSlide44.xml"/><Relationship Id="rId7" Type="http://schemas.openxmlformats.org/officeDocument/2006/relationships/package" Target="../embeddings/Microsoft_Excel_Worksheet8.xlsx"/><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6.bin"/><Relationship Id="rId5" Type="http://schemas.openxmlformats.org/officeDocument/2006/relationships/image" Target="../media/image32.wmf"/><Relationship Id="rId4" Type="http://schemas.openxmlformats.org/officeDocument/2006/relationships/oleObject" Target="../embeddings/oleObject25.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4.emf"/><Relationship Id="rId5" Type="http://schemas.openxmlformats.org/officeDocument/2006/relationships/package" Target="../embeddings/Microsoft_Excel_Worksheet9.xlsx"/><Relationship Id="rId4" Type="http://schemas.openxmlformats.org/officeDocument/2006/relationships/oleObject" Target="../embeddings/oleObject27.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9.bin"/><Relationship Id="rId5" Type="http://schemas.openxmlformats.org/officeDocument/2006/relationships/image" Target="../media/image35.wmf"/><Relationship Id="rId4" Type="http://schemas.openxmlformats.org/officeDocument/2006/relationships/oleObject" Target="../embeddings/oleObject28.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7.emf"/><Relationship Id="rId5" Type="http://schemas.openxmlformats.org/officeDocument/2006/relationships/package" Target="../embeddings/Microsoft_Excel_Worksheet10.xlsx"/><Relationship Id="rId4" Type="http://schemas.openxmlformats.org/officeDocument/2006/relationships/oleObject" Target="../embeddings/oleObject30.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2.bin"/><Relationship Id="rId5" Type="http://schemas.openxmlformats.org/officeDocument/2006/relationships/image" Target="../media/image38.wmf"/><Relationship Id="rId4" Type="http://schemas.openxmlformats.org/officeDocument/2006/relationships/oleObject" Target="../embeddings/oleObject31.bin"/></Relationships>
</file>

<file path=ppt/slides/_rels/slide5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2.emf"/><Relationship Id="rId5" Type="http://schemas.openxmlformats.org/officeDocument/2006/relationships/package" Target="../embeddings/Microsoft_Excel_Binary_Worksheet11.xlsb"/><Relationship Id="rId4" Type="http://schemas.openxmlformats.org/officeDocument/2006/relationships/oleObject" Target="../embeddings/oleObject33.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notesSlide" Target="../notesSlides/notesSlide58.xml"/><Relationship Id="rId7" Type="http://schemas.openxmlformats.org/officeDocument/2006/relationships/package" Target="../embeddings/Microsoft_Excel_Binary_Worksheet12.xlsb"/><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5.bin"/><Relationship Id="rId5" Type="http://schemas.openxmlformats.org/officeDocument/2006/relationships/image" Target="../media/image43.wmf"/><Relationship Id="rId4" Type="http://schemas.openxmlformats.org/officeDocument/2006/relationships/oleObject" Target="../embeddings/oleObject34.bin"/></Relationships>
</file>

<file path=ppt/slides/_rels/slide59.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notesSlide" Target="../notesSlides/notesSlide63.xml"/><Relationship Id="rId7" Type="http://schemas.openxmlformats.org/officeDocument/2006/relationships/package" Target="../embeddings/Microsoft_Excel_Binary_Worksheet13.xlsb"/><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7.bin"/><Relationship Id="rId5" Type="http://schemas.openxmlformats.org/officeDocument/2006/relationships/image" Target="../media/image46.wmf"/><Relationship Id="rId4" Type="http://schemas.openxmlformats.org/officeDocument/2006/relationships/oleObject" Target="../embeddings/oleObject36.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49.wmf"/><Relationship Id="rId4" Type="http://schemas.openxmlformats.org/officeDocument/2006/relationships/oleObject" Target="../embeddings/oleObject38.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50.emf"/><Relationship Id="rId5" Type="http://schemas.openxmlformats.org/officeDocument/2006/relationships/package" Target="../embeddings/Microsoft_Excel_Binary_Worksheet14.xlsb"/><Relationship Id="rId4" Type="http://schemas.openxmlformats.org/officeDocument/2006/relationships/oleObject" Target="../embeddings/oleObject39.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51.wmf"/><Relationship Id="rId5" Type="http://schemas.openxmlformats.org/officeDocument/2006/relationships/oleObject" Target="../embeddings/oleObject40.bin"/><Relationship Id="rId4" Type="http://schemas.openxmlformats.org/officeDocument/2006/relationships/image" Target="../media/image5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7" Type="http://schemas.openxmlformats.org/officeDocument/2006/relationships/image" Target="../media/image54.jpeg"/><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53.emf"/><Relationship Id="rId5" Type="http://schemas.openxmlformats.org/officeDocument/2006/relationships/package" Target="../embeddings/Microsoft_Excel_Binary_Worksheet15.xlsb"/><Relationship Id="rId4" Type="http://schemas.openxmlformats.org/officeDocument/2006/relationships/oleObject" Target="../embeddings/oleObject41.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55.emf"/><Relationship Id="rId5" Type="http://schemas.openxmlformats.org/officeDocument/2006/relationships/package" Target="../embeddings/Microsoft_Excel_Binary_Worksheet16.xlsb"/><Relationship Id="rId4" Type="http://schemas.openxmlformats.org/officeDocument/2006/relationships/oleObject" Target="../embeddings/oleObject42.bin"/></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7" Type="http://schemas.openxmlformats.org/officeDocument/2006/relationships/image" Target="../media/image58.e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package" Target="../embeddings/Microsoft_Excel_Binary_Worksheet17.xlsb"/><Relationship Id="rId5" Type="http://schemas.openxmlformats.org/officeDocument/2006/relationships/oleObject" Target="../embeddings/oleObject43.bin"/><Relationship Id="rId4" Type="http://schemas.openxmlformats.org/officeDocument/2006/relationships/image" Target="../media/image59.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60.wmf"/><Relationship Id="rId4" Type="http://schemas.openxmlformats.org/officeDocument/2006/relationships/oleObject" Target="../embeddings/oleObject44.bin"/></Relationships>
</file>

<file path=ppt/slides/_rels/slide81.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notesSlide" Target="../notesSlides/notesSlide81.xml"/><Relationship Id="rId7"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61.emf"/><Relationship Id="rId5" Type="http://schemas.openxmlformats.org/officeDocument/2006/relationships/package" Target="../embeddings/Microsoft_Excel_Binary_Worksheet18.xlsb"/><Relationship Id="rId4" Type="http://schemas.openxmlformats.org/officeDocument/2006/relationships/oleObject" Target="../embeddings/oleObject45.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63.wmf"/><Relationship Id="rId4" Type="http://schemas.openxmlformats.org/officeDocument/2006/relationships/oleObject" Target="../embeddings/oleObject47.bin"/></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notesSlide" Target="../notesSlides/notesSlide84.xml"/><Relationship Id="rId7" Type="http://schemas.openxmlformats.org/officeDocument/2006/relationships/package" Target="../embeddings/Microsoft_Excel_Binary_Worksheet19.xlsb"/><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49.bin"/><Relationship Id="rId5" Type="http://schemas.openxmlformats.org/officeDocument/2006/relationships/image" Target="../media/image64.wmf"/><Relationship Id="rId4" Type="http://schemas.openxmlformats.org/officeDocument/2006/relationships/oleObject" Target="../embeddings/oleObject48.bin"/></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66.wmf"/><Relationship Id="rId4" Type="http://schemas.openxmlformats.org/officeDocument/2006/relationships/oleObject" Target="../embeddings/oleObject50.bin"/></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457200" y="6172200"/>
            <a:ext cx="2895600" cy="365125"/>
          </a:xfrm>
        </p:spPr>
        <p:txBody>
          <a:bodyPr/>
          <a:lstStyle/>
          <a:p>
            <a:pPr algn="l"/>
            <a:r>
              <a:rPr lang="en-US" dirty="0" smtClean="0"/>
              <a:t>Chapter 2 Title and Outline</a:t>
            </a:r>
          </a:p>
        </p:txBody>
      </p:sp>
      <p:sp>
        <p:nvSpPr>
          <p:cNvPr id="3" name="Slide Number Placeholder 2"/>
          <p:cNvSpPr>
            <a:spLocks noGrp="1"/>
          </p:cNvSpPr>
          <p:nvPr>
            <p:ph type="sldNum" sz="quarter" idx="12"/>
          </p:nvPr>
        </p:nvSpPr>
        <p:spPr/>
        <p:txBody>
          <a:bodyPr/>
          <a:lstStyle/>
          <a:p>
            <a:fld id="{BCCD5B6C-1501-406F-8FCF-78C56CDF75BB}" type="slidenum">
              <a:rPr lang="en-US" smtClean="0"/>
              <a:pPr/>
              <a:t>1</a:t>
            </a:fld>
            <a:endParaRPr lang="en-US" dirty="0"/>
          </a:p>
        </p:txBody>
      </p:sp>
      <p:sp>
        <p:nvSpPr>
          <p:cNvPr id="4" name="TextBox 3"/>
          <p:cNvSpPr txBox="1"/>
          <p:nvPr/>
        </p:nvSpPr>
        <p:spPr>
          <a:xfrm>
            <a:off x="0" y="0"/>
            <a:ext cx="3200400" cy="3154710"/>
          </a:xfrm>
          <a:prstGeom prst="rect">
            <a:avLst/>
          </a:prstGeom>
          <a:noFill/>
        </p:spPr>
        <p:txBody>
          <a:bodyPr wrap="square" rtlCol="0">
            <a:spAutoFit/>
          </a:bodyPr>
          <a:lstStyle/>
          <a:p>
            <a:pPr algn="ctr"/>
            <a:r>
              <a:rPr lang="en-US" sz="19900" b="1" dirty="0" smtClean="0">
                <a:solidFill>
                  <a:srgbClr val="0070C0"/>
                </a:solidFill>
                <a:latin typeface="+mj-lt"/>
                <a:cs typeface="Times New Roman" pitchFamily="18" charset="0"/>
              </a:rPr>
              <a:t>2</a:t>
            </a:r>
            <a:endParaRPr lang="en-US" sz="19900" b="1" dirty="0">
              <a:solidFill>
                <a:srgbClr val="0070C0"/>
              </a:solidFill>
              <a:latin typeface="+mj-lt"/>
              <a:cs typeface="Times New Roman" pitchFamily="18" charset="0"/>
            </a:endParaRPr>
          </a:p>
        </p:txBody>
      </p:sp>
      <p:sp>
        <p:nvSpPr>
          <p:cNvPr id="6" name="TextBox 5"/>
          <p:cNvSpPr txBox="1"/>
          <p:nvPr/>
        </p:nvSpPr>
        <p:spPr>
          <a:xfrm>
            <a:off x="3733800" y="1066800"/>
            <a:ext cx="4800600" cy="707886"/>
          </a:xfrm>
          <a:prstGeom prst="rect">
            <a:avLst/>
          </a:prstGeom>
          <a:noFill/>
        </p:spPr>
        <p:txBody>
          <a:bodyPr wrap="square" rtlCol="0">
            <a:spAutoFit/>
          </a:bodyPr>
          <a:lstStyle/>
          <a:p>
            <a:r>
              <a:rPr lang="en-US" sz="4000" b="1" dirty="0" smtClean="0">
                <a:solidFill>
                  <a:srgbClr val="0070C0"/>
                </a:solidFill>
              </a:rPr>
              <a:t>Probability</a:t>
            </a:r>
            <a:endParaRPr lang="en-US" sz="4000" b="1" dirty="0">
              <a:solidFill>
                <a:srgbClr val="0070C0"/>
              </a:solidFill>
            </a:endParaRPr>
          </a:p>
        </p:txBody>
      </p:sp>
      <p:sp>
        <p:nvSpPr>
          <p:cNvPr id="7" name="TextBox 6"/>
          <p:cNvSpPr txBox="1"/>
          <p:nvPr/>
        </p:nvSpPr>
        <p:spPr>
          <a:xfrm>
            <a:off x="381000" y="3276600"/>
            <a:ext cx="8305800" cy="2954655"/>
          </a:xfrm>
          <a:prstGeom prst="rect">
            <a:avLst/>
          </a:prstGeom>
          <a:noFill/>
        </p:spPr>
        <p:txBody>
          <a:bodyPr wrap="square" numCol="2" rtlCol="0">
            <a:spAutoFit/>
          </a:bodyPr>
          <a:lstStyle/>
          <a:p>
            <a:r>
              <a:rPr lang="en-US" sz="2400" dirty="0" smtClean="0"/>
              <a:t>2-1   Sample Spaces &amp; Events</a:t>
            </a:r>
          </a:p>
          <a:p>
            <a:r>
              <a:rPr lang="en-US" sz="2400" dirty="0" smtClean="0"/>
              <a:t>   2-1.1   Random Experiments</a:t>
            </a:r>
          </a:p>
          <a:p>
            <a:r>
              <a:rPr lang="en-US" sz="2400" dirty="0" smtClean="0"/>
              <a:t>   2-1.2   Sample Spaces</a:t>
            </a:r>
          </a:p>
          <a:p>
            <a:r>
              <a:rPr lang="en-US" sz="2400" dirty="0" smtClean="0"/>
              <a:t>   2-1.3   Events</a:t>
            </a:r>
          </a:p>
          <a:p>
            <a:r>
              <a:rPr lang="en-US" sz="2400" dirty="0" smtClean="0"/>
              <a:t>   2-1.4   Count Techniques</a:t>
            </a:r>
          </a:p>
          <a:p>
            <a:r>
              <a:rPr lang="en-US" sz="2400" dirty="0" smtClean="0"/>
              <a:t>2-2   Interpretations &amp; Axioms of Probability</a:t>
            </a:r>
          </a:p>
          <a:p>
            <a:r>
              <a:rPr lang="en-US" sz="2400" dirty="0" smtClean="0"/>
              <a:t>2-3   Addition Rules</a:t>
            </a:r>
          </a:p>
          <a:p>
            <a:r>
              <a:rPr lang="en-US" sz="2400" dirty="0" smtClean="0"/>
              <a:t>2-4   Conditional Probability</a:t>
            </a:r>
          </a:p>
          <a:p>
            <a:r>
              <a:rPr lang="en-US" sz="2400" dirty="0" smtClean="0"/>
              <a:t>2-5   Multiplication &amp; Total Probability Rules</a:t>
            </a:r>
          </a:p>
          <a:p>
            <a:r>
              <a:rPr lang="en-US" sz="2400" dirty="0" smtClean="0"/>
              <a:t>2-6   Independence</a:t>
            </a:r>
          </a:p>
          <a:p>
            <a:r>
              <a:rPr lang="en-US" sz="2400" dirty="0" smtClean="0"/>
              <a:t>2-7   Bayes’ Theorem</a:t>
            </a:r>
          </a:p>
          <a:p>
            <a:r>
              <a:rPr lang="en-US" sz="2400" dirty="0" smtClean="0"/>
              <a:t>2-8   Random Variables</a:t>
            </a:r>
            <a:endParaRPr lang="en-US" sz="2000" dirty="0" smtClean="0"/>
          </a:p>
          <a:p>
            <a:endParaRPr lang="en-US" dirty="0"/>
          </a:p>
        </p:txBody>
      </p:sp>
      <p:sp>
        <p:nvSpPr>
          <p:cNvPr id="8" name="TextBox 7"/>
          <p:cNvSpPr txBox="1"/>
          <p:nvPr/>
        </p:nvSpPr>
        <p:spPr>
          <a:xfrm>
            <a:off x="381000" y="2895600"/>
            <a:ext cx="2165208" cy="400110"/>
          </a:xfrm>
          <a:prstGeom prst="rect">
            <a:avLst/>
          </a:prstGeom>
          <a:noFill/>
        </p:spPr>
        <p:txBody>
          <a:bodyPr wrap="none" rtlCol="0">
            <a:spAutoFit/>
          </a:bodyPr>
          <a:lstStyle/>
          <a:p>
            <a:r>
              <a:rPr lang="en-US" sz="2000" b="1" dirty="0" smtClean="0"/>
              <a:t>CHAPTER OUTLINE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2-1: Defining Sample Spaces</a:t>
            </a:r>
            <a:endParaRPr lang="en-US" dirty="0"/>
          </a:p>
        </p:txBody>
      </p:sp>
      <p:sp>
        <p:nvSpPr>
          <p:cNvPr id="3" name="Content Placeholder 2"/>
          <p:cNvSpPr>
            <a:spLocks noGrp="1"/>
          </p:cNvSpPr>
          <p:nvPr>
            <p:ph idx="1"/>
          </p:nvPr>
        </p:nvSpPr>
        <p:spPr/>
        <p:txBody>
          <a:bodyPr>
            <a:normAutofit fontScale="92500"/>
          </a:bodyPr>
          <a:lstStyle/>
          <a:p>
            <a:r>
              <a:rPr lang="en-US" dirty="0" smtClean="0"/>
              <a:t>Randomly select and measure the thickness of a part.   		</a:t>
            </a:r>
            <a:r>
              <a:rPr lang="en-US" i="1" dirty="0" smtClean="0"/>
              <a:t>S</a:t>
            </a:r>
            <a:r>
              <a:rPr lang="en-US" dirty="0" smtClean="0"/>
              <a:t> = </a:t>
            </a:r>
            <a:r>
              <a:rPr lang="en-US" i="1" dirty="0" smtClean="0"/>
              <a:t>R</a:t>
            </a:r>
            <a:r>
              <a:rPr lang="en-US" baseline="30000" dirty="0" smtClean="0"/>
              <a:t>+</a:t>
            </a:r>
            <a:r>
              <a:rPr lang="en-US" dirty="0" smtClean="0"/>
              <a:t> = {</a:t>
            </a:r>
            <a:r>
              <a:rPr lang="en-US" i="1" dirty="0" smtClean="0"/>
              <a:t>x</a:t>
            </a:r>
            <a:r>
              <a:rPr lang="en-US" dirty="0" smtClean="0"/>
              <a:t>|</a:t>
            </a:r>
            <a:r>
              <a:rPr lang="en-US" i="1" dirty="0" smtClean="0"/>
              <a:t>x </a:t>
            </a:r>
            <a:r>
              <a:rPr lang="en-US" dirty="0" smtClean="0"/>
              <a:t>&gt; 0}, the positive real line.  Negative or zero thickness is not possible.  			</a:t>
            </a:r>
            <a:r>
              <a:rPr lang="en-US" i="1" dirty="0" smtClean="0"/>
              <a:t>S</a:t>
            </a:r>
            <a:r>
              <a:rPr lang="en-US" dirty="0" smtClean="0"/>
              <a:t> is continuous.</a:t>
            </a:r>
          </a:p>
          <a:p>
            <a:r>
              <a:rPr lang="en-US" dirty="0" smtClean="0"/>
              <a:t>It is known that the thickness is between 10 and 11 mm.  		</a:t>
            </a:r>
            <a:r>
              <a:rPr lang="en-US" i="1" dirty="0" smtClean="0"/>
              <a:t>S</a:t>
            </a:r>
            <a:r>
              <a:rPr lang="en-US" dirty="0" smtClean="0"/>
              <a:t> = {</a:t>
            </a:r>
            <a:r>
              <a:rPr lang="en-US" i="1" dirty="0" smtClean="0"/>
              <a:t>x</a:t>
            </a:r>
            <a:r>
              <a:rPr lang="en-US" dirty="0" smtClean="0"/>
              <a:t>|10 &lt; </a:t>
            </a:r>
            <a:r>
              <a:rPr lang="en-US" i="1" dirty="0" smtClean="0"/>
              <a:t>x</a:t>
            </a:r>
            <a:r>
              <a:rPr lang="en-US" dirty="0" smtClean="0"/>
              <a:t> &lt; 11}, continuous.</a:t>
            </a:r>
          </a:p>
          <a:p>
            <a:r>
              <a:rPr lang="en-US" dirty="0" smtClean="0"/>
              <a:t>It is known that the thickness has only three values.  		</a:t>
            </a:r>
            <a:r>
              <a:rPr lang="en-US" i="1" dirty="0" smtClean="0"/>
              <a:t>S</a:t>
            </a:r>
            <a:r>
              <a:rPr lang="en-US" dirty="0" smtClean="0"/>
              <a:t> = {</a:t>
            </a:r>
            <a:r>
              <a:rPr lang="en-US" i="1" dirty="0" smtClean="0"/>
              <a:t>low, medium, high</a:t>
            </a:r>
            <a:r>
              <a:rPr lang="en-US" dirty="0" smtClean="0"/>
              <a:t>}, discrete.</a:t>
            </a:r>
          </a:p>
          <a:p>
            <a:r>
              <a:rPr lang="en-US" dirty="0" smtClean="0"/>
              <a:t>Does the part thickness meet specifications?  			</a:t>
            </a:r>
            <a:r>
              <a:rPr lang="en-US" i="1" dirty="0" smtClean="0"/>
              <a:t>S</a:t>
            </a:r>
            <a:r>
              <a:rPr lang="en-US" dirty="0" smtClean="0"/>
              <a:t> = {</a:t>
            </a:r>
            <a:r>
              <a:rPr lang="en-US" i="1" dirty="0" smtClean="0"/>
              <a:t>yes, no</a:t>
            </a:r>
            <a:r>
              <a:rPr lang="en-US" dirty="0" smtClean="0"/>
              <a:t>}, discrete.</a:t>
            </a:r>
            <a:endParaRPr lang="en-US" dirty="0"/>
          </a:p>
        </p:txBody>
      </p:sp>
      <p:sp>
        <p:nvSpPr>
          <p:cNvPr id="4" name="Footer Placeholder 3"/>
          <p:cNvSpPr>
            <a:spLocks noGrp="1"/>
          </p:cNvSpPr>
          <p:nvPr>
            <p:ph type="ftr" sz="quarter" idx="11"/>
          </p:nvPr>
        </p:nvSpPr>
        <p:spPr/>
        <p:txBody>
          <a:bodyPr/>
          <a:lstStyle/>
          <a:p>
            <a:pPr algn="l"/>
            <a:r>
              <a:rPr lang="en-US" dirty="0" smtClean="0"/>
              <a:t>Sec 2-1.2 Sample Spaces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2-2: Defining Sample Spaces, n=2 </a:t>
            </a:r>
            <a:endParaRPr lang="en-US" dirty="0"/>
          </a:p>
        </p:txBody>
      </p:sp>
      <p:sp>
        <p:nvSpPr>
          <p:cNvPr id="3" name="Content Placeholder 2"/>
          <p:cNvSpPr>
            <a:spLocks noGrp="1"/>
          </p:cNvSpPr>
          <p:nvPr>
            <p:ph idx="1"/>
          </p:nvPr>
        </p:nvSpPr>
        <p:spPr/>
        <p:txBody>
          <a:bodyPr>
            <a:normAutofit lnSpcReduction="10000"/>
          </a:bodyPr>
          <a:lstStyle/>
          <a:p>
            <a:r>
              <a:rPr lang="en-US" dirty="0" smtClean="0"/>
              <a:t>Two parts are randomly selected &amp; measured.  	</a:t>
            </a:r>
            <a:r>
              <a:rPr lang="en-US" i="1" dirty="0" smtClean="0"/>
              <a:t>S</a:t>
            </a:r>
            <a:r>
              <a:rPr lang="en-US" dirty="0" smtClean="0"/>
              <a:t> = </a:t>
            </a:r>
            <a:r>
              <a:rPr lang="en-US" i="1" dirty="0" smtClean="0"/>
              <a:t>R</a:t>
            </a:r>
            <a:r>
              <a:rPr lang="en-US" baseline="30000" dirty="0" smtClean="0"/>
              <a:t>+</a:t>
            </a:r>
            <a:r>
              <a:rPr lang="en-US" dirty="0" smtClean="0"/>
              <a:t> * </a:t>
            </a:r>
            <a:r>
              <a:rPr lang="en-US" i="1" dirty="0" smtClean="0"/>
              <a:t>R</a:t>
            </a:r>
            <a:r>
              <a:rPr lang="en-US" baseline="30000" dirty="0" smtClean="0"/>
              <a:t>+</a:t>
            </a:r>
            <a:r>
              <a:rPr lang="en-US" dirty="0" smtClean="0"/>
              <a:t>, </a:t>
            </a:r>
            <a:r>
              <a:rPr lang="en-US" i="1" dirty="0" smtClean="0"/>
              <a:t>S</a:t>
            </a:r>
            <a:r>
              <a:rPr lang="en-US" dirty="0" smtClean="0"/>
              <a:t> is continuous.</a:t>
            </a:r>
          </a:p>
          <a:p>
            <a:r>
              <a:rPr lang="en-US" dirty="0" smtClean="0"/>
              <a:t>Do the 2 parts conform to specifications?			</a:t>
            </a:r>
            <a:r>
              <a:rPr lang="en-US" i="1" dirty="0" smtClean="0"/>
              <a:t>S</a:t>
            </a:r>
            <a:r>
              <a:rPr lang="en-US" dirty="0" smtClean="0"/>
              <a:t> = {</a:t>
            </a:r>
            <a:r>
              <a:rPr lang="en-US" i="1" dirty="0" smtClean="0"/>
              <a:t>yy, yn, ny, nn</a:t>
            </a:r>
            <a:r>
              <a:rPr lang="en-US" dirty="0" smtClean="0"/>
              <a:t>}, </a:t>
            </a:r>
            <a:r>
              <a:rPr lang="en-US" i="1" dirty="0" smtClean="0"/>
              <a:t>S</a:t>
            </a:r>
            <a:r>
              <a:rPr lang="en-US" dirty="0" smtClean="0"/>
              <a:t> is discrete.</a:t>
            </a:r>
          </a:p>
          <a:p>
            <a:r>
              <a:rPr lang="en-US" dirty="0" smtClean="0"/>
              <a:t>Number of conforming parts?					</a:t>
            </a:r>
            <a:r>
              <a:rPr lang="en-US" i="1" dirty="0" smtClean="0"/>
              <a:t>S</a:t>
            </a:r>
            <a:r>
              <a:rPr lang="en-US" dirty="0" smtClean="0"/>
              <a:t> = {1, 1, 2}, </a:t>
            </a:r>
            <a:r>
              <a:rPr lang="en-US" i="1" dirty="0" smtClean="0"/>
              <a:t>S</a:t>
            </a:r>
            <a:r>
              <a:rPr lang="en-US" dirty="0" smtClean="0"/>
              <a:t> is discrete.</a:t>
            </a:r>
          </a:p>
          <a:p>
            <a:r>
              <a:rPr lang="en-US" dirty="0" smtClean="0"/>
              <a:t>Parts are randomly selected until a non-conforming part is found.  					</a:t>
            </a:r>
            <a:r>
              <a:rPr lang="en-US" i="1" dirty="0" smtClean="0"/>
              <a:t>S</a:t>
            </a:r>
            <a:r>
              <a:rPr lang="en-US" dirty="0" smtClean="0"/>
              <a:t> = {n, yn, yyn, yyyn, …}, 				</a:t>
            </a:r>
            <a:r>
              <a:rPr lang="en-US" i="1" dirty="0" smtClean="0"/>
              <a:t>S</a:t>
            </a:r>
            <a:r>
              <a:rPr lang="en-US" dirty="0" smtClean="0"/>
              <a:t> is countably infinite.</a:t>
            </a:r>
          </a:p>
        </p:txBody>
      </p:sp>
      <p:sp>
        <p:nvSpPr>
          <p:cNvPr id="4" name="Footer Placeholder 3"/>
          <p:cNvSpPr>
            <a:spLocks noGrp="1"/>
          </p:cNvSpPr>
          <p:nvPr>
            <p:ph type="ftr" sz="quarter" idx="11"/>
          </p:nvPr>
        </p:nvSpPr>
        <p:spPr/>
        <p:txBody>
          <a:bodyPr/>
          <a:lstStyle/>
          <a:p>
            <a:pPr algn="l"/>
            <a:r>
              <a:rPr lang="en-US" dirty="0" smtClean="0"/>
              <a:t>Sec 2-1.2 Sample Spaces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68362"/>
          </a:xfrm>
        </p:spPr>
        <p:txBody>
          <a:bodyPr>
            <a:normAutofit/>
          </a:bodyPr>
          <a:lstStyle/>
          <a:p>
            <a:r>
              <a:rPr lang="en-US" dirty="0" smtClean="0"/>
              <a:t>Sample Space Is Defined By A Tree Diagram</a:t>
            </a:r>
            <a:endParaRPr lang="en-US" dirty="0"/>
          </a:p>
        </p:txBody>
      </p:sp>
      <p:sp>
        <p:nvSpPr>
          <p:cNvPr id="4" name="Footer Placeholder 3"/>
          <p:cNvSpPr>
            <a:spLocks noGrp="1"/>
          </p:cNvSpPr>
          <p:nvPr>
            <p:ph type="ftr" sz="quarter" idx="11"/>
          </p:nvPr>
        </p:nvSpPr>
        <p:spPr/>
        <p:txBody>
          <a:bodyPr/>
          <a:lstStyle/>
          <a:p>
            <a:pPr algn="l"/>
            <a:r>
              <a:rPr lang="en-US" dirty="0" smtClean="0"/>
              <a:t>Sec 2-1.2 Sample Spaces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12</a:t>
            </a:fld>
            <a:endParaRPr lang="en-US" dirty="0"/>
          </a:p>
        </p:txBody>
      </p:sp>
      <p:sp>
        <p:nvSpPr>
          <p:cNvPr id="7" name="TextBox 6"/>
          <p:cNvSpPr txBox="1"/>
          <p:nvPr/>
        </p:nvSpPr>
        <p:spPr>
          <a:xfrm>
            <a:off x="533400" y="838200"/>
            <a:ext cx="8077200" cy="1815882"/>
          </a:xfrm>
          <a:prstGeom prst="rect">
            <a:avLst/>
          </a:prstGeom>
          <a:noFill/>
        </p:spPr>
        <p:txBody>
          <a:bodyPr wrap="square" rtlCol="0">
            <a:spAutoFit/>
          </a:bodyPr>
          <a:lstStyle/>
          <a:p>
            <a:r>
              <a:rPr lang="en-US" sz="2800" u="sng" dirty="0" smtClean="0"/>
              <a:t>Example 2-3</a:t>
            </a:r>
            <a:r>
              <a:rPr lang="en-US" sz="2800" dirty="0" smtClean="0"/>
              <a:t>:  Messages are classified as on-time or late.  3 messages are classified.  There are 2</a:t>
            </a:r>
            <a:r>
              <a:rPr lang="en-US" sz="2800" baseline="30000" dirty="0" smtClean="0"/>
              <a:t>3</a:t>
            </a:r>
            <a:r>
              <a:rPr lang="en-US" sz="2800" dirty="0" smtClean="0"/>
              <a:t> = 8 outcomes in the sample space.  					</a:t>
            </a:r>
            <a:r>
              <a:rPr lang="en-US" sz="2800" i="1" dirty="0" smtClean="0"/>
              <a:t>S</a:t>
            </a:r>
            <a:r>
              <a:rPr lang="en-US" sz="2800" dirty="0" smtClean="0"/>
              <a:t> = {ooo, ool,olo, oll, loo, lol, llo, lll}</a:t>
            </a:r>
            <a:endParaRPr lang="en-US" sz="2800" dirty="0"/>
          </a:p>
        </p:txBody>
      </p:sp>
      <p:pic>
        <p:nvPicPr>
          <p:cNvPr id="1027" name="Picture 3" descr="C:\Documents and Settings\rsims\My Documents\Sims Courses\Wiley Slide Development Project\JPEG images from Jenny\Ch02\fig_02_05.jpg"/>
          <p:cNvPicPr>
            <a:picLocks noGrp="1" noChangeAspect="1" noChangeArrowheads="1"/>
          </p:cNvPicPr>
          <p:nvPr>
            <p:ph idx="1"/>
          </p:nvPr>
        </p:nvPicPr>
        <p:blipFill>
          <a:blip r:embed="rId3" cstate="print"/>
          <a:srcRect/>
          <a:stretch>
            <a:fillRect/>
          </a:stretch>
        </p:blipFill>
        <p:spPr bwMode="auto">
          <a:xfrm>
            <a:off x="1143000" y="2667000"/>
            <a:ext cx="7086600" cy="2963686"/>
          </a:xfrm>
          <a:prstGeom prst="rect">
            <a:avLst/>
          </a:prstGeom>
          <a:noFill/>
        </p:spPr>
      </p:pic>
      <p:sp>
        <p:nvSpPr>
          <p:cNvPr id="8" name="TextBox 7"/>
          <p:cNvSpPr txBox="1"/>
          <p:nvPr/>
        </p:nvSpPr>
        <p:spPr>
          <a:xfrm>
            <a:off x="2133600" y="5867400"/>
            <a:ext cx="4800600" cy="400110"/>
          </a:xfrm>
          <a:prstGeom prst="rect">
            <a:avLst/>
          </a:prstGeom>
          <a:noFill/>
        </p:spPr>
        <p:txBody>
          <a:bodyPr wrap="square" rtlCol="0">
            <a:spAutoFit/>
          </a:bodyPr>
          <a:lstStyle/>
          <a:p>
            <a:r>
              <a:rPr lang="en-US" sz="2000" dirty="0" smtClean="0">
                <a:solidFill>
                  <a:srgbClr val="0070C0"/>
                </a:solidFill>
              </a:rPr>
              <a:t>Figure 2-5  </a:t>
            </a:r>
            <a:r>
              <a:rPr lang="en-US" sz="2000" dirty="0" smtClean="0"/>
              <a:t>Tree diagram for three messages.</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Diagrams Can Fit The Situation</a:t>
            </a:r>
            <a:endParaRPr lang="en-US" dirty="0"/>
          </a:p>
        </p:txBody>
      </p:sp>
      <p:sp>
        <p:nvSpPr>
          <p:cNvPr id="4" name="Footer Placeholder 3"/>
          <p:cNvSpPr>
            <a:spLocks noGrp="1"/>
          </p:cNvSpPr>
          <p:nvPr>
            <p:ph type="ftr" sz="quarter" idx="11"/>
          </p:nvPr>
        </p:nvSpPr>
        <p:spPr/>
        <p:txBody>
          <a:bodyPr/>
          <a:lstStyle/>
          <a:p>
            <a:pPr algn="l"/>
            <a:r>
              <a:rPr lang="en-US" dirty="0" smtClean="0"/>
              <a:t>Sec 2-1.2 Sample Spaces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13</a:t>
            </a:fld>
            <a:endParaRPr lang="en-US" dirty="0"/>
          </a:p>
        </p:txBody>
      </p:sp>
      <p:pic>
        <p:nvPicPr>
          <p:cNvPr id="2050" name="Picture 2" descr="C:\Documents and Settings\rsims\My Documents\Sims Courses\Wiley Slide Development Project\JPEG images from Jenny\Ch02\fig_02_06.jpg"/>
          <p:cNvPicPr>
            <a:picLocks noGrp="1" noChangeAspect="1" noChangeArrowheads="1"/>
          </p:cNvPicPr>
          <p:nvPr>
            <p:ph idx="1"/>
          </p:nvPr>
        </p:nvPicPr>
        <p:blipFill>
          <a:blip r:embed="rId3" cstate="print"/>
          <a:srcRect/>
          <a:stretch>
            <a:fillRect/>
          </a:stretch>
        </p:blipFill>
        <p:spPr bwMode="auto">
          <a:xfrm>
            <a:off x="1066800" y="2743200"/>
            <a:ext cx="6934200" cy="2924794"/>
          </a:xfrm>
          <a:prstGeom prst="rect">
            <a:avLst/>
          </a:prstGeom>
          <a:noFill/>
        </p:spPr>
      </p:pic>
      <p:sp>
        <p:nvSpPr>
          <p:cNvPr id="7" name="TextBox 6"/>
          <p:cNvSpPr txBox="1"/>
          <p:nvPr/>
        </p:nvSpPr>
        <p:spPr>
          <a:xfrm>
            <a:off x="304800" y="838200"/>
            <a:ext cx="8534400" cy="1785104"/>
          </a:xfrm>
          <a:prstGeom prst="rect">
            <a:avLst/>
          </a:prstGeom>
          <a:noFill/>
        </p:spPr>
        <p:txBody>
          <a:bodyPr wrap="square" rtlCol="0">
            <a:spAutoFit/>
          </a:bodyPr>
          <a:lstStyle/>
          <a:p>
            <a:r>
              <a:rPr lang="en-US" sz="2200" u="sng" dirty="0" smtClean="0"/>
              <a:t>Example 2-4</a:t>
            </a:r>
            <a:r>
              <a:rPr lang="en-US" sz="2200" dirty="0" smtClean="0"/>
              <a:t>:  New cars can be equipped with selected options as follows:</a:t>
            </a:r>
          </a:p>
          <a:p>
            <a:pPr marL="800100" lvl="1" indent="-342900">
              <a:buFont typeface="+mj-lt"/>
              <a:buAutoNum type="arabicPeriod"/>
            </a:pPr>
            <a:r>
              <a:rPr lang="en-US" sz="2200" dirty="0" smtClean="0"/>
              <a:t>Manual or automatic transmission</a:t>
            </a:r>
          </a:p>
          <a:p>
            <a:pPr marL="800100" lvl="1" indent="-342900">
              <a:buFont typeface="+mj-lt"/>
              <a:buAutoNum type="arabicPeriod"/>
            </a:pPr>
            <a:r>
              <a:rPr lang="en-US" sz="2200" dirty="0" smtClean="0"/>
              <a:t>With or without air conditioning</a:t>
            </a:r>
          </a:p>
          <a:p>
            <a:pPr marL="800100" lvl="1" indent="-342900">
              <a:buFont typeface="+mj-lt"/>
              <a:buAutoNum type="arabicPeriod"/>
            </a:pPr>
            <a:r>
              <a:rPr lang="en-US" sz="2200" dirty="0" smtClean="0"/>
              <a:t>Three choices of stereo sound systems</a:t>
            </a:r>
          </a:p>
          <a:p>
            <a:pPr marL="800100" lvl="1" indent="-342900">
              <a:buFont typeface="+mj-lt"/>
              <a:buAutoNum type="arabicPeriod"/>
            </a:pPr>
            <a:r>
              <a:rPr lang="en-US" sz="2200" dirty="0" smtClean="0"/>
              <a:t>Four exterior color choices</a:t>
            </a:r>
          </a:p>
        </p:txBody>
      </p:sp>
      <p:sp>
        <p:nvSpPr>
          <p:cNvPr id="8" name="TextBox 7"/>
          <p:cNvSpPr txBox="1"/>
          <p:nvPr/>
        </p:nvSpPr>
        <p:spPr>
          <a:xfrm>
            <a:off x="2133600" y="5715000"/>
            <a:ext cx="5257800" cy="646331"/>
          </a:xfrm>
          <a:prstGeom prst="rect">
            <a:avLst/>
          </a:prstGeom>
          <a:noFill/>
        </p:spPr>
        <p:txBody>
          <a:bodyPr wrap="square" rtlCol="0">
            <a:spAutoFit/>
          </a:bodyPr>
          <a:lstStyle/>
          <a:p>
            <a:r>
              <a:rPr lang="en-US" dirty="0" smtClean="0">
                <a:solidFill>
                  <a:srgbClr val="0070C0"/>
                </a:solidFill>
              </a:rPr>
              <a:t>Figure 2-6  </a:t>
            </a:r>
            <a:r>
              <a:rPr lang="en-US" dirty="0" smtClean="0"/>
              <a:t>Tree diagram for different configurations of vehicles.  Note that </a:t>
            </a:r>
            <a:r>
              <a:rPr lang="en-US" i="1" dirty="0" smtClean="0"/>
              <a:t>S</a:t>
            </a:r>
            <a:r>
              <a:rPr lang="en-US" dirty="0" smtClean="0"/>
              <a:t> has 2*2*3*4 = 48 outcomes.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Diagrams Help Count Outcomes</a:t>
            </a:r>
            <a:endParaRPr lang="en-US" dirty="0"/>
          </a:p>
        </p:txBody>
      </p:sp>
      <p:sp>
        <p:nvSpPr>
          <p:cNvPr id="4" name="Footer Placeholder 3"/>
          <p:cNvSpPr>
            <a:spLocks noGrp="1"/>
          </p:cNvSpPr>
          <p:nvPr>
            <p:ph type="ftr" sz="quarter" idx="11"/>
          </p:nvPr>
        </p:nvSpPr>
        <p:spPr/>
        <p:txBody>
          <a:bodyPr/>
          <a:lstStyle/>
          <a:p>
            <a:pPr algn="l"/>
            <a:r>
              <a:rPr lang="en-US" dirty="0" smtClean="0"/>
              <a:t>Sec 2-1.2 Sample Spaces, Figure 2-7.</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14</a:t>
            </a:fld>
            <a:endParaRPr lang="en-US" dirty="0"/>
          </a:p>
        </p:txBody>
      </p:sp>
      <p:pic>
        <p:nvPicPr>
          <p:cNvPr id="3074" name="Picture 2" descr="C:\Documents and Settings\rsims\My Documents\Sims Courses\Wiley Slide Development Project\JPEG images from Jenny\Ch02\fig_02_07.jpg"/>
          <p:cNvPicPr>
            <a:picLocks noGrp="1" noChangeAspect="1" noChangeArrowheads="1"/>
          </p:cNvPicPr>
          <p:nvPr>
            <p:ph idx="1"/>
          </p:nvPr>
        </p:nvPicPr>
        <p:blipFill>
          <a:blip r:embed="rId3" cstate="print"/>
          <a:srcRect/>
          <a:stretch>
            <a:fillRect/>
          </a:stretch>
        </p:blipFill>
        <p:spPr bwMode="auto">
          <a:xfrm>
            <a:off x="623905" y="3133344"/>
            <a:ext cx="7858289" cy="1895856"/>
          </a:xfrm>
          <a:prstGeom prst="rect">
            <a:avLst/>
          </a:prstGeom>
          <a:noFill/>
        </p:spPr>
      </p:pic>
      <p:sp>
        <p:nvSpPr>
          <p:cNvPr id="7" name="TextBox 6"/>
          <p:cNvSpPr txBox="1"/>
          <p:nvPr/>
        </p:nvSpPr>
        <p:spPr>
          <a:xfrm>
            <a:off x="609600" y="1371600"/>
            <a:ext cx="8001000" cy="1200329"/>
          </a:xfrm>
          <a:prstGeom prst="rect">
            <a:avLst/>
          </a:prstGeom>
          <a:noFill/>
        </p:spPr>
        <p:txBody>
          <a:bodyPr wrap="square" rtlCol="0">
            <a:spAutoFit/>
          </a:bodyPr>
          <a:lstStyle/>
          <a:p>
            <a:r>
              <a:rPr lang="en-US" sz="2400" u="sng" dirty="0" smtClean="0"/>
              <a:t>Example 2-5</a:t>
            </a:r>
            <a:r>
              <a:rPr lang="en-US" sz="2400" dirty="0" smtClean="0"/>
              <a:t>:  The interior car color can depend on the exterior color as shown in the tree diagrams below.  There are 12 possibilities without considering color combinations.</a:t>
            </a:r>
            <a:endParaRPr lang="en-US" sz="2400" dirty="0"/>
          </a:p>
        </p:txBody>
      </p:sp>
      <p:sp>
        <p:nvSpPr>
          <p:cNvPr id="8" name="TextBox 7"/>
          <p:cNvSpPr txBox="1"/>
          <p:nvPr/>
        </p:nvSpPr>
        <p:spPr>
          <a:xfrm>
            <a:off x="1295400" y="5257800"/>
            <a:ext cx="6781800" cy="646331"/>
          </a:xfrm>
          <a:prstGeom prst="rect">
            <a:avLst/>
          </a:prstGeom>
          <a:noFill/>
        </p:spPr>
        <p:txBody>
          <a:bodyPr wrap="square" rtlCol="0">
            <a:spAutoFit/>
          </a:bodyPr>
          <a:lstStyle/>
          <a:p>
            <a:r>
              <a:rPr lang="en-US" dirty="0" smtClean="0">
                <a:solidFill>
                  <a:srgbClr val="0070C0"/>
                </a:solidFill>
              </a:rPr>
              <a:t>Figure 2-7  </a:t>
            </a:r>
            <a:r>
              <a:rPr lang="en-US" dirty="0" smtClean="0"/>
              <a:t>Tree diagram for different vehicle configurations with interior colors.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Are Sets of Outcomes</a:t>
            </a:r>
            <a:endParaRPr lang="en-US" dirty="0"/>
          </a:p>
        </p:txBody>
      </p:sp>
      <p:sp>
        <p:nvSpPr>
          <p:cNvPr id="3" name="Content Placeholder 2"/>
          <p:cNvSpPr>
            <a:spLocks noGrp="1"/>
          </p:cNvSpPr>
          <p:nvPr>
            <p:ph idx="1"/>
          </p:nvPr>
        </p:nvSpPr>
        <p:spPr>
          <a:xfrm>
            <a:off x="304800" y="1066800"/>
            <a:ext cx="8534400" cy="4953000"/>
          </a:xfrm>
        </p:spPr>
        <p:txBody>
          <a:bodyPr>
            <a:normAutofit fontScale="92500" lnSpcReduction="10000"/>
          </a:bodyPr>
          <a:lstStyle/>
          <a:p>
            <a:r>
              <a:rPr lang="en-US" dirty="0" smtClean="0"/>
              <a:t>An event (E) is a subset of the sample space of a random experiment, i.e., one or more outcomes of the sample space.</a:t>
            </a:r>
          </a:p>
          <a:p>
            <a:r>
              <a:rPr lang="en-US" dirty="0" smtClean="0"/>
              <a:t>Event combinations are:</a:t>
            </a:r>
          </a:p>
          <a:p>
            <a:pPr lvl="1"/>
            <a:r>
              <a:rPr lang="en-US" dirty="0" smtClean="0">
                <a:solidFill>
                  <a:srgbClr val="0070C0"/>
                </a:solidFill>
              </a:rPr>
              <a:t>Union</a:t>
            </a:r>
            <a:r>
              <a:rPr lang="en-US" dirty="0" smtClean="0"/>
              <a:t> of two events is the event consisting of all outcomes that are contained in </a:t>
            </a:r>
            <a:r>
              <a:rPr lang="en-US" u="sng" dirty="0" smtClean="0"/>
              <a:t>either</a:t>
            </a:r>
            <a:r>
              <a:rPr lang="en-US" dirty="0" smtClean="0"/>
              <a:t> of two events,  E</a:t>
            </a:r>
            <a:r>
              <a:rPr lang="en-US" baseline="-25000" dirty="0" smtClean="0"/>
              <a:t>1</a:t>
            </a:r>
            <a:r>
              <a:rPr lang="en-US" dirty="0" smtClean="0"/>
              <a:t> </a:t>
            </a:r>
            <a:r>
              <a:rPr lang="en-US" b="1" dirty="0" smtClean="0">
                <a:sym typeface="Mathematica1"/>
              </a:rPr>
              <a:t></a:t>
            </a:r>
            <a:r>
              <a:rPr lang="en-US" dirty="0" smtClean="0"/>
              <a:t> E</a:t>
            </a:r>
            <a:r>
              <a:rPr lang="en-US" baseline="-25000" dirty="0" smtClean="0"/>
              <a:t>2</a:t>
            </a:r>
            <a:r>
              <a:rPr lang="en-US" dirty="0" smtClean="0"/>
              <a:t>.  Called E</a:t>
            </a:r>
            <a:r>
              <a:rPr lang="en-US" baseline="-25000" dirty="0" smtClean="0"/>
              <a:t>1</a:t>
            </a:r>
            <a:r>
              <a:rPr lang="en-US" dirty="0" smtClean="0"/>
              <a:t> </a:t>
            </a:r>
            <a:r>
              <a:rPr lang="en-US" u="sng" dirty="0" smtClean="0"/>
              <a:t>or</a:t>
            </a:r>
            <a:r>
              <a:rPr lang="en-US" dirty="0" smtClean="0"/>
              <a:t> E</a:t>
            </a:r>
            <a:r>
              <a:rPr lang="en-US" baseline="-25000" dirty="0" smtClean="0"/>
              <a:t>2</a:t>
            </a:r>
            <a:r>
              <a:rPr lang="en-US" dirty="0" smtClean="0"/>
              <a:t>.</a:t>
            </a:r>
          </a:p>
          <a:p>
            <a:pPr lvl="1"/>
            <a:r>
              <a:rPr lang="en-US" dirty="0" smtClean="0">
                <a:solidFill>
                  <a:srgbClr val="0070C0"/>
                </a:solidFill>
              </a:rPr>
              <a:t>Intersection</a:t>
            </a:r>
            <a:r>
              <a:rPr lang="en-US" dirty="0" smtClean="0"/>
              <a:t> of two events is the event  consisting of all outcomes that contained in </a:t>
            </a:r>
            <a:r>
              <a:rPr lang="en-US" u="sng" dirty="0" smtClean="0"/>
              <a:t>both</a:t>
            </a:r>
            <a:r>
              <a:rPr lang="en-US" dirty="0" smtClean="0"/>
              <a:t> of two events, E</a:t>
            </a:r>
            <a:r>
              <a:rPr lang="en-US" baseline="-25000" dirty="0" smtClean="0"/>
              <a:t>1</a:t>
            </a:r>
            <a:r>
              <a:rPr lang="en-US" dirty="0" smtClean="0"/>
              <a:t> </a:t>
            </a:r>
            <a:r>
              <a:rPr lang="en-US" b="1" dirty="0" smtClean="0">
                <a:latin typeface="Arial"/>
                <a:cs typeface="Arial"/>
                <a:sym typeface="Mathematica1"/>
              </a:rPr>
              <a:t></a:t>
            </a:r>
            <a:r>
              <a:rPr lang="en-US" dirty="0" smtClean="0">
                <a:cs typeface="Arial"/>
              </a:rPr>
              <a:t> E</a:t>
            </a:r>
            <a:r>
              <a:rPr lang="en-US" baseline="-25000" dirty="0" smtClean="0">
                <a:cs typeface="Arial"/>
              </a:rPr>
              <a:t>2</a:t>
            </a:r>
            <a:r>
              <a:rPr lang="en-US" dirty="0" smtClean="0">
                <a:cs typeface="Arial"/>
              </a:rPr>
              <a:t>.  Called </a:t>
            </a:r>
            <a:r>
              <a:rPr lang="en-US" dirty="0" smtClean="0"/>
              <a:t>E</a:t>
            </a:r>
            <a:r>
              <a:rPr lang="en-US" baseline="-25000" dirty="0" smtClean="0"/>
              <a:t>1</a:t>
            </a:r>
            <a:r>
              <a:rPr lang="en-US" dirty="0" smtClean="0"/>
              <a:t> </a:t>
            </a:r>
            <a:r>
              <a:rPr lang="en-US" u="sng" dirty="0" smtClean="0"/>
              <a:t>and</a:t>
            </a:r>
            <a:r>
              <a:rPr lang="en-US" dirty="0" smtClean="0"/>
              <a:t> E</a:t>
            </a:r>
            <a:r>
              <a:rPr lang="en-US" baseline="-25000" dirty="0" smtClean="0"/>
              <a:t>2</a:t>
            </a:r>
            <a:r>
              <a:rPr lang="en-US" dirty="0" smtClean="0"/>
              <a:t>.</a:t>
            </a:r>
            <a:endParaRPr lang="en-US" dirty="0" smtClean="0">
              <a:cs typeface="Arial"/>
            </a:endParaRPr>
          </a:p>
          <a:p>
            <a:pPr lvl="1"/>
            <a:r>
              <a:rPr lang="en-US" dirty="0" smtClean="0">
                <a:solidFill>
                  <a:srgbClr val="0070C0"/>
                </a:solidFill>
                <a:cs typeface="Arial"/>
              </a:rPr>
              <a:t>Complement</a:t>
            </a:r>
            <a:r>
              <a:rPr lang="en-US" dirty="0" smtClean="0">
                <a:cs typeface="Arial"/>
              </a:rPr>
              <a:t> of an event  is the set of outcomes that are </a:t>
            </a:r>
            <a:r>
              <a:rPr lang="en-US" u="sng" dirty="0" smtClean="0">
                <a:cs typeface="Arial"/>
              </a:rPr>
              <a:t>not</a:t>
            </a:r>
            <a:r>
              <a:rPr lang="en-US" dirty="0" smtClean="0">
                <a:cs typeface="Arial"/>
              </a:rPr>
              <a:t> contained in the event, E’ or </a:t>
            </a:r>
            <a:r>
              <a:rPr lang="en-US" u="sng" dirty="0" smtClean="0">
                <a:cs typeface="Arial"/>
              </a:rPr>
              <a:t>not</a:t>
            </a:r>
            <a:r>
              <a:rPr lang="en-US" dirty="0" smtClean="0">
                <a:cs typeface="Arial"/>
              </a:rPr>
              <a:t> E.</a:t>
            </a:r>
          </a:p>
          <a:p>
            <a:pPr lvl="1"/>
            <a:endParaRPr lang="en-US" dirty="0"/>
          </a:p>
        </p:txBody>
      </p:sp>
      <p:sp>
        <p:nvSpPr>
          <p:cNvPr id="4" name="Footer Placeholder 3"/>
          <p:cNvSpPr>
            <a:spLocks noGrp="1"/>
          </p:cNvSpPr>
          <p:nvPr>
            <p:ph type="ftr" sz="quarter" idx="11"/>
          </p:nvPr>
        </p:nvSpPr>
        <p:spPr/>
        <p:txBody>
          <a:bodyPr/>
          <a:lstStyle/>
          <a:p>
            <a:pPr algn="l"/>
            <a:r>
              <a:rPr lang="en-US" dirty="0" smtClean="0"/>
              <a:t>Sec 2-1.3 Events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2-6, Discrete Event Algebra</a:t>
            </a:r>
            <a:endParaRPr lang="en-US" dirty="0"/>
          </a:p>
        </p:txBody>
      </p:sp>
      <p:sp>
        <p:nvSpPr>
          <p:cNvPr id="3" name="Content Placeholder 2"/>
          <p:cNvSpPr>
            <a:spLocks noGrp="1"/>
          </p:cNvSpPr>
          <p:nvPr>
            <p:ph idx="1"/>
          </p:nvPr>
        </p:nvSpPr>
        <p:spPr>
          <a:xfrm>
            <a:off x="304800" y="1066800"/>
            <a:ext cx="8458200" cy="4953000"/>
          </a:xfrm>
        </p:spPr>
        <p:txBody>
          <a:bodyPr>
            <a:normAutofit fontScale="85000" lnSpcReduction="10000"/>
          </a:bodyPr>
          <a:lstStyle/>
          <a:p>
            <a:r>
              <a:rPr lang="en-US" dirty="0" smtClean="0"/>
              <a:t>Recall the sample space from Example 2-2, </a:t>
            </a:r>
            <a:r>
              <a:rPr lang="en-US" i="1" dirty="0" smtClean="0"/>
              <a:t>S</a:t>
            </a:r>
            <a:r>
              <a:rPr lang="en-US" dirty="0" smtClean="0"/>
              <a:t> = {</a:t>
            </a:r>
            <a:r>
              <a:rPr lang="en-US" i="1" dirty="0" smtClean="0"/>
              <a:t>yy, yn, ny, nn</a:t>
            </a:r>
            <a:r>
              <a:rPr lang="en-US" dirty="0" smtClean="0"/>
              <a:t>} concerning conformance to specifications.</a:t>
            </a:r>
          </a:p>
          <a:p>
            <a:pPr lvl="1"/>
            <a:r>
              <a:rPr lang="en-US" dirty="0" smtClean="0"/>
              <a:t>Let E</a:t>
            </a:r>
            <a:r>
              <a:rPr lang="en-US" baseline="-25000" dirty="0" smtClean="0"/>
              <a:t>1</a:t>
            </a:r>
            <a:r>
              <a:rPr lang="en-US" dirty="0" smtClean="0"/>
              <a:t> denote the event that at least one part </a:t>
            </a:r>
            <a:r>
              <a:rPr lang="en-US" u="sng" dirty="0" smtClean="0"/>
              <a:t>does</a:t>
            </a:r>
            <a:r>
              <a:rPr lang="en-US" dirty="0" smtClean="0"/>
              <a:t> conform to specifications, E</a:t>
            </a:r>
            <a:r>
              <a:rPr lang="en-US" baseline="-25000" dirty="0" smtClean="0"/>
              <a:t>1</a:t>
            </a:r>
            <a:r>
              <a:rPr lang="en-US" dirty="0" smtClean="0"/>
              <a:t> = {</a:t>
            </a:r>
            <a:r>
              <a:rPr lang="en-US" i="1" dirty="0" smtClean="0"/>
              <a:t>yy, yn, ny</a:t>
            </a:r>
            <a:r>
              <a:rPr lang="en-US" dirty="0" smtClean="0"/>
              <a:t>}</a:t>
            </a:r>
          </a:p>
          <a:p>
            <a:pPr lvl="1"/>
            <a:r>
              <a:rPr lang="en-US" dirty="0" smtClean="0"/>
              <a:t>Let E</a:t>
            </a:r>
            <a:r>
              <a:rPr lang="en-US" baseline="-25000" dirty="0" smtClean="0"/>
              <a:t>2</a:t>
            </a:r>
            <a:r>
              <a:rPr lang="en-US" dirty="0" smtClean="0"/>
              <a:t> denote the event that no part conforms to specifications, E</a:t>
            </a:r>
            <a:r>
              <a:rPr lang="en-US" baseline="-25000" dirty="0" smtClean="0"/>
              <a:t>2</a:t>
            </a:r>
            <a:r>
              <a:rPr lang="en-US" dirty="0" smtClean="0"/>
              <a:t> = {</a:t>
            </a:r>
            <a:r>
              <a:rPr lang="en-US" i="1" dirty="0" smtClean="0"/>
              <a:t>nn</a:t>
            </a:r>
            <a:r>
              <a:rPr lang="en-US" dirty="0" smtClean="0"/>
              <a:t>}</a:t>
            </a:r>
          </a:p>
          <a:p>
            <a:pPr lvl="1"/>
            <a:r>
              <a:rPr lang="en-US" dirty="0" smtClean="0"/>
              <a:t>Let E</a:t>
            </a:r>
            <a:r>
              <a:rPr lang="en-US" baseline="-25000" dirty="0" smtClean="0"/>
              <a:t>3</a:t>
            </a:r>
            <a:r>
              <a:rPr lang="en-US" dirty="0" smtClean="0"/>
              <a:t> = </a:t>
            </a:r>
            <a:r>
              <a:rPr lang="en-US" dirty="0" smtClean="0">
                <a:latin typeface="Arial"/>
                <a:cs typeface="Arial"/>
              </a:rPr>
              <a:t>Ø</a:t>
            </a:r>
            <a:r>
              <a:rPr lang="en-US" dirty="0" smtClean="0">
                <a:cs typeface="Arial"/>
              </a:rPr>
              <a:t>, the null or empty set.</a:t>
            </a:r>
          </a:p>
          <a:p>
            <a:pPr lvl="1"/>
            <a:r>
              <a:rPr lang="en-US" dirty="0" smtClean="0">
                <a:cs typeface="Arial"/>
              </a:rPr>
              <a:t>Let E</a:t>
            </a:r>
            <a:r>
              <a:rPr lang="en-US" baseline="-25000" dirty="0" smtClean="0">
                <a:cs typeface="Arial"/>
              </a:rPr>
              <a:t>4</a:t>
            </a:r>
            <a:r>
              <a:rPr lang="en-US" dirty="0" smtClean="0">
                <a:cs typeface="Arial"/>
              </a:rPr>
              <a:t> = </a:t>
            </a:r>
            <a:r>
              <a:rPr lang="en-US" i="1" dirty="0" smtClean="0">
                <a:cs typeface="Arial"/>
              </a:rPr>
              <a:t>S</a:t>
            </a:r>
            <a:r>
              <a:rPr lang="en-US" dirty="0" smtClean="0">
                <a:cs typeface="Arial"/>
              </a:rPr>
              <a:t>, the universal set.</a:t>
            </a:r>
          </a:p>
          <a:p>
            <a:pPr lvl="1"/>
            <a:r>
              <a:rPr lang="en-US" dirty="0" smtClean="0">
                <a:cs typeface="Arial"/>
              </a:rPr>
              <a:t>Let E</a:t>
            </a:r>
            <a:r>
              <a:rPr lang="en-US" baseline="-25000" dirty="0" smtClean="0">
                <a:cs typeface="Arial"/>
              </a:rPr>
              <a:t>5</a:t>
            </a:r>
            <a:r>
              <a:rPr lang="en-US" dirty="0" smtClean="0">
                <a:cs typeface="Arial"/>
              </a:rPr>
              <a:t> = {</a:t>
            </a:r>
            <a:r>
              <a:rPr lang="en-US" i="1" dirty="0" smtClean="0">
                <a:cs typeface="Arial"/>
              </a:rPr>
              <a:t>yn, ny, nn</a:t>
            </a:r>
            <a:r>
              <a:rPr lang="en-US" dirty="0" smtClean="0">
                <a:cs typeface="Arial"/>
              </a:rPr>
              <a:t>}, at least one part </a:t>
            </a:r>
            <a:r>
              <a:rPr lang="en-US" u="sng" dirty="0" smtClean="0">
                <a:cs typeface="Arial"/>
              </a:rPr>
              <a:t>does not</a:t>
            </a:r>
            <a:r>
              <a:rPr lang="en-US" dirty="0" smtClean="0">
                <a:cs typeface="Arial"/>
              </a:rPr>
              <a:t> conform.</a:t>
            </a:r>
            <a:endParaRPr lang="en-US" dirty="0" smtClean="0"/>
          </a:p>
          <a:p>
            <a:pPr lvl="1"/>
            <a:r>
              <a:rPr lang="en-US" dirty="0" smtClean="0">
                <a:cs typeface="Arial"/>
              </a:rPr>
              <a:t>Then E</a:t>
            </a:r>
            <a:r>
              <a:rPr lang="en-US" baseline="-25000" dirty="0" smtClean="0">
                <a:cs typeface="Arial"/>
              </a:rPr>
              <a:t>1</a:t>
            </a:r>
            <a:r>
              <a:rPr lang="en-US" dirty="0" smtClean="0">
                <a:cs typeface="Arial"/>
              </a:rPr>
              <a:t> </a:t>
            </a:r>
            <a:r>
              <a:rPr lang="en-US" b="1" dirty="0" smtClean="0">
                <a:cs typeface="Arial"/>
                <a:sym typeface="Mathematica1"/>
              </a:rPr>
              <a:t></a:t>
            </a:r>
            <a:r>
              <a:rPr lang="en-US" dirty="0" smtClean="0">
                <a:cs typeface="Arial"/>
              </a:rPr>
              <a:t> E</a:t>
            </a:r>
            <a:r>
              <a:rPr lang="en-US" baseline="-25000" dirty="0" smtClean="0">
                <a:cs typeface="Arial"/>
              </a:rPr>
              <a:t>5</a:t>
            </a:r>
            <a:r>
              <a:rPr lang="en-US" dirty="0" smtClean="0">
                <a:cs typeface="Arial"/>
              </a:rPr>
              <a:t> = </a:t>
            </a:r>
            <a:r>
              <a:rPr lang="en-US" i="1" dirty="0" smtClean="0">
                <a:cs typeface="Arial"/>
              </a:rPr>
              <a:t>S</a:t>
            </a:r>
            <a:endParaRPr lang="en-US" dirty="0" smtClean="0">
              <a:cs typeface="Arial"/>
            </a:endParaRPr>
          </a:p>
          <a:p>
            <a:pPr lvl="1"/>
            <a:r>
              <a:rPr lang="en-US" dirty="0" smtClean="0">
                <a:cs typeface="Arial"/>
              </a:rPr>
              <a:t>Then E</a:t>
            </a:r>
            <a:r>
              <a:rPr lang="en-US" baseline="-25000" dirty="0" smtClean="0">
                <a:cs typeface="Arial"/>
              </a:rPr>
              <a:t>1</a:t>
            </a:r>
            <a:r>
              <a:rPr lang="en-US" dirty="0" smtClean="0">
                <a:cs typeface="Arial"/>
              </a:rPr>
              <a:t> </a:t>
            </a:r>
            <a:r>
              <a:rPr lang="en-US" b="1" dirty="0" smtClean="0">
                <a:cs typeface="Arial"/>
                <a:sym typeface="Mathematica1"/>
              </a:rPr>
              <a:t></a:t>
            </a:r>
            <a:r>
              <a:rPr lang="en-US" dirty="0" smtClean="0">
                <a:cs typeface="Arial"/>
              </a:rPr>
              <a:t> E</a:t>
            </a:r>
            <a:r>
              <a:rPr lang="en-US" baseline="-25000" dirty="0" smtClean="0">
                <a:cs typeface="Arial"/>
              </a:rPr>
              <a:t>5</a:t>
            </a:r>
            <a:r>
              <a:rPr lang="en-US" dirty="0" smtClean="0">
                <a:cs typeface="Arial"/>
              </a:rPr>
              <a:t> = {</a:t>
            </a:r>
            <a:r>
              <a:rPr lang="en-US" i="1" dirty="0" smtClean="0">
                <a:cs typeface="Arial"/>
              </a:rPr>
              <a:t>yn, ny</a:t>
            </a:r>
            <a:r>
              <a:rPr lang="en-US" dirty="0" smtClean="0">
                <a:cs typeface="Arial"/>
              </a:rPr>
              <a:t>}</a:t>
            </a:r>
          </a:p>
          <a:p>
            <a:pPr lvl="1"/>
            <a:r>
              <a:rPr lang="en-US" dirty="0" smtClean="0">
                <a:cs typeface="Arial"/>
              </a:rPr>
              <a:t>Then E</a:t>
            </a:r>
            <a:r>
              <a:rPr lang="en-US" baseline="-25000" dirty="0" smtClean="0">
                <a:cs typeface="Arial"/>
              </a:rPr>
              <a:t>1</a:t>
            </a:r>
            <a:r>
              <a:rPr lang="en-US" dirty="0" smtClean="0">
                <a:cs typeface="Arial"/>
              </a:rPr>
              <a:t>’</a:t>
            </a:r>
            <a:r>
              <a:rPr lang="en-US" baseline="30000" dirty="0" smtClean="0">
                <a:cs typeface="Arial"/>
              </a:rPr>
              <a:t> </a:t>
            </a:r>
            <a:r>
              <a:rPr lang="en-US" dirty="0" smtClean="0">
                <a:cs typeface="Arial"/>
              </a:rPr>
              <a:t>= {</a:t>
            </a:r>
            <a:r>
              <a:rPr lang="en-US" i="1" dirty="0" smtClean="0">
                <a:cs typeface="Arial"/>
              </a:rPr>
              <a:t>nn</a:t>
            </a:r>
            <a:r>
              <a:rPr lang="en-US" dirty="0" smtClean="0">
                <a:cs typeface="Arial"/>
              </a:rPr>
              <a:t>}</a:t>
            </a:r>
          </a:p>
        </p:txBody>
      </p:sp>
      <p:sp>
        <p:nvSpPr>
          <p:cNvPr id="4" name="Footer Placeholder 3"/>
          <p:cNvSpPr>
            <a:spLocks noGrp="1"/>
          </p:cNvSpPr>
          <p:nvPr>
            <p:ph type="ftr" sz="quarter" idx="11"/>
          </p:nvPr>
        </p:nvSpPr>
        <p:spPr/>
        <p:txBody>
          <a:bodyPr/>
          <a:lstStyle/>
          <a:p>
            <a:pPr algn="l"/>
            <a:r>
              <a:rPr lang="en-US" dirty="0" smtClean="0"/>
              <a:t>Sec 2-1.3 Events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2-7, Continuous Event Algebra</a:t>
            </a:r>
            <a:endParaRPr lang="en-US" dirty="0"/>
          </a:p>
        </p:txBody>
      </p:sp>
      <p:sp>
        <p:nvSpPr>
          <p:cNvPr id="3" name="Content Placeholder 2"/>
          <p:cNvSpPr>
            <a:spLocks noGrp="1"/>
          </p:cNvSpPr>
          <p:nvPr>
            <p:ph idx="1"/>
          </p:nvPr>
        </p:nvSpPr>
        <p:spPr>
          <a:xfrm>
            <a:off x="304800" y="1066800"/>
            <a:ext cx="8534400" cy="5181600"/>
          </a:xfrm>
        </p:spPr>
        <p:txBody>
          <a:bodyPr/>
          <a:lstStyle/>
          <a:p>
            <a:pPr>
              <a:buNone/>
            </a:pPr>
            <a:r>
              <a:rPr lang="en-US" dirty="0" smtClean="0"/>
              <a:t>Measurements of the thickness of a part are modeled with the sample space:  </a:t>
            </a:r>
            <a:r>
              <a:rPr lang="en-US" i="1" dirty="0" smtClean="0"/>
              <a:t>S</a:t>
            </a:r>
            <a:r>
              <a:rPr lang="en-US" dirty="0" smtClean="0"/>
              <a:t> = R</a:t>
            </a:r>
            <a:r>
              <a:rPr lang="en-US" baseline="30000" dirty="0" smtClean="0"/>
              <a:t>+</a:t>
            </a:r>
            <a:r>
              <a:rPr lang="en-US" dirty="0" smtClean="0"/>
              <a:t>.</a:t>
            </a:r>
          </a:p>
          <a:p>
            <a:pPr lvl="1"/>
            <a:r>
              <a:rPr lang="en-US" dirty="0" smtClean="0"/>
              <a:t>Let E</a:t>
            </a:r>
            <a:r>
              <a:rPr lang="en-US" baseline="-25000" dirty="0" smtClean="0"/>
              <a:t>1</a:t>
            </a:r>
            <a:r>
              <a:rPr lang="en-US" dirty="0" smtClean="0"/>
              <a:t> = {</a:t>
            </a:r>
            <a:r>
              <a:rPr lang="en-US" i="1" dirty="0" smtClean="0"/>
              <a:t>x</a:t>
            </a:r>
            <a:r>
              <a:rPr lang="en-US" dirty="0" smtClean="0"/>
              <a:t>|10 ≤ </a:t>
            </a:r>
            <a:r>
              <a:rPr lang="en-US" i="1" dirty="0" smtClean="0"/>
              <a:t>x</a:t>
            </a:r>
            <a:r>
              <a:rPr lang="en-US" dirty="0" smtClean="0"/>
              <a:t> &lt; 12}, show on the real line below.</a:t>
            </a:r>
          </a:p>
          <a:p>
            <a:pPr lvl="1"/>
            <a:r>
              <a:rPr lang="en-US" dirty="0" smtClean="0"/>
              <a:t>Let E</a:t>
            </a:r>
            <a:r>
              <a:rPr lang="en-US" baseline="-25000" dirty="0" smtClean="0"/>
              <a:t>2</a:t>
            </a:r>
            <a:r>
              <a:rPr lang="en-US" dirty="0" smtClean="0"/>
              <a:t> = {</a:t>
            </a:r>
            <a:r>
              <a:rPr lang="en-US" i="1" dirty="0" smtClean="0"/>
              <a:t>x</a:t>
            </a:r>
            <a:r>
              <a:rPr lang="en-US" dirty="0" smtClean="0"/>
              <a:t>|11 &lt; </a:t>
            </a:r>
            <a:r>
              <a:rPr lang="en-US" i="1" dirty="0" smtClean="0"/>
              <a:t>x</a:t>
            </a:r>
            <a:r>
              <a:rPr lang="en-US" dirty="0" smtClean="0"/>
              <a:t> &lt; 15}</a:t>
            </a:r>
          </a:p>
          <a:p>
            <a:pPr lvl="1"/>
            <a:r>
              <a:rPr lang="en-US" dirty="0" smtClean="0"/>
              <a:t>Then E</a:t>
            </a:r>
            <a:r>
              <a:rPr lang="en-US" baseline="-25000" dirty="0" smtClean="0"/>
              <a:t>1</a:t>
            </a:r>
            <a:r>
              <a:rPr lang="en-US" b="1" dirty="0" smtClean="0">
                <a:cs typeface="Arial"/>
                <a:sym typeface="Mathematica1"/>
              </a:rPr>
              <a:t> </a:t>
            </a:r>
            <a:r>
              <a:rPr lang="en-US" dirty="0" smtClean="0">
                <a:cs typeface="Arial"/>
                <a:sym typeface="Mathematica1"/>
              </a:rPr>
              <a:t> E</a:t>
            </a:r>
            <a:r>
              <a:rPr lang="en-US" baseline="-25000" dirty="0" smtClean="0">
                <a:cs typeface="Arial"/>
                <a:sym typeface="Mathematica1"/>
              </a:rPr>
              <a:t>2</a:t>
            </a:r>
            <a:r>
              <a:rPr lang="en-US" dirty="0" smtClean="0">
                <a:cs typeface="Arial"/>
                <a:sym typeface="Mathematica1"/>
              </a:rPr>
              <a:t> =</a:t>
            </a:r>
            <a:r>
              <a:rPr lang="en-US" dirty="0" smtClean="0"/>
              <a:t> {</a:t>
            </a:r>
            <a:r>
              <a:rPr lang="en-US" i="1" dirty="0" smtClean="0"/>
              <a:t>x</a:t>
            </a:r>
            <a:r>
              <a:rPr lang="en-US" dirty="0" smtClean="0"/>
              <a:t>|10 ≤ </a:t>
            </a:r>
            <a:r>
              <a:rPr lang="en-US" i="1" dirty="0" smtClean="0"/>
              <a:t>x</a:t>
            </a:r>
            <a:r>
              <a:rPr lang="en-US" dirty="0" smtClean="0"/>
              <a:t> &lt; 15}</a:t>
            </a:r>
          </a:p>
          <a:p>
            <a:pPr lvl="1"/>
            <a:r>
              <a:rPr lang="en-US" dirty="0" smtClean="0"/>
              <a:t>Then E</a:t>
            </a:r>
            <a:r>
              <a:rPr lang="en-US" baseline="-25000" dirty="0" smtClean="0"/>
              <a:t>1</a:t>
            </a:r>
            <a:r>
              <a:rPr lang="en-US" dirty="0" smtClean="0"/>
              <a:t> </a:t>
            </a:r>
            <a:r>
              <a:rPr lang="en-US" b="1" dirty="0" smtClean="0">
                <a:cs typeface="Arial"/>
                <a:sym typeface="Mathematica1"/>
              </a:rPr>
              <a:t></a:t>
            </a:r>
            <a:r>
              <a:rPr lang="en-US" dirty="0" smtClean="0">
                <a:cs typeface="Arial"/>
                <a:sym typeface="Mathematica1"/>
              </a:rPr>
              <a:t> E</a:t>
            </a:r>
            <a:r>
              <a:rPr lang="en-US" baseline="-25000" dirty="0" smtClean="0">
                <a:cs typeface="Arial"/>
                <a:sym typeface="Mathematica1"/>
              </a:rPr>
              <a:t>2</a:t>
            </a:r>
            <a:r>
              <a:rPr lang="en-US" dirty="0" smtClean="0">
                <a:cs typeface="Arial"/>
                <a:sym typeface="Mathematica1"/>
              </a:rPr>
              <a:t> =</a:t>
            </a:r>
            <a:r>
              <a:rPr lang="en-US" dirty="0" smtClean="0"/>
              <a:t> {</a:t>
            </a:r>
            <a:r>
              <a:rPr lang="en-US" i="1" dirty="0" smtClean="0"/>
              <a:t>x</a:t>
            </a:r>
            <a:r>
              <a:rPr lang="en-US" dirty="0" smtClean="0"/>
              <a:t>|11 &lt; </a:t>
            </a:r>
            <a:r>
              <a:rPr lang="en-US" i="1" dirty="0" smtClean="0"/>
              <a:t>x</a:t>
            </a:r>
            <a:r>
              <a:rPr lang="en-US" dirty="0" smtClean="0"/>
              <a:t> &lt; 12}</a:t>
            </a:r>
          </a:p>
          <a:p>
            <a:pPr lvl="1"/>
            <a:r>
              <a:rPr lang="en-US" dirty="0" smtClean="0"/>
              <a:t>Then E</a:t>
            </a:r>
            <a:r>
              <a:rPr lang="en-US" baseline="-25000" dirty="0" smtClean="0"/>
              <a:t>1</a:t>
            </a:r>
            <a:r>
              <a:rPr lang="en-US" dirty="0" smtClean="0"/>
              <a:t>’ = {</a:t>
            </a:r>
            <a:r>
              <a:rPr lang="en-US" i="1" dirty="0" smtClean="0"/>
              <a:t>x</a:t>
            </a:r>
            <a:r>
              <a:rPr lang="en-US" dirty="0" smtClean="0"/>
              <a:t>|</a:t>
            </a:r>
            <a:r>
              <a:rPr lang="en-US" i="1" dirty="0" smtClean="0"/>
              <a:t>x</a:t>
            </a:r>
            <a:r>
              <a:rPr lang="en-US" dirty="0" smtClean="0"/>
              <a:t> &lt; 10 or </a:t>
            </a:r>
            <a:r>
              <a:rPr lang="en-US" i="1" dirty="0" smtClean="0"/>
              <a:t>x</a:t>
            </a:r>
            <a:r>
              <a:rPr lang="en-US" dirty="0" smtClean="0"/>
              <a:t> ≥ 12}</a:t>
            </a:r>
          </a:p>
          <a:p>
            <a:pPr lvl="1"/>
            <a:r>
              <a:rPr lang="en-US" dirty="0" smtClean="0"/>
              <a:t>Then E</a:t>
            </a:r>
            <a:r>
              <a:rPr lang="en-US" baseline="-25000" dirty="0" smtClean="0"/>
              <a:t>1</a:t>
            </a:r>
            <a:r>
              <a:rPr lang="en-US" dirty="0" smtClean="0"/>
              <a:t>’ </a:t>
            </a:r>
            <a:r>
              <a:rPr lang="en-US" b="1" dirty="0" smtClean="0">
                <a:cs typeface="Arial"/>
                <a:sym typeface="Mathematica1"/>
              </a:rPr>
              <a:t></a:t>
            </a:r>
            <a:r>
              <a:rPr lang="en-US" dirty="0" smtClean="0">
                <a:cs typeface="Arial"/>
                <a:sym typeface="Mathematica1"/>
              </a:rPr>
              <a:t> E</a:t>
            </a:r>
            <a:r>
              <a:rPr lang="en-US" baseline="-25000" dirty="0" smtClean="0">
                <a:cs typeface="Arial"/>
                <a:sym typeface="Mathematica1"/>
              </a:rPr>
              <a:t>2</a:t>
            </a:r>
            <a:r>
              <a:rPr lang="en-US" dirty="0" smtClean="0">
                <a:cs typeface="Arial"/>
                <a:sym typeface="Mathematica1"/>
              </a:rPr>
              <a:t> =</a:t>
            </a:r>
            <a:r>
              <a:rPr lang="en-US" dirty="0" smtClean="0"/>
              <a:t> {</a:t>
            </a:r>
            <a:r>
              <a:rPr lang="en-US" i="1" dirty="0" smtClean="0"/>
              <a:t>x</a:t>
            </a:r>
            <a:r>
              <a:rPr lang="en-US" dirty="0" smtClean="0"/>
              <a:t>|12 ≥ </a:t>
            </a:r>
            <a:r>
              <a:rPr lang="en-US" i="1" dirty="0" smtClean="0"/>
              <a:t>x</a:t>
            </a:r>
            <a:r>
              <a:rPr lang="en-US" dirty="0" smtClean="0"/>
              <a:t> &lt; 15}</a:t>
            </a:r>
          </a:p>
        </p:txBody>
      </p:sp>
      <p:sp>
        <p:nvSpPr>
          <p:cNvPr id="4" name="Footer Placeholder 3"/>
          <p:cNvSpPr>
            <a:spLocks noGrp="1"/>
          </p:cNvSpPr>
          <p:nvPr>
            <p:ph type="ftr" sz="quarter" idx="11"/>
          </p:nvPr>
        </p:nvSpPr>
        <p:spPr/>
        <p:txBody>
          <a:bodyPr/>
          <a:lstStyle/>
          <a:p>
            <a:pPr algn="l"/>
            <a:r>
              <a:rPr lang="en-US" dirty="0" smtClean="0"/>
              <a:t>Sec 2-1.2 Sample Spaces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17</a:t>
            </a:fld>
            <a:endParaRPr lang="en-US" dirty="0"/>
          </a:p>
        </p:txBody>
      </p:sp>
      <p:graphicFrame>
        <p:nvGraphicFramePr>
          <p:cNvPr id="7" name="Chart 6"/>
          <p:cNvGraphicFramePr/>
          <p:nvPr/>
        </p:nvGraphicFramePr>
        <p:xfrm>
          <a:off x="1524000" y="5562600"/>
          <a:ext cx="6096000" cy="889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2-8, Hospital Emergency Visits</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This table summarizes the ER visits at 4 hospitals.  People may leave without being seen  by a physician( LWBS).  The remaining people are seen, and may or may not be admitted.</a:t>
            </a:r>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Let A be the event of a visit to Hospital 1.</a:t>
            </a:r>
          </a:p>
          <a:p>
            <a:r>
              <a:rPr lang="en-US" sz="2400" dirty="0" smtClean="0"/>
              <a:t>Let B be the event that the visit is LWBS.</a:t>
            </a:r>
          </a:p>
          <a:p>
            <a:r>
              <a:rPr lang="en-US" sz="2400" dirty="0" smtClean="0"/>
              <a:t>Find number of outcomes in:</a:t>
            </a:r>
          </a:p>
          <a:p>
            <a:pPr lvl="1"/>
            <a:r>
              <a:rPr lang="en-US" sz="2000" dirty="0" smtClean="0"/>
              <a:t>A</a:t>
            </a:r>
            <a:r>
              <a:rPr lang="en-US" sz="2000" b="1" dirty="0" smtClean="0">
                <a:cs typeface="Arial"/>
                <a:sym typeface="Mathematica1"/>
              </a:rPr>
              <a:t>  </a:t>
            </a:r>
            <a:r>
              <a:rPr lang="en-US" sz="2000" dirty="0" smtClean="0">
                <a:cs typeface="Arial"/>
                <a:sym typeface="Mathematica1"/>
              </a:rPr>
              <a:t>B</a:t>
            </a:r>
          </a:p>
          <a:p>
            <a:pPr lvl="1"/>
            <a:r>
              <a:rPr lang="en-US" sz="2000" dirty="0" smtClean="0">
                <a:cs typeface="Arial"/>
                <a:sym typeface="Mathematica1"/>
              </a:rPr>
              <a:t>A’</a:t>
            </a:r>
          </a:p>
          <a:p>
            <a:pPr lvl="1"/>
            <a:r>
              <a:rPr lang="en-US" sz="2000" dirty="0" smtClean="0">
                <a:cs typeface="Arial"/>
                <a:sym typeface="Mathematica1"/>
              </a:rPr>
              <a:t>A</a:t>
            </a:r>
            <a:r>
              <a:rPr lang="en-US" sz="2000" b="1" dirty="0" smtClean="0">
                <a:cs typeface="Arial"/>
                <a:sym typeface="Mathematica1"/>
              </a:rPr>
              <a:t>  </a:t>
            </a:r>
            <a:r>
              <a:rPr lang="en-US" sz="2000" dirty="0" smtClean="0">
                <a:cs typeface="Arial"/>
                <a:sym typeface="Mathematica1"/>
              </a:rPr>
              <a:t>B</a:t>
            </a:r>
            <a:endParaRPr lang="en-US" sz="2000" dirty="0"/>
          </a:p>
        </p:txBody>
      </p:sp>
      <p:sp>
        <p:nvSpPr>
          <p:cNvPr id="4" name="Footer Placeholder 3"/>
          <p:cNvSpPr>
            <a:spLocks noGrp="1"/>
          </p:cNvSpPr>
          <p:nvPr>
            <p:ph type="ftr" sz="quarter" idx="11"/>
          </p:nvPr>
        </p:nvSpPr>
        <p:spPr/>
        <p:txBody>
          <a:bodyPr/>
          <a:lstStyle/>
          <a:p>
            <a:pPr algn="l"/>
            <a:r>
              <a:rPr lang="en-US" dirty="0" smtClean="0"/>
              <a:t>Sec 2-1.2 Sample Spaces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18</a:t>
            </a:fld>
            <a:endParaRPr lang="en-US" dirty="0"/>
          </a:p>
        </p:txBody>
      </p:sp>
      <p:graphicFrame>
        <p:nvGraphicFramePr>
          <p:cNvPr id="1031" name="Object 7"/>
          <p:cNvGraphicFramePr>
            <a:graphicFrameLocks noChangeAspect="1"/>
          </p:cNvGraphicFramePr>
          <p:nvPr/>
        </p:nvGraphicFramePr>
        <p:xfrm>
          <a:off x="914400" y="2133600"/>
          <a:ext cx="7141388" cy="1600200"/>
        </p:xfrm>
        <a:graphic>
          <a:graphicData uri="http://schemas.openxmlformats.org/presentationml/2006/ole">
            <mc:AlternateContent xmlns:mc="http://schemas.openxmlformats.org/markup-compatibility/2006">
              <mc:Choice xmlns:v="urn:schemas-microsoft-com:vml" Requires="v">
                <p:oleObj spid="_x0000_s74755" name="Binary Worksheet" r:id="rId5" imgW="5143500" imgH="1152449" progId="Excel.SheetBinaryMacroEnabled.12">
                  <p:embed/>
                </p:oleObj>
              </mc:Choice>
              <mc:Fallback>
                <p:oleObj name="Binary Worksheet" r:id="rId5" imgW="5143500" imgH="1152449" progId="Excel.SheetBinaryMacroEnabled.12">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2133600"/>
                        <a:ext cx="7141388"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Venn Diagrams Show Event Relations</a:t>
            </a:r>
            <a:endParaRPr lang="en-US" dirty="0"/>
          </a:p>
        </p:txBody>
      </p:sp>
      <p:sp>
        <p:nvSpPr>
          <p:cNvPr id="4" name="Footer Placeholder 3"/>
          <p:cNvSpPr>
            <a:spLocks noGrp="1"/>
          </p:cNvSpPr>
          <p:nvPr>
            <p:ph type="ftr" sz="quarter" idx="11"/>
          </p:nvPr>
        </p:nvSpPr>
        <p:spPr>
          <a:xfrm>
            <a:off x="457200" y="6248400"/>
            <a:ext cx="1981200" cy="365125"/>
          </a:xfrm>
        </p:spPr>
        <p:txBody>
          <a:bodyPr/>
          <a:lstStyle/>
          <a:p>
            <a:pPr algn="l"/>
            <a:r>
              <a:rPr lang="en-US" dirty="0" smtClean="0"/>
              <a:t>Sec 2-1.3 Events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19</a:t>
            </a:fld>
            <a:endParaRPr lang="en-US" dirty="0"/>
          </a:p>
        </p:txBody>
      </p:sp>
      <p:pic>
        <p:nvPicPr>
          <p:cNvPr id="75778" name="Picture 2" descr="C:\Documents and Settings\rsims\My Documents\Sims Courses\Wiley Slide Development Project\JPEG images from Jenny\Ch02\fig_02_08.jpg"/>
          <p:cNvPicPr>
            <a:picLocks noGrp="1" noChangeAspect="1" noChangeArrowheads="1"/>
          </p:cNvPicPr>
          <p:nvPr>
            <p:ph idx="1"/>
          </p:nvPr>
        </p:nvPicPr>
        <p:blipFill>
          <a:blip r:embed="rId3" cstate="print"/>
          <a:srcRect/>
          <a:stretch>
            <a:fillRect/>
          </a:stretch>
        </p:blipFill>
        <p:spPr bwMode="auto">
          <a:xfrm>
            <a:off x="1845023" y="1524001"/>
            <a:ext cx="5393977" cy="4495800"/>
          </a:xfrm>
          <a:prstGeom prst="rect">
            <a:avLst/>
          </a:prstGeom>
          <a:noFill/>
        </p:spPr>
      </p:pic>
      <p:sp>
        <p:nvSpPr>
          <p:cNvPr id="7" name="TextBox 6"/>
          <p:cNvSpPr txBox="1"/>
          <p:nvPr/>
        </p:nvSpPr>
        <p:spPr>
          <a:xfrm>
            <a:off x="609600" y="762000"/>
            <a:ext cx="8077200" cy="830997"/>
          </a:xfrm>
          <a:prstGeom prst="rect">
            <a:avLst/>
          </a:prstGeom>
          <a:noFill/>
        </p:spPr>
        <p:txBody>
          <a:bodyPr wrap="square" rtlCol="0">
            <a:spAutoFit/>
          </a:bodyPr>
          <a:lstStyle/>
          <a:p>
            <a:r>
              <a:rPr lang="en-US" sz="2400" dirty="0" smtClean="0"/>
              <a:t>Events A &amp; B contain their respective outcomes.  The shaded regions indicate the event relation of each diagram.</a:t>
            </a:r>
            <a:endParaRPr lang="en-US" sz="2400" dirty="0"/>
          </a:p>
        </p:txBody>
      </p:sp>
      <p:sp>
        <p:nvSpPr>
          <p:cNvPr id="8" name="TextBox 7"/>
          <p:cNvSpPr txBox="1"/>
          <p:nvPr/>
        </p:nvSpPr>
        <p:spPr>
          <a:xfrm>
            <a:off x="3124200" y="6096000"/>
            <a:ext cx="2616422" cy="369332"/>
          </a:xfrm>
          <a:prstGeom prst="rect">
            <a:avLst/>
          </a:prstGeom>
          <a:noFill/>
        </p:spPr>
        <p:txBody>
          <a:bodyPr wrap="none" rtlCol="0">
            <a:spAutoFit/>
          </a:bodyPr>
          <a:lstStyle/>
          <a:p>
            <a:r>
              <a:rPr lang="en-US" dirty="0" smtClean="0">
                <a:solidFill>
                  <a:srgbClr val="0070C0"/>
                </a:solidFill>
              </a:rPr>
              <a:t>Figure 2-8  </a:t>
            </a:r>
            <a:r>
              <a:rPr lang="en-US" dirty="0" smtClean="0"/>
              <a:t>Venn diagrams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7"/>
          <p:cNvSpPr>
            <a:spLocks noChangeShapeType="1"/>
          </p:cNvSpPr>
          <p:nvPr/>
        </p:nvSpPr>
        <p:spPr bwMode="auto">
          <a:xfrm>
            <a:off x="381000" y="990600"/>
            <a:ext cx="8153400" cy="0"/>
          </a:xfrm>
          <a:prstGeom prst="line">
            <a:avLst/>
          </a:prstGeom>
          <a:noFill/>
          <a:ln w="38100">
            <a:solidFill>
              <a:schemeClr val="tx1"/>
            </a:solidFill>
            <a:round/>
            <a:headEnd/>
            <a:tailEnd/>
          </a:ln>
        </p:spPr>
        <p:txBody>
          <a:bodyPr/>
          <a:lstStyle/>
          <a:p>
            <a:endParaRPr lang="en-US" dirty="0"/>
          </a:p>
        </p:txBody>
      </p:sp>
      <p:sp>
        <p:nvSpPr>
          <p:cNvPr id="5125" name="Slide Number Placeholder 6"/>
          <p:cNvSpPr>
            <a:spLocks noGrp="1"/>
          </p:cNvSpPr>
          <p:nvPr>
            <p:ph type="sldNum" sz="quarter" idx="12"/>
          </p:nvPr>
        </p:nvSpPr>
        <p:spPr>
          <a:noFill/>
        </p:spPr>
        <p:txBody>
          <a:bodyPr/>
          <a:lstStyle/>
          <a:p>
            <a:fld id="{EE432CBA-14DF-4F35-9BD3-9EF009BA65C8}" type="slidenum">
              <a:rPr lang="en-US" smtClean="0"/>
              <a:pPr/>
              <a:t>2</a:t>
            </a:fld>
            <a:endParaRPr lang="en-US" dirty="0" smtClean="0"/>
          </a:p>
        </p:txBody>
      </p:sp>
      <p:sp>
        <p:nvSpPr>
          <p:cNvPr id="5126" name="Footer Placeholder 10"/>
          <p:cNvSpPr>
            <a:spLocks noGrp="1"/>
          </p:cNvSpPr>
          <p:nvPr>
            <p:ph type="ftr" sz="quarter" idx="11"/>
          </p:nvPr>
        </p:nvSpPr>
        <p:spPr>
          <a:xfrm>
            <a:off x="304800" y="6172200"/>
            <a:ext cx="4419600" cy="457200"/>
          </a:xfrm>
          <a:noFill/>
        </p:spPr>
        <p:txBody>
          <a:bodyPr/>
          <a:lstStyle/>
          <a:p>
            <a:pPr algn="l"/>
            <a:r>
              <a:rPr lang="en-US" dirty="0" smtClean="0"/>
              <a:t>Chapter 2 Learning Objectives</a:t>
            </a:r>
          </a:p>
        </p:txBody>
      </p:sp>
      <p:sp>
        <p:nvSpPr>
          <p:cNvPr id="9" name="Rectangle 8"/>
          <p:cNvSpPr/>
          <p:nvPr/>
        </p:nvSpPr>
        <p:spPr>
          <a:xfrm>
            <a:off x="1828800" y="6627168"/>
            <a:ext cx="5105400" cy="230832"/>
          </a:xfrm>
          <a:prstGeom prst="rect">
            <a:avLst/>
          </a:prstGeom>
        </p:spPr>
        <p:txBody>
          <a:bodyPr wrap="square">
            <a:spAutoFit/>
          </a:bodyPr>
          <a:lstStyle/>
          <a:p>
            <a:r>
              <a:rPr lang="en-US" sz="900" dirty="0" smtClean="0"/>
              <a:t>© John Wiley &amp; Sons, Inc.  </a:t>
            </a:r>
            <a:r>
              <a:rPr lang="en-US" sz="900" i="1" dirty="0" smtClean="0"/>
              <a:t>Applied Statistics and Probability for Engineers</a:t>
            </a:r>
            <a:r>
              <a:rPr lang="en-US" sz="900" dirty="0" smtClean="0"/>
              <a:t>, by Montgomery and Runger.</a:t>
            </a:r>
            <a:endParaRPr lang="en-US" sz="900" dirty="0"/>
          </a:p>
        </p:txBody>
      </p:sp>
      <p:sp>
        <p:nvSpPr>
          <p:cNvPr id="8" name="TextBox 7"/>
          <p:cNvSpPr txBox="1"/>
          <p:nvPr/>
        </p:nvSpPr>
        <p:spPr>
          <a:xfrm>
            <a:off x="381000" y="304800"/>
            <a:ext cx="8077200" cy="707886"/>
          </a:xfrm>
          <a:prstGeom prst="rect">
            <a:avLst/>
          </a:prstGeom>
          <a:noFill/>
        </p:spPr>
        <p:txBody>
          <a:bodyPr wrap="square" rtlCol="0">
            <a:spAutoFit/>
          </a:bodyPr>
          <a:lstStyle/>
          <a:p>
            <a:pPr algn="ctr"/>
            <a:r>
              <a:rPr lang="en-US" sz="4000" dirty="0" smtClean="0">
                <a:latin typeface="Calibri" pitchFamily="34" charset="0"/>
              </a:rPr>
              <a:t>Learning Objectives for Chapter 2</a:t>
            </a:r>
            <a:endParaRPr lang="en-US" sz="4000" dirty="0">
              <a:latin typeface="Calibri" pitchFamily="34" charset="0"/>
            </a:endParaRPr>
          </a:p>
        </p:txBody>
      </p:sp>
      <p:sp>
        <p:nvSpPr>
          <p:cNvPr id="10" name="Rectangle 9"/>
          <p:cNvSpPr/>
          <p:nvPr/>
        </p:nvSpPr>
        <p:spPr>
          <a:xfrm>
            <a:off x="381000" y="1295400"/>
            <a:ext cx="8229600" cy="4832092"/>
          </a:xfrm>
          <a:prstGeom prst="rect">
            <a:avLst/>
          </a:prstGeom>
        </p:spPr>
        <p:txBody>
          <a:bodyPr wrap="square">
            <a:spAutoFit/>
          </a:bodyPr>
          <a:lstStyle/>
          <a:p>
            <a:pPr>
              <a:buNone/>
            </a:pPr>
            <a:r>
              <a:rPr lang="en-US" sz="2400" dirty="0" smtClean="0">
                <a:latin typeface="Calibri" pitchFamily="34" charset="0"/>
              </a:rPr>
              <a:t>After careful study of this chapter, you should be able to do the following:</a:t>
            </a:r>
          </a:p>
          <a:p>
            <a:pPr marL="457200" indent="-457200">
              <a:buFont typeface="+mj-lt"/>
              <a:buAutoNum type="arabicPeriod"/>
            </a:pPr>
            <a:r>
              <a:rPr lang="en-US" sz="2000" dirty="0" smtClean="0">
                <a:latin typeface="Calibri" pitchFamily="34" charset="0"/>
              </a:rPr>
              <a:t>Understand and describe sample spaces and events for random experiments with graphs, tables, lists, or tree diagrams.</a:t>
            </a:r>
          </a:p>
          <a:p>
            <a:pPr marL="457200" indent="-457200">
              <a:buFont typeface="+mj-lt"/>
              <a:buAutoNum type="arabicPeriod"/>
            </a:pPr>
            <a:r>
              <a:rPr lang="en-US" sz="2000" dirty="0" smtClean="0">
                <a:latin typeface="Calibri" pitchFamily="34" charset="0"/>
              </a:rPr>
              <a:t>Interpret probabilities and use probabilities of outcomes to calculate probabilities of events in discrete sample spaces.</a:t>
            </a:r>
          </a:p>
          <a:p>
            <a:pPr marL="457200" indent="-457200">
              <a:buFont typeface="+mj-lt"/>
              <a:buAutoNum type="arabicPeriod"/>
            </a:pPr>
            <a:r>
              <a:rPr lang="en-US" sz="2000" dirty="0" smtClean="0">
                <a:latin typeface="Calibri" pitchFamily="34" charset="0"/>
              </a:rPr>
              <a:t>Use permutation and combinations to count the number of outcomes in both an event and the sample space .</a:t>
            </a:r>
          </a:p>
          <a:p>
            <a:pPr marL="457200" indent="-457200">
              <a:buFont typeface="+mj-lt"/>
              <a:buAutoNum type="arabicPeriod"/>
            </a:pPr>
            <a:r>
              <a:rPr lang="en-US" sz="2000" dirty="0" smtClean="0">
                <a:latin typeface="Calibri" pitchFamily="34" charset="0"/>
              </a:rPr>
              <a:t>Calculate the probabilities of joint events such as unions and intersections from the probabilities of individuals events.</a:t>
            </a:r>
          </a:p>
          <a:p>
            <a:pPr marL="457200" indent="-457200">
              <a:buFont typeface="+mj-lt"/>
              <a:buAutoNum type="arabicPeriod"/>
            </a:pPr>
            <a:r>
              <a:rPr lang="en-US" sz="2000" dirty="0" smtClean="0">
                <a:latin typeface="Calibri" pitchFamily="34" charset="0"/>
              </a:rPr>
              <a:t>Interpret and calculate conditional probabilities of events.</a:t>
            </a:r>
          </a:p>
          <a:p>
            <a:pPr marL="457200" indent="-457200">
              <a:buFont typeface="+mj-lt"/>
              <a:buAutoNum type="arabicPeriod"/>
            </a:pPr>
            <a:r>
              <a:rPr lang="en-US" sz="2000" dirty="0" smtClean="0">
                <a:latin typeface="Calibri" pitchFamily="34" charset="0"/>
              </a:rPr>
              <a:t>Determine the independence of events and use independence to calculate probabilities.</a:t>
            </a:r>
          </a:p>
          <a:p>
            <a:pPr marL="457200" indent="-457200">
              <a:buFont typeface="+mj-lt"/>
              <a:buAutoNum type="arabicPeriod"/>
            </a:pPr>
            <a:r>
              <a:rPr lang="en-US" sz="2000" dirty="0" smtClean="0">
                <a:latin typeface="Calibri" pitchFamily="34" charset="0"/>
              </a:rPr>
              <a:t>Use Bayes’ theorem to calculate conditional probabilities .</a:t>
            </a:r>
          </a:p>
          <a:p>
            <a:pPr marL="457200" indent="-457200">
              <a:buFont typeface="+mj-lt"/>
              <a:buAutoNum type="arabicPeriod"/>
            </a:pPr>
            <a:r>
              <a:rPr lang="en-US" sz="2000" dirty="0" smtClean="0">
                <a:latin typeface="Calibri" pitchFamily="34" charset="0"/>
              </a:rPr>
              <a:t>Understand random variables.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Venn Diagram of Mutually Exclusive Events</a:t>
            </a:r>
            <a:endParaRPr lang="en-US" dirty="0"/>
          </a:p>
        </p:txBody>
      </p:sp>
      <p:sp>
        <p:nvSpPr>
          <p:cNvPr id="4" name="Footer Placeholder 3"/>
          <p:cNvSpPr>
            <a:spLocks noGrp="1"/>
          </p:cNvSpPr>
          <p:nvPr>
            <p:ph type="ftr" sz="quarter" idx="11"/>
          </p:nvPr>
        </p:nvSpPr>
        <p:spPr>
          <a:xfrm>
            <a:off x="457200" y="6248400"/>
            <a:ext cx="1828800" cy="365125"/>
          </a:xfrm>
        </p:spPr>
        <p:txBody>
          <a:bodyPr/>
          <a:lstStyle/>
          <a:p>
            <a:pPr algn="l"/>
            <a:r>
              <a:rPr lang="en-US" dirty="0" smtClean="0"/>
              <a:t>Sec 2-1.3 Events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20</a:t>
            </a:fld>
            <a:endParaRPr lang="en-US" dirty="0"/>
          </a:p>
        </p:txBody>
      </p:sp>
      <p:pic>
        <p:nvPicPr>
          <p:cNvPr id="76802" name="Picture 2" descr="C:\Documents and Settings\rsims\My Documents\Sims Courses\Wiley Slide Development Project\JPEG images from Jenny\Ch02\fig_02_09.jpg"/>
          <p:cNvPicPr>
            <a:picLocks noGrp="1" noChangeAspect="1" noChangeArrowheads="1"/>
          </p:cNvPicPr>
          <p:nvPr>
            <p:ph idx="1"/>
          </p:nvPr>
        </p:nvPicPr>
        <p:blipFill>
          <a:blip r:embed="rId3" cstate="print"/>
          <a:srcRect/>
          <a:stretch>
            <a:fillRect/>
          </a:stretch>
        </p:blipFill>
        <p:spPr bwMode="auto">
          <a:xfrm>
            <a:off x="2590800" y="3429000"/>
            <a:ext cx="3723604" cy="2057400"/>
          </a:xfrm>
          <a:prstGeom prst="rect">
            <a:avLst/>
          </a:prstGeom>
          <a:noFill/>
        </p:spPr>
      </p:pic>
      <p:sp>
        <p:nvSpPr>
          <p:cNvPr id="7" name="TextBox 6"/>
          <p:cNvSpPr txBox="1"/>
          <p:nvPr/>
        </p:nvSpPr>
        <p:spPr>
          <a:xfrm>
            <a:off x="609600" y="1143000"/>
            <a:ext cx="8001000" cy="1938992"/>
          </a:xfrm>
          <a:prstGeom prst="rect">
            <a:avLst/>
          </a:prstGeom>
          <a:noFill/>
        </p:spPr>
        <p:txBody>
          <a:bodyPr wrap="square" rtlCol="0">
            <a:spAutoFit/>
          </a:bodyPr>
          <a:lstStyle/>
          <a:p>
            <a:pPr>
              <a:buFont typeface="Arial" pitchFamily="34" charset="0"/>
              <a:buChar char="•"/>
            </a:pPr>
            <a:r>
              <a:rPr lang="en-US" dirty="0" smtClean="0"/>
              <a:t> </a:t>
            </a:r>
            <a:r>
              <a:rPr lang="en-US" sz="2400" dirty="0" smtClean="0"/>
              <a:t>Events A &amp; B are mutually exclusive because they share no common outcomes.</a:t>
            </a:r>
          </a:p>
          <a:p>
            <a:pPr>
              <a:buFont typeface="Arial" pitchFamily="34" charset="0"/>
              <a:buChar char="•"/>
            </a:pPr>
            <a:r>
              <a:rPr lang="en-US" sz="2400" dirty="0" smtClean="0"/>
              <a:t>The occurrence of one event precludes the occurrence of the other.</a:t>
            </a:r>
          </a:p>
          <a:p>
            <a:pPr>
              <a:buFont typeface="Arial" pitchFamily="34" charset="0"/>
              <a:buChar char="•"/>
            </a:pPr>
            <a:r>
              <a:rPr lang="en-US" sz="2400" dirty="0" smtClean="0"/>
              <a:t> Symbolically, A </a:t>
            </a:r>
            <a:r>
              <a:rPr lang="en-US" sz="2400" b="1" dirty="0" smtClean="0">
                <a:sym typeface="Mathematica1"/>
              </a:rPr>
              <a:t></a:t>
            </a:r>
            <a:r>
              <a:rPr lang="en-US" sz="2400" dirty="0" smtClean="0">
                <a:sym typeface="Mathematica1"/>
              </a:rPr>
              <a:t> B = </a:t>
            </a:r>
            <a:r>
              <a:rPr lang="en-US" sz="2400" dirty="0" smtClean="0">
                <a:latin typeface="Arial"/>
                <a:cs typeface="Arial"/>
                <a:sym typeface="Mathematica1"/>
              </a:rPr>
              <a:t>Ø</a:t>
            </a:r>
            <a:endParaRPr lang="en-US" sz="2400" dirty="0"/>
          </a:p>
        </p:txBody>
      </p:sp>
      <p:sp>
        <p:nvSpPr>
          <p:cNvPr id="8" name="TextBox 7"/>
          <p:cNvSpPr txBox="1"/>
          <p:nvPr/>
        </p:nvSpPr>
        <p:spPr>
          <a:xfrm>
            <a:off x="2209800" y="5715000"/>
            <a:ext cx="4038600" cy="400110"/>
          </a:xfrm>
          <a:prstGeom prst="rect">
            <a:avLst/>
          </a:prstGeom>
          <a:noFill/>
        </p:spPr>
        <p:txBody>
          <a:bodyPr wrap="square" rtlCol="0">
            <a:spAutoFit/>
          </a:bodyPr>
          <a:lstStyle/>
          <a:p>
            <a:r>
              <a:rPr lang="en-US" sz="2000" dirty="0" smtClean="0">
                <a:solidFill>
                  <a:srgbClr val="0070C0"/>
                </a:solidFill>
              </a:rPr>
              <a:t>Figure 2-9  </a:t>
            </a:r>
            <a:r>
              <a:rPr lang="en-US" sz="2000" dirty="0" smtClean="0"/>
              <a:t>Mutually exclusive events</a:t>
            </a:r>
            <a:endParaRPr 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Relation Laws</a:t>
            </a:r>
            <a:endParaRPr lang="en-US" dirty="0"/>
          </a:p>
        </p:txBody>
      </p:sp>
      <p:sp>
        <p:nvSpPr>
          <p:cNvPr id="3" name="Content Placeholder 2"/>
          <p:cNvSpPr>
            <a:spLocks noGrp="1"/>
          </p:cNvSpPr>
          <p:nvPr>
            <p:ph idx="1"/>
          </p:nvPr>
        </p:nvSpPr>
        <p:spPr/>
        <p:txBody>
          <a:bodyPr>
            <a:normAutofit lnSpcReduction="10000"/>
          </a:bodyPr>
          <a:lstStyle/>
          <a:p>
            <a:r>
              <a:rPr lang="en-US" dirty="0" smtClean="0"/>
              <a:t>Transitive law (event order is unimportant): </a:t>
            </a:r>
          </a:p>
          <a:p>
            <a:pPr lvl="1"/>
            <a:r>
              <a:rPr lang="en-US" dirty="0" smtClean="0"/>
              <a:t> A </a:t>
            </a:r>
            <a:r>
              <a:rPr lang="en-US" b="1" dirty="0" smtClean="0">
                <a:sym typeface="Mathematica1"/>
              </a:rPr>
              <a:t></a:t>
            </a:r>
            <a:r>
              <a:rPr lang="en-US" dirty="0" smtClean="0">
                <a:sym typeface="Mathematica1"/>
              </a:rPr>
              <a:t> B = B</a:t>
            </a:r>
            <a:r>
              <a:rPr lang="en-US" dirty="0" smtClean="0"/>
              <a:t> </a:t>
            </a:r>
            <a:r>
              <a:rPr lang="en-US" b="1" dirty="0" smtClean="0">
                <a:sym typeface="Mathematica1"/>
              </a:rPr>
              <a:t></a:t>
            </a:r>
            <a:r>
              <a:rPr lang="en-US" dirty="0" smtClean="0">
                <a:sym typeface="Mathematica1"/>
              </a:rPr>
              <a:t> A   and   </a:t>
            </a:r>
            <a:r>
              <a:rPr lang="en-US" dirty="0" smtClean="0"/>
              <a:t>A </a:t>
            </a:r>
            <a:r>
              <a:rPr lang="en-US" b="1" dirty="0" smtClean="0">
                <a:sym typeface="Mathematica1"/>
              </a:rPr>
              <a:t></a:t>
            </a:r>
            <a:r>
              <a:rPr lang="en-US" dirty="0" smtClean="0">
                <a:sym typeface="Mathematica1"/>
              </a:rPr>
              <a:t> B = B</a:t>
            </a:r>
            <a:r>
              <a:rPr lang="en-US" dirty="0" smtClean="0"/>
              <a:t> </a:t>
            </a:r>
            <a:r>
              <a:rPr lang="en-US" b="1" dirty="0" smtClean="0">
                <a:sym typeface="Mathematica1"/>
              </a:rPr>
              <a:t></a:t>
            </a:r>
            <a:r>
              <a:rPr lang="en-US" dirty="0" smtClean="0">
                <a:sym typeface="Mathematica1"/>
              </a:rPr>
              <a:t> A</a:t>
            </a:r>
          </a:p>
          <a:p>
            <a:r>
              <a:rPr lang="en-US" dirty="0" smtClean="0">
                <a:sym typeface="Mathematica1"/>
              </a:rPr>
              <a:t>Distributive law (like in algebra):</a:t>
            </a:r>
          </a:p>
          <a:p>
            <a:pPr lvl="1"/>
            <a:r>
              <a:rPr lang="en-US" dirty="0" smtClean="0">
                <a:sym typeface="Mathematica1"/>
              </a:rPr>
              <a:t> (</a:t>
            </a:r>
            <a:r>
              <a:rPr lang="en-US" dirty="0" smtClean="0"/>
              <a:t>A </a:t>
            </a:r>
            <a:r>
              <a:rPr lang="en-US" b="1" dirty="0" smtClean="0">
                <a:sym typeface="Mathematica1"/>
              </a:rPr>
              <a:t> </a:t>
            </a:r>
            <a:r>
              <a:rPr lang="en-US" dirty="0" smtClean="0">
                <a:sym typeface="Mathematica1"/>
              </a:rPr>
              <a:t>B) </a:t>
            </a:r>
            <a:r>
              <a:rPr lang="en-US" b="1" dirty="0" smtClean="0">
                <a:sym typeface="Mathematica1"/>
              </a:rPr>
              <a:t> </a:t>
            </a:r>
            <a:r>
              <a:rPr lang="en-US" dirty="0" smtClean="0">
                <a:sym typeface="Mathematica1"/>
              </a:rPr>
              <a:t>C = (A</a:t>
            </a:r>
            <a:r>
              <a:rPr lang="en-US" b="1" dirty="0" smtClean="0">
                <a:sym typeface="Mathematica1"/>
              </a:rPr>
              <a:t>  </a:t>
            </a:r>
            <a:r>
              <a:rPr lang="en-US" dirty="0" smtClean="0">
                <a:sym typeface="Mathematica1"/>
              </a:rPr>
              <a:t>C)</a:t>
            </a:r>
            <a:r>
              <a:rPr lang="en-US" b="1" dirty="0" smtClean="0">
                <a:sym typeface="Mathematica1"/>
              </a:rPr>
              <a:t> </a:t>
            </a:r>
            <a:r>
              <a:rPr lang="en-US" dirty="0" smtClean="0">
                <a:sym typeface="Mathematica1"/>
              </a:rPr>
              <a:t> (B </a:t>
            </a:r>
            <a:r>
              <a:rPr lang="en-US" b="1" dirty="0" smtClean="0">
                <a:sym typeface="Mathematica1"/>
              </a:rPr>
              <a:t> </a:t>
            </a:r>
            <a:r>
              <a:rPr lang="en-US" dirty="0" smtClean="0">
                <a:sym typeface="Mathematica1"/>
              </a:rPr>
              <a:t>C)</a:t>
            </a:r>
          </a:p>
          <a:p>
            <a:pPr lvl="1"/>
            <a:r>
              <a:rPr lang="en-US" dirty="0" smtClean="0">
                <a:sym typeface="Mathematica1"/>
              </a:rPr>
              <a:t> (</a:t>
            </a:r>
            <a:r>
              <a:rPr lang="en-US" dirty="0" smtClean="0"/>
              <a:t>A </a:t>
            </a:r>
            <a:r>
              <a:rPr lang="en-US" b="1" dirty="0" smtClean="0">
                <a:sym typeface="Mathematica1"/>
              </a:rPr>
              <a:t> </a:t>
            </a:r>
            <a:r>
              <a:rPr lang="en-US" dirty="0" smtClean="0">
                <a:sym typeface="Mathematica1"/>
              </a:rPr>
              <a:t>B) </a:t>
            </a:r>
            <a:r>
              <a:rPr lang="en-US" b="1" dirty="0" smtClean="0">
                <a:sym typeface="Mathematica1"/>
              </a:rPr>
              <a:t> </a:t>
            </a:r>
            <a:r>
              <a:rPr lang="en-US" dirty="0" smtClean="0">
                <a:sym typeface="Mathematica1"/>
              </a:rPr>
              <a:t>C = (A</a:t>
            </a:r>
            <a:r>
              <a:rPr lang="en-US" b="1" dirty="0" smtClean="0">
                <a:sym typeface="Mathematica1"/>
              </a:rPr>
              <a:t>  </a:t>
            </a:r>
            <a:r>
              <a:rPr lang="en-US" dirty="0" smtClean="0">
                <a:sym typeface="Mathematica1"/>
              </a:rPr>
              <a:t>C)</a:t>
            </a:r>
            <a:r>
              <a:rPr lang="en-US" b="1" dirty="0" smtClean="0">
                <a:sym typeface="Mathematica1"/>
              </a:rPr>
              <a:t> </a:t>
            </a:r>
            <a:r>
              <a:rPr lang="en-US" dirty="0" smtClean="0">
                <a:sym typeface="Mathematica1"/>
              </a:rPr>
              <a:t> (B </a:t>
            </a:r>
            <a:r>
              <a:rPr lang="en-US" b="1" dirty="0" smtClean="0">
                <a:sym typeface="Mathematica1"/>
              </a:rPr>
              <a:t> </a:t>
            </a:r>
            <a:r>
              <a:rPr lang="en-US" dirty="0" smtClean="0">
                <a:sym typeface="Mathematica1"/>
              </a:rPr>
              <a:t>C)</a:t>
            </a:r>
          </a:p>
          <a:p>
            <a:r>
              <a:rPr lang="en-US" dirty="0" smtClean="0">
                <a:sym typeface="Mathematica1"/>
              </a:rPr>
              <a:t>DeMorgan’s laws:</a:t>
            </a:r>
          </a:p>
          <a:p>
            <a:pPr lvl="1"/>
            <a:r>
              <a:rPr lang="en-US" dirty="0" smtClean="0">
                <a:sym typeface="Mathematica1"/>
              </a:rPr>
              <a:t> (</a:t>
            </a:r>
            <a:r>
              <a:rPr lang="en-US" dirty="0" smtClean="0"/>
              <a:t>A </a:t>
            </a:r>
            <a:r>
              <a:rPr lang="en-US" b="1" dirty="0" smtClean="0">
                <a:sym typeface="Mathematica1"/>
              </a:rPr>
              <a:t> </a:t>
            </a:r>
            <a:r>
              <a:rPr lang="en-US" dirty="0" smtClean="0">
                <a:sym typeface="Mathematica1"/>
              </a:rPr>
              <a:t>B)’ = </a:t>
            </a:r>
            <a:r>
              <a:rPr lang="en-US" dirty="0" smtClean="0"/>
              <a:t>A’ </a:t>
            </a:r>
            <a:r>
              <a:rPr lang="en-US" b="1" dirty="0" smtClean="0">
                <a:sym typeface="Mathematica1"/>
              </a:rPr>
              <a:t></a:t>
            </a:r>
            <a:r>
              <a:rPr lang="en-US" dirty="0" smtClean="0">
                <a:sym typeface="Mathematica1"/>
              </a:rPr>
              <a:t> B’  The complement of the union is the intersection of the complements.</a:t>
            </a:r>
          </a:p>
          <a:p>
            <a:pPr lvl="1"/>
            <a:r>
              <a:rPr lang="en-US" dirty="0" smtClean="0">
                <a:sym typeface="Mathematica1"/>
              </a:rPr>
              <a:t> (</a:t>
            </a:r>
            <a:r>
              <a:rPr lang="en-US" dirty="0" smtClean="0"/>
              <a:t>A </a:t>
            </a:r>
            <a:r>
              <a:rPr lang="en-US" b="1" dirty="0" smtClean="0">
                <a:sym typeface="Mathematica1"/>
              </a:rPr>
              <a:t> </a:t>
            </a:r>
            <a:r>
              <a:rPr lang="en-US" dirty="0" smtClean="0">
                <a:sym typeface="Mathematica1"/>
              </a:rPr>
              <a:t>B)’ = </a:t>
            </a:r>
            <a:r>
              <a:rPr lang="en-US" dirty="0" smtClean="0"/>
              <a:t>A’ </a:t>
            </a:r>
            <a:r>
              <a:rPr lang="en-US" b="1" dirty="0" smtClean="0">
                <a:sym typeface="Mathematica1"/>
              </a:rPr>
              <a:t></a:t>
            </a:r>
            <a:r>
              <a:rPr lang="en-US" dirty="0" smtClean="0">
                <a:sym typeface="Mathematica1"/>
              </a:rPr>
              <a:t> B’  The complement of the intersection is the union of the complements.</a:t>
            </a:r>
            <a:endParaRPr lang="en-US" dirty="0" smtClean="0"/>
          </a:p>
          <a:p>
            <a:pPr lvl="1"/>
            <a:endParaRPr lang="en-US" dirty="0"/>
          </a:p>
        </p:txBody>
      </p:sp>
      <p:sp>
        <p:nvSpPr>
          <p:cNvPr id="4" name="Footer Placeholder 3"/>
          <p:cNvSpPr>
            <a:spLocks noGrp="1"/>
          </p:cNvSpPr>
          <p:nvPr>
            <p:ph type="ftr" sz="quarter" idx="11"/>
          </p:nvPr>
        </p:nvSpPr>
        <p:spPr/>
        <p:txBody>
          <a:bodyPr/>
          <a:lstStyle/>
          <a:p>
            <a:pPr algn="l"/>
            <a:r>
              <a:rPr lang="en-US" dirty="0" smtClean="0"/>
              <a:t>Sec 2-1.3 Events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Techniques</a:t>
            </a:r>
            <a:endParaRPr lang="en-US" dirty="0"/>
          </a:p>
        </p:txBody>
      </p:sp>
      <p:sp>
        <p:nvSpPr>
          <p:cNvPr id="3" name="Content Placeholder 2"/>
          <p:cNvSpPr>
            <a:spLocks noGrp="1"/>
          </p:cNvSpPr>
          <p:nvPr>
            <p:ph idx="1"/>
          </p:nvPr>
        </p:nvSpPr>
        <p:spPr/>
        <p:txBody>
          <a:bodyPr>
            <a:normAutofit lnSpcReduction="10000"/>
          </a:bodyPr>
          <a:lstStyle/>
          <a:p>
            <a:r>
              <a:rPr lang="en-US" dirty="0" smtClean="0"/>
              <a:t>These are three special rules, or counting techniques, used to determine the number of outcomes in the events and the sample space.</a:t>
            </a:r>
          </a:p>
          <a:p>
            <a:r>
              <a:rPr lang="en-US" dirty="0" smtClean="0"/>
              <a:t>They are the:</a:t>
            </a:r>
          </a:p>
          <a:p>
            <a:pPr marL="1314450" lvl="2" indent="-514350">
              <a:buFont typeface="+mj-lt"/>
              <a:buAutoNum type="arabicPeriod"/>
            </a:pPr>
            <a:r>
              <a:rPr lang="en-US" dirty="0" smtClean="0"/>
              <a:t>Multiplication rule</a:t>
            </a:r>
          </a:p>
          <a:p>
            <a:pPr marL="1314450" lvl="2" indent="-514350">
              <a:buFont typeface="+mj-lt"/>
              <a:buAutoNum type="arabicPeriod"/>
            </a:pPr>
            <a:r>
              <a:rPr lang="en-US" dirty="0" smtClean="0"/>
              <a:t>Permutation rule</a:t>
            </a:r>
          </a:p>
          <a:p>
            <a:pPr marL="1314450" lvl="2" indent="-514350">
              <a:buFont typeface="+mj-lt"/>
              <a:buAutoNum type="arabicPeriod"/>
            </a:pPr>
            <a:r>
              <a:rPr lang="en-US" dirty="0" smtClean="0"/>
              <a:t>Combination rule</a:t>
            </a:r>
          </a:p>
          <a:p>
            <a:pPr marL="514350" indent="-514350"/>
            <a:r>
              <a:rPr lang="en-US" dirty="0" smtClean="0"/>
              <a:t>Each has its special purpose that must be applied properly – the right tool for the right job.</a:t>
            </a:r>
          </a:p>
          <a:p>
            <a:endParaRPr lang="en-US" dirty="0"/>
          </a:p>
        </p:txBody>
      </p:sp>
      <p:sp>
        <p:nvSpPr>
          <p:cNvPr id="4" name="Footer Placeholder 3"/>
          <p:cNvSpPr>
            <a:spLocks noGrp="1"/>
          </p:cNvSpPr>
          <p:nvPr>
            <p:ph type="ftr" sz="quarter" idx="11"/>
          </p:nvPr>
        </p:nvSpPr>
        <p:spPr/>
        <p:txBody>
          <a:bodyPr/>
          <a:lstStyle/>
          <a:p>
            <a:pPr algn="l"/>
            <a:r>
              <a:rPr lang="en-US" dirty="0" smtClean="0"/>
              <a:t>Sec 2-1.4 Counting Techniques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Counting – Multiplication Rule</a:t>
            </a:r>
            <a:endParaRPr lang="en-US" dirty="0"/>
          </a:p>
        </p:txBody>
      </p:sp>
      <p:sp>
        <p:nvSpPr>
          <p:cNvPr id="3" name="Content Placeholder 2"/>
          <p:cNvSpPr>
            <a:spLocks noGrp="1"/>
          </p:cNvSpPr>
          <p:nvPr>
            <p:ph idx="1"/>
          </p:nvPr>
        </p:nvSpPr>
        <p:spPr/>
        <p:txBody>
          <a:bodyPr>
            <a:normAutofit/>
          </a:bodyPr>
          <a:lstStyle/>
          <a:p>
            <a:r>
              <a:rPr lang="en-US" dirty="0" smtClean="0"/>
              <a:t>Multiplication rule:</a:t>
            </a:r>
          </a:p>
          <a:p>
            <a:pPr lvl="1"/>
            <a:r>
              <a:rPr lang="en-US" dirty="0" smtClean="0"/>
              <a:t>Let an operation consist of k steps and</a:t>
            </a:r>
          </a:p>
          <a:p>
            <a:pPr lvl="2"/>
            <a:r>
              <a:rPr lang="en-US" dirty="0" smtClean="0"/>
              <a:t>n</a:t>
            </a:r>
            <a:r>
              <a:rPr lang="en-US" baseline="-25000" dirty="0" smtClean="0"/>
              <a:t>1</a:t>
            </a:r>
            <a:r>
              <a:rPr lang="en-US" dirty="0" smtClean="0"/>
              <a:t> ways of completing step 1,</a:t>
            </a:r>
          </a:p>
          <a:p>
            <a:pPr lvl="2"/>
            <a:r>
              <a:rPr lang="en-US" dirty="0" smtClean="0"/>
              <a:t>n</a:t>
            </a:r>
            <a:r>
              <a:rPr lang="en-US" baseline="-25000" dirty="0" smtClean="0"/>
              <a:t>2</a:t>
            </a:r>
            <a:r>
              <a:rPr lang="en-US" dirty="0" smtClean="0"/>
              <a:t> ways of completing step 2, … and</a:t>
            </a:r>
          </a:p>
          <a:p>
            <a:pPr lvl="2"/>
            <a:r>
              <a:rPr lang="en-US" dirty="0" smtClean="0"/>
              <a:t>n</a:t>
            </a:r>
            <a:r>
              <a:rPr lang="en-US" baseline="-25000" dirty="0" smtClean="0"/>
              <a:t>k</a:t>
            </a:r>
            <a:r>
              <a:rPr lang="en-US" dirty="0" smtClean="0"/>
              <a:t> ways of completing step k.</a:t>
            </a:r>
          </a:p>
          <a:p>
            <a:pPr lvl="1"/>
            <a:r>
              <a:rPr lang="en-US" dirty="0" smtClean="0"/>
              <a:t>Then, the total number of ways or outcomes are:</a:t>
            </a:r>
          </a:p>
          <a:p>
            <a:pPr lvl="2"/>
            <a:r>
              <a:rPr lang="en-US" dirty="0" smtClean="0"/>
              <a:t>n</a:t>
            </a:r>
            <a:r>
              <a:rPr lang="en-US" baseline="-25000" dirty="0" smtClean="0"/>
              <a:t>1 </a:t>
            </a:r>
            <a:r>
              <a:rPr lang="en-US" dirty="0" smtClean="0"/>
              <a:t>* n</a:t>
            </a:r>
            <a:r>
              <a:rPr lang="en-US" baseline="-25000" dirty="0" smtClean="0"/>
              <a:t>2</a:t>
            </a:r>
            <a:r>
              <a:rPr lang="en-US" dirty="0" smtClean="0"/>
              <a:t>*…*n</a:t>
            </a:r>
            <a:r>
              <a:rPr lang="en-US" baseline="-25000" dirty="0" smtClean="0"/>
              <a:t>k</a:t>
            </a:r>
            <a:r>
              <a:rPr lang="en-US" dirty="0" smtClean="0"/>
              <a:t> </a:t>
            </a:r>
            <a:endParaRPr lang="en-US" dirty="0"/>
          </a:p>
        </p:txBody>
      </p:sp>
      <p:sp>
        <p:nvSpPr>
          <p:cNvPr id="4" name="Footer Placeholder 3"/>
          <p:cNvSpPr>
            <a:spLocks noGrp="1"/>
          </p:cNvSpPr>
          <p:nvPr>
            <p:ph type="ftr" sz="quarter" idx="11"/>
          </p:nvPr>
        </p:nvSpPr>
        <p:spPr/>
        <p:txBody>
          <a:bodyPr/>
          <a:lstStyle/>
          <a:p>
            <a:pPr algn="l"/>
            <a:r>
              <a:rPr lang="en-US" dirty="0" smtClean="0"/>
              <a:t>Sec 2-1.4 Counting Techniques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2-9: Multiplication Rule</a:t>
            </a:r>
            <a:endParaRPr lang="en-US" dirty="0"/>
          </a:p>
        </p:txBody>
      </p:sp>
      <p:sp>
        <p:nvSpPr>
          <p:cNvPr id="3" name="Content Placeholder 2"/>
          <p:cNvSpPr>
            <a:spLocks noGrp="1"/>
          </p:cNvSpPr>
          <p:nvPr>
            <p:ph idx="1"/>
          </p:nvPr>
        </p:nvSpPr>
        <p:spPr/>
        <p:txBody>
          <a:bodyPr/>
          <a:lstStyle/>
          <a:p>
            <a:r>
              <a:rPr lang="en-US" dirty="0" smtClean="0"/>
              <a:t>In the design for a gear housing, we can choose to use among:</a:t>
            </a:r>
          </a:p>
          <a:p>
            <a:pPr lvl="1"/>
            <a:r>
              <a:rPr lang="en-US" dirty="0" smtClean="0"/>
              <a:t> 4 different fasteners,</a:t>
            </a:r>
          </a:p>
          <a:p>
            <a:pPr lvl="1"/>
            <a:r>
              <a:rPr lang="en-US" dirty="0" smtClean="0"/>
              <a:t> 3 different bolt lengths and</a:t>
            </a:r>
          </a:p>
          <a:p>
            <a:pPr lvl="1"/>
            <a:r>
              <a:rPr lang="en-US" dirty="0" smtClean="0"/>
              <a:t> 2 different bolt locations.</a:t>
            </a:r>
          </a:p>
          <a:p>
            <a:r>
              <a:rPr lang="en-US" dirty="0" smtClean="0"/>
              <a:t>How many designs are possible?</a:t>
            </a:r>
          </a:p>
          <a:p>
            <a:r>
              <a:rPr lang="en-US" dirty="0" smtClean="0"/>
              <a:t>Answer: 4 * 3 * 2 = 24</a:t>
            </a:r>
            <a:endParaRPr lang="en-US" dirty="0"/>
          </a:p>
        </p:txBody>
      </p:sp>
      <p:sp>
        <p:nvSpPr>
          <p:cNvPr id="4" name="Footer Placeholder 3"/>
          <p:cNvSpPr>
            <a:spLocks noGrp="1"/>
          </p:cNvSpPr>
          <p:nvPr>
            <p:ph type="ftr" sz="quarter" idx="11"/>
          </p:nvPr>
        </p:nvSpPr>
        <p:spPr/>
        <p:txBody>
          <a:bodyPr/>
          <a:lstStyle/>
          <a:p>
            <a:pPr algn="l"/>
            <a:r>
              <a:rPr lang="en-US" dirty="0" smtClean="0"/>
              <a:t>Sec 2-1.4 Counting Techniques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Counting – Permutation Rule</a:t>
            </a:r>
            <a:endParaRPr lang="en-US" dirty="0"/>
          </a:p>
        </p:txBody>
      </p:sp>
      <p:sp>
        <p:nvSpPr>
          <p:cNvPr id="3" name="Content Placeholder 2"/>
          <p:cNvSpPr>
            <a:spLocks noGrp="1"/>
          </p:cNvSpPr>
          <p:nvPr>
            <p:ph idx="1"/>
          </p:nvPr>
        </p:nvSpPr>
        <p:spPr>
          <a:xfrm>
            <a:off x="304800" y="1066800"/>
            <a:ext cx="8610600" cy="4953000"/>
          </a:xfrm>
        </p:spPr>
        <p:txBody>
          <a:bodyPr>
            <a:normAutofit lnSpcReduction="10000"/>
          </a:bodyPr>
          <a:lstStyle/>
          <a:p>
            <a:r>
              <a:rPr lang="en-US" dirty="0" smtClean="0"/>
              <a:t>A permutation is a unique sequence of distinct items.</a:t>
            </a:r>
          </a:p>
          <a:p>
            <a:r>
              <a:rPr lang="en-US" dirty="0" smtClean="0"/>
              <a:t>If </a:t>
            </a:r>
            <a:r>
              <a:rPr lang="en-US" i="1" dirty="0" smtClean="0"/>
              <a:t>S</a:t>
            </a:r>
            <a:r>
              <a:rPr lang="en-US" dirty="0" smtClean="0"/>
              <a:t> = {</a:t>
            </a:r>
            <a:r>
              <a:rPr lang="en-US" i="1" dirty="0" smtClean="0"/>
              <a:t>a, b, c</a:t>
            </a:r>
            <a:r>
              <a:rPr lang="en-US" dirty="0" smtClean="0"/>
              <a:t>}, then there are 6 permutations</a:t>
            </a:r>
          </a:p>
          <a:p>
            <a:pPr lvl="1"/>
            <a:r>
              <a:rPr lang="en-US" dirty="0" smtClean="0"/>
              <a:t> Namely:  abc, acb, bac, bca, cab, cba (</a:t>
            </a:r>
            <a:r>
              <a:rPr lang="en-US" dirty="0" smtClean="0">
                <a:solidFill>
                  <a:srgbClr val="0070C0"/>
                </a:solidFill>
              </a:rPr>
              <a:t>order matters</a:t>
            </a:r>
            <a:r>
              <a:rPr lang="en-US" dirty="0" smtClean="0"/>
              <a:t>)</a:t>
            </a:r>
          </a:p>
          <a:p>
            <a:pPr lvl="1"/>
            <a:r>
              <a:rPr lang="en-US" dirty="0" smtClean="0"/>
              <a:t>The # of ways 3 people can be arranged.</a:t>
            </a:r>
          </a:p>
          <a:p>
            <a:r>
              <a:rPr lang="en-US" dirty="0" smtClean="0"/>
              <a:t># of permutations for a set of n items is n!</a:t>
            </a:r>
          </a:p>
          <a:p>
            <a:r>
              <a:rPr lang="en-US" dirty="0" smtClean="0"/>
              <a:t>n! (factorial function) = n*(n-1)*(n-2)*…*2*1</a:t>
            </a:r>
          </a:p>
          <a:p>
            <a:r>
              <a:rPr lang="en-US" dirty="0" smtClean="0"/>
              <a:t>7! = 7*6*5*4*3*2*1 = 5,040 = FACT(7) in Excel</a:t>
            </a:r>
          </a:p>
          <a:p>
            <a:r>
              <a:rPr lang="en-US" dirty="0" smtClean="0"/>
              <a:t>By definition:  0! = 1</a:t>
            </a:r>
            <a:endParaRPr lang="en-US" dirty="0"/>
          </a:p>
        </p:txBody>
      </p:sp>
      <p:sp>
        <p:nvSpPr>
          <p:cNvPr id="4" name="Footer Placeholder 3"/>
          <p:cNvSpPr>
            <a:spLocks noGrp="1"/>
          </p:cNvSpPr>
          <p:nvPr>
            <p:ph type="ftr" sz="quarter" idx="11"/>
          </p:nvPr>
        </p:nvSpPr>
        <p:spPr/>
        <p:txBody>
          <a:bodyPr/>
          <a:lstStyle/>
          <a:p>
            <a:pPr algn="l"/>
            <a:r>
              <a:rPr lang="en-US" dirty="0" smtClean="0"/>
              <a:t>Sec 2-1.4 Counting Techniques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868362"/>
          </a:xfrm>
        </p:spPr>
        <p:txBody>
          <a:bodyPr>
            <a:normAutofit/>
          </a:bodyPr>
          <a:lstStyle/>
          <a:p>
            <a:r>
              <a:rPr lang="en-US" dirty="0" smtClean="0"/>
              <a:t>Counting – Sub-set Permutations</a:t>
            </a:r>
            <a:endParaRPr lang="en-US" dirty="0"/>
          </a:p>
        </p:txBody>
      </p:sp>
      <p:sp>
        <p:nvSpPr>
          <p:cNvPr id="3" name="Content Placeholder 2"/>
          <p:cNvSpPr>
            <a:spLocks noGrp="1"/>
          </p:cNvSpPr>
          <p:nvPr>
            <p:ph idx="1"/>
          </p:nvPr>
        </p:nvSpPr>
        <p:spPr/>
        <p:txBody>
          <a:bodyPr/>
          <a:lstStyle/>
          <a:p>
            <a:r>
              <a:rPr lang="en-US" dirty="0" smtClean="0"/>
              <a:t>To sequence only r items from a set of n items:</a:t>
            </a:r>
          </a:p>
        </p:txBody>
      </p:sp>
      <p:sp>
        <p:nvSpPr>
          <p:cNvPr id="4" name="Footer Placeholder 3"/>
          <p:cNvSpPr>
            <a:spLocks noGrp="1"/>
          </p:cNvSpPr>
          <p:nvPr>
            <p:ph type="ftr" sz="quarter" idx="11"/>
          </p:nvPr>
        </p:nvSpPr>
        <p:spPr/>
        <p:txBody>
          <a:bodyPr/>
          <a:lstStyle/>
          <a:p>
            <a:r>
              <a:rPr lang="en-US" dirty="0" smtClean="0"/>
              <a:t>Sec 2-</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26</a:t>
            </a:fld>
            <a:endParaRPr lang="en-US" dirty="0"/>
          </a:p>
        </p:txBody>
      </p:sp>
      <p:graphicFrame>
        <p:nvGraphicFramePr>
          <p:cNvPr id="6" name="Object 5"/>
          <p:cNvGraphicFramePr>
            <a:graphicFrameLocks noChangeAspect="1"/>
          </p:cNvGraphicFramePr>
          <p:nvPr/>
        </p:nvGraphicFramePr>
        <p:xfrm>
          <a:off x="990600" y="1981200"/>
          <a:ext cx="6572250" cy="2514600"/>
        </p:xfrm>
        <a:graphic>
          <a:graphicData uri="http://schemas.openxmlformats.org/presentationml/2006/ole">
            <mc:AlternateContent xmlns:mc="http://schemas.openxmlformats.org/markup-compatibility/2006">
              <mc:Choice xmlns:v="urn:schemas-microsoft-com:vml" Requires="v">
                <p:oleObj spid="_x0000_s76804" name="Equation" r:id="rId4" imgW="2920680" imgH="1117440" progId="Equation.DSMT4">
                  <p:embed/>
                </p:oleObj>
              </mc:Choice>
              <mc:Fallback>
                <p:oleObj name="Equation" r:id="rId4" imgW="2920680" imgH="11174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981200"/>
                        <a:ext cx="6572250" cy="251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3276600" y="2019300"/>
          <a:ext cx="914400" cy="198438"/>
        </p:xfrm>
        <a:graphic>
          <a:graphicData uri="http://schemas.openxmlformats.org/presentationml/2006/ole">
            <mc:AlternateContent xmlns:mc="http://schemas.openxmlformats.org/markup-compatibility/2006">
              <mc:Choice xmlns:v="urn:schemas-microsoft-com:vml" Requires="v">
                <p:oleObj spid="_x0000_s76805" name="Equation" r:id="rId6" imgW="914400" imgH="198720" progId="Equation.DSMT4">
                  <p:embed/>
                </p:oleObj>
              </mc:Choice>
              <mc:Fallback>
                <p:oleObj name="Equation" r:id="rId6" imgW="914400" imgH="19872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20193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2-10: Circuit Board Designs</a:t>
            </a:r>
            <a:endParaRPr lang="en-US" dirty="0"/>
          </a:p>
        </p:txBody>
      </p:sp>
      <p:sp>
        <p:nvSpPr>
          <p:cNvPr id="3" name="Content Placeholder 2"/>
          <p:cNvSpPr>
            <a:spLocks noGrp="1"/>
          </p:cNvSpPr>
          <p:nvPr>
            <p:ph idx="1"/>
          </p:nvPr>
        </p:nvSpPr>
        <p:spPr/>
        <p:txBody>
          <a:bodyPr/>
          <a:lstStyle/>
          <a:p>
            <a:r>
              <a:rPr lang="en-US" dirty="0" smtClean="0"/>
              <a:t>A printed circuit board has eight different locations in which a component can be placed.  If four different components are to be placed on the board , how many designs are possible?</a:t>
            </a:r>
          </a:p>
          <a:p>
            <a:r>
              <a:rPr lang="en-US" dirty="0" smtClean="0"/>
              <a:t>Answer:  order is important, so use the permutation formula with n = 8, r = 4.</a:t>
            </a:r>
          </a:p>
          <a:p>
            <a:endParaRPr lang="en-US" dirty="0"/>
          </a:p>
        </p:txBody>
      </p:sp>
      <p:sp>
        <p:nvSpPr>
          <p:cNvPr id="4" name="Footer Placeholder 3"/>
          <p:cNvSpPr>
            <a:spLocks noGrp="1"/>
          </p:cNvSpPr>
          <p:nvPr>
            <p:ph type="ftr" sz="quarter" idx="11"/>
          </p:nvPr>
        </p:nvSpPr>
        <p:spPr/>
        <p:txBody>
          <a:bodyPr/>
          <a:lstStyle/>
          <a:p>
            <a:pPr algn="l"/>
            <a:r>
              <a:rPr lang="en-US" dirty="0" smtClean="0"/>
              <a:t>Sec 2-1.4 Counting Techniques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27</a:t>
            </a:fld>
            <a:endParaRPr lang="en-US" dirty="0"/>
          </a:p>
        </p:txBody>
      </p:sp>
      <p:graphicFrame>
        <p:nvGraphicFramePr>
          <p:cNvPr id="13" name="Object 12"/>
          <p:cNvGraphicFramePr>
            <a:graphicFrameLocks noChangeAspect="1"/>
          </p:cNvGraphicFramePr>
          <p:nvPr/>
        </p:nvGraphicFramePr>
        <p:xfrm>
          <a:off x="3276600" y="2019300"/>
          <a:ext cx="914400" cy="198438"/>
        </p:xfrm>
        <a:graphic>
          <a:graphicData uri="http://schemas.openxmlformats.org/presentationml/2006/ole">
            <mc:AlternateContent xmlns:mc="http://schemas.openxmlformats.org/markup-compatibility/2006">
              <mc:Choice xmlns:v="urn:schemas-microsoft-com:vml" Requires="v">
                <p:oleObj spid="_x0000_s78852" name="Equation" r:id="rId4" imgW="914400" imgH="198720" progId="Equation.DSMT4">
                  <p:embed/>
                </p:oleObj>
              </mc:Choice>
              <mc:Fallback>
                <p:oleObj name="Equation" r:id="rId4" imgW="914400" imgH="19872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0193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nvGraphicFramePr>
        <p:xfrm>
          <a:off x="990600" y="4724400"/>
          <a:ext cx="6820989" cy="990600"/>
        </p:xfrm>
        <a:graphic>
          <a:graphicData uri="http://schemas.openxmlformats.org/presentationml/2006/ole">
            <mc:AlternateContent xmlns:mc="http://schemas.openxmlformats.org/markup-compatibility/2006">
              <mc:Choice xmlns:v="urn:schemas-microsoft-com:vml" Requires="v">
                <p:oleObj spid="_x0000_s78853" name="Equation" r:id="rId6" imgW="3060360" imgH="444240" progId="Equation.DSMT4">
                  <p:embed/>
                </p:oleObj>
              </mc:Choice>
              <mc:Fallback>
                <p:oleObj name="Equation" r:id="rId6" imgW="3060360" imgH="44424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4724400"/>
                        <a:ext cx="6820989"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Counting - Similar Item Permutations</a:t>
            </a:r>
            <a:endParaRPr lang="en-US" dirty="0"/>
          </a:p>
        </p:txBody>
      </p:sp>
      <p:sp>
        <p:nvSpPr>
          <p:cNvPr id="3" name="Content Placeholder 2"/>
          <p:cNvSpPr>
            <a:spLocks noGrp="1"/>
          </p:cNvSpPr>
          <p:nvPr>
            <p:ph idx="1"/>
          </p:nvPr>
        </p:nvSpPr>
        <p:spPr/>
        <p:txBody>
          <a:bodyPr/>
          <a:lstStyle/>
          <a:p>
            <a:r>
              <a:rPr lang="en-US" dirty="0" smtClean="0"/>
              <a:t>Used for counting the sequences when not all the items are different.</a:t>
            </a:r>
          </a:p>
          <a:p>
            <a:r>
              <a:rPr lang="en-US" dirty="0" smtClean="0"/>
              <a:t>The number of permutations of: </a:t>
            </a:r>
          </a:p>
          <a:p>
            <a:pPr lvl="1"/>
            <a:r>
              <a:rPr lang="en-US" dirty="0" smtClean="0"/>
              <a:t>n = n</a:t>
            </a:r>
            <a:r>
              <a:rPr lang="en-US" baseline="-25000" dirty="0" smtClean="0"/>
              <a:t>1</a:t>
            </a:r>
            <a:r>
              <a:rPr lang="en-US" dirty="0" smtClean="0"/>
              <a:t> + n</a:t>
            </a:r>
            <a:r>
              <a:rPr lang="en-US" baseline="-25000" dirty="0" smtClean="0"/>
              <a:t>2</a:t>
            </a:r>
            <a:r>
              <a:rPr lang="en-US" dirty="0" smtClean="0"/>
              <a:t> + … + n</a:t>
            </a:r>
            <a:r>
              <a:rPr lang="en-US" baseline="-25000" dirty="0" smtClean="0"/>
              <a:t>r</a:t>
            </a:r>
            <a:r>
              <a:rPr lang="en-US" dirty="0" smtClean="0"/>
              <a:t> items of which </a:t>
            </a:r>
          </a:p>
          <a:p>
            <a:pPr lvl="2"/>
            <a:r>
              <a:rPr lang="en-US" dirty="0" smtClean="0"/>
              <a:t>n</a:t>
            </a:r>
            <a:r>
              <a:rPr lang="en-US" baseline="-25000" dirty="0" smtClean="0"/>
              <a:t>1</a:t>
            </a:r>
            <a:r>
              <a:rPr lang="en-US" dirty="0" smtClean="0"/>
              <a:t> are identical, </a:t>
            </a:r>
          </a:p>
          <a:p>
            <a:pPr lvl="2"/>
            <a:r>
              <a:rPr lang="en-US" dirty="0" smtClean="0"/>
              <a:t>n</a:t>
            </a:r>
            <a:r>
              <a:rPr lang="en-US" baseline="-25000" dirty="0" smtClean="0"/>
              <a:t>2</a:t>
            </a:r>
            <a:r>
              <a:rPr lang="en-US" dirty="0" smtClean="0"/>
              <a:t> are identical, … , and </a:t>
            </a:r>
          </a:p>
          <a:p>
            <a:pPr lvl="2"/>
            <a:r>
              <a:rPr lang="en-US" dirty="0" smtClean="0"/>
              <a:t>n</a:t>
            </a:r>
            <a:r>
              <a:rPr lang="en-US" baseline="-25000" dirty="0" smtClean="0"/>
              <a:t>r</a:t>
            </a:r>
            <a:r>
              <a:rPr lang="en-US" dirty="0" smtClean="0"/>
              <a:t> are identical.</a:t>
            </a:r>
          </a:p>
          <a:p>
            <a:r>
              <a:rPr lang="en-US" dirty="0" smtClean="0"/>
              <a:t>Is calculated as:</a:t>
            </a:r>
            <a:endParaRPr lang="en-US" dirty="0"/>
          </a:p>
        </p:txBody>
      </p:sp>
      <p:sp>
        <p:nvSpPr>
          <p:cNvPr id="4" name="Footer Placeholder 3"/>
          <p:cNvSpPr>
            <a:spLocks noGrp="1"/>
          </p:cNvSpPr>
          <p:nvPr>
            <p:ph type="ftr" sz="quarter" idx="11"/>
          </p:nvPr>
        </p:nvSpPr>
        <p:spPr/>
        <p:txBody>
          <a:bodyPr/>
          <a:lstStyle/>
          <a:p>
            <a:pPr algn="l"/>
            <a:r>
              <a:rPr lang="en-US" dirty="0" smtClean="0"/>
              <a:t>Sec 2-1.4 Counting Techniques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28</a:t>
            </a:fld>
            <a:endParaRPr lang="en-US" dirty="0"/>
          </a:p>
        </p:txBody>
      </p:sp>
      <p:graphicFrame>
        <p:nvGraphicFramePr>
          <p:cNvPr id="6" name="Object 5"/>
          <p:cNvGraphicFramePr>
            <a:graphicFrameLocks noChangeAspect="1"/>
          </p:cNvGraphicFramePr>
          <p:nvPr/>
        </p:nvGraphicFramePr>
        <p:xfrm>
          <a:off x="4114800" y="4343400"/>
          <a:ext cx="2514600" cy="1356013"/>
        </p:xfrm>
        <a:graphic>
          <a:graphicData uri="http://schemas.openxmlformats.org/presentationml/2006/ole">
            <mc:AlternateContent xmlns:mc="http://schemas.openxmlformats.org/markup-compatibility/2006">
              <mc:Choice xmlns:v="urn:schemas-microsoft-com:vml" Requires="v">
                <p:oleObj spid="_x0000_s95235" name="Equation" r:id="rId4" imgW="799920" imgH="431640" progId="Equation.DSMT4">
                  <p:embed/>
                </p:oleObj>
              </mc:Choice>
              <mc:Fallback>
                <p:oleObj name="Equation" r:id="rId4" imgW="799920" imgH="4316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4343400"/>
                        <a:ext cx="2514600" cy="1356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2-11:  Machine Shop Schedule</a:t>
            </a:r>
            <a:endParaRPr lang="en-US" dirty="0"/>
          </a:p>
        </p:txBody>
      </p:sp>
      <p:sp>
        <p:nvSpPr>
          <p:cNvPr id="3" name="Content Placeholder 2"/>
          <p:cNvSpPr>
            <a:spLocks noGrp="1"/>
          </p:cNvSpPr>
          <p:nvPr>
            <p:ph idx="1"/>
          </p:nvPr>
        </p:nvSpPr>
        <p:spPr/>
        <p:txBody>
          <a:bodyPr>
            <a:normAutofit fontScale="92500"/>
          </a:bodyPr>
          <a:lstStyle/>
          <a:p>
            <a:r>
              <a:rPr lang="en-US" dirty="0" smtClean="0"/>
              <a:t>In a machining operation, a piece of sheet metal needs two identical-diameter holes drilled and two identical-size notched cut.  The drilling operation is denoted as d and the notching as n.  </a:t>
            </a:r>
          </a:p>
          <a:p>
            <a:pPr lvl="1"/>
            <a:r>
              <a:rPr lang="en-US" dirty="0" smtClean="0"/>
              <a:t>How many sequences are there?</a:t>
            </a:r>
          </a:p>
          <a:p>
            <a:pPr lvl="1">
              <a:buNone/>
            </a:pPr>
            <a:r>
              <a:rPr lang="en-US" dirty="0" smtClean="0"/>
              <a:t>  </a:t>
            </a:r>
          </a:p>
          <a:p>
            <a:pPr lvl="1"/>
            <a:endParaRPr lang="en-US" dirty="0" smtClean="0"/>
          </a:p>
          <a:p>
            <a:pPr lvl="1"/>
            <a:r>
              <a:rPr lang="en-US" dirty="0" smtClean="0"/>
              <a:t>What is the set of sequences?				</a:t>
            </a:r>
          </a:p>
          <a:p>
            <a:pPr lvl="1">
              <a:buNone/>
            </a:pPr>
            <a:r>
              <a:rPr lang="en-US" dirty="0" smtClean="0"/>
              <a:t>			{ddnn, dndn, dnnd, nddn, ndnd, nndd}</a:t>
            </a:r>
            <a:endParaRPr lang="en-US" dirty="0"/>
          </a:p>
        </p:txBody>
      </p:sp>
      <p:sp>
        <p:nvSpPr>
          <p:cNvPr id="4" name="Footer Placeholder 3"/>
          <p:cNvSpPr>
            <a:spLocks noGrp="1"/>
          </p:cNvSpPr>
          <p:nvPr>
            <p:ph type="ftr" sz="quarter" idx="11"/>
          </p:nvPr>
        </p:nvSpPr>
        <p:spPr/>
        <p:txBody>
          <a:bodyPr/>
          <a:lstStyle/>
          <a:p>
            <a:pPr algn="l"/>
            <a:r>
              <a:rPr lang="en-US" dirty="0" smtClean="0"/>
              <a:t>Sec 2-1.4 Counting Techniques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29</a:t>
            </a:fld>
            <a:endParaRPr lang="en-US" dirty="0"/>
          </a:p>
        </p:txBody>
      </p:sp>
      <p:graphicFrame>
        <p:nvGraphicFramePr>
          <p:cNvPr id="8" name="Object 7"/>
          <p:cNvGraphicFramePr>
            <a:graphicFrameLocks noChangeAspect="1"/>
          </p:cNvGraphicFramePr>
          <p:nvPr/>
        </p:nvGraphicFramePr>
        <p:xfrm>
          <a:off x="5562600" y="3505200"/>
          <a:ext cx="3003755" cy="990600"/>
        </p:xfrm>
        <a:graphic>
          <a:graphicData uri="http://schemas.openxmlformats.org/presentationml/2006/ole">
            <mc:AlternateContent xmlns:mc="http://schemas.openxmlformats.org/markup-compatibility/2006">
              <mc:Choice xmlns:v="urn:schemas-microsoft-com:vml" Requires="v">
                <p:oleObj spid="_x0000_s96261" name="Equation" r:id="rId4" imgW="1193760" imgH="393480" progId="Equation.DSMT4">
                  <p:embed/>
                </p:oleObj>
              </mc:Choice>
              <mc:Fallback>
                <p:oleObj name="Equation" r:id="rId4" imgW="1193760" imgH="39348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3505200"/>
                        <a:ext cx="3003755"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Experiments</a:t>
            </a:r>
            <a:endParaRPr lang="en-US" dirty="0"/>
          </a:p>
        </p:txBody>
      </p:sp>
      <p:sp>
        <p:nvSpPr>
          <p:cNvPr id="4" name="Slide Number Placeholder 3"/>
          <p:cNvSpPr>
            <a:spLocks noGrp="1"/>
          </p:cNvSpPr>
          <p:nvPr>
            <p:ph type="sldNum" sz="quarter" idx="12"/>
          </p:nvPr>
        </p:nvSpPr>
        <p:spPr/>
        <p:txBody>
          <a:bodyPr/>
          <a:lstStyle/>
          <a:p>
            <a:fld id="{BCCD5B6C-1501-406F-8FCF-78C56CDF75BB}" type="slidenum">
              <a:rPr lang="en-US" smtClean="0"/>
              <a:pPr/>
              <a:t>3</a:t>
            </a:fld>
            <a:endParaRPr lang="en-US" dirty="0"/>
          </a:p>
        </p:txBody>
      </p:sp>
      <p:sp>
        <p:nvSpPr>
          <p:cNvPr id="6" name="Footer Placeholder 5"/>
          <p:cNvSpPr>
            <a:spLocks noGrp="1"/>
          </p:cNvSpPr>
          <p:nvPr>
            <p:ph type="ftr" sz="quarter" idx="11"/>
          </p:nvPr>
        </p:nvSpPr>
        <p:spPr/>
        <p:txBody>
          <a:bodyPr/>
          <a:lstStyle/>
          <a:p>
            <a:pPr algn="l"/>
            <a:r>
              <a:rPr lang="en-US" dirty="0" smtClean="0"/>
              <a:t>Sec 2-1.1 Random Experiments</a:t>
            </a:r>
            <a:endParaRPr lang="en-US" dirty="0"/>
          </a:p>
        </p:txBody>
      </p:sp>
      <p:pic>
        <p:nvPicPr>
          <p:cNvPr id="1026" name="Picture 2" descr="C:\Documents and Settings\rsims\My Documents\Sims Courses\Wiley Slide Development Project\JPEG images from Jenny\Ch02\fig_02_01.jpg"/>
          <p:cNvPicPr>
            <a:picLocks noGrp="1" noChangeAspect="1" noChangeArrowheads="1"/>
          </p:cNvPicPr>
          <p:nvPr>
            <p:ph idx="1"/>
          </p:nvPr>
        </p:nvPicPr>
        <p:blipFill>
          <a:blip r:embed="rId3" cstate="print"/>
          <a:srcRect/>
          <a:stretch>
            <a:fillRect/>
          </a:stretch>
        </p:blipFill>
        <p:spPr bwMode="auto">
          <a:xfrm>
            <a:off x="1219200" y="3352800"/>
            <a:ext cx="5980991" cy="2057400"/>
          </a:xfrm>
          <a:prstGeom prst="rect">
            <a:avLst/>
          </a:prstGeom>
          <a:noFill/>
        </p:spPr>
      </p:pic>
      <p:sp>
        <p:nvSpPr>
          <p:cNvPr id="8" name="TextBox 7"/>
          <p:cNvSpPr txBox="1"/>
          <p:nvPr/>
        </p:nvSpPr>
        <p:spPr>
          <a:xfrm>
            <a:off x="685800" y="5638800"/>
            <a:ext cx="7696200" cy="369332"/>
          </a:xfrm>
          <a:prstGeom prst="rect">
            <a:avLst/>
          </a:prstGeom>
          <a:noFill/>
        </p:spPr>
        <p:txBody>
          <a:bodyPr wrap="square" rtlCol="0">
            <a:spAutoFit/>
          </a:bodyPr>
          <a:lstStyle/>
          <a:p>
            <a:r>
              <a:rPr lang="en-US" dirty="0" smtClean="0">
                <a:solidFill>
                  <a:srgbClr val="0070C0"/>
                </a:solidFill>
              </a:rPr>
              <a:t>Figure 2-1 </a:t>
            </a:r>
            <a:r>
              <a:rPr lang="en-US" dirty="0" smtClean="0"/>
              <a:t>Continuous iteration between model and physical system.</a:t>
            </a:r>
            <a:endParaRPr lang="en-US" dirty="0"/>
          </a:p>
        </p:txBody>
      </p:sp>
      <p:sp>
        <p:nvSpPr>
          <p:cNvPr id="9" name="TextBox 8"/>
          <p:cNvSpPr txBox="1"/>
          <p:nvPr/>
        </p:nvSpPr>
        <p:spPr>
          <a:xfrm>
            <a:off x="533400" y="1219200"/>
            <a:ext cx="8153401" cy="1938992"/>
          </a:xfrm>
          <a:prstGeom prst="rect">
            <a:avLst/>
          </a:prstGeom>
          <a:noFill/>
        </p:spPr>
        <p:txBody>
          <a:bodyPr wrap="square" rtlCol="0">
            <a:spAutoFit/>
          </a:bodyPr>
          <a:lstStyle/>
          <a:p>
            <a:r>
              <a:rPr lang="en-US" sz="2400" dirty="0" smtClean="0"/>
              <a:t>The goal is to understand, quantify and model the variation affecting a physical system’s behavior.  The model is used to analyze and predict the physical system’s behavior as system inputs affect system outputs.  The predictions are verified through experimentation with the physical system.</a:t>
            </a: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2-12:  Bar Codes</a:t>
            </a:r>
            <a:endParaRPr lang="en-US" dirty="0"/>
          </a:p>
        </p:txBody>
      </p:sp>
      <p:sp>
        <p:nvSpPr>
          <p:cNvPr id="3" name="Content Placeholder 2"/>
          <p:cNvSpPr>
            <a:spLocks noGrp="1"/>
          </p:cNvSpPr>
          <p:nvPr>
            <p:ph idx="1"/>
          </p:nvPr>
        </p:nvSpPr>
        <p:spPr/>
        <p:txBody>
          <a:bodyPr/>
          <a:lstStyle/>
          <a:p>
            <a:r>
              <a:rPr lang="en-US" dirty="0" smtClean="0"/>
              <a:t>A part is labeled with 4 thick lines, 3 medium lines, and two thin lines.  Each sequence is a different label.</a:t>
            </a:r>
          </a:p>
          <a:p>
            <a:pPr lvl="1"/>
            <a:r>
              <a:rPr lang="en-US" dirty="0" smtClean="0"/>
              <a:t>How many unique labels can be created?</a:t>
            </a:r>
          </a:p>
          <a:p>
            <a:pPr lvl="1"/>
            <a:endParaRPr lang="en-US" dirty="0" smtClean="0"/>
          </a:p>
          <a:p>
            <a:pPr lvl="1"/>
            <a:endParaRPr lang="en-US" dirty="0" smtClean="0"/>
          </a:p>
          <a:p>
            <a:pPr lvl="1"/>
            <a:endParaRPr lang="en-US" dirty="0" smtClean="0"/>
          </a:p>
          <a:p>
            <a:pPr lvl="1"/>
            <a:r>
              <a:rPr lang="en-US" dirty="0" smtClean="0"/>
              <a:t>In Excel:</a:t>
            </a:r>
            <a:endParaRPr lang="en-US" dirty="0"/>
          </a:p>
        </p:txBody>
      </p:sp>
      <p:sp>
        <p:nvSpPr>
          <p:cNvPr id="4" name="Footer Placeholder 3"/>
          <p:cNvSpPr>
            <a:spLocks noGrp="1"/>
          </p:cNvSpPr>
          <p:nvPr>
            <p:ph type="ftr" sz="quarter" idx="11"/>
          </p:nvPr>
        </p:nvSpPr>
        <p:spPr/>
        <p:txBody>
          <a:bodyPr/>
          <a:lstStyle/>
          <a:p>
            <a:pPr algn="l"/>
            <a:r>
              <a:rPr lang="en-US" dirty="0" smtClean="0"/>
              <a:t>Sec 2-1.4 Counting Techniques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30</a:t>
            </a:fld>
            <a:endParaRPr lang="en-US" dirty="0"/>
          </a:p>
        </p:txBody>
      </p:sp>
      <p:graphicFrame>
        <p:nvGraphicFramePr>
          <p:cNvPr id="6" name="Object 5"/>
          <p:cNvGraphicFramePr>
            <a:graphicFrameLocks noChangeAspect="1"/>
          </p:cNvGraphicFramePr>
          <p:nvPr/>
        </p:nvGraphicFramePr>
        <p:xfrm>
          <a:off x="1904999" y="3352800"/>
          <a:ext cx="4515465" cy="838200"/>
        </p:xfrm>
        <a:graphic>
          <a:graphicData uri="http://schemas.openxmlformats.org/presentationml/2006/ole">
            <mc:AlternateContent xmlns:mc="http://schemas.openxmlformats.org/markup-compatibility/2006">
              <mc:Choice xmlns:v="urn:schemas-microsoft-com:vml" Requires="v">
                <p:oleObj spid="_x0000_s97284" name="Equation" r:id="rId4" imgW="2120760" imgH="393480" progId="Equation.DSMT4">
                  <p:embed/>
                </p:oleObj>
              </mc:Choice>
              <mc:Fallback>
                <p:oleObj name="Equation" r:id="rId4" imgW="2120760" imgH="39348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4999" y="3352800"/>
                        <a:ext cx="451546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3" name="Object 3"/>
          <p:cNvGraphicFramePr>
            <a:graphicFrameLocks noChangeAspect="1"/>
          </p:cNvGraphicFramePr>
          <p:nvPr/>
        </p:nvGraphicFramePr>
        <p:xfrm>
          <a:off x="1371600" y="5334000"/>
          <a:ext cx="6901544" cy="457200"/>
        </p:xfrm>
        <a:graphic>
          <a:graphicData uri="http://schemas.openxmlformats.org/presentationml/2006/ole">
            <mc:AlternateContent xmlns:mc="http://schemas.openxmlformats.org/markup-compatibility/2006">
              <mc:Choice xmlns:v="urn:schemas-microsoft-com:vml" Requires="v">
                <p:oleObj spid="_x0000_s97285" name="Worksheet" r:id="rId7" imgW="3019349" imgH="199949" progId="Excel.Sheet.12">
                  <p:embed/>
                </p:oleObj>
              </mc:Choice>
              <mc:Fallback>
                <p:oleObj name="Worksheet" r:id="rId7" imgW="3019349" imgH="199949" progId="Excel.Sheet.12">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5334000"/>
                        <a:ext cx="690154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 Combination Rule</a:t>
            </a:r>
            <a:endParaRPr lang="en-US" dirty="0"/>
          </a:p>
        </p:txBody>
      </p:sp>
      <p:sp>
        <p:nvSpPr>
          <p:cNvPr id="3" name="Content Placeholder 2"/>
          <p:cNvSpPr>
            <a:spLocks noGrp="1"/>
          </p:cNvSpPr>
          <p:nvPr>
            <p:ph idx="1"/>
          </p:nvPr>
        </p:nvSpPr>
        <p:spPr>
          <a:xfrm>
            <a:off x="304800" y="1066800"/>
            <a:ext cx="8458200" cy="4953000"/>
          </a:xfrm>
        </p:spPr>
        <p:txBody>
          <a:bodyPr>
            <a:normAutofit/>
          </a:bodyPr>
          <a:lstStyle/>
          <a:p>
            <a:r>
              <a:rPr lang="en-US" dirty="0" smtClean="0"/>
              <a:t>A combination is a selection of r items from a set of n where </a:t>
            </a:r>
            <a:r>
              <a:rPr lang="en-US" dirty="0" smtClean="0">
                <a:solidFill>
                  <a:srgbClr val="00B0F0"/>
                </a:solidFill>
              </a:rPr>
              <a:t>order does not matter</a:t>
            </a:r>
            <a:r>
              <a:rPr lang="en-US" dirty="0" smtClean="0"/>
              <a:t>.</a:t>
            </a:r>
          </a:p>
          <a:p>
            <a:r>
              <a:rPr lang="en-US" dirty="0" smtClean="0"/>
              <a:t>If </a:t>
            </a:r>
            <a:r>
              <a:rPr lang="en-US" i="1" dirty="0" smtClean="0"/>
              <a:t>S</a:t>
            </a:r>
            <a:r>
              <a:rPr lang="en-US" dirty="0" smtClean="0"/>
              <a:t> = {</a:t>
            </a:r>
            <a:r>
              <a:rPr lang="en-US" i="1" dirty="0" smtClean="0"/>
              <a:t>a, b, c</a:t>
            </a:r>
            <a:r>
              <a:rPr lang="en-US" dirty="0" smtClean="0"/>
              <a:t>}, n =3, then there is 1 combination.</a:t>
            </a:r>
          </a:p>
          <a:p>
            <a:pPr lvl="1"/>
            <a:r>
              <a:rPr lang="en-US" dirty="0" smtClean="0"/>
              <a:t> If r =3, there is 1 combination, namely:  abc</a:t>
            </a:r>
          </a:p>
          <a:p>
            <a:pPr lvl="1"/>
            <a:r>
              <a:rPr lang="en-US" dirty="0" smtClean="0"/>
              <a:t> If r=2, there are 3 combinations, namely ab, ac, bc</a:t>
            </a:r>
          </a:p>
          <a:p>
            <a:r>
              <a:rPr lang="en-US" dirty="0" smtClean="0"/>
              <a:t># of permutations ≥ # of combinations</a:t>
            </a:r>
          </a:p>
          <a:p>
            <a:pPr>
              <a:buNone/>
            </a:pPr>
            <a:endParaRPr lang="en-US" dirty="0" smtClean="0"/>
          </a:p>
          <a:p>
            <a:pPr>
              <a:buNone/>
            </a:pPr>
            <a:endParaRPr lang="en-US" dirty="0"/>
          </a:p>
        </p:txBody>
      </p:sp>
      <p:sp>
        <p:nvSpPr>
          <p:cNvPr id="4" name="Footer Placeholder 3"/>
          <p:cNvSpPr>
            <a:spLocks noGrp="1"/>
          </p:cNvSpPr>
          <p:nvPr>
            <p:ph type="ftr" sz="quarter" idx="11"/>
          </p:nvPr>
        </p:nvSpPr>
        <p:spPr/>
        <p:txBody>
          <a:bodyPr/>
          <a:lstStyle/>
          <a:p>
            <a:pPr algn="l"/>
            <a:r>
              <a:rPr lang="en-US" dirty="0" smtClean="0"/>
              <a:t>Sec 2-1.4 Counting Techniques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31</a:t>
            </a:fld>
            <a:endParaRPr lang="en-US" dirty="0"/>
          </a:p>
        </p:txBody>
      </p:sp>
      <p:graphicFrame>
        <p:nvGraphicFramePr>
          <p:cNvPr id="9" name="Object 8"/>
          <p:cNvGraphicFramePr>
            <a:graphicFrameLocks noChangeAspect="1"/>
          </p:cNvGraphicFramePr>
          <p:nvPr/>
        </p:nvGraphicFramePr>
        <p:xfrm>
          <a:off x="3276600" y="2019300"/>
          <a:ext cx="914400" cy="198438"/>
        </p:xfrm>
        <a:graphic>
          <a:graphicData uri="http://schemas.openxmlformats.org/presentationml/2006/ole">
            <mc:AlternateContent xmlns:mc="http://schemas.openxmlformats.org/markup-compatibility/2006">
              <mc:Choice xmlns:v="urn:schemas-microsoft-com:vml" Requires="v">
                <p:oleObj spid="_x0000_s108552" name="Equation" r:id="rId4" imgW="914400" imgH="198720" progId="Equation.DSMT4">
                  <p:embed/>
                </p:oleObj>
              </mc:Choice>
              <mc:Fallback>
                <p:oleObj name="Equation" r:id="rId4" imgW="914400" imgH="19872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0193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3276600" y="2057400"/>
          <a:ext cx="914400" cy="198438"/>
        </p:xfrm>
        <a:graphic>
          <a:graphicData uri="http://schemas.openxmlformats.org/presentationml/2006/ole">
            <mc:AlternateContent xmlns:mc="http://schemas.openxmlformats.org/markup-compatibility/2006">
              <mc:Choice xmlns:v="urn:schemas-microsoft-com:vml" Requires="v">
                <p:oleObj spid="_x0000_s108553" name="Equation" r:id="rId6" imgW="914400" imgH="198720" progId="Equation.DSMT4">
                  <p:embed/>
                </p:oleObj>
              </mc:Choice>
              <mc:Fallback>
                <p:oleObj name="Equation" r:id="rId6" imgW="914400" imgH="19872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0574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3314700" y="4648200"/>
          <a:ext cx="5295900" cy="1109663"/>
        </p:xfrm>
        <a:graphic>
          <a:graphicData uri="http://schemas.openxmlformats.org/presentationml/2006/ole">
            <mc:AlternateContent xmlns:mc="http://schemas.openxmlformats.org/markup-compatibility/2006">
              <mc:Choice xmlns:v="urn:schemas-microsoft-com:vml" Requires="v">
                <p:oleObj spid="_x0000_s108554" name="Equation" r:id="rId7" imgW="2120760" imgH="444240" progId="Equation.DSMT4">
                  <p:embed/>
                </p:oleObj>
              </mc:Choice>
              <mc:Fallback>
                <p:oleObj name="Equation" r:id="rId7" imgW="2120760" imgH="44424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4700" y="4648200"/>
                        <a:ext cx="5295900" cy="1109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nvGraphicFramePr>
        <p:xfrm>
          <a:off x="3676650" y="2028825"/>
          <a:ext cx="114300" cy="177800"/>
        </p:xfrm>
        <a:graphic>
          <a:graphicData uri="http://schemas.openxmlformats.org/presentationml/2006/ole">
            <mc:AlternateContent xmlns:mc="http://schemas.openxmlformats.org/markup-compatibility/2006">
              <mc:Choice xmlns:v="urn:schemas-microsoft-com:vml" Requires="v">
                <p:oleObj spid="_x0000_s108555" name="Equation" r:id="rId9" imgW="914400" imgH="198720" progId="Equation.DSMT4">
                  <p:embed/>
                </p:oleObj>
              </mc:Choice>
              <mc:Fallback>
                <p:oleObj name="Equation" r:id="rId9" imgW="914400" imgH="198720" progId="Equation.DSMT4">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6650" y="2028825"/>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600" cy="868362"/>
          </a:xfrm>
        </p:spPr>
        <p:txBody>
          <a:bodyPr>
            <a:normAutofit/>
          </a:bodyPr>
          <a:lstStyle/>
          <a:p>
            <a:r>
              <a:rPr lang="en-US" sz="3200" dirty="0" smtClean="0"/>
              <a:t>Example 2-13: Applying the Combination Rule</a:t>
            </a:r>
            <a:endParaRPr lang="en-US" sz="3200" dirty="0"/>
          </a:p>
        </p:txBody>
      </p:sp>
      <p:sp>
        <p:nvSpPr>
          <p:cNvPr id="3" name="Content Placeholder 2"/>
          <p:cNvSpPr>
            <a:spLocks noGrp="1"/>
          </p:cNvSpPr>
          <p:nvPr>
            <p:ph idx="1"/>
          </p:nvPr>
        </p:nvSpPr>
        <p:spPr/>
        <p:txBody>
          <a:bodyPr/>
          <a:lstStyle/>
          <a:p>
            <a:r>
              <a:rPr lang="en-US" dirty="0" smtClean="0"/>
              <a:t>A circuit board has eight locations in which a component can be placed.  If 5 identical components are to be placed on a board, how many different designs are possible?</a:t>
            </a:r>
          </a:p>
          <a:p>
            <a:r>
              <a:rPr lang="en-US" dirty="0" smtClean="0"/>
              <a:t>The order of the components is not important, so the combination rule is appropriate.</a:t>
            </a:r>
          </a:p>
          <a:p>
            <a:endParaRPr lang="en-US" dirty="0" smtClean="0"/>
          </a:p>
          <a:p>
            <a:endParaRPr lang="en-US" dirty="0" smtClean="0"/>
          </a:p>
          <a:p>
            <a:r>
              <a:rPr lang="en-US" dirty="0" smtClean="0"/>
              <a:t>Excel:</a:t>
            </a:r>
            <a:endParaRPr lang="en-US" dirty="0"/>
          </a:p>
        </p:txBody>
      </p:sp>
      <p:sp>
        <p:nvSpPr>
          <p:cNvPr id="4" name="Footer Placeholder 3"/>
          <p:cNvSpPr>
            <a:spLocks noGrp="1"/>
          </p:cNvSpPr>
          <p:nvPr>
            <p:ph type="ftr" sz="quarter" idx="11"/>
          </p:nvPr>
        </p:nvSpPr>
        <p:spPr/>
        <p:txBody>
          <a:bodyPr/>
          <a:lstStyle/>
          <a:p>
            <a:pPr algn="l"/>
            <a:r>
              <a:rPr lang="en-US" dirty="0" smtClean="0"/>
              <a:t>Sec 2-1.4 Counting Techniques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32</a:t>
            </a:fld>
            <a:endParaRPr lang="en-US" dirty="0"/>
          </a:p>
        </p:txBody>
      </p:sp>
      <p:graphicFrame>
        <p:nvGraphicFramePr>
          <p:cNvPr id="6" name="Object 5"/>
          <p:cNvGraphicFramePr>
            <a:graphicFrameLocks noChangeAspect="1"/>
          </p:cNvGraphicFramePr>
          <p:nvPr/>
        </p:nvGraphicFramePr>
        <p:xfrm>
          <a:off x="1981200" y="4267200"/>
          <a:ext cx="4968240" cy="1066800"/>
        </p:xfrm>
        <a:graphic>
          <a:graphicData uri="http://schemas.openxmlformats.org/presentationml/2006/ole">
            <mc:AlternateContent xmlns:mc="http://schemas.openxmlformats.org/markup-compatibility/2006">
              <mc:Choice xmlns:v="urn:schemas-microsoft-com:vml" Requires="v">
                <p:oleObj spid="_x0000_s110596" name="Equation" r:id="rId4" imgW="2070000" imgH="444240" progId="Equation.DSMT4">
                  <p:embed/>
                </p:oleObj>
              </mc:Choice>
              <mc:Fallback>
                <p:oleObj name="Equation" r:id="rId4" imgW="2070000" imgH="4442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4267200"/>
                        <a:ext cx="496824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595" name="Object 3"/>
          <p:cNvGraphicFramePr>
            <a:graphicFrameLocks noChangeAspect="1"/>
          </p:cNvGraphicFramePr>
          <p:nvPr/>
        </p:nvGraphicFramePr>
        <p:xfrm>
          <a:off x="1828800" y="5410200"/>
          <a:ext cx="3200400" cy="477838"/>
        </p:xfrm>
        <a:graphic>
          <a:graphicData uri="http://schemas.openxmlformats.org/presentationml/2006/ole">
            <mc:AlternateContent xmlns:mc="http://schemas.openxmlformats.org/markup-compatibility/2006">
              <mc:Choice xmlns:v="urn:schemas-microsoft-com:vml" Requires="v">
                <p:oleObj spid="_x0000_s110597" name="Worksheet" r:id="rId7" imgW="1400251" imgH="209702" progId="Excel.Sheet.12">
                  <p:embed/>
                </p:oleObj>
              </mc:Choice>
              <mc:Fallback>
                <p:oleObj name="Worksheet" r:id="rId7" imgW="1400251" imgH="209702" progId="Excel.Sheet.12">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5410200"/>
                        <a:ext cx="320040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868362"/>
          </a:xfrm>
        </p:spPr>
        <p:txBody>
          <a:bodyPr>
            <a:normAutofit fontScale="90000"/>
          </a:bodyPr>
          <a:lstStyle/>
          <a:p>
            <a:r>
              <a:rPr lang="en-US" dirty="0" smtClean="0"/>
              <a:t>Example 2-14: Sampling w/o Replacement-1</a:t>
            </a:r>
            <a:endParaRPr lang="en-US" dirty="0"/>
          </a:p>
        </p:txBody>
      </p:sp>
      <p:sp>
        <p:nvSpPr>
          <p:cNvPr id="3" name="Content Placeholder 2"/>
          <p:cNvSpPr>
            <a:spLocks noGrp="1"/>
          </p:cNvSpPr>
          <p:nvPr>
            <p:ph idx="1"/>
          </p:nvPr>
        </p:nvSpPr>
        <p:spPr/>
        <p:txBody>
          <a:bodyPr/>
          <a:lstStyle/>
          <a:p>
            <a:r>
              <a:rPr lang="en-US" dirty="0" smtClean="0"/>
              <a:t>A bin of 50 parts contains 3 defectives &amp; 47 good parts.  A sample of 6 parts is selected from the 50 </a:t>
            </a:r>
            <a:r>
              <a:rPr lang="en-US" dirty="0" smtClean="0">
                <a:solidFill>
                  <a:srgbClr val="00B0F0"/>
                </a:solidFill>
              </a:rPr>
              <a:t>without</a:t>
            </a:r>
            <a:r>
              <a:rPr lang="en-US" dirty="0" smtClean="0"/>
              <a:t> replacement.</a:t>
            </a:r>
          </a:p>
          <a:p>
            <a:r>
              <a:rPr lang="en-US" dirty="0" smtClean="0"/>
              <a:t>How many different samples of size 6 are there that contain exactly 2 defective parts?</a:t>
            </a:r>
          </a:p>
          <a:p>
            <a:endParaRPr lang="en-US" dirty="0" smtClean="0"/>
          </a:p>
          <a:p>
            <a:endParaRPr lang="en-US" dirty="0" smtClean="0"/>
          </a:p>
          <a:p>
            <a:r>
              <a:rPr lang="en-US" dirty="0" smtClean="0"/>
              <a:t>In Excel:  </a:t>
            </a:r>
          </a:p>
          <a:p>
            <a:pPr>
              <a:buNone/>
            </a:pPr>
            <a:endParaRPr lang="en-US" dirty="0" smtClean="0"/>
          </a:p>
        </p:txBody>
      </p:sp>
      <p:sp>
        <p:nvSpPr>
          <p:cNvPr id="4" name="Footer Placeholder 3"/>
          <p:cNvSpPr>
            <a:spLocks noGrp="1"/>
          </p:cNvSpPr>
          <p:nvPr>
            <p:ph type="ftr" sz="quarter" idx="11"/>
          </p:nvPr>
        </p:nvSpPr>
        <p:spPr/>
        <p:txBody>
          <a:bodyPr/>
          <a:lstStyle/>
          <a:p>
            <a:pPr algn="l"/>
            <a:r>
              <a:rPr lang="en-US" dirty="0" smtClean="0"/>
              <a:t>Sec 2-1.4 Counting Techniques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33</a:t>
            </a:fld>
            <a:endParaRPr lang="en-US" dirty="0"/>
          </a:p>
        </p:txBody>
      </p:sp>
      <p:graphicFrame>
        <p:nvGraphicFramePr>
          <p:cNvPr id="6" name="Object 5"/>
          <p:cNvGraphicFramePr>
            <a:graphicFrameLocks noChangeAspect="1"/>
          </p:cNvGraphicFramePr>
          <p:nvPr/>
        </p:nvGraphicFramePr>
        <p:xfrm>
          <a:off x="2514600" y="3733800"/>
          <a:ext cx="3704304" cy="838200"/>
        </p:xfrm>
        <a:graphic>
          <a:graphicData uri="http://schemas.openxmlformats.org/presentationml/2006/ole">
            <mc:AlternateContent xmlns:mc="http://schemas.openxmlformats.org/markup-compatibility/2006">
              <mc:Choice xmlns:v="urn:schemas-microsoft-com:vml" Requires="v">
                <p:oleObj spid="_x0000_s114693" name="Equation" r:id="rId4" imgW="1739880" imgH="393480" progId="Equation.DSMT4">
                  <p:embed/>
                </p:oleObj>
              </mc:Choice>
              <mc:Fallback>
                <p:oleObj name="Equation" r:id="rId4" imgW="1739880" imgH="39348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3733800"/>
                        <a:ext cx="3704304"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692" name="Object 4"/>
          <p:cNvGraphicFramePr>
            <a:graphicFrameLocks noChangeAspect="1"/>
          </p:cNvGraphicFramePr>
          <p:nvPr/>
        </p:nvGraphicFramePr>
        <p:xfrm>
          <a:off x="2667000" y="4953000"/>
          <a:ext cx="2514600" cy="455229"/>
        </p:xfrm>
        <a:graphic>
          <a:graphicData uri="http://schemas.openxmlformats.org/presentationml/2006/ole">
            <mc:AlternateContent xmlns:mc="http://schemas.openxmlformats.org/markup-compatibility/2006">
              <mc:Choice xmlns:v="urn:schemas-microsoft-com:vml" Requires="v">
                <p:oleObj spid="_x0000_s114694" name="Worksheet" r:id="rId7" imgW="1104900" imgH="199949" progId="Excel.Sheet.12">
                  <p:embed/>
                </p:oleObj>
              </mc:Choice>
              <mc:Fallback>
                <p:oleObj name="Worksheet" r:id="rId7" imgW="1104900" imgH="199949" progId="Excel.Sheet.12">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953000"/>
                        <a:ext cx="2514600" cy="45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458200" cy="868362"/>
          </a:xfrm>
        </p:spPr>
        <p:txBody>
          <a:bodyPr>
            <a:normAutofit fontScale="90000"/>
          </a:bodyPr>
          <a:lstStyle/>
          <a:p>
            <a:r>
              <a:rPr lang="en-US" dirty="0" smtClean="0"/>
              <a:t>Example 2-14: Sampling w/o Replacement-2</a:t>
            </a:r>
            <a:endParaRPr lang="en-US" dirty="0"/>
          </a:p>
        </p:txBody>
      </p:sp>
      <p:sp>
        <p:nvSpPr>
          <p:cNvPr id="3" name="Content Placeholder 2"/>
          <p:cNvSpPr>
            <a:spLocks noGrp="1"/>
          </p:cNvSpPr>
          <p:nvPr>
            <p:ph idx="1"/>
          </p:nvPr>
        </p:nvSpPr>
        <p:spPr/>
        <p:txBody>
          <a:bodyPr/>
          <a:lstStyle/>
          <a:p>
            <a:r>
              <a:rPr lang="en-US" dirty="0" smtClean="0"/>
              <a:t>Now, how many ways are there of selecting 4 parts from the 47 acceptable parts?</a:t>
            </a:r>
          </a:p>
          <a:p>
            <a:endParaRPr lang="en-US" dirty="0" smtClean="0"/>
          </a:p>
          <a:p>
            <a:endParaRPr lang="en-US" dirty="0" smtClean="0"/>
          </a:p>
          <a:p>
            <a:endParaRPr lang="en-US" dirty="0" smtClean="0"/>
          </a:p>
          <a:p>
            <a:r>
              <a:rPr lang="en-US" dirty="0" smtClean="0"/>
              <a:t>In Excel:</a:t>
            </a:r>
          </a:p>
          <a:p>
            <a:endParaRPr lang="en-US" dirty="0"/>
          </a:p>
        </p:txBody>
      </p:sp>
      <p:sp>
        <p:nvSpPr>
          <p:cNvPr id="4" name="Footer Placeholder 3"/>
          <p:cNvSpPr>
            <a:spLocks noGrp="1"/>
          </p:cNvSpPr>
          <p:nvPr>
            <p:ph type="ftr" sz="quarter" idx="11"/>
          </p:nvPr>
        </p:nvSpPr>
        <p:spPr/>
        <p:txBody>
          <a:bodyPr/>
          <a:lstStyle/>
          <a:p>
            <a:pPr algn="l"/>
            <a:r>
              <a:rPr lang="en-US" dirty="0" smtClean="0"/>
              <a:t>Sec 2-1.4 Counting Techniques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34</a:t>
            </a:fld>
            <a:endParaRPr lang="en-US" dirty="0"/>
          </a:p>
        </p:txBody>
      </p:sp>
      <p:graphicFrame>
        <p:nvGraphicFramePr>
          <p:cNvPr id="6" name="Object 5"/>
          <p:cNvGraphicFramePr>
            <a:graphicFrameLocks noChangeAspect="1"/>
          </p:cNvGraphicFramePr>
          <p:nvPr/>
        </p:nvGraphicFramePr>
        <p:xfrm>
          <a:off x="762000" y="2590800"/>
          <a:ext cx="7922342" cy="838200"/>
        </p:xfrm>
        <a:graphic>
          <a:graphicData uri="http://schemas.openxmlformats.org/presentationml/2006/ole">
            <mc:AlternateContent xmlns:mc="http://schemas.openxmlformats.org/markup-compatibility/2006">
              <mc:Choice xmlns:v="urn:schemas-microsoft-com:vml" Requires="v">
                <p:oleObj spid="_x0000_s116739" name="Equation" r:id="rId4" imgW="3720960" imgH="393480" progId="Equation.DSMT4">
                  <p:embed/>
                </p:oleObj>
              </mc:Choice>
              <mc:Fallback>
                <p:oleObj name="Equation" r:id="rId4" imgW="3720960" imgH="39348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590800"/>
                        <a:ext cx="7922342"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38" name="Object 2"/>
          <p:cNvGraphicFramePr>
            <a:graphicFrameLocks noChangeAspect="1"/>
          </p:cNvGraphicFramePr>
          <p:nvPr/>
        </p:nvGraphicFramePr>
        <p:xfrm>
          <a:off x="2209800" y="3962400"/>
          <a:ext cx="3641956" cy="481013"/>
        </p:xfrm>
        <a:graphic>
          <a:graphicData uri="http://schemas.openxmlformats.org/presentationml/2006/ole">
            <mc:AlternateContent xmlns:mc="http://schemas.openxmlformats.org/markup-compatibility/2006">
              <mc:Choice xmlns:v="urn:schemas-microsoft-com:vml" Requires="v">
                <p:oleObj spid="_x0000_s116740" name="Worksheet" r:id="rId7" imgW="1514551" imgH="199949" progId="Excel.Sheet.12">
                  <p:embed/>
                </p:oleObj>
              </mc:Choice>
              <mc:Fallback>
                <p:oleObj name="Worksheet" r:id="rId7" imgW="1514551" imgH="199949" progId="Excel.Sheet.12">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3962400"/>
                        <a:ext cx="3641956"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868362"/>
          </a:xfrm>
        </p:spPr>
        <p:txBody>
          <a:bodyPr>
            <a:normAutofit fontScale="90000"/>
          </a:bodyPr>
          <a:lstStyle/>
          <a:p>
            <a:r>
              <a:rPr lang="en-US" dirty="0" smtClean="0"/>
              <a:t>Example 2-14: Sampling w/o Replacement-3</a:t>
            </a:r>
            <a:endParaRPr lang="en-US" dirty="0"/>
          </a:p>
        </p:txBody>
      </p:sp>
      <p:sp>
        <p:nvSpPr>
          <p:cNvPr id="3" name="Content Placeholder 2"/>
          <p:cNvSpPr>
            <a:spLocks noGrp="1"/>
          </p:cNvSpPr>
          <p:nvPr>
            <p:ph idx="1"/>
          </p:nvPr>
        </p:nvSpPr>
        <p:spPr/>
        <p:txBody>
          <a:bodyPr/>
          <a:lstStyle/>
          <a:p>
            <a:r>
              <a:rPr lang="en-US" dirty="0" smtClean="0"/>
              <a:t>Now, how many ways are there to obtain:</a:t>
            </a:r>
          </a:p>
          <a:p>
            <a:pPr lvl="1"/>
            <a:r>
              <a:rPr lang="en-US" dirty="0" smtClean="0"/>
              <a:t>2 from the 3 defectives, </a:t>
            </a:r>
            <a:r>
              <a:rPr lang="en-US" dirty="0" smtClean="0">
                <a:solidFill>
                  <a:srgbClr val="0070C0"/>
                </a:solidFill>
              </a:rPr>
              <a:t>and</a:t>
            </a:r>
          </a:p>
          <a:p>
            <a:pPr lvl="1"/>
            <a:r>
              <a:rPr lang="en-US" dirty="0" smtClean="0"/>
              <a:t>4 from the 47 non-defectives?</a:t>
            </a:r>
          </a:p>
          <a:p>
            <a:pPr lvl="1"/>
            <a:endParaRPr lang="en-US" dirty="0" smtClean="0"/>
          </a:p>
          <a:p>
            <a:pPr lvl="1"/>
            <a:endParaRPr lang="en-US" dirty="0" smtClean="0"/>
          </a:p>
          <a:p>
            <a:pPr lvl="1"/>
            <a:r>
              <a:rPr lang="en-US" dirty="0" smtClean="0"/>
              <a:t>In Excel:</a:t>
            </a:r>
          </a:p>
          <a:p>
            <a:pPr lvl="1">
              <a:buNone/>
            </a:pPr>
            <a:endParaRPr lang="en-US" dirty="0" smtClean="0"/>
          </a:p>
        </p:txBody>
      </p:sp>
      <p:sp>
        <p:nvSpPr>
          <p:cNvPr id="4" name="Footer Placeholder 3"/>
          <p:cNvSpPr>
            <a:spLocks noGrp="1"/>
          </p:cNvSpPr>
          <p:nvPr>
            <p:ph type="ftr" sz="quarter" idx="11"/>
          </p:nvPr>
        </p:nvSpPr>
        <p:spPr/>
        <p:txBody>
          <a:bodyPr/>
          <a:lstStyle/>
          <a:p>
            <a:pPr algn="l"/>
            <a:r>
              <a:rPr lang="en-US" dirty="0" smtClean="0"/>
              <a:t>Sec 2-1.4 Counting Techniques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35</a:t>
            </a:fld>
            <a:endParaRPr lang="en-US" dirty="0"/>
          </a:p>
        </p:txBody>
      </p:sp>
      <p:graphicFrame>
        <p:nvGraphicFramePr>
          <p:cNvPr id="6" name="Object 5"/>
          <p:cNvGraphicFramePr>
            <a:graphicFrameLocks noChangeAspect="1"/>
          </p:cNvGraphicFramePr>
          <p:nvPr/>
        </p:nvGraphicFramePr>
        <p:xfrm>
          <a:off x="1219200" y="2895600"/>
          <a:ext cx="6172200" cy="528251"/>
        </p:xfrm>
        <a:graphic>
          <a:graphicData uri="http://schemas.openxmlformats.org/presentationml/2006/ole">
            <mc:AlternateContent xmlns:mc="http://schemas.openxmlformats.org/markup-compatibility/2006">
              <mc:Choice xmlns:v="urn:schemas-microsoft-com:vml" Requires="v">
                <p:oleObj spid="_x0000_s119813" name="Equation" r:id="rId4" imgW="2819160" imgH="241200" progId="Equation.DSMT4">
                  <p:embed/>
                </p:oleObj>
              </mc:Choice>
              <mc:Fallback>
                <p:oleObj name="Equation" r:id="rId4" imgW="2819160" imgH="2412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895600"/>
                        <a:ext cx="6172200" cy="528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12" name="Object 4"/>
          <p:cNvGraphicFramePr>
            <a:graphicFrameLocks noChangeAspect="1"/>
          </p:cNvGraphicFramePr>
          <p:nvPr/>
        </p:nvGraphicFramePr>
        <p:xfrm>
          <a:off x="2438400" y="3733800"/>
          <a:ext cx="4780637" cy="404812"/>
        </p:xfrm>
        <a:graphic>
          <a:graphicData uri="http://schemas.openxmlformats.org/presentationml/2006/ole">
            <mc:AlternateContent xmlns:mc="http://schemas.openxmlformats.org/markup-compatibility/2006">
              <mc:Choice xmlns:v="urn:schemas-microsoft-com:vml" Requires="v">
                <p:oleObj spid="_x0000_s119814" name="Worksheet" r:id="rId7" imgW="2362200" imgH="199949" progId="Excel.Sheet.12">
                  <p:embed/>
                </p:oleObj>
              </mc:Choice>
              <mc:Fallback>
                <p:oleObj name="Worksheet" r:id="rId7" imgW="2362200" imgH="199949" progId="Excel.Sheet.12">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3733800"/>
                        <a:ext cx="4780637"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868362"/>
          </a:xfrm>
        </p:spPr>
        <p:txBody>
          <a:bodyPr>
            <a:normAutofit fontScale="90000"/>
          </a:bodyPr>
          <a:lstStyle/>
          <a:p>
            <a:r>
              <a:rPr lang="en-US" dirty="0" smtClean="0"/>
              <a:t>Example 2-14: Sampling w/o Replacement-4</a:t>
            </a:r>
            <a:endParaRPr lang="en-US" dirty="0"/>
          </a:p>
        </p:txBody>
      </p:sp>
      <p:sp>
        <p:nvSpPr>
          <p:cNvPr id="3" name="Content Placeholder 2"/>
          <p:cNvSpPr>
            <a:spLocks noGrp="1"/>
          </p:cNvSpPr>
          <p:nvPr>
            <p:ph idx="1"/>
          </p:nvPr>
        </p:nvSpPr>
        <p:spPr/>
        <p:txBody>
          <a:bodyPr/>
          <a:lstStyle/>
          <a:p>
            <a:r>
              <a:rPr lang="en-US" dirty="0" smtClean="0"/>
              <a:t>Furthermore, how many ways are there to obtain 6 parts (0-6 defectives) from the set of 50?</a:t>
            </a:r>
          </a:p>
          <a:p>
            <a:pPr>
              <a:buNone/>
            </a:pPr>
            <a:endParaRPr lang="en-US" dirty="0" smtClean="0"/>
          </a:p>
          <a:p>
            <a:r>
              <a:rPr lang="en-US" dirty="0" smtClean="0"/>
              <a:t>So the ratio of obtaining 2 defectives out 6 to any number (0-6) defectives out of 6 is:</a:t>
            </a:r>
          </a:p>
          <a:p>
            <a:endParaRPr lang="en-US" dirty="0"/>
          </a:p>
        </p:txBody>
      </p:sp>
      <p:sp>
        <p:nvSpPr>
          <p:cNvPr id="4" name="Footer Placeholder 3"/>
          <p:cNvSpPr>
            <a:spLocks noGrp="1"/>
          </p:cNvSpPr>
          <p:nvPr>
            <p:ph type="ftr" sz="quarter" idx="11"/>
          </p:nvPr>
        </p:nvSpPr>
        <p:spPr/>
        <p:txBody>
          <a:bodyPr/>
          <a:lstStyle/>
          <a:p>
            <a:pPr algn="l"/>
            <a:r>
              <a:rPr lang="en-US" dirty="0" smtClean="0"/>
              <a:t>Sec 2-1.4 Counting Techniques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36</a:t>
            </a:fld>
            <a:endParaRPr lang="en-US" dirty="0"/>
          </a:p>
        </p:txBody>
      </p:sp>
      <p:graphicFrame>
        <p:nvGraphicFramePr>
          <p:cNvPr id="6" name="Object 5"/>
          <p:cNvGraphicFramePr>
            <a:graphicFrameLocks noChangeAspect="1"/>
          </p:cNvGraphicFramePr>
          <p:nvPr/>
        </p:nvGraphicFramePr>
        <p:xfrm>
          <a:off x="2133600" y="2279838"/>
          <a:ext cx="4038600" cy="920563"/>
        </p:xfrm>
        <a:graphic>
          <a:graphicData uri="http://schemas.openxmlformats.org/presentationml/2006/ole">
            <mc:AlternateContent xmlns:mc="http://schemas.openxmlformats.org/markup-compatibility/2006">
              <mc:Choice xmlns:v="urn:schemas-microsoft-com:vml" Requires="v">
                <p:oleObj spid="_x0000_s120836" name="Equation" r:id="rId4" imgW="1726920" imgH="393480" progId="Equation.DSMT4">
                  <p:embed/>
                </p:oleObj>
              </mc:Choice>
              <mc:Fallback>
                <p:oleObj name="Equation" r:id="rId4" imgW="1726920" imgH="39348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279838"/>
                        <a:ext cx="4038600" cy="920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1752600" y="4495800"/>
          <a:ext cx="4267200" cy="1081825"/>
        </p:xfrm>
        <a:graphic>
          <a:graphicData uri="http://schemas.openxmlformats.org/presentationml/2006/ole">
            <mc:AlternateContent xmlns:mc="http://schemas.openxmlformats.org/markup-compatibility/2006">
              <mc:Choice xmlns:v="urn:schemas-microsoft-com:vml" Requires="v">
                <p:oleObj spid="_x0000_s120837" name="Equation" r:id="rId6" imgW="1803240" imgH="457200" progId="Equation.DSMT4">
                  <p:embed/>
                </p:oleObj>
              </mc:Choice>
              <mc:Fallback>
                <p:oleObj name="Equation" r:id="rId6" imgW="1803240" imgH="4572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4495800"/>
                        <a:ext cx="4267200" cy="108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Probability?</a:t>
            </a:r>
            <a:endParaRPr lang="en-US" dirty="0"/>
          </a:p>
        </p:txBody>
      </p:sp>
      <p:sp>
        <p:nvSpPr>
          <p:cNvPr id="3" name="Content Placeholder 2"/>
          <p:cNvSpPr>
            <a:spLocks noGrp="1"/>
          </p:cNvSpPr>
          <p:nvPr>
            <p:ph idx="1"/>
          </p:nvPr>
        </p:nvSpPr>
        <p:spPr>
          <a:xfrm>
            <a:off x="457200" y="1066800"/>
            <a:ext cx="8305800" cy="4953000"/>
          </a:xfrm>
        </p:spPr>
        <p:txBody>
          <a:bodyPr>
            <a:normAutofit fontScale="85000" lnSpcReduction="10000"/>
          </a:bodyPr>
          <a:lstStyle/>
          <a:p>
            <a:r>
              <a:rPr lang="en-US" dirty="0" smtClean="0"/>
              <a:t>Probability is the likelihood or chance that a particular outcome or event from a random experiment will occur.</a:t>
            </a:r>
          </a:p>
          <a:p>
            <a:r>
              <a:rPr lang="en-US" dirty="0" smtClean="0"/>
              <a:t>Here, only finite sample spaces ideas apply.</a:t>
            </a:r>
          </a:p>
          <a:p>
            <a:r>
              <a:rPr lang="en-US" dirty="0" smtClean="0"/>
              <a:t>Probability is a number in the [0,1] interval.</a:t>
            </a:r>
          </a:p>
          <a:p>
            <a:r>
              <a:rPr lang="en-US" dirty="0" smtClean="0"/>
              <a:t>May be expressed as a:</a:t>
            </a:r>
          </a:p>
          <a:p>
            <a:pPr lvl="1"/>
            <a:r>
              <a:rPr lang="en-US" dirty="0" smtClean="0"/>
              <a:t> proportion (0.15)</a:t>
            </a:r>
          </a:p>
          <a:p>
            <a:pPr lvl="1"/>
            <a:r>
              <a:rPr lang="en-US" dirty="0" smtClean="0"/>
              <a:t> percent (15%)</a:t>
            </a:r>
          </a:p>
          <a:p>
            <a:pPr lvl="1"/>
            <a:r>
              <a:rPr lang="en-US" dirty="0" smtClean="0"/>
              <a:t> fraction (3/20)</a:t>
            </a:r>
          </a:p>
          <a:p>
            <a:r>
              <a:rPr lang="en-US" dirty="0" smtClean="0"/>
              <a:t>A probability of:</a:t>
            </a:r>
          </a:p>
          <a:p>
            <a:pPr lvl="1"/>
            <a:r>
              <a:rPr lang="en-US" dirty="0" smtClean="0"/>
              <a:t> 1 means certainty</a:t>
            </a:r>
          </a:p>
          <a:p>
            <a:pPr lvl="1"/>
            <a:r>
              <a:rPr lang="en-US" dirty="0" smtClean="0"/>
              <a:t> 0 means impossibility</a:t>
            </a:r>
            <a:endParaRPr lang="en-US" dirty="0"/>
          </a:p>
        </p:txBody>
      </p:sp>
      <p:sp>
        <p:nvSpPr>
          <p:cNvPr id="4" name="Footer Placeholder 3"/>
          <p:cNvSpPr>
            <a:spLocks noGrp="1"/>
          </p:cNvSpPr>
          <p:nvPr>
            <p:ph type="ftr" sz="quarter" idx="11"/>
          </p:nvPr>
        </p:nvSpPr>
        <p:spPr/>
        <p:txBody>
          <a:bodyPr/>
          <a:lstStyle/>
          <a:p>
            <a:pPr algn="l"/>
            <a:r>
              <a:rPr lang="en-US" dirty="0" smtClean="0"/>
              <a:t>Sec 2-2 Interpretations &amp; Axioms of Probability</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Probability</a:t>
            </a:r>
            <a:endParaRPr lang="en-US" dirty="0"/>
          </a:p>
        </p:txBody>
      </p:sp>
      <p:sp>
        <p:nvSpPr>
          <p:cNvPr id="3" name="Content Placeholder 2"/>
          <p:cNvSpPr>
            <a:spLocks noGrp="1"/>
          </p:cNvSpPr>
          <p:nvPr>
            <p:ph idx="1"/>
          </p:nvPr>
        </p:nvSpPr>
        <p:spPr>
          <a:xfrm>
            <a:off x="457200" y="914400"/>
            <a:ext cx="8229600" cy="1981200"/>
          </a:xfrm>
        </p:spPr>
        <p:txBody>
          <a:bodyPr>
            <a:normAutofit fontScale="92500" lnSpcReduction="10000"/>
          </a:bodyPr>
          <a:lstStyle/>
          <a:p>
            <a:r>
              <a:rPr lang="en-US" dirty="0" smtClean="0">
                <a:solidFill>
                  <a:srgbClr val="0070C0"/>
                </a:solidFill>
              </a:rPr>
              <a:t>Subjective probability </a:t>
            </a:r>
            <a:r>
              <a:rPr lang="en-US" dirty="0" smtClean="0"/>
              <a:t>is a “degree of belief.”</a:t>
            </a:r>
          </a:p>
          <a:p>
            <a:pPr lvl="1"/>
            <a:r>
              <a:rPr lang="en-US" dirty="0" smtClean="0"/>
              <a:t>“There is a 50% chance that I’ll study tonight.”</a:t>
            </a:r>
          </a:p>
          <a:p>
            <a:r>
              <a:rPr lang="en-US" dirty="0" smtClean="0">
                <a:solidFill>
                  <a:srgbClr val="0070C0"/>
                </a:solidFill>
              </a:rPr>
              <a:t>Relative frequency </a:t>
            </a:r>
            <a:r>
              <a:rPr lang="en-US" dirty="0" smtClean="0"/>
              <a:t>probability is based how often an event occurs over a very large sample space.</a:t>
            </a:r>
          </a:p>
          <a:p>
            <a:pPr lvl="1"/>
            <a:endParaRPr lang="en-US" dirty="0" smtClean="0">
              <a:solidFill>
                <a:srgbClr val="00B0F0"/>
              </a:solidFill>
            </a:endParaRPr>
          </a:p>
          <a:p>
            <a:endParaRPr lang="en-US" dirty="0"/>
          </a:p>
        </p:txBody>
      </p:sp>
      <p:sp>
        <p:nvSpPr>
          <p:cNvPr id="4" name="Footer Placeholder 3"/>
          <p:cNvSpPr>
            <a:spLocks noGrp="1"/>
          </p:cNvSpPr>
          <p:nvPr>
            <p:ph type="ftr" sz="quarter" idx="11"/>
          </p:nvPr>
        </p:nvSpPr>
        <p:spPr/>
        <p:txBody>
          <a:bodyPr/>
          <a:lstStyle/>
          <a:p>
            <a:pPr algn="l"/>
            <a:r>
              <a:rPr lang="en-US" dirty="0" smtClean="0"/>
              <a:t>Sec 2-2 Interpretations &amp; Axioms of Probability</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38</a:t>
            </a:fld>
            <a:endParaRPr lang="en-US" dirty="0"/>
          </a:p>
        </p:txBody>
      </p:sp>
      <p:pic>
        <p:nvPicPr>
          <p:cNvPr id="123908" name="Picture 4" descr="C:\Documents and Settings\rsims\My Documents\Sims Courses\Wiley Slide Development Project\JPEG images from Jenny\Ch02\fig_02_10.jpg"/>
          <p:cNvPicPr>
            <a:picLocks noChangeAspect="1" noChangeArrowheads="1"/>
          </p:cNvPicPr>
          <p:nvPr/>
        </p:nvPicPr>
        <p:blipFill>
          <a:blip r:embed="rId3" cstate="print"/>
          <a:srcRect/>
          <a:stretch>
            <a:fillRect/>
          </a:stretch>
        </p:blipFill>
        <p:spPr bwMode="auto">
          <a:xfrm>
            <a:off x="1066800" y="3048000"/>
            <a:ext cx="7130486" cy="2514600"/>
          </a:xfrm>
          <a:prstGeom prst="rect">
            <a:avLst/>
          </a:prstGeom>
          <a:noFill/>
        </p:spPr>
      </p:pic>
      <p:sp>
        <p:nvSpPr>
          <p:cNvPr id="7" name="TextBox 6"/>
          <p:cNvSpPr txBox="1"/>
          <p:nvPr/>
        </p:nvSpPr>
        <p:spPr>
          <a:xfrm>
            <a:off x="1219200" y="5562600"/>
            <a:ext cx="7010400" cy="707886"/>
          </a:xfrm>
          <a:prstGeom prst="rect">
            <a:avLst/>
          </a:prstGeom>
          <a:noFill/>
        </p:spPr>
        <p:txBody>
          <a:bodyPr wrap="square" rtlCol="0">
            <a:spAutoFit/>
          </a:bodyPr>
          <a:lstStyle/>
          <a:p>
            <a:pPr marL="0" lvl="1"/>
            <a:r>
              <a:rPr lang="en-US" sz="2000" dirty="0" smtClean="0">
                <a:solidFill>
                  <a:srgbClr val="0070C0"/>
                </a:solidFill>
              </a:rPr>
              <a:t>Figure 2-10 </a:t>
            </a:r>
            <a:r>
              <a:rPr lang="en-US" sz="2000" dirty="0" smtClean="0"/>
              <a:t>Relative frequency of corrupted pulses over a communications channel</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Probability Based on Equally-Likely Outcomes</a:t>
            </a:r>
            <a:endParaRPr lang="en-US" sz="3200" dirty="0"/>
          </a:p>
        </p:txBody>
      </p:sp>
      <p:sp>
        <p:nvSpPr>
          <p:cNvPr id="3" name="Content Placeholder 2"/>
          <p:cNvSpPr>
            <a:spLocks noGrp="1"/>
          </p:cNvSpPr>
          <p:nvPr>
            <p:ph idx="1"/>
          </p:nvPr>
        </p:nvSpPr>
        <p:spPr/>
        <p:txBody>
          <a:bodyPr>
            <a:normAutofit lnSpcReduction="10000"/>
          </a:bodyPr>
          <a:lstStyle/>
          <a:p>
            <a:r>
              <a:rPr lang="en-US" dirty="0" smtClean="0"/>
              <a:t>Whenever a sample space consists of </a:t>
            </a:r>
            <a:r>
              <a:rPr lang="en-US" i="1" dirty="0" smtClean="0"/>
              <a:t>N</a:t>
            </a:r>
            <a:r>
              <a:rPr lang="en-US" dirty="0" smtClean="0"/>
              <a:t> possible outcomes that are equally likely, the probability of each outcome is 1/</a:t>
            </a:r>
            <a:r>
              <a:rPr lang="en-US" i="1" dirty="0" smtClean="0"/>
              <a:t>N</a:t>
            </a:r>
            <a:r>
              <a:rPr lang="en-US" dirty="0" smtClean="0"/>
              <a:t>.</a:t>
            </a:r>
          </a:p>
          <a:p>
            <a:r>
              <a:rPr lang="en-US" dirty="0" smtClean="0"/>
              <a:t>Example:  In a batch of 100 diodes, 1 is colored red.  A diode is randomly selected from the batch.  Random means each diode has an equal chance of being selected.  The probability of choosing the red diode is 1/100 or 0.01, because each outcome in the sample space is equally likely.</a:t>
            </a:r>
            <a:endParaRPr lang="en-US" dirty="0"/>
          </a:p>
        </p:txBody>
      </p:sp>
      <p:sp>
        <p:nvSpPr>
          <p:cNvPr id="4" name="Footer Placeholder 3"/>
          <p:cNvSpPr>
            <a:spLocks noGrp="1"/>
          </p:cNvSpPr>
          <p:nvPr>
            <p:ph type="ftr" sz="quarter" idx="11"/>
          </p:nvPr>
        </p:nvSpPr>
        <p:spPr/>
        <p:txBody>
          <a:bodyPr/>
          <a:lstStyle/>
          <a:p>
            <a:pPr algn="l"/>
            <a:r>
              <a:rPr lang="en-US" dirty="0" smtClean="0"/>
              <a:t>Sec 2-2 Interpretations &amp; Axioms of Probabilities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848600" cy="914400"/>
          </a:xfrm>
        </p:spPr>
        <p:txBody>
          <a:bodyPr>
            <a:noAutofit/>
          </a:bodyPr>
          <a:lstStyle/>
          <a:p>
            <a:r>
              <a:rPr lang="en-US" sz="3600" dirty="0" smtClean="0">
                <a:latin typeface="Times New Roman" pitchFamily="18" charset="0"/>
                <a:cs typeface="Times New Roman" pitchFamily="18" charset="0"/>
              </a:rPr>
              <a:t>Noise Produces Output Variation</a:t>
            </a:r>
            <a:endParaRPr lang="en-US" sz="36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lgn="l"/>
            <a:r>
              <a:rPr lang="en-US" dirty="0" smtClean="0"/>
              <a:t>Sec 2-1.1 Random Experiments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a:t>
            </a:fld>
            <a:endParaRPr lang="en-US" dirty="0"/>
          </a:p>
        </p:txBody>
      </p:sp>
      <p:pic>
        <p:nvPicPr>
          <p:cNvPr id="2050" name="Picture 2" descr="C:\Documents and Settings\rsims\My Documents\Sims Courses\Wiley Slide Development Project\JPEG images from Jenny\Ch02\fig_02_02.jpg"/>
          <p:cNvPicPr>
            <a:picLocks noGrp="1" noChangeAspect="1" noChangeArrowheads="1"/>
          </p:cNvPicPr>
          <p:nvPr>
            <p:ph idx="1"/>
          </p:nvPr>
        </p:nvPicPr>
        <p:blipFill>
          <a:blip r:embed="rId3" cstate="print"/>
          <a:srcRect/>
          <a:stretch>
            <a:fillRect/>
          </a:stretch>
        </p:blipFill>
        <p:spPr bwMode="auto">
          <a:xfrm>
            <a:off x="2209800" y="2819400"/>
            <a:ext cx="4648199" cy="2915618"/>
          </a:xfrm>
          <a:prstGeom prst="rect">
            <a:avLst/>
          </a:prstGeom>
          <a:noFill/>
        </p:spPr>
      </p:pic>
      <p:sp>
        <p:nvSpPr>
          <p:cNvPr id="7" name="TextBox 6"/>
          <p:cNvSpPr txBox="1"/>
          <p:nvPr/>
        </p:nvSpPr>
        <p:spPr>
          <a:xfrm>
            <a:off x="914400" y="5791200"/>
            <a:ext cx="6979988" cy="369332"/>
          </a:xfrm>
          <a:prstGeom prst="rect">
            <a:avLst/>
          </a:prstGeom>
          <a:noFill/>
        </p:spPr>
        <p:txBody>
          <a:bodyPr wrap="none" rtlCol="0">
            <a:spAutoFit/>
          </a:bodyPr>
          <a:lstStyle/>
          <a:p>
            <a:r>
              <a:rPr lang="en-US" dirty="0" smtClean="0">
                <a:solidFill>
                  <a:srgbClr val="0070C0"/>
                </a:solidFill>
              </a:rPr>
              <a:t>Figure 2-2 </a:t>
            </a:r>
            <a:r>
              <a:rPr lang="en-US" dirty="0" smtClean="0"/>
              <a:t>Noise variables affect the transformation of inputs to outputs.</a:t>
            </a:r>
            <a:endParaRPr lang="en-US" dirty="0"/>
          </a:p>
        </p:txBody>
      </p:sp>
      <p:sp>
        <p:nvSpPr>
          <p:cNvPr id="8" name="TextBox 7"/>
          <p:cNvSpPr txBox="1"/>
          <p:nvPr/>
        </p:nvSpPr>
        <p:spPr>
          <a:xfrm>
            <a:off x="609600" y="914400"/>
            <a:ext cx="7848600" cy="1815882"/>
          </a:xfrm>
          <a:prstGeom prst="rect">
            <a:avLst/>
          </a:prstGeom>
          <a:noFill/>
        </p:spPr>
        <p:txBody>
          <a:bodyPr wrap="square" rtlCol="0">
            <a:spAutoFit/>
          </a:bodyPr>
          <a:lstStyle/>
          <a:p>
            <a:r>
              <a:rPr lang="en-US" sz="2800" dirty="0" smtClean="0"/>
              <a:t>Random  values of the noise variables cannot be controlled and cause the random variation in the output variables.  Holding the controlled inputs constant does not keep the output values constant.</a:t>
            </a:r>
            <a:endParaRPr lang="en-US"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2-15:  Laser Diodes</a:t>
            </a:r>
            <a:endParaRPr lang="en-US" dirty="0"/>
          </a:p>
        </p:txBody>
      </p:sp>
      <p:sp>
        <p:nvSpPr>
          <p:cNvPr id="3" name="Content Placeholder 2"/>
          <p:cNvSpPr>
            <a:spLocks noGrp="1"/>
          </p:cNvSpPr>
          <p:nvPr>
            <p:ph idx="1"/>
          </p:nvPr>
        </p:nvSpPr>
        <p:spPr>
          <a:xfrm>
            <a:off x="457200" y="914400"/>
            <a:ext cx="8229600" cy="1905000"/>
          </a:xfrm>
        </p:spPr>
        <p:txBody>
          <a:bodyPr>
            <a:normAutofit fontScale="92500" lnSpcReduction="20000"/>
          </a:bodyPr>
          <a:lstStyle/>
          <a:p>
            <a:r>
              <a:rPr lang="en-US" sz="3000" dirty="0" smtClean="0"/>
              <a:t>Assume that 30% of the laser diodes in a batch of 100 meet a customer requirements.</a:t>
            </a:r>
          </a:p>
          <a:p>
            <a:r>
              <a:rPr lang="en-US" sz="3000" dirty="0" smtClean="0"/>
              <a:t>A diode is selected randomly.  Each diode has an equal chance of being selected.  The probability of selecting an acceptable diode is 0.30.</a:t>
            </a:r>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sp>
        <p:nvSpPr>
          <p:cNvPr id="4" name="Footer Placeholder 3"/>
          <p:cNvSpPr>
            <a:spLocks noGrp="1"/>
          </p:cNvSpPr>
          <p:nvPr>
            <p:ph type="ftr" sz="quarter" idx="11"/>
          </p:nvPr>
        </p:nvSpPr>
        <p:spPr/>
        <p:txBody>
          <a:bodyPr/>
          <a:lstStyle/>
          <a:p>
            <a:pPr algn="l"/>
            <a:r>
              <a:rPr lang="en-US" dirty="0" smtClean="0"/>
              <a:t>Sec 2-2 Interpretations &amp; Axioms of Probability</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40</a:t>
            </a:fld>
            <a:endParaRPr lang="en-US" dirty="0"/>
          </a:p>
        </p:txBody>
      </p:sp>
      <p:pic>
        <p:nvPicPr>
          <p:cNvPr id="124932" name="Picture 4" descr="C:\Documents and Settings\rsims\My Documents\Sims Courses\Wiley Slide Development Project\JPEG images from Jenny\Ch02\fig_02_11.jpg"/>
          <p:cNvPicPr>
            <a:picLocks noChangeAspect="1" noChangeArrowheads="1"/>
          </p:cNvPicPr>
          <p:nvPr/>
        </p:nvPicPr>
        <p:blipFill>
          <a:blip r:embed="rId3" cstate="print"/>
          <a:srcRect/>
          <a:stretch>
            <a:fillRect/>
          </a:stretch>
        </p:blipFill>
        <p:spPr bwMode="auto">
          <a:xfrm>
            <a:off x="2133600" y="3048000"/>
            <a:ext cx="4980427" cy="2438400"/>
          </a:xfrm>
          <a:prstGeom prst="rect">
            <a:avLst/>
          </a:prstGeom>
          <a:noFill/>
        </p:spPr>
      </p:pic>
      <p:sp>
        <p:nvSpPr>
          <p:cNvPr id="7" name="TextBox 6"/>
          <p:cNvSpPr txBox="1"/>
          <p:nvPr/>
        </p:nvSpPr>
        <p:spPr>
          <a:xfrm>
            <a:off x="533400" y="5562600"/>
            <a:ext cx="7848600" cy="707886"/>
          </a:xfrm>
          <a:prstGeom prst="rect">
            <a:avLst/>
          </a:prstGeom>
          <a:noFill/>
        </p:spPr>
        <p:txBody>
          <a:bodyPr wrap="square" rtlCol="0">
            <a:spAutoFit/>
          </a:bodyPr>
          <a:lstStyle/>
          <a:p>
            <a:pPr lvl="1"/>
            <a:r>
              <a:rPr lang="en-US" sz="2000" dirty="0" smtClean="0">
                <a:solidFill>
                  <a:srgbClr val="0070C0"/>
                </a:solidFill>
              </a:rPr>
              <a:t>Figure 2-11 </a:t>
            </a:r>
            <a:r>
              <a:rPr lang="en-US" sz="2000" dirty="0" smtClean="0"/>
              <a:t>Probability of the event </a:t>
            </a:r>
            <a:r>
              <a:rPr lang="en-US" sz="2000" i="1" dirty="0" smtClean="0"/>
              <a:t>E</a:t>
            </a:r>
            <a:r>
              <a:rPr lang="en-US" sz="2000" dirty="0" smtClean="0"/>
              <a:t> is the sum of the probabilities of the outcomes in </a:t>
            </a:r>
            <a:r>
              <a:rPr lang="en-US" sz="2000" i="1" dirty="0" smtClean="0"/>
              <a:t>E</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an Event</a:t>
            </a:r>
            <a:endParaRPr lang="en-US" dirty="0"/>
          </a:p>
        </p:txBody>
      </p:sp>
      <p:sp>
        <p:nvSpPr>
          <p:cNvPr id="3" name="Content Placeholder 2"/>
          <p:cNvSpPr>
            <a:spLocks noGrp="1"/>
          </p:cNvSpPr>
          <p:nvPr>
            <p:ph idx="1"/>
          </p:nvPr>
        </p:nvSpPr>
        <p:spPr/>
        <p:txBody>
          <a:bodyPr/>
          <a:lstStyle/>
          <a:p>
            <a:r>
              <a:rPr lang="en-US" dirty="0" smtClean="0"/>
              <a:t>For a discrete sample space, the </a:t>
            </a:r>
            <a:r>
              <a:rPr lang="en-US" i="1" dirty="0" smtClean="0"/>
              <a:t>probability of an event E</a:t>
            </a:r>
            <a:r>
              <a:rPr lang="en-US" dirty="0" smtClean="0"/>
              <a:t>, denoted by </a:t>
            </a:r>
            <a:r>
              <a:rPr lang="en-US" i="1" dirty="0" smtClean="0"/>
              <a:t>P(E), </a:t>
            </a:r>
            <a:r>
              <a:rPr lang="en-US" dirty="0" smtClean="0"/>
              <a:t>equals the sum of the probabilities of the outcomes in </a:t>
            </a:r>
            <a:r>
              <a:rPr lang="en-US" i="1" dirty="0" smtClean="0"/>
              <a:t>E</a:t>
            </a:r>
            <a:r>
              <a:rPr lang="en-US" dirty="0" smtClean="0"/>
              <a:t>.</a:t>
            </a:r>
          </a:p>
          <a:p>
            <a:r>
              <a:rPr lang="en-US" dirty="0" smtClean="0"/>
              <a:t>The discrete sample space may be:</a:t>
            </a:r>
          </a:p>
          <a:p>
            <a:pPr lvl="1"/>
            <a:r>
              <a:rPr lang="en-US" dirty="0" smtClean="0"/>
              <a:t> A finite set of outcomes</a:t>
            </a:r>
          </a:p>
          <a:p>
            <a:pPr lvl="1"/>
            <a:r>
              <a:rPr lang="en-US" dirty="0" smtClean="0"/>
              <a:t> A countably infinite set of outcomes.</a:t>
            </a:r>
          </a:p>
          <a:p>
            <a:r>
              <a:rPr lang="en-US" dirty="0" smtClean="0"/>
              <a:t>Further explanation is necessary to describe probability with respect to continuous sample spaces.</a:t>
            </a:r>
          </a:p>
          <a:p>
            <a:pPr lvl="1"/>
            <a:endParaRPr lang="en-US" dirty="0"/>
          </a:p>
        </p:txBody>
      </p:sp>
      <p:sp>
        <p:nvSpPr>
          <p:cNvPr id="4" name="Footer Placeholder 3"/>
          <p:cNvSpPr>
            <a:spLocks noGrp="1"/>
          </p:cNvSpPr>
          <p:nvPr>
            <p:ph type="ftr" sz="quarter" idx="11"/>
          </p:nvPr>
        </p:nvSpPr>
        <p:spPr/>
        <p:txBody>
          <a:bodyPr/>
          <a:lstStyle/>
          <a:p>
            <a:pPr algn="l"/>
            <a:r>
              <a:rPr lang="en-US" dirty="0" smtClean="0"/>
              <a:t>Sec 2-2 Interpretations &amp; Axioms of Probability</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2-16: Probabilities of Events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random experiment has a sample space {</a:t>
            </a:r>
            <a:r>
              <a:rPr lang="en-US" i="1" dirty="0" smtClean="0"/>
              <a:t>w,x,y,z</a:t>
            </a:r>
            <a:r>
              <a:rPr lang="en-US" dirty="0" smtClean="0"/>
              <a:t>}.  These outcomes are </a:t>
            </a:r>
            <a:r>
              <a:rPr lang="en-US" u="sng" dirty="0" smtClean="0"/>
              <a:t>not</a:t>
            </a:r>
            <a:r>
              <a:rPr lang="en-US" dirty="0" smtClean="0"/>
              <a:t> equally-likely; their probabilities are: 0.1, 0.3, 0.5, 0.1.</a:t>
            </a:r>
          </a:p>
          <a:p>
            <a:r>
              <a:rPr lang="en-US" dirty="0" smtClean="0"/>
              <a:t>Event A ={</a:t>
            </a:r>
            <a:r>
              <a:rPr lang="en-US" i="1" dirty="0" smtClean="0"/>
              <a:t>w,x</a:t>
            </a:r>
            <a:r>
              <a:rPr lang="en-US" dirty="0" smtClean="0"/>
              <a:t>}, event B = {</a:t>
            </a:r>
            <a:r>
              <a:rPr lang="en-US" i="1" dirty="0" smtClean="0"/>
              <a:t>x,y,z</a:t>
            </a:r>
            <a:r>
              <a:rPr lang="en-US" dirty="0" smtClean="0"/>
              <a:t>}, event C = {</a:t>
            </a:r>
            <a:r>
              <a:rPr lang="en-US" i="1" dirty="0" smtClean="0"/>
              <a:t>z</a:t>
            </a:r>
            <a:r>
              <a:rPr lang="en-US" dirty="0" smtClean="0"/>
              <a:t>}</a:t>
            </a:r>
          </a:p>
          <a:p>
            <a:pPr lvl="1"/>
            <a:r>
              <a:rPr lang="en-US" i="1" dirty="0" smtClean="0"/>
              <a:t>P(A) </a:t>
            </a:r>
            <a:r>
              <a:rPr lang="en-US" dirty="0" smtClean="0"/>
              <a:t>= 0.1 + 0.3 = 0.4</a:t>
            </a:r>
          </a:p>
          <a:p>
            <a:pPr lvl="1"/>
            <a:r>
              <a:rPr lang="en-US" i="1" dirty="0" smtClean="0"/>
              <a:t>P(B) </a:t>
            </a:r>
            <a:r>
              <a:rPr lang="en-US" dirty="0" smtClean="0"/>
              <a:t>= 0.3 + 0.5 + 0.1 = 0.9</a:t>
            </a:r>
          </a:p>
          <a:p>
            <a:pPr lvl="1"/>
            <a:r>
              <a:rPr lang="en-US" dirty="0" smtClean="0"/>
              <a:t> </a:t>
            </a:r>
            <a:r>
              <a:rPr lang="en-US" i="1" dirty="0" smtClean="0"/>
              <a:t>P(C) </a:t>
            </a:r>
            <a:r>
              <a:rPr lang="en-US" dirty="0" smtClean="0"/>
              <a:t>= 0.1</a:t>
            </a:r>
          </a:p>
          <a:p>
            <a:pPr lvl="1"/>
            <a:r>
              <a:rPr lang="en-US" i="1" dirty="0" smtClean="0"/>
              <a:t>P(A’) </a:t>
            </a:r>
            <a:r>
              <a:rPr lang="en-US" dirty="0" smtClean="0"/>
              <a:t>= 0.6  and  </a:t>
            </a:r>
            <a:r>
              <a:rPr lang="en-US" i="1" dirty="0" smtClean="0"/>
              <a:t>P(B’) </a:t>
            </a:r>
            <a:r>
              <a:rPr lang="en-US" dirty="0" smtClean="0"/>
              <a:t>= 0.1  and  </a:t>
            </a:r>
            <a:r>
              <a:rPr lang="en-US" i="1" dirty="0" smtClean="0"/>
              <a:t>P(C’) </a:t>
            </a:r>
            <a:r>
              <a:rPr lang="en-US" dirty="0" smtClean="0"/>
              <a:t>= 0.9</a:t>
            </a:r>
          </a:p>
          <a:p>
            <a:pPr lvl="1"/>
            <a:r>
              <a:rPr lang="en-US" dirty="0" smtClean="0"/>
              <a:t> Since event A</a:t>
            </a:r>
            <a:r>
              <a:rPr lang="en-US" b="1" dirty="0" smtClean="0">
                <a:sym typeface="Mathematica1"/>
              </a:rPr>
              <a:t></a:t>
            </a:r>
            <a:r>
              <a:rPr lang="en-US" dirty="0" smtClean="0">
                <a:sym typeface="Mathematica1"/>
              </a:rPr>
              <a:t>B = {</a:t>
            </a:r>
            <a:r>
              <a:rPr lang="en-US" i="1" dirty="0" smtClean="0">
                <a:sym typeface="Mathematica1"/>
              </a:rPr>
              <a:t>x</a:t>
            </a:r>
            <a:r>
              <a:rPr lang="en-US" dirty="0" smtClean="0">
                <a:sym typeface="Mathematica1"/>
              </a:rPr>
              <a:t>}, then P(</a:t>
            </a:r>
            <a:r>
              <a:rPr lang="en-US" dirty="0" smtClean="0"/>
              <a:t>A</a:t>
            </a:r>
            <a:r>
              <a:rPr lang="en-US" b="1" dirty="0" smtClean="0">
                <a:sym typeface="Mathematica1"/>
              </a:rPr>
              <a:t></a:t>
            </a:r>
            <a:r>
              <a:rPr lang="en-US" dirty="0" smtClean="0">
                <a:sym typeface="Mathematica1"/>
              </a:rPr>
              <a:t>B) = 0.3</a:t>
            </a:r>
          </a:p>
          <a:p>
            <a:pPr lvl="1"/>
            <a:r>
              <a:rPr lang="en-US" dirty="0" smtClean="0"/>
              <a:t> Since event A</a:t>
            </a:r>
            <a:r>
              <a:rPr lang="en-US" b="1" dirty="0" smtClean="0">
                <a:sym typeface="Mathematica1"/>
              </a:rPr>
              <a:t></a:t>
            </a:r>
            <a:r>
              <a:rPr lang="en-US" dirty="0" smtClean="0">
                <a:sym typeface="Mathematica1"/>
              </a:rPr>
              <a:t>B = {w,</a:t>
            </a:r>
            <a:r>
              <a:rPr lang="en-US" i="1" dirty="0" smtClean="0">
                <a:sym typeface="Mathematica1"/>
              </a:rPr>
              <a:t>x,y,z</a:t>
            </a:r>
            <a:r>
              <a:rPr lang="en-US" dirty="0" smtClean="0">
                <a:sym typeface="Mathematica1"/>
              </a:rPr>
              <a:t>}, then P(</a:t>
            </a:r>
            <a:r>
              <a:rPr lang="en-US" dirty="0" smtClean="0"/>
              <a:t>A</a:t>
            </a:r>
            <a:r>
              <a:rPr lang="en-US" b="1" dirty="0" smtClean="0">
                <a:sym typeface="Mathematica1"/>
              </a:rPr>
              <a:t></a:t>
            </a:r>
            <a:r>
              <a:rPr lang="en-US" dirty="0" smtClean="0">
                <a:sym typeface="Mathematica1"/>
              </a:rPr>
              <a:t>B) = 1.0</a:t>
            </a:r>
          </a:p>
          <a:p>
            <a:pPr lvl="1"/>
            <a:r>
              <a:rPr lang="en-US" dirty="0" smtClean="0">
                <a:sym typeface="Mathematica1"/>
              </a:rPr>
              <a:t> Since event </a:t>
            </a:r>
            <a:r>
              <a:rPr lang="en-US" dirty="0" smtClean="0"/>
              <a:t>A</a:t>
            </a:r>
            <a:r>
              <a:rPr lang="en-US" b="1" dirty="0" smtClean="0">
                <a:sym typeface="Mathematica1"/>
              </a:rPr>
              <a:t></a:t>
            </a:r>
            <a:r>
              <a:rPr lang="en-US" dirty="0" smtClean="0">
                <a:sym typeface="Mathematica1"/>
              </a:rPr>
              <a:t>C = {null}, then P(</a:t>
            </a:r>
            <a:r>
              <a:rPr lang="en-US" dirty="0" smtClean="0"/>
              <a:t>A</a:t>
            </a:r>
            <a:r>
              <a:rPr lang="en-US" b="1" dirty="0" smtClean="0">
                <a:sym typeface="Mathematica1"/>
              </a:rPr>
              <a:t></a:t>
            </a:r>
            <a:r>
              <a:rPr lang="en-US" dirty="0" smtClean="0">
                <a:sym typeface="Mathematica1"/>
              </a:rPr>
              <a:t>C ) = 0.0</a:t>
            </a:r>
            <a:endParaRPr lang="en-US" dirty="0" smtClean="0"/>
          </a:p>
          <a:p>
            <a:pPr lvl="1"/>
            <a:endParaRPr lang="en-US" dirty="0" smtClean="0"/>
          </a:p>
          <a:p>
            <a:pPr lvl="1"/>
            <a:endParaRPr lang="en-US" dirty="0" smtClean="0"/>
          </a:p>
        </p:txBody>
      </p:sp>
      <p:sp>
        <p:nvSpPr>
          <p:cNvPr id="4" name="Footer Placeholder 3"/>
          <p:cNvSpPr>
            <a:spLocks noGrp="1"/>
          </p:cNvSpPr>
          <p:nvPr>
            <p:ph type="ftr" sz="quarter" idx="11"/>
          </p:nvPr>
        </p:nvSpPr>
        <p:spPr/>
        <p:txBody>
          <a:bodyPr/>
          <a:lstStyle/>
          <a:p>
            <a:pPr algn="l"/>
            <a:r>
              <a:rPr lang="en-US" dirty="0" smtClean="0"/>
              <a:t>Sec 2-2 Interpretations &amp; Axioms of Probability</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2-17: Contamination Particles</a:t>
            </a:r>
            <a:endParaRPr lang="en-US" dirty="0"/>
          </a:p>
        </p:txBody>
      </p:sp>
      <p:sp>
        <p:nvSpPr>
          <p:cNvPr id="3" name="Content Placeholder 2"/>
          <p:cNvSpPr>
            <a:spLocks noGrp="1"/>
          </p:cNvSpPr>
          <p:nvPr>
            <p:ph idx="1"/>
          </p:nvPr>
        </p:nvSpPr>
        <p:spPr>
          <a:xfrm>
            <a:off x="457200" y="1066800"/>
            <a:ext cx="8229600" cy="1371600"/>
          </a:xfrm>
        </p:spPr>
        <p:txBody>
          <a:bodyPr>
            <a:normAutofit/>
          </a:bodyPr>
          <a:lstStyle/>
          <a:p>
            <a:r>
              <a:rPr lang="en-US" sz="2800" dirty="0" smtClean="0"/>
              <a:t>An inspection of a large number of semiconductor wafers revealed the data for this table.  A wafer is selected randomly.</a:t>
            </a:r>
          </a:p>
        </p:txBody>
      </p:sp>
      <p:sp>
        <p:nvSpPr>
          <p:cNvPr id="4" name="Footer Placeholder 3"/>
          <p:cNvSpPr>
            <a:spLocks noGrp="1"/>
          </p:cNvSpPr>
          <p:nvPr>
            <p:ph type="ftr" sz="quarter" idx="11"/>
          </p:nvPr>
        </p:nvSpPr>
        <p:spPr/>
        <p:txBody>
          <a:bodyPr/>
          <a:lstStyle/>
          <a:p>
            <a:pPr algn="l"/>
            <a:r>
              <a:rPr lang="en-US" dirty="0" smtClean="0"/>
              <a:t>Sec 2-2 Interpretations &amp; Axioms of Probability</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43</a:t>
            </a:fld>
            <a:endParaRPr lang="en-US" dirty="0"/>
          </a:p>
        </p:txBody>
      </p:sp>
      <p:graphicFrame>
        <p:nvGraphicFramePr>
          <p:cNvPr id="125954" name="Object 2"/>
          <p:cNvGraphicFramePr>
            <a:graphicFrameLocks noChangeAspect="1"/>
          </p:cNvGraphicFramePr>
          <p:nvPr/>
        </p:nvGraphicFramePr>
        <p:xfrm>
          <a:off x="5737412" y="2170386"/>
          <a:ext cx="2893358" cy="3392214"/>
        </p:xfrm>
        <a:graphic>
          <a:graphicData uri="http://schemas.openxmlformats.org/presentationml/2006/ole">
            <mc:AlternateContent xmlns:mc="http://schemas.openxmlformats.org/markup-compatibility/2006">
              <mc:Choice xmlns:v="urn:schemas-microsoft-com:vml" Requires="v">
                <p:oleObj spid="_x0000_s125955" name="Worksheet" r:id="rId5" imgW="1657502" imgH="1943100" progId="Excel.Sheet.12">
                  <p:embed/>
                </p:oleObj>
              </mc:Choice>
              <mc:Fallback>
                <p:oleObj name="Worksheet" r:id="rId5" imgW="1657502" imgH="1943100" progId="Excel.Sheet.12">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7412" y="2170386"/>
                        <a:ext cx="2893358" cy="3392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533400" y="2743200"/>
            <a:ext cx="4953000" cy="2246769"/>
          </a:xfrm>
          <a:prstGeom prst="rect">
            <a:avLst/>
          </a:prstGeom>
          <a:noFill/>
        </p:spPr>
        <p:txBody>
          <a:bodyPr wrap="square" rtlCol="0">
            <a:spAutoFit/>
          </a:bodyPr>
          <a:lstStyle/>
          <a:p>
            <a:pPr>
              <a:buFont typeface="Arial" pitchFamily="34" charset="0"/>
              <a:buChar char="•"/>
            </a:pPr>
            <a:r>
              <a:rPr lang="en-US" sz="2800" dirty="0" smtClean="0"/>
              <a:t> Let E be the event of selecting a 0 particle wafer. P(E) = 0.40</a:t>
            </a:r>
          </a:p>
          <a:p>
            <a:pPr>
              <a:buFont typeface="Arial" pitchFamily="34" charset="0"/>
              <a:buChar char="•"/>
            </a:pPr>
            <a:r>
              <a:rPr lang="en-US" sz="2800" dirty="0" smtClean="0"/>
              <a:t> Let E be the event of selecting a wafer with 3 or more particles.  P(E) = 0.10+0.05+0.10 = 0.25</a:t>
            </a:r>
            <a:endParaRPr lang="en-US" sz="2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868362"/>
          </a:xfrm>
        </p:spPr>
        <p:txBody>
          <a:bodyPr>
            <a:normAutofit/>
          </a:bodyPr>
          <a:lstStyle/>
          <a:p>
            <a:r>
              <a:rPr lang="en-US" sz="3600" dirty="0" smtClean="0"/>
              <a:t>Example 2-18: Sampling w/o Replacement</a:t>
            </a:r>
            <a:endParaRPr lang="en-US" sz="3600" dirty="0"/>
          </a:p>
        </p:txBody>
      </p:sp>
      <p:sp>
        <p:nvSpPr>
          <p:cNvPr id="3" name="Content Placeholder 2"/>
          <p:cNvSpPr>
            <a:spLocks noGrp="1"/>
          </p:cNvSpPr>
          <p:nvPr>
            <p:ph idx="1"/>
          </p:nvPr>
        </p:nvSpPr>
        <p:spPr/>
        <p:txBody>
          <a:bodyPr/>
          <a:lstStyle/>
          <a:p>
            <a:r>
              <a:rPr lang="en-US" dirty="0" smtClean="0"/>
              <a:t>A batch of parts contains 6 parts {</a:t>
            </a:r>
            <a:r>
              <a:rPr lang="en-US" i="1" dirty="0" smtClean="0"/>
              <a:t>a,b,c,d,e,f</a:t>
            </a:r>
            <a:r>
              <a:rPr lang="en-US" dirty="0" smtClean="0"/>
              <a:t>}.  Two are selected at random.  Suppose part f is defective.  What is the probability that part f appears in the sample?</a:t>
            </a:r>
          </a:p>
          <a:p>
            <a:r>
              <a:rPr lang="en-US" dirty="0" smtClean="0"/>
              <a:t>How many possible samples can be drawn?</a:t>
            </a:r>
          </a:p>
          <a:p>
            <a:pPr lvl="1"/>
            <a:r>
              <a:rPr lang="en-US" dirty="0" smtClean="0"/>
              <a:t>Excel:</a:t>
            </a:r>
          </a:p>
          <a:p>
            <a:r>
              <a:rPr lang="en-US" dirty="0" smtClean="0"/>
              <a:t>How many samples contain part </a:t>
            </a:r>
            <a:r>
              <a:rPr lang="en-US" i="1" dirty="0" smtClean="0"/>
              <a:t>f</a:t>
            </a:r>
            <a:r>
              <a:rPr lang="en-US" dirty="0" smtClean="0"/>
              <a:t>?</a:t>
            </a:r>
          </a:p>
          <a:p>
            <a:pPr lvl="1"/>
            <a:r>
              <a:rPr lang="en-US" dirty="0" smtClean="0"/>
              <a:t> 5 by enumeration: {</a:t>
            </a:r>
            <a:r>
              <a:rPr lang="en-US" i="1" dirty="0" smtClean="0"/>
              <a:t>af,bf,cf,df,ef</a:t>
            </a:r>
            <a:r>
              <a:rPr lang="en-US" dirty="0" smtClean="0"/>
              <a:t>}</a:t>
            </a:r>
          </a:p>
          <a:p>
            <a:r>
              <a:rPr lang="en-US" dirty="0" smtClean="0"/>
              <a:t>P(defective part) = 5/15 = 1/3.</a:t>
            </a:r>
            <a:endParaRPr lang="en-US" dirty="0"/>
          </a:p>
        </p:txBody>
      </p:sp>
      <p:sp>
        <p:nvSpPr>
          <p:cNvPr id="4" name="Footer Placeholder 3"/>
          <p:cNvSpPr>
            <a:spLocks noGrp="1"/>
          </p:cNvSpPr>
          <p:nvPr>
            <p:ph type="ftr" sz="quarter" idx="11"/>
          </p:nvPr>
        </p:nvSpPr>
        <p:spPr>
          <a:xfrm>
            <a:off x="533400" y="6172200"/>
            <a:ext cx="4953000" cy="365125"/>
          </a:xfrm>
        </p:spPr>
        <p:txBody>
          <a:bodyPr/>
          <a:lstStyle/>
          <a:p>
            <a:pPr algn="l"/>
            <a:r>
              <a:rPr lang="en-US" dirty="0" smtClean="0"/>
              <a:t>Sec 2-2 Interpretations &amp; Axioms of Probability</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44</a:t>
            </a:fld>
            <a:endParaRPr lang="en-US" dirty="0"/>
          </a:p>
        </p:txBody>
      </p:sp>
      <p:graphicFrame>
        <p:nvGraphicFramePr>
          <p:cNvPr id="6" name="Object 5"/>
          <p:cNvGraphicFramePr>
            <a:graphicFrameLocks noChangeAspect="1"/>
          </p:cNvGraphicFramePr>
          <p:nvPr/>
        </p:nvGraphicFramePr>
        <p:xfrm>
          <a:off x="6477000" y="3581400"/>
          <a:ext cx="2057400" cy="873691"/>
        </p:xfrm>
        <a:graphic>
          <a:graphicData uri="http://schemas.openxmlformats.org/presentationml/2006/ole">
            <mc:AlternateContent xmlns:mc="http://schemas.openxmlformats.org/markup-compatibility/2006">
              <mc:Choice xmlns:v="urn:schemas-microsoft-com:vml" Requires="v">
                <p:oleObj spid="_x0000_s140292" name="Equation" r:id="rId4" imgW="927000" imgH="393480" progId="Equation.DSMT4">
                  <p:embed/>
                </p:oleObj>
              </mc:Choice>
              <mc:Fallback>
                <p:oleObj name="Equation" r:id="rId4" imgW="927000" imgH="39348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3581400"/>
                        <a:ext cx="2057400" cy="8736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0291" name="Object 3"/>
          <p:cNvGraphicFramePr>
            <a:graphicFrameLocks noChangeAspect="1"/>
          </p:cNvGraphicFramePr>
          <p:nvPr/>
        </p:nvGraphicFramePr>
        <p:xfrm>
          <a:off x="2362200" y="3733800"/>
          <a:ext cx="2612572" cy="457200"/>
        </p:xfrm>
        <a:graphic>
          <a:graphicData uri="http://schemas.openxmlformats.org/presentationml/2006/ole">
            <mc:AlternateContent xmlns:mc="http://schemas.openxmlformats.org/markup-compatibility/2006">
              <mc:Choice xmlns:v="urn:schemas-microsoft-com:vml" Requires="v">
                <p:oleObj spid="_x0000_s140293" name="Worksheet" r:id="rId7" imgW="1143000" imgH="199949" progId="Excel.Sheet.12">
                  <p:embed/>
                </p:oleObj>
              </mc:Choice>
              <mc:Fallback>
                <p:oleObj name="Worksheet" r:id="rId7" imgW="1143000" imgH="199949" progId="Excel.Sheet.12">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3733800"/>
                        <a:ext cx="261257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Axioms of Probability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Probability is a number that is assigned to each member of a collection of events from a random experiment that satisfies the following properties:</a:t>
            </a:r>
          </a:p>
          <a:p>
            <a:pPr marL="914400" lvl="1" indent="-514350">
              <a:buFont typeface="+mj-lt"/>
              <a:buAutoNum type="arabicPeriod"/>
            </a:pPr>
            <a:r>
              <a:rPr lang="en-US" i="1" dirty="0" smtClean="0"/>
              <a:t>P(S) </a:t>
            </a:r>
            <a:r>
              <a:rPr lang="en-US" dirty="0" smtClean="0"/>
              <a:t>= 1</a:t>
            </a:r>
          </a:p>
          <a:p>
            <a:pPr marL="914400" lvl="1" indent="-514350">
              <a:buFont typeface="+mj-lt"/>
              <a:buAutoNum type="arabicPeriod"/>
            </a:pPr>
            <a:r>
              <a:rPr lang="en-US" dirty="0" smtClean="0"/>
              <a:t>0 ≤ </a:t>
            </a:r>
            <a:r>
              <a:rPr lang="en-US" i="1" dirty="0" smtClean="0"/>
              <a:t>P(E)</a:t>
            </a:r>
            <a:r>
              <a:rPr lang="en-US" dirty="0" smtClean="0"/>
              <a:t> ≤ 1</a:t>
            </a:r>
          </a:p>
          <a:p>
            <a:pPr marL="914400" lvl="1" indent="-514350">
              <a:buFont typeface="+mj-lt"/>
              <a:buAutoNum type="arabicPeriod"/>
            </a:pPr>
            <a:r>
              <a:rPr lang="en-US" dirty="0" smtClean="0"/>
              <a:t>For each two events </a:t>
            </a:r>
            <a:r>
              <a:rPr lang="en-US" i="1" dirty="0" smtClean="0"/>
              <a:t>E</a:t>
            </a:r>
            <a:r>
              <a:rPr lang="en-US" i="1" baseline="-25000" dirty="0" smtClean="0"/>
              <a:t>1</a:t>
            </a:r>
            <a:r>
              <a:rPr lang="en-US" i="1" dirty="0" smtClean="0"/>
              <a:t> </a:t>
            </a:r>
            <a:r>
              <a:rPr lang="en-US" dirty="0" smtClean="0"/>
              <a:t>and </a:t>
            </a:r>
            <a:r>
              <a:rPr lang="en-US" i="1" dirty="0" smtClean="0"/>
              <a:t>E</a:t>
            </a:r>
            <a:r>
              <a:rPr lang="en-US" i="1" baseline="-25000" dirty="0" smtClean="0"/>
              <a:t>2</a:t>
            </a:r>
            <a:r>
              <a:rPr lang="en-US" dirty="0" smtClean="0"/>
              <a:t> with </a:t>
            </a:r>
            <a:r>
              <a:rPr lang="en-US" i="1" dirty="0" smtClean="0"/>
              <a:t>E</a:t>
            </a:r>
            <a:r>
              <a:rPr lang="en-US" i="1" baseline="-25000" dirty="0" smtClean="0"/>
              <a:t>1</a:t>
            </a:r>
            <a:r>
              <a:rPr lang="en-US" b="1" dirty="0" smtClean="0">
                <a:sym typeface="Mathematica1"/>
              </a:rPr>
              <a:t></a:t>
            </a:r>
            <a:r>
              <a:rPr lang="en-US" i="1" dirty="0" smtClean="0">
                <a:sym typeface="Mathematica1"/>
              </a:rPr>
              <a:t>E</a:t>
            </a:r>
            <a:r>
              <a:rPr lang="en-US" i="1" baseline="-25000" dirty="0" smtClean="0">
                <a:sym typeface="Mathematica1"/>
              </a:rPr>
              <a:t>2</a:t>
            </a:r>
            <a:r>
              <a:rPr lang="en-US" dirty="0" smtClean="0">
                <a:sym typeface="Mathematica1"/>
              </a:rPr>
              <a:t> = </a:t>
            </a:r>
            <a:r>
              <a:rPr lang="en-US" dirty="0" smtClean="0">
                <a:latin typeface="Arial"/>
                <a:cs typeface="Arial"/>
                <a:sym typeface="Mathematica1"/>
              </a:rPr>
              <a:t>Ø,	</a:t>
            </a:r>
            <a:r>
              <a:rPr lang="en-US" i="1" dirty="0" smtClean="0">
                <a:cs typeface="Arial"/>
                <a:sym typeface="Mathematica1"/>
              </a:rPr>
              <a:t>P(E</a:t>
            </a:r>
            <a:r>
              <a:rPr lang="en-US" i="1" baseline="-25000" dirty="0" smtClean="0">
                <a:cs typeface="Arial"/>
                <a:sym typeface="Mathematica1"/>
              </a:rPr>
              <a:t>1</a:t>
            </a:r>
            <a:r>
              <a:rPr lang="en-US" b="1" dirty="0" smtClean="0">
                <a:cs typeface="Arial"/>
                <a:sym typeface="Mathematica1"/>
              </a:rPr>
              <a:t></a:t>
            </a:r>
            <a:r>
              <a:rPr lang="en-US" i="1" dirty="0" smtClean="0">
                <a:cs typeface="Arial"/>
                <a:sym typeface="Mathematica1"/>
              </a:rPr>
              <a:t>E</a:t>
            </a:r>
            <a:r>
              <a:rPr lang="en-US" i="1" baseline="-25000" dirty="0" smtClean="0">
                <a:cs typeface="Arial"/>
                <a:sym typeface="Mathematica1"/>
              </a:rPr>
              <a:t>2</a:t>
            </a:r>
            <a:r>
              <a:rPr lang="en-US" i="1" dirty="0" smtClean="0">
                <a:cs typeface="Arial"/>
                <a:sym typeface="Mathematica1"/>
              </a:rPr>
              <a:t>)</a:t>
            </a:r>
            <a:r>
              <a:rPr lang="en-US" dirty="0" smtClean="0">
                <a:cs typeface="Arial"/>
                <a:sym typeface="Mathematica1"/>
              </a:rPr>
              <a:t> = </a:t>
            </a:r>
            <a:r>
              <a:rPr lang="en-US" i="1" dirty="0" smtClean="0">
                <a:cs typeface="Arial"/>
                <a:sym typeface="Mathematica1"/>
              </a:rPr>
              <a:t>P(E</a:t>
            </a:r>
            <a:r>
              <a:rPr lang="en-US" i="1" baseline="-25000" dirty="0" smtClean="0">
                <a:cs typeface="Arial"/>
                <a:sym typeface="Mathematica1"/>
              </a:rPr>
              <a:t>1</a:t>
            </a:r>
            <a:r>
              <a:rPr lang="en-US" i="1" dirty="0" smtClean="0">
                <a:cs typeface="Arial"/>
                <a:sym typeface="Mathematica1"/>
              </a:rPr>
              <a:t>)</a:t>
            </a:r>
            <a:r>
              <a:rPr lang="en-US" dirty="0" smtClean="0">
                <a:cs typeface="Arial"/>
                <a:sym typeface="Mathematica1"/>
              </a:rPr>
              <a:t> + </a:t>
            </a:r>
            <a:r>
              <a:rPr lang="en-US" i="1" dirty="0" smtClean="0">
                <a:cs typeface="Arial"/>
                <a:sym typeface="Mathematica1"/>
              </a:rPr>
              <a:t>P(E</a:t>
            </a:r>
            <a:r>
              <a:rPr lang="en-US" i="1" baseline="-25000" dirty="0" smtClean="0">
                <a:cs typeface="Arial"/>
                <a:sym typeface="Mathematica1"/>
              </a:rPr>
              <a:t>2</a:t>
            </a:r>
            <a:r>
              <a:rPr lang="en-US" i="1" dirty="0" smtClean="0">
                <a:cs typeface="Arial"/>
                <a:sym typeface="Mathematica1"/>
              </a:rPr>
              <a:t>)</a:t>
            </a:r>
          </a:p>
          <a:p>
            <a:pPr marL="514350" indent="-514350"/>
            <a:r>
              <a:rPr lang="en-US" dirty="0" smtClean="0">
                <a:cs typeface="Arial"/>
                <a:sym typeface="Mathematica1"/>
              </a:rPr>
              <a:t>These imply that:</a:t>
            </a:r>
          </a:p>
          <a:p>
            <a:pPr marL="914400" lvl="1" indent="-514350"/>
            <a:r>
              <a:rPr lang="en-US" i="1" dirty="0" smtClean="0">
                <a:cs typeface="Arial"/>
                <a:sym typeface="Mathematica1"/>
              </a:rPr>
              <a:t>P(</a:t>
            </a:r>
            <a:r>
              <a:rPr lang="en-US" i="1" dirty="0" smtClean="0">
                <a:latin typeface="Arial"/>
                <a:cs typeface="Arial"/>
                <a:sym typeface="Mathematica1"/>
              </a:rPr>
              <a:t>Ø) </a:t>
            </a:r>
            <a:r>
              <a:rPr lang="en-US" dirty="0" smtClean="0">
                <a:latin typeface="Arial"/>
                <a:cs typeface="Arial"/>
                <a:sym typeface="Mathematica1"/>
              </a:rPr>
              <a:t>=0 and </a:t>
            </a:r>
            <a:r>
              <a:rPr lang="en-US" i="1" dirty="0" smtClean="0">
                <a:latin typeface="Arial"/>
                <a:cs typeface="Arial"/>
                <a:sym typeface="Mathematica1"/>
              </a:rPr>
              <a:t>P(E’) </a:t>
            </a:r>
            <a:r>
              <a:rPr lang="en-US" dirty="0" smtClean="0">
                <a:latin typeface="Arial"/>
                <a:cs typeface="Arial"/>
                <a:sym typeface="Mathematica1"/>
              </a:rPr>
              <a:t>= 1 – </a:t>
            </a:r>
            <a:r>
              <a:rPr lang="en-US" i="1" dirty="0" smtClean="0">
                <a:latin typeface="Arial"/>
                <a:cs typeface="Arial"/>
                <a:sym typeface="Mathematica1"/>
              </a:rPr>
              <a:t>P(E)</a:t>
            </a:r>
          </a:p>
          <a:p>
            <a:pPr marL="914400" lvl="1" indent="-514350"/>
            <a:r>
              <a:rPr lang="en-US" dirty="0" smtClean="0">
                <a:latin typeface="Arial"/>
                <a:cs typeface="Arial"/>
                <a:sym typeface="Mathematica1"/>
              </a:rPr>
              <a:t>If </a:t>
            </a:r>
            <a:r>
              <a:rPr lang="en-US" i="1" dirty="0" smtClean="0">
                <a:latin typeface="Arial"/>
                <a:cs typeface="Arial"/>
                <a:sym typeface="Mathematica1"/>
              </a:rPr>
              <a:t>E</a:t>
            </a:r>
            <a:r>
              <a:rPr lang="en-US" i="1" baseline="-25000" dirty="0" smtClean="0">
                <a:latin typeface="Arial"/>
                <a:cs typeface="Arial"/>
                <a:sym typeface="Mathematica1"/>
              </a:rPr>
              <a:t>1</a:t>
            </a:r>
            <a:r>
              <a:rPr lang="en-US" i="1" dirty="0" smtClean="0">
                <a:latin typeface="Arial"/>
                <a:cs typeface="Arial"/>
                <a:sym typeface="Mathematica1"/>
              </a:rPr>
              <a:t> </a:t>
            </a:r>
            <a:r>
              <a:rPr lang="en-US" dirty="0" smtClean="0">
                <a:latin typeface="Arial"/>
                <a:cs typeface="Arial"/>
                <a:sym typeface="Mathematica1"/>
              </a:rPr>
              <a:t>is contained in </a:t>
            </a:r>
            <a:r>
              <a:rPr lang="en-US" i="1" dirty="0" smtClean="0">
                <a:latin typeface="Arial"/>
                <a:cs typeface="Arial"/>
                <a:sym typeface="Mathematica1"/>
              </a:rPr>
              <a:t>E</a:t>
            </a:r>
            <a:r>
              <a:rPr lang="en-US" i="1" baseline="-25000" dirty="0" smtClean="0">
                <a:latin typeface="Arial"/>
                <a:cs typeface="Arial"/>
                <a:sym typeface="Mathematica1"/>
              </a:rPr>
              <a:t>2</a:t>
            </a:r>
            <a:r>
              <a:rPr lang="en-US" dirty="0" smtClean="0">
                <a:latin typeface="Arial"/>
                <a:cs typeface="Arial"/>
                <a:sym typeface="Mathematica1"/>
              </a:rPr>
              <a:t>, then </a:t>
            </a:r>
            <a:r>
              <a:rPr lang="en-US" i="1" dirty="0" smtClean="0">
                <a:latin typeface="Arial"/>
                <a:cs typeface="Arial"/>
                <a:sym typeface="Mathematica1"/>
              </a:rPr>
              <a:t>P(E</a:t>
            </a:r>
            <a:r>
              <a:rPr lang="en-US" i="1" baseline="-25000" dirty="0" smtClean="0">
                <a:latin typeface="Arial"/>
                <a:cs typeface="Arial"/>
                <a:sym typeface="Mathematica1"/>
              </a:rPr>
              <a:t>1</a:t>
            </a:r>
            <a:r>
              <a:rPr lang="en-US" i="1" dirty="0" smtClean="0">
                <a:latin typeface="Arial"/>
                <a:cs typeface="Arial"/>
                <a:sym typeface="Mathematica1"/>
              </a:rPr>
              <a:t>)</a:t>
            </a:r>
            <a:r>
              <a:rPr lang="en-US" dirty="0" smtClean="0">
                <a:latin typeface="Arial"/>
                <a:cs typeface="Arial"/>
                <a:sym typeface="Mathematica1"/>
              </a:rPr>
              <a:t> ≤ </a:t>
            </a:r>
            <a:r>
              <a:rPr lang="en-US" i="1" dirty="0" smtClean="0">
                <a:latin typeface="Arial"/>
                <a:cs typeface="Arial"/>
                <a:sym typeface="Mathematica1"/>
              </a:rPr>
              <a:t>P(E</a:t>
            </a:r>
            <a:r>
              <a:rPr lang="en-US" i="1" baseline="-25000" dirty="0" smtClean="0">
                <a:latin typeface="Arial"/>
                <a:cs typeface="Arial"/>
                <a:sym typeface="Mathematica1"/>
              </a:rPr>
              <a:t>2</a:t>
            </a:r>
            <a:r>
              <a:rPr lang="en-US" i="1" dirty="0" smtClean="0">
                <a:latin typeface="Arial"/>
                <a:cs typeface="Arial"/>
                <a:sym typeface="Mathematica1"/>
              </a:rPr>
              <a:t>)</a:t>
            </a:r>
            <a:r>
              <a:rPr lang="en-US" dirty="0" smtClean="0">
                <a:latin typeface="Arial"/>
                <a:cs typeface="Arial"/>
                <a:sym typeface="Mathematica1"/>
              </a:rPr>
              <a:t>.</a:t>
            </a:r>
            <a:r>
              <a:rPr lang="en-US" i="1" dirty="0" smtClean="0">
                <a:latin typeface="Arial"/>
                <a:cs typeface="Arial"/>
                <a:sym typeface="Mathematica1"/>
              </a:rPr>
              <a:t> </a:t>
            </a:r>
            <a:endParaRPr lang="en-US" i="1" dirty="0"/>
          </a:p>
        </p:txBody>
      </p:sp>
      <p:sp>
        <p:nvSpPr>
          <p:cNvPr id="4" name="Footer Placeholder 3"/>
          <p:cNvSpPr>
            <a:spLocks noGrp="1"/>
          </p:cNvSpPr>
          <p:nvPr>
            <p:ph type="ftr" sz="quarter" idx="11"/>
          </p:nvPr>
        </p:nvSpPr>
        <p:spPr/>
        <p:txBody>
          <a:bodyPr/>
          <a:lstStyle/>
          <a:p>
            <a:pPr algn="l"/>
            <a:r>
              <a:rPr lang="en-US" dirty="0" smtClean="0"/>
              <a:t>Sec 2-2 Interpretations &amp; Axioms of Probability</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 Rules</a:t>
            </a:r>
            <a:endParaRPr lang="en-US" dirty="0"/>
          </a:p>
        </p:txBody>
      </p:sp>
      <p:sp>
        <p:nvSpPr>
          <p:cNvPr id="3" name="Content Placeholder 2"/>
          <p:cNvSpPr>
            <a:spLocks noGrp="1"/>
          </p:cNvSpPr>
          <p:nvPr>
            <p:ph idx="1"/>
          </p:nvPr>
        </p:nvSpPr>
        <p:spPr>
          <a:xfrm>
            <a:off x="381000" y="1066800"/>
            <a:ext cx="8305800" cy="4953000"/>
          </a:xfrm>
        </p:spPr>
        <p:txBody>
          <a:bodyPr/>
          <a:lstStyle/>
          <a:p>
            <a:r>
              <a:rPr lang="en-US" dirty="0" smtClean="0"/>
              <a:t> Joint events are generated by applying basic set operations to individual events, specifically:</a:t>
            </a:r>
          </a:p>
          <a:p>
            <a:pPr lvl="1"/>
            <a:r>
              <a:rPr lang="en-US" dirty="0" smtClean="0"/>
              <a:t>Unions of events, </a:t>
            </a:r>
            <a:r>
              <a:rPr lang="en-US" i="1" dirty="0" smtClean="0"/>
              <a:t>A</a:t>
            </a:r>
            <a:r>
              <a:rPr lang="en-US" dirty="0" smtClean="0"/>
              <a:t> </a:t>
            </a:r>
            <a:r>
              <a:rPr lang="en-US" b="1" dirty="0" smtClean="0">
                <a:sym typeface="Mathematica1"/>
              </a:rPr>
              <a:t> </a:t>
            </a:r>
            <a:r>
              <a:rPr lang="en-US" i="1" dirty="0" smtClean="0">
                <a:sym typeface="Mathematica1"/>
              </a:rPr>
              <a:t>B</a:t>
            </a:r>
            <a:endParaRPr lang="en-US" i="1" dirty="0" smtClean="0"/>
          </a:p>
          <a:p>
            <a:pPr lvl="1"/>
            <a:r>
              <a:rPr lang="en-US" dirty="0" smtClean="0"/>
              <a:t>Intersections of events, </a:t>
            </a:r>
            <a:r>
              <a:rPr lang="en-US" i="1" dirty="0" smtClean="0"/>
              <a:t>A</a:t>
            </a:r>
            <a:r>
              <a:rPr lang="en-US" dirty="0" smtClean="0"/>
              <a:t> </a:t>
            </a:r>
            <a:r>
              <a:rPr lang="en-US" b="1" dirty="0" smtClean="0">
                <a:sym typeface="Mathematica1"/>
              </a:rPr>
              <a:t> </a:t>
            </a:r>
            <a:r>
              <a:rPr lang="en-US" i="1" dirty="0" smtClean="0">
                <a:sym typeface="Mathematica1"/>
              </a:rPr>
              <a:t>B</a:t>
            </a:r>
            <a:endParaRPr lang="en-US" i="1" dirty="0" smtClean="0"/>
          </a:p>
          <a:p>
            <a:pPr lvl="1"/>
            <a:r>
              <a:rPr lang="en-US" dirty="0" smtClean="0"/>
              <a:t>Complements of events, </a:t>
            </a:r>
            <a:r>
              <a:rPr lang="en-US" i="1" dirty="0" smtClean="0"/>
              <a:t>A’</a:t>
            </a:r>
          </a:p>
          <a:p>
            <a:r>
              <a:rPr lang="en-US" dirty="0" smtClean="0"/>
              <a:t>Probabilities of joint events can often be determined from the probabilities of the individual events that comprise it.  And conversely.</a:t>
            </a:r>
            <a:endParaRPr lang="en-US" dirty="0"/>
          </a:p>
        </p:txBody>
      </p:sp>
      <p:sp>
        <p:nvSpPr>
          <p:cNvPr id="4" name="Footer Placeholder 3"/>
          <p:cNvSpPr>
            <a:spLocks noGrp="1"/>
          </p:cNvSpPr>
          <p:nvPr>
            <p:ph type="ftr" sz="quarter" idx="11"/>
          </p:nvPr>
        </p:nvSpPr>
        <p:spPr/>
        <p:txBody>
          <a:bodyPr/>
          <a:lstStyle/>
          <a:p>
            <a:pPr algn="l"/>
            <a:r>
              <a:rPr lang="en-US" dirty="0" smtClean="0"/>
              <a:t>Sec 2-3 Addition Rules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2-19: Semiconductor Wafers</a:t>
            </a:r>
            <a:endParaRPr lang="en-US" dirty="0"/>
          </a:p>
        </p:txBody>
      </p:sp>
      <p:sp>
        <p:nvSpPr>
          <p:cNvPr id="3" name="Content Placeholder 2"/>
          <p:cNvSpPr>
            <a:spLocks noGrp="1"/>
          </p:cNvSpPr>
          <p:nvPr>
            <p:ph idx="1"/>
          </p:nvPr>
        </p:nvSpPr>
        <p:spPr>
          <a:xfrm>
            <a:off x="304800" y="914400"/>
            <a:ext cx="8534400" cy="5257800"/>
          </a:xfrm>
        </p:spPr>
        <p:txBody>
          <a:bodyPr>
            <a:normAutofit fontScale="92500" lnSpcReduction="20000"/>
          </a:bodyPr>
          <a:lstStyle/>
          <a:p>
            <a:pPr>
              <a:buNone/>
            </a:pPr>
            <a:r>
              <a:rPr lang="en-US" sz="3000" dirty="0" smtClean="0"/>
              <a:t>A wafer is randomly selected from a batch as shown in the table.</a:t>
            </a:r>
          </a:p>
          <a:p>
            <a:pPr lvl="1"/>
            <a:r>
              <a:rPr lang="en-US" dirty="0" smtClean="0"/>
              <a:t>Let H be the event of high concentrations of contaminants.  Then </a:t>
            </a:r>
            <a:r>
              <a:rPr lang="en-US" i="1" dirty="0" smtClean="0"/>
              <a:t>P</a:t>
            </a:r>
            <a:r>
              <a:rPr lang="en-US" dirty="0" smtClean="0"/>
              <a:t>(</a:t>
            </a:r>
            <a:r>
              <a:rPr lang="en-US" i="1" dirty="0" smtClean="0"/>
              <a:t>H</a:t>
            </a:r>
            <a:r>
              <a:rPr lang="en-US" dirty="0" smtClean="0"/>
              <a:t>) = 358/940.</a:t>
            </a:r>
          </a:p>
          <a:p>
            <a:pPr lvl="1"/>
            <a:r>
              <a:rPr lang="en-US" dirty="0" smtClean="0"/>
              <a:t>Let C be the event of the wafer being located at the center of a sputtering tool used in manufacture.  Then </a:t>
            </a:r>
            <a:r>
              <a:rPr lang="en-US" i="1" dirty="0" smtClean="0"/>
              <a:t>P</a:t>
            </a:r>
            <a:r>
              <a:rPr lang="en-US" dirty="0" smtClean="0"/>
              <a:t>(</a:t>
            </a:r>
            <a:r>
              <a:rPr lang="en-US" i="1" dirty="0" smtClean="0"/>
              <a:t>C</a:t>
            </a:r>
            <a:r>
              <a:rPr lang="en-US" dirty="0" smtClean="0"/>
              <a:t>) = 626/940.</a:t>
            </a:r>
          </a:p>
          <a:p>
            <a:pPr lvl="1"/>
            <a:r>
              <a:rPr lang="en-US" i="1" dirty="0" smtClean="0"/>
              <a:t>P</a:t>
            </a:r>
            <a:r>
              <a:rPr lang="en-US" dirty="0" smtClean="0"/>
              <a:t>(</a:t>
            </a:r>
            <a:r>
              <a:rPr lang="en-US" i="1" dirty="0" smtClean="0"/>
              <a:t>H</a:t>
            </a:r>
            <a:r>
              <a:rPr lang="en-US" b="1" dirty="0" smtClean="0">
                <a:sym typeface="Mathematica1"/>
              </a:rPr>
              <a:t></a:t>
            </a:r>
            <a:r>
              <a:rPr lang="en-US" i="1" dirty="0" smtClean="0">
                <a:sym typeface="Mathematica1"/>
              </a:rPr>
              <a:t>C</a:t>
            </a:r>
            <a:r>
              <a:rPr lang="en-US" dirty="0" smtClean="0">
                <a:sym typeface="Mathematica1"/>
              </a:rPr>
              <a:t>) = 112/940</a:t>
            </a:r>
          </a:p>
          <a:p>
            <a:pPr lvl="1"/>
            <a:endParaRPr lang="en-US" dirty="0" smtClean="0">
              <a:sym typeface="Mathematica1"/>
            </a:endParaRPr>
          </a:p>
          <a:p>
            <a:pPr lvl="1"/>
            <a:endParaRPr lang="en-US" dirty="0" smtClean="0">
              <a:sym typeface="Mathematica1"/>
            </a:endParaRPr>
          </a:p>
          <a:p>
            <a:pPr lvl="1"/>
            <a:endParaRPr lang="en-US" dirty="0" smtClean="0">
              <a:sym typeface="Mathematica1"/>
            </a:endParaRPr>
          </a:p>
          <a:p>
            <a:pPr lvl="1"/>
            <a:endParaRPr lang="en-US" dirty="0" smtClean="0">
              <a:sym typeface="Mathematica1"/>
            </a:endParaRPr>
          </a:p>
          <a:p>
            <a:pPr lvl="1"/>
            <a:r>
              <a:rPr lang="en-US" i="1" dirty="0" smtClean="0">
                <a:sym typeface="Mathematica1"/>
              </a:rPr>
              <a:t>P</a:t>
            </a:r>
            <a:r>
              <a:rPr lang="en-US" dirty="0" smtClean="0">
                <a:sym typeface="Mathematica1"/>
              </a:rPr>
              <a:t>(</a:t>
            </a:r>
            <a:r>
              <a:rPr lang="en-US" i="1" dirty="0" smtClean="0">
                <a:sym typeface="Mathematica1"/>
              </a:rPr>
              <a:t>H</a:t>
            </a:r>
            <a:r>
              <a:rPr lang="en-US" b="1" dirty="0" smtClean="0">
                <a:sym typeface="Mathematica1"/>
              </a:rPr>
              <a:t></a:t>
            </a:r>
            <a:r>
              <a:rPr lang="en-US" i="1" dirty="0" smtClean="0">
                <a:sym typeface="Mathematica1"/>
              </a:rPr>
              <a:t>C</a:t>
            </a:r>
            <a:r>
              <a:rPr lang="en-US" dirty="0" smtClean="0">
                <a:sym typeface="Mathematica1"/>
              </a:rPr>
              <a:t>) = </a:t>
            </a:r>
            <a:r>
              <a:rPr lang="en-US" i="1" dirty="0" smtClean="0">
                <a:sym typeface="Mathematica1"/>
              </a:rPr>
              <a:t>P</a:t>
            </a:r>
            <a:r>
              <a:rPr lang="en-US" dirty="0" smtClean="0">
                <a:sym typeface="Mathematica1"/>
              </a:rPr>
              <a:t>(</a:t>
            </a:r>
            <a:r>
              <a:rPr lang="en-US" i="1" dirty="0" smtClean="0">
                <a:sym typeface="Mathematica1"/>
              </a:rPr>
              <a:t>H</a:t>
            </a:r>
            <a:r>
              <a:rPr lang="en-US" dirty="0" smtClean="0">
                <a:sym typeface="Mathematica1"/>
              </a:rPr>
              <a:t>) + </a:t>
            </a:r>
            <a:r>
              <a:rPr lang="en-US" i="1" dirty="0" smtClean="0">
                <a:sym typeface="Mathematica1"/>
              </a:rPr>
              <a:t>P</a:t>
            </a:r>
            <a:r>
              <a:rPr lang="en-US" dirty="0" smtClean="0">
                <a:sym typeface="Mathematica1"/>
              </a:rPr>
              <a:t>(</a:t>
            </a:r>
            <a:r>
              <a:rPr lang="en-US" i="1" dirty="0" smtClean="0">
                <a:sym typeface="Mathematica1"/>
              </a:rPr>
              <a:t>C</a:t>
            </a:r>
            <a:r>
              <a:rPr lang="en-US" dirty="0" smtClean="0">
                <a:sym typeface="Mathematica1"/>
              </a:rPr>
              <a:t>) - </a:t>
            </a:r>
            <a:r>
              <a:rPr lang="en-US" i="1" dirty="0" smtClean="0">
                <a:sym typeface="Mathematica1"/>
              </a:rPr>
              <a:t>P</a:t>
            </a:r>
            <a:r>
              <a:rPr lang="en-US" dirty="0" smtClean="0">
                <a:sym typeface="Mathematica1"/>
              </a:rPr>
              <a:t>(</a:t>
            </a:r>
            <a:r>
              <a:rPr lang="en-US" i="1" dirty="0" smtClean="0">
                <a:sym typeface="Mathematica1"/>
              </a:rPr>
              <a:t>H</a:t>
            </a:r>
            <a:r>
              <a:rPr lang="en-US" b="1" dirty="0" smtClean="0">
                <a:sym typeface="Mathematica1"/>
              </a:rPr>
              <a:t></a:t>
            </a:r>
            <a:r>
              <a:rPr lang="en-US" i="1" dirty="0" smtClean="0">
                <a:sym typeface="Mathematica1"/>
              </a:rPr>
              <a:t>C</a:t>
            </a:r>
            <a:r>
              <a:rPr lang="en-US" dirty="0" smtClean="0">
                <a:sym typeface="Mathematica1"/>
              </a:rPr>
              <a:t>) = (358+626-112)/940  This is the </a:t>
            </a:r>
            <a:r>
              <a:rPr lang="en-US" dirty="0" smtClean="0">
                <a:solidFill>
                  <a:srgbClr val="0070C0"/>
                </a:solidFill>
                <a:sym typeface="Mathematica1"/>
              </a:rPr>
              <a:t>addition rule</a:t>
            </a:r>
            <a:r>
              <a:rPr lang="en-US" dirty="0" smtClean="0">
                <a:sym typeface="Mathematica1"/>
              </a:rPr>
              <a:t>.</a:t>
            </a:r>
            <a:endParaRPr lang="en-US" dirty="0"/>
          </a:p>
        </p:txBody>
      </p:sp>
      <p:sp>
        <p:nvSpPr>
          <p:cNvPr id="4" name="Footer Placeholder 3"/>
          <p:cNvSpPr>
            <a:spLocks noGrp="1"/>
          </p:cNvSpPr>
          <p:nvPr>
            <p:ph type="ftr" sz="quarter" idx="11"/>
          </p:nvPr>
        </p:nvSpPr>
        <p:spPr/>
        <p:txBody>
          <a:bodyPr/>
          <a:lstStyle/>
          <a:p>
            <a:pPr algn="l"/>
            <a:r>
              <a:rPr lang="en-US" dirty="0" smtClean="0"/>
              <a:t>Sec 2-3 Addition Rules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47</a:t>
            </a:fld>
            <a:endParaRPr lang="en-US" dirty="0"/>
          </a:p>
        </p:txBody>
      </p:sp>
      <p:graphicFrame>
        <p:nvGraphicFramePr>
          <p:cNvPr id="141314" name="Object 2"/>
          <p:cNvGraphicFramePr>
            <a:graphicFrameLocks noChangeAspect="1"/>
          </p:cNvGraphicFramePr>
          <p:nvPr/>
        </p:nvGraphicFramePr>
        <p:xfrm>
          <a:off x="3657600" y="3276600"/>
          <a:ext cx="4941684" cy="1905000"/>
        </p:xfrm>
        <a:graphic>
          <a:graphicData uri="http://schemas.openxmlformats.org/presentationml/2006/ole">
            <mc:AlternateContent xmlns:mc="http://schemas.openxmlformats.org/markup-compatibility/2006">
              <mc:Choice xmlns:v="urn:schemas-microsoft-com:vml" Requires="v">
                <p:oleObj spid="_x0000_s141315" name="Worksheet" r:id="rId5" imgW="2495702" imgH="961949" progId="Excel.Sheet.12">
                  <p:embed/>
                </p:oleObj>
              </mc:Choice>
              <mc:Fallback>
                <p:oleObj name="Worksheet" r:id="rId5" imgW="2495702" imgH="961949" progId="Excel.Sheet.12">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3276600"/>
                        <a:ext cx="4941684"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 probability of a union:</a:t>
            </a:r>
          </a:p>
          <a:p>
            <a:endParaRPr lang="en-US" dirty="0" smtClean="0"/>
          </a:p>
          <a:p>
            <a:endParaRPr lang="en-US" dirty="0" smtClean="0"/>
          </a:p>
          <a:p>
            <a:endParaRPr lang="en-US" dirty="0" smtClean="0"/>
          </a:p>
          <a:p>
            <a:r>
              <a:rPr lang="en-US" dirty="0" smtClean="0"/>
              <a:t>If events A and B are mutually exclusive:</a:t>
            </a:r>
            <a:endParaRPr lang="en-US" dirty="0"/>
          </a:p>
        </p:txBody>
      </p:sp>
      <p:sp>
        <p:nvSpPr>
          <p:cNvPr id="4" name="Footer Placeholder 3"/>
          <p:cNvSpPr>
            <a:spLocks noGrp="1"/>
          </p:cNvSpPr>
          <p:nvPr>
            <p:ph type="ftr" sz="quarter" idx="11"/>
          </p:nvPr>
        </p:nvSpPr>
        <p:spPr/>
        <p:txBody>
          <a:bodyPr/>
          <a:lstStyle/>
          <a:p>
            <a:pPr algn="l"/>
            <a:r>
              <a:rPr lang="en-US" dirty="0" smtClean="0"/>
              <a:t>Sec 2-3 Addition Rules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48</a:t>
            </a:fld>
            <a:endParaRPr lang="en-US" dirty="0"/>
          </a:p>
        </p:txBody>
      </p:sp>
      <p:graphicFrame>
        <p:nvGraphicFramePr>
          <p:cNvPr id="6" name="Object 5"/>
          <p:cNvGraphicFramePr>
            <a:graphicFrameLocks noChangeAspect="1"/>
          </p:cNvGraphicFramePr>
          <p:nvPr/>
        </p:nvGraphicFramePr>
        <p:xfrm>
          <a:off x="990600" y="1752600"/>
          <a:ext cx="7329488" cy="1547813"/>
        </p:xfrm>
        <a:graphic>
          <a:graphicData uri="http://schemas.openxmlformats.org/presentationml/2006/ole">
            <mc:AlternateContent xmlns:mc="http://schemas.openxmlformats.org/markup-compatibility/2006">
              <mc:Choice xmlns:v="urn:schemas-microsoft-com:vml" Requires="v">
                <p:oleObj spid="_x0000_s142340" name="Equation" r:id="rId4" imgW="3429000" imgH="723600" progId="Equation.DSMT4">
                  <p:embed/>
                </p:oleObj>
              </mc:Choice>
              <mc:Fallback>
                <p:oleObj name="Equation" r:id="rId4" imgW="3429000" imgH="7236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752600"/>
                        <a:ext cx="7329488" cy="154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911225" y="4191000"/>
          <a:ext cx="7356475" cy="1524000"/>
        </p:xfrm>
        <a:graphic>
          <a:graphicData uri="http://schemas.openxmlformats.org/presentationml/2006/ole">
            <mc:AlternateContent xmlns:mc="http://schemas.openxmlformats.org/markup-compatibility/2006">
              <mc:Choice xmlns:v="urn:schemas-microsoft-com:vml" Requires="v">
                <p:oleObj spid="_x0000_s142341" name="Equation" r:id="rId6" imgW="3492360" imgH="723600" progId="Equation.DSMT4">
                  <p:embed/>
                </p:oleObj>
              </mc:Choice>
              <mc:Fallback>
                <p:oleObj name="Equation" r:id="rId6" imgW="3492360" imgH="7236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1225" y="4191000"/>
                        <a:ext cx="7356475"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2-20: Contaminants &amp; Location</a:t>
            </a:r>
            <a:endParaRPr lang="en-US" dirty="0"/>
          </a:p>
        </p:txBody>
      </p:sp>
      <p:sp>
        <p:nvSpPr>
          <p:cNvPr id="3" name="Content Placeholder 2"/>
          <p:cNvSpPr>
            <a:spLocks noGrp="1"/>
          </p:cNvSpPr>
          <p:nvPr>
            <p:ph idx="1"/>
          </p:nvPr>
        </p:nvSpPr>
        <p:spPr>
          <a:xfrm>
            <a:off x="228600" y="1066800"/>
            <a:ext cx="8686800" cy="990600"/>
          </a:xfrm>
        </p:spPr>
        <p:txBody>
          <a:bodyPr>
            <a:normAutofit/>
          </a:bodyPr>
          <a:lstStyle/>
          <a:p>
            <a:pPr>
              <a:buNone/>
            </a:pPr>
            <a:r>
              <a:rPr lang="en-US" sz="2800" dirty="0" smtClean="0"/>
              <a:t>Wafers in last example are now classified by degree of contamination per table of proportions.</a:t>
            </a:r>
          </a:p>
          <a:p>
            <a:pPr lvl="1"/>
            <a:endParaRPr lang="en-US" dirty="0" smtClean="0">
              <a:sym typeface="Mathematica1"/>
            </a:endParaRPr>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pPr algn="l"/>
            <a:r>
              <a:rPr lang="en-US" dirty="0" smtClean="0"/>
              <a:t>Sec 2-3 Addition Rules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49</a:t>
            </a:fld>
            <a:endParaRPr lang="en-US" dirty="0"/>
          </a:p>
        </p:txBody>
      </p:sp>
      <p:graphicFrame>
        <p:nvGraphicFramePr>
          <p:cNvPr id="143362" name="Object 2"/>
          <p:cNvGraphicFramePr>
            <a:graphicFrameLocks noChangeAspect="1"/>
          </p:cNvGraphicFramePr>
          <p:nvPr/>
        </p:nvGraphicFramePr>
        <p:xfrm>
          <a:off x="4191000" y="2209800"/>
          <a:ext cx="4468884" cy="3415383"/>
        </p:xfrm>
        <a:graphic>
          <a:graphicData uri="http://schemas.openxmlformats.org/presentationml/2006/ole">
            <mc:AlternateContent xmlns:mc="http://schemas.openxmlformats.org/markup-compatibility/2006">
              <mc:Choice xmlns:v="urn:schemas-microsoft-com:vml" Requires="v">
                <p:oleObj spid="_x0000_s143363" name="Worksheet" r:id="rId5" imgW="2505151" imgH="1914449" progId="Excel.Sheet.12">
                  <p:embed/>
                </p:oleObj>
              </mc:Choice>
              <mc:Fallback>
                <p:oleObj name="Worksheet" r:id="rId5" imgW="2505151" imgH="1914449" progId="Excel.Sheet.12">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2209800"/>
                        <a:ext cx="4468884" cy="3415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0" y="2209800"/>
            <a:ext cx="4191000" cy="3416320"/>
          </a:xfrm>
          <a:prstGeom prst="rect">
            <a:avLst/>
          </a:prstGeom>
          <a:noFill/>
        </p:spPr>
        <p:txBody>
          <a:bodyPr wrap="square" rtlCol="0">
            <a:spAutoFit/>
          </a:bodyPr>
          <a:lstStyle/>
          <a:p>
            <a:pPr lvl="1">
              <a:buFont typeface="Arial" pitchFamily="34" charset="0"/>
              <a:buChar char="•"/>
            </a:pPr>
            <a:r>
              <a:rPr lang="en-US" sz="2400" i="1" dirty="0" smtClean="0"/>
              <a:t> E</a:t>
            </a:r>
            <a:r>
              <a:rPr lang="en-US" sz="2400" baseline="-25000" dirty="0" smtClean="0"/>
              <a:t>1</a:t>
            </a:r>
            <a:r>
              <a:rPr lang="en-US" sz="2400" dirty="0" smtClean="0"/>
              <a:t> is the event that a wafer has 4 or more particles.  </a:t>
            </a:r>
            <a:r>
              <a:rPr lang="en-US" sz="2400" i="1" dirty="0" smtClean="0"/>
              <a:t>P</a:t>
            </a:r>
            <a:r>
              <a:rPr lang="en-US" sz="2400" dirty="0" smtClean="0"/>
              <a:t>(</a:t>
            </a:r>
            <a:r>
              <a:rPr lang="en-US" sz="2400" i="1" dirty="0" smtClean="0"/>
              <a:t>E</a:t>
            </a:r>
            <a:r>
              <a:rPr lang="en-US" sz="2400" baseline="-25000" dirty="0" smtClean="0"/>
              <a:t>1</a:t>
            </a:r>
            <a:r>
              <a:rPr lang="en-US" sz="2400" dirty="0" smtClean="0"/>
              <a:t>) = 0.15</a:t>
            </a:r>
          </a:p>
          <a:p>
            <a:pPr lvl="1">
              <a:buFont typeface="Arial" pitchFamily="34" charset="0"/>
              <a:buChar char="•"/>
            </a:pPr>
            <a:r>
              <a:rPr lang="en-US" sz="2400" i="1" dirty="0" smtClean="0"/>
              <a:t> E</a:t>
            </a:r>
            <a:r>
              <a:rPr lang="en-US" sz="2400" baseline="-25000" dirty="0" smtClean="0"/>
              <a:t>2</a:t>
            </a:r>
            <a:r>
              <a:rPr lang="en-US" sz="2400" dirty="0" smtClean="0"/>
              <a:t> is the event that a wafer was on edge.  </a:t>
            </a:r>
            <a:r>
              <a:rPr lang="en-US" sz="2400" i="1" dirty="0" smtClean="0"/>
              <a:t>P</a:t>
            </a:r>
            <a:r>
              <a:rPr lang="en-US" sz="2400" dirty="0" smtClean="0"/>
              <a:t>(</a:t>
            </a:r>
            <a:r>
              <a:rPr lang="en-US" sz="2400" i="1" dirty="0" smtClean="0"/>
              <a:t>E</a:t>
            </a:r>
            <a:r>
              <a:rPr lang="en-US" sz="2400" baseline="-25000" dirty="0" smtClean="0"/>
              <a:t>2</a:t>
            </a:r>
            <a:r>
              <a:rPr lang="en-US" sz="2400" dirty="0" smtClean="0"/>
              <a:t>) = 0.28</a:t>
            </a:r>
          </a:p>
          <a:p>
            <a:pPr lvl="1">
              <a:buFont typeface="Arial" pitchFamily="34" charset="0"/>
              <a:buChar char="•"/>
            </a:pPr>
            <a:r>
              <a:rPr lang="en-US" sz="2400" i="1" dirty="0" smtClean="0"/>
              <a:t> P</a:t>
            </a:r>
            <a:r>
              <a:rPr lang="en-US" sz="2400" dirty="0" smtClean="0"/>
              <a:t>(</a:t>
            </a:r>
            <a:r>
              <a:rPr lang="en-US" sz="2400" i="1" dirty="0" smtClean="0"/>
              <a:t>E</a:t>
            </a:r>
            <a:r>
              <a:rPr lang="en-US" sz="2400" baseline="-25000" dirty="0" smtClean="0"/>
              <a:t>1</a:t>
            </a:r>
            <a:r>
              <a:rPr lang="en-US" sz="2400" b="1" dirty="0" smtClean="0">
                <a:sym typeface="Mathematica1"/>
              </a:rPr>
              <a:t></a:t>
            </a:r>
            <a:r>
              <a:rPr lang="en-US" sz="2400" i="1" dirty="0" smtClean="0">
                <a:sym typeface="Mathematica1"/>
              </a:rPr>
              <a:t>E</a:t>
            </a:r>
            <a:r>
              <a:rPr lang="en-US" sz="2400" baseline="-25000" dirty="0" smtClean="0">
                <a:sym typeface="Mathematica1"/>
              </a:rPr>
              <a:t>2</a:t>
            </a:r>
            <a:r>
              <a:rPr lang="en-US" sz="2400" dirty="0" smtClean="0">
                <a:sym typeface="Mathematica1"/>
              </a:rPr>
              <a:t>) = 0.04</a:t>
            </a:r>
          </a:p>
          <a:p>
            <a:pPr lvl="1">
              <a:buFont typeface="Arial" pitchFamily="34" charset="0"/>
              <a:buChar char="•"/>
            </a:pPr>
            <a:r>
              <a:rPr lang="en-US" sz="2400" i="1" dirty="0" smtClean="0"/>
              <a:t> P</a:t>
            </a:r>
            <a:r>
              <a:rPr lang="en-US" sz="2400" dirty="0" smtClean="0"/>
              <a:t>(</a:t>
            </a:r>
            <a:r>
              <a:rPr lang="en-US" sz="2400" i="1" dirty="0" smtClean="0"/>
              <a:t>E</a:t>
            </a:r>
            <a:r>
              <a:rPr lang="en-US" sz="2400" baseline="-25000" dirty="0" smtClean="0"/>
              <a:t>1</a:t>
            </a:r>
            <a:r>
              <a:rPr lang="en-US" sz="2400" b="1" dirty="0" smtClean="0">
                <a:sym typeface="Mathematica1"/>
              </a:rPr>
              <a:t></a:t>
            </a:r>
            <a:r>
              <a:rPr lang="en-US" sz="2400" i="1" dirty="0" smtClean="0">
                <a:sym typeface="Mathematica1"/>
              </a:rPr>
              <a:t>E</a:t>
            </a:r>
            <a:r>
              <a:rPr lang="en-US" sz="2400" baseline="-25000" dirty="0" smtClean="0">
                <a:sym typeface="Mathematica1"/>
              </a:rPr>
              <a:t>2</a:t>
            </a:r>
            <a:r>
              <a:rPr lang="en-US" sz="2400" dirty="0" smtClean="0">
                <a:sym typeface="Mathematica1"/>
              </a:rPr>
              <a:t>) </a:t>
            </a:r>
          </a:p>
          <a:p>
            <a:pPr lvl="2"/>
            <a:r>
              <a:rPr lang="en-US" sz="2400" dirty="0" smtClean="0">
                <a:sym typeface="Mathematica1"/>
              </a:rPr>
              <a:t>=0.15 + 0.28 – 0.04 </a:t>
            </a:r>
          </a:p>
          <a:p>
            <a:pPr lvl="2"/>
            <a:r>
              <a:rPr lang="en-US" sz="2400" dirty="0" smtClean="0">
                <a:sym typeface="Mathematica1"/>
              </a:rPr>
              <a:t>= 0.39</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Experiment</a:t>
            </a:r>
            <a:endParaRPr lang="en-US" dirty="0"/>
          </a:p>
        </p:txBody>
      </p:sp>
      <p:sp>
        <p:nvSpPr>
          <p:cNvPr id="3" name="Content Placeholder 2"/>
          <p:cNvSpPr>
            <a:spLocks noGrp="1"/>
          </p:cNvSpPr>
          <p:nvPr>
            <p:ph idx="1"/>
          </p:nvPr>
        </p:nvSpPr>
        <p:spPr/>
        <p:txBody>
          <a:bodyPr/>
          <a:lstStyle/>
          <a:p>
            <a:r>
              <a:rPr lang="en-US" dirty="0" smtClean="0"/>
              <a:t>An experiment is an operation or procedure, carried out under controlled conditions, executed to discover an unknown result or to illustrate a known law.</a:t>
            </a:r>
          </a:p>
          <a:p>
            <a:r>
              <a:rPr lang="en-US" dirty="0" smtClean="0"/>
              <a:t>An experiment that can result in different outcomes, even if repeated in the same manner every time, is called a </a:t>
            </a:r>
            <a:r>
              <a:rPr lang="en-US" dirty="0" smtClean="0">
                <a:solidFill>
                  <a:srgbClr val="0070C0"/>
                </a:solidFill>
              </a:rPr>
              <a:t>random experiment</a:t>
            </a:r>
            <a:r>
              <a:rPr lang="en-US" dirty="0" smtClean="0"/>
              <a:t>.</a:t>
            </a:r>
            <a:endParaRPr lang="en-US" dirty="0"/>
          </a:p>
        </p:txBody>
      </p:sp>
      <p:sp>
        <p:nvSpPr>
          <p:cNvPr id="4" name="Footer Placeholder 3"/>
          <p:cNvSpPr>
            <a:spLocks noGrp="1"/>
          </p:cNvSpPr>
          <p:nvPr>
            <p:ph type="ftr" sz="quarter" idx="11"/>
          </p:nvPr>
        </p:nvSpPr>
        <p:spPr/>
        <p:txBody>
          <a:bodyPr/>
          <a:lstStyle/>
          <a:p>
            <a:pPr algn="l"/>
            <a:r>
              <a:rPr lang="en-US" dirty="0" smtClean="0"/>
              <a:t>Sec 2-1.1 Random Experiments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 Rule: 3 or More Events</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pPr algn="l"/>
            <a:r>
              <a:rPr lang="en-US" dirty="0" smtClean="0"/>
              <a:t>Sec 2-3 Addition Rules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50</a:t>
            </a:fld>
            <a:endParaRPr lang="en-US" dirty="0"/>
          </a:p>
        </p:txBody>
      </p:sp>
      <p:graphicFrame>
        <p:nvGraphicFramePr>
          <p:cNvPr id="6" name="Object 5"/>
          <p:cNvGraphicFramePr>
            <a:graphicFrameLocks noChangeAspect="1"/>
          </p:cNvGraphicFramePr>
          <p:nvPr/>
        </p:nvGraphicFramePr>
        <p:xfrm>
          <a:off x="457200" y="1143000"/>
          <a:ext cx="6400800" cy="2087218"/>
        </p:xfrm>
        <a:graphic>
          <a:graphicData uri="http://schemas.openxmlformats.org/presentationml/2006/ole">
            <mc:AlternateContent xmlns:mc="http://schemas.openxmlformats.org/markup-compatibility/2006">
              <mc:Choice xmlns:v="urn:schemas-microsoft-com:vml" Requires="v">
                <p:oleObj spid="_x0000_s144388" name="Equation" r:id="rId4" imgW="2336760" imgH="761760" progId="Equation.DSMT4">
                  <p:embed/>
                </p:oleObj>
              </mc:Choice>
              <mc:Fallback>
                <p:oleObj name="Equation" r:id="rId4" imgW="2336760" imgH="76176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143000"/>
                        <a:ext cx="6400800" cy="2087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7620000" y="2590800"/>
            <a:ext cx="878767" cy="523220"/>
          </a:xfrm>
          <a:prstGeom prst="rect">
            <a:avLst/>
          </a:prstGeom>
          <a:noFill/>
        </p:spPr>
        <p:txBody>
          <a:bodyPr wrap="none" rtlCol="0">
            <a:spAutoFit/>
          </a:bodyPr>
          <a:lstStyle/>
          <a:p>
            <a:r>
              <a:rPr lang="en-US" sz="2800" dirty="0" smtClean="0"/>
              <a:t>(2-7)</a:t>
            </a:r>
            <a:endParaRPr lang="en-US" sz="2800" dirty="0"/>
          </a:p>
        </p:txBody>
      </p:sp>
      <p:sp>
        <p:nvSpPr>
          <p:cNvPr id="8" name="TextBox 7"/>
          <p:cNvSpPr txBox="1"/>
          <p:nvPr/>
        </p:nvSpPr>
        <p:spPr>
          <a:xfrm>
            <a:off x="609600" y="3124200"/>
            <a:ext cx="3482107" cy="461665"/>
          </a:xfrm>
          <a:prstGeom prst="rect">
            <a:avLst/>
          </a:prstGeom>
          <a:noFill/>
        </p:spPr>
        <p:txBody>
          <a:bodyPr wrap="none" rtlCol="0">
            <a:spAutoFit/>
          </a:bodyPr>
          <a:lstStyle/>
          <a:p>
            <a:r>
              <a:rPr lang="en-US" sz="2400" dirty="0" smtClean="0"/>
              <a:t>Note the alternating signs.</a:t>
            </a:r>
            <a:endParaRPr lang="en-US" sz="2400" dirty="0"/>
          </a:p>
        </p:txBody>
      </p:sp>
      <p:graphicFrame>
        <p:nvGraphicFramePr>
          <p:cNvPr id="9" name="Object 8"/>
          <p:cNvGraphicFramePr>
            <a:graphicFrameLocks noChangeAspect="1"/>
          </p:cNvGraphicFramePr>
          <p:nvPr/>
        </p:nvGraphicFramePr>
        <p:xfrm>
          <a:off x="761999" y="3733800"/>
          <a:ext cx="6772273" cy="2057400"/>
        </p:xfrm>
        <a:graphic>
          <a:graphicData uri="http://schemas.openxmlformats.org/presentationml/2006/ole">
            <mc:AlternateContent xmlns:mc="http://schemas.openxmlformats.org/markup-compatibility/2006">
              <mc:Choice xmlns:v="urn:schemas-microsoft-com:vml" Requires="v">
                <p:oleObj spid="_x0000_s144389" name="Equation" r:id="rId6" imgW="3009600" imgH="914400" progId="Equation.DSMT4">
                  <p:embed/>
                </p:oleObj>
              </mc:Choice>
              <mc:Fallback>
                <p:oleObj name="Equation" r:id="rId6" imgW="3009600" imgH="9144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1999" y="3733800"/>
                        <a:ext cx="6772273" cy="205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7620000" y="5105400"/>
            <a:ext cx="914400" cy="523220"/>
          </a:xfrm>
          <a:prstGeom prst="rect">
            <a:avLst/>
          </a:prstGeom>
          <a:noFill/>
        </p:spPr>
        <p:txBody>
          <a:bodyPr wrap="square" rtlCol="0">
            <a:spAutoFit/>
          </a:bodyPr>
          <a:lstStyle/>
          <a:p>
            <a:r>
              <a:rPr lang="en-US" sz="2800" dirty="0" smtClean="0"/>
              <a:t>(2-8)</a:t>
            </a:r>
            <a:endParaRPr lang="en-US" sz="28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Venn Diagram of Mutually Exclusive Events</a:t>
            </a:r>
            <a:endParaRPr lang="en-US" dirty="0"/>
          </a:p>
        </p:txBody>
      </p:sp>
      <p:sp>
        <p:nvSpPr>
          <p:cNvPr id="4" name="Footer Placeholder 3"/>
          <p:cNvSpPr>
            <a:spLocks noGrp="1"/>
          </p:cNvSpPr>
          <p:nvPr>
            <p:ph type="ftr" sz="quarter" idx="11"/>
          </p:nvPr>
        </p:nvSpPr>
        <p:spPr/>
        <p:txBody>
          <a:bodyPr/>
          <a:lstStyle/>
          <a:p>
            <a:pPr algn="l"/>
            <a:r>
              <a:rPr lang="en-US" dirty="0" smtClean="0"/>
              <a:t>Sec 2-3 Addition Rules, Figure 2-12</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51</a:t>
            </a:fld>
            <a:endParaRPr lang="en-US" dirty="0"/>
          </a:p>
        </p:txBody>
      </p:sp>
      <p:pic>
        <p:nvPicPr>
          <p:cNvPr id="145410" name="Picture 2" descr="C:\Documents and Settings\rsims\My Documents\Sims Courses\Wiley Slide Development Project\JPEG images from Jenny\Ch02\fig_02_12.jpg"/>
          <p:cNvPicPr>
            <a:picLocks noGrp="1" noChangeAspect="1" noChangeArrowheads="1"/>
          </p:cNvPicPr>
          <p:nvPr>
            <p:ph idx="1"/>
          </p:nvPr>
        </p:nvPicPr>
        <p:blipFill>
          <a:blip r:embed="rId3" cstate="print"/>
          <a:srcRect/>
          <a:stretch>
            <a:fillRect/>
          </a:stretch>
        </p:blipFill>
        <p:spPr bwMode="auto">
          <a:xfrm>
            <a:off x="2209800" y="1371600"/>
            <a:ext cx="4572000" cy="2633240"/>
          </a:xfrm>
          <a:prstGeom prst="rect">
            <a:avLst/>
          </a:prstGeom>
          <a:noFill/>
        </p:spPr>
      </p:pic>
      <p:sp>
        <p:nvSpPr>
          <p:cNvPr id="7" name="TextBox 6"/>
          <p:cNvSpPr txBox="1"/>
          <p:nvPr/>
        </p:nvSpPr>
        <p:spPr>
          <a:xfrm>
            <a:off x="914400" y="4419600"/>
            <a:ext cx="7239000" cy="1200329"/>
          </a:xfrm>
          <a:prstGeom prst="rect">
            <a:avLst/>
          </a:prstGeom>
          <a:noFill/>
        </p:spPr>
        <p:txBody>
          <a:bodyPr wrap="square" rtlCol="0">
            <a:spAutoFit/>
          </a:bodyPr>
          <a:lstStyle/>
          <a:p>
            <a:r>
              <a:rPr lang="en-US" sz="2400" dirty="0" smtClean="0">
                <a:solidFill>
                  <a:srgbClr val="0070C0"/>
                </a:solidFill>
              </a:rPr>
              <a:t>Figure 2-12  </a:t>
            </a:r>
            <a:r>
              <a:rPr lang="en-US" sz="2400" dirty="0" smtClean="0"/>
              <a:t>Venn diagram of four mutually exclusive events.  Note that no outcomes are common to more than one event, i.e. all intersections are null.</a:t>
            </a:r>
            <a:endParaRPr lang="en-US" sz="24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2-21:  pH</a:t>
            </a:r>
            <a:endParaRPr lang="en-US" dirty="0"/>
          </a:p>
        </p:txBody>
      </p:sp>
      <p:sp>
        <p:nvSpPr>
          <p:cNvPr id="3" name="Content Placeholder 2"/>
          <p:cNvSpPr>
            <a:spLocks noGrp="1"/>
          </p:cNvSpPr>
          <p:nvPr>
            <p:ph idx="1"/>
          </p:nvPr>
        </p:nvSpPr>
        <p:spPr>
          <a:xfrm>
            <a:off x="381000" y="1143000"/>
            <a:ext cx="8382000" cy="4572000"/>
          </a:xfrm>
        </p:spPr>
        <p:txBody>
          <a:bodyPr/>
          <a:lstStyle/>
          <a:p>
            <a:r>
              <a:rPr lang="en-US" dirty="0" smtClean="0"/>
              <a:t>Let X denote the pH of a sample.  Consider the event that P(6.5 &lt; </a:t>
            </a:r>
            <a:r>
              <a:rPr lang="en-US" i="1" dirty="0" smtClean="0"/>
              <a:t>X</a:t>
            </a:r>
            <a:r>
              <a:rPr lang="en-US" dirty="0" smtClean="0"/>
              <a:t> ≤ 7.5) = </a:t>
            </a:r>
          </a:p>
          <a:p>
            <a:pPr algn="ctr">
              <a:buNone/>
            </a:pPr>
            <a:r>
              <a:rPr lang="en-US" sz="3000" i="1" dirty="0" smtClean="0"/>
              <a:t>P</a:t>
            </a:r>
            <a:r>
              <a:rPr lang="en-US" sz="3000" dirty="0" smtClean="0"/>
              <a:t>(6.5 &lt; </a:t>
            </a:r>
            <a:r>
              <a:rPr lang="en-US" sz="3000" i="1" dirty="0" smtClean="0"/>
              <a:t>X</a:t>
            </a:r>
            <a:r>
              <a:rPr lang="en-US" sz="3000" dirty="0" smtClean="0"/>
              <a:t> ≤ 7.0) + </a:t>
            </a:r>
            <a:r>
              <a:rPr lang="en-US" sz="3000" i="1" dirty="0" smtClean="0"/>
              <a:t>P</a:t>
            </a:r>
            <a:r>
              <a:rPr lang="en-US" sz="3000" dirty="0" smtClean="0"/>
              <a:t>(7.0 &lt; </a:t>
            </a:r>
            <a:r>
              <a:rPr lang="en-US" sz="3000" i="1" dirty="0" smtClean="0"/>
              <a:t>X</a:t>
            </a:r>
            <a:r>
              <a:rPr lang="en-US" sz="3000" dirty="0" smtClean="0"/>
              <a:t> ≤ 7.5) + </a:t>
            </a:r>
            <a:r>
              <a:rPr lang="en-US" sz="3000" i="1" dirty="0" smtClean="0"/>
              <a:t>P</a:t>
            </a:r>
            <a:r>
              <a:rPr lang="en-US" sz="3000" dirty="0" smtClean="0"/>
              <a:t>(7.5 &lt; </a:t>
            </a:r>
            <a:r>
              <a:rPr lang="en-US" sz="3000" i="1" dirty="0" smtClean="0"/>
              <a:t>X</a:t>
            </a:r>
            <a:r>
              <a:rPr lang="en-US" sz="3000" dirty="0" smtClean="0"/>
              <a:t> ≤ 7.8)</a:t>
            </a:r>
          </a:p>
          <a:p>
            <a:endParaRPr lang="en-US" sz="3000" dirty="0" smtClean="0"/>
          </a:p>
          <a:p>
            <a:r>
              <a:rPr lang="en-US" sz="3000" dirty="0" smtClean="0"/>
              <a:t>The partition of an event into mutually exclusive subsets is widely used to allocate probabilities.</a:t>
            </a:r>
            <a:endParaRPr lang="en-US" sz="3000" dirty="0"/>
          </a:p>
        </p:txBody>
      </p:sp>
      <p:sp>
        <p:nvSpPr>
          <p:cNvPr id="4" name="Footer Placeholder 3"/>
          <p:cNvSpPr>
            <a:spLocks noGrp="1"/>
          </p:cNvSpPr>
          <p:nvPr>
            <p:ph type="ftr" sz="quarter" idx="11"/>
          </p:nvPr>
        </p:nvSpPr>
        <p:spPr/>
        <p:txBody>
          <a:bodyPr/>
          <a:lstStyle/>
          <a:p>
            <a:pPr algn="l"/>
            <a:r>
              <a:rPr lang="en-US" dirty="0" smtClean="0"/>
              <a:t>Sec 2-3 Addition Rule</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a:t>
            </a:r>
            <a:endParaRPr lang="en-US" dirty="0"/>
          </a:p>
        </p:txBody>
      </p:sp>
      <p:sp>
        <p:nvSpPr>
          <p:cNvPr id="3" name="Content Placeholder 2"/>
          <p:cNvSpPr>
            <a:spLocks noGrp="1"/>
          </p:cNvSpPr>
          <p:nvPr>
            <p:ph idx="1"/>
          </p:nvPr>
        </p:nvSpPr>
        <p:spPr>
          <a:xfrm>
            <a:off x="304800" y="1066800"/>
            <a:ext cx="8382000" cy="4953000"/>
          </a:xfrm>
        </p:spPr>
        <p:txBody>
          <a:bodyPr>
            <a:normAutofit lnSpcReduction="10000"/>
          </a:bodyPr>
          <a:lstStyle/>
          <a:p>
            <a:r>
              <a:rPr lang="en-US" dirty="0" smtClean="0"/>
              <a:t>Probabilities should be reevaluated as additional information becomes available.</a:t>
            </a:r>
          </a:p>
          <a:p>
            <a:r>
              <a:rPr lang="en-US" i="1" dirty="0" smtClean="0"/>
              <a:t>P</a:t>
            </a:r>
            <a:r>
              <a:rPr lang="en-US" dirty="0" smtClean="0"/>
              <a:t>(</a:t>
            </a:r>
            <a:r>
              <a:rPr lang="en-US" i="1" dirty="0" smtClean="0"/>
              <a:t>B</a:t>
            </a:r>
            <a:r>
              <a:rPr lang="en-US" dirty="0" smtClean="0"/>
              <a:t>|</a:t>
            </a:r>
            <a:r>
              <a:rPr lang="en-US" i="1" dirty="0" smtClean="0"/>
              <a:t>A</a:t>
            </a:r>
            <a:r>
              <a:rPr lang="en-US" dirty="0" smtClean="0"/>
              <a:t>) is called the probability of event </a:t>
            </a:r>
            <a:r>
              <a:rPr lang="en-US" i="1" dirty="0" smtClean="0"/>
              <a:t>B</a:t>
            </a:r>
            <a:r>
              <a:rPr lang="en-US" dirty="0" smtClean="0"/>
              <a:t> occurring, given that event </a:t>
            </a:r>
            <a:r>
              <a:rPr lang="en-US" i="1" dirty="0" smtClean="0"/>
              <a:t>A</a:t>
            </a:r>
            <a:r>
              <a:rPr lang="en-US" dirty="0" smtClean="0"/>
              <a:t> has already occurred.</a:t>
            </a:r>
          </a:p>
          <a:p>
            <a:r>
              <a:rPr lang="en-US" dirty="0" smtClean="0"/>
              <a:t>A communications channel  has an error rate of 1 per 1000 bits transmitted.  Errors are rare, but do tend to occur in bursts.  If a bit is in error, the probability that the next bit is also an error ought to be greater than 1/1000.</a:t>
            </a:r>
          </a:p>
        </p:txBody>
      </p:sp>
      <p:sp>
        <p:nvSpPr>
          <p:cNvPr id="4" name="Footer Placeholder 3"/>
          <p:cNvSpPr>
            <a:spLocks noGrp="1"/>
          </p:cNvSpPr>
          <p:nvPr>
            <p:ph type="ftr" sz="quarter" idx="11"/>
          </p:nvPr>
        </p:nvSpPr>
        <p:spPr/>
        <p:txBody>
          <a:bodyPr/>
          <a:lstStyle/>
          <a:p>
            <a:pPr algn="l"/>
            <a:r>
              <a:rPr lang="en-US" dirty="0" smtClean="0"/>
              <a:t>Sec 2-4 Conditional Probability</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Conditional Probability</a:t>
            </a:r>
            <a:endParaRPr lang="en-US" dirty="0"/>
          </a:p>
        </p:txBody>
      </p:sp>
      <p:sp>
        <p:nvSpPr>
          <p:cNvPr id="3" name="Content Placeholder 2"/>
          <p:cNvSpPr>
            <a:spLocks noGrp="1"/>
          </p:cNvSpPr>
          <p:nvPr>
            <p:ph idx="1"/>
          </p:nvPr>
        </p:nvSpPr>
        <p:spPr/>
        <p:txBody>
          <a:bodyPr/>
          <a:lstStyle/>
          <a:p>
            <a:r>
              <a:rPr lang="en-US" dirty="0" smtClean="0"/>
              <a:t>In a thin film manufacturing process, the proportion of parts that are not acceptable is 2%.  However the process is sensitive to contamination that can increase the rate of parts rejection.</a:t>
            </a:r>
          </a:p>
          <a:p>
            <a:r>
              <a:rPr lang="en-US" dirty="0" smtClean="0"/>
              <a:t>If we know that the plant is having filtration problems that increase film contamination, we would presume that the rejection rate has increased.</a:t>
            </a:r>
            <a:endParaRPr lang="en-US" dirty="0"/>
          </a:p>
        </p:txBody>
      </p:sp>
      <p:sp>
        <p:nvSpPr>
          <p:cNvPr id="4" name="Footer Placeholder 3"/>
          <p:cNvSpPr>
            <a:spLocks noGrp="1"/>
          </p:cNvSpPr>
          <p:nvPr>
            <p:ph type="ftr" sz="quarter" idx="11"/>
          </p:nvPr>
        </p:nvSpPr>
        <p:spPr/>
        <p:txBody>
          <a:bodyPr/>
          <a:lstStyle/>
          <a:p>
            <a:pPr algn="l"/>
            <a:r>
              <a:rPr lang="en-US" dirty="0" smtClean="0"/>
              <a:t>Sec 2-4 Conditional Probability</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Another Example of Conditional Probability</a:t>
            </a:r>
            <a:endParaRPr lang="en-US" dirty="0"/>
          </a:p>
        </p:txBody>
      </p:sp>
      <p:sp>
        <p:nvSpPr>
          <p:cNvPr id="4" name="Footer Placeholder 3"/>
          <p:cNvSpPr>
            <a:spLocks noGrp="1"/>
          </p:cNvSpPr>
          <p:nvPr>
            <p:ph type="ftr" sz="quarter" idx="11"/>
          </p:nvPr>
        </p:nvSpPr>
        <p:spPr/>
        <p:txBody>
          <a:bodyPr/>
          <a:lstStyle/>
          <a:p>
            <a:pPr algn="l"/>
            <a:r>
              <a:rPr lang="en-US" dirty="0" smtClean="0"/>
              <a:t>Sec 2-4 Conditional Probability</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55</a:t>
            </a:fld>
            <a:endParaRPr lang="en-US" dirty="0"/>
          </a:p>
        </p:txBody>
      </p:sp>
      <p:pic>
        <p:nvPicPr>
          <p:cNvPr id="146434" name="Picture 2" descr="C:\Documents and Settings\rsims\My Documents\Sims Courses\Wiley Slide Development Project\JPEG images from Jenny\Ch02\fig_02_13.jpg"/>
          <p:cNvPicPr>
            <a:picLocks noGrp="1" noChangeAspect="1" noChangeArrowheads="1"/>
          </p:cNvPicPr>
          <p:nvPr>
            <p:ph idx="1"/>
          </p:nvPr>
        </p:nvPicPr>
        <p:blipFill>
          <a:blip r:embed="rId3" cstate="print"/>
          <a:srcRect/>
          <a:stretch>
            <a:fillRect/>
          </a:stretch>
        </p:blipFill>
        <p:spPr bwMode="auto">
          <a:xfrm>
            <a:off x="1143000" y="1066800"/>
            <a:ext cx="7035501" cy="3429000"/>
          </a:xfrm>
          <a:prstGeom prst="rect">
            <a:avLst/>
          </a:prstGeom>
          <a:noFill/>
        </p:spPr>
      </p:pic>
      <p:sp>
        <p:nvSpPr>
          <p:cNvPr id="7" name="TextBox 6"/>
          <p:cNvSpPr txBox="1"/>
          <p:nvPr/>
        </p:nvSpPr>
        <p:spPr>
          <a:xfrm>
            <a:off x="838200" y="4724400"/>
            <a:ext cx="7696200" cy="1323439"/>
          </a:xfrm>
          <a:prstGeom prst="rect">
            <a:avLst/>
          </a:prstGeom>
          <a:noFill/>
        </p:spPr>
        <p:txBody>
          <a:bodyPr wrap="square" rtlCol="0">
            <a:spAutoFit/>
          </a:bodyPr>
          <a:lstStyle/>
          <a:p>
            <a:r>
              <a:rPr lang="en-US" sz="2000" dirty="0" smtClean="0">
                <a:solidFill>
                  <a:srgbClr val="0070C0"/>
                </a:solidFill>
              </a:rPr>
              <a:t>Figure 2-13  </a:t>
            </a:r>
            <a:r>
              <a:rPr lang="en-US" sz="2000" dirty="0" smtClean="0"/>
              <a:t>Conditional probability of rejection for parts with surface flaws and for parts without surface flaws.  The probability of a defective part is not evenly distributed.  Flawed parts are five times more likely to be defective than non-flawed parts, i.e., </a:t>
            </a:r>
            <a:r>
              <a:rPr lang="en-US" sz="2000" i="1" dirty="0" smtClean="0"/>
              <a:t>P</a:t>
            </a:r>
            <a:r>
              <a:rPr lang="en-US" sz="2000" dirty="0" smtClean="0"/>
              <a:t>(</a:t>
            </a:r>
            <a:r>
              <a:rPr lang="en-US" sz="2000" i="1" dirty="0" smtClean="0"/>
              <a:t>D</a:t>
            </a:r>
            <a:r>
              <a:rPr lang="en-US" sz="2000" dirty="0" smtClean="0"/>
              <a:t>|</a:t>
            </a:r>
            <a:r>
              <a:rPr lang="en-US" sz="2000" i="1" dirty="0" smtClean="0"/>
              <a:t>F</a:t>
            </a:r>
            <a:r>
              <a:rPr lang="en-US" sz="2000" dirty="0" smtClean="0"/>
              <a:t>) / </a:t>
            </a:r>
            <a:r>
              <a:rPr lang="en-US" sz="2000" i="1" dirty="0" smtClean="0"/>
              <a:t>P</a:t>
            </a:r>
            <a:r>
              <a:rPr lang="en-US" sz="2000" dirty="0" smtClean="0"/>
              <a:t>(</a:t>
            </a:r>
            <a:r>
              <a:rPr lang="en-US" sz="2000" i="1" dirty="0" smtClean="0"/>
              <a:t>D</a:t>
            </a:r>
            <a:r>
              <a:rPr lang="en-US" sz="2000" dirty="0" smtClean="0"/>
              <a:t>|</a:t>
            </a:r>
            <a:r>
              <a:rPr lang="en-US" sz="2000" i="1" dirty="0" smtClean="0"/>
              <a:t>F’</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868362"/>
          </a:xfrm>
        </p:spPr>
        <p:txBody>
          <a:bodyPr>
            <a:normAutofit fontScale="90000"/>
          </a:bodyPr>
          <a:lstStyle/>
          <a:p>
            <a:r>
              <a:rPr lang="en-US" dirty="0" smtClean="0"/>
              <a:t>Example 2-22: A Sample From Prior Graphic </a:t>
            </a:r>
            <a:endParaRPr lang="en-US" dirty="0"/>
          </a:p>
        </p:txBody>
      </p:sp>
      <p:sp>
        <p:nvSpPr>
          <p:cNvPr id="3" name="Content Placeholder 2"/>
          <p:cNvSpPr>
            <a:spLocks noGrp="1"/>
          </p:cNvSpPr>
          <p:nvPr>
            <p:ph idx="1"/>
          </p:nvPr>
        </p:nvSpPr>
        <p:spPr>
          <a:xfrm>
            <a:off x="457200" y="914400"/>
            <a:ext cx="8229600" cy="2667000"/>
          </a:xfrm>
        </p:spPr>
        <p:txBody>
          <a:bodyPr/>
          <a:lstStyle/>
          <a:p>
            <a:r>
              <a:rPr lang="en-US" dirty="0" smtClean="0"/>
              <a:t>Table 2-3 shows that 400 parts are classified by surface flaws and as functionally defective.  Observe that:</a:t>
            </a:r>
          </a:p>
          <a:p>
            <a:pPr lvl="1"/>
            <a:r>
              <a:rPr lang="en-US" dirty="0" smtClean="0"/>
              <a:t> </a:t>
            </a:r>
            <a:r>
              <a:rPr lang="en-US" i="1" dirty="0" smtClean="0"/>
              <a:t>P</a:t>
            </a:r>
            <a:r>
              <a:rPr lang="en-US" dirty="0" smtClean="0"/>
              <a:t>(</a:t>
            </a:r>
            <a:r>
              <a:rPr lang="en-US" i="1" dirty="0" smtClean="0"/>
              <a:t>D</a:t>
            </a:r>
            <a:r>
              <a:rPr lang="en-US" dirty="0" smtClean="0"/>
              <a:t>|</a:t>
            </a:r>
            <a:r>
              <a:rPr lang="en-US" i="1" dirty="0" smtClean="0"/>
              <a:t>F</a:t>
            </a:r>
            <a:r>
              <a:rPr lang="en-US" dirty="0" smtClean="0"/>
              <a:t>) = 10/40 = 0.25</a:t>
            </a:r>
          </a:p>
          <a:p>
            <a:pPr lvl="1"/>
            <a:r>
              <a:rPr lang="en-US" dirty="0" smtClean="0"/>
              <a:t> </a:t>
            </a:r>
            <a:r>
              <a:rPr lang="en-US" i="1" dirty="0" smtClean="0"/>
              <a:t>P</a:t>
            </a:r>
            <a:r>
              <a:rPr lang="en-US" dirty="0" smtClean="0"/>
              <a:t>(</a:t>
            </a:r>
            <a:r>
              <a:rPr lang="en-US" i="1" dirty="0" smtClean="0"/>
              <a:t>D</a:t>
            </a:r>
            <a:r>
              <a:rPr lang="en-US" dirty="0" smtClean="0"/>
              <a:t>|</a:t>
            </a:r>
            <a:r>
              <a:rPr lang="en-US" i="1" dirty="0" smtClean="0"/>
              <a:t>F’) </a:t>
            </a:r>
            <a:r>
              <a:rPr lang="en-US" dirty="0" smtClean="0"/>
              <a:t>= 18/360 = 0.05</a:t>
            </a:r>
            <a:endParaRPr lang="en-US" dirty="0"/>
          </a:p>
        </p:txBody>
      </p:sp>
      <p:sp>
        <p:nvSpPr>
          <p:cNvPr id="4" name="Footer Placeholder 3"/>
          <p:cNvSpPr>
            <a:spLocks noGrp="1"/>
          </p:cNvSpPr>
          <p:nvPr>
            <p:ph type="ftr" sz="quarter" idx="11"/>
          </p:nvPr>
        </p:nvSpPr>
        <p:spPr/>
        <p:txBody>
          <a:bodyPr/>
          <a:lstStyle/>
          <a:p>
            <a:pPr algn="l"/>
            <a:r>
              <a:rPr lang="en-US" dirty="0" smtClean="0"/>
              <a:t>Sec 2-4 Conditional Probability</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56</a:t>
            </a:fld>
            <a:endParaRPr lang="en-US" dirty="0"/>
          </a:p>
        </p:txBody>
      </p:sp>
      <p:graphicFrame>
        <p:nvGraphicFramePr>
          <p:cNvPr id="147460" name="Object 4"/>
          <p:cNvGraphicFramePr>
            <a:graphicFrameLocks noChangeAspect="1"/>
          </p:cNvGraphicFramePr>
          <p:nvPr/>
        </p:nvGraphicFramePr>
        <p:xfrm>
          <a:off x="2362200" y="3657600"/>
          <a:ext cx="4554367" cy="2438400"/>
        </p:xfrm>
        <a:graphic>
          <a:graphicData uri="http://schemas.openxmlformats.org/presentationml/2006/ole">
            <mc:AlternateContent xmlns:mc="http://schemas.openxmlformats.org/markup-compatibility/2006">
              <mc:Choice xmlns:v="urn:schemas-microsoft-com:vml" Requires="v">
                <p:oleObj spid="_x0000_s147461" name="Binary Worksheet" r:id="rId5" imgW="2152802" imgH="1152449" progId="Excel.SheetBinaryMacroEnabled.12">
                  <p:embed/>
                </p:oleObj>
              </mc:Choice>
              <mc:Fallback>
                <p:oleObj name="Binary Worksheet" r:id="rId5" imgW="2152802" imgH="1152449" progId="Excel.SheetBinaryMacroEnabled.12">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3657600"/>
                        <a:ext cx="4554367"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 Rule</a:t>
            </a:r>
            <a:endParaRPr lang="en-US" dirty="0"/>
          </a:p>
        </p:txBody>
      </p:sp>
      <p:sp>
        <p:nvSpPr>
          <p:cNvPr id="3" name="Content Placeholder 2"/>
          <p:cNvSpPr>
            <a:spLocks noGrp="1"/>
          </p:cNvSpPr>
          <p:nvPr>
            <p:ph idx="1"/>
          </p:nvPr>
        </p:nvSpPr>
        <p:spPr/>
        <p:txBody>
          <a:bodyPr/>
          <a:lstStyle/>
          <a:p>
            <a:r>
              <a:rPr lang="en-US" dirty="0" smtClean="0"/>
              <a:t>The </a:t>
            </a:r>
            <a:r>
              <a:rPr lang="en-US" dirty="0" smtClean="0">
                <a:solidFill>
                  <a:srgbClr val="0070C0"/>
                </a:solidFill>
              </a:rPr>
              <a:t>conditional probability </a:t>
            </a:r>
            <a:r>
              <a:rPr lang="en-US" dirty="0" smtClean="0"/>
              <a:t>of event </a:t>
            </a:r>
            <a:r>
              <a:rPr lang="en-US" i="1" dirty="0" smtClean="0"/>
              <a:t>B</a:t>
            </a:r>
            <a:r>
              <a:rPr lang="en-US" dirty="0" smtClean="0"/>
              <a:t> given event </a:t>
            </a:r>
            <a:r>
              <a:rPr lang="en-US" i="1" dirty="0" smtClean="0"/>
              <a:t>A</a:t>
            </a:r>
            <a:r>
              <a:rPr lang="en-US" dirty="0" smtClean="0"/>
              <a:t>, denoted as </a:t>
            </a:r>
            <a:r>
              <a:rPr lang="en-US" i="1" dirty="0" smtClean="0"/>
              <a:t>P</a:t>
            </a:r>
            <a:r>
              <a:rPr lang="en-US" dirty="0" smtClean="0"/>
              <a:t>(</a:t>
            </a:r>
            <a:r>
              <a:rPr lang="en-US" i="1" dirty="0" smtClean="0"/>
              <a:t>A</a:t>
            </a:r>
            <a:r>
              <a:rPr lang="en-US" dirty="0" smtClean="0"/>
              <a:t>|</a:t>
            </a:r>
            <a:r>
              <a:rPr lang="en-US" i="1" dirty="0" smtClean="0"/>
              <a:t>B</a:t>
            </a:r>
            <a:r>
              <a:rPr lang="en-US" dirty="0" smtClean="0"/>
              <a:t>), is:</a:t>
            </a:r>
          </a:p>
          <a:p>
            <a:pPr algn="r">
              <a:buNone/>
            </a:pPr>
            <a:r>
              <a:rPr lang="en-US" i="1" dirty="0" smtClean="0"/>
              <a:t>P</a:t>
            </a:r>
            <a:r>
              <a:rPr lang="en-US" dirty="0" smtClean="0"/>
              <a:t>(</a:t>
            </a:r>
            <a:r>
              <a:rPr lang="en-US" i="1" dirty="0" smtClean="0"/>
              <a:t>B</a:t>
            </a:r>
            <a:r>
              <a:rPr lang="en-US" dirty="0" smtClean="0"/>
              <a:t>|</a:t>
            </a:r>
            <a:r>
              <a:rPr lang="en-US" i="1" dirty="0" smtClean="0"/>
              <a:t>A</a:t>
            </a:r>
            <a:r>
              <a:rPr lang="en-US" dirty="0" smtClean="0"/>
              <a:t>) = </a:t>
            </a:r>
            <a:r>
              <a:rPr lang="en-US" i="1" dirty="0" smtClean="0"/>
              <a:t>P</a:t>
            </a:r>
            <a:r>
              <a:rPr lang="en-US" dirty="0" smtClean="0"/>
              <a:t>(</a:t>
            </a:r>
            <a:r>
              <a:rPr lang="en-US" i="1" dirty="0" smtClean="0"/>
              <a:t>A</a:t>
            </a:r>
            <a:r>
              <a:rPr lang="en-US" b="1" dirty="0" smtClean="0">
                <a:sym typeface="Mathematica1"/>
              </a:rPr>
              <a:t></a:t>
            </a:r>
            <a:r>
              <a:rPr lang="en-US" i="1" dirty="0" smtClean="0">
                <a:sym typeface="Mathematica1"/>
              </a:rPr>
              <a:t>B</a:t>
            </a:r>
            <a:r>
              <a:rPr lang="en-US" dirty="0" smtClean="0">
                <a:sym typeface="Mathematica1"/>
              </a:rPr>
              <a:t>) / </a:t>
            </a:r>
            <a:r>
              <a:rPr lang="en-US" i="1" dirty="0" smtClean="0">
                <a:sym typeface="Mathematica1"/>
              </a:rPr>
              <a:t>P</a:t>
            </a:r>
            <a:r>
              <a:rPr lang="en-US" dirty="0" smtClean="0">
                <a:sym typeface="Mathematica1"/>
              </a:rPr>
              <a:t>(</a:t>
            </a:r>
            <a:r>
              <a:rPr lang="en-US" i="1" dirty="0" smtClean="0">
                <a:sym typeface="Mathematica1"/>
              </a:rPr>
              <a:t>A</a:t>
            </a:r>
            <a:r>
              <a:rPr lang="en-US" dirty="0" smtClean="0">
                <a:sym typeface="Mathematica1"/>
              </a:rPr>
              <a:t>)                  (2-9)</a:t>
            </a:r>
          </a:p>
          <a:p>
            <a:pPr>
              <a:buNone/>
            </a:pPr>
            <a:r>
              <a:rPr lang="en-US" dirty="0" smtClean="0">
                <a:sym typeface="Mathematica1"/>
              </a:rPr>
              <a:t>for </a:t>
            </a:r>
            <a:r>
              <a:rPr lang="en-US" i="1" dirty="0" smtClean="0">
                <a:sym typeface="Mathematica1"/>
              </a:rPr>
              <a:t>P</a:t>
            </a:r>
            <a:r>
              <a:rPr lang="en-US" dirty="0" smtClean="0">
                <a:sym typeface="Mathematica1"/>
              </a:rPr>
              <a:t>(</a:t>
            </a:r>
            <a:r>
              <a:rPr lang="en-US" i="1" dirty="0" smtClean="0">
                <a:sym typeface="Mathematica1"/>
              </a:rPr>
              <a:t>A</a:t>
            </a:r>
            <a:r>
              <a:rPr lang="en-US" dirty="0" smtClean="0">
                <a:sym typeface="Mathematica1"/>
              </a:rPr>
              <a:t>) &gt; 0.</a:t>
            </a:r>
          </a:p>
          <a:p>
            <a:pPr>
              <a:buNone/>
            </a:pPr>
            <a:endParaRPr lang="en-US" dirty="0" smtClean="0">
              <a:sym typeface="Mathematica1"/>
            </a:endParaRPr>
          </a:p>
          <a:p>
            <a:r>
              <a:rPr lang="en-US" dirty="0" smtClean="0">
                <a:sym typeface="Mathematica1"/>
              </a:rPr>
              <a:t>From a relative frequency perspective of n equally likely outcomes:</a:t>
            </a:r>
          </a:p>
          <a:p>
            <a:pPr lvl="1"/>
            <a:r>
              <a:rPr lang="en-US" i="1" dirty="0" smtClean="0">
                <a:sym typeface="Mathematica1"/>
              </a:rPr>
              <a:t>P</a:t>
            </a:r>
            <a:r>
              <a:rPr lang="en-US" dirty="0" smtClean="0">
                <a:sym typeface="Mathematica1"/>
              </a:rPr>
              <a:t>(</a:t>
            </a:r>
            <a:r>
              <a:rPr lang="en-US" i="1" dirty="0" smtClean="0">
                <a:sym typeface="Mathematica1"/>
              </a:rPr>
              <a:t>A</a:t>
            </a:r>
            <a:r>
              <a:rPr lang="en-US" dirty="0" smtClean="0">
                <a:sym typeface="Mathematica1"/>
              </a:rPr>
              <a:t>) = (number of outcomes in </a:t>
            </a:r>
            <a:r>
              <a:rPr lang="en-US" i="1" dirty="0" smtClean="0">
                <a:sym typeface="Mathematica1"/>
              </a:rPr>
              <a:t>A</a:t>
            </a:r>
            <a:r>
              <a:rPr lang="en-US" dirty="0" smtClean="0">
                <a:sym typeface="Mathematica1"/>
              </a:rPr>
              <a:t>) / n</a:t>
            </a:r>
          </a:p>
          <a:p>
            <a:pPr lvl="1"/>
            <a:r>
              <a:rPr lang="en-US" dirty="0" smtClean="0">
                <a:sym typeface="Mathematica1"/>
              </a:rPr>
              <a:t>P(</a:t>
            </a:r>
            <a:r>
              <a:rPr lang="en-US" i="1" dirty="0" smtClean="0"/>
              <a:t>A</a:t>
            </a:r>
            <a:r>
              <a:rPr lang="en-US" b="1" dirty="0" smtClean="0">
                <a:sym typeface="Mathematica1"/>
              </a:rPr>
              <a:t></a:t>
            </a:r>
            <a:r>
              <a:rPr lang="en-US" i="1" dirty="0" smtClean="0">
                <a:sym typeface="Mathematica1"/>
              </a:rPr>
              <a:t>B</a:t>
            </a:r>
            <a:r>
              <a:rPr lang="en-US" dirty="0" smtClean="0">
                <a:sym typeface="Mathematica1"/>
              </a:rPr>
              <a:t>) = (number of outcomes in </a:t>
            </a:r>
            <a:r>
              <a:rPr lang="en-US" i="1" dirty="0" smtClean="0"/>
              <a:t>A</a:t>
            </a:r>
            <a:r>
              <a:rPr lang="en-US" b="1" dirty="0" smtClean="0">
                <a:sym typeface="Mathematica1"/>
              </a:rPr>
              <a:t></a:t>
            </a:r>
            <a:r>
              <a:rPr lang="en-US" i="1" dirty="0" smtClean="0">
                <a:sym typeface="Mathematica1"/>
              </a:rPr>
              <a:t>B</a:t>
            </a:r>
            <a:r>
              <a:rPr lang="en-US" dirty="0" smtClean="0">
                <a:sym typeface="Mathematica1"/>
              </a:rPr>
              <a:t>)</a:t>
            </a:r>
            <a:r>
              <a:rPr lang="en-US" i="1" dirty="0" smtClean="0">
                <a:sym typeface="Mathematica1"/>
              </a:rPr>
              <a:t> / n</a:t>
            </a:r>
            <a:endParaRPr lang="en-US" dirty="0"/>
          </a:p>
        </p:txBody>
      </p:sp>
      <p:sp>
        <p:nvSpPr>
          <p:cNvPr id="4" name="Footer Placeholder 3"/>
          <p:cNvSpPr>
            <a:spLocks noGrp="1"/>
          </p:cNvSpPr>
          <p:nvPr>
            <p:ph type="ftr" sz="quarter" idx="11"/>
          </p:nvPr>
        </p:nvSpPr>
        <p:spPr/>
        <p:txBody>
          <a:bodyPr/>
          <a:lstStyle/>
          <a:p>
            <a:pPr algn="l"/>
            <a:r>
              <a:rPr lang="en-US" dirty="0" smtClean="0"/>
              <a:t>Sec 2-4 Conditional Probability</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57</a:t>
            </a:fld>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2-23:  More Surface Flaws</a:t>
            </a:r>
            <a:endParaRPr lang="en-US" dirty="0"/>
          </a:p>
        </p:txBody>
      </p:sp>
      <p:sp>
        <p:nvSpPr>
          <p:cNvPr id="3" name="Content Placeholder 2"/>
          <p:cNvSpPr>
            <a:spLocks noGrp="1"/>
          </p:cNvSpPr>
          <p:nvPr>
            <p:ph idx="1"/>
          </p:nvPr>
        </p:nvSpPr>
        <p:spPr>
          <a:xfrm>
            <a:off x="381000" y="914400"/>
            <a:ext cx="8458200" cy="4953000"/>
          </a:xfrm>
        </p:spPr>
        <p:txBody>
          <a:bodyPr/>
          <a:lstStyle/>
          <a:p>
            <a:pPr>
              <a:buNone/>
            </a:pPr>
            <a:r>
              <a:rPr lang="en-US" dirty="0" smtClean="0"/>
              <a:t>Refer to Table 2-3 again.  There are 4 probabilities conditioned on flaws.</a:t>
            </a:r>
            <a:endParaRPr lang="en-US" dirty="0"/>
          </a:p>
        </p:txBody>
      </p:sp>
      <p:sp>
        <p:nvSpPr>
          <p:cNvPr id="4" name="Footer Placeholder 3"/>
          <p:cNvSpPr>
            <a:spLocks noGrp="1"/>
          </p:cNvSpPr>
          <p:nvPr>
            <p:ph type="ftr" sz="quarter" idx="11"/>
          </p:nvPr>
        </p:nvSpPr>
        <p:spPr/>
        <p:txBody>
          <a:bodyPr/>
          <a:lstStyle/>
          <a:p>
            <a:pPr algn="l"/>
            <a:r>
              <a:rPr lang="en-US" dirty="0" smtClean="0"/>
              <a:t>Sec 2-4 Conditional Probability</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58</a:t>
            </a:fld>
            <a:endParaRPr lang="en-US" dirty="0"/>
          </a:p>
        </p:txBody>
      </p:sp>
      <p:graphicFrame>
        <p:nvGraphicFramePr>
          <p:cNvPr id="6" name="Object 5"/>
          <p:cNvGraphicFramePr>
            <a:graphicFrameLocks noChangeAspect="1"/>
          </p:cNvGraphicFramePr>
          <p:nvPr/>
        </p:nvGraphicFramePr>
        <p:xfrm>
          <a:off x="457200" y="3276600"/>
          <a:ext cx="5242618" cy="2667000"/>
        </p:xfrm>
        <a:graphic>
          <a:graphicData uri="http://schemas.openxmlformats.org/presentationml/2006/ole">
            <mc:AlternateContent xmlns:mc="http://schemas.openxmlformats.org/markup-compatibility/2006">
              <mc:Choice xmlns:v="urn:schemas-microsoft-com:vml" Requires="v">
                <p:oleObj spid="_x0000_s148484" name="Equation" r:id="rId4" imgW="2844720" imgH="1447560" progId="Equation.DSMT4">
                  <p:embed/>
                </p:oleObj>
              </mc:Choice>
              <mc:Fallback>
                <p:oleObj name="Equation" r:id="rId4" imgW="2844720" imgH="144756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276600"/>
                        <a:ext cx="5242618" cy="266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8483" name="Object 3"/>
          <p:cNvGraphicFramePr>
            <a:graphicFrameLocks noChangeAspect="1"/>
          </p:cNvGraphicFramePr>
          <p:nvPr/>
        </p:nvGraphicFramePr>
        <p:xfrm>
          <a:off x="4724400" y="1676400"/>
          <a:ext cx="3700423" cy="1981200"/>
        </p:xfrm>
        <a:graphic>
          <a:graphicData uri="http://schemas.openxmlformats.org/presentationml/2006/ole">
            <mc:AlternateContent xmlns:mc="http://schemas.openxmlformats.org/markup-compatibility/2006">
              <mc:Choice xmlns:v="urn:schemas-microsoft-com:vml" Requires="v">
                <p:oleObj spid="_x0000_s148485" name="Binary Worksheet" r:id="rId7" imgW="2152802" imgH="1152449" progId="Excel.SheetBinaryMacroEnabled.12">
                  <p:embed/>
                </p:oleObj>
              </mc:Choice>
              <mc:Fallback>
                <p:oleObj name="Binary Worksheet" r:id="rId7" imgW="2152802" imgH="1152449" progId="Excel.SheetBinaryMacroEnabled.12">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4400" y="1676400"/>
                        <a:ext cx="3700423"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868362"/>
          </a:xfrm>
        </p:spPr>
        <p:txBody>
          <a:bodyPr>
            <a:normAutofit/>
          </a:bodyPr>
          <a:lstStyle/>
          <a:p>
            <a:r>
              <a:rPr lang="en-US" dirty="0" smtClean="0"/>
              <a:t>Example 2-23:  Tree Diagram</a:t>
            </a:r>
            <a:endParaRPr lang="en-US" dirty="0"/>
          </a:p>
        </p:txBody>
      </p:sp>
      <p:sp>
        <p:nvSpPr>
          <p:cNvPr id="4" name="Footer Placeholder 3"/>
          <p:cNvSpPr>
            <a:spLocks noGrp="1"/>
          </p:cNvSpPr>
          <p:nvPr>
            <p:ph type="ftr" sz="quarter" idx="11"/>
          </p:nvPr>
        </p:nvSpPr>
        <p:spPr/>
        <p:txBody>
          <a:bodyPr/>
          <a:lstStyle/>
          <a:p>
            <a:pPr algn="l"/>
            <a:r>
              <a:rPr lang="en-US" dirty="0" smtClean="0"/>
              <a:t>Sec 2-4 Conditional Probability</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59</a:t>
            </a:fld>
            <a:endParaRPr lang="en-US" dirty="0"/>
          </a:p>
        </p:txBody>
      </p:sp>
      <p:pic>
        <p:nvPicPr>
          <p:cNvPr id="149506" name="Picture 2" descr="C:\Documents and Settings\rsims\My Documents\Sims Courses\Wiley Slide Development Project\JPEG images from Jenny\Ch02\fig_02_14.jpg"/>
          <p:cNvPicPr>
            <a:picLocks noGrp="1" noChangeAspect="1" noChangeArrowheads="1"/>
          </p:cNvPicPr>
          <p:nvPr>
            <p:ph idx="1"/>
          </p:nvPr>
        </p:nvPicPr>
        <p:blipFill>
          <a:blip r:embed="rId3" cstate="print"/>
          <a:srcRect/>
          <a:stretch>
            <a:fillRect/>
          </a:stretch>
        </p:blipFill>
        <p:spPr bwMode="auto">
          <a:xfrm>
            <a:off x="1125386" y="3124200"/>
            <a:ext cx="7016526" cy="2743200"/>
          </a:xfrm>
          <a:prstGeom prst="rect">
            <a:avLst/>
          </a:prstGeom>
          <a:noFill/>
        </p:spPr>
      </p:pic>
      <p:sp>
        <p:nvSpPr>
          <p:cNvPr id="7" name="TextBox 6"/>
          <p:cNvSpPr txBox="1"/>
          <p:nvPr/>
        </p:nvSpPr>
        <p:spPr>
          <a:xfrm>
            <a:off x="2438400" y="5943600"/>
            <a:ext cx="4671151" cy="369332"/>
          </a:xfrm>
          <a:prstGeom prst="rect">
            <a:avLst/>
          </a:prstGeom>
          <a:noFill/>
        </p:spPr>
        <p:txBody>
          <a:bodyPr wrap="none" rtlCol="0">
            <a:spAutoFit/>
          </a:bodyPr>
          <a:lstStyle/>
          <a:p>
            <a:r>
              <a:rPr lang="en-US" dirty="0" smtClean="0">
                <a:solidFill>
                  <a:srgbClr val="0070C0"/>
                </a:solidFill>
              </a:rPr>
              <a:t>Figure 2-14  </a:t>
            </a:r>
            <a:r>
              <a:rPr lang="en-US" dirty="0" smtClean="0"/>
              <a:t>Tree diagram for parts classification</a:t>
            </a:r>
            <a:endParaRPr lang="en-US" dirty="0"/>
          </a:p>
        </p:txBody>
      </p:sp>
      <p:sp>
        <p:nvSpPr>
          <p:cNvPr id="8" name="TextBox 7"/>
          <p:cNvSpPr txBox="1"/>
          <p:nvPr/>
        </p:nvSpPr>
        <p:spPr>
          <a:xfrm>
            <a:off x="228600" y="838200"/>
            <a:ext cx="8686800" cy="2246769"/>
          </a:xfrm>
          <a:prstGeom prst="rect">
            <a:avLst/>
          </a:prstGeom>
          <a:noFill/>
        </p:spPr>
        <p:txBody>
          <a:bodyPr wrap="square" rtlCol="0">
            <a:spAutoFit/>
          </a:bodyPr>
          <a:lstStyle/>
          <a:p>
            <a:r>
              <a:rPr lang="en-US" sz="2800" dirty="0" smtClean="0"/>
              <a:t>Tree illustrates sampling two parts without replacement:</a:t>
            </a:r>
          </a:p>
          <a:p>
            <a:pPr lvl="1">
              <a:buFont typeface="Arial" pitchFamily="34" charset="0"/>
              <a:buChar char="•"/>
            </a:pPr>
            <a:r>
              <a:rPr lang="en-US" sz="2800" dirty="0" smtClean="0"/>
              <a:t> At the 1</a:t>
            </a:r>
            <a:r>
              <a:rPr lang="en-US" sz="2800" baseline="30000" dirty="0" smtClean="0"/>
              <a:t>st</a:t>
            </a:r>
            <a:r>
              <a:rPr lang="en-US" sz="2800" dirty="0" smtClean="0"/>
              <a:t> stage (flaw), every original part of the 400 is equally likely.</a:t>
            </a:r>
          </a:p>
          <a:p>
            <a:pPr lvl="1">
              <a:buFont typeface="Arial" pitchFamily="34" charset="0"/>
              <a:buChar char="•"/>
            </a:pPr>
            <a:r>
              <a:rPr lang="en-US" sz="2800" dirty="0" smtClean="0"/>
              <a:t> At the 2</a:t>
            </a:r>
            <a:r>
              <a:rPr lang="en-US" sz="2800" baseline="30000" dirty="0" smtClean="0"/>
              <a:t>nd</a:t>
            </a:r>
            <a:r>
              <a:rPr lang="en-US" sz="2800" dirty="0" smtClean="0"/>
              <a:t> stage (defect), the probability is conditional upon the part drawn in the prior stage.</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Randomness Affects Natural Law</a:t>
            </a:r>
            <a:endParaRPr lang="en-US" dirty="0"/>
          </a:p>
        </p:txBody>
      </p:sp>
      <p:sp>
        <p:nvSpPr>
          <p:cNvPr id="4" name="Footer Placeholder 3"/>
          <p:cNvSpPr>
            <a:spLocks noGrp="1"/>
          </p:cNvSpPr>
          <p:nvPr>
            <p:ph type="ftr" sz="quarter" idx="11"/>
          </p:nvPr>
        </p:nvSpPr>
        <p:spPr/>
        <p:txBody>
          <a:bodyPr/>
          <a:lstStyle/>
          <a:p>
            <a:pPr algn="l"/>
            <a:r>
              <a:rPr lang="en-US" dirty="0" smtClean="0"/>
              <a:t>Sec 2-1.1 Random Experiments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6</a:t>
            </a:fld>
            <a:endParaRPr lang="en-US" dirty="0"/>
          </a:p>
        </p:txBody>
      </p:sp>
      <p:pic>
        <p:nvPicPr>
          <p:cNvPr id="3074" name="Picture 2" descr="C:\Documents and Settings\rsims\My Documents\Sims Courses\Wiley Slide Development Project\JPEG images from Jenny\Ch02\fig_02_03.jpg"/>
          <p:cNvPicPr>
            <a:picLocks noGrp="1" noChangeAspect="1" noChangeArrowheads="1"/>
          </p:cNvPicPr>
          <p:nvPr>
            <p:ph idx="1"/>
          </p:nvPr>
        </p:nvPicPr>
        <p:blipFill>
          <a:blip r:embed="rId3" cstate="print"/>
          <a:srcRect/>
          <a:stretch>
            <a:fillRect/>
          </a:stretch>
        </p:blipFill>
        <p:spPr bwMode="auto">
          <a:xfrm>
            <a:off x="2133600" y="2743200"/>
            <a:ext cx="4767142" cy="2602992"/>
          </a:xfrm>
          <a:prstGeom prst="rect">
            <a:avLst/>
          </a:prstGeom>
          <a:noFill/>
        </p:spPr>
      </p:pic>
      <p:sp>
        <p:nvSpPr>
          <p:cNvPr id="7" name="TextBox 6"/>
          <p:cNvSpPr txBox="1"/>
          <p:nvPr/>
        </p:nvSpPr>
        <p:spPr>
          <a:xfrm>
            <a:off x="685800" y="5410200"/>
            <a:ext cx="7696200" cy="707886"/>
          </a:xfrm>
          <a:prstGeom prst="rect">
            <a:avLst/>
          </a:prstGeom>
          <a:noFill/>
        </p:spPr>
        <p:txBody>
          <a:bodyPr wrap="square" rtlCol="0">
            <a:spAutoFit/>
          </a:bodyPr>
          <a:lstStyle/>
          <a:p>
            <a:r>
              <a:rPr lang="en-US" sz="2000" dirty="0" smtClean="0">
                <a:solidFill>
                  <a:srgbClr val="0070C0"/>
                </a:solidFill>
                <a:latin typeface="Times New Roman" pitchFamily="18" charset="0"/>
                <a:cs typeface="Times New Roman" pitchFamily="18" charset="0"/>
              </a:rPr>
              <a:t>Figure 2-3 </a:t>
            </a:r>
            <a:r>
              <a:rPr lang="en-US" sz="2000" dirty="0" smtClean="0">
                <a:latin typeface="Times New Roman" pitchFamily="18" charset="0"/>
                <a:cs typeface="Times New Roman" pitchFamily="18" charset="0"/>
              </a:rPr>
              <a:t>A closer examination of the system  identifies deviations from the model.</a:t>
            </a:r>
            <a:endParaRPr lang="en-US" sz="2000" dirty="0">
              <a:latin typeface="Times New Roman" pitchFamily="18" charset="0"/>
              <a:cs typeface="Times New Roman" pitchFamily="18" charset="0"/>
            </a:endParaRPr>
          </a:p>
        </p:txBody>
      </p:sp>
      <p:sp>
        <p:nvSpPr>
          <p:cNvPr id="8" name="TextBox 7"/>
          <p:cNvSpPr txBox="1"/>
          <p:nvPr/>
        </p:nvSpPr>
        <p:spPr>
          <a:xfrm>
            <a:off x="457200" y="1066800"/>
            <a:ext cx="8153400" cy="1569660"/>
          </a:xfrm>
          <a:prstGeom prst="rect">
            <a:avLst/>
          </a:prstGeom>
          <a:noFill/>
        </p:spPr>
        <p:txBody>
          <a:bodyPr wrap="square" rtlCol="0">
            <a:spAutoFit/>
          </a:bodyPr>
          <a:lstStyle/>
          <a:p>
            <a:r>
              <a:rPr lang="en-US" sz="3200" dirty="0" smtClean="0"/>
              <a:t>Ohm’s Law current is a linear function of voltage.  However, current will vary due to noise variables, even under constant voltage.</a:t>
            </a:r>
            <a:endParaRPr lang="en-US" sz="3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0600" cy="868362"/>
          </a:xfrm>
        </p:spPr>
        <p:txBody>
          <a:bodyPr>
            <a:normAutofit fontScale="90000"/>
          </a:bodyPr>
          <a:lstStyle/>
          <a:p>
            <a:r>
              <a:rPr lang="en-US" dirty="0" smtClean="0"/>
              <a:t>Random Samples &amp; Conditional Probabilities</a:t>
            </a:r>
            <a:endParaRPr lang="en-US" dirty="0"/>
          </a:p>
        </p:txBody>
      </p:sp>
      <p:sp>
        <p:nvSpPr>
          <p:cNvPr id="3" name="Content Placeholder 2"/>
          <p:cNvSpPr>
            <a:spLocks noGrp="1"/>
          </p:cNvSpPr>
          <p:nvPr>
            <p:ph idx="1"/>
          </p:nvPr>
        </p:nvSpPr>
        <p:spPr/>
        <p:txBody>
          <a:bodyPr/>
          <a:lstStyle/>
          <a:p>
            <a:r>
              <a:rPr lang="en-US" dirty="0" smtClean="0"/>
              <a:t>Random means each item is equally likely to be chosen.  If more than one item is sampled, random means that every sampling outcome is equally likely.</a:t>
            </a:r>
          </a:p>
          <a:p>
            <a:r>
              <a:rPr lang="en-US" dirty="0" smtClean="0"/>
              <a:t>2 items are taken from </a:t>
            </a:r>
            <a:r>
              <a:rPr lang="en-US" i="1" dirty="0" smtClean="0"/>
              <a:t>S</a:t>
            </a:r>
            <a:r>
              <a:rPr lang="en-US" dirty="0" smtClean="0"/>
              <a:t> = {</a:t>
            </a:r>
            <a:r>
              <a:rPr lang="en-US" i="1" dirty="0" smtClean="0"/>
              <a:t>a,b,c</a:t>
            </a:r>
            <a:r>
              <a:rPr lang="en-US" dirty="0" smtClean="0"/>
              <a:t>} without replacement.</a:t>
            </a:r>
          </a:p>
          <a:p>
            <a:r>
              <a:rPr lang="en-US" dirty="0" smtClean="0"/>
              <a:t>Ordered sample space: </a:t>
            </a:r>
            <a:r>
              <a:rPr lang="en-US" i="1" dirty="0" smtClean="0"/>
              <a:t>S</a:t>
            </a:r>
            <a:r>
              <a:rPr lang="en-US" dirty="0" smtClean="0"/>
              <a:t> = {</a:t>
            </a:r>
            <a:r>
              <a:rPr lang="en-US" i="1" dirty="0" smtClean="0"/>
              <a:t>ab,ac,bc,ba,bc,cb</a:t>
            </a:r>
            <a:r>
              <a:rPr lang="en-US" dirty="0" smtClean="0"/>
              <a:t>}</a:t>
            </a:r>
          </a:p>
          <a:p>
            <a:r>
              <a:rPr lang="en-US" dirty="0" smtClean="0"/>
              <a:t>Unordered sample space: </a:t>
            </a:r>
            <a:r>
              <a:rPr lang="en-US" i="1" dirty="0" smtClean="0"/>
              <a:t>S</a:t>
            </a:r>
            <a:r>
              <a:rPr lang="en-US" dirty="0" smtClean="0"/>
              <a:t> = {</a:t>
            </a:r>
            <a:r>
              <a:rPr lang="en-US" i="1" dirty="0" smtClean="0"/>
              <a:t>ab,ac,bc</a:t>
            </a:r>
            <a:r>
              <a:rPr lang="en-US" dirty="0" smtClean="0"/>
              <a:t>}</a:t>
            </a:r>
          </a:p>
          <a:p>
            <a:r>
              <a:rPr lang="en-US" dirty="0" smtClean="0"/>
              <a:t>This is done by enumeration – too hard </a:t>
            </a:r>
            <a:r>
              <a:rPr lang="en-US" dirty="0" smtClean="0">
                <a:sym typeface="Wingdings"/>
              </a:rPr>
              <a:t></a:t>
            </a:r>
            <a:endParaRPr lang="en-US" dirty="0"/>
          </a:p>
        </p:txBody>
      </p:sp>
      <p:sp>
        <p:nvSpPr>
          <p:cNvPr id="4" name="Footer Placeholder 3"/>
          <p:cNvSpPr>
            <a:spLocks noGrp="1"/>
          </p:cNvSpPr>
          <p:nvPr>
            <p:ph type="ftr" sz="quarter" idx="11"/>
          </p:nvPr>
        </p:nvSpPr>
        <p:spPr/>
        <p:txBody>
          <a:bodyPr/>
          <a:lstStyle/>
          <a:p>
            <a:pPr algn="l"/>
            <a:r>
              <a:rPr lang="en-US" dirty="0" smtClean="0"/>
              <a:t>Sec 2-4 Conditional Probability</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Without Enumeration</a:t>
            </a:r>
            <a:endParaRPr lang="en-US" dirty="0"/>
          </a:p>
        </p:txBody>
      </p:sp>
      <p:sp>
        <p:nvSpPr>
          <p:cNvPr id="3" name="Content Placeholder 2"/>
          <p:cNvSpPr>
            <a:spLocks noGrp="1"/>
          </p:cNvSpPr>
          <p:nvPr>
            <p:ph idx="1"/>
          </p:nvPr>
        </p:nvSpPr>
        <p:spPr>
          <a:xfrm>
            <a:off x="457200" y="1066800"/>
            <a:ext cx="8153400" cy="4953000"/>
          </a:xfrm>
        </p:spPr>
        <p:txBody>
          <a:bodyPr>
            <a:normAutofit fontScale="85000" lnSpcReduction="10000"/>
          </a:bodyPr>
          <a:lstStyle/>
          <a:p>
            <a:r>
              <a:rPr lang="en-US" dirty="0" smtClean="0"/>
              <a:t>Use conditional probability to avoid enumeration.  To illustrate:  A batch of 50 parts contains 10 made by Tool 1 and 40 made by Tool 2.  We take a sample of n=2.  </a:t>
            </a:r>
          </a:p>
          <a:p>
            <a:r>
              <a:rPr lang="en-US" dirty="0" smtClean="0"/>
              <a:t>What is the probability that the 2</a:t>
            </a:r>
            <a:r>
              <a:rPr lang="en-US" baseline="30000" dirty="0" smtClean="0"/>
              <a:t>nd</a:t>
            </a:r>
            <a:r>
              <a:rPr lang="en-US" dirty="0" smtClean="0"/>
              <a:t> part came from Tool 2, given that the 1</a:t>
            </a:r>
            <a:r>
              <a:rPr lang="en-US" baseline="30000" dirty="0" smtClean="0"/>
              <a:t>st</a:t>
            </a:r>
            <a:r>
              <a:rPr lang="en-US" dirty="0" smtClean="0"/>
              <a:t> part came from Tool 1?</a:t>
            </a:r>
          </a:p>
          <a:p>
            <a:pPr lvl="1"/>
            <a:r>
              <a:rPr lang="en-US" dirty="0" smtClean="0"/>
              <a:t> P(1</a:t>
            </a:r>
            <a:r>
              <a:rPr lang="en-US" baseline="30000" dirty="0" smtClean="0"/>
              <a:t>st</a:t>
            </a:r>
            <a:r>
              <a:rPr lang="en-US" dirty="0" smtClean="0"/>
              <a:t> part came from Tool 1) = 10/50</a:t>
            </a:r>
          </a:p>
          <a:p>
            <a:pPr lvl="1"/>
            <a:r>
              <a:rPr lang="en-US" dirty="0" smtClean="0"/>
              <a:t> P(2</a:t>
            </a:r>
            <a:r>
              <a:rPr lang="en-US" baseline="30000" dirty="0" smtClean="0"/>
              <a:t>nd</a:t>
            </a:r>
            <a:r>
              <a:rPr lang="en-US" dirty="0" smtClean="0"/>
              <a:t> part came from Tool 2) = 40/49</a:t>
            </a:r>
          </a:p>
          <a:p>
            <a:pPr lvl="1"/>
            <a:r>
              <a:rPr lang="en-US" dirty="0" smtClean="0"/>
              <a:t>P(Tool 1, then Tool 2 part sequence) = (10/50)*(40/49)</a:t>
            </a:r>
          </a:p>
          <a:p>
            <a:r>
              <a:rPr lang="en-US" dirty="0" smtClean="0"/>
              <a:t>To select randomly implies that, at each step of the sample, the items remaining in the batch are equally likely to be selected.</a:t>
            </a:r>
            <a:endParaRPr lang="en-US" dirty="0"/>
          </a:p>
        </p:txBody>
      </p:sp>
      <p:sp>
        <p:nvSpPr>
          <p:cNvPr id="4" name="Footer Placeholder 3"/>
          <p:cNvSpPr>
            <a:spLocks noGrp="1"/>
          </p:cNvSpPr>
          <p:nvPr>
            <p:ph type="ftr" sz="quarter" idx="11"/>
          </p:nvPr>
        </p:nvSpPr>
        <p:spPr/>
        <p:txBody>
          <a:bodyPr/>
          <a:lstStyle/>
          <a:p>
            <a:pPr algn="l"/>
            <a:r>
              <a:rPr lang="en-US" dirty="0" smtClean="0"/>
              <a:t>Sec 2-4 Conditional Probability</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868362"/>
          </a:xfrm>
        </p:spPr>
        <p:txBody>
          <a:bodyPr>
            <a:normAutofit/>
          </a:bodyPr>
          <a:lstStyle/>
          <a:p>
            <a:r>
              <a:rPr lang="en-US" sz="3200" dirty="0" smtClean="0"/>
              <a:t>Example 2-24: Sampling Without Replacement</a:t>
            </a:r>
            <a:endParaRPr lang="en-US" sz="3200" dirty="0"/>
          </a:p>
        </p:txBody>
      </p:sp>
      <p:sp>
        <p:nvSpPr>
          <p:cNvPr id="3" name="Content Placeholder 2"/>
          <p:cNvSpPr>
            <a:spLocks noGrp="1"/>
          </p:cNvSpPr>
          <p:nvPr>
            <p:ph idx="1"/>
          </p:nvPr>
        </p:nvSpPr>
        <p:spPr/>
        <p:txBody>
          <a:bodyPr/>
          <a:lstStyle/>
          <a:p>
            <a:r>
              <a:rPr lang="en-US" dirty="0" smtClean="0"/>
              <a:t>A production lot of 850 parts contains 50 defectives.  Two parts are selected at random.</a:t>
            </a:r>
          </a:p>
          <a:p>
            <a:r>
              <a:rPr lang="en-US" dirty="0" smtClean="0"/>
              <a:t>What is the probability that the 2</a:t>
            </a:r>
            <a:r>
              <a:rPr lang="en-US" baseline="30000" dirty="0" smtClean="0"/>
              <a:t>nd</a:t>
            </a:r>
            <a:r>
              <a:rPr lang="en-US" dirty="0" smtClean="0"/>
              <a:t> is defective, given that the first part is defective?</a:t>
            </a:r>
          </a:p>
          <a:p>
            <a:r>
              <a:rPr lang="en-US" dirty="0" smtClean="0"/>
              <a:t>Let </a:t>
            </a:r>
            <a:r>
              <a:rPr lang="en-US" i="1" dirty="0" smtClean="0"/>
              <a:t>A</a:t>
            </a:r>
            <a:r>
              <a:rPr lang="en-US" dirty="0" smtClean="0"/>
              <a:t> denote the event that the 1</a:t>
            </a:r>
            <a:r>
              <a:rPr lang="en-US" baseline="30000" dirty="0" smtClean="0"/>
              <a:t>st</a:t>
            </a:r>
            <a:r>
              <a:rPr lang="en-US" dirty="0" smtClean="0"/>
              <a:t> part selected is defective.</a:t>
            </a:r>
          </a:p>
          <a:p>
            <a:r>
              <a:rPr lang="en-US" dirty="0" smtClean="0"/>
              <a:t>Let </a:t>
            </a:r>
            <a:r>
              <a:rPr lang="en-US" i="1" dirty="0" smtClean="0"/>
              <a:t>B</a:t>
            </a:r>
            <a:r>
              <a:rPr lang="en-US" dirty="0" smtClean="0"/>
              <a:t> denote the event that the 2</a:t>
            </a:r>
            <a:r>
              <a:rPr lang="en-US" baseline="30000" dirty="0" smtClean="0"/>
              <a:t>nd</a:t>
            </a:r>
            <a:r>
              <a:rPr lang="en-US" dirty="0" smtClean="0"/>
              <a:t> part selected is defective.</a:t>
            </a:r>
          </a:p>
          <a:p>
            <a:r>
              <a:rPr lang="en-US" dirty="0" smtClean="0"/>
              <a:t>Probability desired is </a:t>
            </a:r>
            <a:r>
              <a:rPr lang="en-US" i="1" dirty="0" smtClean="0"/>
              <a:t>P</a:t>
            </a:r>
            <a:r>
              <a:rPr lang="en-US" dirty="0" smtClean="0"/>
              <a:t>(</a:t>
            </a:r>
            <a:r>
              <a:rPr lang="en-US" i="1" dirty="0" smtClean="0"/>
              <a:t>B</a:t>
            </a:r>
            <a:r>
              <a:rPr lang="en-US" dirty="0" smtClean="0"/>
              <a:t>|</a:t>
            </a:r>
            <a:r>
              <a:rPr lang="en-US" i="1" dirty="0" smtClean="0"/>
              <a:t>A</a:t>
            </a:r>
            <a:r>
              <a:rPr lang="en-US" dirty="0" smtClean="0"/>
              <a:t>) = 49/849.</a:t>
            </a:r>
            <a:endParaRPr lang="en-US" dirty="0"/>
          </a:p>
        </p:txBody>
      </p:sp>
      <p:sp>
        <p:nvSpPr>
          <p:cNvPr id="4" name="Footer Placeholder 3"/>
          <p:cNvSpPr>
            <a:spLocks noGrp="1"/>
          </p:cNvSpPr>
          <p:nvPr>
            <p:ph type="ftr" sz="quarter" idx="11"/>
          </p:nvPr>
        </p:nvSpPr>
        <p:spPr/>
        <p:txBody>
          <a:bodyPr/>
          <a:lstStyle/>
          <a:p>
            <a:pPr algn="l"/>
            <a:r>
              <a:rPr lang="en-US" dirty="0" smtClean="0"/>
              <a:t>Sec 2-4 Conditional Probability</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62</a:t>
            </a:fld>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2-25: Continuing Prior Example</a:t>
            </a:r>
            <a:endParaRPr lang="en-US" dirty="0"/>
          </a:p>
        </p:txBody>
      </p:sp>
      <p:sp>
        <p:nvSpPr>
          <p:cNvPr id="3" name="Content Placeholder 2"/>
          <p:cNvSpPr>
            <a:spLocks noGrp="1"/>
          </p:cNvSpPr>
          <p:nvPr>
            <p:ph idx="1"/>
          </p:nvPr>
        </p:nvSpPr>
        <p:spPr/>
        <p:txBody>
          <a:bodyPr/>
          <a:lstStyle/>
          <a:p>
            <a:r>
              <a:rPr lang="en-US" dirty="0" smtClean="0"/>
              <a:t>Now, 3 parts are sampled randomly.</a:t>
            </a:r>
          </a:p>
          <a:p>
            <a:r>
              <a:rPr lang="en-US" dirty="0" smtClean="0"/>
              <a:t>What is the probability that the first two are defective, while the third is not?</a:t>
            </a:r>
          </a:p>
          <a:p>
            <a:endParaRPr lang="en-US" dirty="0" smtClean="0"/>
          </a:p>
          <a:p>
            <a:endParaRPr lang="en-US" dirty="0" smtClean="0"/>
          </a:p>
          <a:p>
            <a:endParaRPr lang="en-US" dirty="0" smtClean="0"/>
          </a:p>
          <a:p>
            <a:r>
              <a:rPr lang="en-US" dirty="0" smtClean="0"/>
              <a:t>In Excel:</a:t>
            </a:r>
            <a:endParaRPr lang="en-US" dirty="0"/>
          </a:p>
        </p:txBody>
      </p:sp>
      <p:sp>
        <p:nvSpPr>
          <p:cNvPr id="4" name="Footer Placeholder 3"/>
          <p:cNvSpPr>
            <a:spLocks noGrp="1"/>
          </p:cNvSpPr>
          <p:nvPr>
            <p:ph type="ftr" sz="quarter" idx="11"/>
          </p:nvPr>
        </p:nvSpPr>
        <p:spPr/>
        <p:txBody>
          <a:bodyPr/>
          <a:lstStyle/>
          <a:p>
            <a:pPr algn="l"/>
            <a:r>
              <a:rPr lang="en-US" dirty="0" smtClean="0"/>
              <a:t>Sec 2-4 Conditional Probability</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63</a:t>
            </a:fld>
            <a:endParaRPr lang="en-US" dirty="0"/>
          </a:p>
        </p:txBody>
      </p:sp>
      <p:graphicFrame>
        <p:nvGraphicFramePr>
          <p:cNvPr id="6" name="Object 5"/>
          <p:cNvGraphicFramePr>
            <a:graphicFrameLocks noChangeAspect="1"/>
          </p:cNvGraphicFramePr>
          <p:nvPr/>
        </p:nvGraphicFramePr>
        <p:xfrm>
          <a:off x="1828800" y="2971800"/>
          <a:ext cx="5102942" cy="914400"/>
        </p:xfrm>
        <a:graphic>
          <a:graphicData uri="http://schemas.openxmlformats.org/presentationml/2006/ole">
            <mc:AlternateContent xmlns:mc="http://schemas.openxmlformats.org/markup-compatibility/2006">
              <mc:Choice xmlns:v="urn:schemas-microsoft-com:vml" Requires="v">
                <p:oleObj spid="_x0000_s150532" name="Equation" r:id="rId4" imgW="2197080" imgH="393480" progId="Equation.DSMT4">
                  <p:embed/>
                </p:oleObj>
              </mc:Choice>
              <mc:Fallback>
                <p:oleObj name="Equation" r:id="rId4" imgW="2197080" imgH="39348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971800"/>
                        <a:ext cx="510294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0531" name="Object 3"/>
          <p:cNvGraphicFramePr>
            <a:graphicFrameLocks noChangeAspect="1"/>
          </p:cNvGraphicFramePr>
          <p:nvPr/>
        </p:nvGraphicFramePr>
        <p:xfrm>
          <a:off x="2209800" y="4495800"/>
          <a:ext cx="5791200" cy="519723"/>
        </p:xfrm>
        <a:graphic>
          <a:graphicData uri="http://schemas.openxmlformats.org/presentationml/2006/ole">
            <mc:AlternateContent xmlns:mc="http://schemas.openxmlformats.org/markup-compatibility/2006">
              <mc:Choice xmlns:v="urn:schemas-microsoft-com:vml" Requires="v">
                <p:oleObj spid="_x0000_s150533" name="Binary Worksheet" r:id="rId7" imgW="2229002" imgH="199949" progId="Excel.SheetBinaryMacroEnabled.12">
                  <p:embed/>
                </p:oleObj>
              </mc:Choice>
              <mc:Fallback>
                <p:oleObj name="Binary Worksheet" r:id="rId7" imgW="2229002" imgH="199949" progId="Excel.SheetBinaryMacroEnabled.12">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4495800"/>
                        <a:ext cx="5791200" cy="519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Multiplication Rule</a:t>
            </a:r>
            <a:endParaRPr lang="en-US" dirty="0"/>
          </a:p>
        </p:txBody>
      </p:sp>
      <p:sp>
        <p:nvSpPr>
          <p:cNvPr id="3" name="Content Placeholder 2"/>
          <p:cNvSpPr>
            <a:spLocks noGrp="1"/>
          </p:cNvSpPr>
          <p:nvPr>
            <p:ph idx="1"/>
          </p:nvPr>
        </p:nvSpPr>
        <p:spPr/>
        <p:txBody>
          <a:bodyPr/>
          <a:lstStyle/>
          <a:p>
            <a:r>
              <a:rPr lang="en-US" dirty="0" smtClean="0"/>
              <a:t>The conditional probability definition of Equation 2-9 can be rewritten to generalize it as the </a:t>
            </a:r>
            <a:r>
              <a:rPr lang="en-US" dirty="0" smtClean="0">
                <a:solidFill>
                  <a:srgbClr val="0070C0"/>
                </a:solidFill>
              </a:rPr>
              <a:t>multiplication</a:t>
            </a:r>
            <a:r>
              <a:rPr lang="en-US" dirty="0" smtClean="0"/>
              <a:t> rule.</a:t>
            </a:r>
          </a:p>
          <a:p>
            <a:endParaRPr lang="en-US" dirty="0" smtClean="0"/>
          </a:p>
          <a:p>
            <a:r>
              <a:rPr lang="en-US" i="1" dirty="0" smtClean="0"/>
              <a:t>P</a:t>
            </a:r>
            <a:r>
              <a:rPr lang="en-US" dirty="0" smtClean="0"/>
              <a:t>(</a:t>
            </a:r>
            <a:r>
              <a:rPr lang="en-US" i="1" dirty="0" smtClean="0"/>
              <a:t>A</a:t>
            </a:r>
            <a:r>
              <a:rPr lang="en-US" b="1" dirty="0" smtClean="0">
                <a:sym typeface="Mathematica1"/>
              </a:rPr>
              <a:t></a:t>
            </a:r>
            <a:r>
              <a:rPr lang="en-US" i="1" dirty="0" smtClean="0">
                <a:sym typeface="Mathematica1"/>
              </a:rPr>
              <a:t>B</a:t>
            </a:r>
            <a:r>
              <a:rPr lang="en-US" dirty="0" smtClean="0">
                <a:sym typeface="Mathematica1"/>
              </a:rPr>
              <a:t>) = </a:t>
            </a:r>
            <a:r>
              <a:rPr lang="en-US" i="1" dirty="0" smtClean="0">
                <a:sym typeface="Mathematica1"/>
              </a:rPr>
              <a:t>P</a:t>
            </a:r>
            <a:r>
              <a:rPr lang="en-US" dirty="0" smtClean="0">
                <a:sym typeface="Mathematica1"/>
              </a:rPr>
              <a:t>(</a:t>
            </a:r>
            <a:r>
              <a:rPr lang="en-US" i="1" dirty="0" smtClean="0">
                <a:sym typeface="Mathematica1"/>
              </a:rPr>
              <a:t>B</a:t>
            </a:r>
            <a:r>
              <a:rPr lang="en-US" dirty="0" smtClean="0">
                <a:sym typeface="Mathematica1"/>
              </a:rPr>
              <a:t>|</a:t>
            </a:r>
            <a:r>
              <a:rPr lang="en-US" i="1" dirty="0" smtClean="0">
                <a:sym typeface="Mathematica1"/>
              </a:rPr>
              <a:t>A</a:t>
            </a:r>
            <a:r>
              <a:rPr lang="en-US" dirty="0" smtClean="0">
                <a:sym typeface="Mathematica1"/>
              </a:rPr>
              <a:t>)*</a:t>
            </a:r>
            <a:r>
              <a:rPr lang="en-US" i="1" dirty="0" smtClean="0">
                <a:sym typeface="Mathematica1"/>
              </a:rPr>
              <a:t>P</a:t>
            </a:r>
            <a:r>
              <a:rPr lang="en-US" dirty="0" smtClean="0">
                <a:sym typeface="Mathematica1"/>
              </a:rPr>
              <a:t>(</a:t>
            </a:r>
            <a:r>
              <a:rPr lang="en-US" i="1" dirty="0" smtClean="0">
                <a:sym typeface="Mathematica1"/>
              </a:rPr>
              <a:t>A</a:t>
            </a:r>
            <a:r>
              <a:rPr lang="en-US" dirty="0" smtClean="0">
                <a:sym typeface="Mathematica1"/>
              </a:rPr>
              <a:t>) = </a:t>
            </a:r>
            <a:r>
              <a:rPr lang="en-US" i="1" dirty="0" smtClean="0">
                <a:sym typeface="Mathematica1"/>
              </a:rPr>
              <a:t>P</a:t>
            </a:r>
            <a:r>
              <a:rPr lang="en-US" dirty="0" smtClean="0">
                <a:sym typeface="Mathematica1"/>
              </a:rPr>
              <a:t>(</a:t>
            </a:r>
            <a:r>
              <a:rPr lang="en-US" i="1" dirty="0" smtClean="0">
                <a:sym typeface="Mathematica1"/>
              </a:rPr>
              <a:t>A</a:t>
            </a:r>
            <a:r>
              <a:rPr lang="en-US" dirty="0" smtClean="0">
                <a:sym typeface="Mathematica1"/>
              </a:rPr>
              <a:t>|</a:t>
            </a:r>
            <a:r>
              <a:rPr lang="en-US" i="1" dirty="0" smtClean="0">
                <a:sym typeface="Mathematica1"/>
              </a:rPr>
              <a:t>B</a:t>
            </a:r>
            <a:r>
              <a:rPr lang="en-US" dirty="0" smtClean="0">
                <a:sym typeface="Mathematica1"/>
              </a:rPr>
              <a:t>)*</a:t>
            </a:r>
            <a:r>
              <a:rPr lang="en-US" i="1" dirty="0" smtClean="0">
                <a:sym typeface="Mathematica1"/>
              </a:rPr>
              <a:t>P</a:t>
            </a:r>
            <a:r>
              <a:rPr lang="en-US" dirty="0" smtClean="0">
                <a:sym typeface="Mathematica1"/>
              </a:rPr>
              <a:t>(</a:t>
            </a:r>
            <a:r>
              <a:rPr lang="en-US" i="1" dirty="0" smtClean="0">
                <a:sym typeface="Mathematica1"/>
              </a:rPr>
              <a:t>B</a:t>
            </a:r>
            <a:r>
              <a:rPr lang="en-US" dirty="0" smtClean="0">
                <a:sym typeface="Mathematica1"/>
              </a:rPr>
              <a:t>)        (2-10)</a:t>
            </a:r>
          </a:p>
          <a:p>
            <a:endParaRPr lang="en-US" dirty="0" smtClean="0">
              <a:sym typeface="Mathematica1"/>
            </a:endParaRPr>
          </a:p>
          <a:p>
            <a:r>
              <a:rPr lang="en-US" dirty="0" smtClean="0">
                <a:sym typeface="Mathematica1"/>
              </a:rPr>
              <a:t>The last expression is obtained by exchanging the roles of </a:t>
            </a:r>
            <a:r>
              <a:rPr lang="en-US" i="1" dirty="0" smtClean="0">
                <a:sym typeface="Mathematica1"/>
              </a:rPr>
              <a:t>A</a:t>
            </a:r>
            <a:r>
              <a:rPr lang="en-US" dirty="0" smtClean="0">
                <a:sym typeface="Mathematica1"/>
              </a:rPr>
              <a:t> and </a:t>
            </a:r>
            <a:r>
              <a:rPr lang="en-US" i="1" dirty="0" smtClean="0">
                <a:sym typeface="Mathematica1"/>
              </a:rPr>
              <a:t>B</a:t>
            </a:r>
            <a:r>
              <a:rPr lang="en-US" dirty="0" smtClean="0">
                <a:sym typeface="Mathematica1"/>
              </a:rPr>
              <a:t>.</a:t>
            </a:r>
            <a:endParaRPr lang="en-US" dirty="0"/>
          </a:p>
        </p:txBody>
      </p:sp>
      <p:sp>
        <p:nvSpPr>
          <p:cNvPr id="4" name="Footer Placeholder 3"/>
          <p:cNvSpPr>
            <a:spLocks noGrp="1"/>
          </p:cNvSpPr>
          <p:nvPr>
            <p:ph type="ftr" sz="quarter" idx="11"/>
          </p:nvPr>
        </p:nvSpPr>
        <p:spPr/>
        <p:txBody>
          <a:bodyPr/>
          <a:lstStyle/>
          <a:p>
            <a:pPr algn="l"/>
            <a:r>
              <a:rPr lang="en-US" dirty="0" smtClean="0"/>
              <a:t>Sec 2-5 Multiplication &amp; Total Probability Rules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64</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2-26: Machining Stages</a:t>
            </a:r>
            <a:endParaRPr lang="en-US" dirty="0"/>
          </a:p>
        </p:txBody>
      </p:sp>
      <p:sp>
        <p:nvSpPr>
          <p:cNvPr id="3" name="Content Placeholder 2"/>
          <p:cNvSpPr>
            <a:spLocks noGrp="1"/>
          </p:cNvSpPr>
          <p:nvPr>
            <p:ph idx="1"/>
          </p:nvPr>
        </p:nvSpPr>
        <p:spPr/>
        <p:txBody>
          <a:bodyPr/>
          <a:lstStyle/>
          <a:p>
            <a:r>
              <a:rPr lang="en-US" dirty="0" smtClean="0"/>
              <a:t>The probability that, a part made in the 1</a:t>
            </a:r>
            <a:r>
              <a:rPr lang="en-US" baseline="30000" dirty="0" smtClean="0"/>
              <a:t>st</a:t>
            </a:r>
            <a:r>
              <a:rPr lang="en-US" dirty="0" smtClean="0"/>
              <a:t> stage of a machining operation passes inspection, is 0.90.  The probability that, it passes inspection after the 2</a:t>
            </a:r>
            <a:r>
              <a:rPr lang="en-US" baseline="30000" dirty="0" smtClean="0"/>
              <a:t>nd</a:t>
            </a:r>
            <a:r>
              <a:rPr lang="en-US" dirty="0" smtClean="0"/>
              <a:t> stage, is 0.95.</a:t>
            </a:r>
          </a:p>
          <a:p>
            <a:r>
              <a:rPr lang="en-US" dirty="0" smtClean="0"/>
              <a:t>What is the probability that the part meets specifications?</a:t>
            </a:r>
          </a:p>
          <a:p>
            <a:r>
              <a:rPr lang="en-US" dirty="0" smtClean="0"/>
              <a:t>Let A &amp; B denote the events that the 1</a:t>
            </a:r>
            <a:r>
              <a:rPr lang="en-US" baseline="30000" dirty="0" smtClean="0"/>
              <a:t>st</a:t>
            </a:r>
            <a:r>
              <a:rPr lang="en-US" dirty="0" smtClean="0"/>
              <a:t> &amp; 2</a:t>
            </a:r>
            <a:r>
              <a:rPr lang="en-US" baseline="30000" dirty="0" smtClean="0"/>
              <a:t>nd</a:t>
            </a:r>
            <a:r>
              <a:rPr lang="en-US" dirty="0" smtClean="0"/>
              <a:t> stages meet specs.</a:t>
            </a:r>
          </a:p>
          <a:p>
            <a:r>
              <a:rPr lang="en-US" i="1" dirty="0" smtClean="0"/>
              <a:t>P</a:t>
            </a:r>
            <a:r>
              <a:rPr lang="en-US" dirty="0" smtClean="0"/>
              <a:t>(</a:t>
            </a:r>
            <a:r>
              <a:rPr lang="en-US" i="1" dirty="0" smtClean="0"/>
              <a:t>A</a:t>
            </a:r>
            <a:r>
              <a:rPr lang="en-US" b="1" dirty="0" smtClean="0">
                <a:sym typeface="Mathematica1"/>
              </a:rPr>
              <a:t></a:t>
            </a:r>
            <a:r>
              <a:rPr lang="en-US" i="1" dirty="0" smtClean="0">
                <a:sym typeface="Mathematica1"/>
              </a:rPr>
              <a:t>B</a:t>
            </a:r>
            <a:r>
              <a:rPr lang="en-US" dirty="0" smtClean="0">
                <a:sym typeface="Mathematica1"/>
              </a:rPr>
              <a:t>) = </a:t>
            </a:r>
            <a:r>
              <a:rPr lang="en-US" i="1" dirty="0" smtClean="0">
                <a:sym typeface="Mathematica1"/>
              </a:rPr>
              <a:t>P</a:t>
            </a:r>
            <a:r>
              <a:rPr lang="en-US" dirty="0" smtClean="0">
                <a:sym typeface="Mathematica1"/>
              </a:rPr>
              <a:t>(</a:t>
            </a:r>
            <a:r>
              <a:rPr lang="en-US" i="1" dirty="0" smtClean="0">
                <a:sym typeface="Mathematica1"/>
              </a:rPr>
              <a:t>B</a:t>
            </a:r>
            <a:r>
              <a:rPr lang="en-US" dirty="0" smtClean="0">
                <a:sym typeface="Mathematica1"/>
              </a:rPr>
              <a:t>|</a:t>
            </a:r>
            <a:r>
              <a:rPr lang="en-US" i="1" dirty="0" smtClean="0">
                <a:sym typeface="Mathematica1"/>
              </a:rPr>
              <a:t>A</a:t>
            </a:r>
            <a:r>
              <a:rPr lang="en-US" dirty="0" smtClean="0">
                <a:sym typeface="Mathematica1"/>
              </a:rPr>
              <a:t>)*</a:t>
            </a:r>
            <a:r>
              <a:rPr lang="en-US" i="1" dirty="0" smtClean="0">
                <a:sym typeface="Mathematica1"/>
              </a:rPr>
              <a:t>P</a:t>
            </a:r>
            <a:r>
              <a:rPr lang="en-US" dirty="0" smtClean="0">
                <a:sym typeface="Mathematica1"/>
              </a:rPr>
              <a:t>(</a:t>
            </a:r>
            <a:r>
              <a:rPr lang="en-US" i="1" dirty="0" smtClean="0">
                <a:sym typeface="Mathematica1"/>
              </a:rPr>
              <a:t>A</a:t>
            </a:r>
            <a:r>
              <a:rPr lang="en-US" dirty="0" smtClean="0">
                <a:sym typeface="Mathematica1"/>
              </a:rPr>
              <a:t>) = 0.95*0.90 = 0.955</a:t>
            </a:r>
            <a:endParaRPr lang="en-US" dirty="0"/>
          </a:p>
        </p:txBody>
      </p:sp>
      <p:sp>
        <p:nvSpPr>
          <p:cNvPr id="4" name="Footer Placeholder 3"/>
          <p:cNvSpPr>
            <a:spLocks noGrp="1"/>
          </p:cNvSpPr>
          <p:nvPr>
            <p:ph type="ftr" sz="quarter" idx="11"/>
          </p:nvPr>
        </p:nvSpPr>
        <p:spPr/>
        <p:txBody>
          <a:bodyPr/>
          <a:lstStyle/>
          <a:p>
            <a:r>
              <a:rPr lang="en-US" dirty="0" smtClean="0"/>
              <a:t>Sec 2-</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65</a:t>
            </a:fld>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Mutually Exclusive Subsets</a:t>
            </a:r>
            <a:endParaRPr lang="en-US" dirty="0"/>
          </a:p>
        </p:txBody>
      </p:sp>
      <p:sp>
        <p:nvSpPr>
          <p:cNvPr id="4" name="Footer Placeholder 3"/>
          <p:cNvSpPr>
            <a:spLocks noGrp="1"/>
          </p:cNvSpPr>
          <p:nvPr>
            <p:ph type="ftr" sz="quarter" idx="11"/>
          </p:nvPr>
        </p:nvSpPr>
        <p:spPr/>
        <p:txBody>
          <a:bodyPr/>
          <a:lstStyle/>
          <a:p>
            <a:pPr algn="l"/>
            <a:r>
              <a:rPr lang="en-US" dirty="0" smtClean="0"/>
              <a:t>Sec 2-5 Multiplication &amp; Total Probability Rules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66</a:t>
            </a:fld>
            <a:endParaRPr lang="en-US" dirty="0"/>
          </a:p>
        </p:txBody>
      </p:sp>
      <p:pic>
        <p:nvPicPr>
          <p:cNvPr id="151554" name="Picture 2" descr="C:\Documents and Settings\rsims\My Documents\Sims Courses\Wiley Slide Development Project\JPEG images from Jenny\Ch02\fig_02_15.jpg"/>
          <p:cNvPicPr>
            <a:picLocks noGrp="1" noChangeAspect="1" noChangeArrowheads="1"/>
          </p:cNvPicPr>
          <p:nvPr>
            <p:ph idx="1"/>
          </p:nvPr>
        </p:nvPicPr>
        <p:blipFill>
          <a:blip r:embed="rId3" cstate="print"/>
          <a:srcRect/>
          <a:stretch>
            <a:fillRect/>
          </a:stretch>
        </p:blipFill>
        <p:spPr bwMode="auto">
          <a:xfrm>
            <a:off x="2117690" y="2996396"/>
            <a:ext cx="4587910" cy="2642404"/>
          </a:xfrm>
          <a:prstGeom prst="rect">
            <a:avLst/>
          </a:prstGeom>
          <a:noFill/>
        </p:spPr>
      </p:pic>
      <p:sp>
        <p:nvSpPr>
          <p:cNvPr id="7" name="TextBox 6"/>
          <p:cNvSpPr txBox="1"/>
          <p:nvPr/>
        </p:nvSpPr>
        <p:spPr>
          <a:xfrm>
            <a:off x="1143000" y="5715000"/>
            <a:ext cx="6667659" cy="369332"/>
          </a:xfrm>
          <a:prstGeom prst="rect">
            <a:avLst/>
          </a:prstGeom>
          <a:noFill/>
        </p:spPr>
        <p:txBody>
          <a:bodyPr wrap="none" rtlCol="0">
            <a:spAutoFit/>
          </a:bodyPr>
          <a:lstStyle/>
          <a:p>
            <a:r>
              <a:rPr lang="en-US" dirty="0" smtClean="0">
                <a:solidFill>
                  <a:srgbClr val="0070C0"/>
                </a:solidFill>
              </a:rPr>
              <a:t>Figure 2-15  </a:t>
            </a:r>
            <a:r>
              <a:rPr lang="en-US" dirty="0" smtClean="0"/>
              <a:t>Partitioning an event into two mutually exclusive subsets.</a:t>
            </a:r>
            <a:endParaRPr lang="en-US" dirty="0"/>
          </a:p>
        </p:txBody>
      </p:sp>
      <p:sp>
        <p:nvSpPr>
          <p:cNvPr id="8" name="TextBox 7"/>
          <p:cNvSpPr txBox="1"/>
          <p:nvPr/>
        </p:nvSpPr>
        <p:spPr>
          <a:xfrm>
            <a:off x="457200" y="1143000"/>
            <a:ext cx="8001000" cy="1384995"/>
          </a:xfrm>
          <a:prstGeom prst="rect">
            <a:avLst/>
          </a:prstGeom>
          <a:noFill/>
        </p:spPr>
        <p:txBody>
          <a:bodyPr wrap="square" rtlCol="0">
            <a:spAutoFit/>
          </a:bodyPr>
          <a:lstStyle/>
          <a:p>
            <a:pPr>
              <a:buFont typeface="Arial" pitchFamily="34" charset="0"/>
              <a:buChar char="•"/>
            </a:pPr>
            <a:r>
              <a:rPr lang="en-US" sz="2800" dirty="0" smtClean="0"/>
              <a:t> </a:t>
            </a:r>
            <a:r>
              <a:rPr lang="en-US" sz="2800" i="1" dirty="0" smtClean="0"/>
              <a:t>A</a:t>
            </a:r>
            <a:r>
              <a:rPr lang="en-US" sz="2800" dirty="0" smtClean="0"/>
              <a:t> &amp; </a:t>
            </a:r>
            <a:r>
              <a:rPr lang="en-US" sz="2800" i="1" dirty="0" smtClean="0"/>
              <a:t>A’</a:t>
            </a:r>
            <a:r>
              <a:rPr lang="en-US" sz="2800" dirty="0" smtClean="0"/>
              <a:t> are mutually exclusive.</a:t>
            </a:r>
          </a:p>
          <a:p>
            <a:pPr>
              <a:buFont typeface="Arial" pitchFamily="34" charset="0"/>
              <a:buChar char="•"/>
            </a:pPr>
            <a:r>
              <a:rPr lang="en-US" sz="2800" dirty="0" smtClean="0"/>
              <a:t> </a:t>
            </a:r>
            <a:r>
              <a:rPr lang="en-US" sz="2800" i="1" dirty="0" smtClean="0"/>
              <a:t>A</a:t>
            </a:r>
            <a:r>
              <a:rPr lang="en-US" sz="2800" b="1" dirty="0" smtClean="0">
                <a:sym typeface="Mathematica1"/>
              </a:rPr>
              <a:t></a:t>
            </a:r>
            <a:r>
              <a:rPr lang="en-US" sz="2800" i="1" dirty="0" smtClean="0">
                <a:sym typeface="Mathematica1"/>
              </a:rPr>
              <a:t>B</a:t>
            </a:r>
            <a:r>
              <a:rPr lang="en-US" sz="2800" dirty="0" smtClean="0">
                <a:sym typeface="Mathematica1"/>
              </a:rPr>
              <a:t> and </a:t>
            </a:r>
            <a:r>
              <a:rPr lang="en-US" sz="2800" i="1" dirty="0" smtClean="0">
                <a:sym typeface="Mathematica1"/>
              </a:rPr>
              <a:t>A’</a:t>
            </a:r>
            <a:r>
              <a:rPr lang="en-US" sz="2800" b="1" dirty="0" smtClean="0">
                <a:sym typeface="Mathematica1"/>
              </a:rPr>
              <a:t></a:t>
            </a:r>
            <a:r>
              <a:rPr lang="en-US" sz="2800" i="1" dirty="0" smtClean="0">
                <a:sym typeface="Mathematica1"/>
              </a:rPr>
              <a:t>B</a:t>
            </a:r>
            <a:r>
              <a:rPr lang="en-US" sz="2800" dirty="0" smtClean="0">
                <a:sym typeface="Mathematica1"/>
              </a:rPr>
              <a:t> are mutually exclusive</a:t>
            </a:r>
          </a:p>
          <a:p>
            <a:pPr>
              <a:buFont typeface="Arial" pitchFamily="34" charset="0"/>
              <a:buChar char="•"/>
            </a:pPr>
            <a:r>
              <a:rPr lang="en-US" sz="2800" dirty="0" smtClean="0">
                <a:sym typeface="Mathematica1"/>
              </a:rPr>
              <a:t> </a:t>
            </a:r>
            <a:r>
              <a:rPr lang="en-US" sz="2800" i="1" dirty="0" smtClean="0">
                <a:sym typeface="Mathematica1"/>
              </a:rPr>
              <a:t>B</a:t>
            </a:r>
            <a:r>
              <a:rPr lang="en-US" sz="2800" dirty="0" smtClean="0">
                <a:sym typeface="Mathematica1"/>
              </a:rPr>
              <a:t> = (</a:t>
            </a:r>
            <a:r>
              <a:rPr lang="en-US" sz="2800" i="1" dirty="0" smtClean="0"/>
              <a:t>A</a:t>
            </a:r>
            <a:r>
              <a:rPr lang="en-US" sz="2800" b="1" dirty="0" smtClean="0">
                <a:sym typeface="Mathematica1"/>
              </a:rPr>
              <a:t></a:t>
            </a:r>
            <a:r>
              <a:rPr lang="en-US" sz="2800" i="1" dirty="0" smtClean="0">
                <a:sym typeface="Mathematica1"/>
              </a:rPr>
              <a:t>B</a:t>
            </a:r>
            <a:r>
              <a:rPr lang="en-US" sz="2800" dirty="0" smtClean="0">
                <a:sym typeface="Mathematica1"/>
              </a:rPr>
              <a:t>)</a:t>
            </a:r>
            <a:r>
              <a:rPr lang="en-US" sz="2800" b="1" dirty="0" smtClean="0">
                <a:sym typeface="Mathematica1"/>
              </a:rPr>
              <a:t>  </a:t>
            </a:r>
            <a:r>
              <a:rPr lang="en-US" sz="2800" dirty="0" smtClean="0">
                <a:sym typeface="Mathematica1"/>
              </a:rPr>
              <a:t>(</a:t>
            </a:r>
            <a:r>
              <a:rPr lang="en-US" sz="2800" i="1" dirty="0" smtClean="0"/>
              <a:t>A</a:t>
            </a:r>
            <a:r>
              <a:rPr lang="en-US" sz="2800" b="1" dirty="0" smtClean="0">
                <a:sym typeface="Mathematica1"/>
              </a:rPr>
              <a:t></a:t>
            </a:r>
            <a:r>
              <a:rPr lang="en-US" sz="2800" i="1" dirty="0" smtClean="0">
                <a:sym typeface="Mathematica1"/>
              </a:rPr>
              <a:t>B</a:t>
            </a:r>
            <a:r>
              <a:rPr lang="en-US" sz="2800" dirty="0" smtClean="0">
                <a:sym typeface="Mathematica1"/>
              </a:rPr>
              <a:t>)</a:t>
            </a:r>
            <a:endParaRPr lang="en-US" sz="28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Probability Rule</a:t>
            </a:r>
            <a:endParaRPr lang="en-US" dirty="0"/>
          </a:p>
        </p:txBody>
      </p:sp>
      <p:sp>
        <p:nvSpPr>
          <p:cNvPr id="3" name="Content Placeholder 2"/>
          <p:cNvSpPr>
            <a:spLocks noGrp="1"/>
          </p:cNvSpPr>
          <p:nvPr>
            <p:ph idx="1"/>
          </p:nvPr>
        </p:nvSpPr>
        <p:spPr/>
        <p:txBody>
          <a:bodyPr/>
          <a:lstStyle/>
          <a:p>
            <a:pPr>
              <a:buNone/>
            </a:pPr>
            <a:r>
              <a:rPr lang="en-US" dirty="0" smtClean="0"/>
              <a:t>For any two events </a:t>
            </a:r>
            <a:r>
              <a:rPr lang="en-US" i="1" dirty="0" smtClean="0"/>
              <a:t>A</a:t>
            </a:r>
            <a:r>
              <a:rPr lang="en-US" dirty="0" smtClean="0"/>
              <a:t> and </a:t>
            </a:r>
            <a:r>
              <a:rPr lang="en-US" i="1" dirty="0" smtClean="0"/>
              <a:t>B</a:t>
            </a:r>
            <a:r>
              <a:rPr lang="en-US" dirty="0" smtClean="0"/>
              <a:t>:</a:t>
            </a:r>
          </a:p>
          <a:p>
            <a:pPr>
              <a:buNone/>
            </a:pPr>
            <a:endParaRPr lang="en-US" dirty="0" smtClean="0"/>
          </a:p>
        </p:txBody>
      </p:sp>
      <p:sp>
        <p:nvSpPr>
          <p:cNvPr id="4" name="Footer Placeholder 3"/>
          <p:cNvSpPr>
            <a:spLocks noGrp="1"/>
          </p:cNvSpPr>
          <p:nvPr>
            <p:ph type="ftr" sz="quarter" idx="11"/>
          </p:nvPr>
        </p:nvSpPr>
        <p:spPr/>
        <p:txBody>
          <a:bodyPr/>
          <a:lstStyle/>
          <a:p>
            <a:pPr algn="l"/>
            <a:r>
              <a:rPr lang="en-US" dirty="0" smtClean="0"/>
              <a:t>Sec 2-5 Multiplication &amp; Total Probability Rules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67</a:t>
            </a:fld>
            <a:endParaRPr lang="en-US" dirty="0"/>
          </a:p>
        </p:txBody>
      </p:sp>
      <p:graphicFrame>
        <p:nvGraphicFramePr>
          <p:cNvPr id="6" name="Object 5"/>
          <p:cNvGraphicFramePr>
            <a:graphicFrameLocks noChangeAspect="1"/>
          </p:cNvGraphicFramePr>
          <p:nvPr/>
        </p:nvGraphicFramePr>
        <p:xfrm>
          <a:off x="533400" y="2667000"/>
          <a:ext cx="8199120" cy="1219200"/>
        </p:xfrm>
        <a:graphic>
          <a:graphicData uri="http://schemas.openxmlformats.org/presentationml/2006/ole">
            <mc:AlternateContent xmlns:mc="http://schemas.openxmlformats.org/markup-compatibility/2006">
              <mc:Choice xmlns:v="urn:schemas-microsoft-com:vml" Requires="v">
                <p:oleObj spid="_x0000_s152579" name="Equation" r:id="rId4" imgW="3416040" imgH="507960" progId="Equation.DSMT4">
                  <p:embed/>
                </p:oleObj>
              </mc:Choice>
              <mc:Fallback>
                <p:oleObj name="Equation" r:id="rId4" imgW="3416040" imgH="50796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667000"/>
                        <a:ext cx="819912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868362"/>
          </a:xfrm>
        </p:spPr>
        <p:txBody>
          <a:bodyPr>
            <a:normAutofit fontScale="90000"/>
          </a:bodyPr>
          <a:lstStyle/>
          <a:p>
            <a:r>
              <a:rPr lang="en-US" dirty="0" smtClean="0"/>
              <a:t>Example 2-27: Semiconductor Contamination</a:t>
            </a:r>
            <a:endParaRPr lang="en-US" dirty="0"/>
          </a:p>
        </p:txBody>
      </p:sp>
      <p:sp>
        <p:nvSpPr>
          <p:cNvPr id="3" name="Content Placeholder 2"/>
          <p:cNvSpPr>
            <a:spLocks noGrp="1"/>
          </p:cNvSpPr>
          <p:nvPr>
            <p:ph idx="1"/>
          </p:nvPr>
        </p:nvSpPr>
        <p:spPr>
          <a:xfrm>
            <a:off x="304800" y="838200"/>
            <a:ext cx="8610600" cy="4953000"/>
          </a:xfrm>
        </p:spPr>
        <p:txBody>
          <a:bodyPr>
            <a:normAutofit fontScale="92500" lnSpcReduction="20000"/>
          </a:bodyPr>
          <a:lstStyle/>
          <a:p>
            <a:r>
              <a:rPr lang="en-US" dirty="0" smtClean="0"/>
              <a:t>Information about product failure based on chip manufacturing process contamination.</a:t>
            </a:r>
          </a:p>
          <a:p>
            <a:endParaRPr lang="en-US" dirty="0" smtClean="0"/>
          </a:p>
          <a:p>
            <a:endParaRPr lang="en-US" dirty="0" smtClean="0"/>
          </a:p>
          <a:p>
            <a:endParaRPr lang="en-US" dirty="0" smtClean="0"/>
          </a:p>
          <a:p>
            <a:pPr lvl="1">
              <a:buNone/>
            </a:pPr>
            <a:r>
              <a:rPr lang="en-US" i="1" dirty="0" smtClean="0"/>
              <a:t> </a:t>
            </a:r>
          </a:p>
          <a:p>
            <a:pPr lvl="1"/>
            <a:r>
              <a:rPr lang="en-US" i="1" dirty="0" smtClean="0"/>
              <a:t>F</a:t>
            </a:r>
            <a:r>
              <a:rPr lang="en-US" dirty="0" smtClean="0"/>
              <a:t> denotes the event that the product fails.</a:t>
            </a:r>
          </a:p>
          <a:p>
            <a:pPr lvl="1"/>
            <a:r>
              <a:rPr lang="en-US" i="1" dirty="0" smtClean="0"/>
              <a:t> H</a:t>
            </a:r>
            <a:r>
              <a:rPr lang="en-US" dirty="0" smtClean="0"/>
              <a:t> denotes the event that the chip is exposed to high contamination during manufacture.</a:t>
            </a:r>
          </a:p>
          <a:p>
            <a:pPr lvl="1"/>
            <a:r>
              <a:rPr lang="en-US" i="1" dirty="0" smtClean="0"/>
              <a:t>P</a:t>
            </a:r>
            <a:r>
              <a:rPr lang="en-US" dirty="0" smtClean="0"/>
              <a:t>(</a:t>
            </a:r>
            <a:r>
              <a:rPr lang="en-US" i="1" dirty="0" smtClean="0"/>
              <a:t>F</a:t>
            </a:r>
            <a:r>
              <a:rPr lang="en-US" dirty="0" smtClean="0"/>
              <a:t>|</a:t>
            </a:r>
            <a:r>
              <a:rPr lang="en-US" i="1" dirty="0" smtClean="0"/>
              <a:t>H</a:t>
            </a:r>
            <a:r>
              <a:rPr lang="en-US" dirty="0" smtClean="0"/>
              <a:t>) = 0.100 &amp; </a:t>
            </a:r>
            <a:r>
              <a:rPr lang="en-US" i="1" dirty="0" smtClean="0"/>
              <a:t>P</a:t>
            </a:r>
            <a:r>
              <a:rPr lang="en-US" dirty="0" smtClean="0"/>
              <a:t>(</a:t>
            </a:r>
            <a:r>
              <a:rPr lang="en-US" i="1" dirty="0" smtClean="0"/>
              <a:t>H</a:t>
            </a:r>
            <a:r>
              <a:rPr lang="en-US" dirty="0" smtClean="0"/>
              <a:t>) = 0.2, so </a:t>
            </a:r>
            <a:r>
              <a:rPr lang="en-US" i="1" dirty="0" smtClean="0"/>
              <a:t>P</a:t>
            </a:r>
            <a:r>
              <a:rPr lang="en-US" dirty="0" smtClean="0"/>
              <a:t>(</a:t>
            </a:r>
            <a:r>
              <a:rPr lang="en-US" i="1" dirty="0" smtClean="0"/>
              <a:t>F</a:t>
            </a:r>
            <a:r>
              <a:rPr lang="en-US" b="1" dirty="0" smtClean="0">
                <a:sym typeface="Mathematica1"/>
              </a:rPr>
              <a:t></a:t>
            </a:r>
            <a:r>
              <a:rPr lang="en-US" i="1" dirty="0" smtClean="0">
                <a:sym typeface="Mathematica1"/>
              </a:rPr>
              <a:t>H</a:t>
            </a:r>
            <a:r>
              <a:rPr lang="en-US" dirty="0" smtClean="0">
                <a:sym typeface="Mathematica1"/>
              </a:rPr>
              <a:t>) = 0.02</a:t>
            </a:r>
            <a:endParaRPr lang="en-US" dirty="0" smtClean="0"/>
          </a:p>
          <a:p>
            <a:pPr lvl="1"/>
            <a:r>
              <a:rPr lang="en-US" i="1" dirty="0" smtClean="0"/>
              <a:t>P</a:t>
            </a:r>
            <a:r>
              <a:rPr lang="en-US" dirty="0" smtClean="0"/>
              <a:t>(</a:t>
            </a:r>
            <a:r>
              <a:rPr lang="en-US" i="1" dirty="0" smtClean="0"/>
              <a:t>F</a:t>
            </a:r>
            <a:r>
              <a:rPr lang="en-US" dirty="0" smtClean="0"/>
              <a:t>|</a:t>
            </a:r>
            <a:r>
              <a:rPr lang="en-US" i="1" dirty="0" smtClean="0"/>
              <a:t>H’) </a:t>
            </a:r>
            <a:r>
              <a:rPr lang="en-US" dirty="0" smtClean="0"/>
              <a:t>= 0.005 and </a:t>
            </a:r>
            <a:r>
              <a:rPr lang="en-US" i="1" dirty="0" smtClean="0"/>
              <a:t>P</a:t>
            </a:r>
            <a:r>
              <a:rPr lang="en-US" dirty="0" smtClean="0"/>
              <a:t>(</a:t>
            </a:r>
            <a:r>
              <a:rPr lang="en-US" i="1" dirty="0" smtClean="0"/>
              <a:t>H’) </a:t>
            </a:r>
            <a:r>
              <a:rPr lang="en-US" dirty="0" smtClean="0"/>
              <a:t>= 0.8, so </a:t>
            </a:r>
            <a:r>
              <a:rPr lang="en-US" i="1" dirty="0" smtClean="0">
                <a:sym typeface="Mathematica1"/>
              </a:rPr>
              <a:t>P</a:t>
            </a:r>
            <a:r>
              <a:rPr lang="en-US" dirty="0" smtClean="0">
                <a:sym typeface="Mathematica1"/>
              </a:rPr>
              <a:t>(</a:t>
            </a:r>
            <a:r>
              <a:rPr lang="en-US" i="1" dirty="0" smtClean="0">
                <a:sym typeface="Mathematica1"/>
              </a:rPr>
              <a:t>F</a:t>
            </a:r>
            <a:r>
              <a:rPr lang="en-US" b="1" dirty="0" smtClean="0">
                <a:sym typeface="Mathematica1"/>
              </a:rPr>
              <a:t> </a:t>
            </a:r>
            <a:r>
              <a:rPr lang="en-US" i="1" dirty="0" smtClean="0">
                <a:sym typeface="Mathematica1"/>
              </a:rPr>
              <a:t>H’</a:t>
            </a:r>
            <a:r>
              <a:rPr lang="en-US" dirty="0" smtClean="0">
                <a:sym typeface="Mathematica1"/>
              </a:rPr>
              <a:t>) = 0.004</a:t>
            </a:r>
            <a:endParaRPr lang="en-US" dirty="0" smtClean="0"/>
          </a:p>
          <a:p>
            <a:pPr lvl="1"/>
            <a:r>
              <a:rPr lang="en-US" i="1" dirty="0" smtClean="0"/>
              <a:t>P</a:t>
            </a:r>
            <a:r>
              <a:rPr lang="en-US" dirty="0" smtClean="0"/>
              <a:t>(</a:t>
            </a:r>
            <a:r>
              <a:rPr lang="en-US" i="1" dirty="0" smtClean="0"/>
              <a:t>F</a:t>
            </a:r>
            <a:r>
              <a:rPr lang="en-US" dirty="0" smtClean="0"/>
              <a:t>) = </a:t>
            </a:r>
            <a:r>
              <a:rPr lang="en-US" i="1" dirty="0" smtClean="0"/>
              <a:t>P</a:t>
            </a:r>
            <a:r>
              <a:rPr lang="en-US" dirty="0" smtClean="0"/>
              <a:t>(</a:t>
            </a:r>
            <a:r>
              <a:rPr lang="en-US" i="1" dirty="0" smtClean="0"/>
              <a:t>F</a:t>
            </a:r>
            <a:r>
              <a:rPr lang="en-US" b="1" dirty="0" smtClean="0">
                <a:sym typeface="Mathematica1"/>
              </a:rPr>
              <a:t></a:t>
            </a:r>
            <a:r>
              <a:rPr lang="en-US" i="1" dirty="0" smtClean="0">
                <a:sym typeface="Mathematica1"/>
              </a:rPr>
              <a:t>H</a:t>
            </a:r>
            <a:r>
              <a:rPr lang="en-US" dirty="0" smtClean="0">
                <a:sym typeface="Mathematica1"/>
              </a:rPr>
              <a:t>) + </a:t>
            </a:r>
            <a:r>
              <a:rPr lang="en-US" i="1" dirty="0" smtClean="0">
                <a:sym typeface="Mathematica1"/>
              </a:rPr>
              <a:t>P</a:t>
            </a:r>
            <a:r>
              <a:rPr lang="en-US" dirty="0" smtClean="0">
                <a:sym typeface="Mathematica1"/>
              </a:rPr>
              <a:t>(</a:t>
            </a:r>
            <a:r>
              <a:rPr lang="en-US" i="1" dirty="0" smtClean="0">
                <a:sym typeface="Mathematica1"/>
              </a:rPr>
              <a:t>F</a:t>
            </a:r>
            <a:r>
              <a:rPr lang="en-US" b="1" dirty="0" smtClean="0">
                <a:sym typeface="Mathematica1"/>
              </a:rPr>
              <a:t> </a:t>
            </a:r>
            <a:r>
              <a:rPr lang="en-US" i="1" dirty="0" smtClean="0">
                <a:sym typeface="Mathematica1"/>
              </a:rPr>
              <a:t>H’</a:t>
            </a:r>
            <a:r>
              <a:rPr lang="en-US" dirty="0" smtClean="0">
                <a:sym typeface="Mathematica1"/>
              </a:rPr>
              <a:t>) = 0.020 + 0.004 = 0.024</a:t>
            </a:r>
            <a:endParaRPr lang="en-US" dirty="0"/>
          </a:p>
        </p:txBody>
      </p:sp>
      <p:sp>
        <p:nvSpPr>
          <p:cNvPr id="4" name="Footer Placeholder 3"/>
          <p:cNvSpPr>
            <a:spLocks noGrp="1"/>
          </p:cNvSpPr>
          <p:nvPr>
            <p:ph type="ftr" sz="quarter" idx="11"/>
          </p:nvPr>
        </p:nvSpPr>
        <p:spPr/>
        <p:txBody>
          <a:bodyPr/>
          <a:lstStyle/>
          <a:p>
            <a:pPr algn="l"/>
            <a:r>
              <a:rPr lang="en-US" dirty="0" smtClean="0"/>
              <a:t>Sec 2-5 Multiplication &amp; Total Probability Rules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68</a:t>
            </a:fld>
            <a:endParaRPr lang="en-US" dirty="0"/>
          </a:p>
        </p:txBody>
      </p:sp>
      <p:graphicFrame>
        <p:nvGraphicFramePr>
          <p:cNvPr id="153602" name="Object 2"/>
          <p:cNvGraphicFramePr>
            <a:graphicFrameLocks noChangeAspect="1"/>
          </p:cNvGraphicFramePr>
          <p:nvPr/>
        </p:nvGraphicFramePr>
        <p:xfrm>
          <a:off x="2133600" y="1752600"/>
          <a:ext cx="4344276" cy="1524000"/>
        </p:xfrm>
        <a:graphic>
          <a:graphicData uri="http://schemas.openxmlformats.org/presentationml/2006/ole">
            <mc:AlternateContent xmlns:mc="http://schemas.openxmlformats.org/markup-compatibility/2006">
              <mc:Choice xmlns:v="urn:schemas-microsoft-com:vml" Requires="v">
                <p:oleObj spid="_x0000_s153603" name="Binary Worksheet" r:id="rId5" imgW="2362200" imgH="828751" progId="Excel.SheetBinaryMacroEnabled.12">
                  <p:embed/>
                </p:oleObj>
              </mc:Choice>
              <mc:Fallback>
                <p:oleObj name="Binary Worksheet" r:id="rId5" imgW="2362200" imgH="828751" progId="Excel.SheetBinaryMacroEnabled.12">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1752600"/>
                        <a:ext cx="4344276"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Probability Rule (multiple events)</a:t>
            </a:r>
            <a:endParaRPr lang="en-US" dirty="0"/>
          </a:p>
        </p:txBody>
      </p:sp>
      <p:sp>
        <p:nvSpPr>
          <p:cNvPr id="3" name="Content Placeholder 2"/>
          <p:cNvSpPr>
            <a:spLocks noGrp="1"/>
          </p:cNvSpPr>
          <p:nvPr>
            <p:ph idx="1"/>
          </p:nvPr>
        </p:nvSpPr>
        <p:spPr>
          <a:xfrm>
            <a:off x="457200" y="990600"/>
            <a:ext cx="8229600" cy="1066800"/>
          </a:xfrm>
        </p:spPr>
        <p:txBody>
          <a:bodyPr/>
          <a:lstStyle/>
          <a:p>
            <a:r>
              <a:rPr lang="en-US" dirty="0" smtClean="0"/>
              <a:t>Assume E</a:t>
            </a:r>
            <a:r>
              <a:rPr lang="en-US" baseline="-25000" dirty="0" smtClean="0"/>
              <a:t>1</a:t>
            </a:r>
            <a:r>
              <a:rPr lang="en-US" dirty="0" smtClean="0"/>
              <a:t>, E</a:t>
            </a:r>
            <a:r>
              <a:rPr lang="en-US" baseline="-25000" dirty="0" smtClean="0"/>
              <a:t>2</a:t>
            </a:r>
            <a:r>
              <a:rPr lang="en-US" dirty="0" smtClean="0"/>
              <a:t>, … E</a:t>
            </a:r>
            <a:r>
              <a:rPr lang="en-US" baseline="-25000" dirty="0" smtClean="0"/>
              <a:t>k</a:t>
            </a:r>
            <a:r>
              <a:rPr lang="en-US" dirty="0" smtClean="0"/>
              <a:t> are k mutually exclusive &amp; exhaustive subsets.  Then:</a:t>
            </a:r>
            <a:endParaRPr lang="en-US" dirty="0"/>
          </a:p>
        </p:txBody>
      </p:sp>
      <p:sp>
        <p:nvSpPr>
          <p:cNvPr id="4" name="Footer Placeholder 3"/>
          <p:cNvSpPr>
            <a:spLocks noGrp="1"/>
          </p:cNvSpPr>
          <p:nvPr>
            <p:ph type="ftr" sz="quarter" idx="11"/>
          </p:nvPr>
        </p:nvSpPr>
        <p:spPr/>
        <p:txBody>
          <a:bodyPr/>
          <a:lstStyle/>
          <a:p>
            <a:pPr algn="l"/>
            <a:r>
              <a:rPr lang="en-US" dirty="0" smtClean="0"/>
              <a:t>Sec 2-5 Multiplication &amp; Total Probability Rules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69</a:t>
            </a:fld>
            <a:endParaRPr lang="en-US" dirty="0"/>
          </a:p>
        </p:txBody>
      </p:sp>
      <p:pic>
        <p:nvPicPr>
          <p:cNvPr id="154626" name="Picture 2" descr="C:\Documents and Settings\rsims\My Documents\Sims Courses\Wiley Slide Development Project\JPEG images from Jenny\Ch02\fig_02_16.jpg"/>
          <p:cNvPicPr>
            <a:picLocks noChangeAspect="1" noChangeArrowheads="1"/>
          </p:cNvPicPr>
          <p:nvPr/>
        </p:nvPicPr>
        <p:blipFill>
          <a:blip r:embed="rId4" cstate="print"/>
          <a:srcRect/>
          <a:stretch>
            <a:fillRect/>
          </a:stretch>
        </p:blipFill>
        <p:spPr bwMode="auto">
          <a:xfrm>
            <a:off x="2209800" y="3276600"/>
            <a:ext cx="4322814" cy="2368180"/>
          </a:xfrm>
          <a:prstGeom prst="rect">
            <a:avLst/>
          </a:prstGeom>
          <a:noFill/>
        </p:spPr>
      </p:pic>
      <p:graphicFrame>
        <p:nvGraphicFramePr>
          <p:cNvPr id="7" name="Object 6"/>
          <p:cNvGraphicFramePr>
            <a:graphicFrameLocks noChangeAspect="1"/>
          </p:cNvGraphicFramePr>
          <p:nvPr/>
        </p:nvGraphicFramePr>
        <p:xfrm>
          <a:off x="381000" y="2286000"/>
          <a:ext cx="8338185" cy="853805"/>
        </p:xfrm>
        <a:graphic>
          <a:graphicData uri="http://schemas.openxmlformats.org/presentationml/2006/ole">
            <mc:AlternateContent xmlns:mc="http://schemas.openxmlformats.org/markup-compatibility/2006">
              <mc:Choice xmlns:v="urn:schemas-microsoft-com:vml" Requires="v">
                <p:oleObj spid="_x0000_s154628" name="Equation" r:id="rId5" imgW="4914720" imgH="507960" progId="Equation.DSMT4">
                  <p:embed/>
                </p:oleObj>
              </mc:Choice>
              <mc:Fallback>
                <p:oleObj name="Equation" r:id="rId5" imgW="4914720" imgH="50796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2286000"/>
                        <a:ext cx="8338185" cy="8538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609600" y="5715000"/>
            <a:ext cx="7924800" cy="400110"/>
          </a:xfrm>
          <a:prstGeom prst="rect">
            <a:avLst/>
          </a:prstGeom>
          <a:noFill/>
        </p:spPr>
        <p:txBody>
          <a:bodyPr wrap="square" rtlCol="0">
            <a:spAutoFit/>
          </a:bodyPr>
          <a:lstStyle/>
          <a:p>
            <a:pPr algn="ctr"/>
            <a:r>
              <a:rPr lang="en-US" sz="2000" dirty="0" smtClean="0">
                <a:solidFill>
                  <a:srgbClr val="0070C0"/>
                </a:solidFill>
              </a:rPr>
              <a:t>Figure 2-16  </a:t>
            </a:r>
            <a:r>
              <a:rPr lang="en-US" sz="2000" dirty="0" smtClean="0"/>
              <a:t>Partitioning an event into several mutually exclusive subsets.</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Randomness Can Disrupt a System</a:t>
            </a:r>
            <a:endParaRPr lang="en-US" dirty="0"/>
          </a:p>
        </p:txBody>
      </p:sp>
      <p:sp>
        <p:nvSpPr>
          <p:cNvPr id="3" name="Content Placeholder 2"/>
          <p:cNvSpPr>
            <a:spLocks noGrp="1"/>
          </p:cNvSpPr>
          <p:nvPr>
            <p:ph idx="1"/>
          </p:nvPr>
        </p:nvSpPr>
        <p:spPr/>
        <p:txBody>
          <a:bodyPr>
            <a:normAutofit fontScale="92500" lnSpcReduction="20000"/>
          </a:bodyPr>
          <a:lstStyle/>
          <a:p>
            <a:r>
              <a:rPr lang="en-US" sz="3000" dirty="0" smtClean="0"/>
              <a:t>Telephone systems must have sufficient capacity (lines) to handle a random number of callers at a random point in time whose calls are of a random duration.</a:t>
            </a:r>
          </a:p>
          <a:p>
            <a:r>
              <a:rPr lang="en-US" sz="3000" dirty="0" smtClean="0"/>
              <a:t>If calls arrive exactly every 5 minutes and last for exactly 5 minutes, only 1 line is needed – a deterministic system.</a:t>
            </a:r>
          </a:p>
          <a:p>
            <a:r>
              <a:rPr lang="en-US" sz="3000" dirty="0" smtClean="0"/>
              <a:t>Practically, times between calls are random and the call durations are random.  Calls can come into conflict as shown in following slide.</a:t>
            </a:r>
          </a:p>
          <a:p>
            <a:r>
              <a:rPr lang="en-US" sz="3000" dirty="0" smtClean="0"/>
              <a:t>Conclusion:  Telephone system design must include provision for input variation.</a:t>
            </a:r>
          </a:p>
          <a:p>
            <a:endParaRPr lang="en-US" dirty="0"/>
          </a:p>
        </p:txBody>
      </p:sp>
      <p:sp>
        <p:nvSpPr>
          <p:cNvPr id="4" name="Footer Placeholder 3"/>
          <p:cNvSpPr>
            <a:spLocks noGrp="1"/>
          </p:cNvSpPr>
          <p:nvPr>
            <p:ph type="ftr" sz="quarter" idx="11"/>
          </p:nvPr>
        </p:nvSpPr>
        <p:spPr/>
        <p:txBody>
          <a:bodyPr/>
          <a:lstStyle/>
          <a:p>
            <a:pPr algn="l"/>
            <a:r>
              <a:rPr lang="en-US" dirty="0" smtClean="0"/>
              <a:t>Sec 2-1.1 Random Experiments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7</a:t>
            </a:fld>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458200" cy="868362"/>
          </a:xfrm>
        </p:spPr>
        <p:txBody>
          <a:bodyPr>
            <a:normAutofit fontScale="90000"/>
          </a:bodyPr>
          <a:lstStyle/>
          <a:p>
            <a:r>
              <a:rPr lang="en-US" dirty="0" smtClean="0"/>
              <a:t>Example 2-28:  Refined Contamination Data </a:t>
            </a:r>
            <a:endParaRPr lang="en-US" dirty="0"/>
          </a:p>
        </p:txBody>
      </p:sp>
      <p:sp>
        <p:nvSpPr>
          <p:cNvPr id="4" name="Footer Placeholder 3"/>
          <p:cNvSpPr>
            <a:spLocks noGrp="1"/>
          </p:cNvSpPr>
          <p:nvPr>
            <p:ph type="ftr" sz="quarter" idx="11"/>
          </p:nvPr>
        </p:nvSpPr>
        <p:spPr/>
        <p:txBody>
          <a:bodyPr/>
          <a:lstStyle/>
          <a:p>
            <a:pPr algn="l"/>
            <a:r>
              <a:rPr lang="en-US" dirty="0" smtClean="0"/>
              <a:t>Sec 2-5 Multiplication &amp; Total Probability Rules,.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70</a:t>
            </a:fld>
            <a:endParaRPr lang="en-US" dirty="0"/>
          </a:p>
        </p:txBody>
      </p:sp>
      <p:graphicFrame>
        <p:nvGraphicFramePr>
          <p:cNvPr id="155650" name="Object 2"/>
          <p:cNvGraphicFramePr>
            <a:graphicFrameLocks noChangeAspect="1"/>
          </p:cNvGraphicFramePr>
          <p:nvPr/>
        </p:nvGraphicFramePr>
        <p:xfrm>
          <a:off x="4495800" y="990600"/>
          <a:ext cx="4088423" cy="1714500"/>
        </p:xfrm>
        <a:graphic>
          <a:graphicData uri="http://schemas.openxmlformats.org/presentationml/2006/ole">
            <mc:AlternateContent xmlns:mc="http://schemas.openxmlformats.org/markup-compatibility/2006">
              <mc:Choice xmlns:v="urn:schemas-microsoft-com:vml" Requires="v">
                <p:oleObj spid="_x0000_s155651" name="Binary Worksheet" r:id="rId5" imgW="2362200" imgH="990600" progId="Excel.SheetBinaryMacroEnabled.12">
                  <p:embed/>
                </p:oleObj>
              </mc:Choice>
              <mc:Fallback>
                <p:oleObj name="Binary Worksheet" r:id="rId5" imgW="2362200" imgH="990600" progId="Excel.SheetBinaryMacroEnabled.12">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990600"/>
                        <a:ext cx="4088423"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5651" name="Picture 3" descr="C:\Documents and Settings\rsims\My Documents\Sims Courses\Wiley Slide Development Project\JPEG images from Jenny\Ch02\fig_02_17.jpg"/>
          <p:cNvPicPr>
            <a:picLocks noChangeAspect="1" noChangeArrowheads="1"/>
          </p:cNvPicPr>
          <p:nvPr/>
        </p:nvPicPr>
        <p:blipFill>
          <a:blip r:embed="rId7" cstate="print"/>
          <a:srcRect/>
          <a:stretch>
            <a:fillRect/>
          </a:stretch>
        </p:blipFill>
        <p:spPr bwMode="auto">
          <a:xfrm>
            <a:off x="297662" y="2895600"/>
            <a:ext cx="8344958" cy="3276600"/>
          </a:xfrm>
          <a:prstGeom prst="rect">
            <a:avLst/>
          </a:prstGeom>
          <a:noFill/>
        </p:spPr>
      </p:pic>
      <p:sp>
        <p:nvSpPr>
          <p:cNvPr id="9" name="TextBox 8"/>
          <p:cNvSpPr txBox="1"/>
          <p:nvPr/>
        </p:nvSpPr>
        <p:spPr>
          <a:xfrm>
            <a:off x="533400" y="990600"/>
            <a:ext cx="3886200" cy="1384995"/>
          </a:xfrm>
          <a:prstGeom prst="rect">
            <a:avLst/>
          </a:prstGeom>
          <a:noFill/>
        </p:spPr>
        <p:txBody>
          <a:bodyPr wrap="square" rtlCol="0">
            <a:spAutoFit/>
          </a:bodyPr>
          <a:lstStyle/>
          <a:p>
            <a:r>
              <a:rPr lang="en-US" sz="2800" dirty="0" smtClean="0"/>
              <a:t>Continuing the discussion of contamination during chip manufacture:</a:t>
            </a:r>
            <a:endParaRPr lang="en-US" sz="2800" dirty="0"/>
          </a:p>
        </p:txBody>
      </p:sp>
      <p:sp>
        <p:nvSpPr>
          <p:cNvPr id="10" name="TextBox 9"/>
          <p:cNvSpPr txBox="1"/>
          <p:nvPr/>
        </p:nvSpPr>
        <p:spPr>
          <a:xfrm>
            <a:off x="685800" y="2895600"/>
            <a:ext cx="2776016" cy="400110"/>
          </a:xfrm>
          <a:prstGeom prst="rect">
            <a:avLst/>
          </a:prstGeom>
          <a:noFill/>
        </p:spPr>
        <p:txBody>
          <a:bodyPr wrap="none" rtlCol="0">
            <a:spAutoFit/>
          </a:bodyPr>
          <a:lstStyle/>
          <a:p>
            <a:r>
              <a:rPr lang="en-US" sz="2000" dirty="0" smtClean="0">
                <a:solidFill>
                  <a:srgbClr val="0070C0"/>
                </a:solidFill>
              </a:rPr>
              <a:t>Figure 2-17 </a:t>
            </a:r>
            <a:r>
              <a:rPr lang="en-US" sz="2000" dirty="0" smtClean="0"/>
              <a:t>Tree diagram</a:t>
            </a:r>
            <a:endParaRPr lang="en-US" sz="20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Independence</a:t>
            </a:r>
            <a:endParaRPr lang="en-US" dirty="0"/>
          </a:p>
        </p:txBody>
      </p:sp>
      <p:sp>
        <p:nvSpPr>
          <p:cNvPr id="3" name="Content Placeholder 2"/>
          <p:cNvSpPr>
            <a:spLocks noGrp="1"/>
          </p:cNvSpPr>
          <p:nvPr>
            <p:ph idx="1"/>
          </p:nvPr>
        </p:nvSpPr>
        <p:spPr/>
        <p:txBody>
          <a:bodyPr/>
          <a:lstStyle/>
          <a:p>
            <a:r>
              <a:rPr lang="en-US" dirty="0" smtClean="0"/>
              <a:t>Two events are independent if any one of the following equivalent statements are true:</a:t>
            </a:r>
          </a:p>
          <a:p>
            <a:pPr marL="971550" lvl="1" indent="-514350">
              <a:buFont typeface="+mj-lt"/>
              <a:buAutoNum type="arabicPeriod"/>
            </a:pPr>
            <a:r>
              <a:rPr lang="en-US" i="1" dirty="0" smtClean="0"/>
              <a:t>P</a:t>
            </a:r>
            <a:r>
              <a:rPr lang="en-US" dirty="0" smtClean="0"/>
              <a:t>(</a:t>
            </a:r>
            <a:r>
              <a:rPr lang="en-US" i="1" dirty="0" smtClean="0"/>
              <a:t>B</a:t>
            </a:r>
            <a:r>
              <a:rPr lang="en-US" dirty="0" smtClean="0"/>
              <a:t>|</a:t>
            </a:r>
            <a:r>
              <a:rPr lang="en-US" i="1" dirty="0" smtClean="0"/>
              <a:t>A</a:t>
            </a:r>
            <a:r>
              <a:rPr lang="en-US" dirty="0" smtClean="0"/>
              <a:t>) = </a:t>
            </a:r>
            <a:r>
              <a:rPr lang="en-US" i="1" dirty="0" smtClean="0"/>
              <a:t>P</a:t>
            </a:r>
            <a:r>
              <a:rPr lang="en-US" dirty="0" smtClean="0"/>
              <a:t>(</a:t>
            </a:r>
            <a:r>
              <a:rPr lang="en-US" i="1" dirty="0" smtClean="0"/>
              <a:t>A</a:t>
            </a:r>
            <a:r>
              <a:rPr lang="en-US" dirty="0" smtClean="0"/>
              <a:t>)</a:t>
            </a:r>
          </a:p>
          <a:p>
            <a:pPr marL="971550" lvl="1" indent="-514350">
              <a:buFont typeface="+mj-lt"/>
              <a:buAutoNum type="arabicPeriod"/>
            </a:pPr>
            <a:r>
              <a:rPr lang="en-US" i="1" dirty="0" smtClean="0"/>
              <a:t>P</a:t>
            </a:r>
            <a:r>
              <a:rPr lang="en-US" dirty="0" smtClean="0"/>
              <a:t>(</a:t>
            </a:r>
            <a:r>
              <a:rPr lang="en-US" i="1" dirty="0" smtClean="0"/>
              <a:t>A</a:t>
            </a:r>
            <a:r>
              <a:rPr lang="en-US" dirty="0" smtClean="0"/>
              <a:t>|</a:t>
            </a:r>
            <a:r>
              <a:rPr lang="en-US" i="1" dirty="0" smtClean="0"/>
              <a:t>B</a:t>
            </a:r>
            <a:r>
              <a:rPr lang="en-US" dirty="0" smtClean="0"/>
              <a:t>) = </a:t>
            </a:r>
            <a:r>
              <a:rPr lang="en-US" i="1" dirty="0" smtClean="0"/>
              <a:t>P</a:t>
            </a:r>
            <a:r>
              <a:rPr lang="en-US" dirty="0" smtClean="0"/>
              <a:t>(</a:t>
            </a:r>
            <a:r>
              <a:rPr lang="en-US" i="1" dirty="0" smtClean="0"/>
              <a:t>B</a:t>
            </a:r>
            <a:r>
              <a:rPr lang="en-US" dirty="0" smtClean="0"/>
              <a:t>)</a:t>
            </a:r>
          </a:p>
          <a:p>
            <a:pPr marL="971550" lvl="1" indent="-514350">
              <a:buFont typeface="+mj-lt"/>
              <a:buAutoNum type="arabicPeriod"/>
            </a:pPr>
            <a:r>
              <a:rPr lang="en-US" i="1" dirty="0" smtClean="0"/>
              <a:t>P</a:t>
            </a:r>
            <a:r>
              <a:rPr lang="en-US" dirty="0" smtClean="0"/>
              <a:t>(</a:t>
            </a:r>
            <a:r>
              <a:rPr lang="en-US" i="1" dirty="0" smtClean="0"/>
              <a:t>A</a:t>
            </a:r>
            <a:r>
              <a:rPr lang="en-US" b="1" dirty="0" smtClean="0">
                <a:sym typeface="Mathematica1"/>
              </a:rPr>
              <a:t></a:t>
            </a:r>
            <a:r>
              <a:rPr lang="en-US" i="1" dirty="0" smtClean="0">
                <a:sym typeface="Mathematica1"/>
              </a:rPr>
              <a:t>B</a:t>
            </a:r>
            <a:r>
              <a:rPr lang="en-US" dirty="0" smtClean="0">
                <a:sym typeface="Mathematica1"/>
              </a:rPr>
              <a:t>) = </a:t>
            </a:r>
            <a:r>
              <a:rPr lang="en-US" i="1" dirty="0" smtClean="0">
                <a:sym typeface="Mathematica1"/>
              </a:rPr>
              <a:t>P</a:t>
            </a:r>
            <a:r>
              <a:rPr lang="en-US" dirty="0" smtClean="0">
                <a:sym typeface="Mathematica1"/>
              </a:rPr>
              <a:t>(</a:t>
            </a:r>
            <a:r>
              <a:rPr lang="en-US" i="1" dirty="0" smtClean="0">
                <a:sym typeface="Mathematica1"/>
              </a:rPr>
              <a:t>A</a:t>
            </a:r>
            <a:r>
              <a:rPr lang="en-US" dirty="0" smtClean="0">
                <a:sym typeface="Mathematica1"/>
              </a:rPr>
              <a:t>)*</a:t>
            </a:r>
            <a:r>
              <a:rPr lang="en-US" i="1" dirty="0" smtClean="0">
                <a:sym typeface="Mathematica1"/>
              </a:rPr>
              <a:t>P</a:t>
            </a:r>
            <a:r>
              <a:rPr lang="en-US" dirty="0" smtClean="0">
                <a:sym typeface="Mathematica1"/>
              </a:rPr>
              <a:t>(</a:t>
            </a:r>
            <a:r>
              <a:rPr lang="en-US" i="1" dirty="0" smtClean="0">
                <a:sym typeface="Mathematica1"/>
              </a:rPr>
              <a:t>B</a:t>
            </a:r>
            <a:r>
              <a:rPr lang="en-US" dirty="0" smtClean="0">
                <a:sym typeface="Mathematica1"/>
              </a:rPr>
              <a:t>)</a:t>
            </a:r>
          </a:p>
          <a:p>
            <a:pPr marL="571500" indent="-514350"/>
            <a:r>
              <a:rPr lang="en-US" dirty="0" smtClean="0">
                <a:sym typeface="Mathematica1"/>
              </a:rPr>
              <a:t>This means that occurrence of one event has no impact on the occurrence of the other event.</a:t>
            </a:r>
            <a:endParaRPr lang="en-US" dirty="0"/>
          </a:p>
        </p:txBody>
      </p:sp>
      <p:sp>
        <p:nvSpPr>
          <p:cNvPr id="4" name="Footer Placeholder 3"/>
          <p:cNvSpPr>
            <a:spLocks noGrp="1"/>
          </p:cNvSpPr>
          <p:nvPr>
            <p:ph type="ftr" sz="quarter" idx="11"/>
          </p:nvPr>
        </p:nvSpPr>
        <p:spPr/>
        <p:txBody>
          <a:bodyPr/>
          <a:lstStyle/>
          <a:p>
            <a:pPr algn="l"/>
            <a:r>
              <a:rPr lang="en-US" dirty="0" smtClean="0"/>
              <a:t>Sec 2-6 Independence</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71</a:t>
            </a:fld>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868362"/>
          </a:xfrm>
        </p:spPr>
        <p:txBody>
          <a:bodyPr>
            <a:normAutofit fontScale="90000"/>
          </a:bodyPr>
          <a:lstStyle/>
          <a:p>
            <a:r>
              <a:rPr lang="en-US" dirty="0" smtClean="0"/>
              <a:t>Example 2-29:  Sampling With Replacement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production lot of 850 parts contains 50 defectives.  Two parts are selected at random, but the first </a:t>
            </a:r>
            <a:r>
              <a:rPr lang="en-US" dirty="0" smtClean="0">
                <a:solidFill>
                  <a:srgbClr val="0070C0"/>
                </a:solidFill>
              </a:rPr>
              <a:t>is replaced </a:t>
            </a:r>
            <a:r>
              <a:rPr lang="en-US" dirty="0" smtClean="0"/>
              <a:t>before selecting the 2</a:t>
            </a:r>
            <a:r>
              <a:rPr lang="en-US" baseline="30000" dirty="0" smtClean="0"/>
              <a:t>nd</a:t>
            </a:r>
            <a:r>
              <a:rPr lang="en-US" dirty="0" smtClean="0"/>
              <a:t>.</a:t>
            </a:r>
          </a:p>
          <a:p>
            <a:r>
              <a:rPr lang="en-US" dirty="0" smtClean="0"/>
              <a:t>Let </a:t>
            </a:r>
            <a:r>
              <a:rPr lang="en-US" i="1" dirty="0" smtClean="0"/>
              <a:t>A</a:t>
            </a:r>
            <a:r>
              <a:rPr lang="en-US" dirty="0" smtClean="0"/>
              <a:t> denote the event that the 1</a:t>
            </a:r>
            <a:r>
              <a:rPr lang="en-US" baseline="30000" dirty="0" smtClean="0"/>
              <a:t>st</a:t>
            </a:r>
            <a:r>
              <a:rPr lang="en-US" dirty="0" smtClean="0"/>
              <a:t> part selected is defective.  </a:t>
            </a:r>
            <a:r>
              <a:rPr lang="en-US" i="1" dirty="0" smtClean="0"/>
              <a:t>P</a:t>
            </a:r>
            <a:r>
              <a:rPr lang="en-US" dirty="0" smtClean="0"/>
              <a:t>(</a:t>
            </a:r>
            <a:r>
              <a:rPr lang="en-US" i="1" dirty="0" smtClean="0"/>
              <a:t>A</a:t>
            </a:r>
            <a:r>
              <a:rPr lang="en-US" dirty="0" smtClean="0"/>
              <a:t>) = 50/850</a:t>
            </a:r>
          </a:p>
          <a:p>
            <a:r>
              <a:rPr lang="en-US" dirty="0" smtClean="0"/>
              <a:t>Let </a:t>
            </a:r>
            <a:r>
              <a:rPr lang="en-US" i="1" dirty="0" smtClean="0"/>
              <a:t>B</a:t>
            </a:r>
            <a:r>
              <a:rPr lang="en-US" dirty="0" smtClean="0"/>
              <a:t> denote the event that the 2</a:t>
            </a:r>
            <a:r>
              <a:rPr lang="en-US" baseline="30000" dirty="0" smtClean="0"/>
              <a:t>nd</a:t>
            </a:r>
            <a:r>
              <a:rPr lang="en-US" dirty="0" smtClean="0"/>
              <a:t> part selected is defective.  </a:t>
            </a:r>
            <a:r>
              <a:rPr lang="en-US" i="1" dirty="0" smtClean="0"/>
              <a:t>P</a:t>
            </a:r>
            <a:r>
              <a:rPr lang="en-US" dirty="0" smtClean="0"/>
              <a:t>(</a:t>
            </a:r>
            <a:r>
              <a:rPr lang="en-US" i="1" dirty="0" smtClean="0"/>
              <a:t>B</a:t>
            </a:r>
            <a:r>
              <a:rPr lang="en-US" dirty="0" smtClean="0"/>
              <a:t>) = 50/850</a:t>
            </a:r>
          </a:p>
          <a:p>
            <a:r>
              <a:rPr lang="en-US" dirty="0" smtClean="0"/>
              <a:t>What is the probability that the 2</a:t>
            </a:r>
            <a:r>
              <a:rPr lang="en-US" baseline="30000" dirty="0" smtClean="0"/>
              <a:t>nd</a:t>
            </a:r>
            <a:r>
              <a:rPr lang="en-US" dirty="0" smtClean="0"/>
              <a:t> is defective, given that the first part is defective?  The same.</a:t>
            </a:r>
          </a:p>
          <a:p>
            <a:r>
              <a:rPr lang="en-US" dirty="0" smtClean="0"/>
              <a:t>Probability that both are defective is: 			</a:t>
            </a:r>
            <a:r>
              <a:rPr lang="en-US" i="1" dirty="0" smtClean="0"/>
              <a:t>P</a:t>
            </a:r>
            <a:r>
              <a:rPr lang="en-US" dirty="0" smtClean="0"/>
              <a:t>(</a:t>
            </a:r>
            <a:r>
              <a:rPr lang="en-US" i="1" dirty="0" smtClean="0"/>
              <a:t>A</a:t>
            </a:r>
            <a:r>
              <a:rPr lang="en-US" dirty="0" smtClean="0"/>
              <a:t>)*</a:t>
            </a:r>
            <a:r>
              <a:rPr lang="en-US" i="1" dirty="0" smtClean="0"/>
              <a:t>P</a:t>
            </a:r>
            <a:r>
              <a:rPr lang="en-US" dirty="0" smtClean="0"/>
              <a:t>(</a:t>
            </a:r>
            <a:r>
              <a:rPr lang="en-US" i="1" dirty="0" smtClean="0"/>
              <a:t>B</a:t>
            </a:r>
            <a:r>
              <a:rPr lang="en-US" dirty="0" smtClean="0"/>
              <a:t>) = 50/850 *50/850 = 0.0035.</a:t>
            </a:r>
          </a:p>
          <a:p>
            <a:endParaRPr lang="en-US" dirty="0"/>
          </a:p>
        </p:txBody>
      </p:sp>
      <p:sp>
        <p:nvSpPr>
          <p:cNvPr id="4" name="Footer Placeholder 3"/>
          <p:cNvSpPr>
            <a:spLocks noGrp="1"/>
          </p:cNvSpPr>
          <p:nvPr>
            <p:ph type="ftr" sz="quarter" idx="11"/>
          </p:nvPr>
        </p:nvSpPr>
        <p:spPr/>
        <p:txBody>
          <a:bodyPr/>
          <a:lstStyle/>
          <a:p>
            <a:pPr algn="l"/>
            <a:r>
              <a:rPr lang="en-US" dirty="0" smtClean="0"/>
              <a:t>Sec 2-6 Independence</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72</a:t>
            </a:fld>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2-30: Flaw &amp; Functions</a:t>
            </a:r>
            <a:endParaRPr lang="en-US" dirty="0"/>
          </a:p>
        </p:txBody>
      </p:sp>
      <p:sp>
        <p:nvSpPr>
          <p:cNvPr id="4" name="Footer Placeholder 3"/>
          <p:cNvSpPr>
            <a:spLocks noGrp="1"/>
          </p:cNvSpPr>
          <p:nvPr>
            <p:ph type="ftr" sz="quarter" idx="11"/>
          </p:nvPr>
        </p:nvSpPr>
        <p:spPr/>
        <p:txBody>
          <a:bodyPr/>
          <a:lstStyle/>
          <a:p>
            <a:pPr algn="l"/>
            <a:r>
              <a:rPr lang="en-US" dirty="0" smtClean="0"/>
              <a:t>Sec 2-6 Independence</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73</a:t>
            </a:fld>
            <a:endParaRPr lang="en-US" dirty="0"/>
          </a:p>
        </p:txBody>
      </p:sp>
      <p:graphicFrame>
        <p:nvGraphicFramePr>
          <p:cNvPr id="156678" name="Object 6"/>
          <p:cNvGraphicFramePr>
            <a:graphicFrameLocks noChangeAspect="1"/>
          </p:cNvGraphicFramePr>
          <p:nvPr/>
        </p:nvGraphicFramePr>
        <p:xfrm>
          <a:off x="457200" y="1905000"/>
          <a:ext cx="8136505" cy="3505200"/>
        </p:xfrm>
        <a:graphic>
          <a:graphicData uri="http://schemas.openxmlformats.org/presentationml/2006/ole">
            <mc:AlternateContent xmlns:mc="http://schemas.openxmlformats.org/markup-compatibility/2006">
              <mc:Choice xmlns:v="urn:schemas-microsoft-com:vml" Requires="v">
                <p:oleObj spid="_x0000_s156679" name="Binary Worksheet" r:id="rId5" imgW="4886249" imgH="2104949" progId="Excel.SheetBinaryMacroEnabled.12">
                  <p:embed/>
                </p:oleObj>
              </mc:Choice>
              <mc:Fallback>
                <p:oleObj name="Binary Worksheet" r:id="rId5" imgW="4886249" imgH="2104949" progId="Excel.SheetBinaryMacroEnabled.12">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905000"/>
                        <a:ext cx="813650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Box 10"/>
          <p:cNvSpPr txBox="1"/>
          <p:nvPr/>
        </p:nvSpPr>
        <p:spPr>
          <a:xfrm>
            <a:off x="609600" y="1066800"/>
            <a:ext cx="8077200" cy="461665"/>
          </a:xfrm>
          <a:prstGeom prst="rect">
            <a:avLst/>
          </a:prstGeom>
          <a:noFill/>
        </p:spPr>
        <p:txBody>
          <a:bodyPr wrap="square" rtlCol="0">
            <a:spAutoFit/>
          </a:bodyPr>
          <a:lstStyle/>
          <a:p>
            <a:r>
              <a:rPr lang="en-US" sz="2400" dirty="0" smtClean="0"/>
              <a:t>The data shows whether the events are independent.</a:t>
            </a:r>
            <a:endParaRPr lang="en-US" sz="24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868362"/>
          </a:xfrm>
        </p:spPr>
        <p:txBody>
          <a:bodyPr>
            <a:normAutofit fontScale="90000"/>
          </a:bodyPr>
          <a:lstStyle/>
          <a:p>
            <a:r>
              <a:rPr lang="en-US" dirty="0" smtClean="0"/>
              <a:t>Example 2.31: Conditioned vs. Unconditioned </a:t>
            </a:r>
            <a:endParaRPr lang="en-US" dirty="0"/>
          </a:p>
        </p:txBody>
      </p:sp>
      <p:sp>
        <p:nvSpPr>
          <p:cNvPr id="3" name="Content Placeholder 2"/>
          <p:cNvSpPr>
            <a:spLocks noGrp="1"/>
          </p:cNvSpPr>
          <p:nvPr>
            <p:ph idx="1"/>
          </p:nvPr>
        </p:nvSpPr>
        <p:spPr>
          <a:xfrm>
            <a:off x="457200" y="914400"/>
            <a:ext cx="8229600" cy="5410200"/>
          </a:xfrm>
        </p:spPr>
        <p:txBody>
          <a:bodyPr>
            <a:normAutofit fontScale="77500" lnSpcReduction="20000"/>
          </a:bodyPr>
          <a:lstStyle/>
          <a:p>
            <a:r>
              <a:rPr lang="en-US" dirty="0" smtClean="0"/>
              <a:t>A production lot of 850 parts contains 50 defectives.  Two parts are selected at random, without replacement.</a:t>
            </a:r>
          </a:p>
          <a:p>
            <a:pPr>
              <a:buNone/>
            </a:pPr>
            <a:endParaRPr lang="en-US" sz="1300" dirty="0" smtClean="0"/>
          </a:p>
          <a:p>
            <a:r>
              <a:rPr lang="en-US" dirty="0" smtClean="0"/>
              <a:t>Let </a:t>
            </a:r>
            <a:r>
              <a:rPr lang="en-US" i="1" dirty="0" smtClean="0"/>
              <a:t>A</a:t>
            </a:r>
            <a:r>
              <a:rPr lang="en-US" dirty="0" smtClean="0"/>
              <a:t> denote the event that the 1</a:t>
            </a:r>
            <a:r>
              <a:rPr lang="en-US" baseline="30000" dirty="0" smtClean="0"/>
              <a:t>st</a:t>
            </a:r>
            <a:r>
              <a:rPr lang="en-US" dirty="0" smtClean="0"/>
              <a:t> part selected is defective.  </a:t>
            </a:r>
            <a:r>
              <a:rPr lang="en-US" i="1" dirty="0" smtClean="0">
                <a:solidFill>
                  <a:srgbClr val="0070C0"/>
                </a:solidFill>
              </a:rPr>
              <a:t>P</a:t>
            </a:r>
            <a:r>
              <a:rPr lang="en-US" dirty="0" smtClean="0">
                <a:solidFill>
                  <a:srgbClr val="0070C0"/>
                </a:solidFill>
              </a:rPr>
              <a:t>(</a:t>
            </a:r>
            <a:r>
              <a:rPr lang="en-US" i="1" dirty="0" smtClean="0">
                <a:solidFill>
                  <a:srgbClr val="0070C0"/>
                </a:solidFill>
              </a:rPr>
              <a:t>A</a:t>
            </a:r>
            <a:r>
              <a:rPr lang="en-US" dirty="0" smtClean="0">
                <a:solidFill>
                  <a:srgbClr val="0070C0"/>
                </a:solidFill>
              </a:rPr>
              <a:t>) = 50/850</a:t>
            </a:r>
          </a:p>
          <a:p>
            <a:pPr>
              <a:buNone/>
            </a:pPr>
            <a:endParaRPr lang="en-US" sz="1300" dirty="0" smtClean="0">
              <a:solidFill>
                <a:srgbClr val="00B0F0"/>
              </a:solidFill>
            </a:endParaRPr>
          </a:p>
          <a:p>
            <a:r>
              <a:rPr lang="en-US" dirty="0" smtClean="0"/>
              <a:t>Let </a:t>
            </a:r>
            <a:r>
              <a:rPr lang="en-US" i="1" dirty="0" smtClean="0"/>
              <a:t>B</a:t>
            </a:r>
            <a:r>
              <a:rPr lang="en-US" dirty="0" smtClean="0"/>
              <a:t> denote the event that the 2</a:t>
            </a:r>
            <a:r>
              <a:rPr lang="en-US" baseline="30000" dirty="0" smtClean="0"/>
              <a:t>nd</a:t>
            </a:r>
            <a:r>
              <a:rPr lang="en-US" dirty="0" smtClean="0"/>
              <a:t> part selected is defective.  </a:t>
            </a:r>
            <a:r>
              <a:rPr lang="en-US" i="1" dirty="0" smtClean="0">
                <a:solidFill>
                  <a:srgbClr val="0070C0"/>
                </a:solidFill>
              </a:rPr>
              <a:t>P</a:t>
            </a:r>
            <a:r>
              <a:rPr lang="en-US" dirty="0" smtClean="0">
                <a:solidFill>
                  <a:srgbClr val="0070C0"/>
                </a:solidFill>
              </a:rPr>
              <a:t>(</a:t>
            </a:r>
            <a:r>
              <a:rPr lang="en-US" i="1" dirty="0" smtClean="0">
                <a:solidFill>
                  <a:srgbClr val="0070C0"/>
                </a:solidFill>
              </a:rPr>
              <a:t>B|A</a:t>
            </a:r>
            <a:r>
              <a:rPr lang="en-US" dirty="0" smtClean="0">
                <a:solidFill>
                  <a:srgbClr val="0070C0"/>
                </a:solidFill>
              </a:rPr>
              <a:t>) = 49/849</a:t>
            </a:r>
          </a:p>
          <a:p>
            <a:pPr>
              <a:buNone/>
            </a:pPr>
            <a:endParaRPr lang="en-US" sz="1300" dirty="0" smtClean="0">
              <a:solidFill>
                <a:srgbClr val="00B0F0"/>
              </a:solidFill>
            </a:endParaRPr>
          </a:p>
          <a:p>
            <a:r>
              <a:rPr lang="en-US" dirty="0" smtClean="0"/>
              <a:t>Probability that the 2</a:t>
            </a:r>
            <a:r>
              <a:rPr lang="en-US" baseline="30000" dirty="0" smtClean="0"/>
              <a:t>nd</a:t>
            </a:r>
            <a:r>
              <a:rPr lang="en-US" dirty="0" smtClean="0"/>
              <a:t> is defective is: 				</a:t>
            </a:r>
            <a:r>
              <a:rPr lang="en-US" sz="3000" i="1" dirty="0" smtClean="0"/>
              <a:t>P</a:t>
            </a:r>
            <a:r>
              <a:rPr lang="en-US" sz="3000" dirty="0" smtClean="0"/>
              <a:t>(</a:t>
            </a:r>
            <a:r>
              <a:rPr lang="en-US" sz="3000" i="1" dirty="0" smtClean="0"/>
              <a:t>B</a:t>
            </a:r>
            <a:r>
              <a:rPr lang="en-US" sz="3000" dirty="0" smtClean="0"/>
              <a:t>) = </a:t>
            </a:r>
            <a:r>
              <a:rPr lang="en-US" sz="3000" i="1" dirty="0" smtClean="0"/>
              <a:t>P</a:t>
            </a:r>
            <a:r>
              <a:rPr lang="en-US" sz="3000" dirty="0" smtClean="0"/>
              <a:t>(</a:t>
            </a:r>
            <a:r>
              <a:rPr lang="en-US" sz="3000" i="1" dirty="0" smtClean="0"/>
              <a:t>B</a:t>
            </a:r>
            <a:r>
              <a:rPr lang="en-US" sz="3000" dirty="0" smtClean="0"/>
              <a:t>|</a:t>
            </a:r>
            <a:r>
              <a:rPr lang="en-US" sz="3000" i="1" dirty="0" smtClean="0"/>
              <a:t>A</a:t>
            </a:r>
            <a:r>
              <a:rPr lang="en-US" sz="3000" dirty="0" smtClean="0"/>
              <a:t>)*</a:t>
            </a:r>
            <a:r>
              <a:rPr lang="en-US" sz="3000" i="1" dirty="0" smtClean="0"/>
              <a:t>P</a:t>
            </a:r>
            <a:r>
              <a:rPr lang="en-US" sz="3000" dirty="0" smtClean="0"/>
              <a:t>(</a:t>
            </a:r>
            <a:r>
              <a:rPr lang="en-US" sz="3000" i="1" dirty="0" smtClean="0"/>
              <a:t>A</a:t>
            </a:r>
            <a:r>
              <a:rPr lang="en-US" sz="3000" dirty="0" smtClean="0"/>
              <a:t>) + </a:t>
            </a:r>
            <a:r>
              <a:rPr lang="en-US" sz="3000" i="1" dirty="0" smtClean="0"/>
              <a:t>P</a:t>
            </a:r>
            <a:r>
              <a:rPr lang="en-US" sz="3000" dirty="0" smtClean="0"/>
              <a:t>(</a:t>
            </a:r>
            <a:r>
              <a:rPr lang="en-US" sz="3000" i="1" dirty="0" smtClean="0"/>
              <a:t>B</a:t>
            </a:r>
            <a:r>
              <a:rPr lang="en-US" sz="3000" dirty="0" smtClean="0"/>
              <a:t>|</a:t>
            </a:r>
            <a:r>
              <a:rPr lang="en-US" sz="3000" i="1" dirty="0" smtClean="0"/>
              <a:t>A’)*P</a:t>
            </a:r>
            <a:r>
              <a:rPr lang="en-US" sz="3000" dirty="0" smtClean="0"/>
              <a:t>(</a:t>
            </a:r>
            <a:r>
              <a:rPr lang="en-US" sz="3000" i="1" dirty="0" smtClean="0"/>
              <a:t>A’)</a:t>
            </a:r>
          </a:p>
          <a:p>
            <a:pPr>
              <a:buNone/>
            </a:pPr>
            <a:r>
              <a:rPr lang="en-US" sz="3000" dirty="0" smtClean="0"/>
              <a:t>		</a:t>
            </a:r>
            <a:r>
              <a:rPr lang="en-US" sz="3000" i="1" dirty="0" smtClean="0"/>
              <a:t>P</a:t>
            </a:r>
            <a:r>
              <a:rPr lang="en-US" sz="3000" dirty="0" smtClean="0"/>
              <a:t>(</a:t>
            </a:r>
            <a:r>
              <a:rPr lang="en-US" sz="3000" i="1" dirty="0" smtClean="0"/>
              <a:t>B</a:t>
            </a:r>
            <a:r>
              <a:rPr lang="en-US" sz="3000" dirty="0" smtClean="0"/>
              <a:t>) = (49/849) *(50/850) + (50/849)*(800/850)</a:t>
            </a:r>
          </a:p>
          <a:p>
            <a:pPr>
              <a:buNone/>
            </a:pPr>
            <a:r>
              <a:rPr lang="en-US" sz="3000" dirty="0" smtClean="0"/>
              <a:t>		</a:t>
            </a:r>
            <a:r>
              <a:rPr lang="en-US" sz="3000" i="1" dirty="0" smtClean="0"/>
              <a:t>P</a:t>
            </a:r>
            <a:r>
              <a:rPr lang="en-US" sz="3000" dirty="0" smtClean="0"/>
              <a:t>(</a:t>
            </a:r>
            <a:r>
              <a:rPr lang="en-US" sz="3000" i="1" dirty="0" smtClean="0"/>
              <a:t>B</a:t>
            </a:r>
            <a:r>
              <a:rPr lang="en-US" sz="3000" dirty="0" smtClean="0"/>
              <a:t>) = (49*50+50*800) / (849*850)</a:t>
            </a:r>
          </a:p>
          <a:p>
            <a:pPr>
              <a:buNone/>
            </a:pPr>
            <a:r>
              <a:rPr lang="en-US" sz="3000" dirty="0" smtClean="0"/>
              <a:t>		</a:t>
            </a:r>
            <a:r>
              <a:rPr lang="en-US" sz="3000" i="1" dirty="0" smtClean="0"/>
              <a:t>P</a:t>
            </a:r>
            <a:r>
              <a:rPr lang="en-US" sz="3000" dirty="0" smtClean="0"/>
              <a:t>(</a:t>
            </a:r>
            <a:r>
              <a:rPr lang="en-US" sz="3000" i="1" dirty="0" smtClean="0"/>
              <a:t>B</a:t>
            </a:r>
            <a:r>
              <a:rPr lang="en-US" sz="3000" dirty="0" smtClean="0"/>
              <a:t>) = 50*(49+800) / (849*850)</a:t>
            </a:r>
          </a:p>
          <a:p>
            <a:pPr>
              <a:buNone/>
            </a:pPr>
            <a:r>
              <a:rPr lang="en-US" sz="3000" dirty="0" smtClean="0"/>
              <a:t>		</a:t>
            </a:r>
            <a:r>
              <a:rPr lang="en-US" sz="3000" i="1" dirty="0" smtClean="0">
                <a:solidFill>
                  <a:srgbClr val="0070C0"/>
                </a:solidFill>
              </a:rPr>
              <a:t>P</a:t>
            </a:r>
            <a:r>
              <a:rPr lang="en-US" sz="3000" dirty="0" smtClean="0">
                <a:solidFill>
                  <a:srgbClr val="0070C0"/>
                </a:solidFill>
              </a:rPr>
              <a:t>(</a:t>
            </a:r>
            <a:r>
              <a:rPr lang="en-US" sz="3000" i="1" dirty="0" smtClean="0">
                <a:solidFill>
                  <a:srgbClr val="0070C0"/>
                </a:solidFill>
              </a:rPr>
              <a:t>B</a:t>
            </a:r>
            <a:r>
              <a:rPr lang="en-US" sz="3000" dirty="0" smtClean="0">
                <a:solidFill>
                  <a:srgbClr val="0070C0"/>
                </a:solidFill>
              </a:rPr>
              <a:t>) = 50/850 </a:t>
            </a:r>
            <a:r>
              <a:rPr lang="en-US" sz="3000" dirty="0" smtClean="0"/>
              <a:t>is unconditional, same as </a:t>
            </a:r>
            <a:r>
              <a:rPr lang="en-US" sz="3000" i="1" dirty="0" smtClean="0"/>
              <a:t>P</a:t>
            </a:r>
            <a:r>
              <a:rPr lang="en-US" sz="3000" dirty="0" smtClean="0"/>
              <a:t>(</a:t>
            </a:r>
            <a:r>
              <a:rPr lang="en-US" sz="3000" i="1" dirty="0" smtClean="0"/>
              <a:t>A</a:t>
            </a:r>
            <a:r>
              <a:rPr lang="en-US" sz="3000" dirty="0" smtClean="0"/>
              <a:t>)</a:t>
            </a:r>
          </a:p>
          <a:p>
            <a:pPr>
              <a:buNone/>
            </a:pPr>
            <a:endParaRPr lang="en-US" sz="1300" dirty="0" smtClean="0"/>
          </a:p>
          <a:p>
            <a:r>
              <a:rPr lang="en-US" dirty="0" smtClean="0"/>
              <a:t>Since </a:t>
            </a:r>
            <a:r>
              <a:rPr lang="en-US" i="1" dirty="0" smtClean="0"/>
              <a:t>P</a:t>
            </a:r>
            <a:r>
              <a:rPr lang="en-US" dirty="0" smtClean="0"/>
              <a:t>(</a:t>
            </a:r>
            <a:r>
              <a:rPr lang="en-US" i="1" dirty="0" smtClean="0"/>
              <a:t>B</a:t>
            </a:r>
            <a:r>
              <a:rPr lang="en-US" dirty="0" smtClean="0"/>
              <a:t>|</a:t>
            </a:r>
            <a:r>
              <a:rPr lang="en-US" i="1" dirty="0" smtClean="0"/>
              <a:t>A</a:t>
            </a:r>
            <a:r>
              <a:rPr lang="en-US" dirty="0" smtClean="0"/>
              <a:t>) ≠ </a:t>
            </a:r>
            <a:r>
              <a:rPr lang="en-US" i="1" dirty="0" smtClean="0"/>
              <a:t>P</a:t>
            </a:r>
            <a:r>
              <a:rPr lang="en-US" dirty="0" smtClean="0"/>
              <a:t>(</a:t>
            </a:r>
            <a:r>
              <a:rPr lang="en-US" i="1" dirty="0" smtClean="0"/>
              <a:t>A</a:t>
            </a:r>
            <a:r>
              <a:rPr lang="en-US" dirty="0" smtClean="0"/>
              <a:t>), then </a:t>
            </a:r>
            <a:r>
              <a:rPr lang="en-US" i="1" dirty="0" smtClean="0"/>
              <a:t>A</a:t>
            </a:r>
            <a:r>
              <a:rPr lang="en-US" dirty="0" smtClean="0"/>
              <a:t> and </a:t>
            </a:r>
            <a:r>
              <a:rPr lang="en-US" i="1" dirty="0" smtClean="0"/>
              <a:t>B</a:t>
            </a:r>
            <a:r>
              <a:rPr lang="en-US" dirty="0" smtClean="0"/>
              <a:t> are dependent.</a:t>
            </a:r>
          </a:p>
        </p:txBody>
      </p:sp>
      <p:sp>
        <p:nvSpPr>
          <p:cNvPr id="4" name="Footer Placeholder 3"/>
          <p:cNvSpPr>
            <a:spLocks noGrp="1"/>
          </p:cNvSpPr>
          <p:nvPr>
            <p:ph type="ftr" sz="quarter" idx="11"/>
          </p:nvPr>
        </p:nvSpPr>
        <p:spPr/>
        <p:txBody>
          <a:bodyPr/>
          <a:lstStyle/>
          <a:p>
            <a:pPr algn="l"/>
            <a:r>
              <a:rPr lang="en-US" dirty="0" smtClean="0"/>
              <a:t>Sec 2-6 Independence</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74</a:t>
            </a:fld>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 with Multiple Events</a:t>
            </a:r>
            <a:endParaRPr lang="en-US" dirty="0"/>
          </a:p>
        </p:txBody>
      </p:sp>
      <p:sp>
        <p:nvSpPr>
          <p:cNvPr id="3" name="Content Placeholder 2"/>
          <p:cNvSpPr>
            <a:spLocks noGrp="1"/>
          </p:cNvSpPr>
          <p:nvPr>
            <p:ph idx="1"/>
          </p:nvPr>
        </p:nvSpPr>
        <p:spPr>
          <a:xfrm>
            <a:off x="304800" y="1066800"/>
            <a:ext cx="8534400" cy="4953000"/>
          </a:xfrm>
        </p:spPr>
        <p:txBody>
          <a:bodyPr/>
          <a:lstStyle/>
          <a:p>
            <a:pPr>
              <a:buNone/>
            </a:pPr>
            <a:r>
              <a:rPr lang="en-US" dirty="0" smtClean="0"/>
              <a:t>The events </a:t>
            </a:r>
            <a:r>
              <a:rPr lang="en-US" i="1" dirty="0" smtClean="0"/>
              <a:t>E</a:t>
            </a:r>
            <a:r>
              <a:rPr lang="en-US" i="1" baseline="-25000" dirty="0" smtClean="0"/>
              <a:t>1</a:t>
            </a:r>
            <a:r>
              <a:rPr lang="en-US" i="1" dirty="0" smtClean="0"/>
              <a:t>, E</a:t>
            </a:r>
            <a:r>
              <a:rPr lang="en-US" i="1" baseline="-25000" dirty="0" smtClean="0"/>
              <a:t>2</a:t>
            </a:r>
            <a:r>
              <a:rPr lang="en-US" i="1" dirty="0" smtClean="0"/>
              <a:t>, … , E</a:t>
            </a:r>
            <a:r>
              <a:rPr lang="en-US" i="1" baseline="-25000" dirty="0" smtClean="0"/>
              <a:t>k</a:t>
            </a:r>
            <a:r>
              <a:rPr lang="en-US" i="1" dirty="0" smtClean="0"/>
              <a:t> </a:t>
            </a:r>
            <a:r>
              <a:rPr lang="en-US" dirty="0" smtClean="0"/>
              <a:t>are independent if and only if, for any subset of these events:</a:t>
            </a:r>
          </a:p>
          <a:p>
            <a:pPr>
              <a:buNone/>
            </a:pPr>
            <a:endParaRPr lang="en-US" dirty="0" smtClean="0"/>
          </a:p>
          <a:p>
            <a:pPr>
              <a:buNone/>
            </a:pPr>
            <a:r>
              <a:rPr lang="en-US" i="1" dirty="0" smtClean="0"/>
              <a:t>P</a:t>
            </a:r>
            <a:r>
              <a:rPr lang="en-US" dirty="0" smtClean="0"/>
              <a:t>(</a:t>
            </a:r>
            <a:r>
              <a:rPr lang="en-US" i="1" dirty="0" smtClean="0"/>
              <a:t>E</a:t>
            </a:r>
            <a:r>
              <a:rPr lang="en-US" i="1" baseline="-25000" dirty="0" smtClean="0"/>
              <a:t>1</a:t>
            </a:r>
            <a:r>
              <a:rPr lang="en-US" b="1" dirty="0" smtClean="0">
                <a:sym typeface="Mathematica1"/>
              </a:rPr>
              <a:t></a:t>
            </a:r>
            <a:r>
              <a:rPr lang="en-US" i="1" dirty="0" smtClean="0">
                <a:sym typeface="Mathematica1"/>
              </a:rPr>
              <a:t>E</a:t>
            </a:r>
            <a:r>
              <a:rPr lang="en-US" i="1" baseline="-25000" dirty="0" smtClean="0">
                <a:sym typeface="Mathematica1"/>
              </a:rPr>
              <a:t>2</a:t>
            </a:r>
            <a:r>
              <a:rPr lang="en-US" b="1" dirty="0" smtClean="0">
                <a:sym typeface="Mathematica1"/>
              </a:rPr>
              <a:t> </a:t>
            </a:r>
            <a:r>
              <a:rPr lang="en-US" dirty="0" smtClean="0">
                <a:sym typeface="Mathematica1"/>
              </a:rPr>
              <a:t> … , </a:t>
            </a:r>
            <a:r>
              <a:rPr lang="en-US" b="1" dirty="0" smtClean="0">
                <a:sym typeface="Mathematica1"/>
              </a:rPr>
              <a:t></a:t>
            </a:r>
            <a:r>
              <a:rPr lang="en-US" i="1" dirty="0" smtClean="0">
                <a:sym typeface="Mathematica1"/>
              </a:rPr>
              <a:t>E</a:t>
            </a:r>
            <a:r>
              <a:rPr lang="en-US" i="1" baseline="-25000" dirty="0" smtClean="0">
                <a:sym typeface="Mathematica1"/>
              </a:rPr>
              <a:t>k</a:t>
            </a:r>
            <a:r>
              <a:rPr lang="en-US" dirty="0" smtClean="0">
                <a:sym typeface="Mathematica1"/>
              </a:rPr>
              <a:t>) = </a:t>
            </a:r>
            <a:r>
              <a:rPr lang="en-US" i="1" dirty="0" smtClean="0">
                <a:sym typeface="Mathematica1"/>
              </a:rPr>
              <a:t>P</a:t>
            </a:r>
            <a:r>
              <a:rPr lang="en-US" dirty="0" smtClean="0">
                <a:sym typeface="Mathematica1"/>
              </a:rPr>
              <a:t>(</a:t>
            </a:r>
            <a:r>
              <a:rPr lang="en-US" i="1" dirty="0" smtClean="0">
                <a:sym typeface="Mathematica1"/>
              </a:rPr>
              <a:t>E</a:t>
            </a:r>
            <a:r>
              <a:rPr lang="en-US" i="1" baseline="-25000" dirty="0" smtClean="0">
                <a:sym typeface="Mathematica1"/>
              </a:rPr>
              <a:t>1</a:t>
            </a:r>
            <a:r>
              <a:rPr lang="en-US" dirty="0" smtClean="0">
                <a:sym typeface="Mathematica1"/>
              </a:rPr>
              <a:t>)*</a:t>
            </a:r>
            <a:r>
              <a:rPr lang="en-US" i="1" dirty="0" smtClean="0">
                <a:sym typeface="Mathematica1"/>
              </a:rPr>
              <a:t> P</a:t>
            </a:r>
            <a:r>
              <a:rPr lang="en-US" dirty="0" smtClean="0">
                <a:sym typeface="Mathematica1"/>
              </a:rPr>
              <a:t>(</a:t>
            </a:r>
            <a:r>
              <a:rPr lang="en-US" i="1" dirty="0" smtClean="0">
                <a:sym typeface="Mathematica1"/>
              </a:rPr>
              <a:t>E</a:t>
            </a:r>
            <a:r>
              <a:rPr lang="en-US" i="1" baseline="-25000" dirty="0" smtClean="0">
                <a:sym typeface="Mathematica1"/>
              </a:rPr>
              <a:t>2</a:t>
            </a:r>
            <a:r>
              <a:rPr lang="en-US" dirty="0" smtClean="0">
                <a:sym typeface="Mathematica1"/>
              </a:rPr>
              <a:t>)*…*</a:t>
            </a:r>
            <a:r>
              <a:rPr lang="en-US" i="1" dirty="0" smtClean="0">
                <a:sym typeface="Mathematica1"/>
              </a:rPr>
              <a:t> P</a:t>
            </a:r>
            <a:r>
              <a:rPr lang="en-US" dirty="0" smtClean="0">
                <a:sym typeface="Mathematica1"/>
              </a:rPr>
              <a:t>(</a:t>
            </a:r>
            <a:r>
              <a:rPr lang="en-US" i="1" dirty="0" smtClean="0">
                <a:sym typeface="Mathematica1"/>
              </a:rPr>
              <a:t>E</a:t>
            </a:r>
            <a:r>
              <a:rPr lang="en-US" i="1" baseline="-25000" dirty="0" smtClean="0">
                <a:sym typeface="Mathematica1"/>
              </a:rPr>
              <a:t>k</a:t>
            </a:r>
            <a:r>
              <a:rPr lang="en-US" dirty="0" smtClean="0">
                <a:sym typeface="Mathematica1"/>
              </a:rPr>
              <a:t>)    (2-14)</a:t>
            </a:r>
          </a:p>
          <a:p>
            <a:pPr>
              <a:buNone/>
            </a:pPr>
            <a:endParaRPr lang="en-US" dirty="0" smtClean="0">
              <a:sym typeface="Mathematica1"/>
            </a:endParaRPr>
          </a:p>
          <a:p>
            <a:pPr>
              <a:buNone/>
            </a:pPr>
            <a:r>
              <a:rPr lang="en-US" dirty="0" smtClean="0">
                <a:sym typeface="Mathematica1"/>
              </a:rPr>
              <a:t>Be aware that, if </a:t>
            </a:r>
            <a:r>
              <a:rPr lang="en-US" i="1" dirty="0" smtClean="0">
                <a:sym typeface="Mathematica1"/>
              </a:rPr>
              <a:t>E</a:t>
            </a:r>
            <a:r>
              <a:rPr lang="en-US" baseline="-25000" dirty="0" smtClean="0">
                <a:sym typeface="Mathematica1"/>
              </a:rPr>
              <a:t>1</a:t>
            </a:r>
            <a:r>
              <a:rPr lang="en-US" dirty="0" smtClean="0">
                <a:sym typeface="Mathematica1"/>
              </a:rPr>
              <a:t> &amp; </a:t>
            </a:r>
            <a:r>
              <a:rPr lang="en-US" i="1" dirty="0" smtClean="0">
                <a:sym typeface="Mathematica1"/>
              </a:rPr>
              <a:t>E</a:t>
            </a:r>
            <a:r>
              <a:rPr lang="en-US" baseline="-25000" dirty="0" smtClean="0">
                <a:sym typeface="Mathematica1"/>
              </a:rPr>
              <a:t>2</a:t>
            </a:r>
            <a:r>
              <a:rPr lang="en-US" dirty="0" smtClean="0">
                <a:sym typeface="Mathematica1"/>
              </a:rPr>
              <a:t> are independent, 		</a:t>
            </a:r>
            <a:r>
              <a:rPr lang="en-US" i="1" dirty="0" smtClean="0">
                <a:sym typeface="Mathematica1"/>
              </a:rPr>
              <a:t>E</a:t>
            </a:r>
            <a:r>
              <a:rPr lang="en-US" i="1" baseline="-25000" dirty="0" smtClean="0">
                <a:sym typeface="Mathematica1"/>
              </a:rPr>
              <a:t>2</a:t>
            </a:r>
            <a:r>
              <a:rPr lang="en-US" dirty="0" smtClean="0">
                <a:sym typeface="Mathematica1"/>
              </a:rPr>
              <a:t> &amp; </a:t>
            </a:r>
            <a:r>
              <a:rPr lang="en-US" i="1" dirty="0" smtClean="0">
                <a:sym typeface="Mathematica1"/>
              </a:rPr>
              <a:t>E</a:t>
            </a:r>
            <a:r>
              <a:rPr lang="en-US" i="1" baseline="-25000" dirty="0" smtClean="0">
                <a:sym typeface="Mathematica1"/>
              </a:rPr>
              <a:t>3</a:t>
            </a:r>
            <a:r>
              <a:rPr lang="en-US" dirty="0" smtClean="0">
                <a:sym typeface="Mathematica1"/>
              </a:rPr>
              <a:t> may or may not be independent.</a:t>
            </a:r>
            <a:endParaRPr lang="en-US" dirty="0"/>
          </a:p>
        </p:txBody>
      </p:sp>
      <p:sp>
        <p:nvSpPr>
          <p:cNvPr id="4" name="Footer Placeholder 3"/>
          <p:cNvSpPr>
            <a:spLocks noGrp="1"/>
          </p:cNvSpPr>
          <p:nvPr>
            <p:ph type="ftr" sz="quarter" idx="11"/>
          </p:nvPr>
        </p:nvSpPr>
        <p:spPr/>
        <p:txBody>
          <a:bodyPr/>
          <a:lstStyle/>
          <a:p>
            <a:pPr algn="l"/>
            <a:r>
              <a:rPr lang="en-US" dirty="0" smtClean="0"/>
              <a:t>Sec 2-6 Independence</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75</a:t>
            </a:fld>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2-32: Series Circuit</a:t>
            </a:r>
            <a:endParaRPr lang="en-US" dirty="0"/>
          </a:p>
        </p:txBody>
      </p:sp>
      <p:pic>
        <p:nvPicPr>
          <p:cNvPr id="157698" name="Picture 2" descr="C:\Documents and Settings\rsims\My Documents\Sims Courses\Wiley Slide Development Project\JPEG images from Jenny\Ch02\fig_02_20.jpg"/>
          <p:cNvPicPr>
            <a:picLocks noGrp="1" noChangeAspect="1" noChangeArrowheads="1"/>
          </p:cNvPicPr>
          <p:nvPr>
            <p:ph idx="1"/>
          </p:nvPr>
        </p:nvPicPr>
        <p:blipFill>
          <a:blip r:embed="rId3" cstate="print"/>
          <a:stretch>
            <a:fillRect/>
          </a:stretch>
        </p:blipFill>
        <p:spPr bwMode="auto">
          <a:xfrm>
            <a:off x="2667000" y="3352800"/>
            <a:ext cx="3450421" cy="632460"/>
          </a:xfrm>
          <a:prstGeom prst="rect">
            <a:avLst/>
          </a:prstGeom>
          <a:noFill/>
        </p:spPr>
      </p:pic>
      <p:sp>
        <p:nvSpPr>
          <p:cNvPr id="4" name="Footer Placeholder 3"/>
          <p:cNvSpPr>
            <a:spLocks noGrp="1"/>
          </p:cNvSpPr>
          <p:nvPr>
            <p:ph type="ftr" sz="quarter" idx="11"/>
          </p:nvPr>
        </p:nvSpPr>
        <p:spPr/>
        <p:txBody>
          <a:bodyPr/>
          <a:lstStyle/>
          <a:p>
            <a:pPr algn="l"/>
            <a:r>
              <a:rPr lang="en-US" dirty="0" smtClean="0"/>
              <a:t>Sec 2-6 Independence</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76</a:t>
            </a:fld>
            <a:endParaRPr lang="en-US" dirty="0"/>
          </a:p>
        </p:txBody>
      </p:sp>
      <p:sp>
        <p:nvSpPr>
          <p:cNvPr id="7" name="TextBox 6"/>
          <p:cNvSpPr txBox="1"/>
          <p:nvPr/>
        </p:nvSpPr>
        <p:spPr>
          <a:xfrm>
            <a:off x="381000" y="1219200"/>
            <a:ext cx="8382000" cy="1569660"/>
          </a:xfrm>
          <a:prstGeom prst="rect">
            <a:avLst/>
          </a:prstGeom>
          <a:noFill/>
        </p:spPr>
        <p:txBody>
          <a:bodyPr wrap="square" rtlCol="0">
            <a:spAutoFit/>
          </a:bodyPr>
          <a:lstStyle/>
          <a:p>
            <a:r>
              <a:rPr lang="en-US" sz="2400" dirty="0" smtClean="0"/>
              <a:t>This circuit operates only if there is a path of functional devices from left to right.  The probability that each device functions is shown on the graph.  Assume that the devices fail independently.  What is the probability that the circuit operates?</a:t>
            </a:r>
            <a:endParaRPr lang="en-US" sz="2400" dirty="0"/>
          </a:p>
        </p:txBody>
      </p:sp>
      <p:sp>
        <p:nvSpPr>
          <p:cNvPr id="8" name="TextBox 7"/>
          <p:cNvSpPr txBox="1"/>
          <p:nvPr/>
        </p:nvSpPr>
        <p:spPr>
          <a:xfrm>
            <a:off x="457200" y="4495800"/>
            <a:ext cx="8229600" cy="1200329"/>
          </a:xfrm>
          <a:prstGeom prst="rect">
            <a:avLst/>
          </a:prstGeom>
          <a:noFill/>
        </p:spPr>
        <p:txBody>
          <a:bodyPr wrap="square" rtlCol="0">
            <a:spAutoFit/>
          </a:bodyPr>
          <a:lstStyle/>
          <a:p>
            <a:r>
              <a:rPr lang="en-US" sz="2400" dirty="0" smtClean="0"/>
              <a:t>Let L &amp; R denote the events that the left and right devices operate.  The probability that the circuit operates is:</a:t>
            </a:r>
          </a:p>
          <a:p>
            <a:r>
              <a:rPr lang="en-US" sz="2400" dirty="0" smtClean="0"/>
              <a:t>	</a:t>
            </a:r>
            <a:r>
              <a:rPr lang="en-US" sz="2400" i="1" dirty="0" smtClean="0"/>
              <a:t>P</a:t>
            </a:r>
            <a:r>
              <a:rPr lang="en-US" sz="2400" dirty="0" smtClean="0"/>
              <a:t>(</a:t>
            </a:r>
            <a:r>
              <a:rPr lang="en-US" sz="2400" i="1" dirty="0" smtClean="0"/>
              <a:t>L</a:t>
            </a:r>
            <a:r>
              <a:rPr lang="en-US" sz="2400" b="1" dirty="0" smtClean="0">
                <a:sym typeface="Mathematica1"/>
              </a:rPr>
              <a:t></a:t>
            </a:r>
            <a:r>
              <a:rPr lang="en-US" sz="2400" i="1" dirty="0" smtClean="0">
                <a:sym typeface="Mathematica1"/>
              </a:rPr>
              <a:t>R</a:t>
            </a:r>
            <a:r>
              <a:rPr lang="en-US" sz="2400" dirty="0" smtClean="0">
                <a:sym typeface="Mathematica1"/>
              </a:rPr>
              <a:t>) = </a:t>
            </a:r>
            <a:r>
              <a:rPr lang="en-US" sz="2400" i="1" dirty="0" smtClean="0">
                <a:sym typeface="Mathematica1"/>
              </a:rPr>
              <a:t>P</a:t>
            </a:r>
            <a:r>
              <a:rPr lang="en-US" sz="2400" dirty="0" smtClean="0">
                <a:sym typeface="Mathematica1"/>
              </a:rPr>
              <a:t>(</a:t>
            </a:r>
            <a:r>
              <a:rPr lang="en-US" sz="2400" i="1" dirty="0" smtClean="0">
                <a:sym typeface="Mathematica1"/>
              </a:rPr>
              <a:t>L</a:t>
            </a:r>
            <a:r>
              <a:rPr lang="en-US" sz="2400" dirty="0" smtClean="0">
                <a:sym typeface="Mathematica1"/>
              </a:rPr>
              <a:t>) * </a:t>
            </a:r>
            <a:r>
              <a:rPr lang="en-US" sz="2400" i="1" dirty="0" smtClean="0">
                <a:sym typeface="Mathematica1"/>
              </a:rPr>
              <a:t>P</a:t>
            </a:r>
            <a:r>
              <a:rPr lang="en-US" sz="2400" dirty="0" smtClean="0">
                <a:sym typeface="Mathematica1"/>
              </a:rPr>
              <a:t>(</a:t>
            </a:r>
            <a:r>
              <a:rPr lang="en-US" sz="2400" i="1" dirty="0" smtClean="0">
                <a:sym typeface="Mathematica1"/>
              </a:rPr>
              <a:t>R</a:t>
            </a:r>
            <a:r>
              <a:rPr lang="en-US" sz="2400" dirty="0" smtClean="0">
                <a:sym typeface="Mathematica1"/>
              </a:rPr>
              <a:t>) = 0.8 * 0.9 = 0.72.</a:t>
            </a:r>
            <a:endParaRPr lang="en-US" sz="24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2-33: Another Series Circuit</a:t>
            </a:r>
            <a:endParaRPr lang="en-US" dirty="0"/>
          </a:p>
        </p:txBody>
      </p:sp>
      <p:sp>
        <p:nvSpPr>
          <p:cNvPr id="3" name="Content Placeholder 2"/>
          <p:cNvSpPr>
            <a:spLocks noGrp="1"/>
          </p:cNvSpPr>
          <p:nvPr>
            <p:ph idx="1"/>
          </p:nvPr>
        </p:nvSpPr>
        <p:spPr/>
        <p:txBody>
          <a:bodyPr/>
          <a:lstStyle/>
          <a:p>
            <a:r>
              <a:rPr lang="en-US" dirty="0" smtClean="0"/>
              <a:t>The probability that a wafer contains a large particle of contamination is 0.01.  The wafer events are independent.  </a:t>
            </a:r>
          </a:p>
          <a:p>
            <a:r>
              <a:rPr lang="en-US" i="1" dirty="0" smtClean="0"/>
              <a:t>P</a:t>
            </a:r>
            <a:r>
              <a:rPr lang="en-US" dirty="0" smtClean="0"/>
              <a:t>(</a:t>
            </a:r>
            <a:r>
              <a:rPr lang="en-US" i="1" dirty="0" smtClean="0"/>
              <a:t>E</a:t>
            </a:r>
            <a:r>
              <a:rPr lang="en-US" i="1" baseline="-25000" dirty="0" smtClean="0"/>
              <a:t>i</a:t>
            </a:r>
            <a:r>
              <a:rPr lang="en-US" dirty="0" smtClean="0"/>
              <a:t>) denotes the event that the </a:t>
            </a:r>
            <a:r>
              <a:rPr lang="en-US" i="1" dirty="0" smtClean="0"/>
              <a:t>i</a:t>
            </a:r>
            <a:r>
              <a:rPr lang="en-US" baseline="30000" dirty="0" smtClean="0"/>
              <a:t>th</a:t>
            </a:r>
            <a:r>
              <a:rPr lang="en-US" dirty="0" smtClean="0"/>
              <a:t> wafer contain no particles and </a:t>
            </a:r>
            <a:r>
              <a:rPr lang="en-US" i="1" dirty="0" smtClean="0"/>
              <a:t>P</a:t>
            </a:r>
            <a:r>
              <a:rPr lang="en-US" dirty="0" smtClean="0"/>
              <a:t>(</a:t>
            </a:r>
            <a:r>
              <a:rPr lang="en-US" i="1" dirty="0" smtClean="0"/>
              <a:t>E</a:t>
            </a:r>
            <a:r>
              <a:rPr lang="en-US" i="1" baseline="-25000" dirty="0" smtClean="0"/>
              <a:t>i</a:t>
            </a:r>
            <a:r>
              <a:rPr lang="en-US" dirty="0" smtClean="0"/>
              <a:t>) = 0.99.</a:t>
            </a:r>
          </a:p>
          <a:p>
            <a:r>
              <a:rPr lang="en-US" dirty="0" smtClean="0"/>
              <a:t>If 15 wafers are analyzed, what is the probability that no large particles are found?</a:t>
            </a:r>
          </a:p>
          <a:p>
            <a:r>
              <a:rPr lang="en-US" i="1" dirty="0" smtClean="0"/>
              <a:t>P</a:t>
            </a:r>
            <a:r>
              <a:rPr lang="en-US" dirty="0" smtClean="0"/>
              <a:t>(</a:t>
            </a:r>
            <a:r>
              <a:rPr lang="en-US" i="1" dirty="0" smtClean="0"/>
              <a:t>E</a:t>
            </a:r>
            <a:r>
              <a:rPr lang="en-US" i="1" baseline="-25000" dirty="0" smtClean="0"/>
              <a:t>1</a:t>
            </a:r>
            <a:r>
              <a:rPr lang="en-US" b="1" dirty="0" smtClean="0">
                <a:sym typeface="Mathematica1"/>
              </a:rPr>
              <a:t></a:t>
            </a:r>
            <a:r>
              <a:rPr lang="en-US" i="1" dirty="0" smtClean="0"/>
              <a:t>E</a:t>
            </a:r>
            <a:r>
              <a:rPr lang="en-US" i="1" baseline="-25000" dirty="0" smtClean="0"/>
              <a:t>2</a:t>
            </a:r>
            <a:r>
              <a:rPr lang="en-US" b="1" dirty="0" smtClean="0">
                <a:sym typeface="Mathematica1"/>
              </a:rPr>
              <a:t></a:t>
            </a:r>
            <a:r>
              <a:rPr lang="en-US" dirty="0" smtClean="0">
                <a:sym typeface="Mathematica1"/>
              </a:rPr>
              <a:t> … </a:t>
            </a:r>
            <a:r>
              <a:rPr lang="en-US" b="1" dirty="0" smtClean="0">
                <a:sym typeface="Mathematica1"/>
              </a:rPr>
              <a:t></a:t>
            </a:r>
            <a:r>
              <a:rPr lang="en-US" i="1" dirty="0" smtClean="0"/>
              <a:t>E</a:t>
            </a:r>
            <a:r>
              <a:rPr lang="en-US" i="1" baseline="-25000" dirty="0" smtClean="0"/>
              <a:t>k</a:t>
            </a:r>
            <a:r>
              <a:rPr lang="en-US" dirty="0" smtClean="0"/>
              <a:t>) = </a:t>
            </a:r>
            <a:r>
              <a:rPr lang="en-US" i="1" dirty="0" smtClean="0"/>
              <a:t>P</a:t>
            </a:r>
            <a:r>
              <a:rPr lang="en-US" dirty="0" smtClean="0"/>
              <a:t>(</a:t>
            </a:r>
            <a:r>
              <a:rPr lang="en-US" i="1" dirty="0" smtClean="0"/>
              <a:t>E</a:t>
            </a:r>
            <a:r>
              <a:rPr lang="en-US" baseline="-25000" dirty="0" smtClean="0"/>
              <a:t>1</a:t>
            </a:r>
            <a:r>
              <a:rPr lang="en-US" dirty="0" smtClean="0"/>
              <a:t>)*</a:t>
            </a:r>
            <a:r>
              <a:rPr lang="en-US" i="1" dirty="0" smtClean="0"/>
              <a:t>P</a:t>
            </a:r>
            <a:r>
              <a:rPr lang="en-US" dirty="0" smtClean="0"/>
              <a:t>(</a:t>
            </a:r>
            <a:r>
              <a:rPr lang="en-US" i="1" dirty="0" smtClean="0"/>
              <a:t>E</a:t>
            </a:r>
            <a:r>
              <a:rPr lang="en-US" baseline="-25000" dirty="0" smtClean="0"/>
              <a:t>2</a:t>
            </a:r>
            <a:r>
              <a:rPr lang="en-US" dirty="0" smtClean="0"/>
              <a:t>)*…*</a:t>
            </a:r>
            <a:r>
              <a:rPr lang="en-US" i="1" dirty="0" smtClean="0"/>
              <a:t>P</a:t>
            </a:r>
            <a:r>
              <a:rPr lang="en-US" dirty="0" smtClean="0"/>
              <a:t>(</a:t>
            </a:r>
            <a:r>
              <a:rPr lang="en-US" i="1" dirty="0" smtClean="0"/>
              <a:t>E</a:t>
            </a:r>
            <a:r>
              <a:rPr lang="en-US" baseline="-25000" dirty="0" smtClean="0"/>
              <a:t>k</a:t>
            </a:r>
            <a:r>
              <a:rPr lang="en-US" dirty="0" smtClean="0"/>
              <a:t>) 		= (0.99)</a:t>
            </a:r>
            <a:r>
              <a:rPr lang="en-US" baseline="30000" dirty="0" smtClean="0"/>
              <a:t>15</a:t>
            </a:r>
            <a:r>
              <a:rPr lang="en-US" dirty="0" smtClean="0"/>
              <a:t> = 0.86.</a:t>
            </a:r>
            <a:endParaRPr lang="en-US" dirty="0"/>
          </a:p>
        </p:txBody>
      </p:sp>
      <p:sp>
        <p:nvSpPr>
          <p:cNvPr id="4" name="Footer Placeholder 3"/>
          <p:cNvSpPr>
            <a:spLocks noGrp="1"/>
          </p:cNvSpPr>
          <p:nvPr>
            <p:ph type="ftr" sz="quarter" idx="11"/>
          </p:nvPr>
        </p:nvSpPr>
        <p:spPr/>
        <p:txBody>
          <a:bodyPr/>
          <a:lstStyle/>
          <a:p>
            <a:pPr algn="l"/>
            <a:r>
              <a:rPr lang="en-US" dirty="0" smtClean="0"/>
              <a:t>Sec 2-6 Independence</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77</a:t>
            </a:fld>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2-34:  Parallel Circuit</a:t>
            </a:r>
            <a:endParaRPr lang="en-US" dirty="0"/>
          </a:p>
        </p:txBody>
      </p:sp>
      <p:sp>
        <p:nvSpPr>
          <p:cNvPr id="4" name="Footer Placeholder 3"/>
          <p:cNvSpPr>
            <a:spLocks noGrp="1"/>
          </p:cNvSpPr>
          <p:nvPr>
            <p:ph type="ftr" sz="quarter" idx="11"/>
          </p:nvPr>
        </p:nvSpPr>
        <p:spPr/>
        <p:txBody>
          <a:bodyPr/>
          <a:lstStyle/>
          <a:p>
            <a:pPr algn="l"/>
            <a:r>
              <a:rPr lang="en-US" dirty="0" smtClean="0"/>
              <a:t>Sec 2-6 Independence</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78</a:t>
            </a:fld>
            <a:endParaRPr lang="en-US" dirty="0"/>
          </a:p>
        </p:txBody>
      </p:sp>
      <p:pic>
        <p:nvPicPr>
          <p:cNvPr id="158722" name="Picture 2" descr="C:\Documents and Settings\rsims\My Documents\Sims Courses\Wiley Slide Development Project\JPEG images from Jenny\Ch02\fig_02_21.jpg"/>
          <p:cNvPicPr>
            <a:picLocks noGrp="1" noChangeAspect="1" noChangeArrowheads="1"/>
          </p:cNvPicPr>
          <p:nvPr>
            <p:ph idx="1"/>
          </p:nvPr>
        </p:nvPicPr>
        <p:blipFill>
          <a:blip r:embed="rId3" cstate="print"/>
          <a:srcRect/>
          <a:stretch>
            <a:fillRect/>
          </a:stretch>
        </p:blipFill>
        <p:spPr bwMode="auto">
          <a:xfrm>
            <a:off x="2286000" y="2362200"/>
            <a:ext cx="4279605" cy="1752600"/>
          </a:xfrm>
          <a:prstGeom prst="rect">
            <a:avLst/>
          </a:prstGeom>
          <a:noFill/>
        </p:spPr>
      </p:pic>
      <p:sp>
        <p:nvSpPr>
          <p:cNvPr id="7" name="TextBox 6"/>
          <p:cNvSpPr txBox="1"/>
          <p:nvPr/>
        </p:nvSpPr>
        <p:spPr>
          <a:xfrm>
            <a:off x="533400" y="990600"/>
            <a:ext cx="8229600" cy="1200329"/>
          </a:xfrm>
          <a:prstGeom prst="rect">
            <a:avLst/>
          </a:prstGeom>
          <a:noFill/>
        </p:spPr>
        <p:txBody>
          <a:bodyPr wrap="square" rtlCol="0">
            <a:spAutoFit/>
          </a:bodyPr>
          <a:lstStyle/>
          <a:p>
            <a:r>
              <a:rPr lang="en-US" sz="2400" dirty="0" smtClean="0"/>
              <a:t>This circuit operates only if there is a path of functional devices from left to right.  The probability that each device functions is shown.  Each device fails independently.</a:t>
            </a:r>
            <a:endParaRPr lang="en-US" sz="2400" dirty="0"/>
          </a:p>
        </p:txBody>
      </p:sp>
      <p:sp>
        <p:nvSpPr>
          <p:cNvPr id="8" name="TextBox 7"/>
          <p:cNvSpPr txBox="1"/>
          <p:nvPr/>
        </p:nvSpPr>
        <p:spPr>
          <a:xfrm>
            <a:off x="609600" y="4343400"/>
            <a:ext cx="8001001" cy="1815882"/>
          </a:xfrm>
          <a:prstGeom prst="rect">
            <a:avLst/>
          </a:prstGeom>
          <a:noFill/>
        </p:spPr>
        <p:txBody>
          <a:bodyPr wrap="square" rtlCol="0">
            <a:spAutoFit/>
          </a:bodyPr>
          <a:lstStyle/>
          <a:p>
            <a:r>
              <a:rPr lang="en-US" sz="2400" dirty="0" smtClean="0"/>
              <a:t>Let T &amp; B denote the events that the top and bottom devices operate.  The probability that the circuit operates is:</a:t>
            </a:r>
          </a:p>
          <a:p>
            <a:endParaRPr lang="en-US" sz="2000" dirty="0" smtClean="0"/>
          </a:p>
          <a:p>
            <a:r>
              <a:rPr lang="en-US" sz="2000" i="1" dirty="0" smtClean="0"/>
              <a:t>P</a:t>
            </a:r>
            <a:r>
              <a:rPr lang="en-US" sz="2000" dirty="0" smtClean="0"/>
              <a:t>(</a:t>
            </a:r>
            <a:r>
              <a:rPr lang="en-US" sz="2000" i="1" dirty="0" smtClean="0"/>
              <a:t>T</a:t>
            </a:r>
            <a:r>
              <a:rPr lang="en-US" sz="2000" b="1" dirty="0" smtClean="0">
                <a:sym typeface="Mathematica1"/>
              </a:rPr>
              <a:t></a:t>
            </a:r>
            <a:r>
              <a:rPr lang="en-US" sz="2000" i="1" dirty="0" smtClean="0">
                <a:sym typeface="Mathematica1"/>
              </a:rPr>
              <a:t>B</a:t>
            </a:r>
            <a:r>
              <a:rPr lang="en-US" sz="2000" dirty="0" smtClean="0">
                <a:sym typeface="Mathematica1"/>
              </a:rPr>
              <a:t>) = 1 - </a:t>
            </a:r>
            <a:r>
              <a:rPr lang="en-US" sz="2000" i="1" dirty="0" smtClean="0">
                <a:sym typeface="Mathematica1"/>
              </a:rPr>
              <a:t>P</a:t>
            </a:r>
            <a:r>
              <a:rPr lang="en-US" sz="2000" dirty="0" smtClean="0">
                <a:sym typeface="Mathematica1"/>
              </a:rPr>
              <a:t>(</a:t>
            </a:r>
            <a:r>
              <a:rPr lang="en-US" sz="2000" i="1" dirty="0" smtClean="0">
                <a:sym typeface="Mathematica1"/>
              </a:rPr>
              <a:t>T’ </a:t>
            </a:r>
            <a:r>
              <a:rPr lang="en-US" sz="2000" dirty="0" smtClean="0">
                <a:sym typeface="Mathematica1"/>
              </a:rPr>
              <a:t> </a:t>
            </a:r>
            <a:r>
              <a:rPr lang="en-US" sz="2000" i="1" dirty="0" smtClean="0">
                <a:sym typeface="Mathematica1"/>
              </a:rPr>
              <a:t>B’</a:t>
            </a:r>
            <a:r>
              <a:rPr lang="en-US" sz="2000" dirty="0" smtClean="0">
                <a:sym typeface="Mathematica1"/>
              </a:rPr>
              <a:t>) = 1- P(T’)*P(B’) = 1 – 0.05</a:t>
            </a:r>
            <a:r>
              <a:rPr lang="en-US" sz="2000" baseline="30000" dirty="0" smtClean="0">
                <a:sym typeface="Mathematica1"/>
              </a:rPr>
              <a:t>2 </a:t>
            </a:r>
            <a:r>
              <a:rPr lang="en-US" sz="2000" dirty="0" smtClean="0">
                <a:sym typeface="Mathematica1"/>
              </a:rPr>
              <a:t>= 1 – 0.0025 – 0.9975.</a:t>
            </a:r>
          </a:p>
          <a:p>
            <a:r>
              <a:rPr lang="en-US" sz="2000" dirty="0" smtClean="0">
                <a:sym typeface="Mathematica1"/>
              </a:rPr>
              <a:t>	( this is 1 minus the probability that they both don’t fail)</a:t>
            </a:r>
            <a:endParaRPr lang="en-US" sz="24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2-35:  Advanced Circuit</a:t>
            </a:r>
            <a:endParaRPr lang="en-US" dirty="0"/>
          </a:p>
        </p:txBody>
      </p:sp>
      <p:sp>
        <p:nvSpPr>
          <p:cNvPr id="4" name="Footer Placeholder 3"/>
          <p:cNvSpPr>
            <a:spLocks noGrp="1"/>
          </p:cNvSpPr>
          <p:nvPr>
            <p:ph type="ftr" sz="quarter" idx="11"/>
          </p:nvPr>
        </p:nvSpPr>
        <p:spPr/>
        <p:txBody>
          <a:bodyPr/>
          <a:lstStyle/>
          <a:p>
            <a:pPr algn="l"/>
            <a:r>
              <a:rPr lang="en-US" dirty="0" smtClean="0"/>
              <a:t>Sec 2-6 Independence</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79</a:t>
            </a:fld>
            <a:endParaRPr lang="en-US" dirty="0"/>
          </a:p>
        </p:txBody>
      </p:sp>
      <p:pic>
        <p:nvPicPr>
          <p:cNvPr id="159746" name="Picture 2" descr="C:\Documents and Settings\rsims\My Documents\Sims Courses\Wiley Slide Development Project\JPEG images from Jenny\Ch02\fig_02_22.jpg"/>
          <p:cNvPicPr>
            <a:picLocks noGrp="1" noChangeAspect="1" noChangeArrowheads="1"/>
          </p:cNvPicPr>
          <p:nvPr>
            <p:ph idx="1"/>
          </p:nvPr>
        </p:nvPicPr>
        <p:blipFill>
          <a:blip r:embed="rId4" cstate="print"/>
          <a:srcRect/>
          <a:stretch>
            <a:fillRect/>
          </a:stretch>
        </p:blipFill>
        <p:spPr bwMode="auto">
          <a:xfrm>
            <a:off x="1981200" y="2057400"/>
            <a:ext cx="5095641" cy="2286000"/>
          </a:xfrm>
          <a:prstGeom prst="rect">
            <a:avLst/>
          </a:prstGeom>
          <a:noFill/>
        </p:spPr>
      </p:pic>
      <p:sp>
        <p:nvSpPr>
          <p:cNvPr id="7" name="TextBox 6"/>
          <p:cNvSpPr txBox="1"/>
          <p:nvPr/>
        </p:nvSpPr>
        <p:spPr>
          <a:xfrm>
            <a:off x="533400" y="838200"/>
            <a:ext cx="8077200" cy="1200329"/>
          </a:xfrm>
          <a:prstGeom prst="rect">
            <a:avLst/>
          </a:prstGeom>
          <a:noFill/>
        </p:spPr>
        <p:txBody>
          <a:bodyPr wrap="square" rtlCol="0">
            <a:spAutoFit/>
          </a:bodyPr>
          <a:lstStyle/>
          <a:p>
            <a:r>
              <a:rPr lang="en-US" sz="2400" dirty="0" smtClean="0"/>
              <a:t>This circuit operates only if there is a path of functional devices from left to right.  The probability that each device functions is shown.  Each device fails independently.</a:t>
            </a:r>
            <a:endParaRPr lang="en-US" sz="2400" dirty="0"/>
          </a:p>
        </p:txBody>
      </p:sp>
      <p:sp>
        <p:nvSpPr>
          <p:cNvPr id="8" name="TextBox 7"/>
          <p:cNvSpPr txBox="1"/>
          <p:nvPr/>
        </p:nvSpPr>
        <p:spPr>
          <a:xfrm>
            <a:off x="381000" y="4343400"/>
            <a:ext cx="8458200" cy="1981200"/>
          </a:xfrm>
          <a:prstGeom prst="rect">
            <a:avLst/>
          </a:prstGeom>
          <a:noFill/>
        </p:spPr>
        <p:txBody>
          <a:bodyPr wrap="square" rtlCol="0">
            <a:spAutoFit/>
          </a:bodyPr>
          <a:lstStyle/>
          <a:p>
            <a:r>
              <a:rPr lang="en-US" sz="2400" dirty="0" smtClean="0"/>
              <a:t>Partition the graph into 3 columns with L &amp; M denoting the left &amp;  middle columns.</a:t>
            </a:r>
          </a:p>
          <a:p>
            <a:r>
              <a:rPr lang="en-US" sz="2400" dirty="0" smtClean="0"/>
              <a:t>P(L) = 1- 0.1</a:t>
            </a:r>
            <a:r>
              <a:rPr lang="en-US" sz="2400" baseline="30000" dirty="0" smtClean="0"/>
              <a:t>3</a:t>
            </a:r>
            <a:r>
              <a:rPr lang="en-US" sz="2400" dirty="0" smtClean="0"/>
              <a:t> , and P(M) = 1- 0.5</a:t>
            </a:r>
            <a:r>
              <a:rPr lang="en-US" sz="2400" baseline="30000" dirty="0" smtClean="0"/>
              <a:t>2</a:t>
            </a:r>
            <a:r>
              <a:rPr lang="en-US" sz="2400" dirty="0" smtClean="0"/>
              <a:t>, so the probability that the circuit operates is: (1 – 0.1</a:t>
            </a:r>
            <a:r>
              <a:rPr lang="en-US" sz="2400" baseline="30000" dirty="0" smtClean="0"/>
              <a:t>3</a:t>
            </a:r>
            <a:r>
              <a:rPr lang="en-US" sz="2400" dirty="0" smtClean="0"/>
              <a:t>)(1-0.05</a:t>
            </a:r>
            <a:r>
              <a:rPr lang="en-US" sz="2400" baseline="30000" dirty="0" smtClean="0"/>
              <a:t>2</a:t>
            </a:r>
            <a:r>
              <a:rPr lang="en-US" sz="2400" dirty="0" smtClean="0"/>
              <a:t>)(0.99) = 0.9875  </a:t>
            </a:r>
            <a:r>
              <a:rPr lang="en-US" sz="2400" dirty="0" smtClean="0">
                <a:sym typeface="Mathematica1"/>
              </a:rPr>
              <a:t>( this is a series of parallel circuits).  In </a:t>
            </a:r>
            <a:r>
              <a:rPr lang="en-US" sz="2400" dirty="0" smtClean="0"/>
              <a:t>Excel:</a:t>
            </a:r>
            <a:endParaRPr lang="en-US" sz="2400" dirty="0"/>
          </a:p>
        </p:txBody>
      </p:sp>
      <p:graphicFrame>
        <p:nvGraphicFramePr>
          <p:cNvPr id="159747" name="Object 3"/>
          <p:cNvGraphicFramePr>
            <a:graphicFrameLocks noChangeAspect="1"/>
          </p:cNvGraphicFramePr>
          <p:nvPr/>
        </p:nvGraphicFramePr>
        <p:xfrm>
          <a:off x="3733800" y="5867400"/>
          <a:ext cx="4114800" cy="366147"/>
        </p:xfrm>
        <a:graphic>
          <a:graphicData uri="http://schemas.openxmlformats.org/presentationml/2006/ole">
            <mc:AlternateContent xmlns:mc="http://schemas.openxmlformats.org/markup-compatibility/2006">
              <mc:Choice xmlns:v="urn:schemas-microsoft-com:vml" Requires="v">
                <p:oleObj spid="_x0000_s159748" name="Binary Worksheet" r:id="rId6" imgW="2247900" imgH="199949" progId="Excel.SheetBinaryMacroEnabled.12">
                  <p:embed/>
                </p:oleObj>
              </mc:Choice>
              <mc:Fallback>
                <p:oleObj name="Binary Worksheet" r:id="rId6" imgW="2247900" imgH="199949" progId="Excel.SheetBinaryMacroEnabled.12">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5867400"/>
                        <a:ext cx="4114800" cy="366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Deterministic &amp; Random Call Behavior</a:t>
            </a:r>
            <a:endParaRPr lang="en-US" dirty="0"/>
          </a:p>
        </p:txBody>
      </p:sp>
      <p:sp>
        <p:nvSpPr>
          <p:cNvPr id="4" name="Footer Placeholder 3"/>
          <p:cNvSpPr>
            <a:spLocks noGrp="1"/>
          </p:cNvSpPr>
          <p:nvPr>
            <p:ph type="ftr" sz="quarter" idx="11"/>
          </p:nvPr>
        </p:nvSpPr>
        <p:spPr/>
        <p:txBody>
          <a:bodyPr/>
          <a:lstStyle/>
          <a:p>
            <a:pPr algn="l"/>
            <a:r>
              <a:rPr lang="en-US" dirty="0" smtClean="0"/>
              <a:t>Sec 2-1.1 Random Experiments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8</a:t>
            </a:fld>
            <a:endParaRPr lang="en-US" dirty="0"/>
          </a:p>
        </p:txBody>
      </p:sp>
      <p:pic>
        <p:nvPicPr>
          <p:cNvPr id="4098" name="Picture 2" descr="C:\Documents and Settings\rsims\My Documents\Sims Courses\Wiley Slide Development Project\JPEG images from Jenny\Ch02\fig_02_04.jpg"/>
          <p:cNvPicPr>
            <a:picLocks noGrp="1" noChangeAspect="1" noChangeArrowheads="1"/>
          </p:cNvPicPr>
          <p:nvPr>
            <p:ph idx="1"/>
          </p:nvPr>
        </p:nvPicPr>
        <p:blipFill>
          <a:blip r:embed="rId3" cstate="print"/>
          <a:srcRect/>
          <a:stretch>
            <a:fillRect/>
          </a:stretch>
        </p:blipFill>
        <p:spPr bwMode="auto">
          <a:xfrm>
            <a:off x="1066800" y="2363701"/>
            <a:ext cx="6481088" cy="3304362"/>
          </a:xfrm>
          <a:prstGeom prst="rect">
            <a:avLst/>
          </a:prstGeom>
          <a:noFill/>
        </p:spPr>
      </p:pic>
      <p:sp>
        <p:nvSpPr>
          <p:cNvPr id="7" name="TextBox 6"/>
          <p:cNvSpPr txBox="1"/>
          <p:nvPr/>
        </p:nvSpPr>
        <p:spPr>
          <a:xfrm>
            <a:off x="685800" y="5715000"/>
            <a:ext cx="5568191" cy="400110"/>
          </a:xfrm>
          <a:prstGeom prst="rect">
            <a:avLst/>
          </a:prstGeom>
          <a:noFill/>
        </p:spPr>
        <p:txBody>
          <a:bodyPr wrap="none" rtlCol="0">
            <a:spAutoFit/>
          </a:bodyPr>
          <a:lstStyle/>
          <a:p>
            <a:r>
              <a:rPr lang="en-US" sz="2000" dirty="0" smtClean="0">
                <a:solidFill>
                  <a:srgbClr val="0070C0"/>
                </a:solidFill>
                <a:latin typeface="Times New Roman" pitchFamily="18" charset="0"/>
                <a:cs typeface="Times New Roman" pitchFamily="18" charset="0"/>
              </a:rPr>
              <a:t>Figure 2-4 </a:t>
            </a:r>
            <a:r>
              <a:rPr lang="en-US" sz="2000" dirty="0" smtClean="0">
                <a:latin typeface="Times New Roman" pitchFamily="18" charset="0"/>
                <a:cs typeface="Times New Roman" pitchFamily="18" charset="0"/>
              </a:rPr>
              <a:t>Variation causes disruption in the system.</a:t>
            </a:r>
            <a:endParaRPr lang="en-US" sz="2000" dirty="0">
              <a:latin typeface="Times New Roman" pitchFamily="18" charset="0"/>
              <a:cs typeface="Times New Roman" pitchFamily="18" charset="0"/>
            </a:endParaRPr>
          </a:p>
        </p:txBody>
      </p:sp>
      <p:sp>
        <p:nvSpPr>
          <p:cNvPr id="8" name="TextBox 7"/>
          <p:cNvSpPr txBox="1"/>
          <p:nvPr/>
        </p:nvSpPr>
        <p:spPr>
          <a:xfrm>
            <a:off x="304800" y="914400"/>
            <a:ext cx="8534400" cy="1200329"/>
          </a:xfrm>
          <a:prstGeom prst="rect">
            <a:avLst/>
          </a:prstGeom>
          <a:noFill/>
        </p:spPr>
        <p:txBody>
          <a:bodyPr wrap="square" rtlCol="0">
            <a:spAutoFit/>
          </a:bodyPr>
          <a:lstStyle/>
          <a:p>
            <a:r>
              <a:rPr lang="en-US" sz="2400" dirty="0" smtClean="0"/>
              <a:t>Calls arrive every 5 minutes.  In top system, call durations are all of 5 minutes exactly.  In bottom system,  calls are of random duration, averaging 5 minutes, which can cause blocked calls, a “busy” signal.</a:t>
            </a:r>
            <a:endParaRPr lang="en-US" sz="24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 Theorem</a:t>
            </a:r>
            <a:endParaRPr lang="en-US" dirty="0"/>
          </a:p>
        </p:txBody>
      </p:sp>
      <p:sp>
        <p:nvSpPr>
          <p:cNvPr id="3" name="Content Placeholder 2"/>
          <p:cNvSpPr>
            <a:spLocks noGrp="1"/>
          </p:cNvSpPr>
          <p:nvPr>
            <p:ph idx="1"/>
          </p:nvPr>
        </p:nvSpPr>
        <p:spPr>
          <a:xfrm>
            <a:off x="457200" y="1066800"/>
            <a:ext cx="8229600" cy="4876800"/>
          </a:xfrm>
        </p:spPr>
        <p:txBody>
          <a:bodyPr/>
          <a:lstStyle/>
          <a:p>
            <a:r>
              <a:rPr lang="en-US" dirty="0" smtClean="0"/>
              <a:t>Thomas Bayes (1702-1761) was an English mathematician and Presbyterian minister.</a:t>
            </a:r>
          </a:p>
          <a:p>
            <a:r>
              <a:rPr lang="en-US" dirty="0" smtClean="0"/>
              <a:t>His idea is that we observe conditional probabilities through prior information.</a:t>
            </a:r>
          </a:p>
          <a:p>
            <a:r>
              <a:rPr lang="en-US" dirty="0" smtClean="0"/>
              <a:t>The short formal statement is:</a:t>
            </a:r>
          </a:p>
          <a:p>
            <a:endParaRPr lang="en-US" dirty="0" smtClean="0"/>
          </a:p>
          <a:p>
            <a:endParaRPr lang="en-US" dirty="0" smtClean="0"/>
          </a:p>
          <a:p>
            <a:r>
              <a:rPr lang="en-US" dirty="0" smtClean="0"/>
              <a:t>Note the reversal of the condition!</a:t>
            </a:r>
          </a:p>
        </p:txBody>
      </p:sp>
      <p:sp>
        <p:nvSpPr>
          <p:cNvPr id="4" name="Footer Placeholder 3"/>
          <p:cNvSpPr>
            <a:spLocks noGrp="1"/>
          </p:cNvSpPr>
          <p:nvPr>
            <p:ph type="ftr" sz="quarter" idx="11"/>
          </p:nvPr>
        </p:nvSpPr>
        <p:spPr/>
        <p:txBody>
          <a:bodyPr/>
          <a:lstStyle/>
          <a:p>
            <a:pPr algn="l"/>
            <a:r>
              <a:rPr lang="en-US" dirty="0" smtClean="0"/>
              <a:t>Sec 2-7 Bayes Theorem</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80</a:t>
            </a:fld>
            <a:endParaRPr lang="en-US" dirty="0"/>
          </a:p>
        </p:txBody>
      </p:sp>
      <p:graphicFrame>
        <p:nvGraphicFramePr>
          <p:cNvPr id="6" name="Object 5"/>
          <p:cNvGraphicFramePr>
            <a:graphicFrameLocks noChangeAspect="1"/>
          </p:cNvGraphicFramePr>
          <p:nvPr/>
        </p:nvGraphicFramePr>
        <p:xfrm>
          <a:off x="1371600" y="3886200"/>
          <a:ext cx="5997146" cy="1066800"/>
        </p:xfrm>
        <a:graphic>
          <a:graphicData uri="http://schemas.openxmlformats.org/presentationml/2006/ole">
            <mc:AlternateContent xmlns:mc="http://schemas.openxmlformats.org/markup-compatibility/2006">
              <mc:Choice xmlns:v="urn:schemas-microsoft-com:vml" Requires="v">
                <p:oleObj spid="_x0000_s160771" name="Equation" r:id="rId4" imgW="2641320" imgH="469800" progId="Equation.DSMT4">
                  <p:embed/>
                </p:oleObj>
              </mc:Choice>
              <mc:Fallback>
                <p:oleObj name="Equation" r:id="rId4" imgW="2641320" imgH="4698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3886200"/>
                        <a:ext cx="5997146"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7696200" y="4114800"/>
            <a:ext cx="1061509" cy="523220"/>
          </a:xfrm>
          <a:prstGeom prst="rect">
            <a:avLst/>
          </a:prstGeom>
          <a:noFill/>
        </p:spPr>
        <p:txBody>
          <a:bodyPr wrap="none" rtlCol="0">
            <a:spAutoFit/>
          </a:bodyPr>
          <a:lstStyle/>
          <a:p>
            <a:r>
              <a:rPr lang="en-US" sz="2800" dirty="0" smtClean="0"/>
              <a:t>(2-15)</a:t>
            </a:r>
            <a:endParaRPr lang="en-US" sz="28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2-36:  </a:t>
            </a:r>
            <a:endParaRPr lang="en-US" dirty="0"/>
          </a:p>
        </p:txBody>
      </p:sp>
      <p:sp>
        <p:nvSpPr>
          <p:cNvPr id="3" name="Content Placeholder 2"/>
          <p:cNvSpPr>
            <a:spLocks noGrp="1"/>
          </p:cNvSpPr>
          <p:nvPr>
            <p:ph idx="1"/>
          </p:nvPr>
        </p:nvSpPr>
        <p:spPr/>
        <p:txBody>
          <a:bodyPr/>
          <a:lstStyle/>
          <a:p>
            <a:r>
              <a:rPr lang="en-US" dirty="0" smtClean="0"/>
              <a:t>From Example 2-27, find </a:t>
            </a:r>
            <a:r>
              <a:rPr lang="en-US" i="1" dirty="0" smtClean="0"/>
              <a:t>P</a:t>
            </a:r>
            <a:r>
              <a:rPr lang="en-US" dirty="0" smtClean="0"/>
              <a:t>(</a:t>
            </a:r>
            <a:r>
              <a:rPr lang="en-US" i="1" dirty="0" smtClean="0"/>
              <a:t>F</a:t>
            </a:r>
            <a:r>
              <a:rPr lang="en-US" dirty="0" smtClean="0"/>
              <a:t>) which is not given:</a:t>
            </a:r>
            <a:endParaRPr lang="en-US" dirty="0"/>
          </a:p>
        </p:txBody>
      </p:sp>
      <p:sp>
        <p:nvSpPr>
          <p:cNvPr id="4" name="Footer Placeholder 3"/>
          <p:cNvSpPr>
            <a:spLocks noGrp="1"/>
          </p:cNvSpPr>
          <p:nvPr>
            <p:ph type="ftr" sz="quarter" idx="11"/>
          </p:nvPr>
        </p:nvSpPr>
        <p:spPr/>
        <p:txBody>
          <a:bodyPr/>
          <a:lstStyle/>
          <a:p>
            <a:pPr algn="l"/>
            <a:r>
              <a:rPr lang="en-US" dirty="0" smtClean="0"/>
              <a:t>Sec 2-7 Bayes Theorem</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81</a:t>
            </a:fld>
            <a:endParaRPr lang="en-US" dirty="0"/>
          </a:p>
        </p:txBody>
      </p:sp>
      <p:graphicFrame>
        <p:nvGraphicFramePr>
          <p:cNvPr id="161794" name="Object 2"/>
          <p:cNvGraphicFramePr>
            <a:graphicFrameLocks noChangeAspect="1"/>
          </p:cNvGraphicFramePr>
          <p:nvPr/>
        </p:nvGraphicFramePr>
        <p:xfrm>
          <a:off x="2209800" y="2133600"/>
          <a:ext cx="4344276" cy="1524000"/>
        </p:xfrm>
        <a:graphic>
          <a:graphicData uri="http://schemas.openxmlformats.org/presentationml/2006/ole">
            <mc:AlternateContent xmlns:mc="http://schemas.openxmlformats.org/markup-compatibility/2006">
              <mc:Choice xmlns:v="urn:schemas-microsoft-com:vml" Requires="v">
                <p:oleObj spid="_x0000_s161796" name="Binary Worksheet" r:id="rId5" imgW="2362200" imgH="828751" progId="Excel.SheetBinaryMacroEnabled.12">
                  <p:embed/>
                </p:oleObj>
              </mc:Choice>
              <mc:Fallback>
                <p:oleObj name="Binary Worksheet" r:id="rId5" imgW="2362200" imgH="828751" progId="Excel.SheetBinaryMacroEnabled.12">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2133600"/>
                        <a:ext cx="4344276"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p:cNvGraphicFramePr>
            <a:graphicFrameLocks noChangeAspect="1"/>
          </p:cNvGraphicFramePr>
          <p:nvPr/>
        </p:nvGraphicFramePr>
        <p:xfrm>
          <a:off x="1219200" y="3962400"/>
          <a:ext cx="6622094" cy="1981200"/>
        </p:xfrm>
        <a:graphic>
          <a:graphicData uri="http://schemas.openxmlformats.org/presentationml/2006/ole">
            <mc:AlternateContent xmlns:mc="http://schemas.openxmlformats.org/markup-compatibility/2006">
              <mc:Choice xmlns:v="urn:schemas-microsoft-com:vml" Requires="v">
                <p:oleObj spid="_x0000_s161797" name="Equation" r:id="rId7" imgW="3098520" imgH="927000" progId="Equation.DSMT4">
                  <p:embed/>
                </p:oleObj>
              </mc:Choice>
              <mc:Fallback>
                <p:oleObj name="Equation" r:id="rId7" imgW="3098520" imgH="92700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3962400"/>
                        <a:ext cx="6622094"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 Theorem with Total Probability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a:t>
            </a:r>
            <a:r>
              <a:rPr lang="en-US" i="1" dirty="0" smtClean="0"/>
              <a:t>E</a:t>
            </a:r>
            <a:r>
              <a:rPr lang="en-US" i="1" baseline="-25000" dirty="0" smtClean="0"/>
              <a:t>1</a:t>
            </a:r>
            <a:r>
              <a:rPr lang="en-US" dirty="0" smtClean="0"/>
              <a:t>, </a:t>
            </a:r>
            <a:r>
              <a:rPr lang="en-US" i="1" dirty="0" smtClean="0"/>
              <a:t>E</a:t>
            </a:r>
            <a:r>
              <a:rPr lang="en-US" i="1" baseline="-25000" dirty="0" smtClean="0"/>
              <a:t>2</a:t>
            </a:r>
            <a:r>
              <a:rPr lang="en-US" dirty="0" smtClean="0"/>
              <a:t>, … </a:t>
            </a:r>
            <a:r>
              <a:rPr lang="en-US" i="1" dirty="0" smtClean="0"/>
              <a:t>E</a:t>
            </a:r>
            <a:r>
              <a:rPr lang="en-US" i="1" baseline="-25000" dirty="0" smtClean="0"/>
              <a:t>k</a:t>
            </a:r>
            <a:r>
              <a:rPr lang="en-US" dirty="0" smtClean="0"/>
              <a:t> are </a:t>
            </a:r>
            <a:r>
              <a:rPr lang="en-US" i="1" dirty="0" smtClean="0"/>
              <a:t>k</a:t>
            </a:r>
            <a:r>
              <a:rPr lang="en-US" dirty="0" smtClean="0"/>
              <a:t> mutually exclusive and exhaustive events and </a:t>
            </a:r>
            <a:r>
              <a:rPr lang="en-US" i="1" dirty="0" smtClean="0"/>
              <a:t>B</a:t>
            </a:r>
            <a:r>
              <a:rPr lang="en-US" dirty="0" smtClean="0"/>
              <a:t> is any event,</a:t>
            </a:r>
          </a:p>
          <a:p>
            <a:pPr>
              <a:buNone/>
            </a:pPr>
            <a:endParaRPr lang="en-US" dirty="0" smtClean="0"/>
          </a:p>
          <a:p>
            <a:pPr>
              <a:buNone/>
            </a:pPr>
            <a:endParaRPr lang="en-US" dirty="0" smtClean="0"/>
          </a:p>
          <a:p>
            <a:pPr>
              <a:buNone/>
            </a:pPr>
            <a:endParaRPr lang="en-US" dirty="0" smtClean="0"/>
          </a:p>
          <a:p>
            <a:pPr>
              <a:buNone/>
            </a:pPr>
            <a:r>
              <a:rPr lang="en-US" sz="2600" dirty="0" smtClean="0"/>
              <a:t>					for </a:t>
            </a:r>
            <a:r>
              <a:rPr lang="en-US" sz="2600" i="1" dirty="0" smtClean="0"/>
              <a:t>P</a:t>
            </a:r>
            <a:r>
              <a:rPr lang="en-US" sz="2600" dirty="0" smtClean="0"/>
              <a:t>(</a:t>
            </a:r>
            <a:r>
              <a:rPr lang="en-US" sz="2600" i="1" dirty="0" smtClean="0"/>
              <a:t>B</a:t>
            </a:r>
            <a:r>
              <a:rPr lang="en-US" sz="2600" dirty="0" smtClean="0"/>
              <a:t>) &gt; 0		(2-16)</a:t>
            </a:r>
          </a:p>
          <a:p>
            <a:pPr>
              <a:buNone/>
            </a:pPr>
            <a:endParaRPr lang="en-US" dirty="0" smtClean="0"/>
          </a:p>
          <a:p>
            <a:r>
              <a:rPr lang="en-US" dirty="0" smtClean="0"/>
              <a:t>Note that the:</a:t>
            </a:r>
          </a:p>
          <a:p>
            <a:pPr lvl="1"/>
            <a:r>
              <a:rPr lang="en-US" dirty="0" smtClean="0"/>
              <a:t> Total probability expression of the denominator</a:t>
            </a:r>
          </a:p>
          <a:p>
            <a:pPr lvl="1"/>
            <a:r>
              <a:rPr lang="en-US" dirty="0" smtClean="0"/>
              <a:t> Numerator is always one term of the denominator.</a:t>
            </a:r>
            <a:endParaRPr lang="en-US" dirty="0"/>
          </a:p>
        </p:txBody>
      </p:sp>
      <p:sp>
        <p:nvSpPr>
          <p:cNvPr id="4" name="Footer Placeholder 3"/>
          <p:cNvSpPr>
            <a:spLocks noGrp="1"/>
          </p:cNvSpPr>
          <p:nvPr>
            <p:ph type="ftr" sz="quarter" idx="11"/>
          </p:nvPr>
        </p:nvSpPr>
        <p:spPr/>
        <p:txBody>
          <a:bodyPr/>
          <a:lstStyle/>
          <a:p>
            <a:pPr algn="l"/>
            <a:r>
              <a:rPr lang="en-US" dirty="0" smtClean="0"/>
              <a:t>Sec 2-7 Bayes Theorem</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82</a:t>
            </a:fld>
            <a:endParaRPr lang="en-US" dirty="0"/>
          </a:p>
        </p:txBody>
      </p:sp>
      <p:graphicFrame>
        <p:nvGraphicFramePr>
          <p:cNvPr id="6" name="Object 5"/>
          <p:cNvGraphicFramePr>
            <a:graphicFrameLocks noChangeAspect="1"/>
          </p:cNvGraphicFramePr>
          <p:nvPr/>
        </p:nvGraphicFramePr>
        <p:xfrm>
          <a:off x="457200" y="2514600"/>
          <a:ext cx="8382000" cy="901180"/>
        </p:xfrm>
        <a:graphic>
          <a:graphicData uri="http://schemas.openxmlformats.org/presentationml/2006/ole">
            <mc:AlternateContent xmlns:mc="http://schemas.openxmlformats.org/markup-compatibility/2006">
              <mc:Choice xmlns:v="urn:schemas-microsoft-com:vml" Requires="v">
                <p:oleObj spid="_x0000_s162819" name="Equation" r:id="rId4" imgW="4267080" imgH="469800" progId="Equation.DSMT4">
                  <p:embed/>
                </p:oleObj>
              </mc:Choice>
              <mc:Fallback>
                <p:oleObj name="Equation" r:id="rId4" imgW="4267080" imgH="4698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514600"/>
                        <a:ext cx="8382000" cy="901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2-37: Medical Diagnostic-1</a:t>
            </a:r>
            <a:endParaRPr lang="en-US" dirty="0"/>
          </a:p>
        </p:txBody>
      </p:sp>
      <p:sp>
        <p:nvSpPr>
          <p:cNvPr id="3" name="Content Placeholder 2"/>
          <p:cNvSpPr>
            <a:spLocks noGrp="1"/>
          </p:cNvSpPr>
          <p:nvPr>
            <p:ph idx="1"/>
          </p:nvPr>
        </p:nvSpPr>
        <p:spPr>
          <a:xfrm>
            <a:off x="457200" y="1066800"/>
            <a:ext cx="8229600" cy="5105400"/>
          </a:xfrm>
        </p:spPr>
        <p:txBody>
          <a:bodyPr>
            <a:normAutofit/>
          </a:bodyPr>
          <a:lstStyle/>
          <a:p>
            <a:pPr>
              <a:buNone/>
            </a:pPr>
            <a:r>
              <a:rPr lang="en-US" sz="2400" dirty="0" smtClean="0"/>
              <a:t>Because a new medical procedure has been shown to be effective in the early detection of a disease, a medical screening of the population is proposed.  The probability that the test correctly identifies someone with the disease as positive is 0.99, and probability that the test correctly identifies someone without the disease as negative is 0.95.  The incidence of the illness in the general population is 0.0001.  You take the test and the result is positive.  What is the probability that you have the illness?</a:t>
            </a:r>
          </a:p>
          <a:p>
            <a:pPr>
              <a:buNone/>
            </a:pPr>
            <a:r>
              <a:rPr lang="en-US" sz="2400" dirty="0" smtClean="0"/>
              <a:t>Let D denote the event that you have the disease and let S denote the event that the test signals positive.  Given info is:</a:t>
            </a:r>
          </a:p>
          <a:p>
            <a:pPr lvl="1"/>
            <a:r>
              <a:rPr lang="en-US" sz="2400" i="1" dirty="0" smtClean="0"/>
              <a:t>P</a:t>
            </a:r>
            <a:r>
              <a:rPr lang="en-US" sz="2400" dirty="0" smtClean="0"/>
              <a:t>(</a:t>
            </a:r>
            <a:r>
              <a:rPr lang="en-US" sz="2400" i="1" dirty="0" smtClean="0"/>
              <a:t>S’|D’) </a:t>
            </a:r>
            <a:r>
              <a:rPr lang="en-US" sz="2400" dirty="0" smtClean="0"/>
              <a:t>= 0.95, so </a:t>
            </a:r>
            <a:r>
              <a:rPr lang="en-US" sz="2400" i="1" dirty="0" smtClean="0"/>
              <a:t>P</a:t>
            </a:r>
            <a:r>
              <a:rPr lang="en-US" sz="2400" dirty="0" smtClean="0"/>
              <a:t>(</a:t>
            </a:r>
            <a:r>
              <a:rPr lang="en-US" sz="2400" i="1" dirty="0" smtClean="0"/>
              <a:t>S</a:t>
            </a:r>
            <a:r>
              <a:rPr lang="en-US" sz="2400" dirty="0" smtClean="0"/>
              <a:t>|</a:t>
            </a:r>
            <a:r>
              <a:rPr lang="en-US" sz="2400" i="1" dirty="0" smtClean="0"/>
              <a:t>D’) </a:t>
            </a:r>
            <a:r>
              <a:rPr lang="en-US" sz="2400" dirty="0" smtClean="0"/>
              <a:t>= 0.05, and </a:t>
            </a:r>
            <a:r>
              <a:rPr lang="en-US" sz="2400" i="1" dirty="0" smtClean="0"/>
              <a:t>P</a:t>
            </a:r>
            <a:r>
              <a:rPr lang="en-US" sz="2400" dirty="0" smtClean="0"/>
              <a:t>(</a:t>
            </a:r>
            <a:r>
              <a:rPr lang="en-US" sz="2400" i="1" dirty="0" smtClean="0"/>
              <a:t>D</a:t>
            </a:r>
            <a:r>
              <a:rPr lang="en-US" sz="2400" dirty="0" smtClean="0"/>
              <a:t>) = 0.0001, </a:t>
            </a:r>
          </a:p>
          <a:p>
            <a:pPr lvl="1"/>
            <a:r>
              <a:rPr lang="en-US" sz="2400" i="1" dirty="0" smtClean="0"/>
              <a:t>P</a:t>
            </a:r>
            <a:r>
              <a:rPr lang="en-US" sz="2400" dirty="0" smtClean="0"/>
              <a:t>(</a:t>
            </a:r>
            <a:r>
              <a:rPr lang="en-US" sz="2400" i="1" dirty="0" smtClean="0"/>
              <a:t>S</a:t>
            </a:r>
            <a:r>
              <a:rPr lang="en-US" sz="2400" dirty="0" smtClean="0"/>
              <a:t>|</a:t>
            </a:r>
            <a:r>
              <a:rPr lang="en-US" sz="2400" i="1" dirty="0" smtClean="0"/>
              <a:t>D</a:t>
            </a:r>
            <a:r>
              <a:rPr lang="en-US" sz="2400" dirty="0" smtClean="0"/>
              <a:t>) =  0.99.     We desire </a:t>
            </a:r>
            <a:r>
              <a:rPr lang="en-US" sz="2400" i="1" dirty="0" smtClean="0"/>
              <a:t>P</a:t>
            </a:r>
            <a:r>
              <a:rPr lang="en-US" sz="2400" dirty="0" smtClean="0"/>
              <a:t>(</a:t>
            </a:r>
            <a:r>
              <a:rPr lang="en-US" sz="2400" i="1" dirty="0" smtClean="0"/>
              <a:t>D</a:t>
            </a:r>
            <a:r>
              <a:rPr lang="en-US" sz="2400" dirty="0" smtClean="0"/>
              <a:t>|</a:t>
            </a:r>
            <a:r>
              <a:rPr lang="en-US" sz="2400" i="1" dirty="0" smtClean="0"/>
              <a:t>S</a:t>
            </a:r>
            <a:r>
              <a:rPr lang="en-US" sz="2400" dirty="0" smtClean="0"/>
              <a:t>).</a:t>
            </a:r>
            <a:endParaRPr lang="en-US" sz="2400" dirty="0"/>
          </a:p>
        </p:txBody>
      </p:sp>
      <p:sp>
        <p:nvSpPr>
          <p:cNvPr id="4" name="Footer Placeholder 3"/>
          <p:cNvSpPr>
            <a:spLocks noGrp="1"/>
          </p:cNvSpPr>
          <p:nvPr>
            <p:ph type="ftr" sz="quarter" idx="11"/>
          </p:nvPr>
        </p:nvSpPr>
        <p:spPr/>
        <p:txBody>
          <a:bodyPr/>
          <a:lstStyle/>
          <a:p>
            <a:pPr algn="l"/>
            <a:r>
              <a:rPr lang="en-US" dirty="0" smtClean="0"/>
              <a:t>Sec 2-7 Bayes Theorem</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83</a:t>
            </a:fld>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2-37: Medical Diagnostic-2</a:t>
            </a:r>
            <a:endParaRPr lang="en-US" dirty="0"/>
          </a:p>
        </p:txBody>
      </p:sp>
      <p:sp>
        <p:nvSpPr>
          <p:cNvPr id="3" name="Content Placeholder 2"/>
          <p:cNvSpPr>
            <a:spLocks noGrp="1"/>
          </p:cNvSpPr>
          <p:nvPr>
            <p:ph idx="1"/>
          </p:nvPr>
        </p:nvSpPr>
        <p:spPr>
          <a:xfrm>
            <a:off x="457200" y="4114800"/>
            <a:ext cx="8229600" cy="1905000"/>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4" name="Footer Placeholder 3"/>
          <p:cNvSpPr>
            <a:spLocks noGrp="1"/>
          </p:cNvSpPr>
          <p:nvPr>
            <p:ph type="ftr" sz="quarter" idx="11"/>
          </p:nvPr>
        </p:nvSpPr>
        <p:spPr/>
        <p:txBody>
          <a:bodyPr/>
          <a:lstStyle/>
          <a:p>
            <a:pPr algn="l"/>
            <a:r>
              <a:rPr lang="en-US" dirty="0" smtClean="0"/>
              <a:t>Sec 2-7 Bayes Theorem</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84</a:t>
            </a:fld>
            <a:endParaRPr lang="en-US" dirty="0"/>
          </a:p>
        </p:txBody>
      </p:sp>
      <p:graphicFrame>
        <p:nvGraphicFramePr>
          <p:cNvPr id="6" name="Object 5"/>
          <p:cNvGraphicFramePr>
            <a:graphicFrameLocks noChangeAspect="1"/>
          </p:cNvGraphicFramePr>
          <p:nvPr/>
        </p:nvGraphicFramePr>
        <p:xfrm>
          <a:off x="990600" y="914400"/>
          <a:ext cx="7038994" cy="2725738"/>
        </p:xfrm>
        <a:graphic>
          <a:graphicData uri="http://schemas.openxmlformats.org/presentationml/2006/ole">
            <mc:AlternateContent xmlns:mc="http://schemas.openxmlformats.org/markup-compatibility/2006">
              <mc:Choice xmlns:v="urn:schemas-microsoft-com:vml" Requires="v">
                <p:oleObj spid="_x0000_s163844" name="Equation" r:id="rId4" imgW="2984400" imgH="1155600" progId="Equation.DSMT4">
                  <p:embed/>
                </p:oleObj>
              </mc:Choice>
              <mc:Fallback>
                <p:oleObj name="Equation" r:id="rId4" imgW="2984400" imgH="11556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914400"/>
                        <a:ext cx="7038994" cy="2725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43" name="Object 3"/>
          <p:cNvGraphicFramePr>
            <a:graphicFrameLocks noChangeAspect="1"/>
          </p:cNvGraphicFramePr>
          <p:nvPr/>
        </p:nvGraphicFramePr>
        <p:xfrm>
          <a:off x="1676400" y="3733800"/>
          <a:ext cx="6934199" cy="414867"/>
        </p:xfrm>
        <a:graphic>
          <a:graphicData uri="http://schemas.openxmlformats.org/presentationml/2006/ole">
            <mc:AlternateContent xmlns:mc="http://schemas.openxmlformats.org/markup-compatibility/2006">
              <mc:Choice xmlns:v="urn:schemas-microsoft-com:vml" Requires="v">
                <p:oleObj spid="_x0000_s163845" name="Binary Worksheet" r:id="rId7" imgW="3343351" imgH="199949" progId="Excel.SheetBinaryMacroEnabled.12">
                  <p:embed/>
                </p:oleObj>
              </mc:Choice>
              <mc:Fallback>
                <p:oleObj name="Binary Worksheet" r:id="rId7" imgW="3343351" imgH="199949" progId="Excel.SheetBinaryMacroEnabled.12">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3733800"/>
                        <a:ext cx="6934199" cy="414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762000" y="3733800"/>
            <a:ext cx="7772400" cy="2308324"/>
          </a:xfrm>
          <a:prstGeom prst="rect">
            <a:avLst/>
          </a:prstGeom>
          <a:noFill/>
        </p:spPr>
        <p:txBody>
          <a:bodyPr wrap="square" rtlCol="0">
            <a:spAutoFit/>
          </a:bodyPr>
          <a:lstStyle/>
          <a:p>
            <a:r>
              <a:rPr lang="en-US" sz="2400" dirty="0" smtClean="0"/>
              <a:t>Excel:</a:t>
            </a:r>
          </a:p>
          <a:p>
            <a:endParaRPr lang="en-US" sz="2400" dirty="0" smtClean="0"/>
          </a:p>
          <a:p>
            <a:r>
              <a:rPr lang="en-US" sz="2400" dirty="0" smtClean="0"/>
              <a:t>Before the test, your chance was 0.0001.  After the positive result, your chance is 0.00198.  So your risk of having the disease has increased 20 times = 0.00198/0.00010, but is still tiny.</a:t>
            </a:r>
            <a:endParaRPr lang="en-US" sz="24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2-38: Bayesian Network-1</a:t>
            </a:r>
            <a:endParaRPr lang="en-US" dirty="0"/>
          </a:p>
        </p:txBody>
      </p:sp>
      <p:sp>
        <p:nvSpPr>
          <p:cNvPr id="3" name="Content Placeholder 2"/>
          <p:cNvSpPr>
            <a:spLocks noGrp="1"/>
          </p:cNvSpPr>
          <p:nvPr>
            <p:ph idx="1"/>
          </p:nvPr>
        </p:nvSpPr>
        <p:spPr/>
        <p:txBody>
          <a:bodyPr>
            <a:normAutofit lnSpcReduction="10000"/>
          </a:bodyPr>
          <a:lstStyle/>
          <a:p>
            <a:r>
              <a:rPr lang="en-US" dirty="0" smtClean="0"/>
              <a:t>Bayesian networks are used on Web sites of high-tech manufacturers to allow customers to quickly diagnose problems with products.  A printer manufacturer obtained the following probabilities from its database.  Printer failures are of 3 types: hardware </a:t>
            </a:r>
            <a:r>
              <a:rPr lang="en-US" i="1" dirty="0" smtClean="0"/>
              <a:t>P</a:t>
            </a:r>
            <a:r>
              <a:rPr lang="en-US" dirty="0" smtClean="0"/>
              <a:t>(</a:t>
            </a:r>
            <a:r>
              <a:rPr lang="en-US" i="1" dirty="0" smtClean="0"/>
              <a:t>H</a:t>
            </a:r>
            <a:r>
              <a:rPr lang="en-US" dirty="0" smtClean="0"/>
              <a:t>) = 0.3, software </a:t>
            </a:r>
            <a:r>
              <a:rPr lang="en-US" i="1" dirty="0" smtClean="0"/>
              <a:t>P</a:t>
            </a:r>
            <a:r>
              <a:rPr lang="en-US" dirty="0" smtClean="0"/>
              <a:t>(</a:t>
            </a:r>
            <a:r>
              <a:rPr lang="en-US" i="1" dirty="0" smtClean="0"/>
              <a:t>S</a:t>
            </a:r>
            <a:r>
              <a:rPr lang="en-US" dirty="0" smtClean="0"/>
              <a:t>)=0.6, and other </a:t>
            </a:r>
            <a:r>
              <a:rPr lang="en-US" i="1" dirty="0" smtClean="0"/>
              <a:t>P</a:t>
            </a:r>
            <a:r>
              <a:rPr lang="en-US" dirty="0" smtClean="0"/>
              <a:t>(</a:t>
            </a:r>
            <a:r>
              <a:rPr lang="en-US" i="1" dirty="0" smtClean="0"/>
              <a:t>O</a:t>
            </a:r>
            <a:r>
              <a:rPr lang="en-US" dirty="0" smtClean="0"/>
              <a:t>)=0.1.  Also:</a:t>
            </a:r>
          </a:p>
          <a:p>
            <a:pPr lvl="1"/>
            <a:r>
              <a:rPr lang="en-US" dirty="0" smtClean="0"/>
              <a:t>P(F|H) = 0.9, P(F|S) = 0.2, P(F|O) = 0.5.</a:t>
            </a:r>
          </a:p>
          <a:p>
            <a:r>
              <a:rPr lang="en-US" dirty="0" smtClean="0"/>
              <a:t>Find the max of P(H|F), P(S|F), P(O|F) to direct the diagnostic effort.</a:t>
            </a:r>
            <a:endParaRPr lang="en-US" dirty="0"/>
          </a:p>
        </p:txBody>
      </p:sp>
      <p:sp>
        <p:nvSpPr>
          <p:cNvPr id="4" name="Footer Placeholder 3"/>
          <p:cNvSpPr>
            <a:spLocks noGrp="1"/>
          </p:cNvSpPr>
          <p:nvPr>
            <p:ph type="ftr" sz="quarter" idx="11"/>
          </p:nvPr>
        </p:nvSpPr>
        <p:spPr/>
        <p:txBody>
          <a:bodyPr/>
          <a:lstStyle/>
          <a:p>
            <a:pPr algn="l"/>
            <a:r>
              <a:rPr lang="en-US" dirty="0" smtClean="0"/>
              <a:t>Sec 2-7 Bayes Theorem</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85</a:t>
            </a:fld>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2-38: Bayesian Network-2</a:t>
            </a:r>
            <a:endParaRPr lang="en-US" dirty="0"/>
          </a:p>
        </p:txBody>
      </p:sp>
      <p:sp>
        <p:nvSpPr>
          <p:cNvPr id="3" name="Content Placeholder 2"/>
          <p:cNvSpPr>
            <a:spLocks noGrp="1"/>
          </p:cNvSpPr>
          <p:nvPr>
            <p:ph idx="1"/>
          </p:nvPr>
        </p:nvSpPr>
        <p:spPr>
          <a:xfrm>
            <a:off x="457200" y="4267200"/>
            <a:ext cx="8229600" cy="1752600"/>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4" name="Footer Placeholder 3"/>
          <p:cNvSpPr>
            <a:spLocks noGrp="1"/>
          </p:cNvSpPr>
          <p:nvPr>
            <p:ph type="ftr" sz="quarter" idx="11"/>
          </p:nvPr>
        </p:nvSpPr>
        <p:spPr/>
        <p:txBody>
          <a:bodyPr/>
          <a:lstStyle/>
          <a:p>
            <a:pPr algn="l"/>
            <a:r>
              <a:rPr lang="en-US" dirty="0" smtClean="0"/>
              <a:t>Sec 2-7 Bayes Theorem</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86</a:t>
            </a:fld>
            <a:endParaRPr lang="en-US" dirty="0"/>
          </a:p>
        </p:txBody>
      </p:sp>
      <p:graphicFrame>
        <p:nvGraphicFramePr>
          <p:cNvPr id="6" name="Object 5"/>
          <p:cNvGraphicFramePr>
            <a:graphicFrameLocks noChangeAspect="1"/>
          </p:cNvGraphicFramePr>
          <p:nvPr/>
        </p:nvGraphicFramePr>
        <p:xfrm>
          <a:off x="1295400" y="1143000"/>
          <a:ext cx="6435725" cy="3313112"/>
        </p:xfrm>
        <a:graphic>
          <a:graphicData uri="http://schemas.openxmlformats.org/presentationml/2006/ole">
            <mc:AlternateContent xmlns:mc="http://schemas.openxmlformats.org/markup-compatibility/2006">
              <mc:Choice xmlns:v="urn:schemas-microsoft-com:vml" Requires="v">
                <p:oleObj spid="_x0000_s164867" name="Equation" r:id="rId4" imgW="3797280" imgH="1955520" progId="Equation.DSMT4">
                  <p:embed/>
                </p:oleObj>
              </mc:Choice>
              <mc:Fallback>
                <p:oleObj name="Equation" r:id="rId4" imgW="3797280" imgH="195552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143000"/>
                        <a:ext cx="6435725" cy="3313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1066800" y="4648200"/>
            <a:ext cx="7315200" cy="1200329"/>
          </a:xfrm>
          <a:prstGeom prst="rect">
            <a:avLst/>
          </a:prstGeom>
          <a:noFill/>
        </p:spPr>
        <p:txBody>
          <a:bodyPr wrap="square" rtlCol="0">
            <a:spAutoFit/>
          </a:bodyPr>
          <a:lstStyle/>
          <a:p>
            <a:r>
              <a:rPr lang="en-US" sz="2400" dirty="0" smtClean="0"/>
              <a:t>Note that the conditionals based on Failure add to 1.  Since the Other category is the most likely cause of the failure, diagnostic effort should be so initially directed. </a:t>
            </a:r>
            <a:endParaRPr lang="en-US" sz="24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variable that associates a number with the outcome of a random experiment is called a </a:t>
            </a:r>
            <a:r>
              <a:rPr lang="en-US" dirty="0" smtClean="0">
                <a:solidFill>
                  <a:srgbClr val="0070C0"/>
                </a:solidFill>
              </a:rPr>
              <a:t>random variable</a:t>
            </a:r>
            <a:r>
              <a:rPr lang="en-US" dirty="0" smtClean="0"/>
              <a:t>.</a:t>
            </a:r>
          </a:p>
          <a:p>
            <a:r>
              <a:rPr lang="en-US" dirty="0" smtClean="0"/>
              <a:t>A </a:t>
            </a:r>
            <a:r>
              <a:rPr lang="en-US" dirty="0" smtClean="0">
                <a:solidFill>
                  <a:srgbClr val="0070C0"/>
                </a:solidFill>
              </a:rPr>
              <a:t>random variable </a:t>
            </a:r>
            <a:r>
              <a:rPr lang="en-US" dirty="0" smtClean="0"/>
              <a:t>is a function that assigns a real number to each outcome in the sample space of a random experiment. </a:t>
            </a:r>
          </a:p>
          <a:p>
            <a:r>
              <a:rPr lang="en-US" dirty="0" smtClean="0"/>
              <a:t>Particular notation is used to distinguish the random variable (rv) from the real number.  The rv is denoted by an uppercase letter, such as </a:t>
            </a:r>
            <a:r>
              <a:rPr lang="en-US" i="1" dirty="0" smtClean="0"/>
              <a:t>X</a:t>
            </a:r>
            <a:r>
              <a:rPr lang="en-US" dirty="0" smtClean="0"/>
              <a:t>.  After the experiment is conducted, the measured value is denoted by a lowercase letter, such a </a:t>
            </a:r>
            <a:r>
              <a:rPr lang="en-US" i="1" dirty="0" smtClean="0"/>
              <a:t>x</a:t>
            </a:r>
            <a:r>
              <a:rPr lang="en-US" dirty="0" smtClean="0"/>
              <a:t> = 70.  </a:t>
            </a:r>
            <a:r>
              <a:rPr lang="en-US" i="1" dirty="0" smtClean="0"/>
              <a:t>X</a:t>
            </a:r>
            <a:r>
              <a:rPr lang="en-US" dirty="0" smtClean="0"/>
              <a:t> and </a:t>
            </a:r>
            <a:r>
              <a:rPr lang="en-US" i="1" dirty="0" smtClean="0"/>
              <a:t>x</a:t>
            </a:r>
            <a:r>
              <a:rPr lang="en-US" dirty="0" smtClean="0"/>
              <a:t> are shown in italics, e.g., </a:t>
            </a:r>
            <a:r>
              <a:rPr lang="en-US" i="1" dirty="0" smtClean="0"/>
              <a:t>P</a:t>
            </a:r>
            <a:r>
              <a:rPr lang="en-US" dirty="0" smtClean="0"/>
              <a:t>(</a:t>
            </a:r>
            <a:r>
              <a:rPr lang="en-US" i="1" dirty="0" smtClean="0"/>
              <a:t>X</a:t>
            </a:r>
            <a:r>
              <a:rPr lang="en-US" dirty="0" smtClean="0"/>
              <a:t>=</a:t>
            </a:r>
            <a:r>
              <a:rPr lang="en-US" i="1" dirty="0" smtClean="0"/>
              <a:t>x</a:t>
            </a:r>
            <a:r>
              <a:rPr lang="en-US" dirty="0" smtClean="0"/>
              <a:t>).</a:t>
            </a:r>
            <a:endParaRPr lang="en-US" dirty="0"/>
          </a:p>
        </p:txBody>
      </p:sp>
      <p:sp>
        <p:nvSpPr>
          <p:cNvPr id="4" name="Footer Placeholder 3"/>
          <p:cNvSpPr>
            <a:spLocks noGrp="1"/>
          </p:cNvSpPr>
          <p:nvPr>
            <p:ph type="ftr" sz="quarter" idx="11"/>
          </p:nvPr>
        </p:nvSpPr>
        <p:spPr/>
        <p:txBody>
          <a:bodyPr/>
          <a:lstStyle/>
          <a:p>
            <a:pPr algn="l"/>
            <a:r>
              <a:rPr lang="en-US" dirty="0" smtClean="0"/>
              <a:t>Sec 2-8 Random Variables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87</a:t>
            </a:fld>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Continuous &amp; Discrete Random Variables</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dirty="0" smtClean="0">
                <a:solidFill>
                  <a:srgbClr val="0070C0"/>
                </a:solidFill>
              </a:rPr>
              <a:t>discrete</a:t>
            </a:r>
            <a:r>
              <a:rPr lang="en-US" dirty="0" smtClean="0"/>
              <a:t> random variable is a rv with a finite (or countably infinite) range.  They are usually integer counts, e.g., number of errors or number of bit errors per 100,000 transmitted (rate).  The ends of the range of rv values may be finite (0 ≤ x ≤ 5) or infinite (x ≥ 0).</a:t>
            </a:r>
          </a:p>
          <a:p>
            <a:r>
              <a:rPr lang="en-US" dirty="0" smtClean="0"/>
              <a:t>A </a:t>
            </a:r>
            <a:r>
              <a:rPr lang="en-US" dirty="0" smtClean="0">
                <a:solidFill>
                  <a:srgbClr val="0070C0"/>
                </a:solidFill>
              </a:rPr>
              <a:t>continuous</a:t>
            </a:r>
            <a:r>
              <a:rPr lang="en-US" dirty="0" smtClean="0"/>
              <a:t> random variable is a rv with an interval (either finite or infinite) of real numbers for its range.  Its precision depends on the measuring instrument.</a:t>
            </a:r>
            <a:endParaRPr lang="en-US" dirty="0"/>
          </a:p>
        </p:txBody>
      </p:sp>
      <p:sp>
        <p:nvSpPr>
          <p:cNvPr id="4" name="Footer Placeholder 3"/>
          <p:cNvSpPr>
            <a:spLocks noGrp="1"/>
          </p:cNvSpPr>
          <p:nvPr>
            <p:ph type="ftr" sz="quarter" idx="11"/>
          </p:nvPr>
        </p:nvSpPr>
        <p:spPr/>
        <p:txBody>
          <a:bodyPr/>
          <a:lstStyle/>
          <a:p>
            <a:pPr algn="l"/>
            <a:r>
              <a:rPr lang="en-US" dirty="0" smtClean="0"/>
              <a:t>Sec 2-8 Random Variables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88</a:t>
            </a:fld>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Discrete &amp; Continuous RVs</a:t>
            </a:r>
            <a:endParaRPr lang="en-US" dirty="0"/>
          </a:p>
        </p:txBody>
      </p:sp>
      <p:sp>
        <p:nvSpPr>
          <p:cNvPr id="3" name="Content Placeholder 2"/>
          <p:cNvSpPr>
            <a:spLocks noGrp="1"/>
          </p:cNvSpPr>
          <p:nvPr>
            <p:ph idx="1"/>
          </p:nvPr>
        </p:nvSpPr>
        <p:spPr/>
        <p:txBody>
          <a:bodyPr/>
          <a:lstStyle/>
          <a:p>
            <a:r>
              <a:rPr lang="en-US" dirty="0" smtClean="0"/>
              <a:t>Discrete rv’s:</a:t>
            </a:r>
          </a:p>
          <a:p>
            <a:pPr lvl="1"/>
            <a:r>
              <a:rPr lang="en-US" dirty="0" smtClean="0"/>
              <a:t>Number of scratches on a surface.</a:t>
            </a:r>
          </a:p>
          <a:p>
            <a:pPr lvl="1"/>
            <a:r>
              <a:rPr lang="en-US" dirty="0" smtClean="0"/>
              <a:t>Proportion of defective parts among 100 tested. </a:t>
            </a:r>
          </a:p>
          <a:p>
            <a:pPr lvl="1"/>
            <a:r>
              <a:rPr lang="en-US" dirty="0" smtClean="0"/>
              <a:t>Number of transmitted bits received in error.</a:t>
            </a:r>
          </a:p>
          <a:p>
            <a:pPr lvl="1"/>
            <a:r>
              <a:rPr lang="en-US" dirty="0" smtClean="0"/>
              <a:t>Number of common stock shares traded per day.</a:t>
            </a:r>
          </a:p>
          <a:p>
            <a:r>
              <a:rPr lang="en-US" dirty="0" smtClean="0"/>
              <a:t>Continuous rv’s:</a:t>
            </a:r>
          </a:p>
          <a:p>
            <a:pPr lvl="1"/>
            <a:r>
              <a:rPr lang="en-US" dirty="0" smtClean="0"/>
              <a:t>Electrical current and voltage.</a:t>
            </a:r>
          </a:p>
          <a:p>
            <a:pPr lvl="1"/>
            <a:r>
              <a:rPr lang="en-US" dirty="0" smtClean="0"/>
              <a:t>Physical measurements, e.g., length, weight, time, temperature, pressure.</a:t>
            </a:r>
            <a:endParaRPr lang="en-US" dirty="0"/>
          </a:p>
        </p:txBody>
      </p:sp>
      <p:sp>
        <p:nvSpPr>
          <p:cNvPr id="4" name="Footer Placeholder 3"/>
          <p:cNvSpPr>
            <a:spLocks noGrp="1"/>
          </p:cNvSpPr>
          <p:nvPr>
            <p:ph type="ftr" sz="quarter" idx="11"/>
          </p:nvPr>
        </p:nvSpPr>
        <p:spPr/>
        <p:txBody>
          <a:bodyPr/>
          <a:lstStyle/>
          <a:p>
            <a:pPr algn="l"/>
            <a:r>
              <a:rPr lang="en-US" dirty="0" smtClean="0"/>
              <a:t>Sec 2-8 Random Variables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89</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Spaces</a:t>
            </a:r>
            <a:endParaRPr lang="en-US" dirty="0"/>
          </a:p>
        </p:txBody>
      </p:sp>
      <p:sp>
        <p:nvSpPr>
          <p:cNvPr id="3" name="Content Placeholder 2"/>
          <p:cNvSpPr>
            <a:spLocks noGrp="1"/>
          </p:cNvSpPr>
          <p:nvPr>
            <p:ph idx="1"/>
          </p:nvPr>
        </p:nvSpPr>
        <p:spPr/>
        <p:txBody>
          <a:bodyPr/>
          <a:lstStyle/>
          <a:p>
            <a:r>
              <a:rPr lang="en-US" dirty="0" smtClean="0"/>
              <a:t>Random experiments have unique </a:t>
            </a:r>
            <a:r>
              <a:rPr lang="en-US" dirty="0" smtClean="0">
                <a:solidFill>
                  <a:srgbClr val="0070C0"/>
                </a:solidFill>
              </a:rPr>
              <a:t>outcomes</a:t>
            </a:r>
            <a:r>
              <a:rPr lang="en-US" dirty="0" smtClean="0"/>
              <a:t>.</a:t>
            </a:r>
          </a:p>
          <a:p>
            <a:r>
              <a:rPr lang="en-US" dirty="0" smtClean="0"/>
              <a:t>The set of all possible outcome of a random experiment is called the </a:t>
            </a:r>
            <a:r>
              <a:rPr lang="en-US" dirty="0" smtClean="0">
                <a:solidFill>
                  <a:srgbClr val="0070C0"/>
                </a:solidFill>
              </a:rPr>
              <a:t>sample space</a:t>
            </a:r>
            <a:r>
              <a:rPr lang="en-US" dirty="0" smtClean="0"/>
              <a:t>, </a:t>
            </a:r>
            <a:r>
              <a:rPr lang="en-US" i="1" dirty="0" smtClean="0"/>
              <a:t>S</a:t>
            </a:r>
            <a:r>
              <a:rPr lang="en-US" dirty="0" smtClean="0"/>
              <a:t>.</a:t>
            </a:r>
          </a:p>
          <a:p>
            <a:r>
              <a:rPr lang="en-US" i="1" dirty="0" smtClean="0"/>
              <a:t>S</a:t>
            </a:r>
            <a:r>
              <a:rPr lang="en-US" dirty="0" smtClean="0"/>
              <a:t> is </a:t>
            </a:r>
            <a:r>
              <a:rPr lang="en-US" dirty="0" smtClean="0">
                <a:solidFill>
                  <a:srgbClr val="0070C0"/>
                </a:solidFill>
              </a:rPr>
              <a:t>discrete</a:t>
            </a:r>
            <a:r>
              <a:rPr lang="en-US" dirty="0" smtClean="0"/>
              <a:t> if it consists of a finite or countable infinite set of outcomes.</a:t>
            </a:r>
          </a:p>
          <a:p>
            <a:r>
              <a:rPr lang="en-US" dirty="0" smtClean="0"/>
              <a:t>S is </a:t>
            </a:r>
            <a:r>
              <a:rPr lang="en-US" dirty="0" smtClean="0">
                <a:solidFill>
                  <a:srgbClr val="0070C0"/>
                </a:solidFill>
              </a:rPr>
              <a:t>continuous</a:t>
            </a:r>
            <a:r>
              <a:rPr lang="en-US" dirty="0" smtClean="0"/>
              <a:t> if it contains an interval (either a finite or infinite width) of real numbers.</a:t>
            </a:r>
            <a:endParaRPr lang="en-US" dirty="0"/>
          </a:p>
        </p:txBody>
      </p:sp>
      <p:sp>
        <p:nvSpPr>
          <p:cNvPr id="4" name="Footer Placeholder 3"/>
          <p:cNvSpPr>
            <a:spLocks noGrp="1"/>
          </p:cNvSpPr>
          <p:nvPr>
            <p:ph type="ftr" sz="quarter" idx="11"/>
          </p:nvPr>
        </p:nvSpPr>
        <p:spPr/>
        <p:txBody>
          <a:bodyPr/>
          <a:lstStyle/>
          <a:p>
            <a:pPr algn="l"/>
            <a:r>
              <a:rPr lang="en-US" dirty="0" smtClean="0"/>
              <a:t>Sec 2-1.2 Sample Spaces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9</a:t>
            </a:fld>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Terms &amp; Concepts of Chapter 2</a:t>
            </a:r>
            <a:endParaRPr lang="en-US" dirty="0"/>
          </a:p>
        </p:txBody>
      </p:sp>
      <p:sp>
        <p:nvSpPr>
          <p:cNvPr id="3" name="Content Placeholder 2"/>
          <p:cNvSpPr>
            <a:spLocks noGrp="1"/>
          </p:cNvSpPr>
          <p:nvPr>
            <p:ph idx="1"/>
          </p:nvPr>
        </p:nvSpPr>
        <p:spPr>
          <a:xfrm>
            <a:off x="533400" y="1143000"/>
            <a:ext cx="8153400" cy="4953000"/>
          </a:xfrm>
        </p:spPr>
        <p:txBody>
          <a:bodyPr numCol="2">
            <a:normAutofit fontScale="25000" lnSpcReduction="20000"/>
          </a:bodyPr>
          <a:lstStyle/>
          <a:p>
            <a:pPr>
              <a:buNone/>
            </a:pPr>
            <a:r>
              <a:rPr lang="en-US" sz="9600" dirty="0" smtClean="0"/>
              <a:t>Addition rule</a:t>
            </a:r>
          </a:p>
          <a:p>
            <a:pPr>
              <a:buNone/>
            </a:pPr>
            <a:r>
              <a:rPr lang="en-US" sz="9600" dirty="0" smtClean="0"/>
              <a:t>Axioms of probability</a:t>
            </a:r>
          </a:p>
          <a:p>
            <a:pPr>
              <a:buNone/>
            </a:pPr>
            <a:r>
              <a:rPr lang="en-US" sz="9600" dirty="0" smtClean="0"/>
              <a:t>Bayes’ theorem</a:t>
            </a:r>
          </a:p>
          <a:p>
            <a:pPr>
              <a:buNone/>
            </a:pPr>
            <a:r>
              <a:rPr lang="en-US" sz="9600" dirty="0" smtClean="0"/>
              <a:t>Combination</a:t>
            </a:r>
          </a:p>
          <a:p>
            <a:pPr>
              <a:buNone/>
            </a:pPr>
            <a:r>
              <a:rPr lang="en-US" sz="9600" dirty="0" smtClean="0"/>
              <a:t>Conditional probability</a:t>
            </a:r>
          </a:p>
          <a:p>
            <a:pPr>
              <a:buNone/>
            </a:pPr>
            <a:r>
              <a:rPr lang="en-US" sz="9600" dirty="0" smtClean="0"/>
              <a:t>Equally likely outcomes</a:t>
            </a:r>
          </a:p>
          <a:p>
            <a:pPr>
              <a:buNone/>
            </a:pPr>
            <a:r>
              <a:rPr lang="en-US" sz="9600" dirty="0" smtClean="0"/>
              <a:t>Event</a:t>
            </a:r>
          </a:p>
          <a:p>
            <a:pPr>
              <a:buNone/>
            </a:pPr>
            <a:r>
              <a:rPr lang="en-US" sz="9600" dirty="0" smtClean="0"/>
              <a:t>Independence</a:t>
            </a:r>
          </a:p>
          <a:p>
            <a:pPr>
              <a:buNone/>
            </a:pPr>
            <a:r>
              <a:rPr lang="en-US" sz="9600" dirty="0" smtClean="0"/>
              <a:t>Multiplication rule</a:t>
            </a:r>
          </a:p>
          <a:p>
            <a:pPr>
              <a:buNone/>
            </a:pPr>
            <a:r>
              <a:rPr lang="en-US" sz="9600" dirty="0" smtClean="0"/>
              <a:t>Mutually exclusive events</a:t>
            </a:r>
          </a:p>
          <a:p>
            <a:pPr>
              <a:buNone/>
            </a:pPr>
            <a:r>
              <a:rPr lang="en-US" sz="9600" dirty="0" smtClean="0"/>
              <a:t>Outcome</a:t>
            </a:r>
          </a:p>
          <a:p>
            <a:pPr>
              <a:buNone/>
            </a:pPr>
            <a:r>
              <a:rPr lang="en-US" sz="9600" dirty="0" smtClean="0"/>
              <a:t>Permutation</a:t>
            </a:r>
          </a:p>
          <a:p>
            <a:pPr>
              <a:buNone/>
            </a:pPr>
            <a:endParaRPr lang="en-US" sz="9600" dirty="0" smtClean="0"/>
          </a:p>
          <a:p>
            <a:pPr>
              <a:buNone/>
            </a:pPr>
            <a:endParaRPr lang="en-US" sz="9600" dirty="0" smtClean="0"/>
          </a:p>
          <a:p>
            <a:pPr>
              <a:buNone/>
            </a:pPr>
            <a:r>
              <a:rPr lang="en-US" sz="9600" dirty="0" smtClean="0"/>
              <a:t>Probability</a:t>
            </a:r>
          </a:p>
          <a:p>
            <a:pPr>
              <a:buNone/>
            </a:pPr>
            <a:r>
              <a:rPr lang="en-US" sz="9600" dirty="0" smtClean="0"/>
              <a:t>Random experiment</a:t>
            </a:r>
          </a:p>
          <a:p>
            <a:pPr>
              <a:buNone/>
            </a:pPr>
            <a:r>
              <a:rPr lang="en-US" sz="9600" dirty="0" smtClean="0"/>
              <a:t>Random variable</a:t>
            </a:r>
          </a:p>
          <a:p>
            <a:pPr lvl="1"/>
            <a:r>
              <a:rPr lang="en-US" sz="9600" dirty="0" smtClean="0"/>
              <a:t> Discrete </a:t>
            </a:r>
          </a:p>
          <a:p>
            <a:pPr lvl="1"/>
            <a:r>
              <a:rPr lang="en-US" sz="9600" dirty="0" smtClean="0"/>
              <a:t> Continuous</a:t>
            </a:r>
          </a:p>
          <a:p>
            <a:pPr>
              <a:buNone/>
            </a:pPr>
            <a:r>
              <a:rPr lang="en-US" sz="9600" dirty="0" smtClean="0"/>
              <a:t>Sample space</a:t>
            </a:r>
          </a:p>
          <a:p>
            <a:pPr lvl="1"/>
            <a:r>
              <a:rPr lang="en-US" sz="9600" dirty="0" smtClean="0"/>
              <a:t> Discrete</a:t>
            </a:r>
          </a:p>
          <a:p>
            <a:pPr lvl="1"/>
            <a:r>
              <a:rPr lang="en-US" sz="9600" dirty="0" smtClean="0"/>
              <a:t> Continuous</a:t>
            </a:r>
          </a:p>
          <a:p>
            <a:pPr>
              <a:buNone/>
            </a:pPr>
            <a:r>
              <a:rPr lang="en-US" sz="9600" dirty="0" smtClean="0"/>
              <a:t>Total probability rule</a:t>
            </a:r>
          </a:p>
          <a:p>
            <a:pPr>
              <a:buNone/>
            </a:pPr>
            <a:r>
              <a:rPr lang="en-US" sz="9600" dirty="0" smtClean="0"/>
              <a:t>Tree diagram</a:t>
            </a:r>
          </a:p>
          <a:p>
            <a:pPr>
              <a:buNone/>
            </a:pPr>
            <a:r>
              <a:rPr lang="en-US" sz="9600" dirty="0" smtClean="0"/>
              <a:t>Venn diagram</a:t>
            </a:r>
          </a:p>
          <a:p>
            <a:pPr>
              <a:buNone/>
            </a:pPr>
            <a:r>
              <a:rPr lang="en-US" sz="9600" dirty="0" smtClean="0"/>
              <a:t>With replacement</a:t>
            </a:r>
          </a:p>
          <a:p>
            <a:pPr>
              <a:buNone/>
            </a:pPr>
            <a:r>
              <a:rPr lang="en-US" sz="9600" dirty="0" smtClean="0"/>
              <a:t>Without replacement</a:t>
            </a: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4" name="Footer Placeholder 3"/>
          <p:cNvSpPr>
            <a:spLocks noGrp="1"/>
          </p:cNvSpPr>
          <p:nvPr>
            <p:ph type="ftr" sz="quarter" idx="11"/>
          </p:nvPr>
        </p:nvSpPr>
        <p:spPr/>
        <p:txBody>
          <a:bodyPr/>
          <a:lstStyle/>
          <a:p>
            <a:pPr algn="l"/>
            <a:r>
              <a:rPr lang="en-US" dirty="0" smtClean="0"/>
              <a:t>Chapter 2 Summary</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90</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6869</TotalTime>
  <Words>6233</Words>
  <Application>Microsoft Office PowerPoint</Application>
  <PresentationFormat>On-screen Show (4:3)</PresentationFormat>
  <Paragraphs>831</Paragraphs>
  <Slides>90</Slides>
  <Notes>90</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3</vt:i4>
      </vt:variant>
      <vt:variant>
        <vt:lpstr>Slide Titles</vt:lpstr>
      </vt:variant>
      <vt:variant>
        <vt:i4>90</vt:i4>
      </vt:variant>
    </vt:vector>
  </HeadingPairs>
  <TitlesOfParts>
    <vt:vector size="101" baseType="lpstr">
      <vt:lpstr>Calibri</vt:lpstr>
      <vt:lpstr>Wingdings</vt:lpstr>
      <vt:lpstr>Arial</vt:lpstr>
      <vt:lpstr>Times New Roman</vt:lpstr>
      <vt:lpstr>Mathematica1</vt:lpstr>
      <vt:lpstr>Office Theme</vt:lpstr>
      <vt:lpstr>Custom Design</vt:lpstr>
      <vt:lpstr>1_Custom Design</vt:lpstr>
      <vt:lpstr>Binary Worksheet</vt:lpstr>
      <vt:lpstr>Equation</vt:lpstr>
      <vt:lpstr>Worksheet</vt:lpstr>
      <vt:lpstr>PowerPoint Presentation</vt:lpstr>
      <vt:lpstr>PowerPoint Presentation</vt:lpstr>
      <vt:lpstr>Random Experiments</vt:lpstr>
      <vt:lpstr>Noise Produces Output Variation</vt:lpstr>
      <vt:lpstr>Random Experiment</vt:lpstr>
      <vt:lpstr>Randomness Affects Natural Law</vt:lpstr>
      <vt:lpstr>Randomness Can Disrupt a System</vt:lpstr>
      <vt:lpstr>Deterministic &amp; Random Call Behavior</vt:lpstr>
      <vt:lpstr>Sample Spaces</vt:lpstr>
      <vt:lpstr>Example 2-1: Defining Sample Spaces</vt:lpstr>
      <vt:lpstr>Example 2-2: Defining Sample Spaces, n=2 </vt:lpstr>
      <vt:lpstr>Sample Space Is Defined By A Tree Diagram</vt:lpstr>
      <vt:lpstr>Tree Diagrams Can Fit The Situation</vt:lpstr>
      <vt:lpstr>Tree Diagrams Help Count Outcomes</vt:lpstr>
      <vt:lpstr>Events Are Sets of Outcomes</vt:lpstr>
      <vt:lpstr>Example 2-6, Discrete Event Algebra</vt:lpstr>
      <vt:lpstr>Example 2-7, Continuous Event Algebra</vt:lpstr>
      <vt:lpstr>Example 2-8, Hospital Emergency Visits</vt:lpstr>
      <vt:lpstr>Venn Diagrams Show Event Relations</vt:lpstr>
      <vt:lpstr>Venn Diagram of Mutually Exclusive Events</vt:lpstr>
      <vt:lpstr>Event Relation Laws</vt:lpstr>
      <vt:lpstr>Counting Techniques</vt:lpstr>
      <vt:lpstr>Counting – Multiplication Rule</vt:lpstr>
      <vt:lpstr>Example 2-9: Multiplication Rule</vt:lpstr>
      <vt:lpstr>Counting – Permutation Rule</vt:lpstr>
      <vt:lpstr>Counting – Sub-set Permutations</vt:lpstr>
      <vt:lpstr>Example 2-10: Circuit Board Designs</vt:lpstr>
      <vt:lpstr>Counting - Similar Item Permutations</vt:lpstr>
      <vt:lpstr>Example 2-11:  Machine Shop Schedule</vt:lpstr>
      <vt:lpstr>Example 2-12:  Bar Codes</vt:lpstr>
      <vt:lpstr>Counting – Combination Rule</vt:lpstr>
      <vt:lpstr>Example 2-13: Applying the Combination Rule</vt:lpstr>
      <vt:lpstr>Example 2-14: Sampling w/o Replacement-1</vt:lpstr>
      <vt:lpstr>Example 2-14: Sampling w/o Replacement-2</vt:lpstr>
      <vt:lpstr>Example 2-14: Sampling w/o Replacement-3</vt:lpstr>
      <vt:lpstr>Example 2-14: Sampling w/o Replacement-4</vt:lpstr>
      <vt:lpstr>What Is Probability?</vt:lpstr>
      <vt:lpstr>Types of  Probability</vt:lpstr>
      <vt:lpstr>Probability Based on Equally-Likely Outcomes</vt:lpstr>
      <vt:lpstr>Example 2-15:  Laser Diodes</vt:lpstr>
      <vt:lpstr>Probability of an Event</vt:lpstr>
      <vt:lpstr>Example 2-16: Probabilities of Events</vt:lpstr>
      <vt:lpstr>Example 2-17: Contamination Particles</vt:lpstr>
      <vt:lpstr>Example 2-18: Sampling w/o Replacement</vt:lpstr>
      <vt:lpstr>Axioms of Probability</vt:lpstr>
      <vt:lpstr>Addition Rules</vt:lpstr>
      <vt:lpstr>Example 2-19: Semiconductor Wafers</vt:lpstr>
      <vt:lpstr>PowerPoint Presentation</vt:lpstr>
      <vt:lpstr>Example 2-20: Contaminants &amp; Location</vt:lpstr>
      <vt:lpstr>Addition Rule: 3 or More Events</vt:lpstr>
      <vt:lpstr>Venn Diagram of Mutually Exclusive Events</vt:lpstr>
      <vt:lpstr>Example 2-21:  pH</vt:lpstr>
      <vt:lpstr>Conditional Probability</vt:lpstr>
      <vt:lpstr>An Example of Conditional Probability</vt:lpstr>
      <vt:lpstr>Another Example of Conditional Probability</vt:lpstr>
      <vt:lpstr>Example 2-22: A Sample From Prior Graphic </vt:lpstr>
      <vt:lpstr>Conditional Probability Rule</vt:lpstr>
      <vt:lpstr>Example 2-23:  More Surface Flaws</vt:lpstr>
      <vt:lpstr>Example 2-23:  Tree Diagram</vt:lpstr>
      <vt:lpstr>Random Samples &amp; Conditional Probabilities</vt:lpstr>
      <vt:lpstr>Sampling Without Enumeration</vt:lpstr>
      <vt:lpstr>Example 2-24: Sampling Without Replacement</vt:lpstr>
      <vt:lpstr>Example 2-25: Continuing Prior Example</vt:lpstr>
      <vt:lpstr>Multiplication Rule</vt:lpstr>
      <vt:lpstr>Example 2-26: Machining Stages</vt:lpstr>
      <vt:lpstr>Two Mutually Exclusive Subsets</vt:lpstr>
      <vt:lpstr>Total Probability Rule</vt:lpstr>
      <vt:lpstr>Example 2-27: Semiconductor Contamination</vt:lpstr>
      <vt:lpstr>Total Probability Rule (multiple events)</vt:lpstr>
      <vt:lpstr>Example 2-28:  Refined Contamination Data </vt:lpstr>
      <vt:lpstr>Event Independence</vt:lpstr>
      <vt:lpstr>Example 2-29:  Sampling With Replacement</vt:lpstr>
      <vt:lpstr>Example 2-30: Flaw &amp; Functions</vt:lpstr>
      <vt:lpstr>Example 2.31: Conditioned vs. Unconditioned </vt:lpstr>
      <vt:lpstr>Independence with Multiple Events</vt:lpstr>
      <vt:lpstr>Example 2-32: Series Circuit</vt:lpstr>
      <vt:lpstr>Example 2-33: Another Series Circuit</vt:lpstr>
      <vt:lpstr>Example 2-34:  Parallel Circuit</vt:lpstr>
      <vt:lpstr>Example 2-35:  Advanced Circuit</vt:lpstr>
      <vt:lpstr>Bayes Theorem</vt:lpstr>
      <vt:lpstr>Example 2-36:  </vt:lpstr>
      <vt:lpstr>Bayes Theorem with Total Probability</vt:lpstr>
      <vt:lpstr>Example 2-37: Medical Diagnostic-1</vt:lpstr>
      <vt:lpstr>Example 2-37: Medical Diagnostic-2</vt:lpstr>
      <vt:lpstr>Example 2-38: Bayesian Network-1</vt:lpstr>
      <vt:lpstr>Example 2-38: Bayesian Network-2</vt:lpstr>
      <vt:lpstr>Random Variables</vt:lpstr>
      <vt:lpstr>Continuous &amp; Discrete Random Variables</vt:lpstr>
      <vt:lpstr>Examples of Discrete &amp; Continuous RVs</vt:lpstr>
      <vt:lpstr>Important Terms &amp; Concepts of Chapter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Administratr</dc:creator>
  <cp:lastModifiedBy>Margaret</cp:lastModifiedBy>
  <cp:revision>62</cp:revision>
  <dcterms:created xsi:type="dcterms:W3CDTF">2010-05-26T17:35:28Z</dcterms:created>
  <dcterms:modified xsi:type="dcterms:W3CDTF">2015-01-23T11:04:26Z</dcterms:modified>
</cp:coreProperties>
</file>