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 id="2147483672" r:id="rId3"/>
  </p:sldMasterIdLst>
  <p:notesMasterIdLst>
    <p:notesMasterId r:id="rId84"/>
  </p:notesMasterIdLst>
  <p:sldIdLst>
    <p:sldId id="340" r:id="rId4"/>
    <p:sldId id="339" r:id="rId5"/>
    <p:sldId id="257" r:id="rId6"/>
    <p:sldId id="260" r:id="rId7"/>
    <p:sldId id="261" r:id="rId8"/>
    <p:sldId id="262" r:id="rId9"/>
    <p:sldId id="263" r:id="rId10"/>
    <p:sldId id="264" r:id="rId11"/>
    <p:sldId id="266" r:id="rId12"/>
    <p:sldId id="268" r:id="rId13"/>
    <p:sldId id="265"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8" r:id="rId83"/>
  </p:sldIdLst>
  <p:sldSz cx="9144000" cy="6858000" type="screen4x3"/>
  <p:notesSz cx="6858000" cy="9144000"/>
  <p:embeddedFontLst>
    <p:embeddedFont>
      <p:font typeface="Calibri" pitchFamily="34" charset="0"/>
      <p:regular r:id="rId85"/>
      <p:bold r:id="rId86"/>
      <p:italic r:id="rId87"/>
      <p:boldItalic r:id="rId88"/>
    </p:embeddedFont>
    <p:embeddedFont>
      <p:font typeface="Mathematica1" pitchFamily="2" charset="2"/>
      <p:regular r:id="rId89"/>
      <p:bold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6012" autoAdjust="0"/>
    <p:restoredTop sz="94631" autoAdjust="0"/>
  </p:normalViewPr>
  <p:slideViewPr>
    <p:cSldViewPr>
      <p:cViewPr varScale="1">
        <p:scale>
          <a:sx n="74" d="100"/>
          <a:sy n="74" d="100"/>
        </p:scale>
        <p:origin x="-876" y="-96"/>
      </p:cViewPr>
      <p:guideLst>
        <p:guide orient="horz" pos="2160"/>
        <p:guide pos="2880"/>
      </p:guideLst>
    </p:cSldViewPr>
  </p:slideViewPr>
  <p:outlineViewPr>
    <p:cViewPr>
      <p:scale>
        <a:sx n="33" d="100"/>
        <a:sy n="33" d="100"/>
      </p:scale>
      <p:origin x="0" y="97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notesMaster" Target="notesMasters/notesMaster1.xml"/><Relationship Id="rId89" Type="http://schemas.openxmlformats.org/officeDocument/2006/relationships/font" Target="fonts/font5.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font" Target="fonts/font3.fntdata"/><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font" Target="fonts/font6.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font" Target="fonts/font1.fntdata"/><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font" Target="fonts/font4.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font" Target="fonts/font2.fntdata"/><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03546-2E76-4B7C-A6AC-DA13A5F161D8}" type="datetimeFigureOut">
              <a:rPr lang="en-US" smtClean="0"/>
              <a:pPr/>
              <a:t>8/31/2010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118E1-2791-4056-A2CD-20B3CB48E8C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80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44BD9-1ADF-4112-95AD-235B26E67FBA}"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F5ECB-510C-4B04-B8B2-444D9A2635E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6A20-3303-4D0F-BD8C-D16A47F87D4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DDC90-6485-4413-BF17-150120F14C83}"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76726-5492-430E-9450-94DC3CD8A93D}"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00838-911B-431C-B49D-0F64898271DE}"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31FC7B-1434-476E-AF89-DF03934476F8}"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C28FC-273F-4629-A1E5-48BD27BB620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9D5EF1-6B3B-4568-A432-05110D79EE32}"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84EA3-19A4-4435-809C-D7092AEDCDDC}"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38A6E-BCD6-4551-9ABD-80CF327DA67E}"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4953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77000" y="6248400"/>
            <a:ext cx="990600" cy="365125"/>
          </a:xfrm>
        </p:spPr>
        <p:txBody>
          <a:bodyPr/>
          <a:lstStyle/>
          <a:p>
            <a:fld id="{6814EE14-DC2D-4C49-A196-AF6B690744EB}" type="datetime1">
              <a:rPr lang="en-US" smtClean="0"/>
              <a:pPr/>
              <a:t>8/31/2010</a:t>
            </a:fld>
            <a:endParaRPr lang="en-US" dirty="0"/>
          </a:p>
        </p:txBody>
      </p:sp>
      <p:sp>
        <p:nvSpPr>
          <p:cNvPr id="5" name="Footer Placeholder 4"/>
          <p:cNvSpPr>
            <a:spLocks noGrp="1"/>
          </p:cNvSpPr>
          <p:nvPr>
            <p:ph type="ftr" sz="quarter" idx="11"/>
          </p:nvPr>
        </p:nvSpPr>
        <p:spPr>
          <a:xfrm>
            <a:off x="457200" y="6248400"/>
            <a:ext cx="4953000" cy="365125"/>
          </a:xfrm>
        </p:spPr>
        <p:txBody>
          <a:bodyPr/>
          <a:lstStyle/>
          <a:p>
            <a:r>
              <a:rPr lang="en-US" dirty="0" smtClean="0"/>
              <a:t>Sec 2-</a:t>
            </a:r>
            <a:endParaRPr lang="en-US" dirty="0"/>
          </a:p>
        </p:txBody>
      </p:sp>
      <p:sp>
        <p:nvSpPr>
          <p:cNvPr id="6" name="Slide Number Placeholder 5"/>
          <p:cNvSpPr>
            <a:spLocks noGrp="1"/>
          </p:cNvSpPr>
          <p:nvPr>
            <p:ph type="sldNum" sz="quarter" idx="12"/>
          </p:nvPr>
        </p:nvSpPr>
        <p:spPr>
          <a:xfrm>
            <a:off x="7620000" y="6248400"/>
            <a:ext cx="1066800" cy="365125"/>
          </a:xfrm>
        </p:spPr>
        <p:txBody>
          <a:bodyPr/>
          <a:lstStyle/>
          <a:p>
            <a:fld id="{BCCD5B6C-1501-406F-8FCF-78C56CDF75BB}" type="slidenum">
              <a:rPr lang="en-US" smtClean="0"/>
              <a:pPr/>
              <a:t>‹#›</a:t>
            </a:fld>
            <a:endParaRPr lang="en-US" dirty="0"/>
          </a:p>
        </p:txBody>
      </p:sp>
      <p:cxnSp>
        <p:nvCxnSpPr>
          <p:cNvPr id="8" name="Straight Connector 7"/>
          <p:cNvCxnSpPr/>
          <p:nvPr userDrawn="1"/>
        </p:nvCxnSpPr>
        <p:spPr>
          <a:xfrm>
            <a:off x="457200" y="762000"/>
            <a:ext cx="822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057400" y="6627168"/>
            <a:ext cx="5029200" cy="2308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John Wiley &amp; Sons, Inc.  </a:t>
            </a:r>
            <a:r>
              <a:rPr lang="en-US" sz="900" i="1" kern="1200" dirty="0" smtClean="0">
                <a:solidFill>
                  <a:schemeClr val="tx1"/>
                </a:solidFill>
                <a:latin typeface="+mn-lt"/>
                <a:ea typeface="+mn-ea"/>
                <a:cs typeface="+mn-cs"/>
              </a:rPr>
              <a:t>Applied Statistics and Probability for Engineers</a:t>
            </a:r>
            <a:r>
              <a:rPr lang="en-US" sz="900" kern="1200" dirty="0" smtClean="0">
                <a:solidFill>
                  <a:schemeClr val="tx1"/>
                </a:solidFill>
                <a:latin typeface="+mn-lt"/>
                <a:ea typeface="+mn-ea"/>
                <a:cs typeface="+mn-cs"/>
              </a:rPr>
              <a:t>, by Montgomery and Runger.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5FEBC-AF1C-4017-B6C4-5D97D3824B57}"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24652-FB8D-466F-B04B-EDAA4146FA09}"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3B41BF-BE87-407A-87F8-7D9D3A073457}"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F8EF2FAB-30CA-43C8-A60D-1C183D556189}"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D72B4-E56B-4B5F-A087-320E40451F64}"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0B78A-F525-4105-9CC5-339A2EF8D805}"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5F29C-44C6-4A10-9F59-F91D193AD5C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0E41C-8732-4F44-9B08-C3AD3847C49D}"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8C3C62-2991-4A83-A139-F64AECB762E7}"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69F9A-3A68-4AE6-8495-4A0DCABA5F3E}"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F09D4-322C-43F0-96CF-3967AF515885}"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BE1C3-C0E2-4980-BFEF-FDC32F44B061}"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264C3-D268-473C-972B-7872BE82DEF1}"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A265F-A0F6-4271-9133-A2FB185EAFE6}"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D683F2-CD56-4335-90F7-8C04BA95314B}"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34AD1C-FFB9-49EC-9FD7-804CD9170C50}"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en-US" dirty="0" smtClean="0"/>
              <a:t>Sec 2-</a:t>
            </a:r>
            <a:endParaRPr lang="en-US" dirty="0"/>
          </a:p>
        </p:txBody>
      </p:sp>
      <p:sp>
        <p:nvSpPr>
          <p:cNvPr id="6" name="Slide Number Placeholder 5"/>
          <p:cNvSpPr>
            <a:spLocks noGrp="1"/>
          </p:cNvSpPr>
          <p:nvPr>
            <p:ph type="sldNum" sz="quarter" idx="12"/>
          </p:nvPr>
        </p:nvSpPr>
        <p:spPr/>
        <p:txBody>
          <a:bodyPr/>
          <a:lstStyle/>
          <a:p>
            <a:fld id="{C8C3E45D-2072-4243-BD06-4FB6C71BC35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D9F94-1C5D-4E63-B9EB-E051F8E5616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487BCB-FD02-46F5-B3EE-69C1BB286980}"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en-US" dirty="0" smtClean="0"/>
              <a:t>Sec 2-</a:t>
            </a:r>
            <a:endParaRPr lang="en-US" dirty="0"/>
          </a:p>
        </p:txBody>
      </p:sp>
      <p:sp>
        <p:nvSpPr>
          <p:cNvPr id="9" name="Slide Number Placeholder 8"/>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5A8527-5CD7-462B-84A9-D5D4BA791218}"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en-US" dirty="0"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A5467-A358-44AD-896B-68BAF0DAA6C2}"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en-US" dirty="0" smtClean="0"/>
              <a:t>Sec 2-</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70161-D448-406C-9566-17B34554424C}"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51E5B-9C92-4EA7-B3ED-4D386D0C759A}"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en-US" dirty="0" smtClean="0"/>
              <a:t>Sec 2-</a:t>
            </a:r>
            <a:endParaRPr lang="en-US" dirty="0"/>
          </a:p>
        </p:txBody>
      </p:sp>
      <p:sp>
        <p:nvSpPr>
          <p:cNvPr id="7" name="Slide Number Placeholder 6"/>
          <p:cNvSpPr>
            <a:spLocks noGrp="1"/>
          </p:cNvSpPr>
          <p:nvPr>
            <p:ph type="sldNum" sz="quarter" idx="12"/>
          </p:nvPr>
        </p:nvSpPr>
        <p:spPr/>
        <p:txBody>
          <a:bodyPr/>
          <a:lstStyle/>
          <a:p>
            <a:fld id="{BCCD5B6C-1501-406F-8FCF-78C56CDF7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smtClean="0"/>
              <a:t>Fifth level</a:t>
            </a:r>
            <a:endParaRPr lang="en-US"/>
          </a:p>
        </p:txBody>
      </p:sp>
      <p:sp>
        <p:nvSpPr>
          <p:cNvPr id="4" name="Date Placeholder 3"/>
          <p:cNvSpPr>
            <a:spLocks noGrp="1"/>
          </p:cNvSpPr>
          <p:nvPr>
            <p:ph type="dt" sz="half" idx="2"/>
          </p:nvPr>
        </p:nvSpPr>
        <p:spPr>
          <a:xfrm>
            <a:off x="5867400" y="6324600"/>
            <a:ext cx="1143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BCB33-9B23-47C8-8540-0D3703AAD544}" type="datetime1">
              <a:rPr lang="en-US" smtClean="0"/>
              <a:pPr/>
              <a:t>8/31/2010</a:t>
            </a:fld>
            <a:endParaRPr lang="en-US" dirty="0"/>
          </a:p>
        </p:txBody>
      </p:sp>
      <p:sp>
        <p:nvSpPr>
          <p:cNvPr id="5" name="Footer Placeholder 4"/>
          <p:cNvSpPr>
            <a:spLocks noGrp="1"/>
          </p:cNvSpPr>
          <p:nvPr>
            <p:ph type="ftr" sz="quarter" idx="3"/>
          </p:nvPr>
        </p:nvSpPr>
        <p:spPr>
          <a:xfrm>
            <a:off x="381000" y="6172200"/>
            <a:ext cx="502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7315200" y="6356350"/>
            <a:ext cx="137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D5B6C-1501-406F-8FCF-78C56CDF7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AB0C9-6427-481E-A90E-195E4475ED57}" type="datetime1">
              <a:rPr lang="en-US" smtClean="0"/>
              <a:pPr/>
              <a:t>8/31/2010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F2FAB-30CA-43C8-A60D-1C183D5561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581400" y="63246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7124-D164-4E77-80EA-8B0786FF6D49}" type="datetime1">
              <a:rPr lang="en-US" smtClean="0"/>
              <a:pPr/>
              <a:t>8/31/2010</a:t>
            </a:fld>
            <a:endParaRPr lang="en-US" dirty="0"/>
          </a:p>
        </p:txBody>
      </p:sp>
      <p:sp>
        <p:nvSpPr>
          <p:cNvPr id="5" name="Footer Placeholder 4"/>
          <p:cNvSpPr>
            <a:spLocks noGrp="1"/>
          </p:cNvSpPr>
          <p:nvPr>
            <p:ph type="ftr" sz="quarter" idx="3"/>
          </p:nvPr>
        </p:nvSpPr>
        <p:spPr>
          <a:xfrm>
            <a:off x="457200" y="63246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Sec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3E45D-2072-4243-BD06-4FB6C71BC3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Excel_Worksheet3.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package" Target="../embeddings/Microsoft_Office_Excel_Worksheet4.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package" Target="../embeddings/Microsoft_Office_Excel_Worksheet6.xlsx"/><Relationship Id="rId5" Type="http://schemas.openxmlformats.org/officeDocument/2006/relationships/image" Target="../media/image11.jpeg"/><Relationship Id="rId4" Type="http://schemas.openxmlformats.org/officeDocument/2006/relationships/package" Target="../embeddings/Microsoft_Office_Excel_Worksheet5.xls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jpe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jpeg"/><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package" Target="../embeddings/Microsoft_Office_Excel_Worksheet7.xlsx"/></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package" Target="../embeddings/Microsoft_Office_Excel_Worksheet9.xlsx"/><Relationship Id="rId4" Type="http://schemas.openxmlformats.org/officeDocument/2006/relationships/package" Target="../embeddings/Microsoft_Office_Excel_Worksheet8.xls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package" Target="../embeddings/Microsoft_Office_Excel_Worksheet11.xlsx"/><Relationship Id="rId4" Type="http://schemas.openxmlformats.org/officeDocument/2006/relationships/package" Target="../embeddings/Microsoft_Office_Excel_Worksheet10.xlsx"/></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10.bin"/><Relationship Id="rId4" Type="http://schemas.openxmlformats.org/officeDocument/2006/relationships/package" Target="../embeddings/Microsoft_Office_Excel_Worksheet12.xls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package" Target="../embeddings/Microsoft_Office_Excel_Worksheet13.xlsx"/><Relationship Id="rId4"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package" Target="../embeddings/Microsoft_Office_Excel_Worksheet14.xlsx"/><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package" Target="../embeddings/Microsoft_Office_Excel_Worksheet15.xlsx"/><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package" Target="../embeddings/Microsoft_Office_Excel_Worksheet16.xlsx"/><Relationship Id="rId4" Type="http://schemas.openxmlformats.org/officeDocument/2006/relationships/oleObject" Target="../embeddings/oleObject2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package" Target="../embeddings/Microsoft_Office_Excel_Worksheet17.xlsx"/><Relationship Id="rId4"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package" Target="../embeddings/Microsoft_Office_Excel_Worksheet18.xlsx"/><Relationship Id="rId4" Type="http://schemas.openxmlformats.org/officeDocument/2006/relationships/oleObject" Target="../embeddings/oleObject24.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package" Target="../embeddings/Microsoft_Office_Excel_Worksheet19.xlsx"/><Relationship Id="rId4" Type="http://schemas.openxmlformats.org/officeDocument/2006/relationships/oleObject" Target="../embeddings/oleObject2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9.png"/><Relationship Id="rId5" Type="http://schemas.openxmlformats.org/officeDocument/2006/relationships/package" Target="../embeddings/Microsoft_Office_Excel_Worksheet20.xlsx"/><Relationship Id="rId4"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package" Target="../embeddings/Microsoft_Office_Excel_Worksheet21.xlsx"/><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3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31.bin"/></Relationships>
</file>

<file path=ppt/slides/_rels/slide71.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package" Target="../embeddings/Microsoft_Office_Excel_Worksheet22.xlsx"/><Relationship Id="rId4" Type="http://schemas.openxmlformats.org/officeDocument/2006/relationships/oleObject" Target="../embeddings/oleObject3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package" Target="../embeddings/Microsoft_Office_Excel_Worksheet23.xlsx"/><Relationship Id="rId4" Type="http://schemas.openxmlformats.org/officeDocument/2006/relationships/oleObject" Target="../embeddings/oleObject3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package" Target="../embeddings/Microsoft_Office_Excel_Worksheet24.xlsx"/><Relationship Id="rId4" Type="http://schemas.openxmlformats.org/officeDocument/2006/relationships/oleObject" Target="../embeddings/oleObject34.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package" Target="../embeddings/Microsoft_Office_Excel_Worksheet25.xlsx"/><Relationship Id="rId4" Type="http://schemas.openxmlformats.org/officeDocument/2006/relationships/oleObject" Target="../embeddings/oleObject35.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package" Target="../embeddings/Microsoft_Office_Excel_Worksheet26.xlsx"/><Relationship Id="rId4" Type="http://schemas.openxmlformats.org/officeDocument/2006/relationships/oleObject" Target="../embeddings/oleObject36.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package" Target="../embeddings/Microsoft_Office_Excel_Worksheet27.xlsx"/><Relationship Id="rId4" Type="http://schemas.openxmlformats.org/officeDocument/2006/relationships/oleObject" Target="../embeddings/oleObject37.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package" Target="../embeddings/Microsoft_Office_Excel_Worksheet2.xlsx"/><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package" Target="../embeddings/Microsoft_Office_Word_Document28.docx"/></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Chapter 3 Title</a:t>
            </a:r>
          </a:p>
        </p:txBody>
      </p:sp>
      <p:sp>
        <p:nvSpPr>
          <p:cNvPr id="3" name="Slide Number Placeholder 2"/>
          <p:cNvSpPr>
            <a:spLocks noGrp="1"/>
          </p:cNvSpPr>
          <p:nvPr>
            <p:ph type="sldNum" sz="quarter" idx="12"/>
          </p:nvPr>
        </p:nvSpPr>
        <p:spPr/>
        <p:txBody>
          <a:bodyPr/>
          <a:lstStyle/>
          <a:p>
            <a:fld id="{BCCD5B6C-1501-406F-8FCF-78C56CDF75BB}" type="slidenum">
              <a:rPr lang="en-US" smtClean="0"/>
              <a:pPr/>
              <a:t>1</a:t>
            </a:fld>
            <a:endParaRPr lang="en-US" dirty="0"/>
          </a:p>
        </p:txBody>
      </p:sp>
      <p:sp>
        <p:nvSpPr>
          <p:cNvPr id="4" name="TextBox 3"/>
          <p:cNvSpPr txBox="1"/>
          <p:nvPr/>
        </p:nvSpPr>
        <p:spPr>
          <a:xfrm>
            <a:off x="0" y="0"/>
            <a:ext cx="3200400" cy="3154710"/>
          </a:xfrm>
          <a:prstGeom prst="rect">
            <a:avLst/>
          </a:prstGeom>
          <a:noFill/>
        </p:spPr>
        <p:txBody>
          <a:bodyPr wrap="square" rtlCol="0">
            <a:spAutoFit/>
          </a:bodyPr>
          <a:lstStyle/>
          <a:p>
            <a:pPr algn="ctr"/>
            <a:r>
              <a:rPr lang="en-US" sz="19900" b="1" dirty="0" smtClean="0">
                <a:solidFill>
                  <a:srgbClr val="0070C0"/>
                </a:solidFill>
                <a:latin typeface="+mj-lt"/>
                <a:cs typeface="Times New Roman" pitchFamily="18" charset="0"/>
              </a:rPr>
              <a:t>3</a:t>
            </a:r>
            <a:endParaRPr lang="en-US" sz="19900" b="1" dirty="0">
              <a:solidFill>
                <a:srgbClr val="0070C0"/>
              </a:solidFill>
              <a:latin typeface="+mj-lt"/>
              <a:cs typeface="Times New Roman" pitchFamily="18" charset="0"/>
            </a:endParaRPr>
          </a:p>
        </p:txBody>
      </p:sp>
      <p:sp>
        <p:nvSpPr>
          <p:cNvPr id="6" name="TextBox 5"/>
          <p:cNvSpPr txBox="1"/>
          <p:nvPr/>
        </p:nvSpPr>
        <p:spPr>
          <a:xfrm>
            <a:off x="3733800" y="381000"/>
            <a:ext cx="4800600" cy="2554545"/>
          </a:xfrm>
          <a:prstGeom prst="rect">
            <a:avLst/>
          </a:prstGeom>
          <a:noFill/>
        </p:spPr>
        <p:txBody>
          <a:bodyPr wrap="square" rtlCol="0">
            <a:spAutoFit/>
          </a:bodyPr>
          <a:lstStyle/>
          <a:p>
            <a:r>
              <a:rPr lang="en-US" sz="4000" b="1" dirty="0" smtClean="0">
                <a:solidFill>
                  <a:srgbClr val="0070C0"/>
                </a:solidFill>
              </a:rPr>
              <a:t>Discrete Random Variables and Probability Distributions</a:t>
            </a:r>
            <a:endParaRPr lang="en-US" sz="4000" b="1" dirty="0">
              <a:solidFill>
                <a:srgbClr val="0070C0"/>
              </a:solidFill>
            </a:endParaRPr>
          </a:p>
        </p:txBody>
      </p:sp>
      <p:sp>
        <p:nvSpPr>
          <p:cNvPr id="7" name="TextBox 6"/>
          <p:cNvSpPr txBox="1"/>
          <p:nvPr/>
        </p:nvSpPr>
        <p:spPr>
          <a:xfrm>
            <a:off x="381000" y="3276601"/>
            <a:ext cx="8305800" cy="2554545"/>
          </a:xfrm>
          <a:prstGeom prst="rect">
            <a:avLst/>
          </a:prstGeom>
          <a:noFill/>
        </p:spPr>
        <p:txBody>
          <a:bodyPr wrap="square" numCol="2" rtlCol="0">
            <a:spAutoFit/>
          </a:bodyPr>
          <a:lstStyle/>
          <a:p>
            <a:r>
              <a:rPr lang="en-US" sz="2000" dirty="0" smtClean="0"/>
              <a:t>3-1  Discrete Random Variables</a:t>
            </a:r>
          </a:p>
          <a:p>
            <a:r>
              <a:rPr lang="en-US" sz="2000" dirty="0" smtClean="0"/>
              <a:t>3-2  Probability Distributions and Probability Mass Functions</a:t>
            </a:r>
          </a:p>
          <a:p>
            <a:r>
              <a:rPr lang="en-US" sz="2000" dirty="0" smtClean="0"/>
              <a:t>3-3  Cumulative Distribution Functions</a:t>
            </a:r>
          </a:p>
          <a:p>
            <a:r>
              <a:rPr lang="en-US" sz="2000" dirty="0" smtClean="0"/>
              <a:t>3-4  Mean and Variance of a Discrete Random Variable</a:t>
            </a:r>
          </a:p>
          <a:p>
            <a:r>
              <a:rPr lang="en-US" sz="2000" dirty="0" smtClean="0"/>
              <a:t>3-5  Discrete Uniform Distribution </a:t>
            </a:r>
          </a:p>
          <a:p>
            <a:r>
              <a:rPr lang="en-US" sz="2000" dirty="0" smtClean="0"/>
              <a:t>3-6   Binomial Distribution</a:t>
            </a:r>
          </a:p>
          <a:p>
            <a:r>
              <a:rPr lang="en-US" sz="2000" dirty="0" smtClean="0"/>
              <a:t>3-7  Geometric and Negative Binomial Distributions</a:t>
            </a:r>
          </a:p>
          <a:p>
            <a:r>
              <a:rPr lang="en-US" sz="2000" dirty="0" smtClean="0"/>
              <a:t>        </a:t>
            </a:r>
            <a:r>
              <a:rPr lang="en-US" dirty="0" smtClean="0"/>
              <a:t>3-7.1  Geometric Distribution</a:t>
            </a:r>
          </a:p>
          <a:p>
            <a:r>
              <a:rPr lang="en-US" dirty="0" smtClean="0"/>
              <a:t>        3.7.2  Negative Binomial Distribution</a:t>
            </a:r>
          </a:p>
          <a:p>
            <a:r>
              <a:rPr lang="en-US" sz="2000" dirty="0" smtClean="0"/>
              <a:t>3-8  Hypergeometric Distribution</a:t>
            </a:r>
          </a:p>
          <a:p>
            <a:r>
              <a:rPr lang="en-US" sz="2000" dirty="0" smtClean="0"/>
              <a:t>3-9  Poisson Distribution</a:t>
            </a:r>
          </a:p>
          <a:p>
            <a:endParaRPr lang="en-US" dirty="0" smtClean="0"/>
          </a:p>
          <a:p>
            <a:endParaRPr lang="en-US" dirty="0"/>
          </a:p>
        </p:txBody>
      </p:sp>
      <p:sp>
        <p:nvSpPr>
          <p:cNvPr id="8" name="TextBox 7"/>
          <p:cNvSpPr txBox="1"/>
          <p:nvPr/>
        </p:nvSpPr>
        <p:spPr>
          <a:xfrm>
            <a:off x="381000" y="2895600"/>
            <a:ext cx="2165208" cy="400110"/>
          </a:xfrm>
          <a:prstGeom prst="rect">
            <a:avLst/>
          </a:prstGeom>
          <a:noFill/>
        </p:spPr>
        <p:txBody>
          <a:bodyPr wrap="none" rtlCol="0">
            <a:spAutoFit/>
          </a:bodyPr>
          <a:lstStyle/>
          <a:p>
            <a:r>
              <a:rPr lang="en-US" sz="2000" b="1" dirty="0" smtClean="0"/>
              <a:t>CHAPTER OUTLINE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 Properties</a:t>
            </a:r>
            <a:endParaRPr lang="en-US" dirty="0"/>
          </a:p>
        </p:txBody>
      </p:sp>
      <p:sp>
        <p:nvSpPr>
          <p:cNvPr id="4" name="Footer Placeholder 3"/>
          <p:cNvSpPr>
            <a:spLocks noGrp="1"/>
          </p:cNvSpPr>
          <p:nvPr>
            <p:ph type="ftr" sz="quarter" idx="11"/>
          </p:nvPr>
        </p:nvSpPr>
        <p:spPr/>
        <p:txBody>
          <a:bodyPr/>
          <a:lstStyle/>
          <a:p>
            <a:r>
              <a:rPr lang="en-US" dirty="0" smtClean="0"/>
              <a:t>Sec 3-2 Probability Distributions &amp; Probability Mass Functions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10</a:t>
            </a:fld>
            <a:endParaRPr lang="en-US" dirty="0"/>
          </a:p>
        </p:txBody>
      </p:sp>
      <p:graphicFrame>
        <p:nvGraphicFramePr>
          <p:cNvPr id="6" name="Object 5"/>
          <p:cNvGraphicFramePr>
            <a:graphicFrameLocks noChangeAspect="1"/>
          </p:cNvGraphicFramePr>
          <p:nvPr/>
        </p:nvGraphicFramePr>
        <p:xfrm>
          <a:off x="457200" y="990600"/>
          <a:ext cx="8229600" cy="3276600"/>
        </p:xfrm>
        <a:graphic>
          <a:graphicData uri="http://schemas.openxmlformats.org/presentationml/2006/ole">
            <p:oleObj spid="_x0000_s52226" name="Equation" r:id="rId4" imgW="4114800" imgH="1638000" progId="Equation.DSMT4">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3-5:  Wafer Contamination</a:t>
            </a:r>
            <a:endParaRPr lang="en-US" dirty="0"/>
          </a:p>
        </p:txBody>
      </p:sp>
      <p:sp>
        <p:nvSpPr>
          <p:cNvPr id="3" name="Content Placeholder 2"/>
          <p:cNvSpPr>
            <a:spLocks noGrp="1"/>
          </p:cNvSpPr>
          <p:nvPr>
            <p:ph idx="1"/>
          </p:nvPr>
        </p:nvSpPr>
        <p:spPr>
          <a:xfrm>
            <a:off x="304800" y="1066800"/>
            <a:ext cx="8534400" cy="2590800"/>
          </a:xfrm>
        </p:spPr>
        <p:txBody>
          <a:bodyPr>
            <a:normAutofit fontScale="70000" lnSpcReduction="20000"/>
          </a:bodyPr>
          <a:lstStyle/>
          <a:p>
            <a:r>
              <a:rPr lang="en-US" dirty="0" smtClean="0"/>
              <a:t>Let the random variable </a:t>
            </a:r>
            <a:r>
              <a:rPr lang="en-US" i="1" dirty="0" smtClean="0"/>
              <a:t>X</a:t>
            </a:r>
            <a:r>
              <a:rPr lang="en-US" dirty="0" smtClean="0"/>
              <a:t> denote the number of wafers that need to be analyzed to detect a large particle.  Assume that the probability that a wafer contains a large particle is 0.01, and that the wafers are independent.  Determine the probability distribution of </a:t>
            </a:r>
            <a:r>
              <a:rPr lang="en-US" i="1" dirty="0" smtClean="0"/>
              <a:t>X</a:t>
            </a:r>
            <a:r>
              <a:rPr lang="en-US" dirty="0" smtClean="0"/>
              <a:t>.</a:t>
            </a:r>
          </a:p>
          <a:p>
            <a:r>
              <a:rPr lang="en-US" dirty="0" smtClean="0"/>
              <a:t>Let </a:t>
            </a:r>
            <a:r>
              <a:rPr lang="en-US" i="1" dirty="0" smtClean="0"/>
              <a:t>p</a:t>
            </a:r>
            <a:r>
              <a:rPr lang="en-US" dirty="0" smtClean="0"/>
              <a:t> denote a wafer for which a large particle is </a:t>
            </a:r>
            <a:r>
              <a:rPr lang="en-US" b="1" dirty="0" smtClean="0">
                <a:solidFill>
                  <a:srgbClr val="0070C0"/>
                </a:solidFill>
              </a:rPr>
              <a:t>p</a:t>
            </a:r>
            <a:r>
              <a:rPr lang="en-US" dirty="0" smtClean="0">
                <a:solidFill>
                  <a:srgbClr val="0070C0"/>
                </a:solidFill>
              </a:rPr>
              <a:t>resent</a:t>
            </a:r>
            <a:r>
              <a:rPr lang="en-US" dirty="0" smtClean="0"/>
              <a:t> &amp; let </a:t>
            </a:r>
            <a:r>
              <a:rPr lang="en-US" i="1" dirty="0" smtClean="0"/>
              <a:t>a</a:t>
            </a:r>
            <a:r>
              <a:rPr lang="en-US" dirty="0" smtClean="0"/>
              <a:t> denote a wafer in which it is </a:t>
            </a:r>
            <a:r>
              <a:rPr lang="en-US" b="1" dirty="0" smtClean="0">
                <a:solidFill>
                  <a:srgbClr val="0070C0"/>
                </a:solidFill>
              </a:rPr>
              <a:t>a</a:t>
            </a:r>
            <a:r>
              <a:rPr lang="en-US" dirty="0" smtClean="0">
                <a:solidFill>
                  <a:srgbClr val="0070C0"/>
                </a:solidFill>
              </a:rPr>
              <a:t>bsent</a:t>
            </a:r>
            <a:r>
              <a:rPr lang="en-US" dirty="0" smtClean="0"/>
              <a:t>.  </a:t>
            </a:r>
          </a:p>
          <a:p>
            <a:r>
              <a:rPr lang="en-US" dirty="0" smtClean="0"/>
              <a:t>The sample space is:	</a:t>
            </a:r>
            <a:r>
              <a:rPr lang="en-US" i="1" dirty="0" smtClean="0"/>
              <a:t>S</a:t>
            </a:r>
            <a:r>
              <a:rPr lang="en-US" dirty="0" smtClean="0"/>
              <a:t> = {</a:t>
            </a:r>
            <a:r>
              <a:rPr lang="en-US" i="1" dirty="0" smtClean="0"/>
              <a:t>p</a:t>
            </a:r>
            <a:r>
              <a:rPr lang="en-US" dirty="0" smtClean="0"/>
              <a:t>, </a:t>
            </a:r>
            <a:r>
              <a:rPr lang="en-US" i="1" dirty="0" smtClean="0"/>
              <a:t>ap</a:t>
            </a:r>
            <a:r>
              <a:rPr lang="en-US" dirty="0" smtClean="0"/>
              <a:t>, </a:t>
            </a:r>
            <a:r>
              <a:rPr lang="en-US" i="1" dirty="0" smtClean="0"/>
              <a:t>aap</a:t>
            </a:r>
            <a:r>
              <a:rPr lang="en-US" dirty="0" smtClean="0"/>
              <a:t>, </a:t>
            </a:r>
            <a:r>
              <a:rPr lang="en-US" i="1" dirty="0" smtClean="0"/>
              <a:t>aaap</a:t>
            </a:r>
            <a:r>
              <a:rPr lang="en-US" dirty="0" smtClean="0"/>
              <a:t>, …}</a:t>
            </a:r>
          </a:p>
          <a:p>
            <a:r>
              <a:rPr lang="en-US" dirty="0" smtClean="0"/>
              <a:t>The range of the values of </a:t>
            </a:r>
            <a:r>
              <a:rPr lang="en-US" i="1" dirty="0" smtClean="0"/>
              <a:t>X</a:t>
            </a:r>
            <a:r>
              <a:rPr lang="en-US" dirty="0" smtClean="0"/>
              <a:t> is:  x = 1, 2, 3, 4, …</a:t>
            </a:r>
          </a:p>
        </p:txBody>
      </p:sp>
      <p:sp>
        <p:nvSpPr>
          <p:cNvPr id="4" name="Footer Placeholder 3"/>
          <p:cNvSpPr>
            <a:spLocks noGrp="1"/>
          </p:cNvSpPr>
          <p:nvPr>
            <p:ph type="ftr" sz="quarter" idx="11"/>
          </p:nvPr>
        </p:nvSpPr>
        <p:spPr/>
        <p:txBody>
          <a:bodyPr/>
          <a:lstStyle/>
          <a:p>
            <a:r>
              <a:rPr lang="en-US" dirty="0" smtClean="0"/>
              <a:t>Sec 3=2 Probability Distributions &amp; Probability Mass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11</a:t>
            </a:fld>
            <a:endParaRPr lang="en-US" dirty="0"/>
          </a:p>
        </p:txBody>
      </p:sp>
      <p:graphicFrame>
        <p:nvGraphicFramePr>
          <p:cNvPr id="50179" name="Object 3"/>
          <p:cNvGraphicFramePr>
            <a:graphicFrameLocks noChangeAspect="1"/>
          </p:cNvGraphicFramePr>
          <p:nvPr/>
        </p:nvGraphicFramePr>
        <p:xfrm>
          <a:off x="2743200" y="3810000"/>
          <a:ext cx="3429000" cy="2348433"/>
        </p:xfrm>
        <a:graphic>
          <a:graphicData uri="http://schemas.openxmlformats.org/presentationml/2006/ole">
            <p:oleObj spid="_x0000_s50179" name="Worksheet" r:id="rId4" imgW="2267102" imgH="1552651" progId="Excel.Sheet.12">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Distribution Functions</a:t>
            </a:r>
            <a:endParaRPr lang="en-US" dirty="0"/>
          </a:p>
        </p:txBody>
      </p:sp>
      <p:sp>
        <p:nvSpPr>
          <p:cNvPr id="3" name="Content Placeholder 2"/>
          <p:cNvSpPr>
            <a:spLocks noGrp="1"/>
          </p:cNvSpPr>
          <p:nvPr>
            <p:ph idx="1"/>
          </p:nvPr>
        </p:nvSpPr>
        <p:spPr>
          <a:xfrm>
            <a:off x="304800" y="914400"/>
            <a:ext cx="5638800" cy="3429000"/>
          </a:xfrm>
        </p:spPr>
        <p:txBody>
          <a:bodyPr>
            <a:normAutofit fontScale="92500" lnSpcReduction="20000"/>
          </a:bodyPr>
          <a:lstStyle/>
          <a:p>
            <a:r>
              <a:rPr lang="en-US" sz="3000" dirty="0" smtClean="0"/>
              <a:t>Example 3-6:  From Example 3.4, we can express the probability of three or fewer bits being in error, denoted as </a:t>
            </a:r>
            <a:r>
              <a:rPr lang="en-US" sz="3000" i="1" dirty="0" smtClean="0"/>
              <a:t>P</a:t>
            </a:r>
            <a:r>
              <a:rPr lang="en-US" sz="3000" dirty="0" smtClean="0"/>
              <a:t>(</a:t>
            </a:r>
            <a:r>
              <a:rPr lang="en-US" sz="3000" i="1" dirty="0" smtClean="0"/>
              <a:t>X</a:t>
            </a:r>
            <a:r>
              <a:rPr lang="en-US" sz="3000" dirty="0" smtClean="0"/>
              <a:t> ≤ 3).</a:t>
            </a:r>
          </a:p>
          <a:p>
            <a:r>
              <a:rPr lang="en-US" sz="3000" dirty="0" smtClean="0"/>
              <a:t>The event (</a:t>
            </a:r>
            <a:r>
              <a:rPr lang="en-US" sz="3000" i="1" dirty="0" smtClean="0"/>
              <a:t>X</a:t>
            </a:r>
            <a:r>
              <a:rPr lang="en-US" sz="3000" dirty="0" smtClean="0"/>
              <a:t> ≤ 3) is the union of the </a:t>
            </a:r>
            <a:r>
              <a:rPr lang="en-US" sz="3000" dirty="0" smtClean="0">
                <a:solidFill>
                  <a:srgbClr val="0070C0"/>
                </a:solidFill>
              </a:rPr>
              <a:t>mutually exclusive </a:t>
            </a:r>
            <a:r>
              <a:rPr lang="en-US" sz="3000" dirty="0" smtClean="0"/>
              <a:t>events:  (</a:t>
            </a:r>
            <a:r>
              <a:rPr lang="en-US" sz="3000" i="1" dirty="0" smtClean="0"/>
              <a:t>X</a:t>
            </a:r>
            <a:r>
              <a:rPr lang="en-US" sz="3000" dirty="0" smtClean="0"/>
              <a:t>=0), (</a:t>
            </a:r>
            <a:r>
              <a:rPr lang="en-US" sz="3000" i="1" dirty="0" smtClean="0"/>
              <a:t>X</a:t>
            </a:r>
            <a:r>
              <a:rPr lang="en-US" sz="3000" dirty="0" smtClean="0"/>
              <a:t>=1), (</a:t>
            </a:r>
            <a:r>
              <a:rPr lang="en-US" sz="3000" i="1" dirty="0" smtClean="0"/>
              <a:t>X</a:t>
            </a:r>
            <a:r>
              <a:rPr lang="en-US" sz="3000" dirty="0" smtClean="0"/>
              <a:t>=2), (</a:t>
            </a:r>
            <a:r>
              <a:rPr lang="en-US" sz="3000" i="1" dirty="0" smtClean="0"/>
              <a:t>X</a:t>
            </a:r>
            <a:r>
              <a:rPr lang="en-US" sz="3000" dirty="0" smtClean="0"/>
              <a:t>=3).</a:t>
            </a:r>
          </a:p>
          <a:p>
            <a:endParaRPr lang="en-US" sz="3000" dirty="0" smtClean="0"/>
          </a:p>
          <a:p>
            <a:r>
              <a:rPr lang="en-US" sz="3000" dirty="0" smtClean="0"/>
              <a:t>From the table:</a:t>
            </a:r>
          </a:p>
          <a:p>
            <a:endParaRPr lang="en-US" dirty="0"/>
          </a:p>
        </p:txBody>
      </p:sp>
      <p:sp>
        <p:nvSpPr>
          <p:cNvPr id="4" name="Footer Placeholder 3"/>
          <p:cNvSpPr>
            <a:spLocks noGrp="1"/>
          </p:cNvSpPr>
          <p:nvPr>
            <p:ph type="ftr" sz="quarter" idx="11"/>
          </p:nvPr>
        </p:nvSpPr>
        <p:spPr/>
        <p:txBody>
          <a:bodyPr/>
          <a:lstStyle/>
          <a:p>
            <a:r>
              <a:rPr lang="en-US" dirty="0" smtClean="0"/>
              <a:t>Sec 3-3 Cumulative Distribution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12</a:t>
            </a:fld>
            <a:endParaRPr lang="en-US" dirty="0"/>
          </a:p>
        </p:txBody>
      </p:sp>
      <p:sp>
        <p:nvSpPr>
          <p:cNvPr id="9" name="TextBox 8"/>
          <p:cNvSpPr txBox="1"/>
          <p:nvPr/>
        </p:nvSpPr>
        <p:spPr>
          <a:xfrm>
            <a:off x="609600" y="4419600"/>
            <a:ext cx="7829387" cy="954107"/>
          </a:xfrm>
          <a:prstGeom prst="rect">
            <a:avLst/>
          </a:prstGeom>
          <a:noFill/>
        </p:spPr>
        <p:txBody>
          <a:bodyPr wrap="none" rtlCol="0">
            <a:spAutoFit/>
          </a:bodyPr>
          <a:lstStyle/>
          <a:p>
            <a:r>
              <a:rPr lang="en-US" sz="2800" i="1" dirty="0" smtClean="0"/>
              <a:t>P</a:t>
            </a:r>
            <a:r>
              <a:rPr lang="en-US" sz="2800" dirty="0" smtClean="0"/>
              <a:t>(</a:t>
            </a:r>
            <a:r>
              <a:rPr lang="en-US" sz="2800" i="1" dirty="0" smtClean="0"/>
              <a:t>X</a:t>
            </a:r>
            <a:r>
              <a:rPr lang="en-US" sz="2800" dirty="0" smtClean="0"/>
              <a:t> ≤ 3) = P(</a:t>
            </a:r>
            <a:r>
              <a:rPr lang="en-US" sz="2800" i="1" dirty="0" smtClean="0"/>
              <a:t>X</a:t>
            </a:r>
            <a:r>
              <a:rPr lang="en-US" sz="2800" dirty="0" smtClean="0"/>
              <a:t>=0) + P(</a:t>
            </a:r>
            <a:r>
              <a:rPr lang="en-US" sz="2800" i="1" dirty="0" smtClean="0"/>
              <a:t>X</a:t>
            </a:r>
            <a:r>
              <a:rPr lang="en-US" sz="2800" dirty="0" smtClean="0"/>
              <a:t>=1) + </a:t>
            </a:r>
            <a:r>
              <a:rPr lang="en-US" sz="2800" i="1" dirty="0" smtClean="0"/>
              <a:t>P</a:t>
            </a:r>
            <a:r>
              <a:rPr lang="en-US" sz="2800" dirty="0" smtClean="0"/>
              <a:t>(</a:t>
            </a:r>
            <a:r>
              <a:rPr lang="en-US" sz="2800" i="1" dirty="0" smtClean="0"/>
              <a:t>X</a:t>
            </a:r>
            <a:r>
              <a:rPr lang="en-US" sz="2800" dirty="0" smtClean="0"/>
              <a:t>=2) + P(</a:t>
            </a:r>
            <a:r>
              <a:rPr lang="en-US" sz="2800" i="1" dirty="0" smtClean="0"/>
              <a:t>X</a:t>
            </a:r>
            <a:r>
              <a:rPr lang="en-US" sz="2800" dirty="0" smtClean="0"/>
              <a:t>=3) = 0.9999</a:t>
            </a:r>
          </a:p>
          <a:p>
            <a:r>
              <a:rPr lang="en-US" sz="2800" i="1" dirty="0" smtClean="0"/>
              <a:t>P</a:t>
            </a:r>
            <a:r>
              <a:rPr lang="en-US" sz="2800" dirty="0" smtClean="0"/>
              <a:t>(</a:t>
            </a:r>
            <a:r>
              <a:rPr lang="en-US" sz="2800" i="1" dirty="0" smtClean="0"/>
              <a:t>X</a:t>
            </a:r>
            <a:r>
              <a:rPr lang="en-US" sz="2800" dirty="0" smtClean="0"/>
              <a:t> = 3) = P(</a:t>
            </a:r>
            <a:r>
              <a:rPr lang="en-US" sz="2800" i="1" dirty="0" smtClean="0"/>
              <a:t>X </a:t>
            </a:r>
            <a:r>
              <a:rPr lang="en-US" sz="2800" dirty="0" smtClean="0"/>
              <a:t>≤ 3) - P(</a:t>
            </a:r>
            <a:r>
              <a:rPr lang="en-US" sz="2800" i="1" dirty="0" smtClean="0"/>
              <a:t>X </a:t>
            </a:r>
            <a:r>
              <a:rPr lang="en-US" sz="2800" dirty="0" smtClean="0"/>
              <a:t>≤ 2) = 0.0036</a:t>
            </a:r>
            <a:endParaRPr lang="en-US" sz="2800" dirty="0"/>
          </a:p>
        </p:txBody>
      </p:sp>
      <p:graphicFrame>
        <p:nvGraphicFramePr>
          <p:cNvPr id="53252" name="Object 4"/>
          <p:cNvGraphicFramePr>
            <a:graphicFrameLocks noChangeAspect="1"/>
          </p:cNvGraphicFramePr>
          <p:nvPr/>
        </p:nvGraphicFramePr>
        <p:xfrm>
          <a:off x="6019800" y="1066800"/>
          <a:ext cx="2725366" cy="3124200"/>
        </p:xfrm>
        <a:graphic>
          <a:graphicData uri="http://schemas.openxmlformats.org/presentationml/2006/ole">
            <p:oleObj spid="_x0000_s53252" name="Worksheet" r:id="rId4" imgW="1562100" imgH="1790700" progId="Excel.Sheet.1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868362"/>
          </a:xfrm>
        </p:spPr>
        <p:txBody>
          <a:bodyPr>
            <a:normAutofit fontScale="90000"/>
          </a:bodyPr>
          <a:lstStyle/>
          <a:p>
            <a:r>
              <a:rPr lang="en-US" dirty="0" smtClean="0"/>
              <a:t>Cumulative Distribution Function Properties</a:t>
            </a:r>
            <a:endParaRPr lang="en-US" dirty="0"/>
          </a:p>
        </p:txBody>
      </p:sp>
      <p:sp>
        <p:nvSpPr>
          <p:cNvPr id="3" name="Content Placeholder 2"/>
          <p:cNvSpPr>
            <a:spLocks noGrp="1"/>
          </p:cNvSpPr>
          <p:nvPr>
            <p:ph idx="1"/>
          </p:nvPr>
        </p:nvSpPr>
        <p:spPr>
          <a:xfrm>
            <a:off x="381000" y="914400"/>
            <a:ext cx="8382000" cy="1066800"/>
          </a:xfrm>
        </p:spPr>
        <p:txBody>
          <a:bodyPr>
            <a:normAutofit/>
          </a:bodyPr>
          <a:lstStyle/>
          <a:p>
            <a:pPr>
              <a:buNone/>
            </a:pPr>
            <a:r>
              <a:rPr lang="en-US" sz="2800" dirty="0" smtClean="0"/>
              <a:t>The cumulative distribution function is built from the probability mass function and vice versa.</a:t>
            </a:r>
            <a:endParaRPr lang="en-US" sz="2800" dirty="0"/>
          </a:p>
        </p:txBody>
      </p:sp>
      <p:sp>
        <p:nvSpPr>
          <p:cNvPr id="4" name="Footer Placeholder 3"/>
          <p:cNvSpPr>
            <a:spLocks noGrp="1"/>
          </p:cNvSpPr>
          <p:nvPr>
            <p:ph type="ftr" sz="quarter" idx="11"/>
          </p:nvPr>
        </p:nvSpPr>
        <p:spPr/>
        <p:txBody>
          <a:bodyPr/>
          <a:lstStyle/>
          <a:p>
            <a:r>
              <a:rPr lang="en-US" dirty="0" smtClean="0"/>
              <a:t>Sec 3-3 Cumulative Distribution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13</a:t>
            </a:fld>
            <a:endParaRPr lang="en-US" dirty="0"/>
          </a:p>
        </p:txBody>
      </p:sp>
      <p:graphicFrame>
        <p:nvGraphicFramePr>
          <p:cNvPr id="6" name="Object 5"/>
          <p:cNvGraphicFramePr>
            <a:graphicFrameLocks noChangeAspect="1"/>
          </p:cNvGraphicFramePr>
          <p:nvPr/>
        </p:nvGraphicFramePr>
        <p:xfrm>
          <a:off x="762000" y="2057400"/>
          <a:ext cx="7748732" cy="3962400"/>
        </p:xfrm>
        <a:graphic>
          <a:graphicData uri="http://schemas.openxmlformats.org/presentationml/2006/ole">
            <p:oleObj spid="_x0000_s54274" name="Equation" r:id="rId4" imgW="4520880" imgH="23112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Example 3-7:  Cumulative Distribution Function</a:t>
            </a:r>
            <a:endParaRPr lang="en-US" sz="3200" dirty="0"/>
          </a:p>
        </p:txBody>
      </p:sp>
      <p:sp>
        <p:nvSpPr>
          <p:cNvPr id="3" name="Content Placeholder 2"/>
          <p:cNvSpPr>
            <a:spLocks noGrp="1"/>
          </p:cNvSpPr>
          <p:nvPr>
            <p:ph idx="1"/>
          </p:nvPr>
        </p:nvSpPr>
        <p:spPr>
          <a:xfrm>
            <a:off x="457200" y="914400"/>
            <a:ext cx="8229600" cy="1066800"/>
          </a:xfrm>
        </p:spPr>
        <p:txBody>
          <a:bodyPr/>
          <a:lstStyle/>
          <a:p>
            <a:r>
              <a:rPr lang="en-US" dirty="0" smtClean="0"/>
              <a:t>Determine the probability mass function of X from this cumulative distribution function:</a:t>
            </a:r>
            <a:endParaRPr lang="en-US" dirty="0"/>
          </a:p>
        </p:txBody>
      </p:sp>
      <p:sp>
        <p:nvSpPr>
          <p:cNvPr id="4" name="Footer Placeholder 3"/>
          <p:cNvSpPr>
            <a:spLocks noGrp="1"/>
          </p:cNvSpPr>
          <p:nvPr>
            <p:ph type="ftr" sz="quarter" idx="11"/>
          </p:nvPr>
        </p:nvSpPr>
        <p:spPr/>
        <p:txBody>
          <a:bodyPr/>
          <a:lstStyle/>
          <a:p>
            <a:r>
              <a:rPr lang="en-US" dirty="0" smtClean="0"/>
              <a:t>Sec 3-3 Cumulative Distribution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14</a:t>
            </a:fld>
            <a:endParaRPr lang="en-US" dirty="0"/>
          </a:p>
        </p:txBody>
      </p:sp>
      <p:graphicFrame>
        <p:nvGraphicFramePr>
          <p:cNvPr id="55299" name="Object 3"/>
          <p:cNvGraphicFramePr>
            <a:graphicFrameLocks noChangeAspect="1"/>
          </p:cNvGraphicFramePr>
          <p:nvPr/>
        </p:nvGraphicFramePr>
        <p:xfrm>
          <a:off x="2819400" y="2133600"/>
          <a:ext cx="3192000" cy="1819275"/>
        </p:xfrm>
        <a:graphic>
          <a:graphicData uri="http://schemas.openxmlformats.org/presentationml/2006/ole">
            <p:oleObj spid="_x0000_s55299" name="Worksheet" r:id="rId4" imgW="1838249" imgH="1047902" progId="Excel.Sheet.12">
              <p:embed/>
            </p:oleObj>
          </a:graphicData>
        </a:graphic>
      </p:graphicFrame>
      <p:pic>
        <p:nvPicPr>
          <p:cNvPr id="55301" name="Picture 5" descr="C:\Documents and Settings\rsims\My Documents\Sims Courses\Wiley Slide Development Project\JPEG images from Jenny\Ch03\fig_03_03.jpg"/>
          <p:cNvPicPr>
            <a:picLocks noChangeAspect="1" noChangeArrowheads="1"/>
          </p:cNvPicPr>
          <p:nvPr/>
        </p:nvPicPr>
        <p:blipFill>
          <a:blip r:embed="rId5" cstate="print"/>
          <a:srcRect/>
          <a:stretch>
            <a:fillRect/>
          </a:stretch>
        </p:blipFill>
        <p:spPr bwMode="auto">
          <a:xfrm>
            <a:off x="2514600" y="4114800"/>
            <a:ext cx="4009318" cy="1766775"/>
          </a:xfrm>
          <a:prstGeom prst="rect">
            <a:avLst/>
          </a:prstGeom>
          <a:noFill/>
        </p:spPr>
      </p:pic>
      <p:graphicFrame>
        <p:nvGraphicFramePr>
          <p:cNvPr id="55302" name="Object 6"/>
          <p:cNvGraphicFramePr>
            <a:graphicFrameLocks noChangeAspect="1"/>
          </p:cNvGraphicFramePr>
          <p:nvPr/>
        </p:nvGraphicFramePr>
        <p:xfrm>
          <a:off x="6477000" y="2133599"/>
          <a:ext cx="1524000" cy="1801091"/>
        </p:xfrm>
        <a:graphic>
          <a:graphicData uri="http://schemas.openxmlformats.org/presentationml/2006/ole">
            <p:oleObj spid="_x0000_s55302" name="Worksheet" r:id="rId6" imgW="838200" imgH="990600" progId="Excel.Sheet.12">
              <p:embed/>
            </p:oleObj>
          </a:graphicData>
        </a:graphic>
      </p:graphicFrame>
      <p:sp>
        <p:nvSpPr>
          <p:cNvPr id="10" name="TextBox 9"/>
          <p:cNvSpPr txBox="1"/>
          <p:nvPr/>
        </p:nvSpPr>
        <p:spPr>
          <a:xfrm>
            <a:off x="2971800" y="6019800"/>
            <a:ext cx="2842701" cy="369332"/>
          </a:xfrm>
          <a:prstGeom prst="rect">
            <a:avLst/>
          </a:prstGeom>
          <a:noFill/>
        </p:spPr>
        <p:txBody>
          <a:bodyPr wrap="none" rtlCol="0">
            <a:spAutoFit/>
          </a:bodyPr>
          <a:lstStyle/>
          <a:p>
            <a:r>
              <a:rPr lang="en-US" dirty="0" smtClean="0">
                <a:solidFill>
                  <a:srgbClr val="0070C0"/>
                </a:solidFill>
              </a:rPr>
              <a:t>Figure 3-3  </a:t>
            </a:r>
            <a:r>
              <a:rPr lang="en-US" dirty="0" smtClean="0"/>
              <a:t>Graph of the CDF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68362"/>
          </a:xfrm>
        </p:spPr>
        <p:txBody>
          <a:bodyPr>
            <a:normAutofit fontScale="90000"/>
          </a:bodyPr>
          <a:lstStyle/>
          <a:p>
            <a:r>
              <a:rPr lang="en-US" dirty="0" smtClean="0"/>
              <a:t>Example 3-8: Sampling without Replacement</a:t>
            </a:r>
            <a:endParaRPr lang="en-US" dirty="0"/>
          </a:p>
        </p:txBody>
      </p:sp>
      <p:sp>
        <p:nvSpPr>
          <p:cNvPr id="3" name="Content Placeholder 2"/>
          <p:cNvSpPr>
            <a:spLocks noGrp="1"/>
          </p:cNvSpPr>
          <p:nvPr>
            <p:ph idx="1"/>
          </p:nvPr>
        </p:nvSpPr>
        <p:spPr>
          <a:xfrm>
            <a:off x="457200" y="914400"/>
            <a:ext cx="8229600" cy="1752600"/>
          </a:xfrm>
        </p:spPr>
        <p:txBody>
          <a:bodyPr>
            <a:normAutofit fontScale="92500"/>
          </a:bodyPr>
          <a:lstStyle/>
          <a:p>
            <a:pPr>
              <a:buNone/>
            </a:pPr>
            <a:r>
              <a:rPr lang="en-US" sz="2800" dirty="0" smtClean="0"/>
              <a:t>A day’s production of 850 parts contains 50 defective parts.  Two parts are selected at random without replacement.  Let the random variable </a:t>
            </a:r>
            <a:r>
              <a:rPr lang="en-US" sz="2800" i="1" dirty="0" smtClean="0"/>
              <a:t>X</a:t>
            </a:r>
            <a:r>
              <a:rPr lang="en-US" sz="2800" dirty="0" smtClean="0"/>
              <a:t> equal the number of defective parts in the sample.  Create the CDF of </a:t>
            </a:r>
            <a:r>
              <a:rPr lang="en-US" sz="2800" i="1" dirty="0" smtClean="0"/>
              <a:t>X</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Sec 3-3 Cumulative Distribution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15</a:t>
            </a:fld>
            <a:endParaRPr lang="en-US" dirty="0"/>
          </a:p>
        </p:txBody>
      </p:sp>
      <p:graphicFrame>
        <p:nvGraphicFramePr>
          <p:cNvPr id="6" name="Object 5"/>
          <p:cNvGraphicFramePr>
            <a:graphicFrameLocks noChangeAspect="1"/>
          </p:cNvGraphicFramePr>
          <p:nvPr/>
        </p:nvGraphicFramePr>
        <p:xfrm>
          <a:off x="533399" y="2665379"/>
          <a:ext cx="3583057" cy="3506821"/>
        </p:xfrm>
        <a:graphic>
          <a:graphicData uri="http://schemas.openxmlformats.org/presentationml/2006/ole">
            <p:oleObj spid="_x0000_s67586" name="Equation" r:id="rId4" imgW="1790640" imgH="1752480" progId="Equation.DSMT4">
              <p:embed/>
            </p:oleObj>
          </a:graphicData>
        </a:graphic>
      </p:graphicFrame>
      <p:pic>
        <p:nvPicPr>
          <p:cNvPr id="67587" name="Picture 3" descr="C:\Documents and Settings\rsims\My Documents\Sims Courses\Wiley Slide Development Project\JPEG images from Jenny\Ch03\fig_03_04.jpg"/>
          <p:cNvPicPr>
            <a:picLocks noChangeAspect="1" noChangeArrowheads="1"/>
          </p:cNvPicPr>
          <p:nvPr/>
        </p:nvPicPr>
        <p:blipFill>
          <a:blip r:embed="rId5" cstate="print"/>
          <a:srcRect/>
          <a:stretch>
            <a:fillRect/>
          </a:stretch>
        </p:blipFill>
        <p:spPr bwMode="auto">
          <a:xfrm>
            <a:off x="4343400" y="2819400"/>
            <a:ext cx="4205971" cy="2438400"/>
          </a:xfrm>
          <a:prstGeom prst="rect">
            <a:avLst/>
          </a:prstGeom>
          <a:noFill/>
        </p:spPr>
      </p:pic>
      <p:sp>
        <p:nvSpPr>
          <p:cNvPr id="8" name="TextBox 7"/>
          <p:cNvSpPr txBox="1"/>
          <p:nvPr/>
        </p:nvSpPr>
        <p:spPr>
          <a:xfrm>
            <a:off x="4419600" y="5334000"/>
            <a:ext cx="4114800" cy="646331"/>
          </a:xfrm>
          <a:prstGeom prst="rect">
            <a:avLst/>
          </a:prstGeom>
          <a:noFill/>
        </p:spPr>
        <p:txBody>
          <a:bodyPr wrap="square" rtlCol="0">
            <a:spAutoFit/>
          </a:bodyPr>
          <a:lstStyle/>
          <a:p>
            <a:r>
              <a:rPr lang="en-US" dirty="0" smtClean="0">
                <a:solidFill>
                  <a:srgbClr val="0070C0"/>
                </a:solidFill>
              </a:rPr>
              <a:t>Figure 3-4  </a:t>
            </a:r>
            <a:r>
              <a:rPr lang="en-US" dirty="0" smtClean="0"/>
              <a:t>CDF.  Note that F(x) is defined for all x, -</a:t>
            </a:r>
            <a:r>
              <a:rPr lang="en-US" dirty="0" smtClean="0">
                <a:sym typeface="Mathematica1"/>
              </a:rPr>
              <a:t> &lt;x &lt; , not just 0, 1 and 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68362"/>
          </a:xfrm>
        </p:spPr>
        <p:txBody>
          <a:bodyPr>
            <a:normAutofit/>
          </a:bodyPr>
          <a:lstStyle/>
          <a:p>
            <a:r>
              <a:rPr lang="en-US" sz="3200" dirty="0" smtClean="0"/>
              <a:t>Summary Numbers of a Probability Distribution</a:t>
            </a:r>
            <a:endParaRPr lang="en-US" sz="3200" dirty="0"/>
          </a:p>
        </p:txBody>
      </p:sp>
      <p:sp>
        <p:nvSpPr>
          <p:cNvPr id="3" name="Content Placeholder 2"/>
          <p:cNvSpPr>
            <a:spLocks noGrp="1"/>
          </p:cNvSpPr>
          <p:nvPr>
            <p:ph idx="1"/>
          </p:nvPr>
        </p:nvSpPr>
        <p:spPr/>
        <p:txBody>
          <a:bodyPr/>
          <a:lstStyle/>
          <a:p>
            <a:r>
              <a:rPr lang="en-US" dirty="0" smtClean="0"/>
              <a:t>The </a:t>
            </a:r>
            <a:r>
              <a:rPr lang="en-US" dirty="0" smtClean="0">
                <a:solidFill>
                  <a:srgbClr val="0070C0"/>
                </a:solidFill>
              </a:rPr>
              <a:t>mean</a:t>
            </a:r>
            <a:r>
              <a:rPr lang="en-US" dirty="0" smtClean="0"/>
              <a:t> is a measure of the center of a probability distribution.</a:t>
            </a:r>
          </a:p>
          <a:p>
            <a:r>
              <a:rPr lang="en-US" dirty="0" smtClean="0"/>
              <a:t>The </a:t>
            </a:r>
            <a:r>
              <a:rPr lang="en-US" dirty="0" smtClean="0">
                <a:solidFill>
                  <a:srgbClr val="0070C0"/>
                </a:solidFill>
              </a:rPr>
              <a:t>variance</a:t>
            </a:r>
            <a:r>
              <a:rPr lang="en-US" dirty="0" smtClean="0"/>
              <a:t> is a measure of the dispersion or variability of a probability distribution.</a:t>
            </a:r>
          </a:p>
          <a:p>
            <a:r>
              <a:rPr lang="en-US" dirty="0" smtClean="0"/>
              <a:t>The </a:t>
            </a:r>
            <a:r>
              <a:rPr lang="en-US" dirty="0" smtClean="0">
                <a:solidFill>
                  <a:srgbClr val="0070C0"/>
                </a:solidFill>
              </a:rPr>
              <a:t>standard deviation </a:t>
            </a:r>
            <a:r>
              <a:rPr lang="en-US" dirty="0" smtClean="0"/>
              <a:t>is another measure of the dispersion.  It is the square root of the variance.</a:t>
            </a:r>
          </a:p>
        </p:txBody>
      </p:sp>
      <p:sp>
        <p:nvSpPr>
          <p:cNvPr id="4" name="Footer Placeholder 3"/>
          <p:cNvSpPr>
            <a:spLocks noGrp="1"/>
          </p:cNvSpPr>
          <p:nvPr>
            <p:ph type="ftr" sz="quarter" idx="11"/>
          </p:nvPr>
        </p:nvSpPr>
        <p:spPr/>
        <p:txBody>
          <a:bodyPr/>
          <a:lstStyle/>
          <a:p>
            <a:r>
              <a:rPr lang="en-US" dirty="0" smtClean="0"/>
              <a:t>Sec 3-4 Mean &amp; Variance of a Discrete Random Variable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Defined</a:t>
            </a:r>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17</a:t>
            </a:fld>
            <a:endParaRPr lang="en-US" dirty="0"/>
          </a:p>
        </p:txBody>
      </p:sp>
      <p:graphicFrame>
        <p:nvGraphicFramePr>
          <p:cNvPr id="6" name="Object 5"/>
          <p:cNvGraphicFramePr>
            <a:graphicFrameLocks noChangeAspect="1"/>
          </p:cNvGraphicFramePr>
          <p:nvPr/>
        </p:nvGraphicFramePr>
        <p:xfrm>
          <a:off x="685800" y="914400"/>
          <a:ext cx="7729537" cy="1636713"/>
        </p:xfrm>
        <a:graphic>
          <a:graphicData uri="http://schemas.openxmlformats.org/presentationml/2006/ole">
            <p:oleObj spid="_x0000_s68610" name="Equation" r:id="rId4" imgW="3898800" imgH="825480" progId="Equation.DSMT4">
              <p:embed/>
            </p:oleObj>
          </a:graphicData>
        </a:graphic>
      </p:graphicFrame>
      <p:sp>
        <p:nvSpPr>
          <p:cNvPr id="7" name="TextBox 6"/>
          <p:cNvSpPr txBox="1"/>
          <p:nvPr/>
        </p:nvSpPr>
        <p:spPr>
          <a:xfrm>
            <a:off x="609600" y="2590800"/>
            <a:ext cx="8077200" cy="3108543"/>
          </a:xfrm>
          <a:prstGeom prst="rect">
            <a:avLst/>
          </a:prstGeom>
          <a:noFill/>
        </p:spPr>
        <p:txBody>
          <a:bodyPr wrap="square" rtlCol="0">
            <a:spAutoFit/>
          </a:bodyPr>
          <a:lstStyle/>
          <a:p>
            <a:pPr>
              <a:buFont typeface="Arial" pitchFamily="34" charset="0"/>
              <a:buChar char="•"/>
            </a:pPr>
            <a:r>
              <a:rPr lang="en-US" sz="2800" dirty="0" smtClean="0"/>
              <a:t> </a:t>
            </a:r>
            <a:r>
              <a:rPr lang="en-US" sz="2400" dirty="0" smtClean="0"/>
              <a:t>The mean is the weighted average of the possible values of </a:t>
            </a:r>
            <a:r>
              <a:rPr lang="en-US" sz="2400" i="1" dirty="0" smtClean="0"/>
              <a:t>X</a:t>
            </a:r>
            <a:r>
              <a:rPr lang="en-US" sz="2400" dirty="0" smtClean="0"/>
              <a:t>, the weights being the probabilities where the beam balances.  It represents the center of the distribution.  It is also called the arithmetic mean.</a:t>
            </a:r>
          </a:p>
          <a:p>
            <a:pPr>
              <a:buFont typeface="Arial" pitchFamily="34" charset="0"/>
              <a:buChar char="•"/>
            </a:pPr>
            <a:r>
              <a:rPr lang="en-US" sz="2400" dirty="0" smtClean="0"/>
              <a:t> If </a:t>
            </a:r>
            <a:r>
              <a:rPr lang="en-US" sz="2400" i="1" dirty="0" smtClean="0"/>
              <a:t>f</a:t>
            </a:r>
            <a:r>
              <a:rPr lang="en-US" sz="2400" dirty="0" smtClean="0"/>
              <a:t>(</a:t>
            </a:r>
            <a:r>
              <a:rPr lang="en-US" sz="2400" i="1" dirty="0" smtClean="0"/>
              <a:t>x</a:t>
            </a:r>
            <a:r>
              <a:rPr lang="en-US" sz="2400" dirty="0" smtClean="0"/>
              <a:t>) is the probability mass function representing the loading on a long, thin beam, then </a:t>
            </a:r>
            <a:r>
              <a:rPr lang="en-US" sz="2400" i="1" dirty="0" smtClean="0"/>
              <a:t>E</a:t>
            </a:r>
            <a:r>
              <a:rPr lang="en-US" sz="2400" dirty="0" smtClean="0"/>
              <a:t>(</a:t>
            </a:r>
            <a:r>
              <a:rPr lang="en-US" sz="2400" i="1" dirty="0" smtClean="0"/>
              <a:t>X</a:t>
            </a:r>
            <a:r>
              <a:rPr lang="en-US" sz="2400" dirty="0" smtClean="0"/>
              <a:t>) is the fulcrum or point of balance for the beam.</a:t>
            </a:r>
          </a:p>
          <a:p>
            <a:pPr>
              <a:buFont typeface="Arial" pitchFamily="34" charset="0"/>
              <a:buChar char="•"/>
            </a:pPr>
            <a:r>
              <a:rPr lang="en-US" sz="2400" dirty="0" smtClean="0"/>
              <a:t>The mean value may, or may not, be a given value of </a:t>
            </a:r>
            <a:r>
              <a:rPr lang="en-US" sz="2400" i="1" dirty="0" smtClean="0"/>
              <a:t>x</a:t>
            </a:r>
            <a:r>
              <a:rPr lang="en-US" sz="2400" dirty="0" smtClean="0"/>
              <a:t>.</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Defined</a:t>
            </a:r>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18</a:t>
            </a:fld>
            <a:endParaRPr lang="en-US" dirty="0"/>
          </a:p>
        </p:txBody>
      </p:sp>
      <p:graphicFrame>
        <p:nvGraphicFramePr>
          <p:cNvPr id="6" name="Object 5"/>
          <p:cNvGraphicFramePr>
            <a:graphicFrameLocks noChangeAspect="1"/>
          </p:cNvGraphicFramePr>
          <p:nvPr/>
        </p:nvGraphicFramePr>
        <p:xfrm>
          <a:off x="457200" y="990600"/>
          <a:ext cx="8316468" cy="1295400"/>
        </p:xfrm>
        <a:graphic>
          <a:graphicData uri="http://schemas.openxmlformats.org/presentationml/2006/ole">
            <p:oleObj spid="_x0000_s73730" name="Equation" r:id="rId4" imgW="4076640" imgH="634680" progId="Equation.DSMT4">
              <p:embed/>
            </p:oleObj>
          </a:graphicData>
        </a:graphic>
      </p:graphicFrame>
      <p:sp>
        <p:nvSpPr>
          <p:cNvPr id="7" name="TextBox 6"/>
          <p:cNvSpPr txBox="1"/>
          <p:nvPr/>
        </p:nvSpPr>
        <p:spPr>
          <a:xfrm>
            <a:off x="609600" y="2286000"/>
            <a:ext cx="8001000" cy="1631216"/>
          </a:xfrm>
          <a:prstGeom prst="rect">
            <a:avLst/>
          </a:prstGeom>
          <a:noFill/>
        </p:spPr>
        <p:txBody>
          <a:bodyPr wrap="square" rtlCol="0">
            <a:spAutoFit/>
          </a:bodyPr>
          <a:lstStyle/>
          <a:p>
            <a:pPr>
              <a:buFont typeface="Arial" pitchFamily="34" charset="0"/>
              <a:buChar char="•"/>
            </a:pPr>
            <a:r>
              <a:rPr lang="en-US" sz="2800" dirty="0" smtClean="0"/>
              <a:t> </a:t>
            </a:r>
            <a:r>
              <a:rPr lang="en-US" sz="2400" dirty="0" smtClean="0"/>
              <a:t>The variance is the measure of dispersion or scatter in the possible values for X. </a:t>
            </a:r>
          </a:p>
          <a:p>
            <a:pPr>
              <a:buFont typeface="Arial" pitchFamily="34" charset="0"/>
              <a:buChar char="•"/>
            </a:pPr>
            <a:r>
              <a:rPr lang="en-US" sz="2400" dirty="0" smtClean="0"/>
              <a:t> It is the average of the squared deviations from the distribution mean.</a:t>
            </a:r>
            <a:endParaRPr lang="en-US" sz="2400" dirty="0"/>
          </a:p>
        </p:txBody>
      </p:sp>
      <p:pic>
        <p:nvPicPr>
          <p:cNvPr id="73731" name="Picture 3" descr="C:\Documents and Settings\rsims\My Documents\Sims Courses\Wiley Slide Development Project\JPEG images from Jenny\Ch03\fig_03_05.jpg"/>
          <p:cNvPicPr>
            <a:picLocks noChangeAspect="1" noChangeArrowheads="1"/>
          </p:cNvPicPr>
          <p:nvPr/>
        </p:nvPicPr>
        <p:blipFill>
          <a:blip r:embed="rId5" cstate="print"/>
          <a:srcRect/>
          <a:stretch>
            <a:fillRect/>
          </a:stretch>
        </p:blipFill>
        <p:spPr bwMode="auto">
          <a:xfrm>
            <a:off x="1524000" y="3962400"/>
            <a:ext cx="6110748" cy="1524000"/>
          </a:xfrm>
          <a:prstGeom prst="rect">
            <a:avLst/>
          </a:prstGeom>
          <a:noFill/>
        </p:spPr>
      </p:pic>
      <p:sp>
        <p:nvSpPr>
          <p:cNvPr id="9" name="TextBox 8"/>
          <p:cNvSpPr txBox="1"/>
          <p:nvPr/>
        </p:nvSpPr>
        <p:spPr>
          <a:xfrm>
            <a:off x="762000" y="5638800"/>
            <a:ext cx="7696200" cy="646331"/>
          </a:xfrm>
          <a:prstGeom prst="rect">
            <a:avLst/>
          </a:prstGeom>
          <a:noFill/>
        </p:spPr>
        <p:txBody>
          <a:bodyPr wrap="square" rtlCol="0">
            <a:spAutoFit/>
          </a:bodyPr>
          <a:lstStyle/>
          <a:p>
            <a:r>
              <a:rPr lang="en-US" dirty="0" smtClean="0">
                <a:solidFill>
                  <a:srgbClr val="0070C0"/>
                </a:solidFill>
              </a:rPr>
              <a:t>Figure 3-5  </a:t>
            </a:r>
            <a:r>
              <a:rPr lang="en-US" dirty="0" smtClean="0"/>
              <a:t>The mean is the balance point.  Distributions (a) &amp; (b) have equal mean, but (a) has a larger variance.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Formula Derivations</a:t>
            </a:r>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19</a:t>
            </a:fld>
            <a:endParaRPr lang="en-US" dirty="0"/>
          </a:p>
        </p:txBody>
      </p:sp>
      <p:graphicFrame>
        <p:nvGraphicFramePr>
          <p:cNvPr id="6" name="Object 5"/>
          <p:cNvGraphicFramePr>
            <a:graphicFrameLocks noChangeAspect="1"/>
          </p:cNvGraphicFramePr>
          <p:nvPr/>
        </p:nvGraphicFramePr>
        <p:xfrm>
          <a:off x="533400" y="1143000"/>
          <a:ext cx="7620000" cy="4161692"/>
        </p:xfrm>
        <a:graphic>
          <a:graphicData uri="http://schemas.openxmlformats.org/presentationml/2006/ole">
            <p:oleObj spid="_x0000_s74754" name="Equation" r:id="rId4" imgW="3301920" imgH="1803240" progId="Equation.DSMT4">
              <p:embed/>
            </p:oleObj>
          </a:graphicData>
        </a:graphic>
      </p:graphicFrame>
      <p:sp>
        <p:nvSpPr>
          <p:cNvPr id="7" name="TextBox 6"/>
          <p:cNvSpPr txBox="1"/>
          <p:nvPr/>
        </p:nvSpPr>
        <p:spPr>
          <a:xfrm>
            <a:off x="685800" y="5638800"/>
            <a:ext cx="7444987" cy="461665"/>
          </a:xfrm>
          <a:prstGeom prst="rect">
            <a:avLst/>
          </a:prstGeom>
          <a:noFill/>
        </p:spPr>
        <p:txBody>
          <a:bodyPr wrap="none" rtlCol="0">
            <a:spAutoFit/>
          </a:bodyPr>
          <a:lstStyle/>
          <a:p>
            <a:r>
              <a:rPr lang="en-US" sz="2400" dirty="0" smtClean="0"/>
              <a:t>The computational formula is easier to calculate manually.</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of Chapter 3</a:t>
            </a:r>
            <a:endParaRPr lang="en-US" dirty="0"/>
          </a:p>
        </p:txBody>
      </p:sp>
      <p:sp>
        <p:nvSpPr>
          <p:cNvPr id="3" name="Content Placeholder 2"/>
          <p:cNvSpPr>
            <a:spLocks noGrp="1"/>
          </p:cNvSpPr>
          <p:nvPr>
            <p:ph idx="1"/>
          </p:nvPr>
        </p:nvSpPr>
        <p:spPr>
          <a:xfrm>
            <a:off x="381000" y="838200"/>
            <a:ext cx="8534400" cy="5334000"/>
          </a:xfrm>
        </p:spPr>
        <p:txBody>
          <a:bodyPr>
            <a:noAutofit/>
          </a:bodyPr>
          <a:lstStyle/>
          <a:p>
            <a:pPr>
              <a:buNone/>
            </a:pPr>
            <a:r>
              <a:rPr lang="en-US" sz="2400" dirty="0" smtClean="0"/>
              <a:t>After careful study of this chapter, you should be able to do the following:</a:t>
            </a:r>
          </a:p>
          <a:p>
            <a:pPr marL="457200" indent="-457200">
              <a:buFont typeface="+mj-lt"/>
              <a:buAutoNum type="arabicPeriod"/>
            </a:pPr>
            <a:r>
              <a:rPr lang="en-US" sz="2200" dirty="0" smtClean="0"/>
              <a:t>Determine probabilities from probability mass functions and the reverse.</a:t>
            </a:r>
          </a:p>
          <a:p>
            <a:pPr marL="457200" indent="-457200">
              <a:buFont typeface="+mj-lt"/>
              <a:buAutoNum type="arabicPeriod"/>
            </a:pPr>
            <a:r>
              <a:rPr lang="en-US" sz="2200" dirty="0" smtClean="0"/>
              <a:t>Determine probabilities from cumulative distribution functions, and cumulative distribution functions from probability mass functions and the reverse.</a:t>
            </a:r>
          </a:p>
          <a:p>
            <a:pPr marL="457200" indent="-457200">
              <a:buFont typeface="+mj-lt"/>
              <a:buAutoNum type="arabicPeriod"/>
            </a:pPr>
            <a:r>
              <a:rPr lang="en-US" sz="2200" dirty="0" smtClean="0"/>
              <a:t>Determine means and variances for discrete random variables.</a:t>
            </a:r>
          </a:p>
          <a:p>
            <a:pPr marL="457200" indent="-457200">
              <a:buFont typeface="+mj-lt"/>
              <a:buAutoNum type="arabicPeriod"/>
            </a:pPr>
            <a:r>
              <a:rPr lang="en-US" sz="2200" dirty="0" smtClean="0"/>
              <a:t>Understand the assumptions for each of the discrete random variables presented.</a:t>
            </a:r>
          </a:p>
          <a:p>
            <a:pPr marL="457200" indent="-457200">
              <a:buFont typeface="+mj-lt"/>
              <a:buAutoNum type="arabicPeriod"/>
            </a:pPr>
            <a:r>
              <a:rPr lang="en-US" sz="2200" dirty="0" smtClean="0"/>
              <a:t>Select an appropriate discrete probability distribution to calculate probabilities in specific applications.</a:t>
            </a:r>
          </a:p>
          <a:p>
            <a:pPr marL="457200" indent="-457200">
              <a:buFont typeface="+mj-lt"/>
              <a:buAutoNum type="arabicPeriod"/>
            </a:pPr>
            <a:r>
              <a:rPr lang="en-US" sz="2200" dirty="0" smtClean="0"/>
              <a:t>Calculate probabilities, and calculate means and variances, for each of the probability distributions presented.</a:t>
            </a:r>
            <a:endParaRPr lang="en-US" sz="2200" dirty="0"/>
          </a:p>
        </p:txBody>
      </p:sp>
      <p:sp>
        <p:nvSpPr>
          <p:cNvPr id="4" name="Footer Placeholder 3"/>
          <p:cNvSpPr>
            <a:spLocks noGrp="1"/>
          </p:cNvSpPr>
          <p:nvPr>
            <p:ph type="ftr" sz="quarter" idx="11"/>
          </p:nvPr>
        </p:nvSpPr>
        <p:spPr/>
        <p:txBody>
          <a:bodyPr/>
          <a:lstStyle/>
          <a:p>
            <a:r>
              <a:rPr lang="en-US" dirty="0" smtClean="0"/>
              <a:t>Chapter 3 Learning Objectives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868362"/>
          </a:xfrm>
        </p:spPr>
        <p:txBody>
          <a:bodyPr>
            <a:normAutofit fontScale="90000"/>
          </a:bodyPr>
          <a:lstStyle/>
          <a:p>
            <a:r>
              <a:rPr lang="en-US" dirty="0" smtClean="0"/>
              <a:t>Different Distributions Have Same Measures</a:t>
            </a:r>
            <a:endParaRPr lang="en-US" dirty="0"/>
          </a:p>
        </p:txBody>
      </p:sp>
      <p:sp>
        <p:nvSpPr>
          <p:cNvPr id="3" name="Content Placeholder 2"/>
          <p:cNvSpPr>
            <a:spLocks noGrp="1"/>
          </p:cNvSpPr>
          <p:nvPr>
            <p:ph idx="1"/>
          </p:nvPr>
        </p:nvSpPr>
        <p:spPr>
          <a:xfrm>
            <a:off x="457200" y="1066800"/>
            <a:ext cx="8229600" cy="2057400"/>
          </a:xfrm>
        </p:spPr>
        <p:txBody>
          <a:bodyPr/>
          <a:lstStyle/>
          <a:p>
            <a:pPr>
              <a:buNone/>
            </a:pPr>
            <a:r>
              <a:rPr lang="en-US" dirty="0" smtClean="0"/>
              <a:t>These measures do not uniquely identify a probability distribution – different distributions could have the same mean &amp; variance.</a:t>
            </a:r>
          </a:p>
          <a:p>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20</a:t>
            </a:fld>
            <a:endParaRPr lang="en-US" dirty="0"/>
          </a:p>
        </p:txBody>
      </p:sp>
      <p:pic>
        <p:nvPicPr>
          <p:cNvPr id="75778" name="Picture 2" descr="C:\Documents and Settings\rsims\My Documents\Sims Courses\Wiley Slide Development Project\JPEG images from Jenny\Ch03\fig_03_06.jpg"/>
          <p:cNvPicPr>
            <a:picLocks noChangeAspect="1" noChangeArrowheads="1"/>
          </p:cNvPicPr>
          <p:nvPr/>
        </p:nvPicPr>
        <p:blipFill>
          <a:blip r:embed="rId3" cstate="print"/>
          <a:srcRect/>
          <a:stretch>
            <a:fillRect/>
          </a:stretch>
        </p:blipFill>
        <p:spPr bwMode="auto">
          <a:xfrm>
            <a:off x="1752600" y="3124200"/>
            <a:ext cx="5573654" cy="1600200"/>
          </a:xfrm>
          <a:prstGeom prst="rect">
            <a:avLst/>
          </a:prstGeom>
          <a:noFill/>
        </p:spPr>
      </p:pic>
      <p:sp>
        <p:nvSpPr>
          <p:cNvPr id="7" name="TextBox 6"/>
          <p:cNvSpPr txBox="1"/>
          <p:nvPr/>
        </p:nvSpPr>
        <p:spPr>
          <a:xfrm>
            <a:off x="838201" y="5334000"/>
            <a:ext cx="7848600" cy="707886"/>
          </a:xfrm>
          <a:prstGeom prst="rect">
            <a:avLst/>
          </a:prstGeom>
          <a:noFill/>
        </p:spPr>
        <p:txBody>
          <a:bodyPr wrap="square" rtlCol="0">
            <a:spAutoFit/>
          </a:bodyPr>
          <a:lstStyle/>
          <a:p>
            <a:r>
              <a:rPr lang="en-US" sz="2000" dirty="0" smtClean="0">
                <a:solidFill>
                  <a:srgbClr val="0070C0"/>
                </a:solidFill>
              </a:rPr>
              <a:t>Figure 3-6  </a:t>
            </a:r>
            <a:r>
              <a:rPr lang="en-US" sz="2000" dirty="0" smtClean="0"/>
              <a:t>These probability distributions have the same mean and variance measures, but are very different in shape.</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3-9: Digital Channel</a:t>
            </a:r>
            <a:endParaRPr lang="en-US" dirty="0"/>
          </a:p>
        </p:txBody>
      </p:sp>
      <p:sp>
        <p:nvSpPr>
          <p:cNvPr id="3" name="Content Placeholder 2"/>
          <p:cNvSpPr>
            <a:spLocks noGrp="1"/>
          </p:cNvSpPr>
          <p:nvPr>
            <p:ph idx="1"/>
          </p:nvPr>
        </p:nvSpPr>
        <p:spPr>
          <a:xfrm>
            <a:off x="457200" y="914400"/>
            <a:ext cx="8229600" cy="1752600"/>
          </a:xfrm>
        </p:spPr>
        <p:txBody>
          <a:bodyPr>
            <a:normAutofit fontScale="92500"/>
          </a:bodyPr>
          <a:lstStyle/>
          <a:p>
            <a:pPr>
              <a:buNone/>
            </a:pPr>
            <a:r>
              <a:rPr lang="en-US" sz="2800" dirty="0" smtClean="0"/>
              <a:t>In Exercise 3-4, there is a chance that a bit transmitted through a digital transmission channel is an error.  </a:t>
            </a:r>
            <a:r>
              <a:rPr lang="en-US" sz="2800" i="1" dirty="0" smtClean="0"/>
              <a:t>X</a:t>
            </a:r>
            <a:r>
              <a:rPr lang="en-US" sz="2800" dirty="0" smtClean="0"/>
              <a:t> is the number of bits received in error of the next 4 transmitted.  Use table to calculate the mean &amp; variance.</a:t>
            </a:r>
          </a:p>
          <a:p>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21</a:t>
            </a:fld>
            <a:endParaRPr lang="en-US" dirty="0"/>
          </a:p>
        </p:txBody>
      </p:sp>
      <p:graphicFrame>
        <p:nvGraphicFramePr>
          <p:cNvPr id="76802" name="Object 2"/>
          <p:cNvGraphicFramePr>
            <a:graphicFrameLocks noChangeAspect="1"/>
          </p:cNvGraphicFramePr>
          <p:nvPr/>
        </p:nvGraphicFramePr>
        <p:xfrm>
          <a:off x="1905000" y="2743200"/>
          <a:ext cx="4967288" cy="3475038"/>
        </p:xfrm>
        <a:graphic>
          <a:graphicData uri="http://schemas.openxmlformats.org/presentationml/2006/ole">
            <p:oleObj spid="_x0000_s76802" name="Worksheet" r:id="rId4" imgW="3962400" imgH="2771851" progId="Excel.Sheet.12">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3-10  Marketing</a:t>
            </a:r>
            <a:endParaRPr lang="en-US" dirty="0"/>
          </a:p>
        </p:txBody>
      </p:sp>
      <p:sp>
        <p:nvSpPr>
          <p:cNvPr id="3" name="Content Placeholder 2"/>
          <p:cNvSpPr>
            <a:spLocks noGrp="1"/>
          </p:cNvSpPr>
          <p:nvPr>
            <p:ph idx="1"/>
          </p:nvPr>
        </p:nvSpPr>
        <p:spPr/>
        <p:txBody>
          <a:bodyPr>
            <a:normAutofit/>
          </a:bodyPr>
          <a:lstStyle/>
          <a:p>
            <a:r>
              <a:rPr lang="en-US" sz="2400" dirty="0" smtClean="0"/>
              <a:t>Two new product designs are to be compared on the basis of revenue potential.  Revenue from Design A is predicted to be $3 million.  But for Design B, the revenue could be $7 million with probability 0.3 or only $2 million with probability 0.7.  Which design is preferable?</a:t>
            </a:r>
          </a:p>
          <a:p>
            <a:r>
              <a:rPr lang="en-US" sz="2400" dirty="0" smtClean="0"/>
              <a:t>Answer:</a:t>
            </a:r>
          </a:p>
          <a:p>
            <a:pPr lvl="1"/>
            <a:r>
              <a:rPr lang="en-US" sz="2000" dirty="0" smtClean="0">
                <a:solidFill>
                  <a:srgbClr val="0070C0"/>
                </a:solidFill>
              </a:rPr>
              <a:t>Let </a:t>
            </a:r>
            <a:r>
              <a:rPr lang="en-US" sz="2000" i="1" dirty="0" smtClean="0">
                <a:solidFill>
                  <a:srgbClr val="0070C0"/>
                </a:solidFill>
              </a:rPr>
              <a:t>X</a:t>
            </a:r>
            <a:r>
              <a:rPr lang="en-US" sz="2000" dirty="0" smtClean="0">
                <a:solidFill>
                  <a:srgbClr val="0070C0"/>
                </a:solidFill>
              </a:rPr>
              <a:t> &amp; </a:t>
            </a:r>
            <a:r>
              <a:rPr lang="en-US" sz="2000" i="1" dirty="0" smtClean="0">
                <a:solidFill>
                  <a:srgbClr val="0070C0"/>
                </a:solidFill>
              </a:rPr>
              <a:t>Y</a:t>
            </a:r>
            <a:r>
              <a:rPr lang="en-US" sz="2000" dirty="0" smtClean="0">
                <a:solidFill>
                  <a:srgbClr val="0070C0"/>
                </a:solidFill>
              </a:rPr>
              <a:t> represent the revenues for products A &amp; B.</a:t>
            </a:r>
          </a:p>
          <a:p>
            <a:pPr lvl="1"/>
            <a:r>
              <a:rPr lang="en-US" sz="2000" i="1" dirty="0" smtClean="0">
                <a:solidFill>
                  <a:srgbClr val="0070C0"/>
                </a:solidFill>
              </a:rPr>
              <a:t>E</a:t>
            </a:r>
            <a:r>
              <a:rPr lang="en-US" sz="2000" dirty="0" smtClean="0">
                <a:solidFill>
                  <a:srgbClr val="0070C0"/>
                </a:solidFill>
              </a:rPr>
              <a:t>(</a:t>
            </a:r>
            <a:r>
              <a:rPr lang="en-US" sz="2000" i="1" dirty="0" smtClean="0">
                <a:solidFill>
                  <a:srgbClr val="0070C0"/>
                </a:solidFill>
              </a:rPr>
              <a:t>X</a:t>
            </a:r>
            <a:r>
              <a:rPr lang="en-US" sz="2000" dirty="0" smtClean="0">
                <a:solidFill>
                  <a:srgbClr val="0070C0"/>
                </a:solidFill>
              </a:rPr>
              <a:t>) = $3 million.  </a:t>
            </a:r>
            <a:r>
              <a:rPr lang="en-US" sz="2000" i="1" dirty="0" smtClean="0">
                <a:solidFill>
                  <a:srgbClr val="0070C0"/>
                </a:solidFill>
              </a:rPr>
              <a:t>V</a:t>
            </a:r>
            <a:r>
              <a:rPr lang="en-US" sz="2000" dirty="0" smtClean="0">
                <a:solidFill>
                  <a:srgbClr val="0070C0"/>
                </a:solidFill>
              </a:rPr>
              <a:t>(</a:t>
            </a:r>
            <a:r>
              <a:rPr lang="en-US" sz="2000" i="1" dirty="0" smtClean="0">
                <a:solidFill>
                  <a:srgbClr val="0070C0"/>
                </a:solidFill>
              </a:rPr>
              <a:t>X</a:t>
            </a:r>
            <a:r>
              <a:rPr lang="en-US" sz="2000" dirty="0" smtClean="0">
                <a:solidFill>
                  <a:srgbClr val="0070C0"/>
                </a:solidFill>
              </a:rPr>
              <a:t>) = 0 because x is certain.</a:t>
            </a:r>
          </a:p>
          <a:p>
            <a:pPr lvl="1"/>
            <a:r>
              <a:rPr lang="en-US" sz="2000" i="1" dirty="0" smtClean="0">
                <a:solidFill>
                  <a:srgbClr val="0070C0"/>
                </a:solidFill>
              </a:rPr>
              <a:t>E</a:t>
            </a:r>
            <a:r>
              <a:rPr lang="en-US" sz="2000" dirty="0" smtClean="0">
                <a:solidFill>
                  <a:srgbClr val="0070C0"/>
                </a:solidFill>
              </a:rPr>
              <a:t>(</a:t>
            </a:r>
            <a:r>
              <a:rPr lang="en-US" sz="2000" i="1" dirty="0" smtClean="0">
                <a:solidFill>
                  <a:srgbClr val="0070C0"/>
                </a:solidFill>
              </a:rPr>
              <a:t>Y</a:t>
            </a:r>
            <a:r>
              <a:rPr lang="en-US" sz="2000" dirty="0" smtClean="0">
                <a:solidFill>
                  <a:srgbClr val="0070C0"/>
                </a:solidFill>
              </a:rPr>
              <a:t>) = $3.5 million = 7*0.3 + 2*0.7 = 2.1 + 1.4</a:t>
            </a:r>
          </a:p>
          <a:p>
            <a:pPr lvl="1"/>
            <a:r>
              <a:rPr lang="en-US" sz="2000" i="1" dirty="0" smtClean="0">
                <a:solidFill>
                  <a:srgbClr val="0070C0"/>
                </a:solidFill>
              </a:rPr>
              <a:t>V</a:t>
            </a:r>
            <a:r>
              <a:rPr lang="en-US" sz="2000" dirty="0" smtClean="0">
                <a:solidFill>
                  <a:srgbClr val="0070C0"/>
                </a:solidFill>
              </a:rPr>
              <a:t>(</a:t>
            </a:r>
            <a:r>
              <a:rPr lang="en-US" sz="2000" i="1" dirty="0" smtClean="0">
                <a:solidFill>
                  <a:srgbClr val="0070C0"/>
                </a:solidFill>
              </a:rPr>
              <a:t>X</a:t>
            </a:r>
            <a:r>
              <a:rPr lang="en-US" sz="2000" dirty="0" smtClean="0">
                <a:solidFill>
                  <a:srgbClr val="0070C0"/>
                </a:solidFill>
              </a:rPr>
              <a:t>) = 5.25 million dollars</a:t>
            </a:r>
            <a:r>
              <a:rPr lang="en-US" sz="2000" baseline="30000" dirty="0" smtClean="0">
                <a:solidFill>
                  <a:srgbClr val="0070C0"/>
                </a:solidFill>
              </a:rPr>
              <a:t>2</a:t>
            </a:r>
            <a:r>
              <a:rPr lang="en-US" sz="2000" dirty="0" smtClean="0">
                <a:solidFill>
                  <a:srgbClr val="0070C0"/>
                </a:solidFill>
              </a:rPr>
              <a:t>  or (7-3.5)</a:t>
            </a:r>
            <a:r>
              <a:rPr lang="en-US" sz="2000" baseline="30000" dirty="0" smtClean="0">
                <a:solidFill>
                  <a:srgbClr val="0070C0"/>
                </a:solidFill>
              </a:rPr>
              <a:t>2</a:t>
            </a:r>
            <a:r>
              <a:rPr lang="en-US" sz="2000" dirty="0" smtClean="0">
                <a:solidFill>
                  <a:srgbClr val="0070C0"/>
                </a:solidFill>
              </a:rPr>
              <a:t>*.3 + (2-3.5)</a:t>
            </a:r>
            <a:r>
              <a:rPr lang="en-US" sz="2000" baseline="30000" dirty="0" smtClean="0">
                <a:solidFill>
                  <a:srgbClr val="0070C0"/>
                </a:solidFill>
              </a:rPr>
              <a:t>2</a:t>
            </a:r>
            <a:r>
              <a:rPr lang="en-US" sz="2000" dirty="0" smtClean="0">
                <a:solidFill>
                  <a:srgbClr val="0070C0"/>
                </a:solidFill>
              </a:rPr>
              <a:t>*.7 = 3.675 + 1.575</a:t>
            </a:r>
          </a:p>
          <a:p>
            <a:pPr lvl="1"/>
            <a:r>
              <a:rPr lang="en-US" sz="2000" dirty="0" smtClean="0">
                <a:solidFill>
                  <a:srgbClr val="0070C0"/>
                </a:solidFill>
              </a:rPr>
              <a:t>SD(X) = 2.29 million dollars , the square root of the variance.</a:t>
            </a:r>
          </a:p>
          <a:p>
            <a:pPr lvl="1"/>
            <a:r>
              <a:rPr lang="en-US" sz="2000" dirty="0" smtClean="0">
                <a:solidFill>
                  <a:srgbClr val="0070C0"/>
                </a:solidFill>
              </a:rPr>
              <a:t>Standard deviation has the same units as the mean, not the squared units of the variance.</a:t>
            </a:r>
          </a:p>
          <a:p>
            <a:pPr lvl="1"/>
            <a:endParaRPr lang="en-US" sz="2000" dirty="0" smtClean="0"/>
          </a:p>
          <a:p>
            <a:endParaRPr lang="en-US" sz="2400"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3-11:  Messages</a:t>
            </a:r>
            <a:endParaRPr lang="en-US" dirty="0"/>
          </a:p>
        </p:txBody>
      </p:sp>
      <p:sp>
        <p:nvSpPr>
          <p:cNvPr id="3" name="Content Placeholder 2"/>
          <p:cNvSpPr>
            <a:spLocks noGrp="1"/>
          </p:cNvSpPr>
          <p:nvPr>
            <p:ph idx="1"/>
          </p:nvPr>
        </p:nvSpPr>
        <p:spPr>
          <a:xfrm>
            <a:off x="457200" y="1066800"/>
            <a:ext cx="8229600" cy="1752600"/>
          </a:xfrm>
        </p:spPr>
        <p:txBody>
          <a:bodyPr>
            <a:normAutofit lnSpcReduction="10000"/>
          </a:bodyPr>
          <a:lstStyle/>
          <a:p>
            <a:pPr>
              <a:buNone/>
            </a:pPr>
            <a:r>
              <a:rPr lang="en-US" sz="2800" dirty="0" smtClean="0"/>
              <a:t>The number of messages sent per hour over a computer network has the following distribution.  Find the mean &amp; standard deviation of the number of messages sent per hour.</a:t>
            </a:r>
            <a:endParaRPr lang="en-US" sz="2800"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23</a:t>
            </a:fld>
            <a:endParaRPr lang="en-US" dirty="0"/>
          </a:p>
        </p:txBody>
      </p:sp>
      <p:graphicFrame>
        <p:nvGraphicFramePr>
          <p:cNvPr id="81922" name="Object 2"/>
          <p:cNvGraphicFramePr>
            <a:graphicFrameLocks noChangeAspect="1"/>
          </p:cNvGraphicFramePr>
          <p:nvPr/>
        </p:nvGraphicFramePr>
        <p:xfrm>
          <a:off x="990600" y="2819400"/>
          <a:ext cx="1066800" cy="2984157"/>
        </p:xfrm>
        <a:graphic>
          <a:graphicData uri="http://schemas.openxmlformats.org/presentationml/2006/ole">
            <p:oleObj spid="_x0000_s81922" name="Worksheet" r:id="rId4" imgW="705002" imgH="1971751" progId="Excel.Sheet.12">
              <p:embed/>
            </p:oleObj>
          </a:graphicData>
        </a:graphic>
      </p:graphicFrame>
      <p:sp>
        <p:nvSpPr>
          <p:cNvPr id="8" name="TextBox 7"/>
          <p:cNvSpPr txBox="1"/>
          <p:nvPr/>
        </p:nvSpPr>
        <p:spPr>
          <a:xfrm>
            <a:off x="4495800" y="2819400"/>
            <a:ext cx="4267200" cy="1569660"/>
          </a:xfrm>
          <a:prstGeom prst="rect">
            <a:avLst/>
          </a:prstGeom>
          <a:noFill/>
        </p:spPr>
        <p:txBody>
          <a:bodyPr wrap="square" rtlCol="0">
            <a:spAutoFit/>
          </a:bodyPr>
          <a:lstStyle/>
          <a:p>
            <a:r>
              <a:rPr lang="en-US" sz="2400" dirty="0" smtClean="0">
                <a:solidFill>
                  <a:srgbClr val="0070C0"/>
                </a:solidFill>
              </a:rPr>
              <a:t>Mean = 12.5</a:t>
            </a:r>
          </a:p>
          <a:p>
            <a:r>
              <a:rPr lang="en-US" sz="2400" dirty="0" smtClean="0">
                <a:solidFill>
                  <a:srgbClr val="0070C0"/>
                </a:solidFill>
              </a:rPr>
              <a:t>Variance = 158.10</a:t>
            </a:r>
            <a:r>
              <a:rPr lang="en-US" sz="2400" baseline="30000" dirty="0" smtClean="0">
                <a:solidFill>
                  <a:srgbClr val="0070C0"/>
                </a:solidFill>
              </a:rPr>
              <a:t>2</a:t>
            </a:r>
            <a:r>
              <a:rPr lang="en-US" sz="2400" dirty="0" smtClean="0">
                <a:solidFill>
                  <a:srgbClr val="0070C0"/>
                </a:solidFill>
              </a:rPr>
              <a:t> – 12.5</a:t>
            </a:r>
            <a:r>
              <a:rPr lang="en-US" sz="2400" baseline="30000" dirty="0" smtClean="0">
                <a:solidFill>
                  <a:srgbClr val="0070C0"/>
                </a:solidFill>
              </a:rPr>
              <a:t>2</a:t>
            </a:r>
            <a:r>
              <a:rPr lang="en-US" sz="2400" dirty="0" smtClean="0">
                <a:solidFill>
                  <a:srgbClr val="0070C0"/>
                </a:solidFill>
              </a:rPr>
              <a:t> = 1.85</a:t>
            </a:r>
            <a:endParaRPr lang="en-US" sz="2400" baseline="30000" dirty="0" smtClean="0">
              <a:solidFill>
                <a:srgbClr val="0070C0"/>
              </a:solidFill>
            </a:endParaRPr>
          </a:p>
          <a:p>
            <a:r>
              <a:rPr lang="en-US" sz="2400" dirty="0" smtClean="0">
                <a:solidFill>
                  <a:srgbClr val="0070C0"/>
                </a:solidFill>
              </a:rPr>
              <a:t>Standard deviation = 1.36</a:t>
            </a:r>
          </a:p>
          <a:p>
            <a:r>
              <a:rPr lang="en-US" sz="2400" dirty="0" smtClean="0">
                <a:solidFill>
                  <a:srgbClr val="0070C0"/>
                </a:solidFill>
              </a:rPr>
              <a:t>Note that:  </a:t>
            </a:r>
            <a:r>
              <a:rPr lang="en-US" sz="2400" i="1" dirty="0" smtClean="0">
                <a:solidFill>
                  <a:srgbClr val="0070C0"/>
                </a:solidFill>
              </a:rPr>
              <a:t>E</a:t>
            </a:r>
            <a:r>
              <a:rPr lang="en-US" sz="2400" dirty="0" smtClean="0">
                <a:solidFill>
                  <a:srgbClr val="0070C0"/>
                </a:solidFill>
              </a:rPr>
              <a:t>(</a:t>
            </a:r>
            <a:r>
              <a:rPr lang="en-US" sz="2400" i="1" dirty="0" smtClean="0">
                <a:solidFill>
                  <a:srgbClr val="0070C0"/>
                </a:solidFill>
              </a:rPr>
              <a:t>X</a:t>
            </a:r>
            <a:r>
              <a:rPr lang="en-US" sz="2400" baseline="30000" dirty="0" smtClean="0">
                <a:solidFill>
                  <a:srgbClr val="0070C0"/>
                </a:solidFill>
              </a:rPr>
              <a:t>2</a:t>
            </a:r>
            <a:r>
              <a:rPr lang="en-US" sz="2400" dirty="0" smtClean="0">
                <a:solidFill>
                  <a:srgbClr val="0070C0"/>
                </a:solidFill>
              </a:rPr>
              <a:t>) ≠ [</a:t>
            </a:r>
            <a:r>
              <a:rPr lang="en-US" sz="2400" i="1" dirty="0" smtClean="0">
                <a:solidFill>
                  <a:srgbClr val="0070C0"/>
                </a:solidFill>
              </a:rPr>
              <a:t>E</a:t>
            </a:r>
            <a:r>
              <a:rPr lang="en-US" sz="2400" dirty="0" smtClean="0">
                <a:solidFill>
                  <a:srgbClr val="0070C0"/>
                </a:solidFill>
              </a:rPr>
              <a:t>(</a:t>
            </a:r>
            <a:r>
              <a:rPr lang="en-US" sz="2400" i="1" dirty="0" smtClean="0">
                <a:solidFill>
                  <a:srgbClr val="0070C0"/>
                </a:solidFill>
              </a:rPr>
              <a:t>X</a:t>
            </a:r>
            <a:r>
              <a:rPr lang="en-US" sz="2400" dirty="0" smtClean="0">
                <a:solidFill>
                  <a:srgbClr val="0070C0"/>
                </a:solidFill>
              </a:rPr>
              <a:t>)]</a:t>
            </a:r>
            <a:r>
              <a:rPr lang="en-US" sz="2400" baseline="30000" dirty="0" smtClean="0">
                <a:solidFill>
                  <a:srgbClr val="0070C0"/>
                </a:solidFill>
              </a:rPr>
              <a:t>2</a:t>
            </a:r>
            <a:r>
              <a:rPr lang="en-US" sz="2400" dirty="0" smtClean="0">
                <a:solidFill>
                  <a:srgbClr val="0070C0"/>
                </a:solidFill>
              </a:rPr>
              <a:t> </a:t>
            </a:r>
            <a:endParaRPr lang="en-US" dirty="0">
              <a:solidFill>
                <a:srgbClr val="0070C0"/>
              </a:solidFill>
            </a:endParaRPr>
          </a:p>
        </p:txBody>
      </p:sp>
      <p:graphicFrame>
        <p:nvGraphicFramePr>
          <p:cNvPr id="81924" name="Object 4"/>
          <p:cNvGraphicFramePr>
            <a:graphicFrameLocks noChangeAspect="1"/>
          </p:cNvGraphicFramePr>
          <p:nvPr/>
        </p:nvGraphicFramePr>
        <p:xfrm>
          <a:off x="2209800" y="2819399"/>
          <a:ext cx="2133600" cy="3408031"/>
        </p:xfrm>
        <a:graphic>
          <a:graphicData uri="http://schemas.openxmlformats.org/presentationml/2006/ole">
            <p:oleObj spid="_x0000_s81924" name="Worksheet" r:id="rId5" imgW="1419149" imgH="2267102" progId="Excel.Sheet.12">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Function of a Random Variable</a:t>
            </a:r>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24</a:t>
            </a:fld>
            <a:endParaRPr lang="en-US" dirty="0"/>
          </a:p>
        </p:txBody>
      </p:sp>
      <p:graphicFrame>
        <p:nvGraphicFramePr>
          <p:cNvPr id="6" name="Object 5"/>
          <p:cNvGraphicFramePr>
            <a:graphicFrameLocks noChangeAspect="1"/>
          </p:cNvGraphicFramePr>
          <p:nvPr/>
        </p:nvGraphicFramePr>
        <p:xfrm>
          <a:off x="520926" y="1409699"/>
          <a:ext cx="8318273" cy="1867027"/>
        </p:xfrm>
        <a:graphic>
          <a:graphicData uri="http://schemas.openxmlformats.org/presentationml/2006/ole">
            <p:oleObj spid="_x0000_s82946" name="Equation" r:id="rId4" imgW="4356000" imgH="977760" progId="Equation.DSMT4">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3-12:  Digital Channel</a:t>
            </a:r>
            <a:endParaRPr lang="en-US" dirty="0"/>
          </a:p>
        </p:txBody>
      </p:sp>
      <p:sp>
        <p:nvSpPr>
          <p:cNvPr id="3" name="Content Placeholder 2"/>
          <p:cNvSpPr>
            <a:spLocks noGrp="1"/>
          </p:cNvSpPr>
          <p:nvPr>
            <p:ph idx="1"/>
          </p:nvPr>
        </p:nvSpPr>
        <p:spPr>
          <a:xfrm>
            <a:off x="457200" y="1066800"/>
            <a:ext cx="8229600" cy="1981200"/>
          </a:xfrm>
        </p:spPr>
        <p:txBody>
          <a:bodyPr>
            <a:normAutofit lnSpcReduction="10000"/>
          </a:bodyPr>
          <a:lstStyle/>
          <a:p>
            <a:pPr>
              <a:buNone/>
            </a:pPr>
            <a:r>
              <a:rPr lang="en-US" dirty="0" smtClean="0"/>
              <a:t>In Example 3-9, </a:t>
            </a:r>
            <a:r>
              <a:rPr lang="en-US" i="1" dirty="0" smtClean="0"/>
              <a:t>X</a:t>
            </a:r>
            <a:r>
              <a:rPr lang="en-US" dirty="0" smtClean="0"/>
              <a:t> is the number of bits in error in the next four bits transmitted.  What is the expected value of the square of the number of bits in error?</a:t>
            </a:r>
            <a:endParaRPr lang="en-US" dirty="0"/>
          </a:p>
        </p:txBody>
      </p:sp>
      <p:sp>
        <p:nvSpPr>
          <p:cNvPr id="4" name="Footer Placeholder 3"/>
          <p:cNvSpPr>
            <a:spLocks noGrp="1"/>
          </p:cNvSpPr>
          <p:nvPr>
            <p:ph type="ftr" sz="quarter" idx="11"/>
          </p:nvPr>
        </p:nvSpPr>
        <p:spPr/>
        <p:txBody>
          <a:bodyPr/>
          <a:lstStyle/>
          <a:p>
            <a:r>
              <a:rPr lang="en-US" dirty="0" smtClean="0"/>
              <a:t>Sec 3-4 Mean &amp; Variance of a Discrete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pPr/>
              <a:t>25</a:t>
            </a:fld>
            <a:endParaRPr lang="en-US" dirty="0"/>
          </a:p>
        </p:txBody>
      </p:sp>
      <p:graphicFrame>
        <p:nvGraphicFramePr>
          <p:cNvPr id="83970" name="Object 2"/>
          <p:cNvGraphicFramePr>
            <a:graphicFrameLocks noChangeAspect="1"/>
          </p:cNvGraphicFramePr>
          <p:nvPr/>
        </p:nvGraphicFramePr>
        <p:xfrm>
          <a:off x="3124200" y="3048000"/>
          <a:ext cx="1241092" cy="2438400"/>
        </p:xfrm>
        <a:graphic>
          <a:graphicData uri="http://schemas.openxmlformats.org/presentationml/2006/ole">
            <p:oleObj spid="_x0000_s83970" name="Worksheet" r:id="rId4" imgW="866851" imgH="1705051" progId="Excel.Sheet.12">
              <p:embed/>
            </p:oleObj>
          </a:graphicData>
        </a:graphic>
      </p:graphicFrame>
      <p:graphicFrame>
        <p:nvGraphicFramePr>
          <p:cNvPr id="83971" name="Object 3"/>
          <p:cNvGraphicFramePr>
            <a:graphicFrameLocks noChangeAspect="1"/>
          </p:cNvGraphicFramePr>
          <p:nvPr/>
        </p:nvGraphicFramePr>
        <p:xfrm>
          <a:off x="4571999" y="3048000"/>
          <a:ext cx="914401" cy="2784617"/>
        </p:xfrm>
        <a:graphic>
          <a:graphicData uri="http://schemas.openxmlformats.org/presentationml/2006/ole">
            <p:oleObj spid="_x0000_s83971" name="Worksheet" r:id="rId5" imgW="647700" imgH="1971751" progId="Excel.Sheet.12">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Uniform Distribution</a:t>
            </a:r>
            <a:endParaRPr lang="en-US" dirty="0"/>
          </a:p>
        </p:txBody>
      </p:sp>
      <p:sp>
        <p:nvSpPr>
          <p:cNvPr id="3" name="Content Placeholder 2"/>
          <p:cNvSpPr>
            <a:spLocks noGrp="1"/>
          </p:cNvSpPr>
          <p:nvPr>
            <p:ph idx="1"/>
          </p:nvPr>
        </p:nvSpPr>
        <p:spPr>
          <a:xfrm>
            <a:off x="457200" y="914400"/>
            <a:ext cx="8229600" cy="4572000"/>
          </a:xfrm>
        </p:spPr>
        <p:txBody>
          <a:bodyPr>
            <a:noAutofit/>
          </a:bodyPr>
          <a:lstStyle/>
          <a:p>
            <a:r>
              <a:rPr lang="en-US" dirty="0" smtClean="0"/>
              <a:t>Simplest discrete distribution. </a:t>
            </a:r>
          </a:p>
          <a:p>
            <a:r>
              <a:rPr lang="en-US" dirty="0" smtClean="0"/>
              <a:t>The random variable </a:t>
            </a:r>
            <a:r>
              <a:rPr lang="en-US" i="1" dirty="0" smtClean="0"/>
              <a:t>X</a:t>
            </a:r>
            <a:r>
              <a:rPr lang="en-US" dirty="0" smtClean="0"/>
              <a:t> assumes only a finite number of values, each with equal probability.</a:t>
            </a:r>
          </a:p>
          <a:p>
            <a:r>
              <a:rPr lang="en-US" dirty="0" smtClean="0"/>
              <a:t>A random variable </a:t>
            </a:r>
            <a:r>
              <a:rPr lang="en-US" i="1" dirty="0" smtClean="0"/>
              <a:t>X</a:t>
            </a:r>
            <a:r>
              <a:rPr lang="en-US" dirty="0" smtClean="0"/>
              <a:t> has a discrete uniform distribution if each of the n values in its range, say </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 </a:t>
            </a:r>
            <a:r>
              <a:rPr lang="en-US" i="1" dirty="0" smtClean="0"/>
              <a:t>x</a:t>
            </a:r>
            <a:r>
              <a:rPr lang="en-US" baseline="-25000" dirty="0" smtClean="0"/>
              <a:t>n</a:t>
            </a:r>
            <a:r>
              <a:rPr lang="en-US" dirty="0" smtClean="0"/>
              <a:t>, has equal probability.</a:t>
            </a:r>
          </a:p>
          <a:p>
            <a:endParaRPr lang="en-US" dirty="0" smtClean="0"/>
          </a:p>
          <a:p>
            <a:pPr algn="r">
              <a:buNone/>
            </a:pPr>
            <a:r>
              <a:rPr lang="en-US" i="1" dirty="0" smtClean="0"/>
              <a:t>f</a:t>
            </a:r>
            <a:r>
              <a:rPr lang="en-US" dirty="0" smtClean="0"/>
              <a:t>(</a:t>
            </a:r>
            <a:r>
              <a:rPr lang="en-US" i="1" dirty="0" smtClean="0"/>
              <a:t>x</a:t>
            </a:r>
            <a:r>
              <a:rPr lang="en-US" baseline="-25000" dirty="0" smtClean="0"/>
              <a:t>i</a:t>
            </a:r>
            <a:r>
              <a:rPr lang="en-US" dirty="0" smtClean="0"/>
              <a:t>) = 1/</a:t>
            </a:r>
            <a:r>
              <a:rPr lang="en-US" i="1" dirty="0" smtClean="0"/>
              <a:t>n			   </a:t>
            </a:r>
            <a:r>
              <a:rPr lang="en-US" dirty="0" smtClean="0"/>
              <a:t>(3-5)</a:t>
            </a:r>
            <a:endParaRPr lang="en-US" dirty="0"/>
          </a:p>
        </p:txBody>
      </p:sp>
      <p:sp>
        <p:nvSpPr>
          <p:cNvPr id="4" name="Footer Placeholder 3"/>
          <p:cNvSpPr>
            <a:spLocks noGrp="1"/>
          </p:cNvSpPr>
          <p:nvPr>
            <p:ph type="ftr" sz="quarter" idx="11"/>
          </p:nvPr>
        </p:nvSpPr>
        <p:spPr/>
        <p:txBody>
          <a:bodyPr/>
          <a:lstStyle/>
          <a:p>
            <a:r>
              <a:rPr lang="en-US" dirty="0" smtClean="0"/>
              <a:t>Sec 3-5 Discrete Uniform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68362"/>
          </a:xfrm>
        </p:spPr>
        <p:txBody>
          <a:bodyPr>
            <a:noAutofit/>
          </a:bodyPr>
          <a:lstStyle/>
          <a:p>
            <a:r>
              <a:rPr lang="en-US" sz="3200" dirty="0" smtClean="0"/>
              <a:t>Example 3-13: Discrete Uniform Random Variable</a:t>
            </a:r>
            <a:endParaRPr lang="en-US" sz="3200" dirty="0"/>
          </a:p>
        </p:txBody>
      </p:sp>
      <p:sp>
        <p:nvSpPr>
          <p:cNvPr id="3" name="Content Placeholder 2"/>
          <p:cNvSpPr>
            <a:spLocks noGrp="1"/>
          </p:cNvSpPr>
          <p:nvPr>
            <p:ph idx="1"/>
          </p:nvPr>
        </p:nvSpPr>
        <p:spPr/>
        <p:txBody>
          <a:bodyPr/>
          <a:lstStyle/>
          <a:p>
            <a:pPr>
              <a:buNone/>
            </a:pPr>
            <a:r>
              <a:rPr lang="en-US" dirty="0" smtClean="0"/>
              <a:t>The first digit of a part’s serial number is equally likely to be the digits 0 through 9.  If one part is selected from a large batch &amp; </a:t>
            </a:r>
            <a:r>
              <a:rPr lang="en-US" i="1" dirty="0" smtClean="0"/>
              <a:t>X</a:t>
            </a:r>
            <a:r>
              <a:rPr lang="en-US" dirty="0" smtClean="0"/>
              <a:t> is the 1</a:t>
            </a:r>
            <a:r>
              <a:rPr lang="en-US" baseline="30000" dirty="0" smtClean="0"/>
              <a:t>st</a:t>
            </a:r>
            <a:r>
              <a:rPr lang="en-US" dirty="0" smtClean="0"/>
              <a:t> digit of the serial number, then </a:t>
            </a:r>
            <a:r>
              <a:rPr lang="en-US" i="1" dirty="0" smtClean="0"/>
              <a:t>X</a:t>
            </a:r>
            <a:r>
              <a:rPr lang="en-US" dirty="0" smtClean="0"/>
              <a:t> has a discrete uniform distribution as shown.</a:t>
            </a:r>
            <a:endParaRPr lang="en-US" dirty="0"/>
          </a:p>
        </p:txBody>
      </p:sp>
      <p:sp>
        <p:nvSpPr>
          <p:cNvPr id="4" name="Footer Placeholder 3"/>
          <p:cNvSpPr>
            <a:spLocks noGrp="1"/>
          </p:cNvSpPr>
          <p:nvPr>
            <p:ph type="ftr" sz="quarter" idx="11"/>
          </p:nvPr>
        </p:nvSpPr>
        <p:spPr/>
        <p:txBody>
          <a:bodyPr/>
          <a:lstStyle/>
          <a:p>
            <a:r>
              <a:rPr lang="en-US" dirty="0" smtClean="0"/>
              <a:t>Sec 3-5 Discrete Uniform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27</a:t>
            </a:fld>
            <a:endParaRPr lang="en-US" dirty="0"/>
          </a:p>
        </p:txBody>
      </p:sp>
      <p:pic>
        <p:nvPicPr>
          <p:cNvPr id="6" name="Picture 2" descr="C:\Documents and Settings\rsims\My Documents\Sims Courses\Wiley Slide Development Project\JPEG images from Jenny\Ch03\fig_03_07.jpg"/>
          <p:cNvPicPr>
            <a:picLocks noChangeAspect="1" noChangeArrowheads="1"/>
          </p:cNvPicPr>
          <p:nvPr/>
        </p:nvPicPr>
        <p:blipFill>
          <a:blip r:embed="rId3" cstate="print"/>
          <a:srcRect/>
          <a:stretch>
            <a:fillRect/>
          </a:stretch>
        </p:blipFill>
        <p:spPr bwMode="auto">
          <a:xfrm>
            <a:off x="1600200" y="3733800"/>
            <a:ext cx="5707990" cy="1371600"/>
          </a:xfrm>
          <a:prstGeom prst="rect">
            <a:avLst/>
          </a:prstGeom>
          <a:noFill/>
        </p:spPr>
      </p:pic>
      <p:sp>
        <p:nvSpPr>
          <p:cNvPr id="7" name="TextBox 6"/>
          <p:cNvSpPr txBox="1"/>
          <p:nvPr/>
        </p:nvSpPr>
        <p:spPr>
          <a:xfrm>
            <a:off x="1371600" y="5486400"/>
            <a:ext cx="6453626" cy="369332"/>
          </a:xfrm>
          <a:prstGeom prst="rect">
            <a:avLst/>
          </a:prstGeom>
          <a:noFill/>
        </p:spPr>
        <p:txBody>
          <a:bodyPr wrap="none" rtlCol="0">
            <a:spAutoFit/>
          </a:bodyPr>
          <a:lstStyle/>
          <a:p>
            <a:r>
              <a:rPr lang="en-US" dirty="0" smtClean="0">
                <a:solidFill>
                  <a:srgbClr val="0070C0"/>
                </a:solidFill>
              </a:rPr>
              <a:t>Figure 3-7  </a:t>
            </a:r>
            <a:r>
              <a:rPr lang="en-US" dirty="0" smtClean="0"/>
              <a:t>Probability mass function, </a:t>
            </a:r>
            <a:r>
              <a:rPr lang="en-US" i="1" dirty="0" smtClean="0"/>
              <a:t>f</a:t>
            </a:r>
            <a:r>
              <a:rPr lang="en-US" dirty="0" smtClean="0"/>
              <a:t>(</a:t>
            </a:r>
            <a:r>
              <a:rPr lang="en-US" i="1" dirty="0" smtClean="0"/>
              <a:t>x</a:t>
            </a:r>
            <a:r>
              <a:rPr lang="en-US" dirty="0" smtClean="0"/>
              <a:t>) = 1/10 for </a:t>
            </a:r>
            <a:r>
              <a:rPr lang="en-US" i="1" dirty="0" smtClean="0"/>
              <a:t>x</a:t>
            </a:r>
            <a:r>
              <a:rPr lang="en-US" dirty="0" smtClean="0"/>
              <a:t> = 0, 1, 2, …, 9</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Discrete Uniform Distribution</a:t>
            </a:r>
            <a:endParaRPr lang="en-US" dirty="0"/>
          </a:p>
        </p:txBody>
      </p:sp>
      <p:sp>
        <p:nvSpPr>
          <p:cNvPr id="3" name="Content Placeholder 2"/>
          <p:cNvSpPr>
            <a:spLocks noGrp="1"/>
          </p:cNvSpPr>
          <p:nvPr>
            <p:ph idx="1"/>
          </p:nvPr>
        </p:nvSpPr>
        <p:spPr/>
        <p:txBody>
          <a:bodyPr>
            <a:normAutofit/>
          </a:bodyPr>
          <a:lstStyle/>
          <a:p>
            <a:r>
              <a:rPr lang="en-US" dirty="0" smtClean="0"/>
              <a:t>Let </a:t>
            </a:r>
            <a:r>
              <a:rPr lang="en-US" i="1" dirty="0" smtClean="0"/>
              <a:t>X</a:t>
            </a:r>
            <a:r>
              <a:rPr lang="en-US" dirty="0" smtClean="0"/>
              <a:t> be a discrete uniform random variable from </a:t>
            </a:r>
            <a:r>
              <a:rPr lang="en-US" i="1" dirty="0" smtClean="0"/>
              <a:t>a</a:t>
            </a:r>
            <a:r>
              <a:rPr lang="en-US" dirty="0" smtClean="0"/>
              <a:t> to </a:t>
            </a:r>
            <a:r>
              <a:rPr lang="en-US" i="1" dirty="0" smtClean="0"/>
              <a:t>b</a:t>
            </a:r>
            <a:r>
              <a:rPr lang="en-US" dirty="0" smtClean="0"/>
              <a:t> for </a:t>
            </a:r>
            <a:r>
              <a:rPr lang="en-US" i="1" dirty="0" smtClean="0"/>
              <a:t>a</a:t>
            </a:r>
            <a:r>
              <a:rPr lang="en-US" dirty="0" smtClean="0"/>
              <a:t> &lt; </a:t>
            </a:r>
            <a:r>
              <a:rPr lang="en-US" i="1" dirty="0" smtClean="0"/>
              <a:t>b</a:t>
            </a:r>
            <a:r>
              <a:rPr lang="en-US" dirty="0" smtClean="0"/>
              <a:t>. There are b – (a-1) values in the inclusive interval.  Therefore:</a:t>
            </a:r>
          </a:p>
          <a:p>
            <a:pPr>
              <a:buNone/>
            </a:pPr>
            <a:r>
              <a:rPr lang="en-US" dirty="0" smtClean="0"/>
              <a:t>			</a:t>
            </a:r>
            <a:r>
              <a:rPr lang="en-US" i="1" dirty="0" smtClean="0"/>
              <a:t>f</a:t>
            </a:r>
            <a:r>
              <a:rPr lang="en-US" dirty="0" smtClean="0"/>
              <a:t>(</a:t>
            </a:r>
            <a:r>
              <a:rPr lang="en-US" i="1" dirty="0" smtClean="0"/>
              <a:t>x</a:t>
            </a:r>
            <a:r>
              <a:rPr lang="en-US" dirty="0" smtClean="0"/>
              <a:t>) = 1/(</a:t>
            </a:r>
            <a:r>
              <a:rPr lang="en-US" i="1" dirty="0" smtClean="0"/>
              <a:t>b</a:t>
            </a:r>
            <a:r>
              <a:rPr lang="en-US" dirty="0" smtClean="0"/>
              <a:t>-</a:t>
            </a:r>
            <a:r>
              <a:rPr lang="en-US" i="1" dirty="0" smtClean="0"/>
              <a:t>a</a:t>
            </a:r>
            <a:r>
              <a:rPr lang="en-US" dirty="0" smtClean="0"/>
              <a:t>+1)</a:t>
            </a:r>
          </a:p>
          <a:p>
            <a:r>
              <a:rPr lang="en-US" dirty="0" smtClean="0"/>
              <a:t>Its measures are:</a:t>
            </a:r>
          </a:p>
          <a:p>
            <a:pPr>
              <a:buNone/>
            </a:pPr>
            <a:r>
              <a:rPr lang="en-US" dirty="0" smtClean="0"/>
              <a:t>			</a:t>
            </a:r>
            <a:r>
              <a:rPr lang="el-GR" dirty="0" smtClean="0"/>
              <a:t>μ</a:t>
            </a:r>
            <a:r>
              <a:rPr lang="en-US" dirty="0" smtClean="0"/>
              <a:t> = </a:t>
            </a:r>
            <a:r>
              <a:rPr lang="en-US" i="1" dirty="0" smtClean="0"/>
              <a:t>E</a:t>
            </a:r>
            <a:r>
              <a:rPr lang="en-US" dirty="0" smtClean="0"/>
              <a:t>(</a:t>
            </a:r>
            <a:r>
              <a:rPr lang="en-US" i="1" dirty="0" smtClean="0"/>
              <a:t>x</a:t>
            </a:r>
            <a:r>
              <a:rPr lang="en-US" dirty="0" smtClean="0"/>
              <a:t>) = 1/(</a:t>
            </a:r>
            <a:r>
              <a:rPr lang="en-US" i="1" dirty="0" smtClean="0"/>
              <a:t>b</a:t>
            </a:r>
            <a:r>
              <a:rPr lang="en-US" dirty="0" smtClean="0"/>
              <a:t>-</a:t>
            </a:r>
            <a:r>
              <a:rPr lang="en-US" i="1" dirty="0" smtClean="0"/>
              <a:t>a</a:t>
            </a:r>
            <a:r>
              <a:rPr lang="en-US" dirty="0" smtClean="0"/>
              <a:t>)</a:t>
            </a:r>
          </a:p>
          <a:p>
            <a:pPr>
              <a:buNone/>
            </a:pPr>
            <a:r>
              <a:rPr lang="en-US" dirty="0" smtClean="0"/>
              <a:t>			</a:t>
            </a:r>
            <a:r>
              <a:rPr lang="el-GR" dirty="0" smtClean="0"/>
              <a:t>σ</a:t>
            </a:r>
            <a:r>
              <a:rPr lang="en-US" baseline="30000" dirty="0" smtClean="0"/>
              <a:t>2</a:t>
            </a:r>
            <a:r>
              <a:rPr lang="en-US" dirty="0" smtClean="0"/>
              <a:t> = </a:t>
            </a:r>
            <a:r>
              <a:rPr lang="en-US" i="1" dirty="0" smtClean="0"/>
              <a:t>V</a:t>
            </a:r>
            <a:r>
              <a:rPr lang="en-US" dirty="0" smtClean="0"/>
              <a:t>(</a:t>
            </a:r>
            <a:r>
              <a:rPr lang="en-US" i="1" dirty="0" smtClean="0"/>
              <a:t>x</a:t>
            </a:r>
            <a:r>
              <a:rPr lang="en-US" dirty="0" smtClean="0"/>
              <a:t>) = [(</a:t>
            </a:r>
            <a:r>
              <a:rPr lang="en-US" i="1" dirty="0" smtClean="0"/>
              <a:t>b</a:t>
            </a:r>
            <a:r>
              <a:rPr lang="en-US" dirty="0" smtClean="0"/>
              <a:t>-</a:t>
            </a:r>
            <a:r>
              <a:rPr lang="en-US" i="1" dirty="0" smtClean="0"/>
              <a:t>a</a:t>
            </a:r>
            <a:r>
              <a:rPr lang="en-US" dirty="0" smtClean="0"/>
              <a:t>+1)</a:t>
            </a:r>
            <a:r>
              <a:rPr lang="en-US" baseline="30000" dirty="0" smtClean="0"/>
              <a:t>2</a:t>
            </a:r>
            <a:r>
              <a:rPr lang="en-US" dirty="0" smtClean="0"/>
              <a:t>–1]/12           (3-6)</a:t>
            </a:r>
          </a:p>
          <a:p>
            <a:pPr>
              <a:buNone/>
            </a:pPr>
            <a:r>
              <a:rPr lang="en-US" dirty="0" smtClean="0"/>
              <a:t>				</a:t>
            </a:r>
            <a:r>
              <a:rPr lang="en-US" sz="2000" dirty="0" smtClean="0"/>
              <a:t>Note that the mean is the midpoint of a &amp; b.</a:t>
            </a:r>
            <a:endParaRPr lang="en-US" dirty="0"/>
          </a:p>
        </p:txBody>
      </p:sp>
      <p:sp>
        <p:nvSpPr>
          <p:cNvPr id="4" name="Footer Placeholder 3"/>
          <p:cNvSpPr>
            <a:spLocks noGrp="1"/>
          </p:cNvSpPr>
          <p:nvPr>
            <p:ph type="ftr" sz="quarter" idx="11"/>
          </p:nvPr>
        </p:nvSpPr>
        <p:spPr/>
        <p:txBody>
          <a:bodyPr/>
          <a:lstStyle/>
          <a:p>
            <a:r>
              <a:rPr lang="en-US" dirty="0" smtClean="0"/>
              <a:t>Sec 3-5 Discrete Uniform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3-14: Number of Voice Lines</a:t>
            </a:r>
            <a:endParaRPr lang="en-US" dirty="0"/>
          </a:p>
        </p:txBody>
      </p:sp>
      <p:sp>
        <p:nvSpPr>
          <p:cNvPr id="3" name="Content Placeholder 2"/>
          <p:cNvSpPr>
            <a:spLocks noGrp="1"/>
          </p:cNvSpPr>
          <p:nvPr>
            <p:ph idx="1"/>
          </p:nvPr>
        </p:nvSpPr>
        <p:spPr>
          <a:xfrm>
            <a:off x="457200" y="1066800"/>
            <a:ext cx="8229600" cy="3124200"/>
          </a:xfrm>
        </p:spPr>
        <p:txBody>
          <a:bodyPr/>
          <a:lstStyle/>
          <a:p>
            <a:pPr>
              <a:buNone/>
            </a:pPr>
            <a:r>
              <a:rPr lang="en-US" dirty="0" smtClean="0"/>
              <a:t>Per Example 3-1, let the random variable </a:t>
            </a:r>
            <a:r>
              <a:rPr lang="en-US" i="1" dirty="0" smtClean="0"/>
              <a:t>X</a:t>
            </a:r>
            <a:r>
              <a:rPr lang="en-US" dirty="0" smtClean="0"/>
              <a:t> denote the number of the 48 voice lines that are in use at a particular time.  Assume that </a:t>
            </a:r>
            <a:r>
              <a:rPr lang="en-US" i="1" dirty="0" smtClean="0"/>
              <a:t>X</a:t>
            </a:r>
            <a:r>
              <a:rPr lang="en-US" dirty="0" smtClean="0"/>
              <a:t> is a discrete uniform random variable with a range of 0 to 48.  Find </a:t>
            </a:r>
            <a:r>
              <a:rPr lang="en-US" i="1" dirty="0" smtClean="0"/>
              <a:t>E</a:t>
            </a:r>
            <a:r>
              <a:rPr lang="en-US" dirty="0" smtClean="0"/>
              <a:t>(</a:t>
            </a:r>
            <a:r>
              <a:rPr lang="en-US" i="1" dirty="0" smtClean="0"/>
              <a:t>X</a:t>
            </a:r>
            <a:r>
              <a:rPr lang="en-US" dirty="0" smtClean="0"/>
              <a:t>) &amp; </a:t>
            </a:r>
            <a:r>
              <a:rPr lang="en-US" i="1" dirty="0" smtClean="0"/>
              <a:t>SD</a:t>
            </a:r>
            <a:r>
              <a:rPr lang="en-US" dirty="0" smtClean="0"/>
              <a:t>(</a:t>
            </a:r>
            <a:r>
              <a:rPr lang="en-US" i="1" dirty="0" smtClean="0"/>
              <a:t>X</a:t>
            </a:r>
            <a:r>
              <a:rPr lang="en-US" dirty="0" smtClean="0"/>
              <a:t>).</a:t>
            </a:r>
          </a:p>
          <a:p>
            <a:pPr>
              <a:buNone/>
            </a:pPr>
            <a:r>
              <a:rPr lang="en-US" dirty="0" smtClean="0"/>
              <a:t>Answer:</a:t>
            </a:r>
            <a:endParaRPr lang="en-US" dirty="0"/>
          </a:p>
        </p:txBody>
      </p:sp>
      <p:sp>
        <p:nvSpPr>
          <p:cNvPr id="4" name="Footer Placeholder 3"/>
          <p:cNvSpPr>
            <a:spLocks noGrp="1"/>
          </p:cNvSpPr>
          <p:nvPr>
            <p:ph type="ftr" sz="quarter" idx="11"/>
          </p:nvPr>
        </p:nvSpPr>
        <p:spPr/>
        <p:txBody>
          <a:bodyPr/>
          <a:lstStyle/>
          <a:p>
            <a:r>
              <a:rPr lang="en-US" dirty="0" smtClean="0"/>
              <a:t>Sec 3-5 Discrete Uniform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29</a:t>
            </a:fld>
            <a:endParaRPr lang="en-US" dirty="0"/>
          </a:p>
        </p:txBody>
      </p:sp>
      <p:graphicFrame>
        <p:nvGraphicFramePr>
          <p:cNvPr id="6" name="Object 5"/>
          <p:cNvGraphicFramePr>
            <a:graphicFrameLocks noChangeAspect="1"/>
          </p:cNvGraphicFramePr>
          <p:nvPr/>
        </p:nvGraphicFramePr>
        <p:xfrm>
          <a:off x="2057399" y="3733800"/>
          <a:ext cx="5585883" cy="1981200"/>
        </p:xfrm>
        <a:graphic>
          <a:graphicData uri="http://schemas.openxmlformats.org/presentationml/2006/ole">
            <p:oleObj spid="_x0000_s91138" name="Equation" r:id="rId4" imgW="2577960" imgH="91440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Random Variables</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Sec 3-1 Discrete Random Variables</a:t>
            </a:r>
            <a:endParaRPr lang="en-US" dirty="0"/>
          </a:p>
        </p:txBody>
      </p:sp>
      <p:sp>
        <p:nvSpPr>
          <p:cNvPr id="7" name="Content Placeholder 6"/>
          <p:cNvSpPr>
            <a:spLocks noGrp="1"/>
          </p:cNvSpPr>
          <p:nvPr>
            <p:ph idx="1"/>
          </p:nvPr>
        </p:nvSpPr>
        <p:spPr>
          <a:xfrm>
            <a:off x="457200" y="1066800"/>
            <a:ext cx="8229600" cy="5181600"/>
          </a:xfrm>
        </p:spPr>
        <p:txBody>
          <a:bodyPr>
            <a:normAutofit fontScale="92500" lnSpcReduction="20000"/>
          </a:bodyPr>
          <a:lstStyle/>
          <a:p>
            <a:pPr>
              <a:buNone/>
            </a:pPr>
            <a:r>
              <a:rPr lang="en-US" dirty="0" smtClean="0"/>
              <a:t>Many physical systems can be modeled by the same or similar random experiments and random variables.  The distribution of the random variable involved in each of these common systems can be analyzed, and the results can be used in different applications and examples. </a:t>
            </a:r>
          </a:p>
          <a:p>
            <a:pPr>
              <a:buNone/>
            </a:pPr>
            <a:r>
              <a:rPr lang="en-US" dirty="0" smtClean="0"/>
              <a:t>In this chapter, we present the analysis of several random experiments and </a:t>
            </a:r>
            <a:r>
              <a:rPr lang="en-US" dirty="0" smtClean="0">
                <a:solidFill>
                  <a:srgbClr val="0070C0"/>
                </a:solidFill>
              </a:rPr>
              <a:t>discrete random variables</a:t>
            </a:r>
            <a:r>
              <a:rPr lang="en-US" dirty="0" smtClean="0">
                <a:solidFill>
                  <a:srgbClr val="00B0F0"/>
                </a:solidFill>
              </a:rPr>
              <a:t> </a:t>
            </a:r>
            <a:r>
              <a:rPr lang="en-US" dirty="0" smtClean="0"/>
              <a:t>that frequently arise in applications.  </a:t>
            </a:r>
          </a:p>
          <a:p>
            <a:pPr>
              <a:buNone/>
            </a:pPr>
            <a:r>
              <a:rPr lang="en-US" dirty="0" smtClean="0"/>
              <a:t>We often omit a discussion of the underlying sample space of the random experiment and directly describe the distribution of a particular random variable.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3-15 Proportion of Voice Lines</a:t>
            </a:r>
            <a:endParaRPr lang="en-US" dirty="0"/>
          </a:p>
        </p:txBody>
      </p:sp>
      <p:sp>
        <p:nvSpPr>
          <p:cNvPr id="3" name="Content Placeholder 2"/>
          <p:cNvSpPr>
            <a:spLocks noGrp="1"/>
          </p:cNvSpPr>
          <p:nvPr>
            <p:ph idx="1"/>
          </p:nvPr>
        </p:nvSpPr>
        <p:spPr/>
        <p:txBody>
          <a:bodyPr/>
          <a:lstStyle/>
          <a:p>
            <a:pPr>
              <a:buNone/>
            </a:pPr>
            <a:r>
              <a:rPr lang="en-US" dirty="0" smtClean="0"/>
              <a:t>Let the random variable </a:t>
            </a:r>
            <a:r>
              <a:rPr lang="en-US" i="1" dirty="0" smtClean="0"/>
              <a:t>Y</a:t>
            </a:r>
            <a:r>
              <a:rPr lang="en-US" dirty="0" smtClean="0"/>
              <a:t> denote the proportion of the 48 voice line that are in use at a particular time &amp; </a:t>
            </a:r>
            <a:r>
              <a:rPr lang="en-US" i="1" dirty="0" smtClean="0"/>
              <a:t>X</a:t>
            </a:r>
            <a:r>
              <a:rPr lang="en-US" dirty="0" smtClean="0"/>
              <a:t> as defined in the prior example.  Then </a:t>
            </a:r>
            <a:r>
              <a:rPr lang="en-US" i="1" dirty="0" smtClean="0"/>
              <a:t>Y</a:t>
            </a:r>
            <a:r>
              <a:rPr lang="en-US" dirty="0" smtClean="0"/>
              <a:t> = </a:t>
            </a:r>
            <a:r>
              <a:rPr lang="en-US" i="1" dirty="0" smtClean="0"/>
              <a:t>X</a:t>
            </a:r>
            <a:r>
              <a:rPr lang="en-US" dirty="0" smtClean="0"/>
              <a:t>/48 is a proportion.  Find </a:t>
            </a:r>
            <a:r>
              <a:rPr lang="en-US" i="1" dirty="0" smtClean="0"/>
              <a:t>E</a:t>
            </a:r>
            <a:r>
              <a:rPr lang="en-US" dirty="0" smtClean="0"/>
              <a:t>(</a:t>
            </a:r>
            <a:r>
              <a:rPr lang="en-US" i="1" dirty="0" smtClean="0"/>
              <a:t>Y</a:t>
            </a:r>
            <a:r>
              <a:rPr lang="en-US" dirty="0" smtClean="0"/>
              <a:t>) &amp; </a:t>
            </a:r>
            <a:r>
              <a:rPr lang="en-US" i="1" dirty="0" smtClean="0"/>
              <a:t>V</a:t>
            </a:r>
            <a:r>
              <a:rPr lang="en-US" dirty="0" smtClean="0"/>
              <a:t>(</a:t>
            </a:r>
            <a:r>
              <a:rPr lang="en-US" i="1" dirty="0" smtClean="0"/>
              <a:t>Y</a:t>
            </a:r>
            <a:r>
              <a:rPr lang="en-US" dirty="0" smtClean="0"/>
              <a:t>).</a:t>
            </a:r>
          </a:p>
          <a:p>
            <a:pPr>
              <a:buNone/>
            </a:pPr>
            <a:r>
              <a:rPr lang="en-US" dirty="0" smtClean="0"/>
              <a:t>Answer:</a:t>
            </a:r>
            <a:endParaRPr lang="en-US" dirty="0"/>
          </a:p>
        </p:txBody>
      </p:sp>
      <p:sp>
        <p:nvSpPr>
          <p:cNvPr id="4" name="Footer Placeholder 3"/>
          <p:cNvSpPr>
            <a:spLocks noGrp="1"/>
          </p:cNvSpPr>
          <p:nvPr>
            <p:ph type="ftr" sz="quarter" idx="11"/>
          </p:nvPr>
        </p:nvSpPr>
        <p:spPr/>
        <p:txBody>
          <a:bodyPr/>
          <a:lstStyle/>
          <a:p>
            <a:r>
              <a:rPr lang="en-US" dirty="0" smtClean="0"/>
              <a:t>Sec 3-5 Discrete Uniform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30</a:t>
            </a:fld>
            <a:endParaRPr lang="en-US" dirty="0"/>
          </a:p>
        </p:txBody>
      </p:sp>
      <p:graphicFrame>
        <p:nvGraphicFramePr>
          <p:cNvPr id="6" name="Object 5"/>
          <p:cNvGraphicFramePr>
            <a:graphicFrameLocks noChangeAspect="1"/>
          </p:cNvGraphicFramePr>
          <p:nvPr/>
        </p:nvGraphicFramePr>
        <p:xfrm>
          <a:off x="2133600" y="4038600"/>
          <a:ext cx="5573713" cy="1760538"/>
        </p:xfrm>
        <a:graphic>
          <a:graphicData uri="http://schemas.openxmlformats.org/presentationml/2006/ole">
            <p:oleObj spid="_x0000_s92162" name="Equation" r:id="rId4" imgW="2654280" imgH="83808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Binomial Random Variables</a:t>
            </a:r>
            <a:endParaRPr lang="en-US" dirty="0"/>
          </a:p>
        </p:txBody>
      </p:sp>
      <p:sp>
        <p:nvSpPr>
          <p:cNvPr id="3" name="Content Placeholder 2"/>
          <p:cNvSpPr>
            <a:spLocks noGrp="1"/>
          </p:cNvSpPr>
          <p:nvPr>
            <p:ph idx="1"/>
          </p:nvPr>
        </p:nvSpPr>
        <p:spPr>
          <a:xfrm>
            <a:off x="304800" y="1066800"/>
            <a:ext cx="8534400" cy="4953000"/>
          </a:xfrm>
        </p:spPr>
        <p:txBody>
          <a:bodyPr>
            <a:normAutofit lnSpcReduction="10000"/>
          </a:bodyPr>
          <a:lstStyle/>
          <a:p>
            <a:pPr marL="514350" indent="-514350">
              <a:buFont typeface="+mj-lt"/>
              <a:buAutoNum type="arabicPeriod"/>
            </a:pPr>
            <a:r>
              <a:rPr lang="en-US" sz="2400" dirty="0" smtClean="0"/>
              <a:t>Flip a coin 10 times.  </a:t>
            </a:r>
            <a:r>
              <a:rPr lang="en-US" sz="2400" i="1" dirty="0" smtClean="0"/>
              <a:t>X </a:t>
            </a:r>
            <a:r>
              <a:rPr lang="en-US" sz="2400" dirty="0" smtClean="0"/>
              <a:t>= # heads obtained.</a:t>
            </a:r>
          </a:p>
          <a:p>
            <a:pPr marL="514350" indent="-514350">
              <a:buFont typeface="+mj-lt"/>
              <a:buAutoNum type="arabicPeriod"/>
            </a:pPr>
            <a:r>
              <a:rPr lang="en-US" sz="2400" dirty="0" smtClean="0"/>
              <a:t>A worn tool produces 1% defective parts.  </a:t>
            </a:r>
            <a:r>
              <a:rPr lang="en-US" sz="2400" i="1" dirty="0" smtClean="0"/>
              <a:t>X</a:t>
            </a:r>
            <a:r>
              <a:rPr lang="en-US" sz="2400" dirty="0" smtClean="0"/>
              <a:t> = # defective parts in the next 25 parts produced.</a:t>
            </a:r>
          </a:p>
          <a:p>
            <a:pPr marL="514350" indent="-514350">
              <a:buFont typeface="+mj-lt"/>
              <a:buAutoNum type="arabicPeriod"/>
            </a:pPr>
            <a:r>
              <a:rPr lang="en-US" sz="2400" dirty="0" smtClean="0"/>
              <a:t>A multiple-choice test contains 10 questions, each with 4 choices, and you guess.  </a:t>
            </a:r>
            <a:r>
              <a:rPr lang="en-US" sz="2400" i="1" dirty="0" smtClean="0"/>
              <a:t>X</a:t>
            </a:r>
            <a:r>
              <a:rPr lang="en-US" sz="2400" dirty="0" smtClean="0"/>
              <a:t> = # of correct answers.</a:t>
            </a:r>
          </a:p>
          <a:p>
            <a:pPr marL="514350" indent="-514350">
              <a:buFont typeface="+mj-lt"/>
              <a:buAutoNum type="arabicPeriod"/>
            </a:pPr>
            <a:r>
              <a:rPr lang="en-US" sz="2400" dirty="0" smtClean="0"/>
              <a:t>Of the next 20 births, let </a:t>
            </a:r>
            <a:r>
              <a:rPr lang="en-US" sz="2400" i="1" dirty="0" smtClean="0"/>
              <a:t>X</a:t>
            </a:r>
            <a:r>
              <a:rPr lang="en-US" sz="2400" dirty="0" smtClean="0"/>
              <a:t> = # females.</a:t>
            </a:r>
          </a:p>
          <a:p>
            <a:pPr marL="514350" indent="-514350">
              <a:buNone/>
            </a:pPr>
            <a:endParaRPr lang="en-US" sz="1000" dirty="0" smtClean="0"/>
          </a:p>
          <a:p>
            <a:pPr marL="514350" indent="-514350">
              <a:buNone/>
            </a:pPr>
            <a:r>
              <a:rPr lang="en-US" sz="2400" dirty="0" smtClean="0"/>
              <a:t>These are binomial experiments having the following characteristics:</a:t>
            </a:r>
          </a:p>
          <a:p>
            <a:pPr marL="514350" indent="-514350">
              <a:buFont typeface="+mj-lt"/>
              <a:buAutoNum type="arabicPeriod"/>
            </a:pPr>
            <a:r>
              <a:rPr lang="en-US" sz="2400" dirty="0" smtClean="0"/>
              <a:t>Fixed number of trials (</a:t>
            </a:r>
            <a:r>
              <a:rPr lang="en-US" sz="2400" i="1" dirty="0" smtClean="0"/>
              <a:t>n</a:t>
            </a:r>
            <a:r>
              <a:rPr lang="en-US" sz="2400" dirty="0" smtClean="0"/>
              <a:t>).</a:t>
            </a:r>
          </a:p>
          <a:p>
            <a:pPr marL="514350" indent="-514350">
              <a:buFont typeface="+mj-lt"/>
              <a:buAutoNum type="arabicPeriod"/>
            </a:pPr>
            <a:r>
              <a:rPr lang="en-US" sz="2400" dirty="0" smtClean="0"/>
              <a:t>Each trial is termed a success or failure.  </a:t>
            </a:r>
            <a:r>
              <a:rPr lang="en-US" sz="2400" i="1" dirty="0" smtClean="0"/>
              <a:t>X</a:t>
            </a:r>
            <a:r>
              <a:rPr lang="en-US" sz="2400" dirty="0" smtClean="0"/>
              <a:t> is the # of successes.</a:t>
            </a:r>
          </a:p>
          <a:p>
            <a:pPr marL="514350" indent="-514350">
              <a:buFont typeface="+mj-lt"/>
              <a:buAutoNum type="arabicPeriod"/>
            </a:pPr>
            <a:r>
              <a:rPr lang="en-US" sz="2400" dirty="0" smtClean="0"/>
              <a:t>The probability of success in each trial is constant (</a:t>
            </a:r>
            <a:r>
              <a:rPr lang="en-US" sz="2400" i="1" dirty="0" smtClean="0"/>
              <a:t>p</a:t>
            </a:r>
            <a:r>
              <a:rPr lang="en-US" sz="2400" dirty="0" smtClean="0"/>
              <a:t>).</a:t>
            </a:r>
          </a:p>
          <a:p>
            <a:pPr marL="514350" indent="-514350">
              <a:buFont typeface="+mj-lt"/>
              <a:buAutoNum type="arabicPeriod"/>
            </a:pPr>
            <a:r>
              <a:rPr lang="en-US" sz="2400" dirty="0" smtClean="0"/>
              <a:t>The outcomes of successive trials are independent.</a:t>
            </a:r>
            <a:endParaRPr lang="en-US" sz="2400" dirty="0"/>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3-16: Digital Channel</a:t>
            </a:r>
            <a:endParaRPr lang="en-US" dirty="0"/>
          </a:p>
        </p:txBody>
      </p:sp>
      <p:sp>
        <p:nvSpPr>
          <p:cNvPr id="3" name="Content Placeholder 2"/>
          <p:cNvSpPr>
            <a:spLocks noGrp="1"/>
          </p:cNvSpPr>
          <p:nvPr>
            <p:ph idx="1"/>
          </p:nvPr>
        </p:nvSpPr>
        <p:spPr>
          <a:xfrm>
            <a:off x="457200" y="914400"/>
            <a:ext cx="8229600" cy="2743200"/>
          </a:xfrm>
        </p:spPr>
        <p:txBody>
          <a:bodyPr>
            <a:normAutofit/>
          </a:bodyPr>
          <a:lstStyle/>
          <a:p>
            <a:pPr>
              <a:buNone/>
            </a:pPr>
            <a:r>
              <a:rPr lang="en-US" sz="2800" dirty="0" smtClean="0"/>
              <a:t>The chance that a bit transmitted through a digital transmission channel is received in error is 0.1.  Assume that the transmission trials are independent.  Let </a:t>
            </a:r>
            <a:r>
              <a:rPr lang="en-US" sz="2800" i="1" dirty="0" smtClean="0"/>
              <a:t>X</a:t>
            </a:r>
            <a:r>
              <a:rPr lang="en-US" sz="2800" dirty="0" smtClean="0"/>
              <a:t> = the number of bits in error in the next 4 bits transmitted.  Find </a:t>
            </a:r>
            <a:r>
              <a:rPr lang="en-US" sz="2800" i="1" dirty="0" smtClean="0"/>
              <a:t>P</a:t>
            </a:r>
            <a:r>
              <a:rPr lang="en-US" sz="2800" dirty="0" smtClean="0"/>
              <a:t>(</a:t>
            </a:r>
            <a:r>
              <a:rPr lang="en-US" sz="2800" i="1" dirty="0" smtClean="0"/>
              <a:t>X</a:t>
            </a:r>
            <a:r>
              <a:rPr lang="en-US" sz="2800" dirty="0" smtClean="0"/>
              <a:t>=2).</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32</a:t>
            </a:fld>
            <a:endParaRPr lang="en-US" dirty="0"/>
          </a:p>
        </p:txBody>
      </p:sp>
      <p:sp>
        <p:nvSpPr>
          <p:cNvPr id="8" name="TextBox 7"/>
          <p:cNvSpPr txBox="1"/>
          <p:nvPr/>
        </p:nvSpPr>
        <p:spPr>
          <a:xfrm>
            <a:off x="1143000" y="3505200"/>
            <a:ext cx="4495800" cy="2308324"/>
          </a:xfrm>
          <a:prstGeom prst="rect">
            <a:avLst/>
          </a:prstGeom>
          <a:noFill/>
        </p:spPr>
        <p:txBody>
          <a:bodyPr wrap="square" rtlCol="0">
            <a:spAutoFit/>
          </a:bodyPr>
          <a:lstStyle/>
          <a:p>
            <a:r>
              <a:rPr lang="en-US" sz="2400" dirty="0" smtClean="0">
                <a:solidFill>
                  <a:srgbClr val="0070C0"/>
                </a:solidFill>
              </a:rPr>
              <a:t>Let E denote a bit in error</a:t>
            </a:r>
          </a:p>
          <a:p>
            <a:r>
              <a:rPr lang="en-US" sz="2400" dirty="0" smtClean="0">
                <a:solidFill>
                  <a:srgbClr val="0070C0"/>
                </a:solidFill>
              </a:rPr>
              <a:t>Let O denote an OK bit.</a:t>
            </a:r>
          </a:p>
          <a:p>
            <a:r>
              <a:rPr lang="en-US" sz="2400" dirty="0" smtClean="0">
                <a:solidFill>
                  <a:srgbClr val="0070C0"/>
                </a:solidFill>
              </a:rPr>
              <a:t>Sample space &amp; </a:t>
            </a:r>
            <a:r>
              <a:rPr lang="en-US" sz="2400" i="1" dirty="0" smtClean="0">
                <a:solidFill>
                  <a:srgbClr val="0070C0"/>
                </a:solidFill>
              </a:rPr>
              <a:t>x</a:t>
            </a:r>
            <a:r>
              <a:rPr lang="en-US" sz="2400" dirty="0" smtClean="0">
                <a:solidFill>
                  <a:srgbClr val="0070C0"/>
                </a:solidFill>
              </a:rPr>
              <a:t> listed in table.</a:t>
            </a:r>
          </a:p>
          <a:p>
            <a:r>
              <a:rPr lang="en-US" sz="2400" dirty="0" smtClean="0">
                <a:solidFill>
                  <a:srgbClr val="0070C0"/>
                </a:solidFill>
              </a:rPr>
              <a:t>6 outcomes where </a:t>
            </a:r>
            <a:r>
              <a:rPr lang="en-US" sz="2400" i="1" dirty="0" smtClean="0">
                <a:solidFill>
                  <a:srgbClr val="0070C0"/>
                </a:solidFill>
              </a:rPr>
              <a:t>x</a:t>
            </a:r>
            <a:r>
              <a:rPr lang="en-US" sz="2400" dirty="0" smtClean="0">
                <a:solidFill>
                  <a:srgbClr val="0070C0"/>
                </a:solidFill>
              </a:rPr>
              <a:t> = 2.</a:t>
            </a:r>
          </a:p>
          <a:p>
            <a:r>
              <a:rPr lang="en-US" sz="2400" dirty="0" smtClean="0">
                <a:solidFill>
                  <a:srgbClr val="0070C0"/>
                </a:solidFill>
              </a:rPr>
              <a:t>Prob of each is 0.1</a:t>
            </a:r>
            <a:r>
              <a:rPr lang="en-US" sz="2400" baseline="30000" dirty="0" smtClean="0">
                <a:solidFill>
                  <a:srgbClr val="0070C0"/>
                </a:solidFill>
              </a:rPr>
              <a:t>2</a:t>
            </a:r>
            <a:r>
              <a:rPr lang="en-US" sz="2400" dirty="0" smtClean="0">
                <a:solidFill>
                  <a:srgbClr val="0070C0"/>
                </a:solidFill>
              </a:rPr>
              <a:t>*0.9</a:t>
            </a:r>
            <a:r>
              <a:rPr lang="en-US" sz="2400" baseline="30000" dirty="0" smtClean="0">
                <a:solidFill>
                  <a:srgbClr val="0070C0"/>
                </a:solidFill>
              </a:rPr>
              <a:t>2</a:t>
            </a:r>
            <a:r>
              <a:rPr lang="en-US" sz="2400" dirty="0" smtClean="0">
                <a:solidFill>
                  <a:srgbClr val="0070C0"/>
                </a:solidFill>
              </a:rPr>
              <a:t> = 0.0081</a:t>
            </a:r>
          </a:p>
          <a:p>
            <a:r>
              <a:rPr lang="en-US" sz="2400" dirty="0" smtClean="0">
                <a:solidFill>
                  <a:srgbClr val="0070C0"/>
                </a:solidFill>
              </a:rPr>
              <a:t>Prob(</a:t>
            </a:r>
            <a:r>
              <a:rPr lang="en-US" sz="2400" i="1" dirty="0" smtClean="0">
                <a:solidFill>
                  <a:srgbClr val="0070C0"/>
                </a:solidFill>
              </a:rPr>
              <a:t>X</a:t>
            </a:r>
            <a:r>
              <a:rPr lang="en-US" sz="2400" dirty="0" smtClean="0">
                <a:solidFill>
                  <a:srgbClr val="0070C0"/>
                </a:solidFill>
              </a:rPr>
              <a:t>=2) = 6*0.0081 = 0.0486</a:t>
            </a:r>
          </a:p>
        </p:txBody>
      </p:sp>
      <p:graphicFrame>
        <p:nvGraphicFramePr>
          <p:cNvPr id="93188" name="Object 4"/>
          <p:cNvGraphicFramePr>
            <a:graphicFrameLocks noChangeAspect="1"/>
          </p:cNvGraphicFramePr>
          <p:nvPr/>
        </p:nvGraphicFramePr>
        <p:xfrm>
          <a:off x="6031168" y="3200400"/>
          <a:ext cx="2474658" cy="2714625"/>
        </p:xfrm>
        <a:graphic>
          <a:graphicData uri="http://schemas.openxmlformats.org/presentationml/2006/ole">
            <p:oleObj spid="_x0000_s93188" name="Worksheet" r:id="rId4" imgW="1571549" imgH="1723949" progId="Excel.Sheet.12">
              <p:embed/>
            </p:oleObj>
          </a:graphicData>
        </a:graphic>
      </p:graphicFrame>
      <p:graphicFrame>
        <p:nvGraphicFramePr>
          <p:cNvPr id="11" name="Object 10"/>
          <p:cNvGraphicFramePr>
            <a:graphicFrameLocks noChangeAspect="1"/>
          </p:cNvGraphicFramePr>
          <p:nvPr/>
        </p:nvGraphicFramePr>
        <p:xfrm>
          <a:off x="1612900" y="5716588"/>
          <a:ext cx="3271838" cy="531812"/>
        </p:xfrm>
        <a:graphic>
          <a:graphicData uri="http://schemas.openxmlformats.org/presentationml/2006/ole">
            <p:oleObj spid="_x0000_s93189" name="Equation" r:id="rId5" imgW="1714320" imgH="279360" progId="Equation.DSMT4">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 Definition</a:t>
            </a:r>
            <a:endParaRPr lang="en-US" dirty="0"/>
          </a:p>
        </p:txBody>
      </p:sp>
      <p:sp>
        <p:nvSpPr>
          <p:cNvPr id="3" name="Content Placeholder 2"/>
          <p:cNvSpPr>
            <a:spLocks noGrp="1"/>
          </p:cNvSpPr>
          <p:nvPr>
            <p:ph idx="1"/>
          </p:nvPr>
        </p:nvSpPr>
        <p:spPr/>
        <p:txBody>
          <a:bodyPr/>
          <a:lstStyle/>
          <a:p>
            <a:r>
              <a:rPr lang="en-US" dirty="0" smtClean="0"/>
              <a:t>The random variable X that equals the number of trials that result in a success is a binomial random variable with parameters 0 &lt; </a:t>
            </a:r>
            <a:r>
              <a:rPr lang="en-US" i="1" dirty="0" smtClean="0"/>
              <a:t>p</a:t>
            </a:r>
            <a:r>
              <a:rPr lang="en-US" dirty="0" smtClean="0"/>
              <a:t> &lt; 1 and n = 0, 1, ....</a:t>
            </a:r>
          </a:p>
          <a:p>
            <a:r>
              <a:rPr lang="en-US" dirty="0" smtClean="0"/>
              <a:t>The probability mass function is:</a:t>
            </a:r>
          </a:p>
          <a:p>
            <a:endParaRPr lang="en-US" dirty="0" smtClean="0"/>
          </a:p>
          <a:p>
            <a:r>
              <a:rPr lang="en-US" dirty="0" smtClean="0"/>
              <a:t>Based on the binomial expansion:</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33</a:t>
            </a:fld>
            <a:endParaRPr lang="en-US" dirty="0"/>
          </a:p>
        </p:txBody>
      </p:sp>
      <p:graphicFrame>
        <p:nvGraphicFramePr>
          <p:cNvPr id="6" name="Object 5"/>
          <p:cNvGraphicFramePr>
            <a:graphicFrameLocks noChangeAspect="1"/>
          </p:cNvGraphicFramePr>
          <p:nvPr/>
        </p:nvGraphicFramePr>
        <p:xfrm>
          <a:off x="1905000" y="3657600"/>
          <a:ext cx="6456218" cy="609600"/>
        </p:xfrm>
        <a:graphic>
          <a:graphicData uri="http://schemas.openxmlformats.org/presentationml/2006/ole">
            <p:oleObj spid="_x0000_s94210" name="Equation" r:id="rId4" imgW="2958840" imgH="279360" progId="Equation.DSMT4">
              <p:embed/>
            </p:oleObj>
          </a:graphicData>
        </a:graphic>
      </p:graphicFrame>
      <p:graphicFrame>
        <p:nvGraphicFramePr>
          <p:cNvPr id="7" name="Object 6"/>
          <p:cNvGraphicFramePr>
            <a:graphicFrameLocks noChangeAspect="1"/>
          </p:cNvGraphicFramePr>
          <p:nvPr/>
        </p:nvGraphicFramePr>
        <p:xfrm>
          <a:off x="2590800" y="4876800"/>
          <a:ext cx="3505200" cy="1093364"/>
        </p:xfrm>
        <a:graphic>
          <a:graphicData uri="http://schemas.openxmlformats.org/presentationml/2006/ole">
            <p:oleObj spid="_x0000_s94211" name="Equation" r:id="rId5" imgW="1384200" imgH="431640"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 Shapes</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34</a:t>
            </a:fld>
            <a:endParaRPr lang="en-US" dirty="0"/>
          </a:p>
        </p:txBody>
      </p:sp>
      <p:pic>
        <p:nvPicPr>
          <p:cNvPr id="95234" name="Picture 2" descr="C:\Documents and Settings\rsims\My Documents\Sims Courses\Wiley Slide Development Project\JPEG images from Jenny\Ch03\fig_03_08.jpg"/>
          <p:cNvPicPr>
            <a:picLocks noChangeAspect="1" noChangeArrowheads="1"/>
          </p:cNvPicPr>
          <p:nvPr/>
        </p:nvPicPr>
        <p:blipFill>
          <a:blip r:embed="rId3" cstate="print"/>
          <a:srcRect/>
          <a:stretch>
            <a:fillRect/>
          </a:stretch>
        </p:blipFill>
        <p:spPr bwMode="auto">
          <a:xfrm>
            <a:off x="914400" y="1066800"/>
            <a:ext cx="7389579" cy="4191001"/>
          </a:xfrm>
          <a:prstGeom prst="rect">
            <a:avLst/>
          </a:prstGeom>
          <a:noFill/>
        </p:spPr>
      </p:pic>
      <p:sp>
        <p:nvSpPr>
          <p:cNvPr id="7" name="TextBox 6"/>
          <p:cNvSpPr txBox="1"/>
          <p:nvPr/>
        </p:nvSpPr>
        <p:spPr>
          <a:xfrm>
            <a:off x="609600" y="5334000"/>
            <a:ext cx="8001000" cy="646331"/>
          </a:xfrm>
          <a:prstGeom prst="rect">
            <a:avLst/>
          </a:prstGeom>
          <a:noFill/>
        </p:spPr>
        <p:txBody>
          <a:bodyPr wrap="square" rtlCol="0">
            <a:spAutoFit/>
          </a:bodyPr>
          <a:lstStyle/>
          <a:p>
            <a:r>
              <a:rPr lang="en-US" dirty="0" smtClean="0">
                <a:solidFill>
                  <a:srgbClr val="0070C0"/>
                </a:solidFill>
              </a:rPr>
              <a:t>Figure 3-8  </a:t>
            </a:r>
            <a:r>
              <a:rPr lang="en-US" dirty="0" smtClean="0"/>
              <a:t>Binomial Distributions for selected values of </a:t>
            </a:r>
            <a:r>
              <a:rPr lang="en-US" i="1" dirty="0" smtClean="0"/>
              <a:t>n</a:t>
            </a:r>
            <a:r>
              <a:rPr lang="en-US" dirty="0" smtClean="0"/>
              <a:t> and </a:t>
            </a:r>
            <a:r>
              <a:rPr lang="en-US" i="1" dirty="0" smtClean="0"/>
              <a:t>p</a:t>
            </a:r>
            <a:r>
              <a:rPr lang="en-US" dirty="0" smtClean="0"/>
              <a:t>.  Distribution (a) is symmetrical, while distributions (b) are skewed.  The skew is right if </a:t>
            </a:r>
            <a:r>
              <a:rPr lang="en-US" i="1" dirty="0" smtClean="0"/>
              <a:t>p</a:t>
            </a:r>
            <a:r>
              <a:rPr lang="en-US" dirty="0" smtClean="0"/>
              <a:t> is small.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3-17: Binomial Coefficients</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35</a:t>
            </a:fld>
            <a:endParaRPr lang="en-US" dirty="0"/>
          </a:p>
        </p:txBody>
      </p:sp>
      <p:graphicFrame>
        <p:nvGraphicFramePr>
          <p:cNvPr id="6" name="Object 5"/>
          <p:cNvGraphicFramePr>
            <a:graphicFrameLocks noChangeAspect="1"/>
          </p:cNvGraphicFramePr>
          <p:nvPr/>
        </p:nvGraphicFramePr>
        <p:xfrm>
          <a:off x="838200" y="1295399"/>
          <a:ext cx="5959930" cy="3429001"/>
        </p:xfrm>
        <a:graphic>
          <a:graphicData uri="http://schemas.openxmlformats.org/presentationml/2006/ole">
            <p:oleObj spid="_x0000_s96258" name="Equation" r:id="rId4" imgW="2781000" imgH="1600200" progId="Equation.DSMT4">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3-18: Organic Pollution-1</a:t>
            </a:r>
            <a:endParaRPr lang="en-US" dirty="0"/>
          </a:p>
        </p:txBody>
      </p:sp>
      <p:sp>
        <p:nvSpPr>
          <p:cNvPr id="3" name="Content Placeholder 2"/>
          <p:cNvSpPr>
            <a:spLocks noGrp="1"/>
          </p:cNvSpPr>
          <p:nvPr>
            <p:ph idx="1"/>
          </p:nvPr>
        </p:nvSpPr>
        <p:spPr>
          <a:xfrm>
            <a:off x="457200" y="1066800"/>
            <a:ext cx="8229600" cy="2895600"/>
          </a:xfrm>
        </p:spPr>
        <p:txBody>
          <a:bodyPr>
            <a:normAutofit lnSpcReduction="10000"/>
          </a:bodyPr>
          <a:lstStyle/>
          <a:p>
            <a:pPr>
              <a:buNone/>
            </a:pPr>
            <a:r>
              <a:rPr lang="en-US" sz="2400" dirty="0" smtClean="0"/>
              <a:t>Each sample of water has a 10% chance of containing a particular organic pollutant.  Assume that the samples are independent with regard to the presence of the pollutant. Find the probability that, in the next 18 samples, exactly 2 contain the pollutant.</a:t>
            </a:r>
          </a:p>
          <a:p>
            <a:pPr>
              <a:buNone/>
            </a:pPr>
            <a:r>
              <a:rPr lang="en-US" sz="2400" dirty="0" smtClean="0"/>
              <a:t>Answer: </a:t>
            </a:r>
            <a:r>
              <a:rPr lang="en-US" sz="2400" dirty="0" smtClean="0">
                <a:solidFill>
                  <a:srgbClr val="0070C0"/>
                </a:solidFill>
              </a:rPr>
              <a:t>Let </a:t>
            </a:r>
            <a:r>
              <a:rPr lang="en-US" sz="2400" i="1" dirty="0" smtClean="0">
                <a:solidFill>
                  <a:srgbClr val="0070C0"/>
                </a:solidFill>
              </a:rPr>
              <a:t>X</a:t>
            </a:r>
            <a:r>
              <a:rPr lang="en-US" sz="2400" dirty="0" smtClean="0">
                <a:solidFill>
                  <a:srgbClr val="0070C0"/>
                </a:solidFill>
              </a:rPr>
              <a:t> denote the number of samples that contain the pollutant in the next 18 samples analyzed.  Then </a:t>
            </a:r>
            <a:r>
              <a:rPr lang="en-US" sz="2400" i="1" dirty="0" smtClean="0">
                <a:solidFill>
                  <a:srgbClr val="0070C0"/>
                </a:solidFill>
              </a:rPr>
              <a:t>X</a:t>
            </a:r>
            <a:r>
              <a:rPr lang="en-US" sz="2400" dirty="0" smtClean="0">
                <a:solidFill>
                  <a:srgbClr val="0070C0"/>
                </a:solidFill>
              </a:rPr>
              <a:t> is a binomial random variable with </a:t>
            </a:r>
            <a:r>
              <a:rPr lang="en-US" sz="2400" i="1" dirty="0" smtClean="0">
                <a:solidFill>
                  <a:srgbClr val="0070C0"/>
                </a:solidFill>
              </a:rPr>
              <a:t>p</a:t>
            </a:r>
            <a:r>
              <a:rPr lang="en-US" sz="2400" dirty="0" smtClean="0">
                <a:solidFill>
                  <a:srgbClr val="0070C0"/>
                </a:solidFill>
              </a:rPr>
              <a:t> = 0.1 and </a:t>
            </a:r>
            <a:r>
              <a:rPr lang="en-US" sz="2400" i="1" dirty="0" smtClean="0">
                <a:solidFill>
                  <a:srgbClr val="0070C0"/>
                </a:solidFill>
              </a:rPr>
              <a:t>n</a:t>
            </a:r>
            <a:r>
              <a:rPr lang="en-US" sz="2400" dirty="0" smtClean="0">
                <a:solidFill>
                  <a:srgbClr val="0070C0"/>
                </a:solidFill>
              </a:rPr>
              <a:t> = 18</a:t>
            </a:r>
            <a:endParaRPr lang="en-US" sz="2400" dirty="0">
              <a:solidFill>
                <a:srgbClr val="0070C0"/>
              </a:solidFill>
            </a:endParaRPr>
          </a:p>
        </p:txBody>
      </p:sp>
      <p:sp>
        <p:nvSpPr>
          <p:cNvPr id="4" name="Footer Placeholder 3"/>
          <p:cNvSpPr>
            <a:spLocks noGrp="1"/>
          </p:cNvSpPr>
          <p:nvPr>
            <p:ph type="ftr" sz="quarter" idx="11"/>
          </p:nvPr>
        </p:nvSpPr>
        <p:spPr/>
        <p:txBody>
          <a:bodyPr/>
          <a:lstStyle/>
          <a:p>
            <a:r>
              <a:rPr lang="en-US" dirty="0" smtClean="0"/>
              <a:t>Sec  3=6 Binomial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36</a:t>
            </a:fld>
            <a:endParaRPr lang="en-US" dirty="0"/>
          </a:p>
        </p:txBody>
      </p:sp>
      <p:graphicFrame>
        <p:nvGraphicFramePr>
          <p:cNvPr id="6" name="Object 5"/>
          <p:cNvGraphicFramePr>
            <a:graphicFrameLocks noChangeAspect="1"/>
          </p:cNvGraphicFramePr>
          <p:nvPr/>
        </p:nvGraphicFramePr>
        <p:xfrm>
          <a:off x="914400" y="4038600"/>
          <a:ext cx="6740236" cy="533400"/>
        </p:xfrm>
        <a:graphic>
          <a:graphicData uri="http://schemas.openxmlformats.org/presentationml/2006/ole">
            <p:oleObj spid="_x0000_s111618" name="Equation" r:id="rId4" imgW="3530520" imgH="279360" progId="Equation.DSMT4">
              <p:embed/>
            </p:oleObj>
          </a:graphicData>
        </a:graphic>
      </p:graphicFrame>
      <p:graphicFrame>
        <p:nvGraphicFramePr>
          <p:cNvPr id="111620" name="Object 4"/>
          <p:cNvGraphicFramePr>
            <a:graphicFrameLocks noChangeAspect="1"/>
          </p:cNvGraphicFramePr>
          <p:nvPr/>
        </p:nvGraphicFramePr>
        <p:xfrm>
          <a:off x="1676400" y="4876800"/>
          <a:ext cx="5334000" cy="585165"/>
        </p:xfrm>
        <a:graphic>
          <a:graphicData uri="http://schemas.openxmlformats.org/presentationml/2006/ole">
            <p:oleObj spid="_x0000_s111620" name="Worksheet" r:id="rId5" imgW="2257349" imgH="247802" progId="Excel.Sheet.12">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3-18: Organic Pollution-2</a:t>
            </a:r>
            <a:endParaRPr lang="en-US" dirty="0"/>
          </a:p>
        </p:txBody>
      </p:sp>
      <p:sp>
        <p:nvSpPr>
          <p:cNvPr id="3" name="Content Placeholder 2"/>
          <p:cNvSpPr>
            <a:spLocks noGrp="1"/>
          </p:cNvSpPr>
          <p:nvPr>
            <p:ph idx="1"/>
          </p:nvPr>
        </p:nvSpPr>
        <p:spPr>
          <a:xfrm>
            <a:off x="457200" y="1066800"/>
            <a:ext cx="8229600" cy="1371600"/>
          </a:xfrm>
        </p:spPr>
        <p:txBody>
          <a:bodyPr>
            <a:normAutofit fontScale="92500" lnSpcReduction="20000"/>
          </a:bodyPr>
          <a:lstStyle/>
          <a:p>
            <a:pPr>
              <a:buNone/>
            </a:pPr>
            <a:r>
              <a:rPr lang="en-US" dirty="0" smtClean="0"/>
              <a:t>Determine the probability that  at least 4 samples contain the pollutant.</a:t>
            </a:r>
          </a:p>
          <a:p>
            <a:pPr>
              <a:buNone/>
            </a:pPr>
            <a:r>
              <a:rPr lang="en-US" dirty="0" smtClean="0"/>
              <a:t>Answer:</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37</a:t>
            </a:fld>
            <a:endParaRPr lang="en-US" dirty="0"/>
          </a:p>
        </p:txBody>
      </p:sp>
      <p:graphicFrame>
        <p:nvGraphicFramePr>
          <p:cNvPr id="6" name="Object 5"/>
          <p:cNvGraphicFramePr>
            <a:graphicFrameLocks noChangeAspect="1"/>
          </p:cNvGraphicFramePr>
          <p:nvPr/>
        </p:nvGraphicFramePr>
        <p:xfrm>
          <a:off x="2362200" y="2514600"/>
          <a:ext cx="4724400" cy="2760324"/>
        </p:xfrm>
        <a:graphic>
          <a:graphicData uri="http://schemas.openxmlformats.org/presentationml/2006/ole">
            <p:oleObj spid="_x0000_s112642" name="Equation" r:id="rId4" imgW="2260440" imgH="1320480" progId="Equation.DSMT4">
              <p:embed/>
            </p:oleObj>
          </a:graphicData>
        </a:graphic>
      </p:graphicFrame>
      <p:graphicFrame>
        <p:nvGraphicFramePr>
          <p:cNvPr id="112643" name="Object 3"/>
          <p:cNvGraphicFramePr>
            <a:graphicFrameLocks noChangeAspect="1"/>
          </p:cNvGraphicFramePr>
          <p:nvPr/>
        </p:nvGraphicFramePr>
        <p:xfrm>
          <a:off x="2362200" y="5486400"/>
          <a:ext cx="5026269" cy="533400"/>
        </p:xfrm>
        <a:graphic>
          <a:graphicData uri="http://schemas.openxmlformats.org/presentationml/2006/ole">
            <p:oleObj spid="_x0000_s112643" name="Worksheet" r:id="rId5" imgW="2333549" imgH="247802" progId="Excel.Sheet.12">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3-18: Organic Pollution-3</a:t>
            </a:r>
            <a:endParaRPr lang="en-US" dirty="0"/>
          </a:p>
        </p:txBody>
      </p:sp>
      <p:sp>
        <p:nvSpPr>
          <p:cNvPr id="3" name="Content Placeholder 2"/>
          <p:cNvSpPr>
            <a:spLocks noGrp="1"/>
          </p:cNvSpPr>
          <p:nvPr>
            <p:ph idx="1"/>
          </p:nvPr>
        </p:nvSpPr>
        <p:spPr/>
        <p:txBody>
          <a:bodyPr/>
          <a:lstStyle/>
          <a:p>
            <a:pPr>
              <a:buNone/>
            </a:pPr>
            <a:r>
              <a:rPr lang="en-US" dirty="0" smtClean="0"/>
              <a:t>Now determine the probability that 3 ≤ </a:t>
            </a:r>
            <a:r>
              <a:rPr lang="en-US" i="1" dirty="0" smtClean="0"/>
              <a:t>X</a:t>
            </a:r>
            <a:r>
              <a:rPr lang="en-US" dirty="0" smtClean="0"/>
              <a:t> ≤ 7.</a:t>
            </a:r>
          </a:p>
          <a:p>
            <a:pPr>
              <a:buNone/>
            </a:pPr>
            <a:r>
              <a:rPr lang="en-US" dirty="0" smtClean="0"/>
              <a:t>Answer:</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38</a:t>
            </a:fld>
            <a:endParaRPr lang="en-US" dirty="0"/>
          </a:p>
        </p:txBody>
      </p:sp>
      <p:graphicFrame>
        <p:nvGraphicFramePr>
          <p:cNvPr id="6" name="Object 5"/>
          <p:cNvGraphicFramePr>
            <a:graphicFrameLocks noChangeAspect="1"/>
          </p:cNvGraphicFramePr>
          <p:nvPr/>
        </p:nvGraphicFramePr>
        <p:xfrm>
          <a:off x="1981200" y="2133600"/>
          <a:ext cx="5916613" cy="1452562"/>
        </p:xfrm>
        <a:graphic>
          <a:graphicData uri="http://schemas.openxmlformats.org/presentationml/2006/ole">
            <p:oleObj spid="_x0000_s113666" name="Equation" r:id="rId4" imgW="2793960" imgH="685800" progId="Equation.DSMT4">
              <p:embed/>
            </p:oleObj>
          </a:graphicData>
        </a:graphic>
      </p:graphicFrame>
      <p:graphicFrame>
        <p:nvGraphicFramePr>
          <p:cNvPr id="113667" name="Object 3"/>
          <p:cNvGraphicFramePr>
            <a:graphicFrameLocks noChangeAspect="1"/>
          </p:cNvGraphicFramePr>
          <p:nvPr/>
        </p:nvGraphicFramePr>
        <p:xfrm>
          <a:off x="990600" y="3962400"/>
          <a:ext cx="7139354" cy="457200"/>
        </p:xfrm>
        <a:graphic>
          <a:graphicData uri="http://schemas.openxmlformats.org/presentationml/2006/ole">
            <p:oleObj spid="_x0000_s113667" name="Worksheet" r:id="rId5" imgW="3867302" imgH="247802" progId="Excel.Sheet.12">
              <p:embed/>
            </p:oleObj>
          </a:graphicData>
        </a:graphic>
      </p:graphicFrame>
      <p:sp>
        <p:nvSpPr>
          <p:cNvPr id="8" name="TextBox 7"/>
          <p:cNvSpPr txBox="1"/>
          <p:nvPr/>
        </p:nvSpPr>
        <p:spPr>
          <a:xfrm>
            <a:off x="990600" y="4800600"/>
            <a:ext cx="7239000" cy="707886"/>
          </a:xfrm>
          <a:prstGeom prst="rect">
            <a:avLst/>
          </a:prstGeom>
          <a:noFill/>
        </p:spPr>
        <p:txBody>
          <a:bodyPr wrap="square" rtlCol="0">
            <a:spAutoFit/>
          </a:bodyPr>
          <a:lstStyle/>
          <a:p>
            <a:r>
              <a:rPr lang="en-US" sz="2000" dirty="0" smtClean="0">
                <a:solidFill>
                  <a:srgbClr val="0070C0"/>
                </a:solidFill>
              </a:rPr>
              <a:t>Appendix A, Table II (pg. 705) is a cumulative binomial table for selected values of </a:t>
            </a:r>
            <a:r>
              <a:rPr lang="en-US" sz="2000" i="1" dirty="0" smtClean="0">
                <a:solidFill>
                  <a:srgbClr val="0070C0"/>
                </a:solidFill>
              </a:rPr>
              <a:t>p</a:t>
            </a:r>
            <a:r>
              <a:rPr lang="en-US" sz="2000" dirty="0" smtClean="0">
                <a:solidFill>
                  <a:srgbClr val="0070C0"/>
                </a:solidFill>
              </a:rPr>
              <a:t> and </a:t>
            </a:r>
            <a:r>
              <a:rPr lang="en-US" sz="2000" i="1" dirty="0" smtClean="0">
                <a:solidFill>
                  <a:srgbClr val="0070C0"/>
                </a:solidFill>
              </a:rPr>
              <a:t>n</a:t>
            </a:r>
            <a:r>
              <a:rPr lang="en-US" sz="2000" dirty="0" smtClean="0">
                <a:solidFill>
                  <a:srgbClr val="0070C0"/>
                </a:solidFill>
              </a:rPr>
              <a:t>.</a:t>
            </a:r>
            <a:endParaRPr lang="en-US" sz="2000" dirty="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Mean and Variance</a:t>
            </a:r>
            <a:endParaRPr lang="en-US" dirty="0"/>
          </a:p>
        </p:txBody>
      </p:sp>
      <p:sp>
        <p:nvSpPr>
          <p:cNvPr id="3" name="Content Placeholder 2"/>
          <p:cNvSpPr>
            <a:spLocks noGrp="1"/>
          </p:cNvSpPr>
          <p:nvPr>
            <p:ph idx="1"/>
          </p:nvPr>
        </p:nvSpPr>
        <p:spPr/>
        <p:txBody>
          <a:bodyPr/>
          <a:lstStyle/>
          <a:p>
            <a:pPr>
              <a:buNone/>
            </a:pPr>
            <a:r>
              <a:rPr lang="en-US" dirty="0" smtClean="0"/>
              <a:t>If </a:t>
            </a:r>
            <a:r>
              <a:rPr lang="en-US" i="1" dirty="0" smtClean="0"/>
              <a:t>X</a:t>
            </a:r>
            <a:r>
              <a:rPr lang="en-US" dirty="0" smtClean="0"/>
              <a:t> is a binomial random variable with parameters </a:t>
            </a:r>
            <a:r>
              <a:rPr lang="en-US" i="1" dirty="0" smtClean="0"/>
              <a:t>p</a:t>
            </a:r>
            <a:r>
              <a:rPr lang="en-US" dirty="0" smtClean="0"/>
              <a:t> and </a:t>
            </a:r>
            <a:r>
              <a:rPr lang="en-US" i="1" dirty="0" smtClean="0"/>
              <a:t>n</a:t>
            </a:r>
            <a:r>
              <a:rPr lang="en-US" dirty="0" smtClean="0"/>
              <a:t>,</a:t>
            </a:r>
          </a:p>
          <a:p>
            <a:pPr>
              <a:buNone/>
            </a:pPr>
            <a:endParaRPr lang="en-US" dirty="0" smtClean="0"/>
          </a:p>
          <a:p>
            <a:pPr>
              <a:buNone/>
            </a:pPr>
            <a:r>
              <a:rPr lang="el-GR" dirty="0" smtClean="0"/>
              <a:t>μ</a:t>
            </a:r>
            <a:r>
              <a:rPr lang="en-US" dirty="0" smtClean="0"/>
              <a:t> = </a:t>
            </a:r>
            <a:r>
              <a:rPr lang="en-US" i="1" dirty="0" smtClean="0"/>
              <a:t>E</a:t>
            </a:r>
            <a:r>
              <a:rPr lang="en-US" dirty="0" smtClean="0"/>
              <a:t>(</a:t>
            </a:r>
            <a:r>
              <a:rPr lang="en-US" i="1" dirty="0" smtClean="0"/>
              <a:t>X</a:t>
            </a:r>
            <a:r>
              <a:rPr lang="en-US" dirty="0" smtClean="0"/>
              <a:t>) = </a:t>
            </a:r>
            <a:r>
              <a:rPr lang="en-US" i="1" dirty="0" smtClean="0"/>
              <a:t>np</a:t>
            </a:r>
            <a:r>
              <a:rPr lang="en-US" dirty="0" smtClean="0"/>
              <a:t>     and    </a:t>
            </a:r>
            <a:r>
              <a:rPr lang="el-GR" dirty="0" smtClean="0"/>
              <a:t>σ</a:t>
            </a:r>
            <a:r>
              <a:rPr lang="en-US" baseline="30000" dirty="0" smtClean="0"/>
              <a:t>2</a:t>
            </a:r>
            <a:r>
              <a:rPr lang="en-US" dirty="0" smtClean="0"/>
              <a:t> = </a:t>
            </a:r>
            <a:r>
              <a:rPr lang="en-US" i="1" dirty="0" smtClean="0"/>
              <a:t>V</a:t>
            </a:r>
            <a:r>
              <a:rPr lang="en-US" dirty="0" smtClean="0"/>
              <a:t>(</a:t>
            </a:r>
            <a:r>
              <a:rPr lang="en-US" i="1" dirty="0" smtClean="0"/>
              <a:t>X</a:t>
            </a:r>
            <a:r>
              <a:rPr lang="en-US" dirty="0" smtClean="0"/>
              <a:t>) = </a:t>
            </a:r>
            <a:r>
              <a:rPr lang="en-US" i="1" dirty="0" smtClean="0"/>
              <a:t>np</a:t>
            </a:r>
            <a:r>
              <a:rPr lang="en-US" dirty="0" smtClean="0"/>
              <a:t>(1-</a:t>
            </a:r>
            <a:r>
              <a:rPr lang="en-US" i="1" dirty="0" smtClean="0"/>
              <a:t>p</a:t>
            </a:r>
            <a:r>
              <a:rPr lang="en-US" dirty="0" smtClean="0"/>
              <a:t>)       (3-8)</a:t>
            </a:r>
            <a:endParaRPr lang="en-US" dirty="0"/>
          </a:p>
        </p:txBody>
      </p:sp>
      <p:sp>
        <p:nvSpPr>
          <p:cNvPr id="4" name="Footer Placeholder 3"/>
          <p:cNvSpPr>
            <a:spLocks noGrp="1"/>
          </p:cNvSpPr>
          <p:nvPr>
            <p:ph type="ftr" sz="quarter" idx="11"/>
          </p:nvPr>
        </p:nvSpPr>
        <p:spPr/>
        <p:txBody>
          <a:bodyPr/>
          <a:lstStyle/>
          <a:p>
            <a:r>
              <a:rPr lang="en-US" dirty="0" smtClean="0"/>
              <a:t>Sec  3=6 Binomial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  Voice Lines</a:t>
            </a:r>
            <a:endParaRPr lang="en-US" dirty="0"/>
          </a:p>
        </p:txBody>
      </p:sp>
      <p:sp>
        <p:nvSpPr>
          <p:cNvPr id="3" name="Content Placeholder 2"/>
          <p:cNvSpPr>
            <a:spLocks noGrp="1"/>
          </p:cNvSpPr>
          <p:nvPr>
            <p:ph idx="1"/>
          </p:nvPr>
        </p:nvSpPr>
        <p:spPr/>
        <p:txBody>
          <a:bodyPr/>
          <a:lstStyle/>
          <a:p>
            <a:r>
              <a:rPr lang="en-US" dirty="0" smtClean="0"/>
              <a:t>A voice communication system for a business contains 48 external lines.  At a particular time, the system is observed, and some of the lines are being used.  </a:t>
            </a:r>
          </a:p>
          <a:p>
            <a:r>
              <a:rPr lang="en-US" dirty="0" smtClean="0"/>
              <a:t>Let </a:t>
            </a:r>
            <a:r>
              <a:rPr lang="en-US" i="1" dirty="0" smtClean="0"/>
              <a:t>X</a:t>
            </a:r>
            <a:r>
              <a:rPr lang="en-US" dirty="0" smtClean="0"/>
              <a:t> denote the number of lines in use.  Then, </a:t>
            </a:r>
            <a:r>
              <a:rPr lang="en-US" i="1" dirty="0" smtClean="0"/>
              <a:t>X</a:t>
            </a:r>
            <a:r>
              <a:rPr lang="en-US" dirty="0" smtClean="0"/>
              <a:t> can assume any of the integer values 0 through 48.  </a:t>
            </a:r>
          </a:p>
          <a:p>
            <a:r>
              <a:rPr lang="en-US" dirty="0" smtClean="0"/>
              <a:t>The system is observed at a random point in time.  If 10 lines are in use, then </a:t>
            </a:r>
            <a:r>
              <a:rPr lang="en-US" i="1" dirty="0" smtClean="0"/>
              <a:t>x</a:t>
            </a:r>
            <a:r>
              <a:rPr lang="en-US" dirty="0" smtClean="0"/>
              <a:t> = 10.</a:t>
            </a:r>
            <a:endParaRPr lang="en-US" dirty="0"/>
          </a:p>
        </p:txBody>
      </p:sp>
      <p:sp>
        <p:nvSpPr>
          <p:cNvPr id="4" name="Footer Placeholder 3"/>
          <p:cNvSpPr>
            <a:spLocks noGrp="1"/>
          </p:cNvSpPr>
          <p:nvPr>
            <p:ph type="ftr" sz="quarter" idx="11"/>
          </p:nvPr>
        </p:nvSpPr>
        <p:spPr/>
        <p:txBody>
          <a:bodyPr/>
          <a:lstStyle/>
          <a:p>
            <a:r>
              <a:rPr lang="en-US" dirty="0" smtClean="0"/>
              <a:t>Sec  3-1 Discrete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3-19:</a:t>
            </a:r>
            <a:endParaRPr lang="en-US" dirty="0"/>
          </a:p>
        </p:txBody>
      </p:sp>
      <p:sp>
        <p:nvSpPr>
          <p:cNvPr id="3" name="Content Placeholder 2"/>
          <p:cNvSpPr>
            <a:spLocks noGrp="1"/>
          </p:cNvSpPr>
          <p:nvPr>
            <p:ph idx="1"/>
          </p:nvPr>
        </p:nvSpPr>
        <p:spPr>
          <a:xfrm>
            <a:off x="457200" y="1066800"/>
            <a:ext cx="8229600" cy="2057400"/>
          </a:xfrm>
        </p:spPr>
        <p:txBody>
          <a:bodyPr>
            <a:noAutofit/>
          </a:bodyPr>
          <a:lstStyle/>
          <a:p>
            <a:pPr>
              <a:buNone/>
            </a:pPr>
            <a:r>
              <a:rPr lang="en-US" sz="2800" dirty="0" smtClean="0"/>
              <a:t>For the number of transmitted bit received in error in Example 3-16, n = 4 and p = 0.1.  Find the mean and variance of the binomial random variable.</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3=6 Binomial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40</a:t>
            </a:fld>
            <a:endParaRPr lang="en-US" dirty="0"/>
          </a:p>
        </p:txBody>
      </p:sp>
      <p:sp>
        <p:nvSpPr>
          <p:cNvPr id="6" name="TextBox 5"/>
          <p:cNvSpPr txBox="1"/>
          <p:nvPr/>
        </p:nvSpPr>
        <p:spPr>
          <a:xfrm>
            <a:off x="1828800" y="3352800"/>
            <a:ext cx="6705600" cy="2246769"/>
          </a:xfrm>
          <a:prstGeom prst="rect">
            <a:avLst/>
          </a:prstGeom>
          <a:noFill/>
        </p:spPr>
        <p:txBody>
          <a:bodyPr wrap="square" rtlCol="0">
            <a:spAutoFit/>
          </a:bodyPr>
          <a:lstStyle/>
          <a:p>
            <a:r>
              <a:rPr lang="el-GR" sz="2800" dirty="0" smtClean="0">
                <a:solidFill>
                  <a:srgbClr val="0070C0"/>
                </a:solidFill>
              </a:rPr>
              <a:t>μ</a:t>
            </a:r>
            <a:r>
              <a:rPr lang="en-US" sz="2800" dirty="0" smtClean="0">
                <a:solidFill>
                  <a:srgbClr val="0070C0"/>
                </a:solidFill>
              </a:rPr>
              <a:t> = </a:t>
            </a:r>
            <a:r>
              <a:rPr lang="en-US" sz="2800" i="1" dirty="0" smtClean="0">
                <a:solidFill>
                  <a:srgbClr val="0070C0"/>
                </a:solidFill>
              </a:rPr>
              <a:t>E</a:t>
            </a:r>
            <a:r>
              <a:rPr lang="en-US" sz="2800" dirty="0" smtClean="0">
                <a:solidFill>
                  <a:srgbClr val="0070C0"/>
                </a:solidFill>
              </a:rPr>
              <a:t>(</a:t>
            </a:r>
            <a:r>
              <a:rPr lang="en-US" sz="2800" i="1" dirty="0" smtClean="0">
                <a:solidFill>
                  <a:srgbClr val="0070C0"/>
                </a:solidFill>
              </a:rPr>
              <a:t>X</a:t>
            </a:r>
            <a:r>
              <a:rPr lang="en-US" sz="2800" dirty="0" smtClean="0">
                <a:solidFill>
                  <a:srgbClr val="0070C0"/>
                </a:solidFill>
              </a:rPr>
              <a:t>) = </a:t>
            </a:r>
            <a:r>
              <a:rPr lang="en-US" sz="2800" i="1" dirty="0" smtClean="0">
                <a:solidFill>
                  <a:srgbClr val="0070C0"/>
                </a:solidFill>
              </a:rPr>
              <a:t>np = 4*0.1 = 0,4</a:t>
            </a:r>
          </a:p>
          <a:p>
            <a:endParaRPr lang="en-US" sz="2800" i="1" dirty="0" smtClean="0">
              <a:solidFill>
                <a:srgbClr val="0070C0"/>
              </a:solidFill>
            </a:endParaRPr>
          </a:p>
          <a:p>
            <a:r>
              <a:rPr lang="el-GR" sz="2800" dirty="0" smtClean="0">
                <a:solidFill>
                  <a:srgbClr val="0070C0"/>
                </a:solidFill>
              </a:rPr>
              <a:t>σ</a:t>
            </a:r>
            <a:r>
              <a:rPr lang="en-US" sz="2800" baseline="30000" dirty="0" smtClean="0">
                <a:solidFill>
                  <a:srgbClr val="0070C0"/>
                </a:solidFill>
              </a:rPr>
              <a:t>2</a:t>
            </a:r>
            <a:r>
              <a:rPr lang="en-US" sz="2800" dirty="0" smtClean="0">
                <a:solidFill>
                  <a:srgbClr val="0070C0"/>
                </a:solidFill>
              </a:rPr>
              <a:t> = </a:t>
            </a:r>
            <a:r>
              <a:rPr lang="en-US" sz="2800" i="1" dirty="0" smtClean="0">
                <a:solidFill>
                  <a:srgbClr val="0070C0"/>
                </a:solidFill>
              </a:rPr>
              <a:t>V</a:t>
            </a:r>
            <a:r>
              <a:rPr lang="en-US" sz="2800" dirty="0" smtClean="0">
                <a:solidFill>
                  <a:srgbClr val="0070C0"/>
                </a:solidFill>
              </a:rPr>
              <a:t>(</a:t>
            </a:r>
            <a:r>
              <a:rPr lang="en-US" sz="2800" i="1" dirty="0" smtClean="0">
                <a:solidFill>
                  <a:srgbClr val="0070C0"/>
                </a:solidFill>
              </a:rPr>
              <a:t>X</a:t>
            </a:r>
            <a:r>
              <a:rPr lang="en-US" sz="2800" dirty="0" smtClean="0">
                <a:solidFill>
                  <a:srgbClr val="0070C0"/>
                </a:solidFill>
              </a:rPr>
              <a:t>) = </a:t>
            </a:r>
            <a:r>
              <a:rPr lang="en-US" sz="2800" i="1" dirty="0" smtClean="0">
                <a:solidFill>
                  <a:srgbClr val="0070C0"/>
                </a:solidFill>
              </a:rPr>
              <a:t>np</a:t>
            </a:r>
            <a:r>
              <a:rPr lang="en-US" sz="2800" dirty="0" smtClean="0">
                <a:solidFill>
                  <a:srgbClr val="0070C0"/>
                </a:solidFill>
              </a:rPr>
              <a:t>(1-</a:t>
            </a:r>
            <a:r>
              <a:rPr lang="en-US" sz="2800" i="1" dirty="0" smtClean="0">
                <a:solidFill>
                  <a:srgbClr val="0070C0"/>
                </a:solidFill>
              </a:rPr>
              <a:t>p</a:t>
            </a:r>
            <a:r>
              <a:rPr lang="en-US" sz="2800" dirty="0" smtClean="0">
                <a:solidFill>
                  <a:srgbClr val="0070C0"/>
                </a:solidFill>
              </a:rPr>
              <a:t>) = 4*0.1*0.9 = 3.6</a:t>
            </a:r>
          </a:p>
          <a:p>
            <a:endParaRPr lang="en-US" sz="2800" dirty="0" smtClean="0">
              <a:solidFill>
                <a:srgbClr val="0070C0"/>
              </a:solidFill>
            </a:endParaRPr>
          </a:p>
          <a:p>
            <a:r>
              <a:rPr lang="el-GR" sz="2800" dirty="0" smtClean="0">
                <a:solidFill>
                  <a:srgbClr val="0070C0"/>
                </a:solidFill>
              </a:rPr>
              <a:t>σ</a:t>
            </a:r>
            <a:r>
              <a:rPr lang="en-US" sz="2800" dirty="0" smtClean="0">
                <a:solidFill>
                  <a:srgbClr val="0070C0"/>
                </a:solidFill>
              </a:rPr>
              <a:t> = SD(X) = 1.9</a:t>
            </a:r>
            <a:endParaRPr lang="en-US" sz="2400" dirty="0" smtClean="0">
              <a:solidFill>
                <a:srgbClr val="0070C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3-20: New Idea</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probability that a bit, sent through a digital transmission channel, is received in error is 0.1.  Assume that the transmissions are independent.  Let </a:t>
            </a:r>
            <a:r>
              <a:rPr lang="en-US" i="1" dirty="0" smtClean="0"/>
              <a:t>X</a:t>
            </a:r>
            <a:r>
              <a:rPr lang="en-US" dirty="0" smtClean="0"/>
              <a:t> denote the number of bits transmitted until the 1</a:t>
            </a:r>
            <a:r>
              <a:rPr lang="en-US" baseline="30000" dirty="0" smtClean="0"/>
              <a:t>st</a:t>
            </a:r>
            <a:r>
              <a:rPr lang="en-US" dirty="0" smtClean="0"/>
              <a:t> error.</a:t>
            </a:r>
          </a:p>
          <a:p>
            <a:pPr>
              <a:buNone/>
            </a:pPr>
            <a:r>
              <a:rPr lang="en-US" dirty="0" smtClean="0"/>
              <a:t>P(</a:t>
            </a:r>
            <a:r>
              <a:rPr lang="en-US" i="1" dirty="0" smtClean="0"/>
              <a:t>X</a:t>
            </a:r>
            <a:r>
              <a:rPr lang="en-US" dirty="0" smtClean="0"/>
              <a:t>=5) is the probability that the 1</a:t>
            </a:r>
            <a:r>
              <a:rPr lang="en-US" baseline="30000" dirty="0" smtClean="0"/>
              <a:t>st</a:t>
            </a:r>
            <a:r>
              <a:rPr lang="en-US" dirty="0" smtClean="0"/>
              <a:t> four bits are transmitted correctly and the 5</a:t>
            </a:r>
            <a:r>
              <a:rPr lang="en-US" baseline="30000" dirty="0" smtClean="0"/>
              <a:t>th</a:t>
            </a:r>
            <a:r>
              <a:rPr lang="en-US" dirty="0" smtClean="0"/>
              <a:t> bit is in error.</a:t>
            </a:r>
          </a:p>
          <a:p>
            <a:pPr>
              <a:buNone/>
            </a:pPr>
            <a:r>
              <a:rPr lang="en-US" i="1" dirty="0" smtClean="0"/>
              <a:t>P</a:t>
            </a:r>
            <a:r>
              <a:rPr lang="en-US" dirty="0" smtClean="0"/>
              <a:t>(</a:t>
            </a:r>
            <a:r>
              <a:rPr lang="en-US" i="1" dirty="0" smtClean="0"/>
              <a:t>X</a:t>
            </a:r>
            <a:r>
              <a:rPr lang="en-US" dirty="0" smtClean="0"/>
              <a:t>=5) = </a:t>
            </a:r>
            <a:r>
              <a:rPr lang="en-US" i="1" dirty="0" smtClean="0"/>
              <a:t>P</a:t>
            </a:r>
            <a:r>
              <a:rPr lang="en-US" dirty="0" smtClean="0"/>
              <a:t>(</a:t>
            </a:r>
            <a:r>
              <a:rPr lang="en-US" i="1" dirty="0" smtClean="0"/>
              <a:t>OOOOE</a:t>
            </a:r>
            <a:r>
              <a:rPr lang="en-US" dirty="0" smtClean="0"/>
              <a:t>) = 0.9</a:t>
            </a:r>
            <a:r>
              <a:rPr lang="en-US" baseline="30000" dirty="0" smtClean="0"/>
              <a:t>4</a:t>
            </a:r>
            <a:r>
              <a:rPr lang="en-US" dirty="0" smtClean="0"/>
              <a:t>0.1 = 0.0656.</a:t>
            </a:r>
          </a:p>
          <a:p>
            <a:pPr>
              <a:buNone/>
            </a:pPr>
            <a:r>
              <a:rPr lang="en-US" i="1" dirty="0" smtClean="0"/>
              <a:t>x</a:t>
            </a:r>
            <a:r>
              <a:rPr lang="en-US" dirty="0" smtClean="0"/>
              <a:t> is the total number of bits sent.</a:t>
            </a:r>
          </a:p>
          <a:p>
            <a:pPr>
              <a:buNone/>
            </a:pPr>
            <a:r>
              <a:rPr lang="en-US" dirty="0" smtClean="0"/>
              <a:t>This illustrates the geometric distribution.</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a:xfrm>
            <a:off x="457200" y="914400"/>
            <a:ext cx="8229600" cy="5257800"/>
          </a:xfrm>
        </p:spPr>
        <p:txBody>
          <a:bodyPr>
            <a:normAutofit fontScale="92500" lnSpcReduction="20000"/>
          </a:bodyPr>
          <a:lstStyle/>
          <a:p>
            <a:r>
              <a:rPr lang="en-US" dirty="0" smtClean="0"/>
              <a:t>Similar to the binomial distribution – a series of Bernoulli trials with fixed parameter </a:t>
            </a:r>
            <a:r>
              <a:rPr lang="en-US" i="1" dirty="0" smtClean="0"/>
              <a:t>p</a:t>
            </a:r>
            <a:r>
              <a:rPr lang="en-US" dirty="0" smtClean="0"/>
              <a:t>.</a:t>
            </a:r>
          </a:p>
          <a:p>
            <a:r>
              <a:rPr lang="en-US" dirty="0" smtClean="0"/>
              <a:t>Binomial distribution has:</a:t>
            </a:r>
          </a:p>
          <a:p>
            <a:pPr lvl="1"/>
            <a:r>
              <a:rPr lang="en-US" dirty="0" smtClean="0"/>
              <a:t> Fixed number of trials.</a:t>
            </a:r>
          </a:p>
          <a:p>
            <a:pPr lvl="1"/>
            <a:r>
              <a:rPr lang="en-US" dirty="0" smtClean="0"/>
              <a:t> Random number of successes.</a:t>
            </a:r>
          </a:p>
          <a:p>
            <a:r>
              <a:rPr lang="en-US" dirty="0" smtClean="0"/>
              <a:t>Geometric distribution has reversed roles:</a:t>
            </a:r>
          </a:p>
          <a:p>
            <a:pPr lvl="1"/>
            <a:r>
              <a:rPr lang="en-US" dirty="0" smtClean="0"/>
              <a:t>Random number of trials.</a:t>
            </a:r>
          </a:p>
          <a:p>
            <a:pPr lvl="1"/>
            <a:r>
              <a:rPr lang="en-US" dirty="0" smtClean="0"/>
              <a:t>Fixed number of successes, in this case 1.</a:t>
            </a:r>
          </a:p>
          <a:p>
            <a:pPr lvl="1">
              <a:lnSpc>
                <a:spcPct val="110000"/>
              </a:lnSpc>
              <a:spcBef>
                <a:spcPts val="0"/>
              </a:spcBef>
              <a:buNone/>
            </a:pPr>
            <a:endParaRPr lang="en-US" dirty="0" smtClean="0"/>
          </a:p>
          <a:p>
            <a:r>
              <a:rPr lang="en-US" i="1" dirty="0" smtClean="0"/>
              <a:t>f</a:t>
            </a:r>
            <a:r>
              <a:rPr lang="en-US" dirty="0" smtClean="0"/>
              <a:t>(</a:t>
            </a:r>
            <a:r>
              <a:rPr lang="en-US" i="1" dirty="0" smtClean="0"/>
              <a:t>x</a:t>
            </a:r>
            <a:r>
              <a:rPr lang="en-US" dirty="0" smtClean="0"/>
              <a:t>) = </a:t>
            </a:r>
            <a:r>
              <a:rPr lang="en-US" i="1" dirty="0" smtClean="0"/>
              <a:t>p</a:t>
            </a:r>
            <a:r>
              <a:rPr lang="en-US" dirty="0" smtClean="0"/>
              <a:t>(1-</a:t>
            </a:r>
            <a:r>
              <a:rPr lang="en-US" i="1" dirty="0" smtClean="0"/>
              <a:t>p</a:t>
            </a:r>
            <a:r>
              <a:rPr lang="en-US" dirty="0" smtClean="0"/>
              <a:t>)</a:t>
            </a:r>
            <a:r>
              <a:rPr lang="en-US" i="1" baseline="30000" dirty="0" smtClean="0"/>
              <a:t>x</a:t>
            </a:r>
            <a:r>
              <a:rPr lang="en-US" baseline="30000" dirty="0" smtClean="0"/>
              <a:t>-1</a:t>
            </a:r>
            <a:r>
              <a:rPr lang="en-US" dirty="0" smtClean="0"/>
              <a:t> </a:t>
            </a:r>
            <a:r>
              <a:rPr lang="en-US" sz="2800" dirty="0" smtClean="0"/>
              <a:t>where:</a:t>
            </a:r>
            <a:r>
              <a:rPr lang="en-US" dirty="0" smtClean="0"/>
              <a:t>				          (3-9) </a:t>
            </a:r>
          </a:p>
          <a:p>
            <a:pPr lvl="1"/>
            <a:r>
              <a:rPr lang="en-US" i="1" dirty="0" smtClean="0"/>
              <a:t> x</a:t>
            </a:r>
            <a:r>
              <a:rPr lang="en-US" dirty="0" smtClean="0"/>
              <a:t> = 1, 2, … </a:t>
            </a:r>
            <a:r>
              <a:rPr lang="en-US" dirty="0" smtClean="0">
                <a:sym typeface="Mathematica1"/>
              </a:rPr>
              <a:t>, the number of failures until the 1</a:t>
            </a:r>
            <a:r>
              <a:rPr lang="en-US" baseline="30000" dirty="0" smtClean="0">
                <a:sym typeface="Mathematica1"/>
              </a:rPr>
              <a:t>st</a:t>
            </a:r>
            <a:r>
              <a:rPr lang="en-US" dirty="0" smtClean="0">
                <a:sym typeface="Mathematica1"/>
              </a:rPr>
              <a:t> success.</a:t>
            </a:r>
            <a:endParaRPr lang="en-US" dirty="0" smtClean="0"/>
          </a:p>
          <a:p>
            <a:pPr lvl="1"/>
            <a:r>
              <a:rPr lang="en-US" dirty="0" smtClean="0"/>
              <a:t> 0 &lt; </a:t>
            </a:r>
            <a:r>
              <a:rPr lang="en-US" i="1" dirty="0" smtClean="0"/>
              <a:t>p</a:t>
            </a:r>
            <a:r>
              <a:rPr lang="en-US" dirty="0" smtClean="0"/>
              <a:t> &lt; 1, the probability of success.</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Graphs</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43</a:t>
            </a:fld>
            <a:endParaRPr lang="en-US" dirty="0"/>
          </a:p>
        </p:txBody>
      </p:sp>
      <p:pic>
        <p:nvPicPr>
          <p:cNvPr id="117762" name="Picture 2" descr="C:\Documents and Settings\rsims\My Documents\Sims Courses\Wiley Slide Development Project\JPEG images from Jenny\Ch03\fig_03_09.jpg"/>
          <p:cNvPicPr>
            <a:picLocks noChangeAspect="1" noChangeArrowheads="1"/>
          </p:cNvPicPr>
          <p:nvPr/>
        </p:nvPicPr>
        <p:blipFill>
          <a:blip r:embed="rId3" cstate="print"/>
          <a:srcRect/>
          <a:stretch>
            <a:fillRect/>
          </a:stretch>
        </p:blipFill>
        <p:spPr bwMode="auto">
          <a:xfrm>
            <a:off x="2133600" y="914400"/>
            <a:ext cx="4074409" cy="4648199"/>
          </a:xfrm>
          <a:prstGeom prst="rect">
            <a:avLst/>
          </a:prstGeom>
          <a:noFill/>
        </p:spPr>
      </p:pic>
      <p:sp>
        <p:nvSpPr>
          <p:cNvPr id="7" name="TextBox 6"/>
          <p:cNvSpPr txBox="1"/>
          <p:nvPr/>
        </p:nvSpPr>
        <p:spPr>
          <a:xfrm>
            <a:off x="1828800" y="5638800"/>
            <a:ext cx="6096000" cy="707886"/>
          </a:xfrm>
          <a:prstGeom prst="rect">
            <a:avLst/>
          </a:prstGeom>
          <a:noFill/>
        </p:spPr>
        <p:txBody>
          <a:bodyPr wrap="square" rtlCol="0">
            <a:spAutoFit/>
          </a:bodyPr>
          <a:lstStyle/>
          <a:p>
            <a:r>
              <a:rPr lang="en-US" sz="2000" dirty="0" smtClean="0">
                <a:solidFill>
                  <a:srgbClr val="0070C0"/>
                </a:solidFill>
              </a:rPr>
              <a:t>Figure 3-9  </a:t>
            </a:r>
            <a:r>
              <a:rPr lang="en-US" sz="2000" dirty="0" smtClean="0"/>
              <a:t>Geometric distributions for parameter </a:t>
            </a:r>
            <a:r>
              <a:rPr lang="en-US" sz="2000" i="1" dirty="0" smtClean="0"/>
              <a:t>p</a:t>
            </a:r>
            <a:r>
              <a:rPr lang="en-US" sz="2000" dirty="0" smtClean="0"/>
              <a:t> values of 0.1 and 0.9.  The graphs coincide at </a:t>
            </a:r>
            <a:r>
              <a:rPr lang="en-US" sz="2000" i="1" dirty="0" smtClean="0"/>
              <a:t>x</a:t>
            </a:r>
            <a:r>
              <a:rPr lang="en-US" sz="2000" dirty="0" smtClean="0"/>
              <a:t> = 2.</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3.21: Geometric Problem</a:t>
            </a:r>
            <a:endParaRPr lang="en-US" dirty="0"/>
          </a:p>
        </p:txBody>
      </p:sp>
      <p:sp>
        <p:nvSpPr>
          <p:cNvPr id="3" name="Content Placeholder 2"/>
          <p:cNvSpPr>
            <a:spLocks noGrp="1"/>
          </p:cNvSpPr>
          <p:nvPr>
            <p:ph idx="1"/>
          </p:nvPr>
        </p:nvSpPr>
        <p:spPr>
          <a:xfrm>
            <a:off x="457200" y="1066800"/>
            <a:ext cx="8229600" cy="2743200"/>
          </a:xfrm>
        </p:spPr>
        <p:txBody>
          <a:bodyPr>
            <a:normAutofit/>
          </a:bodyPr>
          <a:lstStyle/>
          <a:p>
            <a:pPr>
              <a:buNone/>
            </a:pPr>
            <a:r>
              <a:rPr lang="en-US" sz="2800" dirty="0" smtClean="0"/>
              <a:t>The probability that a wafer contains a large particle of contamination is 0.01.  Assume that the wafers are independent.  What is the probability that exactly 125 wafers need to be analyzed before a particle is detected?</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44</a:t>
            </a:fld>
            <a:endParaRPr lang="en-US" dirty="0"/>
          </a:p>
        </p:txBody>
      </p:sp>
      <p:sp>
        <p:nvSpPr>
          <p:cNvPr id="6" name="TextBox 5"/>
          <p:cNvSpPr txBox="1"/>
          <p:nvPr/>
        </p:nvSpPr>
        <p:spPr>
          <a:xfrm>
            <a:off x="609600" y="3886200"/>
            <a:ext cx="7848600" cy="1938992"/>
          </a:xfrm>
          <a:prstGeom prst="rect">
            <a:avLst/>
          </a:prstGeom>
          <a:noFill/>
        </p:spPr>
        <p:txBody>
          <a:bodyPr wrap="square" rtlCol="0">
            <a:spAutoFit/>
          </a:bodyPr>
          <a:lstStyle/>
          <a:p>
            <a:r>
              <a:rPr lang="en-US" sz="2400" dirty="0" smtClean="0">
                <a:solidFill>
                  <a:srgbClr val="0070C0"/>
                </a:solidFill>
              </a:rPr>
              <a:t>Let X denote the number of samples analyzed until a large particle is detected.  Then X is a geometric random variable with parameter </a:t>
            </a:r>
            <a:r>
              <a:rPr lang="en-US" sz="2400" i="1" dirty="0" smtClean="0">
                <a:solidFill>
                  <a:srgbClr val="0070C0"/>
                </a:solidFill>
              </a:rPr>
              <a:t>p</a:t>
            </a:r>
            <a:r>
              <a:rPr lang="en-US" sz="2400" dirty="0" smtClean="0">
                <a:solidFill>
                  <a:srgbClr val="0070C0"/>
                </a:solidFill>
              </a:rPr>
              <a:t> = 0.01.</a:t>
            </a:r>
          </a:p>
          <a:p>
            <a:endParaRPr lang="en-US" sz="2400" dirty="0" smtClean="0">
              <a:solidFill>
                <a:srgbClr val="0070C0"/>
              </a:solidFill>
            </a:endParaRPr>
          </a:p>
          <a:p>
            <a:r>
              <a:rPr lang="en-US" sz="2400" dirty="0" smtClean="0">
                <a:solidFill>
                  <a:srgbClr val="0070C0"/>
                </a:solidFill>
              </a:rPr>
              <a:t>		</a:t>
            </a:r>
            <a:r>
              <a:rPr lang="en-US" sz="2400" i="1" dirty="0" smtClean="0">
                <a:solidFill>
                  <a:srgbClr val="0070C0"/>
                </a:solidFill>
              </a:rPr>
              <a:t>P</a:t>
            </a:r>
            <a:r>
              <a:rPr lang="en-US" sz="2400" dirty="0" smtClean="0">
                <a:solidFill>
                  <a:srgbClr val="0070C0"/>
                </a:solidFill>
              </a:rPr>
              <a:t>(</a:t>
            </a:r>
            <a:r>
              <a:rPr lang="en-US" sz="2400" i="1" dirty="0" smtClean="0">
                <a:solidFill>
                  <a:srgbClr val="0070C0"/>
                </a:solidFill>
              </a:rPr>
              <a:t>X</a:t>
            </a:r>
            <a:r>
              <a:rPr lang="en-US" sz="2400" dirty="0" smtClean="0">
                <a:solidFill>
                  <a:srgbClr val="0070C0"/>
                </a:solidFill>
              </a:rPr>
              <a:t>=125) = (0.99)</a:t>
            </a:r>
            <a:r>
              <a:rPr lang="en-US" sz="2400" baseline="30000" dirty="0" smtClean="0">
                <a:solidFill>
                  <a:srgbClr val="0070C0"/>
                </a:solidFill>
              </a:rPr>
              <a:t>124</a:t>
            </a:r>
            <a:r>
              <a:rPr lang="en-US" sz="2400" dirty="0" smtClean="0">
                <a:solidFill>
                  <a:srgbClr val="0070C0"/>
                </a:solidFill>
              </a:rPr>
              <a:t>(0.01) = 0.00288.</a:t>
            </a:r>
            <a:endParaRPr lang="en-US" sz="2400" dirty="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Mean &amp; Variance</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X</a:t>
            </a:r>
            <a:r>
              <a:rPr lang="en-US" dirty="0" smtClean="0"/>
              <a:t> is a geometric random variable with parameter </a:t>
            </a:r>
            <a:r>
              <a:rPr lang="en-US" i="1" dirty="0" smtClean="0"/>
              <a:t>p</a:t>
            </a:r>
            <a:r>
              <a:rPr lang="en-US" dirty="0" smtClean="0"/>
              <a:t>,</a:t>
            </a:r>
          </a:p>
          <a:p>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45</a:t>
            </a:fld>
            <a:endParaRPr lang="en-US" dirty="0"/>
          </a:p>
        </p:txBody>
      </p:sp>
      <p:graphicFrame>
        <p:nvGraphicFramePr>
          <p:cNvPr id="6" name="Object 5"/>
          <p:cNvGraphicFramePr>
            <a:graphicFrameLocks noChangeAspect="1"/>
          </p:cNvGraphicFramePr>
          <p:nvPr/>
        </p:nvGraphicFramePr>
        <p:xfrm>
          <a:off x="1066800" y="2514600"/>
          <a:ext cx="7471954" cy="914400"/>
        </p:xfrm>
        <a:graphic>
          <a:graphicData uri="http://schemas.openxmlformats.org/presentationml/2006/ole">
            <p:oleObj spid="_x0000_s118786" name="Equation" r:id="rId4" imgW="3632040" imgH="444240" progId="Equation.DSMT4">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3-22: Geometric Problem</a:t>
            </a:r>
            <a:endParaRPr lang="en-US" dirty="0"/>
          </a:p>
        </p:txBody>
      </p:sp>
      <p:sp>
        <p:nvSpPr>
          <p:cNvPr id="3" name="Content Placeholder 2"/>
          <p:cNvSpPr>
            <a:spLocks noGrp="1"/>
          </p:cNvSpPr>
          <p:nvPr>
            <p:ph idx="1"/>
          </p:nvPr>
        </p:nvSpPr>
        <p:spPr>
          <a:xfrm>
            <a:off x="457200" y="1066800"/>
            <a:ext cx="8229600" cy="1524000"/>
          </a:xfrm>
        </p:spPr>
        <p:txBody>
          <a:bodyPr>
            <a:normAutofit/>
          </a:bodyPr>
          <a:lstStyle/>
          <a:p>
            <a:pPr>
              <a:buNone/>
            </a:pPr>
            <a:r>
              <a:rPr lang="en-US" sz="2800" dirty="0" smtClean="0"/>
              <a:t>Consider the transmission of bits in Exercise 3-20.  Here, </a:t>
            </a:r>
            <a:r>
              <a:rPr lang="en-US" sz="2800" i="1" dirty="0" smtClean="0"/>
              <a:t>p</a:t>
            </a:r>
            <a:r>
              <a:rPr lang="en-US" sz="2800" dirty="0" smtClean="0"/>
              <a:t> = 0.1.  Find the mean and standard deviation.</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46</a:t>
            </a:fld>
            <a:endParaRPr lang="en-US" dirty="0"/>
          </a:p>
        </p:txBody>
      </p:sp>
      <p:sp>
        <p:nvSpPr>
          <p:cNvPr id="6" name="TextBox 5"/>
          <p:cNvSpPr txBox="1"/>
          <p:nvPr/>
        </p:nvSpPr>
        <p:spPr>
          <a:xfrm>
            <a:off x="1828800" y="2743200"/>
            <a:ext cx="6172200" cy="1938992"/>
          </a:xfrm>
          <a:prstGeom prst="rect">
            <a:avLst/>
          </a:prstGeom>
          <a:noFill/>
        </p:spPr>
        <p:txBody>
          <a:bodyPr wrap="square" rtlCol="0">
            <a:spAutoFit/>
          </a:bodyPr>
          <a:lstStyle/>
          <a:p>
            <a:r>
              <a:rPr lang="en-US" sz="2400" dirty="0" smtClean="0">
                <a:solidFill>
                  <a:srgbClr val="0070C0"/>
                </a:solidFill>
              </a:rPr>
              <a:t>Mean = </a:t>
            </a:r>
            <a:r>
              <a:rPr lang="el-GR" sz="2400" dirty="0" smtClean="0">
                <a:solidFill>
                  <a:srgbClr val="0070C0"/>
                </a:solidFill>
              </a:rPr>
              <a:t>μ</a:t>
            </a:r>
            <a:r>
              <a:rPr lang="en-US" sz="2400" dirty="0" smtClean="0">
                <a:solidFill>
                  <a:srgbClr val="0070C0"/>
                </a:solidFill>
              </a:rPr>
              <a:t> = E(</a:t>
            </a:r>
            <a:r>
              <a:rPr lang="en-US" sz="2400" i="1" dirty="0" smtClean="0">
                <a:solidFill>
                  <a:srgbClr val="0070C0"/>
                </a:solidFill>
              </a:rPr>
              <a:t>X</a:t>
            </a:r>
            <a:r>
              <a:rPr lang="en-US" sz="2400" dirty="0" smtClean="0">
                <a:solidFill>
                  <a:srgbClr val="0070C0"/>
                </a:solidFill>
              </a:rPr>
              <a:t>) = 1 / </a:t>
            </a:r>
            <a:r>
              <a:rPr lang="en-US" sz="2400" i="1" dirty="0" smtClean="0">
                <a:solidFill>
                  <a:srgbClr val="0070C0"/>
                </a:solidFill>
              </a:rPr>
              <a:t>p</a:t>
            </a:r>
            <a:r>
              <a:rPr lang="en-US" sz="2400" dirty="0" smtClean="0">
                <a:solidFill>
                  <a:srgbClr val="0070C0"/>
                </a:solidFill>
              </a:rPr>
              <a:t> = 1 / 0.1 = 10</a:t>
            </a:r>
          </a:p>
          <a:p>
            <a:endParaRPr lang="en-US" sz="2400" dirty="0" smtClean="0">
              <a:solidFill>
                <a:srgbClr val="0070C0"/>
              </a:solidFill>
            </a:endParaRPr>
          </a:p>
          <a:p>
            <a:r>
              <a:rPr lang="en-US" sz="2400" dirty="0" smtClean="0">
                <a:solidFill>
                  <a:srgbClr val="0070C0"/>
                </a:solidFill>
              </a:rPr>
              <a:t>Variance = </a:t>
            </a:r>
            <a:r>
              <a:rPr lang="el-GR" sz="2400" dirty="0" smtClean="0">
                <a:solidFill>
                  <a:srgbClr val="0070C0"/>
                </a:solidFill>
              </a:rPr>
              <a:t>σ</a:t>
            </a:r>
            <a:r>
              <a:rPr lang="en-US" sz="2400" baseline="30000" dirty="0" smtClean="0">
                <a:solidFill>
                  <a:srgbClr val="0070C0"/>
                </a:solidFill>
              </a:rPr>
              <a:t>2</a:t>
            </a:r>
            <a:r>
              <a:rPr lang="en-US" sz="2400" dirty="0" smtClean="0">
                <a:solidFill>
                  <a:srgbClr val="0070C0"/>
                </a:solidFill>
              </a:rPr>
              <a:t> = </a:t>
            </a:r>
            <a:r>
              <a:rPr lang="en-US" sz="2400" i="1" dirty="0" smtClean="0">
                <a:solidFill>
                  <a:srgbClr val="0070C0"/>
                </a:solidFill>
              </a:rPr>
              <a:t>V</a:t>
            </a:r>
            <a:r>
              <a:rPr lang="en-US" sz="2400" dirty="0" smtClean="0">
                <a:solidFill>
                  <a:srgbClr val="0070C0"/>
                </a:solidFill>
              </a:rPr>
              <a:t>(</a:t>
            </a:r>
            <a:r>
              <a:rPr lang="en-US" sz="2400" i="1" dirty="0" smtClean="0">
                <a:solidFill>
                  <a:srgbClr val="0070C0"/>
                </a:solidFill>
              </a:rPr>
              <a:t>X</a:t>
            </a:r>
            <a:r>
              <a:rPr lang="en-US" sz="2400" dirty="0" smtClean="0">
                <a:solidFill>
                  <a:srgbClr val="0070C0"/>
                </a:solidFill>
              </a:rPr>
              <a:t>) = (1-</a:t>
            </a:r>
            <a:r>
              <a:rPr lang="en-US" sz="2400" i="1" dirty="0" smtClean="0">
                <a:solidFill>
                  <a:srgbClr val="0070C0"/>
                </a:solidFill>
              </a:rPr>
              <a:t>p</a:t>
            </a:r>
            <a:r>
              <a:rPr lang="en-US" sz="2400" dirty="0" smtClean="0">
                <a:solidFill>
                  <a:srgbClr val="0070C0"/>
                </a:solidFill>
              </a:rPr>
              <a:t>) / </a:t>
            </a:r>
            <a:r>
              <a:rPr lang="en-US" sz="2400" i="1" dirty="0" smtClean="0">
                <a:solidFill>
                  <a:srgbClr val="0070C0"/>
                </a:solidFill>
              </a:rPr>
              <a:t>p</a:t>
            </a:r>
            <a:r>
              <a:rPr lang="en-US" sz="2400" baseline="30000" dirty="0" smtClean="0">
                <a:solidFill>
                  <a:srgbClr val="0070C0"/>
                </a:solidFill>
              </a:rPr>
              <a:t>2</a:t>
            </a:r>
            <a:r>
              <a:rPr lang="en-US" sz="2400" dirty="0" smtClean="0">
                <a:solidFill>
                  <a:srgbClr val="0070C0"/>
                </a:solidFill>
              </a:rPr>
              <a:t> = 0.9 / 0.01 = 90</a:t>
            </a:r>
          </a:p>
          <a:p>
            <a:endParaRPr lang="en-US" sz="2400" dirty="0" smtClean="0">
              <a:solidFill>
                <a:srgbClr val="0070C0"/>
              </a:solidFill>
            </a:endParaRPr>
          </a:p>
          <a:p>
            <a:r>
              <a:rPr lang="en-US" sz="2400" dirty="0" smtClean="0">
                <a:solidFill>
                  <a:srgbClr val="0070C0"/>
                </a:solidFill>
              </a:rPr>
              <a:t>Standard deviation = </a:t>
            </a:r>
            <a:r>
              <a:rPr lang="en-US" sz="2400" dirty="0" err="1" smtClean="0">
                <a:solidFill>
                  <a:srgbClr val="0070C0"/>
                </a:solidFill>
              </a:rPr>
              <a:t>sqrt</a:t>
            </a:r>
            <a:r>
              <a:rPr lang="en-US" sz="2400" dirty="0" smtClean="0">
                <a:solidFill>
                  <a:srgbClr val="0070C0"/>
                </a:solidFill>
              </a:rPr>
              <a:t>(99) = 9.487</a:t>
            </a:r>
            <a:endParaRPr lang="en-US" sz="2400" dirty="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Memory Property</a:t>
            </a:r>
            <a:endParaRPr lang="en-US" dirty="0"/>
          </a:p>
        </p:txBody>
      </p:sp>
      <p:sp>
        <p:nvSpPr>
          <p:cNvPr id="3" name="Content Placeholder 2"/>
          <p:cNvSpPr>
            <a:spLocks noGrp="1"/>
          </p:cNvSpPr>
          <p:nvPr>
            <p:ph idx="1"/>
          </p:nvPr>
        </p:nvSpPr>
        <p:spPr/>
        <p:txBody>
          <a:bodyPr/>
          <a:lstStyle/>
          <a:p>
            <a:r>
              <a:rPr lang="en-US" dirty="0" smtClean="0"/>
              <a:t>For a geometric random variable, the trials are independent.  Thus the count of the number of trials until the next success can be started at any trial without changing the probability.</a:t>
            </a:r>
          </a:p>
          <a:p>
            <a:r>
              <a:rPr lang="en-US" dirty="0" smtClean="0"/>
              <a:t>The probability that the next bit error will occur on bit 106, given that 100 bits have been transmitted, is the same as it was for bit 006.</a:t>
            </a:r>
          </a:p>
          <a:p>
            <a:r>
              <a:rPr lang="en-US" dirty="0" smtClean="0"/>
              <a:t>Implies that the system does not wear out!</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3-23:  Lack of Memory</a:t>
            </a:r>
            <a:endParaRPr lang="en-US" dirty="0"/>
          </a:p>
        </p:txBody>
      </p:sp>
      <p:sp>
        <p:nvSpPr>
          <p:cNvPr id="3" name="Content Placeholder 2"/>
          <p:cNvSpPr>
            <a:spLocks noGrp="1"/>
          </p:cNvSpPr>
          <p:nvPr>
            <p:ph idx="1"/>
          </p:nvPr>
        </p:nvSpPr>
        <p:spPr>
          <a:xfrm>
            <a:off x="457200" y="1066800"/>
            <a:ext cx="8229600" cy="2362200"/>
          </a:xfrm>
        </p:spPr>
        <p:txBody>
          <a:bodyPr>
            <a:normAutofit/>
          </a:bodyPr>
          <a:lstStyle/>
          <a:p>
            <a:pPr>
              <a:buNone/>
            </a:pPr>
            <a:r>
              <a:rPr lang="en-US" sz="2800" dirty="0" smtClean="0"/>
              <a:t>In Example 3-20, the probability that a bit is transmitted in error is 0.1.  Suppose 50 bits have been transmitted.  What is the mean number of bits transmitted until the next error?</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48</a:t>
            </a:fld>
            <a:endParaRPr lang="en-US" dirty="0"/>
          </a:p>
        </p:txBody>
      </p:sp>
      <p:sp>
        <p:nvSpPr>
          <p:cNvPr id="6" name="TextBox 5"/>
          <p:cNvSpPr txBox="1"/>
          <p:nvPr/>
        </p:nvSpPr>
        <p:spPr>
          <a:xfrm>
            <a:off x="685800" y="3581400"/>
            <a:ext cx="7543800" cy="830997"/>
          </a:xfrm>
          <a:prstGeom prst="rect">
            <a:avLst/>
          </a:prstGeom>
          <a:noFill/>
        </p:spPr>
        <p:txBody>
          <a:bodyPr wrap="square" rtlCol="0">
            <a:spAutoFit/>
          </a:bodyPr>
          <a:lstStyle/>
          <a:p>
            <a:r>
              <a:rPr lang="en-US" sz="2400" dirty="0" smtClean="0">
                <a:solidFill>
                  <a:srgbClr val="0070C0"/>
                </a:solidFill>
              </a:rPr>
              <a:t>The mean number of bits transmitted until the next error, after 50 bits have already been transmitted, is 1 / 0.1 = 10.</a:t>
            </a:r>
            <a:endParaRPr lang="en-US" sz="2400" dirty="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3-24: New Idea</a:t>
            </a:r>
            <a:endParaRPr lang="en-US" dirty="0"/>
          </a:p>
        </p:txBody>
      </p:sp>
      <p:sp>
        <p:nvSpPr>
          <p:cNvPr id="3" name="Content Placeholder 2"/>
          <p:cNvSpPr>
            <a:spLocks noGrp="1"/>
          </p:cNvSpPr>
          <p:nvPr>
            <p:ph idx="1"/>
          </p:nvPr>
        </p:nvSpPr>
        <p:spPr/>
        <p:txBody>
          <a:bodyPr/>
          <a:lstStyle/>
          <a:p>
            <a:pPr>
              <a:buNone/>
            </a:pPr>
            <a:r>
              <a:rPr lang="en-US" sz="2800" dirty="0" smtClean="0"/>
              <a:t>The probability that a bit, sent through a digital transmission channel, is received in error is 0.1.  Assume that the transmissions are independent.  Let X denote the number of bits transmitted until the </a:t>
            </a:r>
            <a:r>
              <a:rPr lang="en-US" sz="2800" dirty="0" smtClean="0">
                <a:solidFill>
                  <a:srgbClr val="0070C0"/>
                </a:solidFill>
              </a:rPr>
              <a:t>4</a:t>
            </a:r>
            <a:r>
              <a:rPr lang="en-US" sz="2800" baseline="30000" dirty="0" smtClean="0">
                <a:solidFill>
                  <a:srgbClr val="0070C0"/>
                </a:solidFill>
              </a:rPr>
              <a:t>th</a:t>
            </a:r>
            <a:r>
              <a:rPr lang="en-US" sz="2800" dirty="0" smtClean="0"/>
              <a:t> error.</a:t>
            </a:r>
          </a:p>
          <a:p>
            <a:pPr>
              <a:buNone/>
            </a:pPr>
            <a:r>
              <a:rPr lang="en-US" sz="2800" dirty="0" smtClean="0"/>
              <a:t>P(X=10) is the probability that 3 errors occur over the first 9 trials, then the 4</a:t>
            </a:r>
            <a:r>
              <a:rPr lang="en-US" sz="2800" baseline="30000" dirty="0" smtClean="0"/>
              <a:t>th</a:t>
            </a:r>
            <a:r>
              <a:rPr lang="en-US" sz="2800" dirty="0" smtClean="0"/>
              <a:t> success occurs on the 10</a:t>
            </a:r>
            <a:r>
              <a:rPr lang="en-US" sz="2800" baseline="30000" dirty="0" smtClean="0"/>
              <a:t>th</a:t>
            </a:r>
            <a:r>
              <a:rPr lang="en-US" sz="2800" dirty="0" smtClean="0"/>
              <a:t> trial.</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49</a:t>
            </a:fld>
            <a:endParaRPr lang="en-US" dirty="0"/>
          </a:p>
        </p:txBody>
      </p:sp>
      <p:graphicFrame>
        <p:nvGraphicFramePr>
          <p:cNvPr id="6" name="Object 5"/>
          <p:cNvGraphicFramePr>
            <a:graphicFrameLocks noChangeAspect="1"/>
          </p:cNvGraphicFramePr>
          <p:nvPr/>
        </p:nvGraphicFramePr>
        <p:xfrm>
          <a:off x="1219200" y="4724400"/>
          <a:ext cx="6761018" cy="1219200"/>
        </p:xfrm>
        <a:graphic>
          <a:graphicData uri="http://schemas.openxmlformats.org/presentationml/2006/ole">
            <p:oleObj spid="_x0000_s119810" name="Equation" r:id="rId4" imgW="3098520" imgH="55872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 Wafers</a:t>
            </a:r>
            <a:endParaRPr lang="en-US" dirty="0"/>
          </a:p>
        </p:txBody>
      </p:sp>
      <p:sp>
        <p:nvSpPr>
          <p:cNvPr id="3" name="Content Placeholder 2"/>
          <p:cNvSpPr>
            <a:spLocks noGrp="1"/>
          </p:cNvSpPr>
          <p:nvPr>
            <p:ph idx="1"/>
          </p:nvPr>
        </p:nvSpPr>
        <p:spPr>
          <a:xfrm>
            <a:off x="457200" y="1066800"/>
            <a:ext cx="5105400" cy="4953000"/>
          </a:xfrm>
        </p:spPr>
        <p:txBody>
          <a:bodyPr>
            <a:noAutofit/>
          </a:bodyPr>
          <a:lstStyle/>
          <a:p>
            <a:pPr>
              <a:buNone/>
            </a:pPr>
            <a:r>
              <a:rPr lang="en-US" sz="2200" dirty="0" smtClean="0"/>
              <a:t>In a semiconductor manufacturing process, 2 wafers from a lot are sampled.  Each wafer is classified as </a:t>
            </a:r>
            <a:r>
              <a:rPr lang="en-US" sz="2200" i="1" dirty="0" smtClean="0"/>
              <a:t>pass</a:t>
            </a:r>
            <a:r>
              <a:rPr lang="en-US" sz="2200" dirty="0" smtClean="0"/>
              <a:t> or </a:t>
            </a:r>
            <a:r>
              <a:rPr lang="en-US" sz="2200" i="1" dirty="0" smtClean="0"/>
              <a:t>fail</a:t>
            </a:r>
            <a:r>
              <a:rPr lang="en-US" sz="2200" dirty="0" smtClean="0"/>
              <a:t>.  Assume that the probability that a wafer passes is 0.8, and that wafers are independent.  </a:t>
            </a:r>
          </a:p>
          <a:p>
            <a:pPr>
              <a:buNone/>
            </a:pPr>
            <a:r>
              <a:rPr lang="en-US" sz="2200" dirty="0" smtClean="0"/>
              <a:t>The sample space for the experiment and associated probabilities are shown in Table 3-1.  The probability that the 1</a:t>
            </a:r>
            <a:r>
              <a:rPr lang="en-US" sz="2200" baseline="30000" dirty="0" smtClean="0"/>
              <a:t>st</a:t>
            </a:r>
            <a:r>
              <a:rPr lang="en-US" sz="2200" dirty="0" smtClean="0"/>
              <a:t> wafer passes and the 2</a:t>
            </a:r>
            <a:r>
              <a:rPr lang="en-US" sz="2200" baseline="30000" dirty="0" smtClean="0"/>
              <a:t>nd</a:t>
            </a:r>
            <a:r>
              <a:rPr lang="en-US" sz="2200" dirty="0" smtClean="0"/>
              <a:t> fails, denoted as </a:t>
            </a:r>
            <a:r>
              <a:rPr lang="en-US" sz="2200" i="1" dirty="0" smtClean="0"/>
              <a:t>pf</a:t>
            </a:r>
            <a:r>
              <a:rPr lang="en-US" sz="2200" dirty="0" smtClean="0"/>
              <a:t> is </a:t>
            </a:r>
            <a:r>
              <a:rPr lang="en-US" sz="2200" i="1" dirty="0" smtClean="0"/>
              <a:t>P</a:t>
            </a:r>
            <a:r>
              <a:rPr lang="en-US" sz="2200" dirty="0" smtClean="0"/>
              <a:t>(</a:t>
            </a:r>
            <a:r>
              <a:rPr lang="en-US" sz="2200" i="1" dirty="0" smtClean="0"/>
              <a:t>pf</a:t>
            </a:r>
            <a:r>
              <a:rPr lang="en-US" sz="2200" dirty="0" smtClean="0"/>
              <a:t>) = 0.8 * 0.2 = 0.16.</a:t>
            </a:r>
          </a:p>
          <a:p>
            <a:pPr>
              <a:buNone/>
            </a:pPr>
            <a:r>
              <a:rPr lang="en-US" sz="2200" dirty="0" smtClean="0"/>
              <a:t>The random variable </a:t>
            </a:r>
            <a:r>
              <a:rPr lang="en-US" sz="2200" i="1" dirty="0" smtClean="0"/>
              <a:t>X</a:t>
            </a:r>
            <a:r>
              <a:rPr lang="en-US" sz="2200" dirty="0" smtClean="0"/>
              <a:t> is  defined as the number of wafers that pass.</a:t>
            </a:r>
            <a:endParaRPr lang="en-US" sz="2200" dirty="0"/>
          </a:p>
        </p:txBody>
      </p:sp>
      <p:sp>
        <p:nvSpPr>
          <p:cNvPr id="4" name="Footer Placeholder 3"/>
          <p:cNvSpPr>
            <a:spLocks noGrp="1"/>
          </p:cNvSpPr>
          <p:nvPr>
            <p:ph type="ftr" sz="quarter" idx="11"/>
          </p:nvPr>
        </p:nvSpPr>
        <p:spPr/>
        <p:txBody>
          <a:bodyPr/>
          <a:lstStyle/>
          <a:p>
            <a:r>
              <a:rPr lang="en-US" dirty="0" smtClean="0"/>
              <a:t>Sec 3-1 Discrete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a:t>
            </a:fld>
            <a:endParaRPr lang="en-US" dirty="0"/>
          </a:p>
        </p:txBody>
      </p:sp>
      <p:graphicFrame>
        <p:nvGraphicFramePr>
          <p:cNvPr id="2049" name="Object 1"/>
          <p:cNvGraphicFramePr>
            <a:graphicFrameLocks noChangeAspect="1"/>
          </p:cNvGraphicFramePr>
          <p:nvPr/>
        </p:nvGraphicFramePr>
        <p:xfrm>
          <a:off x="5638800" y="1143000"/>
          <a:ext cx="3001415" cy="3352800"/>
        </p:xfrm>
        <a:graphic>
          <a:graphicData uri="http://schemas.openxmlformats.org/presentationml/2006/ole">
            <p:oleObj spid="_x0000_s2049" name="Worksheet" r:id="rId4" imgW="1952549" imgH="2181149" progId="Excel.Sheet.12">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Binomial Definition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In a series of independent trials with constant probability of success, let the random variable X denote the number of trials until r successes occur.  Then X is a </a:t>
            </a:r>
            <a:r>
              <a:rPr lang="en-US" sz="2800" dirty="0" smtClean="0">
                <a:solidFill>
                  <a:srgbClr val="0070C0"/>
                </a:solidFill>
              </a:rPr>
              <a:t>negative binomial </a:t>
            </a:r>
            <a:r>
              <a:rPr lang="en-US" sz="2800" dirty="0" smtClean="0"/>
              <a:t>random variable with parameters 0 &lt; </a:t>
            </a:r>
            <a:r>
              <a:rPr lang="en-US" sz="2800" i="1" dirty="0" smtClean="0"/>
              <a:t>p</a:t>
            </a:r>
            <a:r>
              <a:rPr lang="en-US" sz="2800" dirty="0" smtClean="0"/>
              <a:t> &lt; 1 and r = 1, 2, 3, ....</a:t>
            </a:r>
          </a:p>
          <a:p>
            <a:r>
              <a:rPr lang="en-US" sz="2800" dirty="0" smtClean="0"/>
              <a:t>The probability mass function is:</a:t>
            </a:r>
          </a:p>
          <a:p>
            <a:endParaRPr lang="en-US" sz="2800" dirty="0" smtClean="0"/>
          </a:p>
          <a:p>
            <a:endParaRPr lang="en-US" sz="2800" dirty="0" smtClean="0"/>
          </a:p>
          <a:p>
            <a:r>
              <a:rPr lang="en-US" sz="2800" dirty="0" smtClean="0"/>
              <a:t>From the prior example for </a:t>
            </a:r>
            <a:r>
              <a:rPr lang="en-US" sz="2800" i="1" dirty="0" smtClean="0"/>
              <a:t>f</a:t>
            </a:r>
            <a:r>
              <a:rPr lang="en-US" sz="2800" dirty="0" smtClean="0"/>
              <a:t>(</a:t>
            </a:r>
            <a:r>
              <a:rPr lang="en-US" sz="2800" i="1" dirty="0" smtClean="0"/>
              <a:t>X</a:t>
            </a:r>
            <a:r>
              <a:rPr lang="en-US" sz="2800" dirty="0" smtClean="0"/>
              <a:t>=10|</a:t>
            </a:r>
            <a:r>
              <a:rPr lang="en-US" sz="2800" i="1" dirty="0" smtClean="0"/>
              <a:t>r</a:t>
            </a:r>
            <a:r>
              <a:rPr lang="en-US" sz="2800" dirty="0" smtClean="0"/>
              <a:t>=4):</a:t>
            </a:r>
          </a:p>
          <a:p>
            <a:pPr lvl="1"/>
            <a:r>
              <a:rPr lang="en-US" sz="2400" dirty="0" smtClean="0"/>
              <a:t>x-1 = 9</a:t>
            </a:r>
          </a:p>
          <a:p>
            <a:pPr lvl="1"/>
            <a:r>
              <a:rPr lang="en-US" sz="2400" dirty="0" smtClean="0"/>
              <a:t>r-1 = 3</a:t>
            </a:r>
          </a:p>
          <a:p>
            <a:endParaRPr lang="en-US" dirty="0" smtClean="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50</a:t>
            </a:fld>
            <a:endParaRPr lang="en-US" dirty="0"/>
          </a:p>
        </p:txBody>
      </p:sp>
      <p:graphicFrame>
        <p:nvGraphicFramePr>
          <p:cNvPr id="6" name="Object 5"/>
          <p:cNvGraphicFramePr>
            <a:graphicFrameLocks noChangeAspect="1"/>
          </p:cNvGraphicFramePr>
          <p:nvPr/>
        </p:nvGraphicFramePr>
        <p:xfrm>
          <a:off x="914400" y="3733800"/>
          <a:ext cx="7593013" cy="609600"/>
        </p:xfrm>
        <a:graphic>
          <a:graphicData uri="http://schemas.openxmlformats.org/presentationml/2006/ole">
            <p:oleObj spid="_x0000_s120834" name="Equation" r:id="rId4" imgW="3479760" imgH="279360" progId="Equation.DSMT4">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Binomial Graphs</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51</a:t>
            </a:fld>
            <a:endParaRPr lang="en-US" dirty="0"/>
          </a:p>
        </p:txBody>
      </p:sp>
      <p:pic>
        <p:nvPicPr>
          <p:cNvPr id="121858" name="Picture 2" descr="C:\Documents and Settings\rsims\My Documents\Sims Courses\Wiley Slide Development Project\JPEG images from Jenny\Ch03\fig_03_10.jpg"/>
          <p:cNvPicPr>
            <a:picLocks noChangeAspect="1" noChangeArrowheads="1"/>
          </p:cNvPicPr>
          <p:nvPr/>
        </p:nvPicPr>
        <p:blipFill>
          <a:blip r:embed="rId3" cstate="print"/>
          <a:srcRect/>
          <a:stretch>
            <a:fillRect/>
          </a:stretch>
        </p:blipFill>
        <p:spPr bwMode="auto">
          <a:xfrm>
            <a:off x="2362199" y="990600"/>
            <a:ext cx="4292291" cy="4572000"/>
          </a:xfrm>
          <a:prstGeom prst="rect">
            <a:avLst/>
          </a:prstGeom>
          <a:noFill/>
        </p:spPr>
      </p:pic>
      <p:sp>
        <p:nvSpPr>
          <p:cNvPr id="7" name="TextBox 6"/>
          <p:cNvSpPr txBox="1"/>
          <p:nvPr/>
        </p:nvSpPr>
        <p:spPr>
          <a:xfrm>
            <a:off x="1905000" y="5638800"/>
            <a:ext cx="5486400" cy="707886"/>
          </a:xfrm>
          <a:prstGeom prst="rect">
            <a:avLst/>
          </a:prstGeom>
          <a:noFill/>
        </p:spPr>
        <p:txBody>
          <a:bodyPr wrap="square" rtlCol="0">
            <a:spAutoFit/>
          </a:bodyPr>
          <a:lstStyle/>
          <a:p>
            <a:r>
              <a:rPr lang="en-US" sz="2000" dirty="0" smtClean="0">
                <a:solidFill>
                  <a:srgbClr val="0070C0"/>
                </a:solidFill>
              </a:rPr>
              <a:t>Figure 3-10  </a:t>
            </a:r>
            <a:r>
              <a:rPr lang="en-US" sz="2000" dirty="0" smtClean="0"/>
              <a:t>Negative binomial distributions for 3 different parameter combinations.</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Memory Property</a:t>
            </a:r>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52</a:t>
            </a:fld>
            <a:endParaRPr lang="en-US" dirty="0"/>
          </a:p>
        </p:txBody>
      </p:sp>
      <p:pic>
        <p:nvPicPr>
          <p:cNvPr id="122882" name="Picture 2" descr="C:\Documents and Settings\rsims\My Documents\Sims Courses\Wiley Slide Development Project\JPEG images from Jenny\Ch03\fig_03_11.jpg"/>
          <p:cNvPicPr>
            <a:picLocks noChangeAspect="1" noChangeArrowheads="1"/>
          </p:cNvPicPr>
          <p:nvPr/>
        </p:nvPicPr>
        <p:blipFill>
          <a:blip r:embed="rId3" cstate="print"/>
          <a:srcRect/>
          <a:stretch>
            <a:fillRect/>
          </a:stretch>
        </p:blipFill>
        <p:spPr bwMode="auto">
          <a:xfrm>
            <a:off x="1600200" y="990600"/>
            <a:ext cx="5721576" cy="1879600"/>
          </a:xfrm>
          <a:prstGeom prst="rect">
            <a:avLst/>
          </a:prstGeom>
          <a:noFill/>
        </p:spPr>
      </p:pic>
      <p:sp>
        <p:nvSpPr>
          <p:cNvPr id="7" name="TextBox 6"/>
          <p:cNvSpPr txBox="1"/>
          <p:nvPr/>
        </p:nvSpPr>
        <p:spPr>
          <a:xfrm>
            <a:off x="533400" y="3429000"/>
            <a:ext cx="8229600" cy="2554545"/>
          </a:xfrm>
          <a:prstGeom prst="rect">
            <a:avLst/>
          </a:prstGeom>
          <a:noFill/>
        </p:spPr>
        <p:txBody>
          <a:bodyPr wrap="square" rtlCol="0">
            <a:spAutoFit/>
          </a:bodyPr>
          <a:lstStyle/>
          <a:p>
            <a:pPr>
              <a:buFont typeface="Arial" pitchFamily="34" charset="0"/>
              <a:buChar char="•"/>
            </a:pPr>
            <a:r>
              <a:rPr lang="en-US" sz="2000" dirty="0" smtClean="0"/>
              <a:t>Let </a:t>
            </a:r>
            <a:r>
              <a:rPr lang="en-US" sz="2000" i="1" dirty="0" smtClean="0"/>
              <a:t>X</a:t>
            </a:r>
            <a:r>
              <a:rPr lang="en-US" sz="2000" baseline="-25000" dirty="0" smtClean="0"/>
              <a:t>1</a:t>
            </a:r>
            <a:r>
              <a:rPr lang="en-US" sz="2000" dirty="0" smtClean="0"/>
              <a:t> denote the number of trials to the 1</a:t>
            </a:r>
            <a:r>
              <a:rPr lang="en-US" sz="2000" baseline="30000" dirty="0" smtClean="0"/>
              <a:t>st</a:t>
            </a:r>
            <a:r>
              <a:rPr lang="en-US" sz="2000" dirty="0" smtClean="0"/>
              <a:t> success.</a:t>
            </a:r>
          </a:p>
          <a:p>
            <a:pPr>
              <a:buFont typeface="Arial" pitchFamily="34" charset="0"/>
              <a:buChar char="•"/>
            </a:pPr>
            <a:r>
              <a:rPr lang="en-US" sz="2000" dirty="0" smtClean="0"/>
              <a:t>Let </a:t>
            </a:r>
            <a:r>
              <a:rPr lang="en-US" sz="2000" i="1" dirty="0" smtClean="0"/>
              <a:t>X</a:t>
            </a:r>
            <a:r>
              <a:rPr lang="en-US" sz="2000" baseline="-25000" dirty="0" smtClean="0"/>
              <a:t>2</a:t>
            </a:r>
            <a:r>
              <a:rPr lang="en-US" sz="2000" dirty="0" smtClean="0"/>
              <a:t> denote the number of trials to the 2</a:t>
            </a:r>
            <a:r>
              <a:rPr lang="en-US" sz="2000" baseline="30000" dirty="0" smtClean="0"/>
              <a:t>nd</a:t>
            </a:r>
            <a:r>
              <a:rPr lang="en-US" sz="2000" dirty="0" smtClean="0"/>
              <a:t> success, since the 1</a:t>
            </a:r>
            <a:r>
              <a:rPr lang="en-US" sz="2000" baseline="30000" dirty="0" smtClean="0"/>
              <a:t>st</a:t>
            </a:r>
            <a:r>
              <a:rPr lang="en-US" sz="2000" dirty="0" smtClean="0"/>
              <a:t> success.</a:t>
            </a:r>
          </a:p>
          <a:p>
            <a:pPr>
              <a:buFont typeface="Arial" pitchFamily="34" charset="0"/>
              <a:buChar char="•"/>
            </a:pPr>
            <a:r>
              <a:rPr lang="en-US" sz="2000" dirty="0" smtClean="0"/>
              <a:t>Let </a:t>
            </a:r>
            <a:r>
              <a:rPr lang="en-US" sz="2000" i="1" dirty="0" smtClean="0"/>
              <a:t>X</a:t>
            </a:r>
            <a:r>
              <a:rPr lang="en-US" sz="2000" baseline="-25000" dirty="0" smtClean="0"/>
              <a:t>3</a:t>
            </a:r>
            <a:r>
              <a:rPr lang="en-US" sz="2000" dirty="0" smtClean="0"/>
              <a:t> denote the number of trials to the 3</a:t>
            </a:r>
            <a:r>
              <a:rPr lang="en-US" sz="2000" baseline="30000" dirty="0" smtClean="0"/>
              <a:t>rd</a:t>
            </a:r>
            <a:r>
              <a:rPr lang="en-US" sz="2000" dirty="0" smtClean="0"/>
              <a:t> success, since the 2</a:t>
            </a:r>
            <a:r>
              <a:rPr lang="en-US" sz="2000" baseline="30000" dirty="0" smtClean="0"/>
              <a:t>nd</a:t>
            </a:r>
            <a:r>
              <a:rPr lang="en-US" sz="2000" dirty="0" smtClean="0"/>
              <a:t> success.</a:t>
            </a:r>
          </a:p>
          <a:p>
            <a:pPr>
              <a:buFont typeface="Arial" pitchFamily="34" charset="0"/>
              <a:buChar char="•"/>
            </a:pPr>
            <a:r>
              <a:rPr lang="en-US" sz="2000" dirty="0" smtClean="0"/>
              <a:t>Let the </a:t>
            </a:r>
            <a:r>
              <a:rPr lang="en-US" sz="2000" i="1" dirty="0" smtClean="0"/>
              <a:t>X</a:t>
            </a:r>
            <a:r>
              <a:rPr lang="en-US" sz="2000" baseline="-25000" dirty="0" smtClean="0"/>
              <a:t>i</a:t>
            </a:r>
            <a:r>
              <a:rPr lang="en-US" sz="2000" dirty="0" smtClean="0"/>
              <a:t> be geometric random variables – independent, so without memory.</a:t>
            </a:r>
          </a:p>
          <a:p>
            <a:pPr>
              <a:buFont typeface="Arial" pitchFamily="34" charset="0"/>
              <a:buChar char="•"/>
            </a:pPr>
            <a:r>
              <a:rPr lang="en-US" sz="2000" dirty="0" smtClean="0"/>
              <a:t>Then </a:t>
            </a:r>
            <a:r>
              <a:rPr lang="en-US" sz="2000" i="1" dirty="0" smtClean="0"/>
              <a:t>X</a:t>
            </a:r>
            <a:r>
              <a:rPr lang="en-US" sz="2000" dirty="0" smtClean="0"/>
              <a:t> = </a:t>
            </a:r>
            <a:r>
              <a:rPr lang="en-US" sz="2000" i="1" dirty="0" smtClean="0"/>
              <a:t>X</a:t>
            </a:r>
            <a:r>
              <a:rPr lang="en-US" sz="2000" baseline="-25000" dirty="0" smtClean="0"/>
              <a:t>1</a:t>
            </a:r>
            <a:r>
              <a:rPr lang="en-US" sz="2000" dirty="0" smtClean="0"/>
              <a:t> + </a:t>
            </a:r>
            <a:r>
              <a:rPr lang="en-US" sz="2000" i="1" dirty="0" smtClean="0"/>
              <a:t>X</a:t>
            </a:r>
            <a:r>
              <a:rPr lang="en-US" sz="2000" baseline="-25000" dirty="0" smtClean="0"/>
              <a:t>2</a:t>
            </a:r>
            <a:r>
              <a:rPr lang="en-US" sz="2000" dirty="0" smtClean="0"/>
              <a:t> + </a:t>
            </a:r>
            <a:r>
              <a:rPr lang="en-US" sz="2000" i="1" dirty="0" smtClean="0"/>
              <a:t>X</a:t>
            </a:r>
            <a:r>
              <a:rPr lang="en-US" sz="2000" baseline="-25000" dirty="0" smtClean="0"/>
              <a:t>3</a:t>
            </a:r>
          </a:p>
          <a:p>
            <a:pPr>
              <a:buFont typeface="Arial" pitchFamily="34" charset="0"/>
              <a:buChar char="•"/>
            </a:pPr>
            <a:r>
              <a:rPr lang="en-US" sz="2000" dirty="0" smtClean="0"/>
              <a:t>Therefore, </a:t>
            </a:r>
            <a:r>
              <a:rPr lang="en-US" sz="2000" i="1" dirty="0" smtClean="0"/>
              <a:t>X</a:t>
            </a:r>
            <a:r>
              <a:rPr lang="en-US" sz="2000" dirty="0" smtClean="0"/>
              <a:t> is a negative binomial random variable, a sum of three geometric </a:t>
            </a:r>
            <a:r>
              <a:rPr lang="en-US" sz="2000" dirty="0" err="1" smtClean="0"/>
              <a:t>rv’s</a:t>
            </a:r>
            <a:r>
              <a:rPr lang="en-US" sz="2000" dirty="0" smtClean="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Binomial Mean &amp; Variance</a:t>
            </a:r>
            <a:endParaRPr lang="en-US" dirty="0"/>
          </a:p>
        </p:txBody>
      </p:sp>
      <p:sp>
        <p:nvSpPr>
          <p:cNvPr id="3" name="Content Placeholder 2"/>
          <p:cNvSpPr>
            <a:spLocks noGrp="1"/>
          </p:cNvSpPr>
          <p:nvPr>
            <p:ph idx="1"/>
          </p:nvPr>
        </p:nvSpPr>
        <p:spPr>
          <a:xfrm>
            <a:off x="457200" y="1066800"/>
            <a:ext cx="8229600" cy="1219200"/>
          </a:xfrm>
        </p:spPr>
        <p:txBody>
          <a:bodyPr/>
          <a:lstStyle/>
          <a:p>
            <a:r>
              <a:rPr lang="en-US" dirty="0" smtClean="0"/>
              <a:t>If </a:t>
            </a:r>
            <a:r>
              <a:rPr lang="en-US" i="1" dirty="0" smtClean="0"/>
              <a:t>X</a:t>
            </a:r>
            <a:r>
              <a:rPr lang="en-US" dirty="0" smtClean="0"/>
              <a:t> is a negative binomial random variable with parameters </a:t>
            </a:r>
            <a:r>
              <a:rPr lang="en-US" i="1" dirty="0" smtClean="0"/>
              <a:t>p</a:t>
            </a:r>
            <a:r>
              <a:rPr lang="en-US" dirty="0" smtClean="0"/>
              <a:t> and </a:t>
            </a:r>
            <a:r>
              <a:rPr lang="en-US" i="1" dirty="0" smtClean="0"/>
              <a:t>r</a:t>
            </a:r>
            <a:r>
              <a:rPr lang="en-US" dirty="0" smtClean="0"/>
              <a:t>,</a:t>
            </a:r>
          </a:p>
          <a:p>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53</a:t>
            </a:fld>
            <a:endParaRPr lang="en-US" dirty="0"/>
          </a:p>
        </p:txBody>
      </p:sp>
      <p:graphicFrame>
        <p:nvGraphicFramePr>
          <p:cNvPr id="6" name="Object 5"/>
          <p:cNvGraphicFramePr>
            <a:graphicFrameLocks noChangeAspect="1"/>
          </p:cNvGraphicFramePr>
          <p:nvPr/>
        </p:nvGraphicFramePr>
        <p:xfrm>
          <a:off x="1219199" y="2667000"/>
          <a:ext cx="7285703" cy="914400"/>
        </p:xfrm>
        <a:graphic>
          <a:graphicData uri="http://schemas.openxmlformats.org/presentationml/2006/ole">
            <p:oleObj spid="_x0000_s123906" name="Equation" r:id="rId4" imgW="3136680" imgH="393480" progId="Equation.DSMT4">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Binomial distribution:</a:t>
            </a:r>
          </a:p>
          <a:p>
            <a:pPr lvl="1"/>
            <a:r>
              <a:rPr lang="en-US" dirty="0" smtClean="0"/>
              <a:t> Fixed number of trials (</a:t>
            </a:r>
            <a:r>
              <a:rPr lang="en-US" i="1" dirty="0" smtClean="0"/>
              <a:t>n</a:t>
            </a:r>
            <a:r>
              <a:rPr lang="en-US" dirty="0" smtClean="0"/>
              <a:t>).</a:t>
            </a:r>
          </a:p>
          <a:p>
            <a:pPr lvl="1"/>
            <a:r>
              <a:rPr lang="en-US" dirty="0" smtClean="0"/>
              <a:t> Random number of successes (</a:t>
            </a:r>
            <a:r>
              <a:rPr lang="en-US" i="1" dirty="0" smtClean="0"/>
              <a:t>x</a:t>
            </a:r>
            <a:r>
              <a:rPr lang="en-US" dirty="0" smtClean="0"/>
              <a:t>).</a:t>
            </a:r>
          </a:p>
          <a:p>
            <a:r>
              <a:rPr lang="en-US" dirty="0" smtClean="0"/>
              <a:t>Negative binomial distribution:</a:t>
            </a:r>
          </a:p>
          <a:p>
            <a:pPr lvl="1"/>
            <a:r>
              <a:rPr lang="en-US" dirty="0" smtClean="0"/>
              <a:t>Random number of trials (</a:t>
            </a:r>
            <a:r>
              <a:rPr lang="en-US" i="1" dirty="0" smtClean="0"/>
              <a:t>x</a:t>
            </a:r>
            <a:r>
              <a:rPr lang="en-US" dirty="0" smtClean="0"/>
              <a:t>).</a:t>
            </a:r>
          </a:p>
          <a:p>
            <a:pPr lvl="1"/>
            <a:r>
              <a:rPr lang="en-US" dirty="0" smtClean="0"/>
              <a:t>Fixed number of successes (</a:t>
            </a:r>
            <a:r>
              <a:rPr lang="en-US" i="1" dirty="0" smtClean="0"/>
              <a:t>r</a:t>
            </a:r>
            <a:r>
              <a:rPr lang="en-US" dirty="0" smtClean="0"/>
              <a:t>).</a:t>
            </a:r>
          </a:p>
          <a:p>
            <a:r>
              <a:rPr lang="en-US" dirty="0" smtClean="0"/>
              <a:t>Because of the reversed roles, a negative binomial can be considered the opposite or negative of the binomial.</a:t>
            </a:r>
          </a:p>
          <a:p>
            <a:endParaRPr lang="en-US"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3-25: Web Servers-1</a:t>
            </a:r>
            <a:endParaRPr lang="en-US" dirty="0"/>
          </a:p>
        </p:txBody>
      </p:sp>
      <p:sp>
        <p:nvSpPr>
          <p:cNvPr id="3" name="Content Placeholder 2"/>
          <p:cNvSpPr>
            <a:spLocks noGrp="1"/>
          </p:cNvSpPr>
          <p:nvPr>
            <p:ph idx="1"/>
          </p:nvPr>
        </p:nvSpPr>
        <p:spPr>
          <a:xfrm>
            <a:off x="457200" y="1066800"/>
            <a:ext cx="8229600" cy="3429000"/>
          </a:xfrm>
        </p:spPr>
        <p:txBody>
          <a:bodyPr>
            <a:normAutofit fontScale="92500" lnSpcReduction="10000"/>
          </a:bodyPr>
          <a:lstStyle/>
          <a:p>
            <a:pPr>
              <a:buNone/>
            </a:pPr>
            <a:r>
              <a:rPr lang="en-US" sz="2800" dirty="0" smtClean="0"/>
              <a:t>A Web site contains 3 identical computer servers.  Only one is used to operate the site, and the other 2 are spares that can be activated in case the primary system fails.  The probability of a failure in the primary computer (or any activated spare) from a request for service is 0.0005.  Assume that each request represents an independent trial.  What is the mean number of requests until failure of all 3 servers?</a:t>
            </a:r>
          </a:p>
          <a:p>
            <a:pPr>
              <a:buNone/>
            </a:pPr>
            <a:r>
              <a:rPr lang="en-US" sz="2800" dirty="0" smtClean="0"/>
              <a:t>Answer:</a:t>
            </a:r>
          </a:p>
          <a:p>
            <a:pPr>
              <a:buNone/>
            </a:pPr>
            <a:endParaRPr lang="en-US" sz="2400" dirty="0" smtClean="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55</a:t>
            </a:fld>
            <a:endParaRPr lang="en-US" dirty="0"/>
          </a:p>
        </p:txBody>
      </p:sp>
      <p:sp>
        <p:nvSpPr>
          <p:cNvPr id="6" name="TextBox 5"/>
          <p:cNvSpPr txBox="1"/>
          <p:nvPr/>
        </p:nvSpPr>
        <p:spPr>
          <a:xfrm>
            <a:off x="609600" y="4419600"/>
            <a:ext cx="8153400" cy="1200329"/>
          </a:xfrm>
          <a:prstGeom prst="rect">
            <a:avLst/>
          </a:prstGeom>
          <a:noFill/>
        </p:spPr>
        <p:txBody>
          <a:bodyPr wrap="square" rtlCol="0">
            <a:spAutoFit/>
          </a:bodyPr>
          <a:lstStyle/>
          <a:p>
            <a:pPr>
              <a:buFont typeface="Arial" pitchFamily="34" charset="0"/>
              <a:buChar char="•"/>
            </a:pPr>
            <a:r>
              <a:rPr lang="en-US" sz="2400" dirty="0" smtClean="0">
                <a:solidFill>
                  <a:srgbClr val="0070C0"/>
                </a:solidFill>
              </a:rPr>
              <a:t> Let </a:t>
            </a:r>
            <a:r>
              <a:rPr lang="en-US" sz="2400" i="1" dirty="0" smtClean="0">
                <a:solidFill>
                  <a:srgbClr val="0070C0"/>
                </a:solidFill>
              </a:rPr>
              <a:t>X</a:t>
            </a:r>
            <a:r>
              <a:rPr lang="en-US" sz="2400" dirty="0" smtClean="0">
                <a:solidFill>
                  <a:srgbClr val="0070C0"/>
                </a:solidFill>
              </a:rPr>
              <a:t> denote the number of requests until all three servers fail.</a:t>
            </a:r>
          </a:p>
          <a:p>
            <a:pPr>
              <a:buFont typeface="Arial" pitchFamily="34" charset="0"/>
              <a:buChar char="•"/>
            </a:pPr>
            <a:r>
              <a:rPr lang="en-US" sz="2400" dirty="0" smtClean="0">
                <a:solidFill>
                  <a:srgbClr val="0070C0"/>
                </a:solidFill>
              </a:rPr>
              <a:t> Let </a:t>
            </a:r>
            <a:r>
              <a:rPr lang="en-US" sz="2400" i="1" dirty="0" smtClean="0">
                <a:solidFill>
                  <a:srgbClr val="0070C0"/>
                </a:solidFill>
              </a:rPr>
              <a:t>r</a:t>
            </a:r>
            <a:r>
              <a:rPr lang="en-US" sz="2400" dirty="0" smtClean="0">
                <a:solidFill>
                  <a:srgbClr val="0070C0"/>
                </a:solidFill>
              </a:rPr>
              <a:t> = 3 and </a:t>
            </a:r>
            <a:r>
              <a:rPr lang="en-US" sz="2400" i="1" dirty="0" smtClean="0">
                <a:solidFill>
                  <a:srgbClr val="0070C0"/>
                </a:solidFill>
              </a:rPr>
              <a:t>p</a:t>
            </a:r>
            <a:r>
              <a:rPr lang="en-US" sz="2400" dirty="0" smtClean="0">
                <a:solidFill>
                  <a:srgbClr val="0070C0"/>
                </a:solidFill>
              </a:rPr>
              <a:t>=0.0005 = 1/2000</a:t>
            </a:r>
          </a:p>
          <a:p>
            <a:pPr>
              <a:buFont typeface="Arial" pitchFamily="34" charset="0"/>
              <a:buChar char="•"/>
            </a:pPr>
            <a:r>
              <a:rPr lang="en-US" sz="2400" dirty="0" smtClean="0">
                <a:solidFill>
                  <a:srgbClr val="0070C0"/>
                </a:solidFill>
              </a:rPr>
              <a:t> Then </a:t>
            </a:r>
            <a:r>
              <a:rPr lang="el-GR" sz="2400" dirty="0" smtClean="0">
                <a:solidFill>
                  <a:srgbClr val="0070C0"/>
                </a:solidFill>
              </a:rPr>
              <a:t>μ</a:t>
            </a:r>
            <a:r>
              <a:rPr lang="en-US" sz="2400" dirty="0" smtClean="0">
                <a:solidFill>
                  <a:srgbClr val="0070C0"/>
                </a:solidFill>
              </a:rPr>
              <a:t> = 3 / 0.0005 = 6,000 requests</a:t>
            </a:r>
            <a:endParaRPr lang="en-US" sz="2400" dirty="0">
              <a:solidFill>
                <a:srgbClr val="0070C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3-25: Web Servers-2</a:t>
            </a:r>
            <a:endParaRPr lang="en-US" dirty="0"/>
          </a:p>
        </p:txBody>
      </p:sp>
      <p:sp>
        <p:nvSpPr>
          <p:cNvPr id="3" name="Content Placeholder 2"/>
          <p:cNvSpPr>
            <a:spLocks noGrp="1"/>
          </p:cNvSpPr>
          <p:nvPr>
            <p:ph idx="1"/>
          </p:nvPr>
        </p:nvSpPr>
        <p:spPr>
          <a:xfrm>
            <a:off x="457200" y="1066800"/>
            <a:ext cx="8229600" cy="1524000"/>
          </a:xfrm>
        </p:spPr>
        <p:txBody>
          <a:bodyPr>
            <a:normAutofit/>
          </a:bodyPr>
          <a:lstStyle/>
          <a:p>
            <a:pPr>
              <a:buNone/>
            </a:pPr>
            <a:r>
              <a:rPr lang="en-US" sz="2800" dirty="0" smtClean="0"/>
              <a:t>What is the probability that all 3 servers fail within 5 requests?  (</a:t>
            </a:r>
            <a:r>
              <a:rPr lang="en-US" sz="2800" i="1" dirty="0" smtClean="0"/>
              <a:t>X</a:t>
            </a:r>
            <a:r>
              <a:rPr lang="en-US" sz="2800" dirty="0" smtClean="0"/>
              <a:t> = 5)</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3-7 Geometric &amp; Negative Binomial Distributions</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56</a:t>
            </a:fld>
            <a:endParaRPr lang="en-US" dirty="0"/>
          </a:p>
        </p:txBody>
      </p:sp>
      <p:graphicFrame>
        <p:nvGraphicFramePr>
          <p:cNvPr id="6" name="Object 5"/>
          <p:cNvGraphicFramePr>
            <a:graphicFrameLocks noChangeAspect="1"/>
          </p:cNvGraphicFramePr>
          <p:nvPr/>
        </p:nvGraphicFramePr>
        <p:xfrm>
          <a:off x="914400" y="2590800"/>
          <a:ext cx="7174346" cy="990600"/>
        </p:xfrm>
        <a:graphic>
          <a:graphicData uri="http://schemas.openxmlformats.org/presentationml/2006/ole">
            <p:oleObj spid="_x0000_s124930" name="Equation" r:id="rId4" imgW="3035160" imgH="419040" progId="Equation.DSMT4">
              <p:embed/>
            </p:oleObj>
          </a:graphicData>
        </a:graphic>
      </p:graphicFrame>
      <p:graphicFrame>
        <p:nvGraphicFramePr>
          <p:cNvPr id="124931" name="Object 3"/>
          <p:cNvGraphicFramePr>
            <a:graphicFrameLocks noChangeAspect="1"/>
          </p:cNvGraphicFramePr>
          <p:nvPr/>
        </p:nvGraphicFramePr>
        <p:xfrm>
          <a:off x="2057400" y="3657600"/>
          <a:ext cx="4648201" cy="1732761"/>
        </p:xfrm>
        <a:graphic>
          <a:graphicData uri="http://schemas.openxmlformats.org/presentationml/2006/ole">
            <p:oleObj spid="_x0000_s124931" name="Worksheet" r:id="rId5" imgW="3219602" imgH="1200302" progId="Excel.Sheet.12">
              <p:embed/>
            </p:oleObj>
          </a:graphicData>
        </a:graphic>
      </p:graphicFrame>
      <p:sp>
        <p:nvSpPr>
          <p:cNvPr id="8" name="TextBox 7"/>
          <p:cNvSpPr txBox="1"/>
          <p:nvPr/>
        </p:nvSpPr>
        <p:spPr>
          <a:xfrm>
            <a:off x="914400" y="5562600"/>
            <a:ext cx="7543800" cy="646331"/>
          </a:xfrm>
          <a:prstGeom prst="rect">
            <a:avLst/>
          </a:prstGeom>
          <a:noFill/>
        </p:spPr>
        <p:txBody>
          <a:bodyPr wrap="square" rtlCol="0">
            <a:spAutoFit/>
          </a:bodyPr>
          <a:lstStyle/>
          <a:p>
            <a:r>
              <a:rPr lang="en-US" dirty="0" smtClean="0"/>
              <a:t>Note that Excel uses a different definition of </a:t>
            </a:r>
            <a:r>
              <a:rPr lang="en-US" i="1" dirty="0" smtClean="0"/>
              <a:t>X</a:t>
            </a:r>
            <a:r>
              <a:rPr lang="en-US" dirty="0" smtClean="0"/>
              <a:t>; # of failures before the </a:t>
            </a:r>
            <a:r>
              <a:rPr lang="en-US" dirty="0" err="1" smtClean="0"/>
              <a:t>r</a:t>
            </a:r>
            <a:r>
              <a:rPr lang="en-US" baseline="30000" dirty="0" err="1" smtClean="0"/>
              <a:t>th</a:t>
            </a:r>
            <a:r>
              <a:rPr lang="en-US" dirty="0" smtClean="0"/>
              <a:t> success, not # of trials.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Hypergeometric Distribution</a:t>
            </a:r>
            <a:endParaRPr lang="en-US" dirty="0"/>
          </a:p>
        </p:txBody>
      </p:sp>
      <p:sp>
        <p:nvSpPr>
          <p:cNvPr id="3" name="Content Placeholder 2"/>
          <p:cNvSpPr>
            <a:spLocks noGrp="1"/>
          </p:cNvSpPr>
          <p:nvPr>
            <p:ph idx="1"/>
          </p:nvPr>
        </p:nvSpPr>
        <p:spPr>
          <a:xfrm>
            <a:off x="381000" y="838200"/>
            <a:ext cx="8382000" cy="3810000"/>
          </a:xfrm>
        </p:spPr>
        <p:txBody>
          <a:bodyPr>
            <a:normAutofit lnSpcReduction="10000"/>
          </a:bodyPr>
          <a:lstStyle/>
          <a:p>
            <a:r>
              <a:rPr lang="en-US" sz="2400" dirty="0" smtClean="0"/>
              <a:t>Applies to sampling without replacement.</a:t>
            </a:r>
          </a:p>
          <a:p>
            <a:r>
              <a:rPr lang="en-US" sz="2400" dirty="0" smtClean="0"/>
              <a:t>Trials are not independent &amp; a tree diagram used.</a:t>
            </a:r>
          </a:p>
          <a:p>
            <a:r>
              <a:rPr lang="en-US" sz="2400" dirty="0" smtClean="0"/>
              <a:t>A set of </a:t>
            </a:r>
            <a:r>
              <a:rPr lang="en-US" sz="2400" i="1" dirty="0" smtClean="0"/>
              <a:t>N</a:t>
            </a:r>
            <a:r>
              <a:rPr lang="en-US" sz="2400" dirty="0" smtClean="0"/>
              <a:t> objects contains:</a:t>
            </a:r>
          </a:p>
          <a:p>
            <a:pPr lvl="1"/>
            <a:r>
              <a:rPr lang="en-US" sz="2000" i="1" dirty="0" smtClean="0"/>
              <a:t>K</a:t>
            </a:r>
            <a:r>
              <a:rPr lang="en-US" sz="2000" dirty="0" smtClean="0"/>
              <a:t> objects classified as success</a:t>
            </a:r>
          </a:p>
          <a:p>
            <a:pPr lvl="1"/>
            <a:r>
              <a:rPr lang="en-US" sz="2000" i="1" dirty="0" smtClean="0"/>
              <a:t>N</a:t>
            </a:r>
            <a:r>
              <a:rPr lang="en-US" sz="2000" dirty="0" smtClean="0"/>
              <a:t> - </a:t>
            </a:r>
            <a:r>
              <a:rPr lang="en-US" sz="2000" i="1" dirty="0" smtClean="0"/>
              <a:t>K</a:t>
            </a:r>
            <a:r>
              <a:rPr lang="en-US" sz="2000" dirty="0" smtClean="0"/>
              <a:t> objects classified as failures</a:t>
            </a:r>
          </a:p>
          <a:p>
            <a:r>
              <a:rPr lang="en-US" sz="2400" dirty="0" smtClean="0"/>
              <a:t>A sample of size </a:t>
            </a:r>
            <a:r>
              <a:rPr lang="en-US" sz="2400" i="1" dirty="0" smtClean="0"/>
              <a:t>n</a:t>
            </a:r>
            <a:r>
              <a:rPr lang="en-US" sz="2400" dirty="0" smtClean="0"/>
              <a:t> objects is selected without replacement from the </a:t>
            </a:r>
            <a:r>
              <a:rPr lang="en-US" sz="2400" i="1" dirty="0" smtClean="0"/>
              <a:t>N</a:t>
            </a:r>
            <a:r>
              <a:rPr lang="en-US" sz="2400" dirty="0" smtClean="0"/>
              <a:t> objects, where:</a:t>
            </a:r>
          </a:p>
          <a:p>
            <a:pPr lvl="1"/>
            <a:r>
              <a:rPr lang="en-US" sz="2000" i="1" dirty="0" smtClean="0"/>
              <a:t>K</a:t>
            </a:r>
            <a:r>
              <a:rPr lang="en-US" sz="2000" dirty="0" smtClean="0"/>
              <a:t> ≤ </a:t>
            </a:r>
            <a:r>
              <a:rPr lang="en-US" sz="2000" i="1" dirty="0" smtClean="0"/>
              <a:t>N     and     n</a:t>
            </a:r>
            <a:r>
              <a:rPr lang="en-US" sz="2000" dirty="0" smtClean="0"/>
              <a:t> ≤ </a:t>
            </a:r>
            <a:r>
              <a:rPr lang="en-US" sz="2000" i="1" dirty="0" smtClean="0"/>
              <a:t>N</a:t>
            </a:r>
          </a:p>
          <a:p>
            <a:r>
              <a:rPr lang="en-US" sz="2400" dirty="0" smtClean="0"/>
              <a:t>Let the random variable </a:t>
            </a:r>
            <a:r>
              <a:rPr lang="en-US" sz="2400" i="1" dirty="0" smtClean="0"/>
              <a:t>X</a:t>
            </a:r>
            <a:r>
              <a:rPr lang="en-US" sz="2400" dirty="0" smtClean="0"/>
              <a:t> denote the number of successes in the sample.  Then </a:t>
            </a:r>
            <a:r>
              <a:rPr lang="en-US" sz="2400" i="1" dirty="0" smtClean="0"/>
              <a:t>X</a:t>
            </a:r>
            <a:r>
              <a:rPr lang="en-US" sz="2400" dirty="0" smtClean="0"/>
              <a:t> is a hypergeometric random variable.</a:t>
            </a:r>
          </a:p>
          <a:p>
            <a:pPr lvl="1"/>
            <a:endParaRPr lang="en-US" sz="2400" i="1" dirty="0" smtClean="0"/>
          </a:p>
        </p:txBody>
      </p:sp>
      <p:sp>
        <p:nvSpPr>
          <p:cNvPr id="4" name="Footer Placeholder 3"/>
          <p:cNvSpPr>
            <a:spLocks noGrp="1"/>
          </p:cNvSpPr>
          <p:nvPr>
            <p:ph type="ftr" sz="quarter" idx="11"/>
          </p:nvPr>
        </p:nvSpPr>
        <p:spPr/>
        <p:txBody>
          <a:bodyPr/>
          <a:lstStyle/>
          <a:p>
            <a:r>
              <a:rPr lang="en-US" dirty="0" smtClean="0"/>
              <a:t>Sec 3-8 Hypergeometric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57</a:t>
            </a:fld>
            <a:endParaRPr lang="en-US" dirty="0"/>
          </a:p>
        </p:txBody>
      </p:sp>
      <p:graphicFrame>
        <p:nvGraphicFramePr>
          <p:cNvPr id="6" name="Object 5"/>
          <p:cNvGraphicFramePr>
            <a:graphicFrameLocks noChangeAspect="1"/>
          </p:cNvGraphicFramePr>
          <p:nvPr/>
        </p:nvGraphicFramePr>
        <p:xfrm>
          <a:off x="466302" y="4724400"/>
          <a:ext cx="8147684" cy="1371600"/>
        </p:xfrm>
        <a:graphic>
          <a:graphicData uri="http://schemas.openxmlformats.org/presentationml/2006/ole">
            <p:oleObj spid="_x0000_s125954" name="Equation" r:id="rId4" imgW="3848040" imgH="647640" progId="Equation.DSMT4">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Hypergeometric Graphs</a:t>
            </a:r>
            <a:endParaRPr lang="en-US" dirty="0"/>
          </a:p>
        </p:txBody>
      </p:sp>
      <p:sp>
        <p:nvSpPr>
          <p:cNvPr id="4" name="Footer Placeholder 3"/>
          <p:cNvSpPr>
            <a:spLocks noGrp="1"/>
          </p:cNvSpPr>
          <p:nvPr>
            <p:ph type="ftr" sz="quarter" idx="11"/>
          </p:nvPr>
        </p:nvSpPr>
        <p:spPr/>
        <p:txBody>
          <a:bodyPr/>
          <a:lstStyle/>
          <a:p>
            <a:r>
              <a:rPr lang="en-US" dirty="0" smtClean="0"/>
              <a:t>Sec 3-8 Hypergeometric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58</a:t>
            </a:fld>
            <a:endParaRPr lang="en-US" dirty="0"/>
          </a:p>
        </p:txBody>
      </p:sp>
      <p:pic>
        <p:nvPicPr>
          <p:cNvPr id="126978" name="Picture 2" descr="C:\Documents and Settings\rsims\My Documents\Sims Courses\Wiley Slide Development Project\JPEG images from Jenny\Ch03\fig_03_12.jpg"/>
          <p:cNvPicPr>
            <a:picLocks noChangeAspect="1" noChangeArrowheads="1"/>
          </p:cNvPicPr>
          <p:nvPr/>
        </p:nvPicPr>
        <p:blipFill>
          <a:blip r:embed="rId3" cstate="print"/>
          <a:srcRect/>
          <a:stretch>
            <a:fillRect/>
          </a:stretch>
        </p:blipFill>
        <p:spPr bwMode="auto">
          <a:xfrm>
            <a:off x="2120125" y="914400"/>
            <a:ext cx="4356875" cy="4737722"/>
          </a:xfrm>
          <a:prstGeom prst="rect">
            <a:avLst/>
          </a:prstGeom>
          <a:noFill/>
        </p:spPr>
      </p:pic>
      <p:sp>
        <p:nvSpPr>
          <p:cNvPr id="7" name="TextBox 6"/>
          <p:cNvSpPr txBox="1"/>
          <p:nvPr/>
        </p:nvSpPr>
        <p:spPr>
          <a:xfrm>
            <a:off x="838200" y="5715000"/>
            <a:ext cx="7363747" cy="369332"/>
          </a:xfrm>
          <a:prstGeom prst="rect">
            <a:avLst/>
          </a:prstGeom>
          <a:noFill/>
        </p:spPr>
        <p:txBody>
          <a:bodyPr wrap="none" rtlCol="0">
            <a:spAutoFit/>
          </a:bodyPr>
          <a:lstStyle/>
          <a:p>
            <a:r>
              <a:rPr lang="en-US" dirty="0" smtClean="0">
                <a:solidFill>
                  <a:srgbClr val="0070C0"/>
                </a:solidFill>
              </a:rPr>
              <a:t>Figure 3-12  </a:t>
            </a:r>
            <a:r>
              <a:rPr lang="en-US" dirty="0" smtClean="0"/>
              <a:t>Hypergeometric distributions for 3 parameter sets of </a:t>
            </a:r>
            <a:r>
              <a:rPr lang="en-US" i="1" dirty="0" smtClean="0"/>
              <a:t>N</a:t>
            </a:r>
            <a:r>
              <a:rPr lang="en-US" dirty="0" smtClean="0"/>
              <a:t>, </a:t>
            </a:r>
            <a:r>
              <a:rPr lang="en-US" i="1" dirty="0" smtClean="0"/>
              <a:t>K</a:t>
            </a:r>
            <a:r>
              <a:rPr lang="en-US" dirty="0" smtClean="0"/>
              <a:t>, and </a:t>
            </a:r>
            <a:r>
              <a:rPr lang="en-US" i="1" dirty="0" smtClean="0"/>
              <a:t>n</a:t>
            </a:r>
            <a:r>
              <a:rPr lang="en-US" dirty="0" smtClean="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Example 3-26: Sampling without Replacement</a:t>
            </a:r>
            <a:endParaRPr lang="en-US" sz="3200" dirty="0"/>
          </a:p>
        </p:txBody>
      </p:sp>
      <p:sp>
        <p:nvSpPr>
          <p:cNvPr id="3" name="Content Placeholder 2"/>
          <p:cNvSpPr>
            <a:spLocks noGrp="1"/>
          </p:cNvSpPr>
          <p:nvPr>
            <p:ph idx="1"/>
          </p:nvPr>
        </p:nvSpPr>
        <p:spPr>
          <a:xfrm>
            <a:off x="457200" y="914400"/>
            <a:ext cx="8229600" cy="1981200"/>
          </a:xfrm>
        </p:spPr>
        <p:txBody>
          <a:bodyPr>
            <a:normAutofit fontScale="92500" lnSpcReduction="10000"/>
          </a:bodyPr>
          <a:lstStyle/>
          <a:p>
            <a:pPr>
              <a:buNone/>
            </a:pPr>
            <a:r>
              <a:rPr lang="en-US" sz="2800" dirty="0" smtClean="0"/>
              <a:t>From an earlier example, 50 parts are defective on a lot of 850.  Two are sampled.  Let </a:t>
            </a:r>
            <a:r>
              <a:rPr lang="en-US" sz="2800" i="1" dirty="0" smtClean="0"/>
              <a:t>X</a:t>
            </a:r>
            <a:r>
              <a:rPr lang="en-US" sz="2800" dirty="0" smtClean="0"/>
              <a:t> denote the number of defectives in the sample.  Use the hypergeometric distribution to find the probability distribution.</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59</a:t>
            </a:fld>
            <a:endParaRPr lang="en-US" dirty="0"/>
          </a:p>
        </p:txBody>
      </p:sp>
      <p:graphicFrame>
        <p:nvGraphicFramePr>
          <p:cNvPr id="6" name="Object 5"/>
          <p:cNvGraphicFramePr>
            <a:graphicFrameLocks noChangeAspect="1"/>
          </p:cNvGraphicFramePr>
          <p:nvPr/>
        </p:nvGraphicFramePr>
        <p:xfrm>
          <a:off x="4648200" y="2895600"/>
          <a:ext cx="3951298" cy="3429000"/>
        </p:xfrm>
        <a:graphic>
          <a:graphicData uri="http://schemas.openxmlformats.org/presentationml/2006/ole">
            <p:oleObj spid="_x0000_s157698" name="Equation" r:id="rId4" imgW="2209680" imgH="1917360" progId="Equation.DSMT4">
              <p:embed/>
            </p:oleObj>
          </a:graphicData>
        </a:graphic>
      </p:graphicFrame>
      <p:graphicFrame>
        <p:nvGraphicFramePr>
          <p:cNvPr id="157700" name="Object 4"/>
          <p:cNvGraphicFramePr>
            <a:graphicFrameLocks noChangeAspect="1"/>
          </p:cNvGraphicFramePr>
          <p:nvPr/>
        </p:nvGraphicFramePr>
        <p:xfrm>
          <a:off x="533400" y="3200400"/>
          <a:ext cx="3886200" cy="1278522"/>
        </p:xfrm>
        <a:graphic>
          <a:graphicData uri="http://schemas.openxmlformats.org/presentationml/2006/ole">
            <p:oleObj spid="_x0000_s157700" name="Worksheet" r:id="rId5" imgW="2924251" imgH="961949" progId="Excel.Sheet.12">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  Particles on Wafers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Define the random variable </a:t>
            </a:r>
            <a:r>
              <a:rPr lang="en-US" i="1" dirty="0" smtClean="0"/>
              <a:t>X</a:t>
            </a:r>
            <a:r>
              <a:rPr lang="en-US" dirty="0" smtClean="0"/>
              <a:t> to be the number of contamination particles on a wafer.  Although wafers possess a number of characteristics, the random variable </a:t>
            </a:r>
            <a:r>
              <a:rPr lang="en-US" i="1" dirty="0" smtClean="0"/>
              <a:t>X</a:t>
            </a:r>
            <a:r>
              <a:rPr lang="en-US" dirty="0" smtClean="0"/>
              <a:t> summarizes the wafer only in terms of the number of particles.  The possible values of </a:t>
            </a:r>
            <a:r>
              <a:rPr lang="en-US" i="1" dirty="0" smtClean="0"/>
              <a:t>X</a:t>
            </a:r>
            <a:r>
              <a:rPr lang="en-US" dirty="0" smtClean="0"/>
              <a:t> are the integers 0 through a very large number, so we write </a:t>
            </a:r>
            <a:r>
              <a:rPr lang="en-US" i="1" dirty="0" smtClean="0"/>
              <a:t>x</a:t>
            </a:r>
            <a:r>
              <a:rPr lang="en-US" dirty="0" smtClean="0"/>
              <a:t> ≥ 0.</a:t>
            </a:r>
          </a:p>
          <a:p>
            <a:r>
              <a:rPr lang="en-US" dirty="0" smtClean="0"/>
              <a:t>We can also describe the random variable </a:t>
            </a:r>
            <a:r>
              <a:rPr lang="en-US" i="1" dirty="0" smtClean="0"/>
              <a:t>Y</a:t>
            </a:r>
            <a:r>
              <a:rPr lang="en-US" dirty="0" smtClean="0"/>
              <a:t> as the number of chips made from a wafer that fail the final test.  If there can be 12 chips made from a wafer, then we write 0 ≤ </a:t>
            </a:r>
            <a:r>
              <a:rPr lang="en-US" i="1" dirty="0" smtClean="0"/>
              <a:t>y</a:t>
            </a:r>
            <a:r>
              <a:rPr lang="en-US" dirty="0" smtClean="0"/>
              <a:t> ≤ 12.  </a:t>
            </a:r>
            <a:r>
              <a:rPr lang="en-US" dirty="0" smtClean="0">
                <a:solidFill>
                  <a:srgbClr val="FF0000"/>
                </a:solidFill>
              </a:rPr>
              <a:t>(changed)</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dirty="0" smtClean="0"/>
              <a:t>Sec 3-1 Discrete Random Variables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3-27: Parts from Suppliers-1</a:t>
            </a:r>
            <a:endParaRPr lang="en-US" dirty="0"/>
          </a:p>
        </p:txBody>
      </p:sp>
      <p:sp>
        <p:nvSpPr>
          <p:cNvPr id="3" name="Content Placeholder 2"/>
          <p:cNvSpPr>
            <a:spLocks noGrp="1"/>
          </p:cNvSpPr>
          <p:nvPr>
            <p:ph idx="1"/>
          </p:nvPr>
        </p:nvSpPr>
        <p:spPr>
          <a:xfrm>
            <a:off x="457200" y="1066800"/>
            <a:ext cx="8229600" cy="2362200"/>
          </a:xfrm>
        </p:spPr>
        <p:txBody>
          <a:bodyPr>
            <a:noAutofit/>
          </a:bodyPr>
          <a:lstStyle/>
          <a:p>
            <a:pPr>
              <a:buNone/>
            </a:pPr>
            <a:r>
              <a:rPr lang="en-US" sz="2800" dirty="0" smtClean="0"/>
              <a:t>A batch of parts contains 100 parts from supplier A and 200 parts from Supplier B.  If 4 parts are selected randomly, without replacement, what is the probability that they are all from Supplier A?</a:t>
            </a:r>
          </a:p>
          <a:p>
            <a:pPr>
              <a:buNone/>
            </a:pPr>
            <a:r>
              <a:rPr lang="en-US" sz="2800" dirty="0" smtClean="0"/>
              <a:t>Answer: </a:t>
            </a:r>
            <a:endParaRPr lang="en-US" sz="2800"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60</a:t>
            </a:fld>
            <a:endParaRPr lang="en-US" dirty="0"/>
          </a:p>
        </p:txBody>
      </p:sp>
      <p:sp>
        <p:nvSpPr>
          <p:cNvPr id="6" name="TextBox 5"/>
          <p:cNvSpPr txBox="1"/>
          <p:nvPr/>
        </p:nvSpPr>
        <p:spPr>
          <a:xfrm>
            <a:off x="609600" y="3429000"/>
            <a:ext cx="3352800" cy="1200329"/>
          </a:xfrm>
          <a:prstGeom prst="rect">
            <a:avLst/>
          </a:prstGeom>
          <a:noFill/>
        </p:spPr>
        <p:txBody>
          <a:bodyPr wrap="square" rtlCol="0">
            <a:spAutoFit/>
          </a:bodyPr>
          <a:lstStyle/>
          <a:p>
            <a:r>
              <a:rPr lang="en-US" sz="2400" dirty="0" smtClean="0">
                <a:solidFill>
                  <a:srgbClr val="0070C0"/>
                </a:solidFill>
              </a:rPr>
              <a:t>Let X equal the number of parts in the sample from Supplier A.</a:t>
            </a:r>
            <a:endParaRPr lang="en-US" sz="2400" dirty="0">
              <a:solidFill>
                <a:srgbClr val="0070C0"/>
              </a:solidFill>
            </a:endParaRPr>
          </a:p>
        </p:txBody>
      </p:sp>
      <p:graphicFrame>
        <p:nvGraphicFramePr>
          <p:cNvPr id="7" name="Object 6"/>
          <p:cNvGraphicFramePr>
            <a:graphicFrameLocks noChangeAspect="1"/>
          </p:cNvGraphicFramePr>
          <p:nvPr/>
        </p:nvGraphicFramePr>
        <p:xfrm>
          <a:off x="4114800" y="3581400"/>
          <a:ext cx="3711388" cy="1371600"/>
        </p:xfrm>
        <a:graphic>
          <a:graphicData uri="http://schemas.openxmlformats.org/presentationml/2006/ole">
            <p:oleObj spid="_x0000_s158722" name="Equation" r:id="rId4" imgW="1752480" imgH="647640" progId="Equation.DSMT4">
              <p:embed/>
            </p:oleObj>
          </a:graphicData>
        </a:graphic>
      </p:graphicFrame>
      <p:graphicFrame>
        <p:nvGraphicFramePr>
          <p:cNvPr id="158723" name="Object 3"/>
          <p:cNvGraphicFramePr>
            <a:graphicFrameLocks noChangeAspect="1"/>
          </p:cNvGraphicFramePr>
          <p:nvPr/>
        </p:nvGraphicFramePr>
        <p:xfrm>
          <a:off x="2133600" y="5181600"/>
          <a:ext cx="4316506" cy="685800"/>
        </p:xfrm>
        <a:graphic>
          <a:graphicData uri="http://schemas.openxmlformats.org/presentationml/2006/ole">
            <p:oleObj spid="_x0000_s158723" name="Worksheet" r:id="rId5" imgW="3057449" imgH="485851" progId="Excel.Sheet.12">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3-27: Parts from Suppliers-2</a:t>
            </a:r>
            <a:endParaRPr lang="en-US" dirty="0"/>
          </a:p>
        </p:txBody>
      </p:sp>
      <p:sp>
        <p:nvSpPr>
          <p:cNvPr id="3" name="Content Placeholder 2"/>
          <p:cNvSpPr>
            <a:spLocks noGrp="1"/>
          </p:cNvSpPr>
          <p:nvPr>
            <p:ph idx="1"/>
          </p:nvPr>
        </p:nvSpPr>
        <p:spPr>
          <a:xfrm>
            <a:off x="457200" y="914400"/>
            <a:ext cx="8229600" cy="1524000"/>
          </a:xfrm>
        </p:spPr>
        <p:txBody>
          <a:bodyPr>
            <a:normAutofit/>
          </a:bodyPr>
          <a:lstStyle/>
          <a:p>
            <a:pPr>
              <a:buNone/>
            </a:pPr>
            <a:r>
              <a:rPr lang="en-US" sz="2800" dirty="0" smtClean="0"/>
              <a:t>What is the probability that two or more parts are from Supplier A?</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61</a:t>
            </a:fld>
            <a:endParaRPr lang="en-US" dirty="0"/>
          </a:p>
        </p:txBody>
      </p:sp>
      <p:graphicFrame>
        <p:nvGraphicFramePr>
          <p:cNvPr id="6" name="Object 5"/>
          <p:cNvGraphicFramePr>
            <a:graphicFrameLocks noChangeAspect="1"/>
          </p:cNvGraphicFramePr>
          <p:nvPr/>
        </p:nvGraphicFramePr>
        <p:xfrm>
          <a:off x="1219200" y="2363788"/>
          <a:ext cx="6477000" cy="2705100"/>
        </p:xfrm>
        <a:graphic>
          <a:graphicData uri="http://schemas.openxmlformats.org/presentationml/2006/ole">
            <p:oleObj spid="_x0000_s159746" name="Equation" r:id="rId4" imgW="2705040" imgH="1130040" progId="Equation.DSMT4">
              <p:embed/>
            </p:oleObj>
          </a:graphicData>
        </a:graphic>
      </p:graphicFrame>
      <p:graphicFrame>
        <p:nvGraphicFramePr>
          <p:cNvPr id="159748" name="Object 4"/>
          <p:cNvGraphicFramePr>
            <a:graphicFrameLocks noChangeAspect="1"/>
          </p:cNvGraphicFramePr>
          <p:nvPr/>
        </p:nvGraphicFramePr>
        <p:xfrm>
          <a:off x="3810000" y="5105400"/>
          <a:ext cx="4045074" cy="1295401"/>
        </p:xfrm>
        <a:graphic>
          <a:graphicData uri="http://schemas.openxmlformats.org/presentationml/2006/ole">
            <p:oleObj spid="_x0000_s159748" name="Worksheet" r:id="rId5" imgW="3152851" imgH="1009802" progId="Excel.Sheet.12">
              <p:embed/>
            </p:oleObj>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3-27: Parts from Suppliers-3</a:t>
            </a:r>
            <a:endParaRPr lang="en-US" dirty="0"/>
          </a:p>
        </p:txBody>
      </p:sp>
      <p:sp>
        <p:nvSpPr>
          <p:cNvPr id="3" name="Content Placeholder 2"/>
          <p:cNvSpPr>
            <a:spLocks noGrp="1"/>
          </p:cNvSpPr>
          <p:nvPr>
            <p:ph idx="1"/>
          </p:nvPr>
        </p:nvSpPr>
        <p:spPr>
          <a:xfrm>
            <a:off x="457200" y="1066800"/>
            <a:ext cx="4343400" cy="1524000"/>
          </a:xfrm>
        </p:spPr>
        <p:txBody>
          <a:bodyPr>
            <a:normAutofit fontScale="92500" lnSpcReduction="20000"/>
          </a:bodyPr>
          <a:lstStyle/>
          <a:p>
            <a:pPr>
              <a:buNone/>
            </a:pPr>
            <a:r>
              <a:rPr lang="en-US" sz="2800" dirty="0" smtClean="0"/>
              <a:t>What is the probability that at least one part is  from Supplier A?</a:t>
            </a:r>
          </a:p>
          <a:p>
            <a:pPr>
              <a:buNone/>
            </a:pPr>
            <a:r>
              <a:rPr lang="en-US" sz="2800" dirty="0" smtClean="0"/>
              <a:t>Answer:</a:t>
            </a:r>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62</a:t>
            </a:fld>
            <a:endParaRPr lang="en-US" dirty="0"/>
          </a:p>
        </p:txBody>
      </p:sp>
      <p:graphicFrame>
        <p:nvGraphicFramePr>
          <p:cNvPr id="6" name="Object 5"/>
          <p:cNvGraphicFramePr>
            <a:graphicFrameLocks noChangeAspect="1"/>
          </p:cNvGraphicFramePr>
          <p:nvPr/>
        </p:nvGraphicFramePr>
        <p:xfrm>
          <a:off x="609600" y="3657600"/>
          <a:ext cx="6125882" cy="1524000"/>
        </p:xfrm>
        <a:graphic>
          <a:graphicData uri="http://schemas.openxmlformats.org/presentationml/2006/ole">
            <p:oleObj spid="_x0000_s166914" name="Equation" r:id="rId4" imgW="2603160" imgH="647640" progId="Equation.DSMT4">
              <p:embed/>
            </p:oleObj>
          </a:graphicData>
        </a:graphic>
      </p:graphicFrame>
      <p:graphicFrame>
        <p:nvGraphicFramePr>
          <p:cNvPr id="166916" name="Object 4"/>
          <p:cNvGraphicFramePr>
            <a:graphicFrameLocks noChangeAspect="1"/>
          </p:cNvGraphicFramePr>
          <p:nvPr/>
        </p:nvGraphicFramePr>
        <p:xfrm>
          <a:off x="609600" y="5257800"/>
          <a:ext cx="5715000" cy="828026"/>
        </p:xfrm>
        <a:graphic>
          <a:graphicData uri="http://schemas.openxmlformats.org/presentationml/2006/ole">
            <p:oleObj spid="_x0000_s166916" name="Worksheet" r:id="rId5" imgW="3352800" imgH="485851" progId="Excel.Sheet.12">
              <p:embed/>
            </p:oleObj>
          </a:graphicData>
        </a:graphic>
      </p:graphicFrame>
      <p:pic>
        <p:nvPicPr>
          <p:cNvPr id="166917" name="Picture 5"/>
          <p:cNvPicPr>
            <a:picLocks noChangeAspect="1" noChangeArrowheads="1"/>
          </p:cNvPicPr>
          <p:nvPr/>
        </p:nvPicPr>
        <p:blipFill>
          <a:blip r:embed="rId6" cstate="print"/>
          <a:srcRect/>
          <a:stretch>
            <a:fillRect/>
          </a:stretch>
        </p:blipFill>
        <p:spPr bwMode="auto">
          <a:xfrm>
            <a:off x="4762500" y="914400"/>
            <a:ext cx="3886200" cy="25908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Hypergeometric Mean &amp; Variance</a:t>
            </a:r>
            <a:endParaRPr lang="en-US" dirty="0"/>
          </a:p>
        </p:txBody>
      </p:sp>
      <p:sp>
        <p:nvSpPr>
          <p:cNvPr id="3" name="Content Placeholder 2"/>
          <p:cNvSpPr>
            <a:spLocks noGrp="1"/>
          </p:cNvSpPr>
          <p:nvPr>
            <p:ph idx="1"/>
          </p:nvPr>
        </p:nvSpPr>
        <p:spPr>
          <a:xfrm>
            <a:off x="457200" y="1066800"/>
            <a:ext cx="8229600" cy="1295400"/>
          </a:xfrm>
        </p:spPr>
        <p:txBody>
          <a:bodyPr/>
          <a:lstStyle/>
          <a:p>
            <a:r>
              <a:rPr lang="en-US" dirty="0" smtClean="0"/>
              <a:t>If </a:t>
            </a:r>
            <a:r>
              <a:rPr lang="en-US" i="1" dirty="0" smtClean="0"/>
              <a:t>X</a:t>
            </a:r>
            <a:r>
              <a:rPr lang="en-US" dirty="0" smtClean="0"/>
              <a:t> is a hypergeometric random variable with parameters </a:t>
            </a:r>
            <a:r>
              <a:rPr lang="en-US" i="1" dirty="0" smtClean="0"/>
              <a:t>N, K,</a:t>
            </a:r>
            <a:r>
              <a:rPr lang="en-US" dirty="0" smtClean="0"/>
              <a:t> and </a:t>
            </a:r>
            <a:r>
              <a:rPr lang="en-US" i="1" dirty="0" smtClean="0"/>
              <a:t>n</a:t>
            </a:r>
            <a:r>
              <a:rPr lang="en-US" dirty="0" smtClean="0"/>
              <a:t>, then</a:t>
            </a:r>
          </a:p>
          <a:p>
            <a:endParaRPr lang="en-US"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63</a:t>
            </a:fld>
            <a:endParaRPr lang="en-US" dirty="0"/>
          </a:p>
        </p:txBody>
      </p:sp>
      <p:graphicFrame>
        <p:nvGraphicFramePr>
          <p:cNvPr id="6" name="Object 5"/>
          <p:cNvGraphicFramePr>
            <a:graphicFrameLocks noChangeAspect="1"/>
          </p:cNvGraphicFramePr>
          <p:nvPr/>
        </p:nvGraphicFramePr>
        <p:xfrm>
          <a:off x="914400" y="2133600"/>
          <a:ext cx="7693025" cy="2243138"/>
        </p:xfrm>
        <a:graphic>
          <a:graphicData uri="http://schemas.openxmlformats.org/presentationml/2006/ole">
            <p:oleObj spid="_x0000_s167938" name="Equation" r:id="rId4" imgW="3441600" imgH="1002960" progId="Equation.DSMT4">
              <p:embed/>
            </p:oleObj>
          </a:graphicData>
        </a:graphic>
      </p:graphicFrame>
      <p:sp>
        <p:nvSpPr>
          <p:cNvPr id="7" name="TextBox 6"/>
          <p:cNvSpPr txBox="1"/>
          <p:nvPr/>
        </p:nvSpPr>
        <p:spPr>
          <a:xfrm>
            <a:off x="609600" y="4495800"/>
            <a:ext cx="8001000" cy="461665"/>
          </a:xfrm>
          <a:prstGeom prst="rect">
            <a:avLst/>
          </a:prstGeom>
          <a:noFill/>
        </p:spPr>
        <p:txBody>
          <a:bodyPr wrap="square" rtlCol="0">
            <a:spAutoFit/>
          </a:bodyPr>
          <a:lstStyle/>
          <a:p>
            <a:r>
              <a:rPr lang="el-GR" sz="2400" dirty="0" smtClean="0"/>
              <a:t>σ</a:t>
            </a:r>
            <a:r>
              <a:rPr lang="el-GR" sz="2400" baseline="30000" dirty="0" smtClean="0"/>
              <a:t>2</a:t>
            </a:r>
            <a:r>
              <a:rPr lang="en-US" sz="2400" dirty="0" smtClean="0"/>
              <a:t>  approaches the binomial variance as </a:t>
            </a:r>
            <a:r>
              <a:rPr lang="en-US" sz="2400" i="1" dirty="0" smtClean="0"/>
              <a:t>n</a:t>
            </a:r>
            <a:r>
              <a:rPr lang="en-US" sz="2400" dirty="0" smtClean="0"/>
              <a:t> /</a:t>
            </a:r>
            <a:r>
              <a:rPr lang="en-US" sz="2400" i="1" dirty="0" smtClean="0"/>
              <a:t>N</a:t>
            </a:r>
            <a:r>
              <a:rPr lang="en-US" sz="2400" dirty="0" smtClean="0"/>
              <a:t> becomes small.</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Hypergeometric &amp; Binomial Graphs</a:t>
            </a:r>
            <a:endParaRPr lang="en-US"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64</a:t>
            </a:fld>
            <a:endParaRPr lang="en-US" dirty="0"/>
          </a:p>
        </p:txBody>
      </p:sp>
      <p:pic>
        <p:nvPicPr>
          <p:cNvPr id="168962" name="Picture 2" descr="C:\Documents and Settings\rsims\My Documents\Sims Courses\Wiley Slide Development Project\JPEG images from Jenny\Ch03\fig_03_13.jpg"/>
          <p:cNvPicPr>
            <a:picLocks noChangeAspect="1" noChangeArrowheads="1"/>
          </p:cNvPicPr>
          <p:nvPr/>
        </p:nvPicPr>
        <p:blipFill>
          <a:blip r:embed="rId3" cstate="print"/>
          <a:srcRect/>
          <a:stretch>
            <a:fillRect/>
          </a:stretch>
        </p:blipFill>
        <p:spPr bwMode="auto">
          <a:xfrm>
            <a:off x="539058" y="1143000"/>
            <a:ext cx="8127788" cy="4114800"/>
          </a:xfrm>
          <a:prstGeom prst="rect">
            <a:avLst/>
          </a:prstGeom>
          <a:noFill/>
        </p:spPr>
      </p:pic>
      <p:sp>
        <p:nvSpPr>
          <p:cNvPr id="7" name="TextBox 6"/>
          <p:cNvSpPr txBox="1"/>
          <p:nvPr/>
        </p:nvSpPr>
        <p:spPr>
          <a:xfrm>
            <a:off x="1066800" y="5562600"/>
            <a:ext cx="6828985" cy="369332"/>
          </a:xfrm>
          <a:prstGeom prst="rect">
            <a:avLst/>
          </a:prstGeom>
          <a:noFill/>
        </p:spPr>
        <p:txBody>
          <a:bodyPr wrap="none" rtlCol="0">
            <a:spAutoFit/>
          </a:bodyPr>
          <a:lstStyle/>
          <a:p>
            <a:r>
              <a:rPr lang="en-US" dirty="0" smtClean="0">
                <a:solidFill>
                  <a:srgbClr val="0070C0"/>
                </a:solidFill>
              </a:rPr>
              <a:t>Figure 3-13  </a:t>
            </a:r>
            <a:r>
              <a:rPr lang="en-US" dirty="0" smtClean="0"/>
              <a:t>Comparison of hypergeometric and binomial distributions.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3-29: Customer Sample-1</a:t>
            </a:r>
            <a:endParaRPr lang="en-US" dirty="0"/>
          </a:p>
        </p:txBody>
      </p:sp>
      <p:sp>
        <p:nvSpPr>
          <p:cNvPr id="3" name="Content Placeholder 2"/>
          <p:cNvSpPr>
            <a:spLocks noGrp="1"/>
          </p:cNvSpPr>
          <p:nvPr>
            <p:ph idx="1"/>
          </p:nvPr>
        </p:nvSpPr>
        <p:spPr>
          <a:xfrm>
            <a:off x="457200" y="1066800"/>
            <a:ext cx="8229600" cy="4114800"/>
          </a:xfrm>
        </p:spPr>
        <p:txBody>
          <a:bodyPr>
            <a:normAutofit fontScale="92500" lnSpcReduction="10000"/>
          </a:bodyPr>
          <a:lstStyle/>
          <a:p>
            <a:pPr>
              <a:buNone/>
            </a:pPr>
            <a:r>
              <a:rPr lang="en-US" sz="2800" dirty="0" smtClean="0"/>
              <a:t>A listing of customer accounts at a large corporation contains 1,000 accounts.  Of these, 700 have purchased at least one of the company’s products in the last 3 months.  To evaluate a new product, 50 customers are sampled at random from the listing.  What is the probability that more than 45 of the sampled customers have purchased in the last 3 months?</a:t>
            </a:r>
          </a:p>
          <a:p>
            <a:pPr>
              <a:buNone/>
            </a:pPr>
            <a:r>
              <a:rPr lang="en-US" sz="2800" dirty="0" smtClean="0"/>
              <a:t>Let X denote the number of customers in the sample who have purchased from the company in the last 3 months.  Then X is a hypergeometric random variable with </a:t>
            </a:r>
            <a:r>
              <a:rPr lang="en-US" sz="2800" i="1" dirty="0" smtClean="0"/>
              <a:t>N</a:t>
            </a:r>
            <a:r>
              <a:rPr lang="en-US" sz="2800" dirty="0" smtClean="0"/>
              <a:t> = 1,000, </a:t>
            </a:r>
            <a:r>
              <a:rPr lang="en-US" sz="2800" i="1" dirty="0" smtClean="0"/>
              <a:t>K</a:t>
            </a:r>
            <a:r>
              <a:rPr lang="en-US" sz="2800" dirty="0" smtClean="0"/>
              <a:t> = 700, </a:t>
            </a:r>
            <a:r>
              <a:rPr lang="en-US" sz="2800" i="1" dirty="0" smtClean="0"/>
              <a:t>n</a:t>
            </a:r>
            <a:r>
              <a:rPr lang="en-US" sz="2800" dirty="0" smtClean="0"/>
              <a:t> = 50.  This a lengthy problem! </a:t>
            </a:r>
            <a:r>
              <a:rPr lang="en-US" sz="2800" dirty="0" smtClean="0">
                <a:sym typeface="Wingdings"/>
              </a:rPr>
              <a:t></a:t>
            </a:r>
            <a:endParaRPr lang="en-US" sz="2800" dirty="0" smtClean="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65</a:t>
            </a:fld>
            <a:endParaRPr lang="en-US" dirty="0"/>
          </a:p>
        </p:txBody>
      </p:sp>
      <p:graphicFrame>
        <p:nvGraphicFramePr>
          <p:cNvPr id="6" name="Object 5"/>
          <p:cNvGraphicFramePr>
            <a:graphicFrameLocks noChangeAspect="1"/>
          </p:cNvGraphicFramePr>
          <p:nvPr/>
        </p:nvGraphicFramePr>
        <p:xfrm>
          <a:off x="3962400" y="5181600"/>
          <a:ext cx="3368040" cy="1295400"/>
        </p:xfrm>
        <a:graphic>
          <a:graphicData uri="http://schemas.openxmlformats.org/presentationml/2006/ole">
            <p:oleObj spid="_x0000_s169986" name="Equation" r:id="rId4" imgW="1650960" imgH="634680" progId="Equation.DSMT4">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3-29: Customer Sample-2</a:t>
            </a:r>
            <a:endParaRPr lang="en-US" dirty="0"/>
          </a:p>
        </p:txBody>
      </p:sp>
      <p:sp>
        <p:nvSpPr>
          <p:cNvPr id="3" name="Content Placeholder 2"/>
          <p:cNvSpPr>
            <a:spLocks noGrp="1"/>
          </p:cNvSpPr>
          <p:nvPr>
            <p:ph idx="1"/>
          </p:nvPr>
        </p:nvSpPr>
        <p:spPr>
          <a:xfrm>
            <a:off x="457200" y="1066800"/>
            <a:ext cx="8229600" cy="1143000"/>
          </a:xfrm>
        </p:spPr>
        <p:txBody>
          <a:bodyPr>
            <a:normAutofit/>
          </a:bodyPr>
          <a:lstStyle/>
          <a:p>
            <a:pPr>
              <a:buNone/>
            </a:pPr>
            <a:r>
              <a:rPr lang="en-US" sz="2800" dirty="0" smtClean="0"/>
              <a:t>Since </a:t>
            </a:r>
            <a:r>
              <a:rPr lang="en-US" sz="2800" i="1" dirty="0" smtClean="0"/>
              <a:t>n</a:t>
            </a:r>
            <a:r>
              <a:rPr lang="en-US" sz="2800" dirty="0" smtClean="0"/>
              <a:t>/</a:t>
            </a:r>
            <a:r>
              <a:rPr lang="en-US" sz="2800" i="1" dirty="0" smtClean="0"/>
              <a:t>N</a:t>
            </a:r>
            <a:r>
              <a:rPr lang="en-US" sz="2800" dirty="0" smtClean="0"/>
              <a:t> is small, the binomial will be used to approximate the hypergeometric.  Let </a:t>
            </a:r>
            <a:r>
              <a:rPr lang="en-US" sz="2800" i="1" dirty="0" smtClean="0"/>
              <a:t>p</a:t>
            </a:r>
            <a:r>
              <a:rPr lang="en-US" sz="2800" dirty="0" smtClean="0"/>
              <a:t> = </a:t>
            </a:r>
            <a:r>
              <a:rPr lang="en-US" sz="2800" i="1" dirty="0" smtClean="0"/>
              <a:t>K</a:t>
            </a:r>
            <a:r>
              <a:rPr lang="en-US" sz="2800" dirty="0" smtClean="0"/>
              <a:t>/</a:t>
            </a:r>
            <a:r>
              <a:rPr lang="en-US" sz="2800" i="1" dirty="0" smtClean="0"/>
              <a:t>N</a:t>
            </a:r>
            <a:r>
              <a:rPr lang="en-US" sz="2800" dirty="0" smtClean="0"/>
              <a:t> = 0.7</a:t>
            </a:r>
            <a:endParaRPr lang="en-US" sz="2800" dirty="0"/>
          </a:p>
        </p:txBody>
      </p:sp>
      <p:sp>
        <p:nvSpPr>
          <p:cNvPr id="4" name="Footer Placeholder 3"/>
          <p:cNvSpPr>
            <a:spLocks noGrp="1"/>
          </p:cNvSpPr>
          <p:nvPr>
            <p:ph type="ftr" sz="quarter" idx="11"/>
          </p:nvPr>
        </p:nvSpPr>
        <p:spPr/>
        <p:txBody>
          <a:bodyPr/>
          <a:lstStyle/>
          <a:p>
            <a:r>
              <a:rPr lang="en-US" dirty="0" smtClean="0"/>
              <a:t>Sec 3-8 Hypergeometric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66</a:t>
            </a:fld>
            <a:endParaRPr lang="en-US" dirty="0"/>
          </a:p>
        </p:txBody>
      </p:sp>
      <p:graphicFrame>
        <p:nvGraphicFramePr>
          <p:cNvPr id="6" name="Object 5"/>
          <p:cNvGraphicFramePr>
            <a:graphicFrameLocks noChangeAspect="1"/>
          </p:cNvGraphicFramePr>
          <p:nvPr/>
        </p:nvGraphicFramePr>
        <p:xfrm>
          <a:off x="1066799" y="2514600"/>
          <a:ext cx="6763407" cy="990600"/>
        </p:xfrm>
        <a:graphic>
          <a:graphicData uri="http://schemas.openxmlformats.org/presentationml/2006/ole">
            <p:oleObj spid="_x0000_s171010" name="Equation" r:id="rId4" imgW="2514600" imgH="368280" progId="Equation.DSMT4">
              <p:embed/>
            </p:oleObj>
          </a:graphicData>
        </a:graphic>
      </p:graphicFrame>
      <p:graphicFrame>
        <p:nvGraphicFramePr>
          <p:cNvPr id="171012" name="Object 4"/>
          <p:cNvGraphicFramePr>
            <a:graphicFrameLocks noChangeAspect="1"/>
          </p:cNvGraphicFramePr>
          <p:nvPr/>
        </p:nvGraphicFramePr>
        <p:xfrm>
          <a:off x="1295400" y="3733800"/>
          <a:ext cx="6477000" cy="892776"/>
        </p:xfrm>
        <a:graphic>
          <a:graphicData uri="http://schemas.openxmlformats.org/presentationml/2006/ole">
            <p:oleObj spid="_x0000_s171012" name="Worksheet" r:id="rId5" imgW="3524402" imgH="485851" progId="Excel.Sheet.12">
              <p:embed/>
            </p:oleObj>
          </a:graphicData>
        </a:graphic>
      </p:graphicFrame>
      <p:sp>
        <p:nvSpPr>
          <p:cNvPr id="9" name="TextBox 8"/>
          <p:cNvSpPr txBox="1"/>
          <p:nvPr/>
        </p:nvSpPr>
        <p:spPr>
          <a:xfrm>
            <a:off x="762001" y="5181600"/>
            <a:ext cx="7696200" cy="707886"/>
          </a:xfrm>
          <a:prstGeom prst="rect">
            <a:avLst/>
          </a:prstGeom>
          <a:noFill/>
        </p:spPr>
        <p:txBody>
          <a:bodyPr wrap="square" rtlCol="0">
            <a:spAutoFit/>
          </a:bodyPr>
          <a:lstStyle/>
          <a:p>
            <a:r>
              <a:rPr lang="en-US" sz="2000" dirty="0" smtClean="0"/>
              <a:t>The hypergeometric value is 0.00013.  The absolute error is 0.00004, but the percent error in using the approximation is  (17-13)/13 = 31%.</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a:t>
            </a:r>
            <a:endParaRPr lang="en-US" dirty="0"/>
          </a:p>
        </p:txBody>
      </p:sp>
      <p:sp>
        <p:nvSpPr>
          <p:cNvPr id="3" name="Content Placeholder 2"/>
          <p:cNvSpPr>
            <a:spLocks noGrp="1"/>
          </p:cNvSpPr>
          <p:nvPr>
            <p:ph idx="1"/>
          </p:nvPr>
        </p:nvSpPr>
        <p:spPr>
          <a:xfrm>
            <a:off x="457200" y="1066800"/>
            <a:ext cx="8229600" cy="2438400"/>
          </a:xfrm>
        </p:spPr>
        <p:txBody>
          <a:bodyPr>
            <a:normAutofit/>
          </a:bodyPr>
          <a:lstStyle/>
          <a:p>
            <a:pPr>
              <a:buNone/>
            </a:pPr>
            <a:r>
              <a:rPr lang="en-US" sz="2800" dirty="0" smtClean="0"/>
              <a:t>As the number of trials (</a:t>
            </a:r>
            <a:r>
              <a:rPr lang="en-US" sz="2800" i="1" dirty="0" smtClean="0"/>
              <a:t>n</a:t>
            </a:r>
            <a:r>
              <a:rPr lang="en-US" sz="2800" dirty="0" smtClean="0"/>
              <a:t>) in a binomial experiment increases to infinity while the binomial mean (</a:t>
            </a:r>
            <a:r>
              <a:rPr lang="en-US" sz="2800" i="1" dirty="0" smtClean="0"/>
              <a:t>np</a:t>
            </a:r>
            <a:r>
              <a:rPr lang="en-US" sz="2800" dirty="0" smtClean="0"/>
              <a:t>) remains constant, the binomial distribution becomes the Poisson distribution.</a:t>
            </a:r>
          </a:p>
          <a:p>
            <a:pPr>
              <a:buNone/>
            </a:pPr>
            <a:r>
              <a:rPr lang="en-US" sz="2800" dirty="0" smtClean="0"/>
              <a:t>Example 3-30:</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67</a:t>
            </a:fld>
            <a:endParaRPr lang="en-US" dirty="0"/>
          </a:p>
        </p:txBody>
      </p:sp>
      <p:graphicFrame>
        <p:nvGraphicFramePr>
          <p:cNvPr id="6" name="Object 5"/>
          <p:cNvGraphicFramePr>
            <a:graphicFrameLocks noChangeAspect="1"/>
          </p:cNvGraphicFramePr>
          <p:nvPr/>
        </p:nvGraphicFramePr>
        <p:xfrm>
          <a:off x="2819399" y="3124200"/>
          <a:ext cx="4267201" cy="2972326"/>
        </p:xfrm>
        <a:graphic>
          <a:graphicData uri="http://schemas.openxmlformats.org/presentationml/2006/ole">
            <p:oleObj spid="_x0000_s172034" name="Equation" r:id="rId4" imgW="1841400" imgH="1282680" progId="Equation.DSMT4">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3-31: Wire Flaws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400" dirty="0" smtClean="0"/>
              <a:t>Flaws occur at random along the length of a thin copper wire.  Let </a:t>
            </a:r>
            <a:r>
              <a:rPr lang="en-US" sz="3400" i="1" dirty="0" smtClean="0"/>
              <a:t>X</a:t>
            </a:r>
            <a:r>
              <a:rPr lang="en-US" sz="3400" dirty="0" smtClean="0"/>
              <a:t> denote the random variable that counts the number of flaws in a length of </a:t>
            </a:r>
            <a:r>
              <a:rPr lang="en-US" sz="3400" i="1" dirty="0" smtClean="0"/>
              <a:t>L</a:t>
            </a:r>
            <a:r>
              <a:rPr lang="en-US" sz="3400" dirty="0" smtClean="0"/>
              <a:t> mm of wire.  Suppose the average number of flaws in </a:t>
            </a:r>
            <a:r>
              <a:rPr lang="en-US" sz="3400" i="1" dirty="0" smtClean="0"/>
              <a:t>L</a:t>
            </a:r>
            <a:r>
              <a:rPr lang="en-US" sz="3400" dirty="0" smtClean="0"/>
              <a:t> is </a:t>
            </a:r>
            <a:r>
              <a:rPr lang="el-GR" sz="3400" dirty="0" smtClean="0"/>
              <a:t>λ</a:t>
            </a:r>
            <a:r>
              <a:rPr lang="en-US" sz="3400" dirty="0" smtClean="0"/>
              <a:t>.</a:t>
            </a:r>
          </a:p>
          <a:p>
            <a:pPr>
              <a:buNone/>
            </a:pPr>
            <a:r>
              <a:rPr lang="en-US" sz="3400" dirty="0" smtClean="0"/>
              <a:t>Partition </a:t>
            </a:r>
            <a:r>
              <a:rPr lang="en-US" sz="3400" i="1" dirty="0" smtClean="0"/>
              <a:t>L</a:t>
            </a:r>
            <a:r>
              <a:rPr lang="en-US" sz="3400" dirty="0" smtClean="0"/>
              <a:t> into </a:t>
            </a:r>
            <a:r>
              <a:rPr lang="en-US" sz="3400" i="1" dirty="0" smtClean="0"/>
              <a:t>n</a:t>
            </a:r>
            <a:r>
              <a:rPr lang="en-US" sz="3400" dirty="0" smtClean="0"/>
              <a:t> subintervals (1 </a:t>
            </a:r>
            <a:r>
              <a:rPr lang="el-GR" sz="3400" dirty="0" smtClean="0"/>
              <a:t>μ</a:t>
            </a:r>
            <a:r>
              <a:rPr lang="en-US" sz="3400" dirty="0" smtClean="0"/>
              <a:t>m) each.  If the subinterval is small enough, the probability that more than one flaw occurs is negligible.  </a:t>
            </a:r>
          </a:p>
          <a:p>
            <a:pPr>
              <a:buNone/>
            </a:pPr>
            <a:r>
              <a:rPr lang="en-US" sz="3400" dirty="0" smtClean="0"/>
              <a:t>Assume that the: </a:t>
            </a:r>
          </a:p>
          <a:p>
            <a:pPr lvl="1"/>
            <a:r>
              <a:rPr lang="en-US" dirty="0" smtClean="0"/>
              <a:t>Flaws occur at random, implying that each subinterval has the same probability of containing a flaw.</a:t>
            </a:r>
          </a:p>
          <a:p>
            <a:pPr lvl="1"/>
            <a:r>
              <a:rPr lang="en-US" dirty="0" smtClean="0"/>
              <a:t>Probability that a subinterval contains a flaw is independent of other subintervals.</a:t>
            </a:r>
          </a:p>
          <a:p>
            <a:pPr>
              <a:buNone/>
            </a:pPr>
            <a:r>
              <a:rPr lang="en-US" sz="3400" i="1" dirty="0" smtClean="0"/>
              <a:t>X</a:t>
            </a:r>
            <a:r>
              <a:rPr lang="en-US" sz="3400" dirty="0" smtClean="0"/>
              <a:t> is now binomial.  </a:t>
            </a:r>
            <a:r>
              <a:rPr lang="en-US" sz="3400" i="1" dirty="0" smtClean="0"/>
              <a:t>E</a:t>
            </a:r>
            <a:r>
              <a:rPr lang="en-US" sz="3400" dirty="0" smtClean="0"/>
              <a:t>(</a:t>
            </a:r>
            <a:r>
              <a:rPr lang="en-US" sz="3400" i="1" dirty="0" smtClean="0"/>
              <a:t>X</a:t>
            </a:r>
            <a:r>
              <a:rPr lang="en-US" sz="3400" dirty="0" smtClean="0"/>
              <a:t>) = </a:t>
            </a:r>
            <a:r>
              <a:rPr lang="en-US" sz="3400" i="1" dirty="0" smtClean="0"/>
              <a:t>np</a:t>
            </a:r>
            <a:r>
              <a:rPr lang="en-US" sz="3400" dirty="0" smtClean="0"/>
              <a:t> = </a:t>
            </a:r>
            <a:r>
              <a:rPr lang="el-GR" sz="3400" dirty="0" smtClean="0"/>
              <a:t>λ</a:t>
            </a:r>
            <a:r>
              <a:rPr lang="en-US" sz="3400" dirty="0" smtClean="0"/>
              <a:t> and </a:t>
            </a:r>
            <a:r>
              <a:rPr lang="en-US" sz="3400" i="1" dirty="0" smtClean="0"/>
              <a:t>p</a:t>
            </a:r>
            <a:r>
              <a:rPr lang="en-US" sz="3400" dirty="0" smtClean="0"/>
              <a:t> = </a:t>
            </a:r>
            <a:r>
              <a:rPr lang="el-GR" sz="3400" i="1" dirty="0" smtClean="0"/>
              <a:t>λ</a:t>
            </a:r>
            <a:r>
              <a:rPr lang="en-US" sz="3400" dirty="0" smtClean="0"/>
              <a:t>/</a:t>
            </a:r>
            <a:r>
              <a:rPr lang="en-US" sz="3400" i="1" dirty="0" smtClean="0"/>
              <a:t>n</a:t>
            </a:r>
          </a:p>
          <a:p>
            <a:pPr>
              <a:buNone/>
            </a:pPr>
            <a:r>
              <a:rPr lang="en-US" sz="3400" dirty="0" smtClean="0"/>
              <a:t>As </a:t>
            </a:r>
            <a:r>
              <a:rPr lang="en-US" sz="3400" i="1" dirty="0" smtClean="0"/>
              <a:t>n</a:t>
            </a:r>
            <a:r>
              <a:rPr lang="en-US" sz="3400" dirty="0" smtClean="0"/>
              <a:t> becomes large, </a:t>
            </a:r>
            <a:r>
              <a:rPr lang="en-US" sz="3400" i="1" dirty="0" smtClean="0"/>
              <a:t>p</a:t>
            </a:r>
            <a:r>
              <a:rPr lang="en-US" sz="3400" dirty="0" smtClean="0"/>
              <a:t> becomes small and a Poisson process is created.</a:t>
            </a:r>
            <a:endParaRPr lang="en-US" sz="34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Poisson Processes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In general, the Poisson random variable </a:t>
            </a:r>
            <a:r>
              <a:rPr lang="en-US" i="1" dirty="0" smtClean="0"/>
              <a:t>X</a:t>
            </a:r>
            <a:r>
              <a:rPr lang="en-US" dirty="0" smtClean="0"/>
              <a:t> is the number of events (counts) per interval.</a:t>
            </a:r>
          </a:p>
          <a:p>
            <a:pPr marL="514350" indent="-514350">
              <a:buFont typeface="+mj-lt"/>
              <a:buAutoNum type="arabicPeriod"/>
            </a:pPr>
            <a:r>
              <a:rPr lang="en-US" dirty="0" smtClean="0"/>
              <a:t>Particles of contamination per wafer.</a:t>
            </a:r>
          </a:p>
          <a:p>
            <a:pPr marL="514350" indent="-514350">
              <a:buFont typeface="+mj-lt"/>
              <a:buAutoNum type="arabicPeriod"/>
            </a:pPr>
            <a:r>
              <a:rPr lang="en-US" dirty="0" smtClean="0"/>
              <a:t>Flaws per roll of textile.</a:t>
            </a:r>
          </a:p>
          <a:p>
            <a:pPr marL="514350" indent="-514350">
              <a:buFont typeface="+mj-lt"/>
              <a:buAutoNum type="arabicPeriod"/>
            </a:pPr>
            <a:r>
              <a:rPr lang="en-US" dirty="0" smtClean="0"/>
              <a:t>Calls at a telephone exchange per hour.</a:t>
            </a:r>
          </a:p>
          <a:p>
            <a:pPr marL="514350" indent="-514350">
              <a:buFont typeface="+mj-lt"/>
              <a:buAutoNum type="arabicPeriod"/>
            </a:pPr>
            <a:r>
              <a:rPr lang="en-US" dirty="0" smtClean="0"/>
              <a:t>Power outages per year.</a:t>
            </a:r>
          </a:p>
          <a:p>
            <a:pPr marL="514350" indent="-514350">
              <a:buFont typeface="+mj-lt"/>
              <a:buAutoNum type="arabicPeriod"/>
            </a:pPr>
            <a:r>
              <a:rPr lang="en-US" dirty="0" smtClean="0"/>
              <a:t>Atomic particles emitted from a specimen per second.</a:t>
            </a:r>
          </a:p>
          <a:p>
            <a:pPr marL="514350" indent="-514350">
              <a:buFont typeface="+mj-lt"/>
              <a:buAutoNum type="arabicPeriod"/>
            </a:pPr>
            <a:r>
              <a:rPr lang="en-US" dirty="0" smtClean="0"/>
              <a:t>Flaws per unit length of copper wire.</a:t>
            </a:r>
            <a:endParaRPr lang="en-US" dirty="0"/>
          </a:p>
        </p:txBody>
      </p:sp>
      <p:sp>
        <p:nvSpPr>
          <p:cNvPr id="4" name="Footer Placeholder 3"/>
          <p:cNvSpPr>
            <a:spLocks noGrp="1"/>
          </p:cNvSpPr>
          <p:nvPr>
            <p:ph type="ftr" sz="quarter" idx="11"/>
          </p:nvPr>
        </p:nvSpPr>
        <p:spPr/>
        <p:txBody>
          <a:bodyPr/>
          <a:lstStyle/>
          <a:p>
            <a:r>
              <a:rPr lang="en-US" dirty="0" smtClean="0"/>
              <a:t>Sec 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a:xfrm>
            <a:off x="381000" y="914400"/>
            <a:ext cx="8534400" cy="5257800"/>
          </a:xfrm>
        </p:spPr>
        <p:txBody>
          <a:bodyPr>
            <a:normAutofit fontScale="92500" lnSpcReduction="10000"/>
          </a:bodyPr>
          <a:lstStyle/>
          <a:p>
            <a:r>
              <a:rPr lang="en-US" dirty="0" smtClean="0"/>
              <a:t>A random variable </a:t>
            </a:r>
            <a:r>
              <a:rPr lang="en-US" i="1" dirty="0" smtClean="0"/>
              <a:t>X</a:t>
            </a:r>
            <a:r>
              <a:rPr lang="en-US" dirty="0" smtClean="0"/>
              <a:t> associates the outcomes of a random experiment to a number on the number line.</a:t>
            </a:r>
          </a:p>
          <a:p>
            <a:r>
              <a:rPr lang="en-US" dirty="0" smtClean="0"/>
              <a:t>The probability distribution of the random variable </a:t>
            </a:r>
            <a:r>
              <a:rPr lang="en-US" i="1" dirty="0" smtClean="0"/>
              <a:t>X</a:t>
            </a:r>
            <a:r>
              <a:rPr lang="en-US" dirty="0" smtClean="0"/>
              <a:t> is a description of the probabilities with the possible numerical values of </a:t>
            </a:r>
            <a:r>
              <a:rPr lang="en-US" i="1" dirty="0" smtClean="0"/>
              <a:t>X</a:t>
            </a:r>
            <a:r>
              <a:rPr lang="en-US" dirty="0" smtClean="0"/>
              <a:t>.</a:t>
            </a:r>
          </a:p>
          <a:p>
            <a:r>
              <a:rPr lang="en-US" dirty="0" smtClean="0"/>
              <a:t>A probability distribution of a discrete random variable can be:</a:t>
            </a:r>
          </a:p>
          <a:p>
            <a:pPr marL="971550" lvl="1" indent="-514350">
              <a:buFont typeface="+mj-lt"/>
              <a:buAutoNum type="arabicPeriod"/>
            </a:pPr>
            <a:r>
              <a:rPr lang="en-US" dirty="0" smtClean="0"/>
              <a:t> A list of the possible values along with their probabilities.</a:t>
            </a:r>
          </a:p>
          <a:p>
            <a:pPr marL="971550" lvl="1" indent="-514350">
              <a:buFont typeface="+mj-lt"/>
              <a:buAutoNum type="arabicPeriod"/>
            </a:pPr>
            <a:r>
              <a:rPr lang="en-US" dirty="0" smtClean="0"/>
              <a:t>A formula that is used to calculate the probability in response to an input of the random variable’s value. </a:t>
            </a:r>
            <a:endParaRPr lang="en-US" dirty="0"/>
          </a:p>
        </p:txBody>
      </p:sp>
      <p:sp>
        <p:nvSpPr>
          <p:cNvPr id="4" name="Footer Placeholder 3"/>
          <p:cNvSpPr>
            <a:spLocks noGrp="1"/>
          </p:cNvSpPr>
          <p:nvPr>
            <p:ph type="ftr" sz="quarter" idx="11"/>
          </p:nvPr>
        </p:nvSpPr>
        <p:spPr/>
        <p:txBody>
          <a:bodyPr/>
          <a:lstStyle/>
          <a:p>
            <a:r>
              <a:rPr lang="en-US" dirty="0" smtClean="0"/>
              <a:t>Sec 3-2 Probability Distributions &amp; Probability Mass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 Definition</a:t>
            </a:r>
            <a:endParaRPr lang="en-US" dirty="0"/>
          </a:p>
        </p:txBody>
      </p:sp>
      <p:sp>
        <p:nvSpPr>
          <p:cNvPr id="3" name="Content Placeholder 2"/>
          <p:cNvSpPr>
            <a:spLocks noGrp="1"/>
          </p:cNvSpPr>
          <p:nvPr>
            <p:ph idx="1"/>
          </p:nvPr>
        </p:nvSpPr>
        <p:spPr>
          <a:xfrm>
            <a:off x="457200" y="1066800"/>
            <a:ext cx="8229600" cy="2286000"/>
          </a:xfrm>
        </p:spPr>
        <p:txBody>
          <a:bodyPr/>
          <a:lstStyle/>
          <a:p>
            <a:r>
              <a:rPr lang="en-US" dirty="0" smtClean="0"/>
              <a:t>The random variable X that equals the number of events in a Poisson process is a Poisson random variable with parameter </a:t>
            </a:r>
            <a:r>
              <a:rPr lang="el-GR" dirty="0" smtClean="0"/>
              <a:t>λ</a:t>
            </a:r>
            <a:r>
              <a:rPr lang="en-US" dirty="0" smtClean="0"/>
              <a:t> &gt; 0, and the probability mass function is:</a:t>
            </a:r>
            <a:endParaRPr lang="en-US"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70</a:t>
            </a:fld>
            <a:endParaRPr lang="en-US" dirty="0"/>
          </a:p>
        </p:txBody>
      </p:sp>
      <p:graphicFrame>
        <p:nvGraphicFramePr>
          <p:cNvPr id="6" name="Object 5"/>
          <p:cNvGraphicFramePr>
            <a:graphicFrameLocks noChangeAspect="1"/>
          </p:cNvGraphicFramePr>
          <p:nvPr/>
        </p:nvGraphicFramePr>
        <p:xfrm>
          <a:off x="1066800" y="3505200"/>
          <a:ext cx="7687999" cy="1066800"/>
        </p:xfrm>
        <a:graphic>
          <a:graphicData uri="http://schemas.openxmlformats.org/presentationml/2006/ole">
            <p:oleObj spid="_x0000_s179202" name="Equation" r:id="rId4" imgW="2654280" imgH="368280" progId="Equation.DSMT4">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Graphs</a:t>
            </a:r>
            <a:endParaRPr lang="en-US"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71</a:t>
            </a:fld>
            <a:endParaRPr lang="en-US" dirty="0"/>
          </a:p>
        </p:txBody>
      </p:sp>
      <p:pic>
        <p:nvPicPr>
          <p:cNvPr id="180226" name="Picture 2" descr="C:\Documents and Settings\rsims\My Documents\Sims Courses\Wiley Slide Development Project\JPEG images from Jenny\Ch03\fig_03_14.jpg"/>
          <p:cNvPicPr>
            <a:picLocks noChangeAspect="1" noChangeArrowheads="1"/>
          </p:cNvPicPr>
          <p:nvPr/>
        </p:nvPicPr>
        <p:blipFill>
          <a:blip r:embed="rId3" cstate="print"/>
          <a:srcRect/>
          <a:stretch>
            <a:fillRect/>
          </a:stretch>
        </p:blipFill>
        <p:spPr bwMode="auto">
          <a:xfrm>
            <a:off x="1990725" y="858839"/>
            <a:ext cx="5031772" cy="5008562"/>
          </a:xfrm>
          <a:prstGeom prst="rect">
            <a:avLst/>
          </a:prstGeom>
          <a:noFill/>
        </p:spPr>
      </p:pic>
      <p:sp>
        <p:nvSpPr>
          <p:cNvPr id="7" name="TextBox 6"/>
          <p:cNvSpPr txBox="1"/>
          <p:nvPr/>
        </p:nvSpPr>
        <p:spPr>
          <a:xfrm>
            <a:off x="2209800" y="5867400"/>
            <a:ext cx="4797467" cy="369332"/>
          </a:xfrm>
          <a:prstGeom prst="rect">
            <a:avLst/>
          </a:prstGeom>
          <a:noFill/>
        </p:spPr>
        <p:txBody>
          <a:bodyPr wrap="none" rtlCol="0">
            <a:spAutoFit/>
          </a:bodyPr>
          <a:lstStyle/>
          <a:p>
            <a:r>
              <a:rPr lang="en-US" dirty="0" smtClean="0">
                <a:solidFill>
                  <a:srgbClr val="0070C0"/>
                </a:solidFill>
              </a:rPr>
              <a:t>Figure 3-14  </a:t>
            </a:r>
            <a:r>
              <a:rPr lang="en-US" dirty="0" smtClean="0"/>
              <a:t>Poisson distributions for </a:t>
            </a:r>
            <a:r>
              <a:rPr lang="el-GR" dirty="0" smtClean="0"/>
              <a:t>λ</a:t>
            </a:r>
            <a:r>
              <a:rPr lang="en-US" dirty="0" smtClean="0"/>
              <a:t> = 0.1, 2, 5.</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Requires Consistent Units</a:t>
            </a:r>
            <a:endParaRPr lang="en-US" dirty="0"/>
          </a:p>
        </p:txBody>
      </p:sp>
      <p:sp>
        <p:nvSpPr>
          <p:cNvPr id="3" name="Content Placeholder 2"/>
          <p:cNvSpPr>
            <a:spLocks noGrp="1"/>
          </p:cNvSpPr>
          <p:nvPr>
            <p:ph idx="1"/>
          </p:nvPr>
        </p:nvSpPr>
        <p:spPr/>
        <p:txBody>
          <a:bodyPr/>
          <a:lstStyle/>
          <a:p>
            <a:pPr>
              <a:buNone/>
            </a:pPr>
            <a:r>
              <a:rPr lang="en-US" dirty="0" smtClean="0"/>
              <a:t>It is important to use consistent units in the calculation of Poisson:</a:t>
            </a:r>
          </a:p>
          <a:p>
            <a:pPr lvl="1"/>
            <a:r>
              <a:rPr lang="en-US" dirty="0" smtClean="0"/>
              <a:t> Probabilities</a:t>
            </a:r>
          </a:p>
          <a:p>
            <a:pPr lvl="1"/>
            <a:r>
              <a:rPr lang="en-US" dirty="0" smtClean="0"/>
              <a:t> Means</a:t>
            </a:r>
          </a:p>
          <a:p>
            <a:pPr lvl="1"/>
            <a:r>
              <a:rPr lang="en-US" dirty="0" smtClean="0"/>
              <a:t> Variances</a:t>
            </a:r>
          </a:p>
          <a:p>
            <a:r>
              <a:rPr lang="en-US" dirty="0" smtClean="0"/>
              <a:t>Example of unit conversions:</a:t>
            </a:r>
          </a:p>
          <a:p>
            <a:pPr lvl="1"/>
            <a:r>
              <a:rPr lang="en-US" dirty="0" smtClean="0"/>
              <a:t>Average # of flaws per mm of wire is 3.4.</a:t>
            </a:r>
          </a:p>
          <a:p>
            <a:pPr lvl="1"/>
            <a:r>
              <a:rPr lang="en-US" dirty="0" smtClean="0"/>
              <a:t>Average # of flaws per 10 mm of wire is 34.</a:t>
            </a:r>
          </a:p>
          <a:p>
            <a:pPr lvl="1"/>
            <a:r>
              <a:rPr lang="en-US" dirty="0" smtClean="0"/>
              <a:t>Average # of flaws per 20 mm of wire is 68.</a:t>
            </a:r>
          </a:p>
          <a:p>
            <a:pPr lvl="1"/>
            <a:endParaRPr lang="en-US"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3-32: Calculations for Wire Flaws-1</a:t>
            </a:r>
            <a:endParaRPr lang="en-US" sz="3200" dirty="0"/>
          </a:p>
        </p:txBody>
      </p:sp>
      <p:sp>
        <p:nvSpPr>
          <p:cNvPr id="3" name="Content Placeholder 2"/>
          <p:cNvSpPr>
            <a:spLocks noGrp="1"/>
          </p:cNvSpPr>
          <p:nvPr>
            <p:ph idx="1"/>
          </p:nvPr>
        </p:nvSpPr>
        <p:spPr>
          <a:xfrm>
            <a:off x="457200" y="914400"/>
            <a:ext cx="8229600" cy="2743200"/>
          </a:xfrm>
        </p:spPr>
        <p:txBody>
          <a:bodyPr>
            <a:normAutofit/>
          </a:bodyPr>
          <a:lstStyle/>
          <a:p>
            <a:pPr>
              <a:buNone/>
            </a:pPr>
            <a:r>
              <a:rPr lang="en-US" sz="2800" dirty="0" smtClean="0"/>
              <a:t>For the case of the thin copper wire, suppose that the number of flaws follows a Poisson distribution of 2.3 flaws per mm.  Let </a:t>
            </a:r>
            <a:r>
              <a:rPr lang="en-US" sz="2800" i="1" dirty="0" smtClean="0"/>
              <a:t>X</a:t>
            </a:r>
            <a:r>
              <a:rPr lang="en-US" sz="2800" dirty="0" smtClean="0"/>
              <a:t> denote the number of flaws in 1 mm of wire.  Find the probability of exactly 2 flaws in 1 mm of wire.</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73</a:t>
            </a:fld>
            <a:endParaRPr lang="en-US" dirty="0"/>
          </a:p>
        </p:txBody>
      </p:sp>
      <p:graphicFrame>
        <p:nvGraphicFramePr>
          <p:cNvPr id="6" name="Object 5"/>
          <p:cNvGraphicFramePr>
            <a:graphicFrameLocks noChangeAspect="1"/>
          </p:cNvGraphicFramePr>
          <p:nvPr/>
        </p:nvGraphicFramePr>
        <p:xfrm>
          <a:off x="2362200" y="3581400"/>
          <a:ext cx="4133193" cy="990600"/>
        </p:xfrm>
        <a:graphic>
          <a:graphicData uri="http://schemas.openxmlformats.org/presentationml/2006/ole">
            <p:oleObj spid="_x0000_s181250" name="Equation" r:id="rId4" imgW="1536480" imgH="368280" progId="Equation.DSMT4">
              <p:embed/>
            </p:oleObj>
          </a:graphicData>
        </a:graphic>
      </p:graphicFrame>
      <p:graphicFrame>
        <p:nvGraphicFramePr>
          <p:cNvPr id="181251" name="Object 3"/>
          <p:cNvGraphicFramePr>
            <a:graphicFrameLocks noChangeAspect="1"/>
          </p:cNvGraphicFramePr>
          <p:nvPr/>
        </p:nvGraphicFramePr>
        <p:xfrm>
          <a:off x="2133600" y="4876800"/>
          <a:ext cx="4684059" cy="838200"/>
        </p:xfrm>
        <a:graphic>
          <a:graphicData uri="http://schemas.openxmlformats.org/presentationml/2006/ole">
            <p:oleObj spid="_x0000_s181251" name="Worksheet" r:id="rId5" imgW="2714549" imgH="485851" progId="Excel.Sheet.12">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3-32: Calculations for Wire Flaws-2</a:t>
            </a:r>
            <a:endParaRPr lang="en-US" sz="3200" dirty="0"/>
          </a:p>
        </p:txBody>
      </p:sp>
      <p:sp>
        <p:nvSpPr>
          <p:cNvPr id="3" name="Content Placeholder 2"/>
          <p:cNvSpPr>
            <a:spLocks noGrp="1"/>
          </p:cNvSpPr>
          <p:nvPr>
            <p:ph idx="1"/>
          </p:nvPr>
        </p:nvSpPr>
        <p:spPr>
          <a:xfrm>
            <a:off x="457200" y="914400"/>
            <a:ext cx="8229600" cy="1981200"/>
          </a:xfrm>
        </p:spPr>
        <p:txBody>
          <a:bodyPr>
            <a:normAutofit/>
          </a:bodyPr>
          <a:lstStyle/>
          <a:p>
            <a:pPr>
              <a:buNone/>
            </a:pPr>
            <a:r>
              <a:rPr lang="en-US" sz="2800" dirty="0" smtClean="0"/>
              <a:t>Determine the probability of 10 flaws in 5 mm of wire. Now let X denote the number of flaws in 5 mm of wire.  </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74</a:t>
            </a:fld>
            <a:endParaRPr lang="en-US" dirty="0"/>
          </a:p>
        </p:txBody>
      </p:sp>
      <p:graphicFrame>
        <p:nvGraphicFramePr>
          <p:cNvPr id="8" name="Object 7"/>
          <p:cNvGraphicFramePr>
            <a:graphicFrameLocks noChangeAspect="1"/>
          </p:cNvGraphicFramePr>
          <p:nvPr/>
        </p:nvGraphicFramePr>
        <p:xfrm>
          <a:off x="1400386" y="2819400"/>
          <a:ext cx="6692053" cy="1447800"/>
        </p:xfrm>
        <a:graphic>
          <a:graphicData uri="http://schemas.openxmlformats.org/presentationml/2006/ole">
            <p:oleObj spid="_x0000_s182276" name="Equation" r:id="rId4" imgW="2641320" imgH="571320" progId="Equation.DSMT4">
              <p:embed/>
            </p:oleObj>
          </a:graphicData>
        </a:graphic>
      </p:graphicFrame>
      <p:graphicFrame>
        <p:nvGraphicFramePr>
          <p:cNvPr id="182277" name="Object 5"/>
          <p:cNvGraphicFramePr>
            <a:graphicFrameLocks noChangeAspect="1"/>
          </p:cNvGraphicFramePr>
          <p:nvPr/>
        </p:nvGraphicFramePr>
        <p:xfrm>
          <a:off x="2057400" y="4876800"/>
          <a:ext cx="5257800" cy="915180"/>
        </p:xfrm>
        <a:graphic>
          <a:graphicData uri="http://schemas.openxmlformats.org/presentationml/2006/ole">
            <p:oleObj spid="_x0000_s182277" name="Worksheet" r:id="rId5" imgW="2790749" imgH="485851" progId="Excel.Sheet.12">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3-32: Calculations for Wire Flaws-3</a:t>
            </a:r>
            <a:endParaRPr lang="en-US" sz="3200" dirty="0"/>
          </a:p>
        </p:txBody>
      </p:sp>
      <p:sp>
        <p:nvSpPr>
          <p:cNvPr id="3" name="Content Placeholder 2"/>
          <p:cNvSpPr>
            <a:spLocks noGrp="1"/>
          </p:cNvSpPr>
          <p:nvPr>
            <p:ph idx="1"/>
          </p:nvPr>
        </p:nvSpPr>
        <p:spPr>
          <a:xfrm>
            <a:off x="457200" y="838200"/>
            <a:ext cx="8229600" cy="1905000"/>
          </a:xfrm>
        </p:spPr>
        <p:txBody>
          <a:bodyPr>
            <a:normAutofit/>
          </a:bodyPr>
          <a:lstStyle/>
          <a:p>
            <a:pPr>
              <a:buNone/>
            </a:pPr>
            <a:r>
              <a:rPr lang="en-US" sz="2800" dirty="0" smtClean="0"/>
              <a:t>Determine the probability of at least 1 flaw in 2 mm of wire. Now let X denote the number of flaws in 2 mm of wire.  Note that P(X ≥ 1) requires </a:t>
            </a:r>
            <a:r>
              <a:rPr lang="en-US" sz="2800" dirty="0" smtClean="0">
                <a:sym typeface="Mathematica1"/>
              </a:rPr>
              <a:t> terms. </a:t>
            </a:r>
            <a:r>
              <a:rPr lang="en-US" sz="2800" dirty="0" smtClean="0">
                <a:sym typeface="Wingdings"/>
              </a:rPr>
              <a:t></a:t>
            </a:r>
            <a:endParaRPr lang="en-US" sz="2800" dirty="0" smtClean="0"/>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75</a:t>
            </a:fld>
            <a:endParaRPr lang="en-US" dirty="0"/>
          </a:p>
        </p:txBody>
      </p:sp>
      <p:graphicFrame>
        <p:nvGraphicFramePr>
          <p:cNvPr id="8" name="Object 7"/>
          <p:cNvGraphicFramePr>
            <a:graphicFrameLocks noChangeAspect="1"/>
          </p:cNvGraphicFramePr>
          <p:nvPr/>
        </p:nvGraphicFramePr>
        <p:xfrm>
          <a:off x="1524000" y="2971800"/>
          <a:ext cx="6370637" cy="1447800"/>
        </p:xfrm>
        <a:graphic>
          <a:graphicData uri="http://schemas.openxmlformats.org/presentationml/2006/ole">
            <p:oleObj spid="_x0000_s183298" name="Equation" r:id="rId4" imgW="2514600" imgH="571320" progId="Equation.DSMT4">
              <p:embed/>
            </p:oleObj>
          </a:graphicData>
        </a:graphic>
      </p:graphicFrame>
      <p:graphicFrame>
        <p:nvGraphicFramePr>
          <p:cNvPr id="183300" name="Object 4"/>
          <p:cNvGraphicFramePr>
            <a:graphicFrameLocks noChangeAspect="1"/>
          </p:cNvGraphicFramePr>
          <p:nvPr/>
        </p:nvGraphicFramePr>
        <p:xfrm>
          <a:off x="1981200" y="4724400"/>
          <a:ext cx="5486400" cy="871671"/>
        </p:xfrm>
        <a:graphic>
          <a:graphicData uri="http://schemas.openxmlformats.org/presentationml/2006/ole">
            <p:oleObj spid="_x0000_s183300" name="Worksheet" r:id="rId5" imgW="3057449" imgH="485851" progId="Excel.Sheet.12">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3-33: CDs-1</a:t>
            </a:r>
            <a:endParaRPr lang="en-US" dirty="0"/>
          </a:p>
        </p:txBody>
      </p:sp>
      <p:sp>
        <p:nvSpPr>
          <p:cNvPr id="3" name="Content Placeholder 2"/>
          <p:cNvSpPr>
            <a:spLocks noGrp="1"/>
          </p:cNvSpPr>
          <p:nvPr>
            <p:ph idx="1"/>
          </p:nvPr>
        </p:nvSpPr>
        <p:spPr>
          <a:xfrm>
            <a:off x="457200" y="838200"/>
            <a:ext cx="8229600" cy="3276600"/>
          </a:xfrm>
        </p:spPr>
        <p:txBody>
          <a:bodyPr>
            <a:normAutofit lnSpcReduction="10000"/>
          </a:bodyPr>
          <a:lstStyle/>
          <a:p>
            <a:pPr>
              <a:buNone/>
            </a:pPr>
            <a:r>
              <a:rPr lang="en-US" sz="2800" dirty="0" smtClean="0"/>
              <a:t>Contamination is a problem in the manufacture of optical storage disks (CDs).  The number of particles of contamination that occur on a CD has a Poisson distribution.  The average number of particles per square cm of media is 0.1.  The area of a disk under study is 100 cm</a:t>
            </a:r>
            <a:r>
              <a:rPr lang="en-US" sz="2800" baseline="30000" dirty="0" smtClean="0"/>
              <a:t>2</a:t>
            </a:r>
            <a:r>
              <a:rPr lang="en-US" sz="2800" dirty="0" smtClean="0"/>
              <a:t>.  Let </a:t>
            </a:r>
            <a:r>
              <a:rPr lang="en-US" sz="2800" i="1" dirty="0" smtClean="0"/>
              <a:t>X</a:t>
            </a:r>
            <a:r>
              <a:rPr lang="en-US" sz="2800" dirty="0" smtClean="0"/>
              <a:t> denote the number of particles of a disk.  Find </a:t>
            </a:r>
            <a:r>
              <a:rPr lang="en-US" sz="2800" i="1" dirty="0" smtClean="0"/>
              <a:t>P</a:t>
            </a:r>
            <a:r>
              <a:rPr lang="en-US" sz="2800" dirty="0" smtClean="0"/>
              <a:t>(</a:t>
            </a:r>
            <a:r>
              <a:rPr lang="en-US" sz="2800" i="1" dirty="0" smtClean="0"/>
              <a:t>X</a:t>
            </a:r>
            <a:r>
              <a:rPr lang="en-US" sz="2800" dirty="0" smtClean="0"/>
              <a:t> = 12).</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76</a:t>
            </a:fld>
            <a:endParaRPr lang="en-US" dirty="0"/>
          </a:p>
        </p:txBody>
      </p:sp>
      <p:graphicFrame>
        <p:nvGraphicFramePr>
          <p:cNvPr id="184322" name="Object 2"/>
          <p:cNvGraphicFramePr>
            <a:graphicFrameLocks noChangeAspect="1"/>
          </p:cNvGraphicFramePr>
          <p:nvPr/>
        </p:nvGraphicFramePr>
        <p:xfrm>
          <a:off x="1295400" y="4038600"/>
          <a:ext cx="7315200" cy="1389020"/>
        </p:xfrm>
        <a:graphic>
          <a:graphicData uri="http://schemas.openxmlformats.org/presentationml/2006/ole">
            <p:oleObj spid="_x0000_s184322" name="Equation" r:id="rId4" imgW="3009600" imgH="571320" progId="Equation.DSMT4">
              <p:embed/>
            </p:oleObj>
          </a:graphicData>
        </a:graphic>
      </p:graphicFrame>
      <p:graphicFrame>
        <p:nvGraphicFramePr>
          <p:cNvPr id="184323" name="Object 3"/>
          <p:cNvGraphicFramePr>
            <a:graphicFrameLocks noChangeAspect="1"/>
          </p:cNvGraphicFramePr>
          <p:nvPr/>
        </p:nvGraphicFramePr>
        <p:xfrm>
          <a:off x="2895600" y="5486400"/>
          <a:ext cx="3657600" cy="666206"/>
        </p:xfrm>
        <a:graphic>
          <a:graphicData uri="http://schemas.openxmlformats.org/presentationml/2006/ole">
            <p:oleObj spid="_x0000_s184323" name="Worksheet" r:id="rId5" imgW="2667000" imgH="485851" progId="Excel.Sheet.12">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3-33: CDs-2</a:t>
            </a:r>
            <a:endParaRPr lang="en-US" dirty="0"/>
          </a:p>
        </p:txBody>
      </p:sp>
      <p:sp>
        <p:nvSpPr>
          <p:cNvPr id="3" name="Content Placeholder 2"/>
          <p:cNvSpPr>
            <a:spLocks noGrp="1"/>
          </p:cNvSpPr>
          <p:nvPr>
            <p:ph idx="1"/>
          </p:nvPr>
        </p:nvSpPr>
        <p:spPr>
          <a:xfrm>
            <a:off x="457200" y="838200"/>
            <a:ext cx="8229600" cy="1524000"/>
          </a:xfrm>
        </p:spPr>
        <p:txBody>
          <a:bodyPr>
            <a:normAutofit/>
          </a:bodyPr>
          <a:lstStyle/>
          <a:p>
            <a:pPr>
              <a:buNone/>
            </a:pPr>
            <a:r>
              <a:rPr lang="en-US" sz="2800" dirty="0" smtClean="0"/>
              <a:t>Find the probability that zero particles occur on the disk.  Recall that </a:t>
            </a:r>
            <a:r>
              <a:rPr lang="el-GR" sz="2800" dirty="0" smtClean="0"/>
              <a:t>λ</a:t>
            </a:r>
            <a:r>
              <a:rPr lang="en-US" sz="2800" dirty="0" smtClean="0"/>
              <a:t> = 10 particles.</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77</a:t>
            </a:fld>
            <a:endParaRPr lang="en-US" dirty="0"/>
          </a:p>
        </p:txBody>
      </p:sp>
      <p:graphicFrame>
        <p:nvGraphicFramePr>
          <p:cNvPr id="184322" name="Object 2"/>
          <p:cNvGraphicFramePr>
            <a:graphicFrameLocks noChangeAspect="1"/>
          </p:cNvGraphicFramePr>
          <p:nvPr/>
        </p:nvGraphicFramePr>
        <p:xfrm>
          <a:off x="2514600" y="2133600"/>
          <a:ext cx="4073525" cy="895350"/>
        </p:xfrm>
        <a:graphic>
          <a:graphicData uri="http://schemas.openxmlformats.org/presentationml/2006/ole">
            <p:oleObj spid="_x0000_s198658" name="Equation" r:id="rId4" imgW="1676160" imgH="368280" progId="Equation.DSMT4">
              <p:embed/>
            </p:oleObj>
          </a:graphicData>
        </a:graphic>
      </p:graphicFrame>
      <p:graphicFrame>
        <p:nvGraphicFramePr>
          <p:cNvPr id="198660" name="Object 4"/>
          <p:cNvGraphicFramePr>
            <a:graphicFrameLocks noChangeAspect="1"/>
          </p:cNvGraphicFramePr>
          <p:nvPr/>
        </p:nvGraphicFramePr>
        <p:xfrm>
          <a:off x="2133600" y="3429000"/>
          <a:ext cx="4831976" cy="838200"/>
        </p:xfrm>
        <a:graphic>
          <a:graphicData uri="http://schemas.openxmlformats.org/presentationml/2006/ole">
            <p:oleObj spid="_x0000_s198660" name="Worksheet" r:id="rId5" imgW="2800502" imgH="485851" progId="Excel.Sheet.12">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3-33: CDs-3</a:t>
            </a:r>
            <a:endParaRPr lang="en-US" dirty="0"/>
          </a:p>
        </p:txBody>
      </p:sp>
      <p:sp>
        <p:nvSpPr>
          <p:cNvPr id="3" name="Content Placeholder 2"/>
          <p:cNvSpPr>
            <a:spLocks noGrp="1"/>
          </p:cNvSpPr>
          <p:nvPr>
            <p:ph idx="1"/>
          </p:nvPr>
        </p:nvSpPr>
        <p:spPr>
          <a:xfrm>
            <a:off x="457200" y="838200"/>
            <a:ext cx="8229600" cy="1524000"/>
          </a:xfrm>
        </p:spPr>
        <p:txBody>
          <a:bodyPr>
            <a:normAutofit fontScale="92500" lnSpcReduction="20000"/>
          </a:bodyPr>
          <a:lstStyle/>
          <a:p>
            <a:pPr>
              <a:buNone/>
            </a:pPr>
            <a:r>
              <a:rPr lang="en-US" sz="2800" dirty="0" smtClean="0"/>
              <a:t>Determine the probability that 12 or fewer particles occur on the disk.  That will require 13 terms in the sum of probabilities.</a:t>
            </a:r>
            <a:r>
              <a:rPr lang="en-US" sz="2800" dirty="0" smtClean="0">
                <a:sym typeface="Wingdings"/>
              </a:rPr>
              <a:t></a:t>
            </a:r>
            <a:r>
              <a:rPr lang="en-US" sz="2800" dirty="0" smtClean="0"/>
              <a:t>  Recall that </a:t>
            </a:r>
            <a:r>
              <a:rPr lang="el-GR" sz="2800" dirty="0" smtClean="0"/>
              <a:t>λ</a:t>
            </a:r>
            <a:r>
              <a:rPr lang="en-US" sz="2800" dirty="0" smtClean="0"/>
              <a:t> = 10 particles.  </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en-US" dirty="0" smtClean="0"/>
              <a:t>Sec 23-9 Poisson Distribution</a:t>
            </a:r>
          </a:p>
        </p:txBody>
      </p:sp>
      <p:sp>
        <p:nvSpPr>
          <p:cNvPr id="5" name="Slide Number Placeholder 4"/>
          <p:cNvSpPr>
            <a:spLocks noGrp="1"/>
          </p:cNvSpPr>
          <p:nvPr>
            <p:ph type="sldNum" sz="quarter" idx="12"/>
          </p:nvPr>
        </p:nvSpPr>
        <p:spPr/>
        <p:txBody>
          <a:bodyPr/>
          <a:lstStyle/>
          <a:p>
            <a:fld id="{BCCD5B6C-1501-406F-8FCF-78C56CDF75BB}" type="slidenum">
              <a:rPr lang="en-US" smtClean="0"/>
              <a:pPr/>
              <a:t>78</a:t>
            </a:fld>
            <a:endParaRPr lang="en-US" dirty="0"/>
          </a:p>
        </p:txBody>
      </p:sp>
      <p:graphicFrame>
        <p:nvGraphicFramePr>
          <p:cNvPr id="184322" name="Object 2"/>
          <p:cNvGraphicFramePr>
            <a:graphicFrameLocks noChangeAspect="1"/>
          </p:cNvGraphicFramePr>
          <p:nvPr/>
        </p:nvGraphicFramePr>
        <p:xfrm>
          <a:off x="1219200" y="2362200"/>
          <a:ext cx="7181642" cy="1600200"/>
        </p:xfrm>
        <a:graphic>
          <a:graphicData uri="http://schemas.openxmlformats.org/presentationml/2006/ole">
            <p:oleObj spid="_x0000_s199682" name="Equation" r:id="rId4" imgW="2679480" imgH="596880" progId="Equation.DSMT4">
              <p:embed/>
            </p:oleObj>
          </a:graphicData>
        </a:graphic>
      </p:graphicFrame>
      <p:graphicFrame>
        <p:nvGraphicFramePr>
          <p:cNvPr id="199684" name="Object 4"/>
          <p:cNvGraphicFramePr>
            <a:graphicFrameLocks noChangeAspect="1"/>
          </p:cNvGraphicFramePr>
          <p:nvPr/>
        </p:nvGraphicFramePr>
        <p:xfrm>
          <a:off x="2209800" y="4495800"/>
          <a:ext cx="4894729" cy="914400"/>
        </p:xfrm>
        <a:graphic>
          <a:graphicData uri="http://schemas.openxmlformats.org/presentationml/2006/ole">
            <p:oleObj spid="_x0000_s199684" name="Worksheet" r:id="rId5" imgW="2600249" imgH="485851" progId="Excel.Sheet.12">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Mean &amp; Variance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If X is a Poisson random variable with parameter </a:t>
            </a:r>
            <a:r>
              <a:rPr lang="el-GR" dirty="0" smtClean="0"/>
              <a:t>λ</a:t>
            </a:r>
            <a:r>
              <a:rPr lang="en-US" dirty="0" smtClean="0"/>
              <a:t>, then:</a:t>
            </a:r>
          </a:p>
          <a:p>
            <a:pPr>
              <a:buNone/>
            </a:pPr>
            <a:endParaRPr lang="en-US" dirty="0" smtClean="0"/>
          </a:p>
          <a:p>
            <a:pPr>
              <a:buNone/>
            </a:pPr>
            <a:r>
              <a:rPr lang="en-US" dirty="0" smtClean="0"/>
              <a:t>		</a:t>
            </a:r>
            <a:r>
              <a:rPr lang="el-GR" dirty="0" smtClean="0"/>
              <a:t>μ</a:t>
            </a:r>
            <a:r>
              <a:rPr lang="en-US" dirty="0" smtClean="0"/>
              <a:t> = </a:t>
            </a:r>
            <a:r>
              <a:rPr lang="en-US" i="1" dirty="0" smtClean="0"/>
              <a:t>E</a:t>
            </a:r>
            <a:r>
              <a:rPr lang="en-US" dirty="0" smtClean="0"/>
              <a:t>(</a:t>
            </a:r>
            <a:r>
              <a:rPr lang="en-US" i="1" dirty="0" smtClean="0"/>
              <a:t>X</a:t>
            </a:r>
            <a:r>
              <a:rPr lang="en-US" dirty="0" smtClean="0"/>
              <a:t>) = </a:t>
            </a:r>
            <a:r>
              <a:rPr lang="el-GR" dirty="0" smtClean="0"/>
              <a:t>λ</a:t>
            </a:r>
            <a:r>
              <a:rPr lang="en-US" dirty="0" smtClean="0"/>
              <a:t>     and     </a:t>
            </a:r>
            <a:r>
              <a:rPr lang="el-GR" dirty="0" smtClean="0"/>
              <a:t>σ</a:t>
            </a:r>
            <a:r>
              <a:rPr lang="en-US" baseline="30000" dirty="0" smtClean="0"/>
              <a:t>2</a:t>
            </a:r>
            <a:r>
              <a:rPr lang="en-US" dirty="0" smtClean="0"/>
              <a:t>=</a:t>
            </a:r>
            <a:r>
              <a:rPr lang="en-US" i="1" dirty="0" smtClean="0"/>
              <a:t>V</a:t>
            </a:r>
            <a:r>
              <a:rPr lang="en-US" dirty="0" smtClean="0"/>
              <a:t>(</a:t>
            </a:r>
            <a:r>
              <a:rPr lang="en-US" i="1" dirty="0" smtClean="0"/>
              <a:t>X</a:t>
            </a:r>
            <a:r>
              <a:rPr lang="en-US" dirty="0" smtClean="0"/>
              <a:t>) = </a:t>
            </a:r>
            <a:r>
              <a:rPr lang="el-GR" dirty="0" smtClean="0"/>
              <a:t>λ</a:t>
            </a:r>
            <a:r>
              <a:rPr lang="en-US" dirty="0" smtClean="0"/>
              <a:t>	       (3-17)</a:t>
            </a:r>
          </a:p>
          <a:p>
            <a:pPr>
              <a:buNone/>
            </a:pPr>
            <a:endParaRPr lang="en-US" dirty="0" smtClean="0"/>
          </a:p>
          <a:p>
            <a:pPr>
              <a:buNone/>
            </a:pPr>
            <a:r>
              <a:rPr lang="en-US" dirty="0" smtClean="0"/>
              <a:t>The mean and variance of the Poisson model are the same.  If the mean and variance of a data set are not about the same, then the Poisson model would not be a good representation of that set.</a:t>
            </a:r>
          </a:p>
          <a:p>
            <a:pPr>
              <a:buNone/>
            </a:pPr>
            <a:endParaRPr lang="en-US" dirty="0" smtClean="0"/>
          </a:p>
          <a:p>
            <a:pPr>
              <a:buNone/>
            </a:pPr>
            <a:endParaRPr lang="en-US" dirty="0" smtClean="0"/>
          </a:p>
          <a:p>
            <a:pPr>
              <a:buNone/>
            </a:pPr>
            <a:r>
              <a:rPr lang="en-US" sz="2000" dirty="0" smtClean="0"/>
              <a:t>		The derivation of the mean and variance is shown in the text.</a:t>
            </a:r>
            <a:endParaRPr lang="en-US" sz="2000" dirty="0"/>
          </a:p>
        </p:txBody>
      </p:sp>
      <p:sp>
        <p:nvSpPr>
          <p:cNvPr id="4" name="Footer Placeholder 3"/>
          <p:cNvSpPr>
            <a:spLocks noGrp="1"/>
          </p:cNvSpPr>
          <p:nvPr>
            <p:ph type="ftr" sz="quarter" idx="11"/>
          </p:nvPr>
        </p:nvSpPr>
        <p:spPr/>
        <p:txBody>
          <a:bodyPr/>
          <a:lstStyle/>
          <a:p>
            <a:r>
              <a:rPr lang="en-US" smtClean="0"/>
              <a:t>Sec 2-</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3-4:  Digital Channel</a:t>
            </a:r>
            <a:endParaRPr lang="en-US" dirty="0"/>
          </a:p>
        </p:txBody>
      </p:sp>
      <p:sp>
        <p:nvSpPr>
          <p:cNvPr id="3" name="Content Placeholder 2"/>
          <p:cNvSpPr>
            <a:spLocks noGrp="1"/>
          </p:cNvSpPr>
          <p:nvPr>
            <p:ph idx="1"/>
          </p:nvPr>
        </p:nvSpPr>
        <p:spPr>
          <a:xfrm>
            <a:off x="304800" y="1066800"/>
            <a:ext cx="4800600" cy="5029200"/>
          </a:xfrm>
        </p:spPr>
        <p:txBody>
          <a:bodyPr>
            <a:normAutofit fontScale="92500"/>
          </a:bodyPr>
          <a:lstStyle/>
          <a:p>
            <a:r>
              <a:rPr lang="en-US" dirty="0" smtClean="0"/>
              <a:t>There is a chance that a bit transmitted through a digital transmission channel is received in error.</a:t>
            </a:r>
          </a:p>
          <a:p>
            <a:r>
              <a:rPr lang="en-US" dirty="0" smtClean="0"/>
              <a:t>Let </a:t>
            </a:r>
            <a:r>
              <a:rPr lang="en-US" i="1" dirty="0" smtClean="0"/>
              <a:t>X</a:t>
            </a:r>
            <a:r>
              <a:rPr lang="en-US" dirty="0" smtClean="0"/>
              <a:t> equal the number of bits received in error of the next 4 transmitted.</a:t>
            </a:r>
          </a:p>
          <a:p>
            <a:r>
              <a:rPr lang="en-US" dirty="0" smtClean="0"/>
              <a:t>The associated probability distribution of </a:t>
            </a:r>
            <a:r>
              <a:rPr lang="en-US" i="1" dirty="0" smtClean="0"/>
              <a:t>X</a:t>
            </a:r>
            <a:r>
              <a:rPr lang="en-US" dirty="0" smtClean="0"/>
              <a:t> is shown as a graph and as a table.</a:t>
            </a:r>
            <a:endParaRPr lang="en-US" dirty="0"/>
          </a:p>
        </p:txBody>
      </p:sp>
      <p:sp>
        <p:nvSpPr>
          <p:cNvPr id="4" name="Footer Placeholder 3"/>
          <p:cNvSpPr>
            <a:spLocks noGrp="1"/>
          </p:cNvSpPr>
          <p:nvPr>
            <p:ph type="ftr" sz="quarter" idx="11"/>
          </p:nvPr>
        </p:nvSpPr>
        <p:spPr/>
        <p:txBody>
          <a:bodyPr/>
          <a:lstStyle/>
          <a:p>
            <a:r>
              <a:rPr lang="en-US" dirty="0" smtClean="0"/>
              <a:t>Sec 3-2 Probability Distributions &amp; Probability Mass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a:t>
            </a:fld>
            <a:endParaRPr lang="en-US" dirty="0"/>
          </a:p>
        </p:txBody>
      </p:sp>
      <p:pic>
        <p:nvPicPr>
          <p:cNvPr id="49156" name="Picture 4" descr="C:\Documents and Settings\rsims\My Documents\Sims Courses\Wiley Slide Development Project\JPEG images from Jenny\Ch03\fig_03_01.jpg"/>
          <p:cNvPicPr>
            <a:picLocks noChangeAspect="1" noChangeArrowheads="1"/>
          </p:cNvPicPr>
          <p:nvPr/>
        </p:nvPicPr>
        <p:blipFill>
          <a:blip r:embed="rId4" cstate="print"/>
          <a:srcRect/>
          <a:stretch>
            <a:fillRect/>
          </a:stretch>
        </p:blipFill>
        <p:spPr bwMode="auto">
          <a:xfrm>
            <a:off x="5410200" y="1143000"/>
            <a:ext cx="3233254" cy="1839296"/>
          </a:xfrm>
          <a:prstGeom prst="rect">
            <a:avLst/>
          </a:prstGeom>
          <a:noFill/>
        </p:spPr>
      </p:pic>
      <p:sp>
        <p:nvSpPr>
          <p:cNvPr id="9" name="TextBox 8"/>
          <p:cNvSpPr txBox="1"/>
          <p:nvPr/>
        </p:nvSpPr>
        <p:spPr>
          <a:xfrm>
            <a:off x="5638800" y="3048000"/>
            <a:ext cx="2971800" cy="646331"/>
          </a:xfrm>
          <a:prstGeom prst="rect">
            <a:avLst/>
          </a:prstGeom>
          <a:noFill/>
        </p:spPr>
        <p:txBody>
          <a:bodyPr wrap="square" rtlCol="0">
            <a:spAutoFit/>
          </a:bodyPr>
          <a:lstStyle/>
          <a:p>
            <a:r>
              <a:rPr lang="en-US" dirty="0" smtClean="0">
                <a:solidFill>
                  <a:srgbClr val="0070C0"/>
                </a:solidFill>
              </a:rPr>
              <a:t>Figure 3-1  </a:t>
            </a:r>
            <a:r>
              <a:rPr lang="en-US" dirty="0" smtClean="0"/>
              <a:t>Probability distribution for bits in error.</a:t>
            </a:r>
            <a:endParaRPr lang="en-US" dirty="0"/>
          </a:p>
        </p:txBody>
      </p:sp>
      <p:graphicFrame>
        <p:nvGraphicFramePr>
          <p:cNvPr id="49157" name="Object 5"/>
          <p:cNvGraphicFramePr>
            <a:graphicFrameLocks noChangeAspect="1"/>
          </p:cNvGraphicFramePr>
          <p:nvPr/>
        </p:nvGraphicFramePr>
        <p:xfrm>
          <a:off x="6019800" y="3962400"/>
          <a:ext cx="1905000" cy="2051538"/>
        </p:xfrm>
        <a:graphic>
          <a:graphicData uri="http://schemas.openxmlformats.org/presentationml/2006/ole">
            <p:oleObj spid="_x0000_s49157" name="Worksheet" r:id="rId5" imgW="1362151" imgH="1467002" progId="Excel.Sheet.12">
              <p:embed/>
            </p:oleObj>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Terms &amp; Concepts of Chapter 3</a:t>
            </a:r>
            <a:endParaRPr lang="en-US" dirty="0"/>
          </a:p>
        </p:txBody>
      </p:sp>
      <p:sp>
        <p:nvSpPr>
          <p:cNvPr id="4" name="Footer Placeholder 3"/>
          <p:cNvSpPr>
            <a:spLocks noGrp="1"/>
          </p:cNvSpPr>
          <p:nvPr>
            <p:ph type="ftr" sz="quarter" idx="11"/>
          </p:nvPr>
        </p:nvSpPr>
        <p:spPr/>
        <p:txBody>
          <a:bodyPr/>
          <a:lstStyle/>
          <a:p>
            <a:r>
              <a:rPr lang="en-US" dirty="0" smtClean="0"/>
              <a:t>Sec  3 Summary</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80</a:t>
            </a:fld>
            <a:endParaRPr lang="en-US" dirty="0"/>
          </a:p>
        </p:txBody>
      </p:sp>
      <p:graphicFrame>
        <p:nvGraphicFramePr>
          <p:cNvPr id="203780" name="Object 4"/>
          <p:cNvGraphicFramePr>
            <a:graphicFrameLocks noChangeAspect="1"/>
          </p:cNvGraphicFramePr>
          <p:nvPr/>
        </p:nvGraphicFramePr>
        <p:xfrm>
          <a:off x="457200" y="838200"/>
          <a:ext cx="8110604" cy="5410200"/>
        </p:xfrm>
        <a:graphic>
          <a:graphicData uri="http://schemas.openxmlformats.org/presentationml/2006/ole">
            <p:oleObj spid="_x0000_s203780" name="Document" r:id="rId4" imgW="6857129" imgH="4573796" progId="Word.Document.12">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a:t>
            </a:r>
            <a:endParaRPr lang="en-US" dirty="0"/>
          </a:p>
        </p:txBody>
      </p:sp>
      <p:sp>
        <p:nvSpPr>
          <p:cNvPr id="3" name="Content Placeholder 2"/>
          <p:cNvSpPr>
            <a:spLocks noGrp="1"/>
          </p:cNvSpPr>
          <p:nvPr>
            <p:ph idx="1"/>
          </p:nvPr>
        </p:nvSpPr>
        <p:spPr>
          <a:xfrm>
            <a:off x="457200" y="1066800"/>
            <a:ext cx="8229600" cy="1981200"/>
          </a:xfrm>
        </p:spPr>
        <p:txBody>
          <a:bodyPr>
            <a:normAutofit/>
          </a:bodyPr>
          <a:lstStyle/>
          <a:p>
            <a:pPr>
              <a:buNone/>
            </a:pPr>
            <a:r>
              <a:rPr lang="en-US" sz="2400" dirty="0" smtClean="0"/>
              <a:t>Suppose a loading on a long, thin beam places mass only at discrete points.  This represents a probability distribution where the beam is the number line over the range of x and the probabilities represent the mass.  That’s why it is called a probability </a:t>
            </a:r>
            <a:r>
              <a:rPr lang="en-US" sz="2400" dirty="0" smtClean="0">
                <a:solidFill>
                  <a:srgbClr val="0070C0"/>
                </a:solidFill>
              </a:rPr>
              <a:t>mass</a:t>
            </a:r>
            <a:r>
              <a:rPr lang="en-US" sz="2400" dirty="0" smtClean="0"/>
              <a:t> function. </a:t>
            </a:r>
            <a:endParaRPr lang="en-US" sz="2400" dirty="0"/>
          </a:p>
        </p:txBody>
      </p:sp>
      <p:sp>
        <p:nvSpPr>
          <p:cNvPr id="4" name="Footer Placeholder 3"/>
          <p:cNvSpPr>
            <a:spLocks noGrp="1"/>
          </p:cNvSpPr>
          <p:nvPr>
            <p:ph type="ftr" sz="quarter" idx="11"/>
          </p:nvPr>
        </p:nvSpPr>
        <p:spPr/>
        <p:txBody>
          <a:bodyPr/>
          <a:lstStyle/>
          <a:p>
            <a:r>
              <a:rPr lang="en-US" dirty="0" smtClean="0"/>
              <a:t>Sec 3-2 Probability Distributions &amp; Probability Mass Functions</a:t>
            </a:r>
            <a:endParaRPr lang="en-US" dirty="0"/>
          </a:p>
        </p:txBody>
      </p:sp>
      <p:sp>
        <p:nvSpPr>
          <p:cNvPr id="5" name="Slide Number Placeholder 4"/>
          <p:cNvSpPr>
            <a:spLocks noGrp="1"/>
          </p:cNvSpPr>
          <p:nvPr>
            <p:ph type="sldNum" sz="quarter" idx="12"/>
          </p:nvPr>
        </p:nvSpPr>
        <p:spPr/>
        <p:txBody>
          <a:bodyPr/>
          <a:lstStyle/>
          <a:p>
            <a:fld id="{BCCD5B6C-1501-406F-8FCF-78C56CDF75BB}" type="slidenum">
              <a:rPr lang="en-US" smtClean="0"/>
              <a:pPr/>
              <a:t>9</a:t>
            </a:fld>
            <a:endParaRPr lang="en-US" dirty="0"/>
          </a:p>
        </p:txBody>
      </p:sp>
      <p:pic>
        <p:nvPicPr>
          <p:cNvPr id="51202" name="Picture 2" descr="C:\Documents and Settings\rsims\My Documents\Sims Courses\Wiley Slide Development Project\JPEG images from Jenny\Ch03\fig_03_02.jpg"/>
          <p:cNvPicPr>
            <a:picLocks noChangeAspect="1" noChangeArrowheads="1"/>
          </p:cNvPicPr>
          <p:nvPr/>
        </p:nvPicPr>
        <p:blipFill>
          <a:blip r:embed="rId3" cstate="print"/>
          <a:srcRect/>
          <a:stretch>
            <a:fillRect/>
          </a:stretch>
        </p:blipFill>
        <p:spPr bwMode="auto">
          <a:xfrm>
            <a:off x="2514600" y="3200400"/>
            <a:ext cx="4177806" cy="2209800"/>
          </a:xfrm>
          <a:prstGeom prst="rect">
            <a:avLst/>
          </a:prstGeom>
          <a:noFill/>
        </p:spPr>
      </p:pic>
      <p:sp>
        <p:nvSpPr>
          <p:cNvPr id="7" name="TextBox 6"/>
          <p:cNvSpPr txBox="1"/>
          <p:nvPr/>
        </p:nvSpPr>
        <p:spPr>
          <a:xfrm>
            <a:off x="3352800" y="5486400"/>
            <a:ext cx="3047999" cy="646331"/>
          </a:xfrm>
          <a:prstGeom prst="rect">
            <a:avLst/>
          </a:prstGeom>
          <a:noFill/>
        </p:spPr>
        <p:txBody>
          <a:bodyPr wrap="square" rtlCol="0">
            <a:spAutoFit/>
          </a:bodyPr>
          <a:lstStyle/>
          <a:p>
            <a:r>
              <a:rPr lang="en-US" dirty="0" smtClean="0">
                <a:solidFill>
                  <a:srgbClr val="0070C0"/>
                </a:solidFill>
              </a:rPr>
              <a:t>Figure 3-2  </a:t>
            </a:r>
            <a:r>
              <a:rPr lang="en-US" dirty="0" smtClean="0"/>
              <a:t>Loading at discrete points on a long, thin beam.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4851</TotalTime>
  <Words>5229</Words>
  <Application>Microsoft Office PowerPoint</Application>
  <PresentationFormat>On-screen Show (4:3)</PresentationFormat>
  <Paragraphs>600</Paragraphs>
  <Slides>80</Slides>
  <Notes>80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80</vt:i4>
      </vt:variant>
    </vt:vector>
  </HeadingPairs>
  <TitlesOfParts>
    <vt:vector size="91" baseType="lpstr">
      <vt:lpstr>Arial</vt:lpstr>
      <vt:lpstr>Calibri</vt:lpstr>
      <vt:lpstr>Times New Roman</vt:lpstr>
      <vt:lpstr>Mathematica1</vt:lpstr>
      <vt:lpstr>Wingdings</vt:lpstr>
      <vt:lpstr>Office Theme</vt:lpstr>
      <vt:lpstr>Custom Design</vt:lpstr>
      <vt:lpstr>1_Custom Design</vt:lpstr>
      <vt:lpstr>Worksheet</vt:lpstr>
      <vt:lpstr>Equation</vt:lpstr>
      <vt:lpstr>Document</vt:lpstr>
      <vt:lpstr>Slide 1</vt:lpstr>
      <vt:lpstr>Learning Objectives of Chapter 3</vt:lpstr>
      <vt:lpstr>Discrete Random Variables</vt:lpstr>
      <vt:lpstr>Example 3-1:  Voice Lines</vt:lpstr>
      <vt:lpstr>Example 3-2: Wafers</vt:lpstr>
      <vt:lpstr>Example 3-3:  Particles on Wafers</vt:lpstr>
      <vt:lpstr>Probability Distributions</vt:lpstr>
      <vt:lpstr>Example 3-4:  Digital Channel</vt:lpstr>
      <vt:lpstr>Probability Mass Function</vt:lpstr>
      <vt:lpstr>Probability Mass Function Properties</vt:lpstr>
      <vt:lpstr>Example 3-5:  Wafer Contamination</vt:lpstr>
      <vt:lpstr>Cumulative Distribution Functions</vt:lpstr>
      <vt:lpstr>Cumulative Distribution Function Properties</vt:lpstr>
      <vt:lpstr>Example 3-7:  Cumulative Distribution Function</vt:lpstr>
      <vt:lpstr>Example 3-8: Sampling without Replacement</vt:lpstr>
      <vt:lpstr>Summary Numbers of a Probability Distribution</vt:lpstr>
      <vt:lpstr>Mean Defined</vt:lpstr>
      <vt:lpstr>Variance Defined</vt:lpstr>
      <vt:lpstr>Variance Formula Derivations</vt:lpstr>
      <vt:lpstr>Different Distributions Have Same Measures</vt:lpstr>
      <vt:lpstr>Exercise 3-9: Digital Channel</vt:lpstr>
      <vt:lpstr>Exercise 3-10  Marketing</vt:lpstr>
      <vt:lpstr>Exercise 3-11:  Messages</vt:lpstr>
      <vt:lpstr>A Function of a Random Variable</vt:lpstr>
      <vt:lpstr>Example 3-12:  Digital Channel</vt:lpstr>
      <vt:lpstr>Discrete Uniform Distribution</vt:lpstr>
      <vt:lpstr>Example 3-13: Discrete Uniform Random Variable</vt:lpstr>
      <vt:lpstr>General Discrete Uniform Distribution</vt:lpstr>
      <vt:lpstr>Example 3-14: Number of Voice Lines</vt:lpstr>
      <vt:lpstr>Example 3-15 Proportion of Voice Lines</vt:lpstr>
      <vt:lpstr>Examples of Binomial Random Variables</vt:lpstr>
      <vt:lpstr>Example 3-16: Digital Channel</vt:lpstr>
      <vt:lpstr>Binomial Distribution Definition</vt:lpstr>
      <vt:lpstr>Binomial Distribution Shapes</vt:lpstr>
      <vt:lpstr>Example 3-17: Binomial Coefficients</vt:lpstr>
      <vt:lpstr>Exercise 3-18: Organic Pollution-1</vt:lpstr>
      <vt:lpstr>Exercise 3-18: Organic Pollution-2</vt:lpstr>
      <vt:lpstr>Exercise 3-18: Organic Pollution-3</vt:lpstr>
      <vt:lpstr>Binomial Mean and Variance</vt:lpstr>
      <vt:lpstr>Example 3-19:</vt:lpstr>
      <vt:lpstr>Example 3-20: New Idea</vt:lpstr>
      <vt:lpstr>Geometric Distribution</vt:lpstr>
      <vt:lpstr>Geometric Graphs</vt:lpstr>
      <vt:lpstr>Example 3.21: Geometric Problem</vt:lpstr>
      <vt:lpstr>Geometric Mean &amp; Variance</vt:lpstr>
      <vt:lpstr>Exercise 3-22: Geometric Problem</vt:lpstr>
      <vt:lpstr>Lack of Memory Property</vt:lpstr>
      <vt:lpstr>Example 3-23:  Lack of Memory</vt:lpstr>
      <vt:lpstr>Example 3-24: New Idea</vt:lpstr>
      <vt:lpstr>Negative Binomial Definition</vt:lpstr>
      <vt:lpstr>Negative Binomial Graphs</vt:lpstr>
      <vt:lpstr>Lack of Memory Property</vt:lpstr>
      <vt:lpstr>Negative Binomial Mean &amp; Variance</vt:lpstr>
      <vt:lpstr>What’s In A Name?</vt:lpstr>
      <vt:lpstr>Example 3-25: Web Servers-1</vt:lpstr>
      <vt:lpstr>Example 3-25: Web Servers-2</vt:lpstr>
      <vt:lpstr>Hypergeometric Distribution</vt:lpstr>
      <vt:lpstr>Hypergeometric Graphs</vt:lpstr>
      <vt:lpstr>Example 3-26: Sampling without Replacement</vt:lpstr>
      <vt:lpstr>Example 3-27: Parts from Suppliers-1</vt:lpstr>
      <vt:lpstr>Example 3-27: Parts from Suppliers-2</vt:lpstr>
      <vt:lpstr>Example 3-27: Parts from Suppliers-3</vt:lpstr>
      <vt:lpstr>Hypergeometric Mean &amp; Variance</vt:lpstr>
      <vt:lpstr>Hypergeometric &amp; Binomial Graphs</vt:lpstr>
      <vt:lpstr>Example 3-29: Customer Sample-1</vt:lpstr>
      <vt:lpstr>Example 3-29: Customer Sample-2</vt:lpstr>
      <vt:lpstr>Poisson Distribution</vt:lpstr>
      <vt:lpstr>Example 3-31: Wire Flaws</vt:lpstr>
      <vt:lpstr>Examples of Poisson Processes</vt:lpstr>
      <vt:lpstr>Poisson Distribution Definition</vt:lpstr>
      <vt:lpstr>Poisson Graphs</vt:lpstr>
      <vt:lpstr>Poisson Requires Consistent Units</vt:lpstr>
      <vt:lpstr>Example 3-32: Calculations for Wire Flaws-1</vt:lpstr>
      <vt:lpstr>Example 3-32: Calculations for Wire Flaws-2</vt:lpstr>
      <vt:lpstr>Example 3-32: Calculations for Wire Flaws-3</vt:lpstr>
      <vt:lpstr>Example 3-33: CDs-1</vt:lpstr>
      <vt:lpstr>Example 3-33: CDs-2</vt:lpstr>
      <vt:lpstr>Example 3-33: CDs-3</vt:lpstr>
      <vt:lpstr>Poisson Mean &amp; Variance</vt:lpstr>
      <vt:lpstr>Important Terms &amp; Concepts of Chapter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Administratr</cp:lastModifiedBy>
  <cp:revision>60</cp:revision>
  <dcterms:created xsi:type="dcterms:W3CDTF">2010-05-26T17:35:28Z</dcterms:created>
  <dcterms:modified xsi:type="dcterms:W3CDTF">2010-08-31T19:01:12Z</dcterms:modified>
</cp:coreProperties>
</file>