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 id="2147483660" r:id="rId2"/>
  </p:sldMasterIdLst>
  <p:notesMasterIdLst>
    <p:notesMasterId r:id="rId90"/>
  </p:notesMasterIdLst>
  <p:sldIdLst>
    <p:sldId id="347" r:id="rId3"/>
    <p:sldId id="34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6" r:id="rId49"/>
    <p:sldId id="304" r:id="rId50"/>
    <p:sldId id="305"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4" r:id="rId68"/>
    <p:sldId id="323" r:id="rId69"/>
    <p:sldId id="325" r:id="rId70"/>
    <p:sldId id="326" r:id="rId71"/>
    <p:sldId id="327" r:id="rId72"/>
    <p:sldId id="328" r:id="rId73"/>
    <p:sldId id="329" r:id="rId74"/>
    <p:sldId id="330" r:id="rId75"/>
    <p:sldId id="348" r:id="rId76"/>
    <p:sldId id="331" r:id="rId77"/>
    <p:sldId id="332" r:id="rId78"/>
    <p:sldId id="333" r:id="rId79"/>
    <p:sldId id="334" r:id="rId80"/>
    <p:sldId id="335" r:id="rId81"/>
    <p:sldId id="336" r:id="rId82"/>
    <p:sldId id="337" r:id="rId83"/>
    <p:sldId id="338" r:id="rId84"/>
    <p:sldId id="341" r:id="rId85"/>
    <p:sldId id="339" r:id="rId86"/>
    <p:sldId id="340" r:id="rId87"/>
    <p:sldId id="342" r:id="rId88"/>
    <p:sldId id="343" r:id="rId89"/>
  </p:sldIdLst>
  <p:sldSz cx="9144000" cy="6858000" type="screen4x3"/>
  <p:notesSz cx="7045325" cy="9345613"/>
  <p:embeddedFontLst>
    <p:embeddedFont>
      <p:font typeface="Calibri" pitchFamily="34" charset="0"/>
      <p:regular r:id="rId91"/>
      <p:bold r:id="rId92"/>
      <p:italic r:id="rId93"/>
      <p:boldItalic r:id="rId94"/>
    </p:embeddedFont>
    <p:embeddedFont>
      <p:font typeface="Mathematica1" pitchFamily="2" charset="2"/>
      <p:regular r:id="rId95"/>
      <p:bold r:id="rId9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C1E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3163" autoAdjust="0"/>
    <p:restoredTop sz="94660"/>
  </p:normalViewPr>
  <p:slideViewPr>
    <p:cSldViewPr>
      <p:cViewPr varScale="1">
        <p:scale>
          <a:sx n="73" d="100"/>
          <a:sy n="73" d="100"/>
        </p:scale>
        <p:origin x="-9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95" Type="http://schemas.openxmlformats.org/officeDocument/2006/relationships/font" Target="fonts/font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3.fntdata"/><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4.fntdata"/><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emf"/><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wmf"/><Relationship Id="rId4" Type="http://schemas.openxmlformats.org/officeDocument/2006/relationships/image" Target="../media/image92.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emf"/><Relationship Id="rId1" Type="http://schemas.openxmlformats.org/officeDocument/2006/relationships/image" Target="../media/image98.wmf"/><Relationship Id="rId4" Type="http://schemas.openxmlformats.org/officeDocument/2006/relationships/image" Target="../media/image10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image" Target="../media/image10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emf"/><Relationship Id="rId1" Type="http://schemas.openxmlformats.org/officeDocument/2006/relationships/image" Target="../media/image10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image" Target="../media/image111.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wmf"/><Relationship Id="rId1" Type="http://schemas.openxmlformats.org/officeDocument/2006/relationships/image" Target="../media/image1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62" tIns="46831" rIns="93662" bIns="46831" rtlCol="0"/>
          <a:lstStyle>
            <a:lvl1pPr algn="l">
              <a:defRPr sz="1200"/>
            </a:lvl1pPr>
          </a:lstStyle>
          <a:p>
            <a:endParaRPr lang="en-US" dirty="0"/>
          </a:p>
        </p:txBody>
      </p:sp>
      <p:sp>
        <p:nvSpPr>
          <p:cNvPr id="3" name="Date Placeholder 2"/>
          <p:cNvSpPr>
            <a:spLocks noGrp="1"/>
          </p:cNvSpPr>
          <p:nvPr>
            <p:ph type="dt" idx="1"/>
          </p:nvPr>
        </p:nvSpPr>
        <p:spPr>
          <a:xfrm>
            <a:off x="3990721" y="0"/>
            <a:ext cx="3052974" cy="467281"/>
          </a:xfrm>
          <a:prstGeom prst="rect">
            <a:avLst/>
          </a:prstGeom>
        </p:spPr>
        <p:txBody>
          <a:bodyPr vert="horz" lIns="93662" tIns="46831" rIns="93662" bIns="46831" rtlCol="0"/>
          <a:lstStyle>
            <a:lvl1pPr algn="r">
              <a:defRPr sz="1200"/>
            </a:lvl1pPr>
          </a:lstStyle>
          <a:p>
            <a:fld id="{95B889BB-CFBC-473C-A8F0-079FCE59BC2A}" type="datetimeFigureOut">
              <a:rPr lang="en-US" smtClean="0"/>
              <a:pPr/>
              <a:t>8/31/2010</a:t>
            </a:fld>
            <a:endParaRPr lang="en-US" dirty="0"/>
          </a:p>
        </p:txBody>
      </p:sp>
      <p:sp>
        <p:nvSpPr>
          <p:cNvPr id="4" name="Slide Image Placeholder 3"/>
          <p:cNvSpPr>
            <a:spLocks noGrp="1" noRot="1" noChangeAspect="1"/>
          </p:cNvSpPr>
          <p:nvPr>
            <p:ph type="sldImg" idx="2"/>
          </p:nvPr>
        </p:nvSpPr>
        <p:spPr>
          <a:xfrm>
            <a:off x="1187450" y="701675"/>
            <a:ext cx="4670425" cy="3503613"/>
          </a:xfrm>
          <a:prstGeom prst="rect">
            <a:avLst/>
          </a:prstGeom>
          <a:noFill/>
          <a:ln w="12700">
            <a:solidFill>
              <a:prstClr val="black"/>
            </a:solidFill>
          </a:ln>
        </p:spPr>
        <p:txBody>
          <a:bodyPr vert="horz" lIns="93662" tIns="46831" rIns="93662" bIns="46831" rtlCol="0" anchor="ctr"/>
          <a:lstStyle/>
          <a:p>
            <a:endParaRPr lang="en-US" dirty="0"/>
          </a:p>
        </p:txBody>
      </p:sp>
      <p:sp>
        <p:nvSpPr>
          <p:cNvPr id="5" name="Notes Placeholder 4"/>
          <p:cNvSpPr>
            <a:spLocks noGrp="1"/>
          </p:cNvSpPr>
          <p:nvPr>
            <p:ph type="body" sz="quarter" idx="3"/>
          </p:nvPr>
        </p:nvSpPr>
        <p:spPr>
          <a:xfrm>
            <a:off x="704533" y="4439166"/>
            <a:ext cx="5636260" cy="4205526"/>
          </a:xfrm>
          <a:prstGeom prst="rect">
            <a:avLst/>
          </a:prstGeom>
        </p:spPr>
        <p:txBody>
          <a:bodyPr vert="horz" lIns="93662" tIns="46831" rIns="93662" bIns="468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76710"/>
            <a:ext cx="3052974" cy="467281"/>
          </a:xfrm>
          <a:prstGeom prst="rect">
            <a:avLst/>
          </a:prstGeom>
        </p:spPr>
        <p:txBody>
          <a:bodyPr vert="horz" lIns="93662" tIns="46831" rIns="93662" bIns="4683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0721" y="8876710"/>
            <a:ext cx="3052974" cy="467281"/>
          </a:xfrm>
          <a:prstGeom prst="rect">
            <a:avLst/>
          </a:prstGeom>
        </p:spPr>
        <p:txBody>
          <a:bodyPr vert="horz" lIns="93662" tIns="46831" rIns="93662" bIns="46831" rtlCol="0" anchor="b"/>
          <a:lstStyle>
            <a:lvl1pPr algn="r">
              <a:defRPr sz="1200"/>
            </a:lvl1pPr>
          </a:lstStyle>
          <a:p>
            <a:fld id="{2BF62F6C-9F63-4053-99DE-BC9A2ABF578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B118E1-2791-4056-A2CD-20B3CB48E8C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62F6C-9F63-4053-99DE-BC9A2ABF5781}"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B118E1-2791-4056-A2CD-20B3CB48E8C4}"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62F6C-9F63-4053-99DE-BC9A2ABF5781}" type="slidenum">
              <a:rPr lang="en-US" smtClean="0"/>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82</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62F6C-9F63-4053-99DE-BC9A2ABF5781}" type="slidenum">
              <a:rPr lang="en-US" smtClean="0"/>
              <a:pPr/>
              <a:t>83</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84</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85</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62F6C-9F63-4053-99DE-BC9A2ABF5781}" type="slidenum">
              <a:rPr lang="en-US" smtClean="0"/>
              <a:pPr/>
              <a:t>86</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62F6C-9F63-4053-99DE-BC9A2ABF5781}" type="slidenum">
              <a:rPr lang="en-US" smtClean="0"/>
              <a:pPr/>
              <a:t>87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62F6C-9F63-4053-99DE-BC9A2ABF5781}"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E65F62-EBF3-4932-A1AC-E1CC9E777744}"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fr-FR" dirty="0" smtClean="0"/>
              <a:t>Sec 4-1 Continuos Radom Variables</a:t>
            </a:r>
            <a:endParaRPr lang="en-US" dirty="0"/>
          </a:p>
        </p:txBody>
      </p:sp>
      <p:sp>
        <p:nvSpPr>
          <p:cNvPr id="6" name="Slide Number Placeholder 5"/>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B70E0-3B06-4341-BDEA-7B6E1BC3B7C8}"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fr-FR" dirty="0" smtClean="0"/>
              <a:t>Sec 4-1 Continuos Radom Variables</a:t>
            </a:r>
            <a:endParaRPr lang="en-US" dirty="0"/>
          </a:p>
        </p:txBody>
      </p:sp>
      <p:sp>
        <p:nvSpPr>
          <p:cNvPr id="6" name="Slide Number Placeholder 5"/>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15579-282A-4EAD-8F88-1FE134FBAECF}"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fr-FR" dirty="0" smtClean="0"/>
              <a:t>Sec 4-1 Continuos Radom Variables</a:t>
            </a:r>
            <a:endParaRPr lang="en-US" dirty="0"/>
          </a:p>
        </p:txBody>
      </p:sp>
      <p:sp>
        <p:nvSpPr>
          <p:cNvPr id="6" name="Slide Number Placeholder 5"/>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D0D3D6-E079-4C65-913D-5A229FA8D54E}" type="datetime1">
              <a:rPr lang="en-US" smtClean="0">
                <a:solidFill>
                  <a:prstClr val="black">
                    <a:tint val="75000"/>
                  </a:prstClr>
                </a:solidFill>
              </a:rPr>
              <a:pPr/>
              <a:t>8/31/2010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4953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477000" y="6248400"/>
            <a:ext cx="990600" cy="365125"/>
          </a:xfrm>
        </p:spPr>
        <p:txBody>
          <a:bodyPr/>
          <a:lstStyle/>
          <a:p>
            <a:fld id="{933B2BD6-1176-4A80-86D9-915F57CAC394}" type="datetime1">
              <a:rPr lang="en-US" smtClean="0">
                <a:solidFill>
                  <a:prstClr val="black">
                    <a:tint val="75000"/>
                  </a:prstClr>
                </a:solidFill>
              </a:rPr>
              <a:pPr/>
              <a:t>8/31/2010</a:t>
            </a:fld>
            <a:endParaRPr lang="en-US" dirty="0">
              <a:solidFill>
                <a:prstClr val="black">
                  <a:tint val="75000"/>
                </a:prstClr>
              </a:solidFill>
            </a:endParaRPr>
          </a:p>
        </p:txBody>
      </p:sp>
      <p:sp>
        <p:nvSpPr>
          <p:cNvPr id="5" name="Footer Placeholder 4"/>
          <p:cNvSpPr>
            <a:spLocks noGrp="1"/>
          </p:cNvSpPr>
          <p:nvPr>
            <p:ph type="ftr" sz="quarter" idx="11"/>
          </p:nvPr>
        </p:nvSpPr>
        <p:spPr>
          <a:xfrm>
            <a:off x="457200" y="6248400"/>
            <a:ext cx="4953000" cy="365125"/>
          </a:xfrm>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7620000" y="6248400"/>
            <a:ext cx="1066800" cy="365125"/>
          </a:xfrm>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cxnSp>
        <p:nvCxnSpPr>
          <p:cNvPr id="8" name="Straight Connector 7"/>
          <p:cNvCxnSpPr/>
          <p:nvPr userDrawn="1"/>
        </p:nvCxnSpPr>
        <p:spPr>
          <a:xfrm>
            <a:off x="457200" y="762000"/>
            <a:ext cx="822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057400" y="6627168"/>
            <a:ext cx="5029200" cy="230832"/>
          </a:xfrm>
          <a:prstGeom prst="rect">
            <a:avLst/>
          </a:prstGeom>
          <a:noFill/>
        </p:spPr>
        <p:txBody>
          <a:bodyPr wrap="square" rtlCol="0">
            <a:spAutoFit/>
          </a:bodyPr>
          <a:lstStyle/>
          <a:p>
            <a:pPr>
              <a:defRPr/>
            </a:pPr>
            <a:r>
              <a:rPr lang="en-US" sz="900" dirty="0">
                <a:solidFill>
                  <a:prstClr val="black"/>
                </a:solidFill>
              </a:rPr>
              <a:t>© John Wiley &amp; Sons, Inc.  </a:t>
            </a:r>
            <a:r>
              <a:rPr lang="en-US" sz="900" i="1" dirty="0">
                <a:solidFill>
                  <a:prstClr val="black"/>
                </a:solidFill>
              </a:rPr>
              <a:t>Applied Statistics and Probability for Engineers</a:t>
            </a:r>
            <a:r>
              <a:rPr lang="en-US" sz="900" dirty="0">
                <a:solidFill>
                  <a:prstClr val="black"/>
                </a:solidFill>
              </a:rPr>
              <a:t>, by Montgomery and Runger.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F45C18-6BE1-45E4-98C1-76DF440D8BFB}" type="datetime1">
              <a:rPr lang="en-US" smtClean="0">
                <a:solidFill>
                  <a:prstClr val="black">
                    <a:tint val="75000"/>
                  </a:prstClr>
                </a:solidFill>
              </a:rPr>
              <a:pPr/>
              <a:t>8/31/2010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C4A531-8493-438D-8F83-0B930A3E42AE}" type="datetime1">
              <a:rPr lang="en-US" smtClean="0">
                <a:solidFill>
                  <a:prstClr val="black">
                    <a:tint val="75000"/>
                  </a:prstClr>
                </a:solidFill>
              </a:rPr>
              <a:pPr/>
              <a:t>8/31/2010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203918-2DED-431A-9D63-12CE3745FAEE}" type="datetime1">
              <a:rPr lang="en-US" smtClean="0">
                <a:solidFill>
                  <a:prstClr val="black">
                    <a:tint val="75000"/>
                  </a:prstClr>
                </a:solidFill>
              </a:rPr>
              <a:pPr/>
              <a:t>8/31/2010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07E7CB-6A81-4A89-9243-7BAB7C53C1EF}" type="datetime1">
              <a:rPr lang="en-US" smtClean="0">
                <a:solidFill>
                  <a:prstClr val="black">
                    <a:tint val="75000"/>
                  </a:prstClr>
                </a:solidFill>
              </a:rPr>
              <a:pPr/>
              <a:t>8/31/2010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8CF43-E379-4C57-AFDE-BECFB02529B8}" type="datetime1">
              <a:rPr lang="en-US" smtClean="0">
                <a:solidFill>
                  <a:prstClr val="black">
                    <a:tint val="75000"/>
                  </a:prstClr>
                </a:solidFill>
              </a:rPr>
              <a:pPr/>
              <a:t>8/31/2010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9DAA9-B16C-40F7-878D-91FD853481FB}" type="datetime1">
              <a:rPr lang="en-US" smtClean="0">
                <a:solidFill>
                  <a:prstClr val="black">
                    <a:tint val="75000"/>
                  </a:prstClr>
                </a:solidFill>
              </a:rPr>
              <a:pPr/>
              <a:t>8/31/2010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85780-E16E-4B5B-AEAC-84B1C8F4ADEB}"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fr-FR" dirty="0" smtClean="0"/>
              <a:t>Sec 4-1 Continuos Radom Variables</a:t>
            </a:r>
            <a:endParaRPr lang="en-US" dirty="0"/>
          </a:p>
        </p:txBody>
      </p:sp>
      <p:sp>
        <p:nvSpPr>
          <p:cNvPr id="6" name="Slide Number Placeholder 5"/>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A80016-8EE8-4514-BFCB-0FB48A750EA9}" type="datetime1">
              <a:rPr lang="en-US" smtClean="0">
                <a:solidFill>
                  <a:prstClr val="black">
                    <a:tint val="75000"/>
                  </a:prstClr>
                </a:solidFill>
              </a:rPr>
              <a:pPr/>
              <a:t>8/31/2010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0899A-E216-462D-AC59-2817F2D5DFB4}" type="datetime1">
              <a:rPr lang="en-US" smtClean="0">
                <a:solidFill>
                  <a:prstClr val="black">
                    <a:tint val="75000"/>
                  </a:prstClr>
                </a:solidFill>
              </a:rPr>
              <a:pPr/>
              <a:t>8/31/2010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A896E-E2EB-45E5-9273-E6F4538A3382}" type="datetime1">
              <a:rPr lang="en-US" smtClean="0">
                <a:solidFill>
                  <a:prstClr val="black">
                    <a:tint val="75000"/>
                  </a:prstClr>
                </a:solidFill>
              </a:rPr>
              <a:pPr/>
              <a:t>8/31/2010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EA25C-D85B-4FFB-9320-BC54C1D44630}" type="datetime1">
              <a:rPr lang="en-US" smtClean="0"/>
              <a:pPr/>
              <a:t>8/31/2010</a:t>
            </a:fld>
            <a:endParaRPr lang="en-US" dirty="0"/>
          </a:p>
        </p:txBody>
      </p:sp>
      <p:sp>
        <p:nvSpPr>
          <p:cNvPr id="5" name="Footer Placeholder 4"/>
          <p:cNvSpPr>
            <a:spLocks noGrp="1"/>
          </p:cNvSpPr>
          <p:nvPr>
            <p:ph type="ftr" sz="quarter" idx="11"/>
          </p:nvPr>
        </p:nvSpPr>
        <p:spPr/>
        <p:txBody>
          <a:bodyPr/>
          <a:lstStyle/>
          <a:p>
            <a:r>
              <a:rPr lang="fr-FR" dirty="0" smtClean="0"/>
              <a:t>Sec 4-1 Continuos Radom Variables</a:t>
            </a:r>
            <a:endParaRPr lang="en-US" dirty="0"/>
          </a:p>
        </p:txBody>
      </p:sp>
      <p:sp>
        <p:nvSpPr>
          <p:cNvPr id="6" name="Slide Number Placeholder 5"/>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81BF48-CFAC-4FD0-B366-B5DCC5E3D1C6}"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fr-FR" dirty="0" smtClean="0"/>
              <a:t>Sec 4-1 Continuos Radom Variables</a:t>
            </a:r>
            <a:endParaRPr lang="en-US" dirty="0"/>
          </a:p>
        </p:txBody>
      </p:sp>
      <p:sp>
        <p:nvSpPr>
          <p:cNvPr id="7" name="Slide Number Placeholder 6"/>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3B8AF2-7C9F-47B9-8EE6-8EBAA52B5188}" type="datetime1">
              <a:rPr lang="en-US" smtClean="0"/>
              <a:pPr/>
              <a:t>8/31/2010</a:t>
            </a:fld>
            <a:endParaRPr lang="en-US" dirty="0"/>
          </a:p>
        </p:txBody>
      </p:sp>
      <p:sp>
        <p:nvSpPr>
          <p:cNvPr id="8" name="Footer Placeholder 7"/>
          <p:cNvSpPr>
            <a:spLocks noGrp="1"/>
          </p:cNvSpPr>
          <p:nvPr>
            <p:ph type="ftr" sz="quarter" idx="11"/>
          </p:nvPr>
        </p:nvSpPr>
        <p:spPr/>
        <p:txBody>
          <a:bodyPr/>
          <a:lstStyle/>
          <a:p>
            <a:r>
              <a:rPr lang="fr-FR" dirty="0" smtClean="0"/>
              <a:t>Sec 4-1 Continuos Radom Variables</a:t>
            </a:r>
            <a:endParaRPr lang="en-US" dirty="0"/>
          </a:p>
        </p:txBody>
      </p:sp>
      <p:sp>
        <p:nvSpPr>
          <p:cNvPr id="9" name="Slide Number Placeholder 8"/>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EB3FC8-3D23-4446-9BFE-7E5AC1AEB7DD}" type="datetime1">
              <a:rPr lang="en-US" smtClean="0"/>
              <a:pPr/>
              <a:t>8/31/2010</a:t>
            </a:fld>
            <a:endParaRPr lang="en-US" dirty="0"/>
          </a:p>
        </p:txBody>
      </p:sp>
      <p:sp>
        <p:nvSpPr>
          <p:cNvPr id="4" name="Footer Placeholder 3"/>
          <p:cNvSpPr>
            <a:spLocks noGrp="1"/>
          </p:cNvSpPr>
          <p:nvPr>
            <p:ph type="ftr" sz="quarter" idx="11"/>
          </p:nvPr>
        </p:nvSpPr>
        <p:spPr/>
        <p:txBody>
          <a:bodyPr/>
          <a:lstStyle/>
          <a:p>
            <a:r>
              <a:rPr lang="fr-FR" dirty="0" smtClean="0"/>
              <a:t>Sec 4-1 Continuos Radom Variables</a:t>
            </a:r>
            <a:endParaRPr lang="en-US" dirty="0"/>
          </a:p>
        </p:txBody>
      </p:sp>
      <p:sp>
        <p:nvSpPr>
          <p:cNvPr id="5" name="Slide Number Placeholder 4"/>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E34EF-0F53-4FB0-9014-914763F5F616}" type="datetime1">
              <a:rPr lang="en-US" smtClean="0"/>
              <a:pPr/>
              <a:t>8/31/2010</a:t>
            </a:fld>
            <a:endParaRPr lang="en-US" dirty="0"/>
          </a:p>
        </p:txBody>
      </p:sp>
      <p:sp>
        <p:nvSpPr>
          <p:cNvPr id="3" name="Footer Placeholder 2"/>
          <p:cNvSpPr>
            <a:spLocks noGrp="1"/>
          </p:cNvSpPr>
          <p:nvPr>
            <p:ph type="ftr" sz="quarter" idx="11"/>
          </p:nvPr>
        </p:nvSpPr>
        <p:spPr/>
        <p:txBody>
          <a:bodyPr/>
          <a:lstStyle/>
          <a:p>
            <a:r>
              <a:rPr lang="fr-FR" dirty="0" smtClean="0"/>
              <a:t>Sec 4-1 Continuos Radom Variables</a:t>
            </a:r>
            <a:endParaRPr lang="en-US" dirty="0"/>
          </a:p>
        </p:txBody>
      </p:sp>
      <p:sp>
        <p:nvSpPr>
          <p:cNvPr id="4" name="Slide Number Placeholder 3"/>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36C09-7505-468B-8FDF-63F762E94BA4}"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fr-FR" dirty="0" smtClean="0"/>
              <a:t>Sec 4-1 Continuos Radom Variables</a:t>
            </a:r>
            <a:endParaRPr lang="en-US" dirty="0"/>
          </a:p>
        </p:txBody>
      </p:sp>
      <p:sp>
        <p:nvSpPr>
          <p:cNvPr id="7" name="Slide Number Placeholder 6"/>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FBAB7-B416-403A-A79D-DFA5D4C04B69}" type="datetime1">
              <a:rPr lang="en-US" smtClean="0"/>
              <a:pPr/>
              <a:t>8/31/2010</a:t>
            </a:fld>
            <a:endParaRPr lang="en-US" dirty="0"/>
          </a:p>
        </p:txBody>
      </p:sp>
      <p:sp>
        <p:nvSpPr>
          <p:cNvPr id="6" name="Footer Placeholder 5"/>
          <p:cNvSpPr>
            <a:spLocks noGrp="1"/>
          </p:cNvSpPr>
          <p:nvPr>
            <p:ph type="ftr" sz="quarter" idx="11"/>
          </p:nvPr>
        </p:nvSpPr>
        <p:spPr/>
        <p:txBody>
          <a:bodyPr/>
          <a:lstStyle/>
          <a:p>
            <a:r>
              <a:rPr lang="fr-FR" dirty="0" smtClean="0"/>
              <a:t>Sec 4-1 Continuos Radom Variables</a:t>
            </a:r>
            <a:endParaRPr lang="en-US" dirty="0"/>
          </a:p>
        </p:txBody>
      </p:sp>
      <p:sp>
        <p:nvSpPr>
          <p:cNvPr id="7" name="Slide Number Placeholder 6"/>
          <p:cNvSpPr>
            <a:spLocks noGrp="1"/>
          </p:cNvSpPr>
          <p:nvPr>
            <p:ph type="sldNum" sz="quarter" idx="12"/>
          </p:nvPr>
        </p:nvSpPr>
        <p:spPr/>
        <p:txBody>
          <a:bodyPr/>
          <a:lstStyle/>
          <a:p>
            <a:fld id="{E225568C-1E38-4448-8227-8CA696276DC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530A8-A7E2-41CC-A72C-F2A56294E784}" type="datetime1">
              <a:rPr lang="en-US" smtClean="0"/>
              <a:pPr/>
              <a:t>8/31/2010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smtClean="0"/>
              <a:t>Sec 4-1 Continuos Radom Variables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5568C-1E38-4448-8227-8CA696276DC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smtClean="0"/>
              <a:t>Fifth level</a:t>
            </a:r>
            <a:endParaRPr lang="en-US"/>
          </a:p>
        </p:txBody>
      </p:sp>
      <p:sp>
        <p:nvSpPr>
          <p:cNvPr id="4" name="Date Placeholder 3"/>
          <p:cNvSpPr>
            <a:spLocks noGrp="1"/>
          </p:cNvSpPr>
          <p:nvPr>
            <p:ph type="dt" sz="half" idx="2"/>
          </p:nvPr>
        </p:nvSpPr>
        <p:spPr>
          <a:xfrm>
            <a:off x="5867400" y="6324600"/>
            <a:ext cx="1143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6F6C6-0230-4C22-A0B7-9A2BFA976704}" type="datetime1">
              <a:rPr lang="en-US" smtClean="0">
                <a:solidFill>
                  <a:prstClr val="black">
                    <a:tint val="75000"/>
                  </a:prstClr>
                </a:solidFill>
              </a:rPr>
              <a:pPr/>
              <a:t>8/31/2010</a:t>
            </a:fld>
            <a:endParaRPr lang="en-US" dirty="0">
              <a:solidFill>
                <a:prstClr val="black">
                  <a:tint val="75000"/>
                </a:prstClr>
              </a:solidFill>
            </a:endParaRPr>
          </a:p>
        </p:txBody>
      </p:sp>
      <p:sp>
        <p:nvSpPr>
          <p:cNvPr id="5" name="Footer Placeholder 4"/>
          <p:cNvSpPr>
            <a:spLocks noGrp="1"/>
          </p:cNvSpPr>
          <p:nvPr>
            <p:ph type="ftr" sz="quarter" idx="3"/>
          </p:nvPr>
        </p:nvSpPr>
        <p:spPr>
          <a:xfrm>
            <a:off x="381000" y="6172200"/>
            <a:ext cx="5029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7315200" y="6356350"/>
            <a:ext cx="137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D5B6C-1501-406F-8FCF-78C56CDF75BB}"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9.jpeg"/><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2.jpeg"/><Relationship Id="rId4" Type="http://schemas.openxmlformats.org/officeDocument/2006/relationships/package" Target="../embeddings/Microsoft_Office_Excel_Worksheet1.xls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oleObject" Target="../embeddings/oleObject6.bin"/><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28.jpeg"/><Relationship Id="rId4"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12.jpeg"/><Relationship Id="rId4"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package" Target="../embeddings/Microsoft_Office_Excel_Worksheet2.xlsx"/><Relationship Id="rId5" Type="http://schemas.openxmlformats.org/officeDocument/2006/relationships/image" Target="../media/image39.jpeg"/><Relationship Id="rId4"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oleObject" Target="../embeddings/oleObject23.bin"/><Relationship Id="rId5" Type="http://schemas.openxmlformats.org/officeDocument/2006/relationships/package" Target="../embeddings/Microsoft_Office_Excel_Worksheet3.xlsx"/><Relationship Id="rId4" Type="http://schemas.openxmlformats.org/officeDocument/2006/relationships/image" Target="../media/image42.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vmlDrawing" Target="../drawings/vmlDrawing21.vml"/><Relationship Id="rId5" Type="http://schemas.openxmlformats.org/officeDocument/2006/relationships/package" Target="../embeddings/Microsoft_Office_Excel_Worksheet4.xlsx"/><Relationship Id="rId4"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image" Target="../media/image46.jpeg"/><Relationship Id="rId4" Type="http://schemas.openxmlformats.org/officeDocument/2006/relationships/oleObject" Target="../embeddings/oleObject2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vmlDrawing" Target="../drawings/vmlDrawing23.vml"/><Relationship Id="rId5" Type="http://schemas.openxmlformats.org/officeDocument/2006/relationships/package" Target="../embeddings/Microsoft_Office_Excel_Worksheet5.xlsx"/><Relationship Id="rId4"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vmlDrawing" Target="../drawings/vmlDrawing24.vml"/><Relationship Id="rId5" Type="http://schemas.openxmlformats.org/officeDocument/2006/relationships/package" Target="../embeddings/Microsoft_Office_Excel_Worksheet6.xlsx"/><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vmlDrawing" Target="../drawings/vmlDrawing25.vml"/><Relationship Id="rId5" Type="http://schemas.openxmlformats.org/officeDocument/2006/relationships/package" Target="../embeddings/Microsoft_Office_Excel_Worksheet7.xlsx"/><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vmlDrawing" Target="../drawings/vmlDrawing26.vml"/><Relationship Id="rId5" Type="http://schemas.openxmlformats.org/officeDocument/2006/relationships/package" Target="../embeddings/Microsoft_Office_Excel_Worksheet8.xlsx"/><Relationship Id="rId4" Type="http://schemas.openxmlformats.org/officeDocument/2006/relationships/oleObject" Target="../embeddings/oleObject29.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oleObject" Target="../embeddings/oleObject30.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vmlDrawing" Target="../drawings/vmlDrawing28.vml"/><Relationship Id="rId5" Type="http://schemas.openxmlformats.org/officeDocument/2006/relationships/package" Target="../embeddings/Microsoft_Office_Excel_Worksheet9.xlsx"/><Relationship Id="rId4" Type="http://schemas.openxmlformats.org/officeDocument/2006/relationships/oleObject" Target="../embeddings/oleObject31.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vmlDrawing" Target="../drawings/vmlDrawing29.vml"/><Relationship Id="rId5" Type="http://schemas.openxmlformats.org/officeDocument/2006/relationships/package" Target="../embeddings/Microsoft_Office_Excel_Worksheet10.xlsx"/><Relationship Id="rId4" Type="http://schemas.openxmlformats.org/officeDocument/2006/relationships/oleObject" Target="../embeddings/oleObject32.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vmlDrawing" Target="../drawings/vmlDrawing30.vml"/><Relationship Id="rId5" Type="http://schemas.openxmlformats.org/officeDocument/2006/relationships/package" Target="../embeddings/Microsoft_Office_Excel_Worksheet11.xlsx"/><Relationship Id="rId4" Type="http://schemas.openxmlformats.org/officeDocument/2006/relationships/oleObject" Target="../embeddings/oleObject33.bin"/></Relationships>
</file>

<file path=ppt/slides/_rels/slide4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vmlDrawing" Target="../drawings/vmlDrawing31.vml"/><Relationship Id="rId4" Type="http://schemas.openxmlformats.org/officeDocument/2006/relationships/package" Target="../embeddings/Microsoft_Office_Excel_Worksheet12.xlsx"/></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vmlDrawing" Target="../drawings/vmlDrawing32.vml"/><Relationship Id="rId4" Type="http://schemas.openxmlformats.org/officeDocument/2006/relationships/oleObject" Target="../embeddings/oleObject34.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vmlDrawing" Target="../drawings/vmlDrawing33.vml"/><Relationship Id="rId5" Type="http://schemas.openxmlformats.org/officeDocument/2006/relationships/package" Target="../embeddings/Microsoft_Office_Excel_Worksheet13.xlsx"/><Relationship Id="rId4" Type="http://schemas.openxmlformats.org/officeDocument/2006/relationships/oleObject" Target="../embeddings/oleObject35.bin"/></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vmlDrawing" Target="../drawings/vmlDrawing34.vml"/><Relationship Id="rId4" Type="http://schemas.openxmlformats.org/officeDocument/2006/relationships/oleObject" Target="../embeddings/oleObject36.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vmlDrawing" Target="../drawings/vmlDrawing35.vml"/><Relationship Id="rId4" Type="http://schemas.openxmlformats.org/officeDocument/2006/relationships/oleObject" Target="../embeddings/oleObject37.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package" Target="../embeddings/Microsoft_Office_Excel_Worksheet14.xlsx"/><Relationship Id="rId5" Type="http://schemas.openxmlformats.org/officeDocument/2006/relationships/image" Target="../media/image73.jpeg"/><Relationship Id="rId4" Type="http://schemas.openxmlformats.org/officeDocument/2006/relationships/oleObject" Target="../embeddings/oleObject3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vmlDrawing" Target="../drawings/vmlDrawing37.vml"/><Relationship Id="rId5" Type="http://schemas.openxmlformats.org/officeDocument/2006/relationships/package" Target="../embeddings/Microsoft_Office_Excel_Worksheet15.xlsx"/><Relationship Id="rId4" Type="http://schemas.openxmlformats.org/officeDocument/2006/relationships/oleObject" Target="../embeddings/oleObject39.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vmlDrawing" Target="../drawings/vmlDrawing38.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vmlDrawing" Target="../drawings/vmlDrawing39.vml"/><Relationship Id="rId6" Type="http://schemas.openxmlformats.org/officeDocument/2006/relationships/oleObject" Target="../embeddings/oleObject43.bin"/><Relationship Id="rId5" Type="http://schemas.openxmlformats.org/officeDocument/2006/relationships/package" Target="../embeddings/Microsoft_Office_Excel_Worksheet16.xlsx"/><Relationship Id="rId4" Type="http://schemas.openxmlformats.org/officeDocument/2006/relationships/oleObject" Target="../embeddings/oleObject42.bin"/></Relationships>
</file>

<file path=ppt/slides/_rels/slide59.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vmlDrawing" Target="../drawings/vmlDrawing40.vml"/><Relationship Id="rId5" Type="http://schemas.openxmlformats.org/officeDocument/2006/relationships/package" Target="../embeddings/Microsoft_Office_Excel_Worksheet17.xlsx"/><Relationship Id="rId4" Type="http://schemas.openxmlformats.org/officeDocument/2006/relationships/oleObject" Target="../embeddings/oleObject4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vmlDrawing" Target="../drawings/vmlDrawing41.vml"/><Relationship Id="rId4" Type="http://schemas.openxmlformats.org/officeDocument/2006/relationships/oleObject" Target="../embeddings/oleObject4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vmlDrawing" Target="../drawings/vmlDrawing42.vml"/><Relationship Id="rId4" Type="http://schemas.openxmlformats.org/officeDocument/2006/relationships/oleObject" Target="../embeddings/oleObject46.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vmlDrawing" Target="../drawings/vmlDrawing43.vml"/><Relationship Id="rId4" Type="http://schemas.openxmlformats.org/officeDocument/2006/relationships/oleObject" Target="../embeddings/oleObject47.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vmlDrawing" Target="../drawings/vmlDrawing44.vml"/><Relationship Id="rId5" Type="http://schemas.openxmlformats.org/officeDocument/2006/relationships/package" Target="../embeddings/Microsoft_Office_Excel_Worksheet18.xlsx"/><Relationship Id="rId4" Type="http://schemas.openxmlformats.org/officeDocument/2006/relationships/image" Target="../media/image88.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vmlDrawing" Target="../drawings/vmlDrawing45.vml"/><Relationship Id="rId6" Type="http://schemas.openxmlformats.org/officeDocument/2006/relationships/package" Target="../embeddings/Microsoft_Office_Excel_Worksheet20.xlsx"/><Relationship Id="rId5" Type="http://schemas.openxmlformats.org/officeDocument/2006/relationships/package" Target="../embeddings/Microsoft_Office_Excel_Worksheet19.xlsx"/><Relationship Id="rId4" Type="http://schemas.openxmlformats.org/officeDocument/2006/relationships/oleObject" Target="../embeddings/oleObject48.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vmlDrawing" Target="../drawings/vmlDrawing46.vml"/><Relationship Id="rId4"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vmlDrawing" Target="../drawings/vmlDrawing47.vml"/><Relationship Id="rId5" Type="http://schemas.openxmlformats.org/officeDocument/2006/relationships/package" Target="../embeddings/Microsoft_Office_Excel_Worksheet21.xlsx"/><Relationship Id="rId4" Type="http://schemas.openxmlformats.org/officeDocument/2006/relationships/oleObject" Target="../embeddings/oleObject51.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vmlDrawing" Target="../drawings/vmlDrawing48.vml"/><Relationship Id="rId4" Type="http://schemas.openxmlformats.org/officeDocument/2006/relationships/oleObject" Target="../embeddings/oleObject52.bin"/></Relationships>
</file>

<file path=ppt/slides/_rels/slide74.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package" Target="../embeddings/Microsoft_Office_Excel_Worksheet23.xlsx"/><Relationship Id="rId2" Type="http://schemas.openxmlformats.org/officeDocument/2006/relationships/slideLayout" Target="../slideLayouts/slideLayout13.xml"/><Relationship Id="rId1" Type="http://schemas.openxmlformats.org/officeDocument/2006/relationships/vmlDrawing" Target="../drawings/vmlDrawing49.vml"/><Relationship Id="rId6" Type="http://schemas.openxmlformats.org/officeDocument/2006/relationships/oleObject" Target="../embeddings/oleObject54.bin"/><Relationship Id="rId5" Type="http://schemas.openxmlformats.org/officeDocument/2006/relationships/package" Target="../embeddings/Microsoft_Office_Excel_Worksheet22.xlsx"/><Relationship Id="rId4" Type="http://schemas.openxmlformats.org/officeDocument/2006/relationships/oleObject" Target="../embeddings/oleObject53.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vmlDrawing" Target="../drawings/vmlDrawing50.vml"/><Relationship Id="rId4" Type="http://schemas.openxmlformats.org/officeDocument/2006/relationships/oleObject" Target="../embeddings/oleObject55.bin"/></Relationships>
</file>

<file path=ppt/slides/_rels/slide77.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vmlDrawing" Target="../drawings/vmlDrawing51.vml"/><Relationship Id="rId5" Type="http://schemas.openxmlformats.org/officeDocument/2006/relationships/package" Target="../embeddings/Microsoft_Office_Excel_Worksheet24.xlsx"/><Relationship Id="rId4" Type="http://schemas.openxmlformats.org/officeDocument/2006/relationships/oleObject" Target="../embeddings/oleObject56.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vmlDrawing" Target="../drawings/vmlDrawing52.vml"/><Relationship Id="rId6" Type="http://schemas.openxmlformats.org/officeDocument/2006/relationships/oleObject" Target="../embeddings/oleObject58.bin"/><Relationship Id="rId5" Type="http://schemas.openxmlformats.org/officeDocument/2006/relationships/package" Target="../embeddings/Microsoft_Office_Excel_Worksheet25.xlsx"/><Relationship Id="rId4" Type="http://schemas.openxmlformats.org/officeDocument/2006/relationships/oleObject" Target="../embeddings/oleObject5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vmlDrawing" Target="../drawings/vmlDrawing53.vml"/><Relationship Id="rId4" Type="http://schemas.openxmlformats.org/officeDocument/2006/relationships/oleObject" Target="../embeddings/oleObject59.bin"/></Relationships>
</file>

<file path=ppt/slides/_rels/slide81.xml.rels><?xml version="1.0" encoding="UTF-8" standalone="yes"?>
<Relationships xmlns="http://schemas.openxmlformats.org/package/2006/relationships"><Relationship Id="rId3" Type="http://schemas.openxmlformats.org/officeDocument/2006/relationships/image" Target="../media/image110.jpeg"/><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vmlDrawing" Target="../drawings/vmlDrawing54.vml"/><Relationship Id="rId5" Type="http://schemas.openxmlformats.org/officeDocument/2006/relationships/package" Target="../embeddings/Microsoft_Office_Excel_Worksheet26.xlsx"/><Relationship Id="rId4" Type="http://schemas.openxmlformats.org/officeDocument/2006/relationships/oleObject" Target="../embeddings/oleObject60.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vmlDrawing" Target="../drawings/vmlDrawing55.vml"/><Relationship Id="rId4" Type="http://schemas.openxmlformats.org/officeDocument/2006/relationships/oleObject" Target="../embeddings/oleObject61.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vmlDrawing" Target="../drawings/vmlDrawing56.vml"/><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3.xml"/><Relationship Id="rId1" Type="http://schemas.openxmlformats.org/officeDocument/2006/relationships/vmlDrawing" Target="../drawings/vmlDrawing57.vml"/><Relationship Id="rId6" Type="http://schemas.openxmlformats.org/officeDocument/2006/relationships/package" Target="../embeddings/Microsoft_Office_Excel_Worksheet27.xlsx"/><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57200" y="6172200"/>
            <a:ext cx="2895600" cy="365125"/>
          </a:xfrm>
        </p:spPr>
        <p:txBody>
          <a:bodyPr/>
          <a:lstStyle/>
          <a:p>
            <a:pPr algn="l"/>
            <a:r>
              <a:rPr lang="en-US" dirty="0" smtClean="0"/>
              <a:t>Chapter 4 Title and Outline</a:t>
            </a:r>
          </a:p>
        </p:txBody>
      </p:sp>
      <p:sp>
        <p:nvSpPr>
          <p:cNvPr id="3" name="Slide Number Placeholder 2"/>
          <p:cNvSpPr>
            <a:spLocks noGrp="1"/>
          </p:cNvSpPr>
          <p:nvPr>
            <p:ph type="sldNum" sz="quarter" idx="12"/>
          </p:nvPr>
        </p:nvSpPr>
        <p:spPr/>
        <p:txBody>
          <a:bodyPr/>
          <a:lstStyle/>
          <a:p>
            <a:fld id="{BCCD5B6C-1501-406F-8FCF-78C56CDF75BB}" type="slidenum">
              <a:rPr lang="en-US" smtClean="0"/>
              <a:pPr/>
              <a:t>1</a:t>
            </a:fld>
            <a:endParaRPr lang="en-US" dirty="0"/>
          </a:p>
        </p:txBody>
      </p:sp>
      <p:sp>
        <p:nvSpPr>
          <p:cNvPr id="4" name="TextBox 3"/>
          <p:cNvSpPr txBox="1"/>
          <p:nvPr/>
        </p:nvSpPr>
        <p:spPr>
          <a:xfrm>
            <a:off x="0" y="0"/>
            <a:ext cx="3200400" cy="3154710"/>
          </a:xfrm>
          <a:prstGeom prst="rect">
            <a:avLst/>
          </a:prstGeom>
          <a:noFill/>
        </p:spPr>
        <p:txBody>
          <a:bodyPr wrap="square" rtlCol="0">
            <a:spAutoFit/>
          </a:bodyPr>
          <a:lstStyle/>
          <a:p>
            <a:pPr algn="ctr"/>
            <a:r>
              <a:rPr lang="en-US" sz="19900" b="1" dirty="0" smtClean="0">
                <a:solidFill>
                  <a:srgbClr val="0070C0"/>
                </a:solidFill>
                <a:latin typeface="+mj-lt"/>
                <a:cs typeface="Times New Roman" pitchFamily="18" charset="0"/>
              </a:rPr>
              <a:t>4</a:t>
            </a:r>
            <a:endParaRPr lang="en-US" sz="19900" b="1" dirty="0">
              <a:solidFill>
                <a:srgbClr val="0070C0"/>
              </a:solidFill>
              <a:latin typeface="+mj-lt"/>
              <a:cs typeface="Times New Roman" pitchFamily="18" charset="0"/>
            </a:endParaRPr>
          </a:p>
        </p:txBody>
      </p:sp>
      <p:sp>
        <p:nvSpPr>
          <p:cNvPr id="6" name="TextBox 5"/>
          <p:cNvSpPr txBox="1"/>
          <p:nvPr/>
        </p:nvSpPr>
        <p:spPr>
          <a:xfrm>
            <a:off x="3733800" y="381000"/>
            <a:ext cx="4800600" cy="2554545"/>
          </a:xfrm>
          <a:prstGeom prst="rect">
            <a:avLst/>
          </a:prstGeom>
          <a:noFill/>
        </p:spPr>
        <p:txBody>
          <a:bodyPr wrap="square" rtlCol="0">
            <a:spAutoFit/>
          </a:bodyPr>
          <a:lstStyle/>
          <a:p>
            <a:r>
              <a:rPr lang="en-US" sz="4000" b="1" dirty="0" smtClean="0">
                <a:solidFill>
                  <a:srgbClr val="0070C0"/>
                </a:solidFill>
              </a:rPr>
              <a:t>Continuous Random Variables and Probability Distributions</a:t>
            </a:r>
            <a:endParaRPr lang="en-US" sz="4000" b="1" dirty="0">
              <a:solidFill>
                <a:srgbClr val="0070C0"/>
              </a:solidFill>
            </a:endParaRPr>
          </a:p>
        </p:txBody>
      </p:sp>
      <p:sp>
        <p:nvSpPr>
          <p:cNvPr id="7" name="TextBox 6"/>
          <p:cNvSpPr txBox="1"/>
          <p:nvPr/>
        </p:nvSpPr>
        <p:spPr>
          <a:xfrm>
            <a:off x="381000" y="3276601"/>
            <a:ext cx="8305800" cy="2862322"/>
          </a:xfrm>
          <a:prstGeom prst="rect">
            <a:avLst/>
          </a:prstGeom>
          <a:noFill/>
        </p:spPr>
        <p:txBody>
          <a:bodyPr wrap="square" numCol="2" rtlCol="0">
            <a:spAutoFit/>
          </a:bodyPr>
          <a:lstStyle/>
          <a:p>
            <a:r>
              <a:rPr lang="en-US" sz="2000" dirty="0" smtClean="0"/>
              <a:t>4-1   Continuous Random Variables</a:t>
            </a:r>
          </a:p>
          <a:p>
            <a:r>
              <a:rPr lang="en-US" sz="2000" dirty="0" smtClean="0"/>
              <a:t>4-2   Probability Distributions and Probability Density Functions</a:t>
            </a:r>
          </a:p>
          <a:p>
            <a:r>
              <a:rPr lang="en-US" sz="2000" dirty="0" smtClean="0"/>
              <a:t>4-3   Cumulative Distribution Functions</a:t>
            </a:r>
          </a:p>
          <a:p>
            <a:r>
              <a:rPr lang="en-US" sz="2000" dirty="0" smtClean="0"/>
              <a:t>4-4   Mean and Variance of a Continuous Random Variable</a:t>
            </a:r>
          </a:p>
          <a:p>
            <a:r>
              <a:rPr lang="en-US" sz="2000" dirty="0" smtClean="0"/>
              <a:t>4-5   Continuous Uniform Distribution </a:t>
            </a:r>
          </a:p>
          <a:p>
            <a:r>
              <a:rPr lang="en-US" sz="2000" dirty="0" smtClean="0"/>
              <a:t>4-6   Normal Distribution</a:t>
            </a:r>
          </a:p>
          <a:p>
            <a:endParaRPr lang="en-US" sz="2000" dirty="0" smtClean="0"/>
          </a:p>
          <a:p>
            <a:r>
              <a:rPr lang="en-US" sz="2000" dirty="0" smtClean="0"/>
              <a:t>4-7  Normal Approximation to the Binomial and Poisson Distributions</a:t>
            </a:r>
            <a:endParaRPr lang="en-US" dirty="0" smtClean="0"/>
          </a:p>
          <a:p>
            <a:r>
              <a:rPr lang="en-US" sz="2000" dirty="0" smtClean="0"/>
              <a:t>4-8   Exponential Distribution</a:t>
            </a:r>
          </a:p>
          <a:p>
            <a:r>
              <a:rPr lang="en-US" sz="2000" dirty="0" smtClean="0"/>
              <a:t>4-9   Erlang and Gamma Distributions</a:t>
            </a:r>
          </a:p>
          <a:p>
            <a:r>
              <a:rPr lang="en-US" sz="2000" dirty="0" smtClean="0"/>
              <a:t>4-10 Weibull Distribution</a:t>
            </a:r>
          </a:p>
          <a:p>
            <a:r>
              <a:rPr lang="en-US" sz="2000" dirty="0" smtClean="0"/>
              <a:t>4-11 Lognormal Distribution</a:t>
            </a:r>
          </a:p>
          <a:p>
            <a:r>
              <a:rPr lang="en-US" sz="2000" dirty="0" smtClean="0"/>
              <a:t>4-12 Beta Distribution</a:t>
            </a:r>
          </a:p>
          <a:p>
            <a:endParaRPr lang="en-US" dirty="0" smtClean="0"/>
          </a:p>
          <a:p>
            <a:endParaRPr lang="en-US" dirty="0"/>
          </a:p>
        </p:txBody>
      </p:sp>
      <p:sp>
        <p:nvSpPr>
          <p:cNvPr id="8" name="TextBox 7"/>
          <p:cNvSpPr txBox="1"/>
          <p:nvPr/>
        </p:nvSpPr>
        <p:spPr>
          <a:xfrm>
            <a:off x="381000" y="2895600"/>
            <a:ext cx="2165208" cy="400110"/>
          </a:xfrm>
          <a:prstGeom prst="rect">
            <a:avLst/>
          </a:prstGeom>
          <a:noFill/>
        </p:spPr>
        <p:txBody>
          <a:bodyPr wrap="none" rtlCol="0">
            <a:spAutoFit/>
          </a:bodyPr>
          <a:lstStyle/>
          <a:p>
            <a:r>
              <a:rPr lang="en-US" sz="2000" b="1" dirty="0" smtClean="0"/>
              <a:t>CHAPTER OUTLINE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 Hole Diameter</a:t>
            </a:r>
            <a:endParaRPr lang="en-US" dirty="0"/>
          </a:p>
        </p:txBody>
      </p:sp>
      <p:sp>
        <p:nvSpPr>
          <p:cNvPr id="3" name="Content Placeholder 2"/>
          <p:cNvSpPr>
            <a:spLocks noGrp="1"/>
          </p:cNvSpPr>
          <p:nvPr>
            <p:ph idx="1"/>
          </p:nvPr>
        </p:nvSpPr>
        <p:spPr>
          <a:xfrm>
            <a:off x="457200" y="838200"/>
            <a:ext cx="8229600" cy="3124200"/>
          </a:xfrm>
        </p:spPr>
        <p:txBody>
          <a:bodyPr>
            <a:normAutofit/>
          </a:bodyPr>
          <a:lstStyle/>
          <a:p>
            <a:pPr>
              <a:buNone/>
            </a:pPr>
            <a:r>
              <a:rPr lang="en-US" sz="2400" dirty="0" smtClean="0"/>
              <a:t>Let the continuous random variable </a:t>
            </a:r>
            <a:r>
              <a:rPr lang="en-US" sz="2400" i="1" dirty="0" smtClean="0"/>
              <a:t>X</a:t>
            </a:r>
            <a:r>
              <a:rPr lang="en-US" sz="2400" dirty="0" smtClean="0"/>
              <a:t> denote the diameter of a hole drilled in a sheet metal component.  The target diameter is 12.5 mm.  Random disturbances to the process result in larger diameters.  Historical data shows that the distribution of </a:t>
            </a:r>
            <a:r>
              <a:rPr lang="en-US" sz="2400" i="1" dirty="0" smtClean="0"/>
              <a:t>X</a:t>
            </a:r>
            <a:r>
              <a:rPr lang="en-US" sz="2400" dirty="0" smtClean="0"/>
              <a:t> can be modeled by </a:t>
            </a:r>
            <a:r>
              <a:rPr lang="en-US" sz="2400" i="1" dirty="0" smtClean="0"/>
              <a:t>f</a:t>
            </a:r>
            <a:r>
              <a:rPr lang="en-US" sz="2400" dirty="0" smtClean="0"/>
              <a:t>(</a:t>
            </a:r>
            <a:r>
              <a:rPr lang="en-US" sz="2400" i="1" dirty="0" smtClean="0"/>
              <a:t>x</a:t>
            </a:r>
            <a:r>
              <a:rPr lang="en-US" sz="2400" dirty="0" smtClean="0"/>
              <a:t>)= 20</a:t>
            </a:r>
            <a:r>
              <a:rPr lang="en-US" sz="2400" i="1" dirty="0" smtClean="0"/>
              <a:t>e</a:t>
            </a:r>
            <a:r>
              <a:rPr lang="en-US" sz="2400" baseline="30000" dirty="0" smtClean="0"/>
              <a:t>-20(</a:t>
            </a:r>
            <a:r>
              <a:rPr lang="en-US" sz="2400" i="1" baseline="30000" dirty="0" smtClean="0"/>
              <a:t>x</a:t>
            </a:r>
            <a:r>
              <a:rPr lang="en-US" sz="2400" baseline="30000" dirty="0" smtClean="0"/>
              <a:t>-12.5)</a:t>
            </a:r>
            <a:r>
              <a:rPr lang="en-US" sz="2400" dirty="0" smtClean="0"/>
              <a:t>, x ≥ 12.5 mm.  If a part with a diameter larger than 12.60 mm is scrapped, what proportion of parts is scrapped?</a:t>
            </a:r>
          </a:p>
          <a:p>
            <a:pPr>
              <a:buNone/>
            </a:pPr>
            <a:r>
              <a:rPr lang="en-US" sz="2400" dirty="0" smtClean="0"/>
              <a:t>Answer:</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a:t>
            </a:r>
            <a:r>
              <a:rPr lang="en-US" dirty="0" smtClean="0">
                <a:solidFill>
                  <a:prstClr val="black">
                    <a:tint val="75000"/>
                  </a:prstClr>
                </a:solidFill>
              </a:rPr>
              <a:t>4-2 Probability Distributions &amp; Probability Density Functions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10</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752600" y="5562600"/>
          <a:ext cx="5775325" cy="838200"/>
        </p:xfrm>
        <a:graphic>
          <a:graphicData uri="http://schemas.openxmlformats.org/presentationml/2006/ole">
            <p:oleObj spid="_x0000_s43010" name="Equation" r:id="rId4" imgW="3238200" imgH="469800" progId="Equation.DSMT4">
              <p:embed/>
            </p:oleObj>
          </a:graphicData>
        </a:graphic>
      </p:graphicFrame>
      <p:pic>
        <p:nvPicPr>
          <p:cNvPr id="43012" name="Picture 4" descr="C:\Documents and Settings\rsims\My Documents\Sims Courses\Wiley Slide Development Project\JPEG images from Jenny\Ch04\fig_04_05.jpg"/>
          <p:cNvPicPr>
            <a:picLocks noChangeAspect="1" noChangeArrowheads="1"/>
          </p:cNvPicPr>
          <p:nvPr/>
        </p:nvPicPr>
        <p:blipFill>
          <a:blip r:embed="rId5" cstate="print"/>
          <a:srcRect/>
          <a:stretch>
            <a:fillRect/>
          </a:stretch>
        </p:blipFill>
        <p:spPr bwMode="auto">
          <a:xfrm>
            <a:off x="2667000" y="3733800"/>
            <a:ext cx="3817372" cy="18288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Distribution Functions</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4-3 Cumulative Distribution Functions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11</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548188" y="1447800"/>
          <a:ext cx="8120345" cy="2133600"/>
        </p:xfrm>
        <a:graphic>
          <a:graphicData uri="http://schemas.openxmlformats.org/presentationml/2006/ole">
            <p:oleObj spid="_x0000_s44034" name="Equation" r:id="rId4" imgW="3479760" imgH="914400" progId="Equation.DSMT4">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4-3:  Electric Current</a:t>
            </a:r>
            <a:endParaRPr lang="en-US" dirty="0"/>
          </a:p>
        </p:txBody>
      </p:sp>
      <p:sp>
        <p:nvSpPr>
          <p:cNvPr id="3" name="Content Placeholder 2"/>
          <p:cNvSpPr>
            <a:spLocks noGrp="1"/>
          </p:cNvSpPr>
          <p:nvPr>
            <p:ph idx="1"/>
          </p:nvPr>
        </p:nvSpPr>
        <p:spPr>
          <a:xfrm>
            <a:off x="457200" y="914400"/>
            <a:ext cx="8229600" cy="1981200"/>
          </a:xfrm>
        </p:spPr>
        <p:txBody>
          <a:bodyPr>
            <a:normAutofit lnSpcReduction="10000"/>
          </a:bodyPr>
          <a:lstStyle/>
          <a:p>
            <a:pPr>
              <a:buNone/>
            </a:pPr>
            <a:r>
              <a:rPr lang="en-US" dirty="0" smtClean="0"/>
              <a:t>For the copper wire current measurement in Exercise 4-1, the cumulative distribution function (CDF) consists of three expressions to cover the entire real number line.</a:t>
            </a:r>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4-3 Cumulative Distribution Functions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12</a:t>
            </a:fld>
            <a:endParaRPr lang="en-US" dirty="0">
              <a:solidFill>
                <a:prstClr val="black">
                  <a:tint val="75000"/>
                </a:prstClr>
              </a:solidFill>
            </a:endParaRPr>
          </a:p>
        </p:txBody>
      </p:sp>
      <p:graphicFrame>
        <p:nvGraphicFramePr>
          <p:cNvPr id="45058" name="Object 2"/>
          <p:cNvGraphicFramePr>
            <a:graphicFrameLocks noChangeAspect="1"/>
          </p:cNvGraphicFramePr>
          <p:nvPr/>
        </p:nvGraphicFramePr>
        <p:xfrm>
          <a:off x="609600" y="3276600"/>
          <a:ext cx="3537912" cy="1357312"/>
        </p:xfrm>
        <a:graphic>
          <a:graphicData uri="http://schemas.openxmlformats.org/presentationml/2006/ole">
            <p:oleObj spid="_x0000_s45058" name="Worksheet" r:id="rId4" imgW="1514551" imgH="580949" progId="Excel.Sheet.12">
              <p:embed/>
            </p:oleObj>
          </a:graphicData>
        </a:graphic>
      </p:graphicFrame>
      <p:pic>
        <p:nvPicPr>
          <p:cNvPr id="45060" name="Picture 4" descr="C:\Documents and Settings\rsims\My Documents\Sims Courses\Wiley Slide Development Project\JPEG images from Jenny\Ch04\fig_04_06.jpg"/>
          <p:cNvPicPr>
            <a:picLocks noChangeAspect="1" noChangeArrowheads="1"/>
          </p:cNvPicPr>
          <p:nvPr/>
        </p:nvPicPr>
        <p:blipFill>
          <a:blip r:embed="rId5" cstate="print"/>
          <a:srcRect/>
          <a:stretch>
            <a:fillRect/>
          </a:stretch>
        </p:blipFill>
        <p:spPr bwMode="auto">
          <a:xfrm>
            <a:off x="4382031" y="3276600"/>
            <a:ext cx="4183519" cy="1752600"/>
          </a:xfrm>
          <a:prstGeom prst="rect">
            <a:avLst/>
          </a:prstGeom>
          <a:noFill/>
        </p:spPr>
      </p:pic>
      <p:sp>
        <p:nvSpPr>
          <p:cNvPr id="10" name="TextBox 9"/>
          <p:cNvSpPr txBox="1"/>
          <p:nvPr/>
        </p:nvSpPr>
        <p:spPr>
          <a:xfrm>
            <a:off x="4267201" y="5410200"/>
            <a:ext cx="4343400" cy="707886"/>
          </a:xfrm>
          <a:prstGeom prst="rect">
            <a:avLst/>
          </a:prstGeom>
          <a:noFill/>
        </p:spPr>
        <p:txBody>
          <a:bodyPr wrap="square" rtlCol="0">
            <a:spAutoFit/>
          </a:bodyPr>
          <a:lstStyle/>
          <a:p>
            <a:r>
              <a:rPr lang="en-US" sz="2000" dirty="0" smtClean="0">
                <a:solidFill>
                  <a:srgbClr val="0070C0"/>
                </a:solidFill>
              </a:rPr>
              <a:t>Figure 4-6</a:t>
            </a:r>
            <a:r>
              <a:rPr lang="en-US" sz="2000" dirty="0" smtClean="0"/>
              <a:t>  This graph shows the CDF as a continuous function.</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4-4: Hole Diameter</a:t>
            </a:r>
            <a:endParaRPr lang="en-US" dirty="0"/>
          </a:p>
        </p:txBody>
      </p:sp>
      <p:sp>
        <p:nvSpPr>
          <p:cNvPr id="3" name="Content Placeholder 2"/>
          <p:cNvSpPr>
            <a:spLocks noGrp="1"/>
          </p:cNvSpPr>
          <p:nvPr>
            <p:ph idx="1"/>
          </p:nvPr>
        </p:nvSpPr>
        <p:spPr>
          <a:xfrm>
            <a:off x="457200" y="1066800"/>
            <a:ext cx="8229600" cy="1066800"/>
          </a:xfrm>
        </p:spPr>
        <p:txBody>
          <a:bodyPr>
            <a:normAutofit/>
          </a:bodyPr>
          <a:lstStyle/>
          <a:p>
            <a:pPr>
              <a:buNone/>
            </a:pPr>
            <a:r>
              <a:rPr lang="en-US" sz="2800" dirty="0" smtClean="0"/>
              <a:t>For the drilling operation in Example 4-2, F(x) consists of two expressions.  This shows the proper notation.</a:t>
            </a:r>
            <a:endParaRPr lang="en-US" sz="2800"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4-3 Cumulative Distribution Functions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13</a:t>
            </a:fld>
            <a:endParaRPr lang="en-US" dirty="0">
              <a:solidFill>
                <a:prstClr val="black">
                  <a:tint val="75000"/>
                </a:prstClr>
              </a:solidFill>
            </a:endParaRPr>
          </a:p>
        </p:txBody>
      </p:sp>
      <p:pic>
        <p:nvPicPr>
          <p:cNvPr id="53250" name="Picture 2" descr="C:\Documents and Settings\rsims\My Documents\Sims Courses\Wiley Slide Development Project\JPEG images from Jenny\Ch04\fig_04_07.jpg"/>
          <p:cNvPicPr>
            <a:picLocks noChangeAspect="1" noChangeArrowheads="1"/>
          </p:cNvPicPr>
          <p:nvPr/>
        </p:nvPicPr>
        <p:blipFill>
          <a:blip r:embed="rId4" cstate="print"/>
          <a:srcRect/>
          <a:stretch>
            <a:fillRect/>
          </a:stretch>
        </p:blipFill>
        <p:spPr bwMode="auto">
          <a:xfrm>
            <a:off x="4876800" y="2590800"/>
            <a:ext cx="3945264" cy="1600200"/>
          </a:xfrm>
          <a:prstGeom prst="rect">
            <a:avLst/>
          </a:prstGeom>
          <a:noFill/>
        </p:spPr>
      </p:pic>
      <p:graphicFrame>
        <p:nvGraphicFramePr>
          <p:cNvPr id="7" name="Object 6"/>
          <p:cNvGraphicFramePr>
            <a:graphicFrameLocks noChangeAspect="1"/>
          </p:cNvGraphicFramePr>
          <p:nvPr/>
        </p:nvGraphicFramePr>
        <p:xfrm>
          <a:off x="457200" y="2362200"/>
          <a:ext cx="3910264" cy="1905000"/>
        </p:xfrm>
        <a:graphic>
          <a:graphicData uri="http://schemas.openxmlformats.org/presentationml/2006/ole">
            <p:oleObj spid="_x0000_s53251" name="Equation" r:id="rId5" imgW="1981080" imgH="965160" progId="Equation.DSMT4">
              <p:embed/>
            </p:oleObj>
          </a:graphicData>
        </a:graphic>
      </p:graphicFrame>
      <p:sp>
        <p:nvSpPr>
          <p:cNvPr id="8" name="TextBox 7"/>
          <p:cNvSpPr txBox="1"/>
          <p:nvPr/>
        </p:nvSpPr>
        <p:spPr>
          <a:xfrm>
            <a:off x="4953001" y="4800600"/>
            <a:ext cx="3733800" cy="707886"/>
          </a:xfrm>
          <a:prstGeom prst="rect">
            <a:avLst/>
          </a:prstGeom>
          <a:noFill/>
        </p:spPr>
        <p:txBody>
          <a:bodyPr wrap="square" rtlCol="0">
            <a:spAutoFit/>
          </a:bodyPr>
          <a:lstStyle/>
          <a:p>
            <a:r>
              <a:rPr lang="en-US" sz="2000" dirty="0" smtClean="0">
                <a:solidFill>
                  <a:srgbClr val="0070C0"/>
                </a:solidFill>
              </a:rPr>
              <a:t>Figure 4-7 </a:t>
            </a:r>
            <a:r>
              <a:rPr lang="en-US" sz="2000" dirty="0" smtClean="0"/>
              <a:t>This graph shows F(x)  as a continuous function.</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vs. Cumulative Functions</a:t>
            </a:r>
            <a:endParaRPr lang="en-US" dirty="0"/>
          </a:p>
        </p:txBody>
      </p:sp>
      <p:sp>
        <p:nvSpPr>
          <p:cNvPr id="3" name="Content Placeholder 2"/>
          <p:cNvSpPr>
            <a:spLocks noGrp="1"/>
          </p:cNvSpPr>
          <p:nvPr>
            <p:ph idx="1"/>
          </p:nvPr>
        </p:nvSpPr>
        <p:spPr/>
        <p:txBody>
          <a:bodyPr/>
          <a:lstStyle/>
          <a:p>
            <a:r>
              <a:rPr lang="en-US" dirty="0" smtClean="0"/>
              <a:t>The probability density function (PDF) is the derivative of the cumulative distribution function (CDF).</a:t>
            </a:r>
          </a:p>
          <a:p>
            <a:r>
              <a:rPr lang="en-US" dirty="0" smtClean="0"/>
              <a:t>The cumulative distribution function (CDF) is the integral of the probability density function (PDF).</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4-3 Cumulative Distribution Functions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14</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762000" y="4572000"/>
          <a:ext cx="7366000" cy="838200"/>
        </p:xfrm>
        <a:graphic>
          <a:graphicData uri="http://schemas.openxmlformats.org/presentationml/2006/ole">
            <p:oleObj spid="_x0000_s54274" name="Equation" r:id="rId4" imgW="3682800" imgH="41904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4-5: Reaction Time</a:t>
            </a:r>
            <a:endParaRPr lang="en-US" dirty="0"/>
          </a:p>
        </p:txBody>
      </p:sp>
      <p:sp>
        <p:nvSpPr>
          <p:cNvPr id="3" name="Content Placeholder 2"/>
          <p:cNvSpPr>
            <a:spLocks noGrp="1"/>
          </p:cNvSpPr>
          <p:nvPr>
            <p:ph idx="1"/>
          </p:nvPr>
        </p:nvSpPr>
        <p:spPr>
          <a:xfrm>
            <a:off x="457200" y="1066800"/>
            <a:ext cx="8229600" cy="4953000"/>
          </a:xfrm>
        </p:spPr>
        <p:txBody>
          <a:bodyPr>
            <a:normAutofit/>
          </a:bodyPr>
          <a:lstStyle/>
          <a:p>
            <a:r>
              <a:rPr lang="en-US" sz="2800" dirty="0" smtClean="0"/>
              <a:t>The time until a chemical reaction is complete (in milliseconds, ms) is approximated by this CDF:</a:t>
            </a:r>
          </a:p>
          <a:p>
            <a:endParaRPr lang="en-US" dirty="0" smtClean="0"/>
          </a:p>
          <a:p>
            <a:endParaRPr lang="en-US" dirty="0" smtClean="0"/>
          </a:p>
          <a:p>
            <a:r>
              <a:rPr lang="en-US" dirty="0" smtClean="0"/>
              <a:t>What is the PDF?</a:t>
            </a:r>
            <a:endParaRPr lang="en-US" sz="2800" dirty="0" smtClean="0"/>
          </a:p>
          <a:p>
            <a:endParaRPr lang="en-US" sz="2800" dirty="0" smtClean="0"/>
          </a:p>
          <a:p>
            <a:endParaRPr lang="en-US" sz="2800" dirty="0" smtClean="0"/>
          </a:p>
          <a:p>
            <a:r>
              <a:rPr lang="en-US" sz="2800" dirty="0" smtClean="0"/>
              <a:t>What proportion of reactions is complete within 200 ms?</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4-3 Cumulative Distribution Functions</a:t>
            </a: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15</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2438400" y="2209800"/>
          <a:ext cx="3962400" cy="967915"/>
        </p:xfrm>
        <a:graphic>
          <a:graphicData uri="http://schemas.openxmlformats.org/presentationml/2006/ole">
            <p:oleObj spid="_x0000_s55298" name="Equation" r:id="rId4" imgW="1663560" imgH="406080" progId="Equation.DSMT4">
              <p:embed/>
            </p:oleObj>
          </a:graphicData>
        </a:graphic>
      </p:graphicFrame>
      <p:graphicFrame>
        <p:nvGraphicFramePr>
          <p:cNvPr id="7" name="Object 6"/>
          <p:cNvGraphicFramePr>
            <a:graphicFrameLocks noChangeAspect="1"/>
          </p:cNvGraphicFramePr>
          <p:nvPr/>
        </p:nvGraphicFramePr>
        <p:xfrm>
          <a:off x="1676400" y="3810000"/>
          <a:ext cx="6688282" cy="914400"/>
        </p:xfrm>
        <a:graphic>
          <a:graphicData uri="http://schemas.openxmlformats.org/presentationml/2006/ole">
            <p:oleObj spid="_x0000_s55299" name="Equation" r:id="rId5" imgW="3251160" imgH="444240" progId="Equation.DSMT4">
              <p:embed/>
            </p:oleObj>
          </a:graphicData>
        </a:graphic>
      </p:graphicFrame>
      <p:graphicFrame>
        <p:nvGraphicFramePr>
          <p:cNvPr id="8" name="Object 7"/>
          <p:cNvGraphicFramePr>
            <a:graphicFrameLocks noChangeAspect="1"/>
          </p:cNvGraphicFramePr>
          <p:nvPr/>
        </p:nvGraphicFramePr>
        <p:xfrm>
          <a:off x="2438400" y="5410200"/>
          <a:ext cx="5280660" cy="533400"/>
        </p:xfrm>
        <a:graphic>
          <a:graphicData uri="http://schemas.openxmlformats.org/presentationml/2006/ole">
            <p:oleObj spid="_x0000_s55300" name="Equation" r:id="rId6" imgW="2514600" imgH="25380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&amp; Variance</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4-4 Mean &amp; Variance of a Continuous Random Variable</a:t>
            </a: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16</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295401" y="1014412"/>
          <a:ext cx="6642946" cy="4717848"/>
        </p:xfrm>
        <a:graphic>
          <a:graphicData uri="http://schemas.openxmlformats.org/presentationml/2006/ole">
            <p:oleObj spid="_x0000_s56322" name="Equation" r:id="rId4" imgW="3111480" imgH="2209680" progId="Equation.DSMT4">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4-6: Electric Current</a:t>
            </a:r>
            <a:endParaRPr lang="en-US" dirty="0"/>
          </a:p>
        </p:txBody>
      </p:sp>
      <p:sp>
        <p:nvSpPr>
          <p:cNvPr id="3" name="Content Placeholder 2"/>
          <p:cNvSpPr>
            <a:spLocks noGrp="1"/>
          </p:cNvSpPr>
          <p:nvPr>
            <p:ph idx="1"/>
          </p:nvPr>
        </p:nvSpPr>
        <p:spPr>
          <a:xfrm>
            <a:off x="457200" y="1066800"/>
            <a:ext cx="8229600" cy="1752600"/>
          </a:xfrm>
        </p:spPr>
        <p:txBody>
          <a:bodyPr/>
          <a:lstStyle/>
          <a:p>
            <a:pPr>
              <a:buNone/>
            </a:pPr>
            <a:r>
              <a:rPr lang="en-US" dirty="0" smtClean="0"/>
              <a:t>For the copper wire current measurement </a:t>
            </a:r>
            <a:r>
              <a:rPr lang="en-US" smtClean="0"/>
              <a:t>in Exercise </a:t>
            </a:r>
            <a:r>
              <a:rPr lang="en-US" dirty="0" smtClean="0"/>
              <a:t>4-1, the PDF is</a:t>
            </a:r>
            <a:r>
              <a:rPr lang="en-US" i="1" dirty="0" smtClean="0"/>
              <a:t> f</a:t>
            </a:r>
            <a:r>
              <a:rPr lang="en-US" dirty="0" smtClean="0"/>
              <a:t>(</a:t>
            </a:r>
            <a:r>
              <a:rPr lang="en-US" i="1" dirty="0" smtClean="0"/>
              <a:t>x</a:t>
            </a:r>
            <a:r>
              <a:rPr lang="en-US" dirty="0" smtClean="0"/>
              <a:t>) = 0.05 for 0 ≤ </a:t>
            </a:r>
            <a:r>
              <a:rPr lang="en-US" i="1" dirty="0" smtClean="0"/>
              <a:t>x</a:t>
            </a:r>
            <a:r>
              <a:rPr lang="en-US" dirty="0" smtClean="0"/>
              <a:t> ≤ 20.  Find the mean and variance. </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4-4 Mean &amp; Variance of a Continuous Random Variable</a:t>
            </a: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17</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4519613" y="3879850"/>
          <a:ext cx="252412" cy="393700"/>
        </p:xfrm>
        <a:graphic>
          <a:graphicData uri="http://schemas.openxmlformats.org/presentationml/2006/ole">
            <p:oleObj spid="_x0000_s57346" name="Equation" r:id="rId4" imgW="114120" imgH="177480" progId="Equation.DSMT4">
              <p:embed/>
            </p:oleObj>
          </a:graphicData>
        </a:graphic>
      </p:graphicFrame>
      <p:graphicFrame>
        <p:nvGraphicFramePr>
          <p:cNvPr id="8" name="Object 7"/>
          <p:cNvGraphicFramePr>
            <a:graphicFrameLocks noChangeAspect="1"/>
          </p:cNvGraphicFramePr>
          <p:nvPr/>
        </p:nvGraphicFramePr>
        <p:xfrm>
          <a:off x="990600" y="3119438"/>
          <a:ext cx="7005638" cy="2524125"/>
        </p:xfrm>
        <a:graphic>
          <a:graphicData uri="http://schemas.openxmlformats.org/presentationml/2006/ole">
            <p:oleObj spid="_x0000_s57348" name="Equation" r:id="rId5" imgW="3314520" imgH="1193760" progId="Equation.DSMT4">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 of a Function of a Random Variable</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4-4 Mean &amp; Variance of a Continuous Random Variable</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18</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533400" y="990601"/>
          <a:ext cx="5410200" cy="2028825"/>
        </p:xfrm>
        <a:graphic>
          <a:graphicData uri="http://schemas.openxmlformats.org/presentationml/2006/ole">
            <p:oleObj spid="_x0000_s58370" name="Equation" r:id="rId4" imgW="2539800" imgH="952200" progId="Equation.DSMT4">
              <p:embed/>
            </p:oleObj>
          </a:graphicData>
        </a:graphic>
      </p:graphicFrame>
      <p:sp>
        <p:nvSpPr>
          <p:cNvPr id="7" name="TextBox 6"/>
          <p:cNvSpPr txBox="1"/>
          <p:nvPr/>
        </p:nvSpPr>
        <p:spPr>
          <a:xfrm>
            <a:off x="609600" y="3124200"/>
            <a:ext cx="7848600" cy="830997"/>
          </a:xfrm>
          <a:prstGeom prst="rect">
            <a:avLst/>
          </a:prstGeom>
          <a:noFill/>
        </p:spPr>
        <p:txBody>
          <a:bodyPr wrap="square" rtlCol="0">
            <a:spAutoFit/>
          </a:bodyPr>
          <a:lstStyle/>
          <a:p>
            <a:r>
              <a:rPr lang="en-US" sz="2400" dirty="0" smtClean="0"/>
              <a:t>Example 4-7:  In Example 4-1, </a:t>
            </a:r>
            <a:r>
              <a:rPr lang="en-US" sz="2400" i="1" dirty="0" smtClean="0"/>
              <a:t>X</a:t>
            </a:r>
            <a:r>
              <a:rPr lang="en-US" sz="2400" dirty="0" smtClean="0"/>
              <a:t> is the current measured in mA.  What is the expected value of the squared current? </a:t>
            </a:r>
            <a:endParaRPr lang="en-US" sz="2400" dirty="0"/>
          </a:p>
        </p:txBody>
      </p:sp>
      <p:graphicFrame>
        <p:nvGraphicFramePr>
          <p:cNvPr id="8" name="Object 7"/>
          <p:cNvGraphicFramePr>
            <a:graphicFrameLocks noChangeAspect="1"/>
          </p:cNvGraphicFramePr>
          <p:nvPr/>
        </p:nvGraphicFramePr>
        <p:xfrm>
          <a:off x="1866900" y="4038600"/>
          <a:ext cx="6478588" cy="2143125"/>
        </p:xfrm>
        <a:graphic>
          <a:graphicData uri="http://schemas.openxmlformats.org/presentationml/2006/ole">
            <p:oleObj spid="_x0000_s58371" name="Equation" r:id="rId5" imgW="2997000" imgH="990360" progId="Equation.DSMT4">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4-8: Hole Diameter</a:t>
            </a:r>
            <a:endParaRPr lang="en-US" dirty="0"/>
          </a:p>
        </p:txBody>
      </p:sp>
      <p:sp>
        <p:nvSpPr>
          <p:cNvPr id="3" name="Content Placeholder 2"/>
          <p:cNvSpPr>
            <a:spLocks noGrp="1"/>
          </p:cNvSpPr>
          <p:nvPr>
            <p:ph idx="1"/>
          </p:nvPr>
        </p:nvSpPr>
        <p:spPr>
          <a:xfrm>
            <a:off x="457200" y="1066800"/>
            <a:ext cx="8229600" cy="1600200"/>
          </a:xfrm>
        </p:spPr>
        <p:txBody>
          <a:bodyPr>
            <a:normAutofit fontScale="92500"/>
          </a:bodyPr>
          <a:lstStyle/>
          <a:p>
            <a:pPr>
              <a:buNone/>
            </a:pPr>
            <a:r>
              <a:rPr lang="en-US" dirty="0" smtClean="0"/>
              <a:t>For the drilling operation in Example 4-2, find the mean and variance of </a:t>
            </a:r>
            <a:r>
              <a:rPr lang="en-US" i="1" dirty="0" smtClean="0"/>
              <a:t>X</a:t>
            </a:r>
            <a:r>
              <a:rPr lang="en-US" dirty="0" smtClean="0"/>
              <a:t> using integration by parts.  Recall that </a:t>
            </a:r>
            <a:r>
              <a:rPr lang="en-US" i="1" dirty="0" smtClean="0"/>
              <a:t>f</a:t>
            </a:r>
            <a:r>
              <a:rPr lang="en-US" dirty="0" smtClean="0"/>
              <a:t>(</a:t>
            </a:r>
            <a:r>
              <a:rPr lang="en-US" i="1" dirty="0" smtClean="0"/>
              <a:t>x</a:t>
            </a:r>
            <a:r>
              <a:rPr lang="en-US" dirty="0" smtClean="0"/>
              <a:t>) = 20e</a:t>
            </a:r>
            <a:r>
              <a:rPr lang="en-US" baseline="30000" dirty="0" smtClean="0"/>
              <a:t>-20(</a:t>
            </a:r>
            <a:r>
              <a:rPr lang="en-US" i="1" baseline="30000" dirty="0" smtClean="0"/>
              <a:t>x</a:t>
            </a:r>
            <a:r>
              <a:rPr lang="en-US" baseline="30000" dirty="0" smtClean="0"/>
              <a:t>-12.5)</a:t>
            </a:r>
            <a:r>
              <a:rPr lang="en-US" i="1" dirty="0" smtClean="0"/>
              <a:t>dx</a:t>
            </a:r>
            <a:r>
              <a:rPr lang="en-US" dirty="0" smtClean="0"/>
              <a:t> for x ≥ 12.5.</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4-4 Mean &amp; Variance of a Continuous Random Variable</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19</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762000" y="2971800"/>
          <a:ext cx="7504113" cy="2819400"/>
        </p:xfrm>
        <a:graphic>
          <a:graphicData uri="http://schemas.openxmlformats.org/presentationml/2006/ole">
            <p:oleObj spid="_x0000_s59394" name="Equation" r:id="rId4" imgW="3987720" imgH="1498320" progId="Equation.DSMT4">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for Chapter 4</a:t>
            </a:r>
            <a:endParaRPr lang="en-US" dirty="0"/>
          </a:p>
        </p:txBody>
      </p:sp>
      <p:sp>
        <p:nvSpPr>
          <p:cNvPr id="3" name="Content Placeholder 2"/>
          <p:cNvSpPr>
            <a:spLocks noGrp="1"/>
          </p:cNvSpPr>
          <p:nvPr>
            <p:ph idx="1"/>
          </p:nvPr>
        </p:nvSpPr>
        <p:spPr/>
        <p:txBody>
          <a:bodyPr>
            <a:normAutofit/>
          </a:bodyPr>
          <a:lstStyle/>
          <a:p>
            <a:pPr>
              <a:buNone/>
            </a:pPr>
            <a:r>
              <a:rPr lang="en-US" sz="2000" dirty="0" smtClean="0"/>
              <a:t>After careful study of this chapter, you should be able to do the following:</a:t>
            </a:r>
          </a:p>
          <a:p>
            <a:pPr marL="457200" indent="-457200">
              <a:buFont typeface="+mj-lt"/>
              <a:buAutoNum type="arabicPeriod"/>
            </a:pPr>
            <a:r>
              <a:rPr lang="en-US" sz="1800" dirty="0" smtClean="0"/>
              <a:t>Determine probabilities from probability density functions.</a:t>
            </a:r>
          </a:p>
          <a:p>
            <a:pPr marL="457200" indent="-457200">
              <a:buFont typeface="+mj-lt"/>
              <a:buAutoNum type="arabicPeriod"/>
            </a:pPr>
            <a:r>
              <a:rPr lang="en-US" sz="1800" dirty="0" smtClean="0"/>
              <a:t>Determine probabilities from cumulative distribution functions, and cumulative distribution functions from probability density functions, and the reverse.</a:t>
            </a:r>
          </a:p>
          <a:p>
            <a:pPr marL="457200" indent="-457200">
              <a:buFont typeface="+mj-lt"/>
              <a:buAutoNum type="arabicPeriod"/>
            </a:pPr>
            <a:r>
              <a:rPr lang="en-US" sz="1800" dirty="0" smtClean="0"/>
              <a:t>Calculate means and variances for continuous random variables.</a:t>
            </a:r>
          </a:p>
          <a:p>
            <a:pPr marL="457200" indent="-457200">
              <a:buFont typeface="+mj-lt"/>
              <a:buAutoNum type="arabicPeriod"/>
            </a:pPr>
            <a:r>
              <a:rPr lang="en-US" sz="1800" dirty="0" smtClean="0"/>
              <a:t>Understand the assumptions for some common continuous probability distributions.</a:t>
            </a:r>
          </a:p>
          <a:p>
            <a:pPr marL="457200" indent="-457200">
              <a:buFont typeface="+mj-lt"/>
              <a:buAutoNum type="arabicPeriod"/>
            </a:pPr>
            <a:r>
              <a:rPr lang="en-US" sz="1800" dirty="0" smtClean="0"/>
              <a:t>Select an appropriate continuous probability distribution to calculate probabilities for specific applications.</a:t>
            </a:r>
          </a:p>
          <a:p>
            <a:pPr marL="457200" indent="-457200">
              <a:buFont typeface="+mj-lt"/>
              <a:buAutoNum type="arabicPeriod"/>
            </a:pPr>
            <a:r>
              <a:rPr lang="en-US" sz="1800" dirty="0" smtClean="0"/>
              <a:t>Calculate probabilities, determine means and variances for some common continuous probability distributions.</a:t>
            </a:r>
          </a:p>
          <a:p>
            <a:pPr marL="457200" indent="-457200">
              <a:buFont typeface="+mj-lt"/>
              <a:buAutoNum type="arabicPeriod"/>
            </a:pPr>
            <a:r>
              <a:rPr lang="en-US" sz="1800" dirty="0" smtClean="0"/>
              <a:t>Standardize normal random variables.</a:t>
            </a:r>
          </a:p>
          <a:p>
            <a:pPr marL="457200" indent="-457200">
              <a:buFont typeface="+mj-lt"/>
              <a:buAutoNum type="arabicPeriod"/>
            </a:pPr>
            <a:r>
              <a:rPr lang="en-US" sz="1800" dirty="0" smtClean="0"/>
              <a:t>Use the table for the cumulative distribution function of a standard normal distribution to calculate probabilities.</a:t>
            </a:r>
          </a:p>
          <a:p>
            <a:pPr marL="457200" indent="-457200">
              <a:buFont typeface="+mj-lt"/>
              <a:buAutoNum type="arabicPeriod"/>
            </a:pPr>
            <a:r>
              <a:rPr lang="en-US" sz="1800" dirty="0" smtClean="0"/>
              <a:t>Approximate probabilities for some binomial and Poisson distributions.</a:t>
            </a:r>
          </a:p>
          <a:p>
            <a:pPr lvl="1"/>
            <a:endParaRPr lang="en-US" sz="2000"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Chapter 4 Learning Objectives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a:t>
            </a:fld>
            <a:endParaRPr lang="en-US" dirty="0">
              <a:solidFill>
                <a:prstClr val="black">
                  <a:tint val="75000"/>
                </a:prst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Uniform Distribution</a:t>
            </a:r>
            <a:endParaRPr lang="en-US" dirty="0"/>
          </a:p>
        </p:txBody>
      </p:sp>
      <p:sp>
        <p:nvSpPr>
          <p:cNvPr id="3" name="Content Placeholder 2"/>
          <p:cNvSpPr>
            <a:spLocks noGrp="1"/>
          </p:cNvSpPr>
          <p:nvPr>
            <p:ph idx="1"/>
          </p:nvPr>
        </p:nvSpPr>
        <p:spPr>
          <a:xfrm>
            <a:off x="457200" y="914400"/>
            <a:ext cx="8229600" cy="3352800"/>
          </a:xfrm>
        </p:spPr>
        <p:txBody>
          <a:bodyPr/>
          <a:lstStyle/>
          <a:p>
            <a:r>
              <a:rPr lang="en-US" dirty="0" smtClean="0"/>
              <a:t>This is the simplest continuous distribution and analogous to its discrete counterpart.</a:t>
            </a:r>
          </a:p>
          <a:p>
            <a:r>
              <a:rPr lang="en-US" dirty="0" smtClean="0"/>
              <a:t>A continuous random variable </a:t>
            </a:r>
            <a:r>
              <a:rPr lang="en-US" i="1" dirty="0" smtClean="0"/>
              <a:t>X</a:t>
            </a:r>
            <a:r>
              <a:rPr lang="en-US" dirty="0" smtClean="0"/>
              <a:t> with probability density function</a:t>
            </a:r>
          </a:p>
          <a:p>
            <a:pPr>
              <a:buNone/>
            </a:pPr>
            <a:r>
              <a:rPr lang="en-US" dirty="0" smtClean="0"/>
              <a:t>		</a:t>
            </a:r>
            <a:r>
              <a:rPr lang="en-US" i="1" dirty="0" smtClean="0"/>
              <a:t>f</a:t>
            </a:r>
            <a:r>
              <a:rPr lang="en-US" dirty="0" smtClean="0"/>
              <a:t>(</a:t>
            </a:r>
            <a:r>
              <a:rPr lang="en-US" i="1" dirty="0" smtClean="0"/>
              <a:t>x</a:t>
            </a:r>
            <a:r>
              <a:rPr lang="en-US" dirty="0" smtClean="0"/>
              <a:t>) = 1 / (</a:t>
            </a:r>
            <a:r>
              <a:rPr lang="en-US" i="1" dirty="0" smtClean="0"/>
              <a:t>b</a:t>
            </a:r>
            <a:r>
              <a:rPr lang="en-US" dirty="0" smtClean="0"/>
              <a:t>-</a:t>
            </a:r>
            <a:r>
              <a:rPr lang="en-US" i="1" dirty="0" smtClean="0"/>
              <a:t>a</a:t>
            </a:r>
            <a:r>
              <a:rPr lang="en-US" dirty="0" smtClean="0"/>
              <a:t>) for </a:t>
            </a:r>
            <a:r>
              <a:rPr lang="en-US" i="1" dirty="0" smtClean="0"/>
              <a:t>a</a:t>
            </a:r>
            <a:r>
              <a:rPr lang="en-US" dirty="0" smtClean="0"/>
              <a:t> ≤ </a:t>
            </a:r>
            <a:r>
              <a:rPr lang="en-US" i="1" dirty="0" smtClean="0"/>
              <a:t>x</a:t>
            </a:r>
            <a:r>
              <a:rPr lang="en-US" dirty="0" smtClean="0"/>
              <a:t> ≤ </a:t>
            </a:r>
            <a:r>
              <a:rPr lang="en-US" i="1" dirty="0" smtClean="0"/>
              <a:t>b</a:t>
            </a:r>
            <a:r>
              <a:rPr lang="en-US" dirty="0" smtClean="0"/>
              <a:t>		         (4-6)</a:t>
            </a:r>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4-5 Continuous Uniform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20</a:t>
            </a:fld>
            <a:endParaRPr lang="en-US" dirty="0">
              <a:solidFill>
                <a:prstClr val="black">
                  <a:tint val="75000"/>
                </a:prstClr>
              </a:solidFill>
            </a:endParaRPr>
          </a:p>
        </p:txBody>
      </p:sp>
      <p:pic>
        <p:nvPicPr>
          <p:cNvPr id="67587" name="Picture 3" descr="C:\Documents and Settings\rsims\My Documents\Sims Courses\Wiley Slide Development Project\JPEG images from Jenny\Ch04\fig_04_08.jpg"/>
          <p:cNvPicPr>
            <a:picLocks noChangeAspect="1" noChangeArrowheads="1"/>
          </p:cNvPicPr>
          <p:nvPr/>
        </p:nvPicPr>
        <p:blipFill>
          <a:blip r:embed="rId3" cstate="print"/>
          <a:srcRect/>
          <a:stretch>
            <a:fillRect/>
          </a:stretch>
        </p:blipFill>
        <p:spPr bwMode="auto">
          <a:xfrm>
            <a:off x="2362200" y="4038600"/>
            <a:ext cx="4183957" cy="1676400"/>
          </a:xfrm>
          <a:prstGeom prst="rect">
            <a:avLst/>
          </a:prstGeom>
          <a:noFill/>
        </p:spPr>
      </p:pic>
      <p:sp>
        <p:nvSpPr>
          <p:cNvPr id="8" name="TextBox 7"/>
          <p:cNvSpPr txBox="1"/>
          <p:nvPr/>
        </p:nvSpPr>
        <p:spPr>
          <a:xfrm>
            <a:off x="2971800" y="5943600"/>
            <a:ext cx="3523337" cy="369332"/>
          </a:xfrm>
          <a:prstGeom prst="rect">
            <a:avLst/>
          </a:prstGeom>
          <a:noFill/>
        </p:spPr>
        <p:txBody>
          <a:bodyPr wrap="none" rtlCol="0">
            <a:spAutoFit/>
          </a:bodyPr>
          <a:lstStyle/>
          <a:p>
            <a:r>
              <a:rPr lang="en-US" dirty="0" smtClean="0">
                <a:solidFill>
                  <a:srgbClr val="0070C0"/>
                </a:solidFill>
              </a:rPr>
              <a:t>Figure 4-8  </a:t>
            </a:r>
            <a:r>
              <a:rPr lang="en-US" dirty="0" smtClean="0"/>
              <a:t>Continuous uniform PDF</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&amp; Variance</a:t>
            </a:r>
            <a:endParaRPr lang="en-US" dirty="0"/>
          </a:p>
        </p:txBody>
      </p:sp>
      <p:sp>
        <p:nvSpPr>
          <p:cNvPr id="3" name="Content Placeholder 2"/>
          <p:cNvSpPr>
            <a:spLocks noGrp="1"/>
          </p:cNvSpPr>
          <p:nvPr>
            <p:ph idx="1"/>
          </p:nvPr>
        </p:nvSpPr>
        <p:spPr/>
        <p:txBody>
          <a:bodyPr/>
          <a:lstStyle/>
          <a:p>
            <a:r>
              <a:rPr lang="en-US" dirty="0" smtClean="0"/>
              <a:t>Mean &amp; variance are:</a:t>
            </a:r>
          </a:p>
          <a:p>
            <a:endParaRPr lang="en-US" dirty="0" smtClean="0"/>
          </a:p>
          <a:p>
            <a:endParaRPr lang="en-US" dirty="0" smtClean="0"/>
          </a:p>
          <a:p>
            <a:endParaRPr lang="en-US" dirty="0" smtClean="0"/>
          </a:p>
          <a:p>
            <a:r>
              <a:rPr lang="en-US" dirty="0" smtClean="0"/>
              <a:t>Derivations are shown in the text.  Be reminded that b</a:t>
            </a:r>
            <a:r>
              <a:rPr lang="en-US" baseline="30000" dirty="0" smtClean="0"/>
              <a:t>2 </a:t>
            </a:r>
            <a:r>
              <a:rPr lang="en-US" dirty="0" smtClean="0"/>
              <a:t>- a</a:t>
            </a:r>
            <a:r>
              <a:rPr lang="en-US" baseline="30000" dirty="0" smtClean="0"/>
              <a:t>2</a:t>
            </a:r>
            <a:r>
              <a:rPr lang="en-US" dirty="0" smtClean="0"/>
              <a:t> = (b + a)(b - a)</a:t>
            </a:r>
          </a:p>
          <a:p>
            <a:pPr lvl="1"/>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4-5 Continuous Uniform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21</a:t>
            </a:fld>
            <a:endParaRPr lang="en-US" dirty="0">
              <a:solidFill>
                <a:prstClr val="black">
                  <a:tint val="75000"/>
                </a:prstClr>
              </a:solidFill>
            </a:endParaRPr>
          </a:p>
        </p:txBody>
      </p:sp>
      <p:graphicFrame>
        <p:nvGraphicFramePr>
          <p:cNvPr id="68610" name="Object 2"/>
          <p:cNvGraphicFramePr>
            <a:graphicFrameLocks noChangeAspect="1"/>
          </p:cNvGraphicFramePr>
          <p:nvPr/>
        </p:nvGraphicFramePr>
        <p:xfrm>
          <a:off x="533400" y="2057400"/>
          <a:ext cx="8001000" cy="966788"/>
        </p:xfrm>
        <a:graphic>
          <a:graphicData uri="http://schemas.openxmlformats.org/presentationml/2006/ole">
            <p:oleObj spid="_x0000_s68610" name="Equation" r:id="rId4" imgW="3784320" imgH="457200" progId="Equation.DSMT4">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4-9: Uniform Current</a:t>
            </a:r>
            <a:endParaRPr lang="en-US" dirty="0"/>
          </a:p>
        </p:txBody>
      </p:sp>
      <p:sp>
        <p:nvSpPr>
          <p:cNvPr id="3" name="Content Placeholder 2"/>
          <p:cNvSpPr>
            <a:spLocks noGrp="1"/>
          </p:cNvSpPr>
          <p:nvPr>
            <p:ph idx="1"/>
          </p:nvPr>
        </p:nvSpPr>
        <p:spPr>
          <a:xfrm>
            <a:off x="457200" y="914400"/>
            <a:ext cx="8229600" cy="2362200"/>
          </a:xfrm>
        </p:spPr>
        <p:txBody>
          <a:bodyPr>
            <a:normAutofit/>
          </a:bodyPr>
          <a:lstStyle/>
          <a:p>
            <a:pPr>
              <a:buNone/>
            </a:pPr>
            <a:r>
              <a:rPr lang="en-US" sz="2800" dirty="0" smtClean="0"/>
              <a:t>Let the continuous random variable </a:t>
            </a:r>
            <a:r>
              <a:rPr lang="en-US" sz="2800" i="1" dirty="0" smtClean="0"/>
              <a:t>X</a:t>
            </a:r>
            <a:r>
              <a:rPr lang="en-US" sz="2800" dirty="0" smtClean="0"/>
              <a:t> denote the current measured in a thin copper wire in mA.  Recall that the PDF is F(x) = 0.05 for 0 ≤ x ≤ 20.</a:t>
            </a:r>
          </a:p>
          <a:p>
            <a:pPr>
              <a:buNone/>
            </a:pPr>
            <a:r>
              <a:rPr lang="en-US" sz="2800" dirty="0" smtClean="0"/>
              <a:t>What is the probability that the current measurement is between 5 &amp; 10 mA?</a:t>
            </a:r>
            <a:endParaRPr lang="en-US" sz="2800"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4-5 Continuous Uniform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22</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609600" y="3276600"/>
          <a:ext cx="5408141" cy="990600"/>
        </p:xfrm>
        <a:graphic>
          <a:graphicData uri="http://schemas.openxmlformats.org/presentationml/2006/ole">
            <p:oleObj spid="_x0000_s69634" name="Equation" r:id="rId4" imgW="2565360" imgH="469800" progId="Equation.DSMT4">
              <p:embed/>
            </p:oleObj>
          </a:graphicData>
        </a:graphic>
      </p:graphicFrame>
      <p:pic>
        <p:nvPicPr>
          <p:cNvPr id="69635" name="Picture 3" descr="C:\Documents and Settings\rsims\My Documents\Sims Courses\Wiley Slide Development Project\JPEG images from Jenny\Ch04\fig_04_09.jpg"/>
          <p:cNvPicPr>
            <a:picLocks noChangeAspect="1" noChangeArrowheads="1"/>
          </p:cNvPicPr>
          <p:nvPr/>
        </p:nvPicPr>
        <p:blipFill>
          <a:blip r:embed="rId5" cstate="print"/>
          <a:srcRect/>
          <a:stretch>
            <a:fillRect/>
          </a:stretch>
        </p:blipFill>
        <p:spPr bwMode="auto">
          <a:xfrm>
            <a:off x="3639361" y="4191000"/>
            <a:ext cx="4952491" cy="1587500"/>
          </a:xfrm>
          <a:prstGeom prst="rect">
            <a:avLst/>
          </a:prstGeom>
          <a:noFill/>
        </p:spPr>
      </p:pic>
      <p:sp>
        <p:nvSpPr>
          <p:cNvPr id="8" name="TextBox 7"/>
          <p:cNvSpPr txBox="1"/>
          <p:nvPr/>
        </p:nvSpPr>
        <p:spPr>
          <a:xfrm>
            <a:off x="5791200" y="5943600"/>
            <a:ext cx="1124219" cy="369332"/>
          </a:xfrm>
          <a:prstGeom prst="rect">
            <a:avLst/>
          </a:prstGeom>
          <a:noFill/>
        </p:spPr>
        <p:txBody>
          <a:bodyPr wrap="none" rtlCol="0">
            <a:spAutoFit/>
          </a:bodyPr>
          <a:lstStyle/>
          <a:p>
            <a:r>
              <a:rPr lang="en-US" dirty="0" smtClean="0">
                <a:solidFill>
                  <a:srgbClr val="0070C0"/>
                </a:solidFill>
              </a:rPr>
              <a:t>Figure 4-9</a:t>
            </a:r>
            <a:endParaRPr lang="en-US" dirty="0">
              <a:solidFill>
                <a:srgbClr val="0070C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Uniform CDF</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Sec 4-5 Continuous Uniform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23</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2209800" y="914400"/>
          <a:ext cx="4673852" cy="2667000"/>
        </p:xfrm>
        <a:graphic>
          <a:graphicData uri="http://schemas.openxmlformats.org/presentationml/2006/ole">
            <p:oleObj spid="_x0000_s70658" name="Equation" r:id="rId4" imgW="2247840" imgH="1282680" progId="Equation.DSMT4">
              <p:embed/>
            </p:oleObj>
          </a:graphicData>
        </a:graphic>
      </p:graphicFrame>
      <p:pic>
        <p:nvPicPr>
          <p:cNvPr id="70659" name="Picture 3" descr="C:\Documents and Settings\rsims\My Documents\Sims Courses\Wiley Slide Development Project\JPEG images from Jenny\Ch04\fig_04_06.jpg"/>
          <p:cNvPicPr>
            <a:picLocks noChangeAspect="1" noChangeArrowheads="1"/>
          </p:cNvPicPr>
          <p:nvPr/>
        </p:nvPicPr>
        <p:blipFill>
          <a:blip r:embed="rId5" cstate="print"/>
          <a:srcRect/>
          <a:stretch>
            <a:fillRect/>
          </a:stretch>
        </p:blipFill>
        <p:spPr bwMode="auto">
          <a:xfrm>
            <a:off x="2514600" y="3810000"/>
            <a:ext cx="4365410" cy="1828800"/>
          </a:xfrm>
          <a:prstGeom prst="rect">
            <a:avLst/>
          </a:prstGeom>
          <a:noFill/>
        </p:spPr>
      </p:pic>
      <p:sp>
        <p:nvSpPr>
          <p:cNvPr id="8" name="TextBox 7"/>
          <p:cNvSpPr txBox="1"/>
          <p:nvPr/>
        </p:nvSpPr>
        <p:spPr>
          <a:xfrm>
            <a:off x="2362200" y="5791200"/>
            <a:ext cx="5477333" cy="369332"/>
          </a:xfrm>
          <a:prstGeom prst="rect">
            <a:avLst/>
          </a:prstGeom>
          <a:noFill/>
        </p:spPr>
        <p:txBody>
          <a:bodyPr wrap="none" rtlCol="0">
            <a:spAutoFit/>
          </a:bodyPr>
          <a:lstStyle/>
          <a:p>
            <a:r>
              <a:rPr lang="en-US" dirty="0" smtClean="0">
                <a:solidFill>
                  <a:srgbClr val="0070C0"/>
                </a:solidFill>
              </a:rPr>
              <a:t>Figure 4-6 (again)  </a:t>
            </a:r>
            <a:r>
              <a:rPr lang="en-US" dirty="0" smtClean="0"/>
              <a:t>Graph of the Cumulative Uniform CDF</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a:t>
            </a:r>
            <a:endParaRPr lang="en-US" dirty="0"/>
          </a:p>
        </p:txBody>
      </p:sp>
      <p:sp>
        <p:nvSpPr>
          <p:cNvPr id="3" name="Content Placeholder 2"/>
          <p:cNvSpPr>
            <a:spLocks noGrp="1"/>
          </p:cNvSpPr>
          <p:nvPr>
            <p:ph idx="1"/>
          </p:nvPr>
        </p:nvSpPr>
        <p:spPr>
          <a:xfrm>
            <a:off x="457200" y="838200"/>
            <a:ext cx="8229600" cy="2743200"/>
          </a:xfrm>
        </p:spPr>
        <p:txBody>
          <a:bodyPr>
            <a:noAutofit/>
          </a:bodyPr>
          <a:lstStyle/>
          <a:p>
            <a:r>
              <a:rPr lang="en-US" sz="2600" dirty="0" smtClean="0"/>
              <a:t>The most widely used distribution is the </a:t>
            </a:r>
            <a:r>
              <a:rPr lang="en-US" sz="2600" dirty="0" smtClean="0">
                <a:solidFill>
                  <a:srgbClr val="0070C0"/>
                </a:solidFill>
              </a:rPr>
              <a:t>normal distribution</a:t>
            </a:r>
            <a:r>
              <a:rPr lang="en-US" sz="2600" dirty="0" smtClean="0"/>
              <a:t>, also known as the Gaussian distribution.</a:t>
            </a:r>
          </a:p>
          <a:p>
            <a:r>
              <a:rPr lang="en-US" sz="2600" dirty="0" smtClean="0"/>
              <a:t>Random variation of many physical measurements are normally distributed.</a:t>
            </a:r>
          </a:p>
          <a:p>
            <a:r>
              <a:rPr lang="en-US" sz="2600" dirty="0" smtClean="0"/>
              <a:t>The location and spread of the normal are independently determined by mean (</a:t>
            </a:r>
            <a:r>
              <a:rPr lang="el-GR" sz="2600" dirty="0" smtClean="0"/>
              <a:t>μ</a:t>
            </a:r>
            <a:r>
              <a:rPr lang="en-US" sz="2600" dirty="0" smtClean="0"/>
              <a:t>) and standard deviation (</a:t>
            </a:r>
            <a:r>
              <a:rPr lang="el-GR" sz="2600" dirty="0" smtClean="0"/>
              <a:t>σ</a:t>
            </a:r>
            <a:r>
              <a:rPr lang="en-US" sz="2600" dirty="0" smtClean="0"/>
              <a:t>).</a:t>
            </a:r>
            <a:endParaRPr lang="en-US" sz="26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24</a:t>
            </a:fld>
            <a:endParaRPr lang="en-US" dirty="0">
              <a:solidFill>
                <a:prstClr val="black">
                  <a:tint val="75000"/>
                </a:prstClr>
              </a:solidFill>
            </a:endParaRPr>
          </a:p>
        </p:txBody>
      </p:sp>
      <p:pic>
        <p:nvPicPr>
          <p:cNvPr id="71685" name="Picture 5" descr="C:\Documents and Settings\rsims\My Documents\Sims Courses\Wiley Slide Development Project\JPEG images from Jenny\Ch04\fig_04_10.jpg"/>
          <p:cNvPicPr>
            <a:picLocks noChangeAspect="1" noChangeArrowheads="1"/>
          </p:cNvPicPr>
          <p:nvPr/>
        </p:nvPicPr>
        <p:blipFill>
          <a:blip r:embed="rId3" cstate="print"/>
          <a:srcRect/>
          <a:stretch>
            <a:fillRect/>
          </a:stretch>
        </p:blipFill>
        <p:spPr bwMode="auto">
          <a:xfrm>
            <a:off x="1295400" y="3733800"/>
            <a:ext cx="6575463" cy="1981200"/>
          </a:xfrm>
          <a:prstGeom prst="rect">
            <a:avLst/>
          </a:prstGeom>
          <a:noFill/>
        </p:spPr>
      </p:pic>
      <p:sp>
        <p:nvSpPr>
          <p:cNvPr id="10" name="TextBox 9"/>
          <p:cNvSpPr txBox="1"/>
          <p:nvPr/>
        </p:nvSpPr>
        <p:spPr>
          <a:xfrm>
            <a:off x="2209800" y="5791200"/>
            <a:ext cx="4776949" cy="369332"/>
          </a:xfrm>
          <a:prstGeom prst="rect">
            <a:avLst/>
          </a:prstGeom>
          <a:noFill/>
        </p:spPr>
        <p:txBody>
          <a:bodyPr wrap="none" rtlCol="0">
            <a:spAutoFit/>
          </a:bodyPr>
          <a:lstStyle/>
          <a:p>
            <a:r>
              <a:rPr lang="en-US" dirty="0" smtClean="0">
                <a:solidFill>
                  <a:srgbClr val="0070C0"/>
                </a:solidFill>
              </a:rPr>
              <a:t>Figure 4-10  </a:t>
            </a:r>
            <a:r>
              <a:rPr lang="en-US" dirty="0" smtClean="0"/>
              <a:t>Normal probability density functions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Probability Density Function</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25</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762000" y="914400"/>
          <a:ext cx="7468029" cy="5257799"/>
        </p:xfrm>
        <a:graphic>
          <a:graphicData uri="http://schemas.openxmlformats.org/presentationml/2006/ole">
            <p:oleObj spid="_x0000_s72706" name="Equation" r:id="rId4" imgW="3733560" imgH="2628720" progId="Equation.DSMT4">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4-10: Normal Application</a:t>
            </a:r>
            <a:endParaRPr lang="en-US" dirty="0"/>
          </a:p>
        </p:txBody>
      </p:sp>
      <p:sp>
        <p:nvSpPr>
          <p:cNvPr id="3" name="Content Placeholder 2"/>
          <p:cNvSpPr>
            <a:spLocks noGrp="1"/>
          </p:cNvSpPr>
          <p:nvPr>
            <p:ph idx="1"/>
          </p:nvPr>
        </p:nvSpPr>
        <p:spPr>
          <a:xfrm>
            <a:off x="457200" y="914400"/>
            <a:ext cx="8229600" cy="1981200"/>
          </a:xfrm>
        </p:spPr>
        <p:txBody>
          <a:bodyPr>
            <a:normAutofit fontScale="92500" lnSpcReduction="10000"/>
          </a:bodyPr>
          <a:lstStyle/>
          <a:p>
            <a:pPr>
              <a:buNone/>
            </a:pPr>
            <a:r>
              <a:rPr lang="en-US" sz="2800" dirty="0" smtClean="0"/>
              <a:t>Assume that the current measurements in a strip of wire follows a normal distribution with a mean of 10 mA &amp; a variance of 4 mA</a:t>
            </a:r>
            <a:r>
              <a:rPr lang="en-US" sz="2800" baseline="30000" dirty="0" smtClean="0"/>
              <a:t>2</a:t>
            </a:r>
            <a:r>
              <a:rPr lang="en-US" sz="2800" dirty="0" smtClean="0"/>
              <a:t>.  Let </a:t>
            </a:r>
            <a:r>
              <a:rPr lang="en-US" sz="2800" i="1" dirty="0" smtClean="0"/>
              <a:t>X</a:t>
            </a:r>
            <a:r>
              <a:rPr lang="en-US" sz="2800" dirty="0" smtClean="0"/>
              <a:t> denote the current in mA.</a:t>
            </a:r>
          </a:p>
          <a:p>
            <a:pPr>
              <a:buNone/>
            </a:pPr>
            <a:r>
              <a:rPr lang="en-US" sz="2800" dirty="0" smtClean="0"/>
              <a:t>What is the probability that a measurement exceeds 13 mA?</a:t>
            </a:r>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26</a:t>
            </a:fld>
            <a:endParaRPr lang="en-US" dirty="0">
              <a:solidFill>
                <a:prstClr val="black">
                  <a:tint val="75000"/>
                </a:prstClr>
              </a:solidFill>
            </a:endParaRPr>
          </a:p>
        </p:txBody>
      </p:sp>
      <p:pic>
        <p:nvPicPr>
          <p:cNvPr id="73730" name="Picture 2" descr="C:\Documents and Settings\rsims\My Documents\Sims Courses\Wiley Slide Development Project\JPEG images from Jenny\Ch04\fig_04_11.jpg"/>
          <p:cNvPicPr>
            <a:picLocks noChangeAspect="1" noChangeArrowheads="1"/>
          </p:cNvPicPr>
          <p:nvPr/>
        </p:nvPicPr>
        <p:blipFill>
          <a:blip r:embed="rId3" cstate="print"/>
          <a:srcRect/>
          <a:stretch>
            <a:fillRect/>
          </a:stretch>
        </p:blipFill>
        <p:spPr bwMode="auto">
          <a:xfrm>
            <a:off x="1371600" y="2971800"/>
            <a:ext cx="6220937" cy="2137846"/>
          </a:xfrm>
          <a:prstGeom prst="rect">
            <a:avLst/>
          </a:prstGeom>
          <a:noFill/>
        </p:spPr>
      </p:pic>
      <p:sp>
        <p:nvSpPr>
          <p:cNvPr id="7" name="TextBox 6"/>
          <p:cNvSpPr txBox="1"/>
          <p:nvPr/>
        </p:nvSpPr>
        <p:spPr>
          <a:xfrm>
            <a:off x="1981200" y="5410200"/>
            <a:ext cx="5334000" cy="707886"/>
          </a:xfrm>
          <a:prstGeom prst="rect">
            <a:avLst/>
          </a:prstGeom>
          <a:noFill/>
        </p:spPr>
        <p:txBody>
          <a:bodyPr wrap="square" rtlCol="0">
            <a:spAutoFit/>
          </a:bodyPr>
          <a:lstStyle/>
          <a:p>
            <a:r>
              <a:rPr lang="en-US" sz="2000" dirty="0" smtClean="0">
                <a:solidFill>
                  <a:srgbClr val="0070C0"/>
                </a:solidFill>
              </a:rPr>
              <a:t>Figure 4-11  </a:t>
            </a:r>
            <a:r>
              <a:rPr lang="en-US" sz="2000" dirty="0" smtClean="0"/>
              <a:t>Graphical probability that </a:t>
            </a:r>
            <a:r>
              <a:rPr lang="en-US" sz="2000" i="1" dirty="0" smtClean="0"/>
              <a:t>X</a:t>
            </a:r>
            <a:r>
              <a:rPr lang="en-US" sz="2000" dirty="0" smtClean="0"/>
              <a:t> &gt; 13 for a normal random variable with </a:t>
            </a:r>
            <a:r>
              <a:rPr lang="el-GR" sz="2000" dirty="0" smtClean="0"/>
              <a:t>μ</a:t>
            </a:r>
            <a:r>
              <a:rPr lang="en-US" sz="2000" dirty="0" smtClean="0"/>
              <a:t> = 10 and </a:t>
            </a:r>
            <a:r>
              <a:rPr lang="el-GR" sz="2000" dirty="0" smtClean="0"/>
              <a:t>σ</a:t>
            </a:r>
            <a:r>
              <a:rPr lang="en-US" sz="2000" baseline="30000" dirty="0" smtClean="0"/>
              <a:t>2</a:t>
            </a:r>
            <a:r>
              <a:rPr lang="en-US" sz="2000" dirty="0" smtClean="0"/>
              <a:t> = 4.</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Rule</a:t>
            </a:r>
            <a:endParaRPr lang="en-US" dirty="0"/>
          </a:p>
        </p:txBody>
      </p:sp>
      <p:sp>
        <p:nvSpPr>
          <p:cNvPr id="3" name="Content Placeholder 2"/>
          <p:cNvSpPr>
            <a:spLocks noGrp="1"/>
          </p:cNvSpPr>
          <p:nvPr>
            <p:ph idx="1"/>
          </p:nvPr>
        </p:nvSpPr>
        <p:spPr>
          <a:xfrm>
            <a:off x="457200" y="838200"/>
            <a:ext cx="8229600" cy="1600200"/>
          </a:xfrm>
        </p:spPr>
        <p:txBody>
          <a:bodyPr/>
          <a:lstStyle/>
          <a:p>
            <a:pPr algn="ctr">
              <a:buNone/>
            </a:pPr>
            <a:r>
              <a:rPr lang="en-US" sz="2800" i="1" dirty="0" smtClean="0"/>
              <a:t>P</a:t>
            </a:r>
            <a:r>
              <a:rPr lang="en-US" sz="2800" dirty="0" smtClean="0"/>
              <a:t>(</a:t>
            </a:r>
            <a:r>
              <a:rPr lang="el-GR" sz="2800" dirty="0" smtClean="0"/>
              <a:t>μ</a:t>
            </a:r>
            <a:r>
              <a:rPr lang="en-US" sz="2800" dirty="0" smtClean="0"/>
              <a:t> – </a:t>
            </a:r>
            <a:r>
              <a:rPr lang="el-GR" sz="2800" dirty="0" smtClean="0"/>
              <a:t>σ</a:t>
            </a:r>
            <a:r>
              <a:rPr lang="en-US" sz="2800" dirty="0" smtClean="0"/>
              <a:t> &lt; </a:t>
            </a:r>
            <a:r>
              <a:rPr lang="en-US" sz="2800" i="1" dirty="0" smtClean="0"/>
              <a:t>X</a:t>
            </a:r>
            <a:r>
              <a:rPr lang="en-US" sz="2800" dirty="0" smtClean="0"/>
              <a:t> &lt; </a:t>
            </a:r>
            <a:r>
              <a:rPr lang="el-GR" sz="2800" dirty="0" smtClean="0"/>
              <a:t>μ</a:t>
            </a:r>
            <a:r>
              <a:rPr lang="en-US" sz="2800" dirty="0" smtClean="0"/>
              <a:t> + </a:t>
            </a:r>
            <a:r>
              <a:rPr lang="el-GR" sz="2800" dirty="0" smtClean="0"/>
              <a:t>σ</a:t>
            </a:r>
            <a:r>
              <a:rPr lang="en-US" sz="2800" dirty="0" smtClean="0"/>
              <a:t>) = 0.6827</a:t>
            </a:r>
          </a:p>
          <a:p>
            <a:pPr algn="ctr">
              <a:buNone/>
            </a:pPr>
            <a:r>
              <a:rPr lang="en-US" sz="2800" i="1" dirty="0" smtClean="0"/>
              <a:t>P</a:t>
            </a:r>
            <a:r>
              <a:rPr lang="en-US" sz="2800" dirty="0" smtClean="0"/>
              <a:t>(</a:t>
            </a:r>
            <a:r>
              <a:rPr lang="el-GR" sz="2800" dirty="0" smtClean="0"/>
              <a:t>μ</a:t>
            </a:r>
            <a:r>
              <a:rPr lang="en-US" sz="2800" dirty="0" smtClean="0"/>
              <a:t> – 2</a:t>
            </a:r>
            <a:r>
              <a:rPr lang="el-GR" sz="2800" dirty="0" smtClean="0"/>
              <a:t>σ</a:t>
            </a:r>
            <a:r>
              <a:rPr lang="en-US" sz="2800" dirty="0" smtClean="0"/>
              <a:t> &lt; </a:t>
            </a:r>
            <a:r>
              <a:rPr lang="en-US" sz="2800" i="1" dirty="0" smtClean="0"/>
              <a:t>X</a:t>
            </a:r>
            <a:r>
              <a:rPr lang="en-US" sz="2800" dirty="0" smtClean="0"/>
              <a:t> &lt; </a:t>
            </a:r>
            <a:r>
              <a:rPr lang="el-GR" sz="2800" dirty="0" smtClean="0"/>
              <a:t>μ</a:t>
            </a:r>
            <a:r>
              <a:rPr lang="en-US" sz="2800" dirty="0" smtClean="0"/>
              <a:t> + 2</a:t>
            </a:r>
            <a:r>
              <a:rPr lang="el-GR" sz="2800" dirty="0" smtClean="0"/>
              <a:t>σ</a:t>
            </a:r>
            <a:r>
              <a:rPr lang="en-US" sz="2800" dirty="0" smtClean="0"/>
              <a:t>) = 0.9545</a:t>
            </a:r>
          </a:p>
          <a:p>
            <a:pPr algn="ctr">
              <a:buNone/>
            </a:pPr>
            <a:r>
              <a:rPr lang="en-US" sz="2800" i="1" dirty="0" smtClean="0"/>
              <a:t>P</a:t>
            </a:r>
            <a:r>
              <a:rPr lang="en-US" sz="2800" dirty="0" smtClean="0"/>
              <a:t>(</a:t>
            </a:r>
            <a:r>
              <a:rPr lang="el-GR" sz="2800" dirty="0" smtClean="0"/>
              <a:t>μ</a:t>
            </a:r>
            <a:r>
              <a:rPr lang="en-US" sz="2800" dirty="0" smtClean="0"/>
              <a:t> – 3</a:t>
            </a:r>
            <a:r>
              <a:rPr lang="el-GR" sz="2800" dirty="0" smtClean="0"/>
              <a:t>σ</a:t>
            </a:r>
            <a:r>
              <a:rPr lang="en-US" sz="2800" dirty="0" smtClean="0"/>
              <a:t> &lt; </a:t>
            </a:r>
            <a:r>
              <a:rPr lang="en-US" sz="2800" i="1" dirty="0" smtClean="0"/>
              <a:t>X</a:t>
            </a:r>
            <a:r>
              <a:rPr lang="en-US" sz="2800" dirty="0" smtClean="0"/>
              <a:t> &lt; </a:t>
            </a:r>
            <a:r>
              <a:rPr lang="el-GR" sz="2800" dirty="0" smtClean="0"/>
              <a:t>μ</a:t>
            </a:r>
            <a:r>
              <a:rPr lang="en-US" sz="2800" dirty="0" smtClean="0"/>
              <a:t> + 3</a:t>
            </a:r>
            <a:r>
              <a:rPr lang="el-GR" sz="2800" dirty="0" smtClean="0"/>
              <a:t>σ</a:t>
            </a:r>
            <a:r>
              <a:rPr lang="en-US" sz="2800" dirty="0" smtClean="0"/>
              <a:t>) = 0.9973</a:t>
            </a:r>
          </a:p>
          <a:p>
            <a:pPr>
              <a:buNone/>
            </a:pP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27</a:t>
            </a:fld>
            <a:endParaRPr lang="en-US" dirty="0">
              <a:solidFill>
                <a:prstClr val="black">
                  <a:tint val="75000"/>
                </a:prstClr>
              </a:solidFill>
            </a:endParaRPr>
          </a:p>
        </p:txBody>
      </p:sp>
      <p:pic>
        <p:nvPicPr>
          <p:cNvPr id="74754" name="Picture 2" descr="C:\Documents and Settings\rsims\My Documents\Sims Courses\Wiley Slide Development Project\JPEG images from Jenny\Ch04\fig_04_12.jpg"/>
          <p:cNvPicPr>
            <a:picLocks noChangeAspect="1" noChangeArrowheads="1"/>
          </p:cNvPicPr>
          <p:nvPr/>
        </p:nvPicPr>
        <p:blipFill>
          <a:blip r:embed="rId3" cstate="print"/>
          <a:srcRect/>
          <a:stretch>
            <a:fillRect/>
          </a:stretch>
        </p:blipFill>
        <p:spPr bwMode="auto">
          <a:xfrm>
            <a:off x="1524000" y="2438400"/>
            <a:ext cx="5973392" cy="3276601"/>
          </a:xfrm>
          <a:prstGeom prst="rect">
            <a:avLst/>
          </a:prstGeom>
          <a:noFill/>
        </p:spPr>
      </p:pic>
      <p:sp>
        <p:nvSpPr>
          <p:cNvPr id="7" name="TextBox 6"/>
          <p:cNvSpPr txBox="1"/>
          <p:nvPr/>
        </p:nvSpPr>
        <p:spPr>
          <a:xfrm>
            <a:off x="1524000" y="5715000"/>
            <a:ext cx="6400800" cy="646331"/>
          </a:xfrm>
          <a:prstGeom prst="rect">
            <a:avLst/>
          </a:prstGeom>
          <a:noFill/>
        </p:spPr>
        <p:txBody>
          <a:bodyPr wrap="square" rtlCol="0">
            <a:spAutoFit/>
          </a:bodyPr>
          <a:lstStyle/>
          <a:p>
            <a:r>
              <a:rPr lang="en-US" dirty="0" smtClean="0">
                <a:solidFill>
                  <a:srgbClr val="0070C0"/>
                </a:solidFill>
              </a:rPr>
              <a:t>Figure 4-12  </a:t>
            </a:r>
            <a:r>
              <a:rPr lang="en-US" dirty="0" smtClean="0"/>
              <a:t>Probabilities associated with a normal distribution – well worth remembering to quickly estimate probabilities.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Normal Distribution</a:t>
            </a:r>
            <a:endParaRPr lang="en-US" dirty="0"/>
          </a:p>
        </p:txBody>
      </p:sp>
      <p:sp>
        <p:nvSpPr>
          <p:cNvPr id="3" name="Content Placeholder 2"/>
          <p:cNvSpPr>
            <a:spLocks noGrp="1"/>
          </p:cNvSpPr>
          <p:nvPr>
            <p:ph idx="1"/>
          </p:nvPr>
        </p:nvSpPr>
        <p:spPr/>
        <p:txBody>
          <a:bodyPr/>
          <a:lstStyle/>
          <a:p>
            <a:pPr>
              <a:buNone/>
            </a:pPr>
            <a:r>
              <a:rPr lang="en-US" dirty="0" smtClean="0"/>
              <a:t>A normal random variable with</a:t>
            </a:r>
          </a:p>
          <a:p>
            <a:pPr algn="ctr">
              <a:buNone/>
            </a:pPr>
            <a:r>
              <a:rPr lang="el-GR" dirty="0" smtClean="0"/>
              <a:t>μ</a:t>
            </a:r>
            <a:r>
              <a:rPr lang="en-US" dirty="0" smtClean="0"/>
              <a:t> = 0 and </a:t>
            </a:r>
            <a:r>
              <a:rPr lang="el-GR" dirty="0" smtClean="0"/>
              <a:t>σ</a:t>
            </a:r>
            <a:r>
              <a:rPr lang="en-US" baseline="30000" dirty="0" smtClean="0"/>
              <a:t>2</a:t>
            </a:r>
            <a:r>
              <a:rPr lang="en-US" dirty="0" smtClean="0"/>
              <a:t> = 1</a:t>
            </a:r>
          </a:p>
          <a:p>
            <a:pPr>
              <a:buNone/>
            </a:pPr>
            <a:r>
              <a:rPr lang="en-US" dirty="0" smtClean="0"/>
              <a:t>Is called a </a:t>
            </a:r>
            <a:r>
              <a:rPr lang="en-US" dirty="0" smtClean="0">
                <a:solidFill>
                  <a:srgbClr val="0070C0"/>
                </a:solidFill>
              </a:rPr>
              <a:t>standard normal random variable </a:t>
            </a:r>
            <a:r>
              <a:rPr lang="en-US" dirty="0" smtClean="0"/>
              <a:t>and is denoted as </a:t>
            </a:r>
            <a:r>
              <a:rPr lang="en-US" i="1" dirty="0" smtClean="0"/>
              <a:t>Z</a:t>
            </a:r>
            <a:r>
              <a:rPr lang="en-US" dirty="0" smtClean="0"/>
              <a:t>.  The cumulative distribution function of a standard normal random variable is denoted as:</a:t>
            </a:r>
          </a:p>
          <a:p>
            <a:pPr algn="ctr">
              <a:buNone/>
            </a:pPr>
            <a:r>
              <a:rPr lang="en-US" dirty="0" smtClean="0"/>
              <a:t>Φ(</a:t>
            </a:r>
            <a:r>
              <a:rPr lang="en-US" i="1" dirty="0" smtClean="0"/>
              <a:t>z</a:t>
            </a:r>
            <a:r>
              <a:rPr lang="en-US" dirty="0" smtClean="0"/>
              <a:t>) = </a:t>
            </a:r>
            <a:r>
              <a:rPr lang="en-US" i="1" dirty="0" smtClean="0"/>
              <a:t>P</a:t>
            </a:r>
            <a:r>
              <a:rPr lang="en-US" dirty="0" smtClean="0"/>
              <a:t>(</a:t>
            </a:r>
            <a:r>
              <a:rPr lang="en-US" i="1" dirty="0" smtClean="0"/>
              <a:t>Z</a:t>
            </a:r>
            <a:r>
              <a:rPr lang="en-US" dirty="0" smtClean="0"/>
              <a:t> ≤ </a:t>
            </a:r>
            <a:r>
              <a:rPr lang="en-US" i="1" dirty="0" smtClean="0"/>
              <a:t>z</a:t>
            </a:r>
            <a:r>
              <a:rPr lang="en-US" dirty="0" smtClean="0"/>
              <a:t>) = </a:t>
            </a:r>
            <a:r>
              <a:rPr lang="en-US" i="1" dirty="0" smtClean="0"/>
              <a:t>F</a:t>
            </a:r>
            <a:r>
              <a:rPr lang="en-US" dirty="0" smtClean="0"/>
              <a:t>(</a:t>
            </a:r>
            <a:r>
              <a:rPr lang="en-US" i="1" dirty="0" smtClean="0"/>
              <a:t>z</a:t>
            </a:r>
            <a:r>
              <a:rPr lang="en-US" dirty="0" smtClean="0"/>
              <a:t>)</a:t>
            </a:r>
          </a:p>
          <a:p>
            <a:pPr>
              <a:buNone/>
            </a:pPr>
            <a:r>
              <a:rPr lang="en-US" dirty="0" smtClean="0"/>
              <a:t>Values are found in Appendix Table III and by using Excel and Minitab.</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28</a:t>
            </a:fld>
            <a:endParaRPr lang="en-US" dirty="0">
              <a:solidFill>
                <a:prstClr val="black">
                  <a:tint val="75000"/>
                </a:prst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4-11: Standard Normal Distribution</a:t>
            </a:r>
            <a:endParaRPr lang="en-US" sz="3200" dirty="0"/>
          </a:p>
        </p:txBody>
      </p:sp>
      <p:sp>
        <p:nvSpPr>
          <p:cNvPr id="3" name="Content Placeholder 2"/>
          <p:cNvSpPr>
            <a:spLocks noGrp="1"/>
          </p:cNvSpPr>
          <p:nvPr>
            <p:ph idx="1"/>
          </p:nvPr>
        </p:nvSpPr>
        <p:spPr>
          <a:xfrm>
            <a:off x="381000" y="1066800"/>
            <a:ext cx="8229600" cy="4953000"/>
          </a:xfrm>
        </p:spPr>
        <p:txBody>
          <a:bodyPr>
            <a:normAutofit lnSpcReduction="10000"/>
          </a:bodyPr>
          <a:lstStyle/>
          <a:p>
            <a:pPr>
              <a:buNone/>
            </a:pPr>
            <a:r>
              <a:rPr lang="en-US" dirty="0" smtClean="0"/>
              <a:t>Assume </a:t>
            </a:r>
            <a:r>
              <a:rPr lang="en-US" i="1" dirty="0" smtClean="0"/>
              <a:t>Z</a:t>
            </a:r>
            <a:r>
              <a:rPr lang="en-US" dirty="0" smtClean="0"/>
              <a:t> is a standard normal random variable.</a:t>
            </a:r>
          </a:p>
          <a:p>
            <a:pPr>
              <a:buNone/>
            </a:pPr>
            <a:r>
              <a:rPr lang="en-US" dirty="0" smtClean="0"/>
              <a:t>Find </a:t>
            </a:r>
            <a:r>
              <a:rPr lang="en-US" i="1" dirty="0" smtClean="0"/>
              <a:t>P</a:t>
            </a:r>
            <a:r>
              <a:rPr lang="en-US" dirty="0" smtClean="0"/>
              <a:t>(</a:t>
            </a:r>
            <a:r>
              <a:rPr lang="en-US" i="1" dirty="0" smtClean="0"/>
              <a:t>Z</a:t>
            </a:r>
            <a:r>
              <a:rPr lang="en-US" dirty="0" smtClean="0"/>
              <a:t> ≤ 1.50).     Answer:  0.93319</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Find </a:t>
            </a:r>
            <a:r>
              <a:rPr lang="en-US" i="1" dirty="0" smtClean="0"/>
              <a:t>P</a:t>
            </a:r>
            <a:r>
              <a:rPr lang="en-US" dirty="0" smtClean="0"/>
              <a:t>(</a:t>
            </a:r>
            <a:r>
              <a:rPr lang="en-US" i="1" dirty="0" smtClean="0"/>
              <a:t>Z</a:t>
            </a:r>
            <a:r>
              <a:rPr lang="en-US" dirty="0" smtClean="0"/>
              <a:t> ≤ 1.53).          Answer:  0.93699</a:t>
            </a:r>
          </a:p>
          <a:p>
            <a:pPr>
              <a:buNone/>
            </a:pPr>
            <a:r>
              <a:rPr lang="en-US" dirty="0" smtClean="0"/>
              <a:t>Find </a:t>
            </a:r>
            <a:r>
              <a:rPr lang="en-US" i="1" dirty="0" smtClean="0"/>
              <a:t>P</a:t>
            </a:r>
            <a:r>
              <a:rPr lang="en-US" dirty="0" smtClean="0"/>
              <a:t>(</a:t>
            </a:r>
            <a:r>
              <a:rPr lang="en-US" i="1" dirty="0" smtClean="0"/>
              <a:t>Z</a:t>
            </a:r>
            <a:r>
              <a:rPr lang="en-US" dirty="0" smtClean="0"/>
              <a:t> ≤ 0.02).          Answer:  0.50398</a:t>
            </a:r>
          </a:p>
          <a:p>
            <a:pPr>
              <a:buNone/>
            </a:pP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29</a:t>
            </a:fld>
            <a:endParaRPr lang="en-US" dirty="0">
              <a:solidFill>
                <a:prstClr val="black">
                  <a:tint val="75000"/>
                </a:prstClr>
              </a:solidFill>
            </a:endParaRPr>
          </a:p>
        </p:txBody>
      </p:sp>
      <p:pic>
        <p:nvPicPr>
          <p:cNvPr id="80900" name="Picture 4" descr="C:\Documents and Settings\rsims\My Documents\Sims Courses\Wiley Slide Development Project\JPEG images from Jenny\Ch04\fig_04_13.jpg"/>
          <p:cNvPicPr>
            <a:picLocks noChangeAspect="1" noChangeArrowheads="1"/>
          </p:cNvPicPr>
          <p:nvPr/>
        </p:nvPicPr>
        <p:blipFill>
          <a:blip r:embed="rId3" cstate="print"/>
          <a:srcRect/>
          <a:stretch>
            <a:fillRect/>
          </a:stretch>
        </p:blipFill>
        <p:spPr bwMode="auto">
          <a:xfrm>
            <a:off x="457200" y="2590800"/>
            <a:ext cx="8118348" cy="1523999"/>
          </a:xfrm>
          <a:prstGeom prst="rect">
            <a:avLst/>
          </a:prstGeom>
          <a:noFill/>
        </p:spPr>
      </p:pic>
      <p:sp>
        <p:nvSpPr>
          <p:cNvPr id="7" name="TextBox 6"/>
          <p:cNvSpPr txBox="1"/>
          <p:nvPr/>
        </p:nvSpPr>
        <p:spPr>
          <a:xfrm>
            <a:off x="2743200" y="4267200"/>
            <a:ext cx="3335208" cy="369332"/>
          </a:xfrm>
          <a:prstGeom prst="rect">
            <a:avLst/>
          </a:prstGeom>
          <a:noFill/>
        </p:spPr>
        <p:txBody>
          <a:bodyPr wrap="none" rtlCol="0">
            <a:spAutoFit/>
          </a:bodyPr>
          <a:lstStyle/>
          <a:p>
            <a:r>
              <a:rPr lang="en-US" dirty="0" smtClean="0">
                <a:solidFill>
                  <a:srgbClr val="0070C0"/>
                </a:solidFill>
              </a:rPr>
              <a:t>Figure 4-13  </a:t>
            </a:r>
            <a:r>
              <a:rPr lang="en-US" dirty="0" smtClean="0"/>
              <a:t>Standard normal PDF</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Random Variables</a:t>
            </a:r>
            <a:endParaRPr lang="en-US" dirty="0"/>
          </a:p>
        </p:txBody>
      </p:sp>
      <p:sp>
        <p:nvSpPr>
          <p:cNvPr id="4" name="Slide Number Placeholder 3"/>
          <p:cNvSpPr>
            <a:spLocks noGrp="1"/>
          </p:cNvSpPr>
          <p:nvPr>
            <p:ph type="sldNum" sz="quarter" idx="12"/>
          </p:nvPr>
        </p:nvSpPr>
        <p:spPr/>
        <p:txBody>
          <a:bodyPr/>
          <a:lstStyle/>
          <a:p>
            <a:fld id="{BCCD5B6C-1501-406F-8FCF-78C56CDF75BB}" type="slidenum">
              <a:rPr lang="en-US" smtClean="0">
                <a:solidFill>
                  <a:prstClr val="black">
                    <a:tint val="75000"/>
                  </a:prstClr>
                </a:solidFill>
              </a:rPr>
              <a:pPr/>
              <a:t>3</a:t>
            </a:fld>
            <a:endParaRPr lang="en-US" dirty="0">
              <a:solidFill>
                <a:prstClr val="black">
                  <a:tint val="75000"/>
                </a:prstClr>
              </a:solidFill>
            </a:endParaRPr>
          </a:p>
        </p:txBody>
      </p:sp>
      <p:sp>
        <p:nvSpPr>
          <p:cNvPr id="7" name="Content Placeholder 6"/>
          <p:cNvSpPr>
            <a:spLocks noGrp="1"/>
          </p:cNvSpPr>
          <p:nvPr>
            <p:ph idx="1"/>
          </p:nvPr>
        </p:nvSpPr>
        <p:spPr>
          <a:xfrm>
            <a:off x="457200" y="1066800"/>
            <a:ext cx="8229600" cy="5181600"/>
          </a:xfrm>
        </p:spPr>
        <p:txBody>
          <a:bodyPr>
            <a:normAutofit fontScale="92500" lnSpcReduction="10000"/>
          </a:bodyPr>
          <a:lstStyle/>
          <a:p>
            <a:pPr>
              <a:buNone/>
            </a:pPr>
            <a:r>
              <a:rPr lang="en-US" dirty="0" smtClean="0"/>
              <a:t>The dimensional length of a manufactured part is subject to small variations in measurement due to vibrations, temperature fluctuations, operator differences, calibration, cutting tool wear, bearing wear, and raw material changes.</a:t>
            </a:r>
          </a:p>
          <a:p>
            <a:pPr>
              <a:buNone/>
            </a:pPr>
            <a:r>
              <a:rPr lang="en-US" dirty="0" smtClean="0"/>
              <a:t>This length </a:t>
            </a:r>
            <a:r>
              <a:rPr lang="en-US" i="1" dirty="0" smtClean="0"/>
              <a:t>X</a:t>
            </a:r>
            <a:r>
              <a:rPr lang="en-US" dirty="0" smtClean="0"/>
              <a:t> would be a </a:t>
            </a:r>
            <a:r>
              <a:rPr lang="en-US" dirty="0" smtClean="0">
                <a:solidFill>
                  <a:srgbClr val="0070C0"/>
                </a:solidFill>
              </a:rPr>
              <a:t>continuous random variable </a:t>
            </a:r>
            <a:r>
              <a:rPr lang="en-US" dirty="0" smtClean="0"/>
              <a:t>that would occur in an interval (finite or infinite) of real numbers.</a:t>
            </a:r>
          </a:p>
          <a:p>
            <a:pPr>
              <a:buNone/>
            </a:pPr>
            <a:r>
              <a:rPr lang="en-US" dirty="0" smtClean="0"/>
              <a:t>The number of possible values of </a:t>
            </a:r>
            <a:r>
              <a:rPr lang="en-US" i="1" dirty="0" smtClean="0"/>
              <a:t>X</a:t>
            </a:r>
            <a:r>
              <a:rPr lang="en-US" dirty="0" smtClean="0"/>
              <a:t>, in that interval, is uncountably infinite and limited only by the precision of the measurement instrument.</a:t>
            </a:r>
            <a:endParaRPr lang="en-US" dirty="0"/>
          </a:p>
        </p:txBody>
      </p:sp>
      <p:sp>
        <p:nvSpPr>
          <p:cNvPr id="6" name="Footer Placeholder 5"/>
          <p:cNvSpPr>
            <a:spLocks noGrp="1"/>
          </p:cNvSpPr>
          <p:nvPr>
            <p:ph type="ftr" sz="quarter" idx="11"/>
          </p:nvPr>
        </p:nvSpPr>
        <p:spPr/>
        <p:txBody>
          <a:bodyPr/>
          <a:lstStyle/>
          <a:p>
            <a:r>
              <a:rPr lang="fr-FR" dirty="0" smtClean="0">
                <a:solidFill>
                  <a:prstClr val="black">
                    <a:tint val="75000"/>
                  </a:prstClr>
                </a:solidFill>
              </a:rPr>
              <a:t>Sec 4-1 Continuos Radom Variables</a:t>
            </a:r>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4-12: Standard Normal Exercises</a:t>
            </a:r>
            <a:endParaRPr lang="en-US" dirty="0"/>
          </a:p>
        </p:txBody>
      </p:sp>
      <p:sp>
        <p:nvSpPr>
          <p:cNvPr id="3" name="Content Placeholder 2"/>
          <p:cNvSpPr>
            <a:spLocks noGrp="1"/>
          </p:cNvSpPr>
          <p:nvPr>
            <p:ph idx="1"/>
          </p:nvPr>
        </p:nvSpPr>
        <p:spPr>
          <a:xfrm>
            <a:off x="304800" y="1066800"/>
            <a:ext cx="2971800" cy="4953000"/>
          </a:xfrm>
        </p:spPr>
        <p:txBody>
          <a:bodyPr>
            <a:normAutofit fontScale="92500" lnSpcReduction="20000"/>
          </a:bodyPr>
          <a:lstStyle/>
          <a:p>
            <a:pPr marL="514350" indent="-514350">
              <a:lnSpc>
                <a:spcPct val="150000"/>
              </a:lnSpc>
              <a:buFont typeface="+mj-lt"/>
              <a:buAutoNum type="arabicPeriod"/>
            </a:pPr>
            <a:r>
              <a:rPr lang="en-US" sz="2400" dirty="0" smtClean="0"/>
              <a:t>P(Z &gt; 1.26) = </a:t>
            </a:r>
            <a:r>
              <a:rPr lang="en-US" sz="2400" dirty="0" smtClean="0">
                <a:solidFill>
                  <a:srgbClr val="0070C0"/>
                </a:solidFill>
              </a:rPr>
              <a:t>0.1038</a:t>
            </a:r>
          </a:p>
          <a:p>
            <a:pPr marL="514350" indent="-514350">
              <a:lnSpc>
                <a:spcPct val="150000"/>
              </a:lnSpc>
              <a:buAutoNum type="arabicPeriod"/>
            </a:pPr>
            <a:r>
              <a:rPr lang="en-US" sz="2400" dirty="0" smtClean="0"/>
              <a:t>P(Z &lt; -0.86) = </a:t>
            </a:r>
            <a:r>
              <a:rPr lang="en-US" sz="2400" dirty="0" smtClean="0">
                <a:solidFill>
                  <a:srgbClr val="0070C0"/>
                </a:solidFill>
              </a:rPr>
              <a:t>0.195</a:t>
            </a:r>
          </a:p>
          <a:p>
            <a:pPr marL="514350" indent="-514350">
              <a:lnSpc>
                <a:spcPct val="150000"/>
              </a:lnSpc>
              <a:buAutoNum type="arabicPeriod"/>
            </a:pPr>
            <a:r>
              <a:rPr lang="en-US" sz="2400" dirty="0" smtClean="0"/>
              <a:t>P(Z &gt; -1.37) = </a:t>
            </a:r>
            <a:r>
              <a:rPr lang="en-US" sz="2400" dirty="0" smtClean="0">
                <a:solidFill>
                  <a:srgbClr val="0070C0"/>
                </a:solidFill>
              </a:rPr>
              <a:t>0.915</a:t>
            </a:r>
          </a:p>
          <a:p>
            <a:pPr marL="514350" indent="-514350">
              <a:lnSpc>
                <a:spcPct val="150000"/>
              </a:lnSpc>
              <a:buAutoNum type="arabicPeriod"/>
            </a:pPr>
            <a:r>
              <a:rPr lang="en-US" sz="2400" dirty="0" smtClean="0"/>
              <a:t>P(-1.25 &lt;  0.37) = </a:t>
            </a:r>
            <a:r>
              <a:rPr lang="en-US" sz="2400" dirty="0" smtClean="0">
                <a:solidFill>
                  <a:srgbClr val="0070C0"/>
                </a:solidFill>
              </a:rPr>
              <a:t>0.5387</a:t>
            </a:r>
          </a:p>
          <a:p>
            <a:pPr marL="514350" indent="-514350">
              <a:lnSpc>
                <a:spcPct val="150000"/>
              </a:lnSpc>
              <a:buAutoNum type="arabicPeriod"/>
            </a:pPr>
            <a:r>
              <a:rPr lang="en-US" sz="2400" dirty="0" smtClean="0"/>
              <a:t>P(Z ≤ -4.6) ≈ </a:t>
            </a:r>
            <a:r>
              <a:rPr lang="en-US" sz="2400" dirty="0" smtClean="0">
                <a:solidFill>
                  <a:srgbClr val="0070C0"/>
                </a:solidFill>
              </a:rPr>
              <a:t>0</a:t>
            </a:r>
          </a:p>
          <a:p>
            <a:pPr marL="514350" indent="-514350">
              <a:lnSpc>
                <a:spcPct val="150000"/>
              </a:lnSpc>
              <a:buAutoNum type="arabicPeriod"/>
            </a:pPr>
            <a:r>
              <a:rPr lang="en-US" sz="2400" dirty="0" smtClean="0"/>
              <a:t>Find z for P(Z ≤ z) = 0.05, z = </a:t>
            </a:r>
            <a:r>
              <a:rPr lang="en-US" sz="2400" dirty="0" smtClean="0">
                <a:solidFill>
                  <a:srgbClr val="0070C0"/>
                </a:solidFill>
              </a:rPr>
              <a:t>-1.65</a:t>
            </a:r>
          </a:p>
          <a:p>
            <a:pPr marL="514350" indent="-514350">
              <a:lnSpc>
                <a:spcPct val="150000"/>
              </a:lnSpc>
              <a:buAutoNum type="arabicPeriod"/>
            </a:pPr>
            <a:r>
              <a:rPr lang="en-US" sz="2400" dirty="0" smtClean="0"/>
              <a:t>Find z for (-z &lt; Z &lt; z) = 0.99, z = </a:t>
            </a:r>
            <a:r>
              <a:rPr lang="en-US" sz="2400" dirty="0" smtClean="0">
                <a:solidFill>
                  <a:srgbClr val="0070C0"/>
                </a:solidFill>
              </a:rPr>
              <a:t>2.58</a:t>
            </a:r>
          </a:p>
          <a:p>
            <a:pPr marL="514350" indent="-514350">
              <a:buAutoNum type="arabicPeriod"/>
            </a:pP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30</a:t>
            </a:fld>
            <a:endParaRPr lang="en-US" dirty="0">
              <a:solidFill>
                <a:prstClr val="black">
                  <a:tint val="75000"/>
                </a:prstClr>
              </a:solidFill>
            </a:endParaRPr>
          </a:p>
        </p:txBody>
      </p:sp>
      <p:pic>
        <p:nvPicPr>
          <p:cNvPr id="80898" name="Picture 2" descr="C:\Documents and Settings\rsims\My Documents\Sims Courses\Wiley Slide Development Project\JPEG images from Jenny\Ch04\fig_04_14.jpg"/>
          <p:cNvPicPr>
            <a:picLocks noChangeAspect="1" noChangeArrowheads="1"/>
          </p:cNvPicPr>
          <p:nvPr/>
        </p:nvPicPr>
        <p:blipFill>
          <a:blip r:embed="rId3" cstate="print"/>
          <a:srcRect/>
          <a:stretch>
            <a:fillRect/>
          </a:stretch>
        </p:blipFill>
        <p:spPr bwMode="auto">
          <a:xfrm>
            <a:off x="3352800" y="1676400"/>
            <a:ext cx="5357813" cy="3545731"/>
          </a:xfrm>
          <a:prstGeom prst="rect">
            <a:avLst/>
          </a:prstGeom>
          <a:noFill/>
        </p:spPr>
      </p:pic>
      <p:sp>
        <p:nvSpPr>
          <p:cNvPr id="7" name="TextBox 6"/>
          <p:cNvSpPr txBox="1"/>
          <p:nvPr/>
        </p:nvSpPr>
        <p:spPr>
          <a:xfrm>
            <a:off x="3657600" y="5562600"/>
            <a:ext cx="4724400" cy="646331"/>
          </a:xfrm>
          <a:prstGeom prst="rect">
            <a:avLst/>
          </a:prstGeom>
          <a:noFill/>
        </p:spPr>
        <p:txBody>
          <a:bodyPr wrap="square" rtlCol="0">
            <a:spAutoFit/>
          </a:bodyPr>
          <a:lstStyle/>
          <a:p>
            <a:r>
              <a:rPr lang="en-US" dirty="0" smtClean="0">
                <a:solidFill>
                  <a:srgbClr val="0070C0"/>
                </a:solidFill>
              </a:rPr>
              <a:t>Figure 4-14  </a:t>
            </a:r>
            <a:r>
              <a:rPr lang="en-US" dirty="0" smtClean="0"/>
              <a:t>Graphical displays for standard normal distributions.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Standardizing</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31</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457200" y="1092199"/>
          <a:ext cx="8387234" cy="4013201"/>
        </p:xfrm>
        <a:graphic>
          <a:graphicData uri="http://schemas.openxmlformats.org/presentationml/2006/ole">
            <p:oleObj spid="_x0000_s81922" name="Equation" r:id="rId4" imgW="4406760" imgH="2108160" progId="Equation.DSMT4">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4-14: Normally Distributed Current-1</a:t>
            </a:r>
            <a:endParaRPr lang="en-US" sz="3200" dirty="0"/>
          </a:p>
        </p:txBody>
      </p:sp>
      <p:sp>
        <p:nvSpPr>
          <p:cNvPr id="3" name="Content Placeholder 2"/>
          <p:cNvSpPr>
            <a:spLocks noGrp="1"/>
          </p:cNvSpPr>
          <p:nvPr>
            <p:ph idx="1"/>
          </p:nvPr>
        </p:nvSpPr>
        <p:spPr>
          <a:xfrm>
            <a:off x="457200" y="838200"/>
            <a:ext cx="3733800" cy="2514600"/>
          </a:xfrm>
        </p:spPr>
        <p:txBody>
          <a:bodyPr>
            <a:normAutofit fontScale="85000" lnSpcReduction="10000"/>
          </a:bodyPr>
          <a:lstStyle/>
          <a:p>
            <a:pPr>
              <a:buNone/>
            </a:pPr>
            <a:r>
              <a:rPr lang="en-US" dirty="0" smtClean="0"/>
              <a:t>F</a:t>
            </a:r>
            <a:r>
              <a:rPr lang="en-US" sz="2800" dirty="0" smtClean="0"/>
              <a:t>rom a previous example with </a:t>
            </a:r>
            <a:r>
              <a:rPr lang="el-GR" sz="2800" dirty="0" smtClean="0"/>
              <a:t>μ</a:t>
            </a:r>
            <a:r>
              <a:rPr lang="en-US" sz="2800" dirty="0" smtClean="0"/>
              <a:t> = 10 and </a:t>
            </a:r>
            <a:r>
              <a:rPr lang="el-GR" sz="2800" dirty="0" smtClean="0"/>
              <a:t>σ</a:t>
            </a:r>
            <a:r>
              <a:rPr lang="en-US" sz="2800" dirty="0" smtClean="0"/>
              <a:t> = 2 mA, what is the probability that the current measurement is between 9 and 11 mA?</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32</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4343400" y="990600"/>
          <a:ext cx="4400973" cy="1752600"/>
        </p:xfrm>
        <a:graphic>
          <a:graphicData uri="http://schemas.openxmlformats.org/presentationml/2006/ole">
            <p:oleObj spid="_x0000_s82946" name="Equation" r:id="rId4" imgW="2869920" imgH="1143000" progId="Equation.DSMT4">
              <p:embed/>
            </p:oleObj>
          </a:graphicData>
        </a:graphic>
      </p:graphicFrame>
      <p:pic>
        <p:nvPicPr>
          <p:cNvPr id="82947" name="Picture 3" descr="C:\Documents and Settings\rsims\My Documents\Sims Courses\Wiley Slide Development Project\JPEG images from Jenny\Ch04\fig_04_15.jpg"/>
          <p:cNvPicPr>
            <a:picLocks noChangeAspect="1" noChangeArrowheads="1"/>
          </p:cNvPicPr>
          <p:nvPr/>
        </p:nvPicPr>
        <p:blipFill>
          <a:blip r:embed="rId5" cstate="print"/>
          <a:srcRect/>
          <a:stretch>
            <a:fillRect/>
          </a:stretch>
        </p:blipFill>
        <p:spPr bwMode="auto">
          <a:xfrm>
            <a:off x="533399" y="3505200"/>
            <a:ext cx="7921661" cy="2133600"/>
          </a:xfrm>
          <a:prstGeom prst="rect">
            <a:avLst/>
          </a:prstGeom>
          <a:noFill/>
        </p:spPr>
      </p:pic>
      <p:sp>
        <p:nvSpPr>
          <p:cNvPr id="8" name="TextBox 7"/>
          <p:cNvSpPr txBox="1"/>
          <p:nvPr/>
        </p:nvSpPr>
        <p:spPr>
          <a:xfrm>
            <a:off x="1828800" y="5867400"/>
            <a:ext cx="5151282" cy="369332"/>
          </a:xfrm>
          <a:prstGeom prst="rect">
            <a:avLst/>
          </a:prstGeom>
          <a:noFill/>
        </p:spPr>
        <p:txBody>
          <a:bodyPr wrap="none" rtlCol="0">
            <a:spAutoFit/>
          </a:bodyPr>
          <a:lstStyle/>
          <a:p>
            <a:r>
              <a:rPr lang="en-US" dirty="0" smtClean="0">
                <a:solidFill>
                  <a:srgbClr val="0070C0"/>
                </a:solidFill>
              </a:rPr>
              <a:t>Figure 4-15  </a:t>
            </a:r>
            <a:r>
              <a:rPr lang="en-US" dirty="0" smtClean="0"/>
              <a:t>Standardizing a normal random variable.</a:t>
            </a:r>
            <a:endParaRPr lang="en-US" dirty="0"/>
          </a:p>
        </p:txBody>
      </p:sp>
      <p:graphicFrame>
        <p:nvGraphicFramePr>
          <p:cNvPr id="82948" name="Object 4"/>
          <p:cNvGraphicFramePr>
            <a:graphicFrameLocks noChangeAspect="1"/>
          </p:cNvGraphicFramePr>
          <p:nvPr/>
        </p:nvGraphicFramePr>
        <p:xfrm>
          <a:off x="3322544" y="2895600"/>
          <a:ext cx="5459506" cy="533400"/>
        </p:xfrm>
        <a:graphic>
          <a:graphicData uri="http://schemas.openxmlformats.org/presentationml/2006/ole">
            <p:oleObj spid="_x0000_s82948" name="Worksheet" r:id="rId6" imgW="4972202" imgH="485851" progId="Excel.Sheet.12">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4-14: Normally Distributed Current-2</a:t>
            </a:r>
            <a:endParaRPr lang="en-US" sz="3200" dirty="0"/>
          </a:p>
        </p:txBody>
      </p:sp>
      <p:sp>
        <p:nvSpPr>
          <p:cNvPr id="3" name="Content Placeholder 2"/>
          <p:cNvSpPr>
            <a:spLocks noGrp="1"/>
          </p:cNvSpPr>
          <p:nvPr>
            <p:ph idx="1"/>
          </p:nvPr>
        </p:nvSpPr>
        <p:spPr>
          <a:xfrm>
            <a:off x="457200" y="914400"/>
            <a:ext cx="3352800" cy="2209800"/>
          </a:xfrm>
        </p:spPr>
        <p:txBody>
          <a:bodyPr>
            <a:normAutofit lnSpcReduction="10000"/>
          </a:bodyPr>
          <a:lstStyle/>
          <a:p>
            <a:pPr>
              <a:buNone/>
            </a:pPr>
            <a:r>
              <a:rPr lang="en-US" sz="2400" dirty="0" smtClean="0"/>
              <a:t>Determine the value for which the probability that a current measurement is below this value is 0.98.</a:t>
            </a:r>
          </a:p>
          <a:p>
            <a:pPr>
              <a:buNone/>
            </a:pPr>
            <a:r>
              <a:rPr lang="en-US" sz="2400" dirty="0" smtClean="0"/>
              <a:t>Answer:</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33</a:t>
            </a:fld>
            <a:endParaRPr lang="en-US" dirty="0">
              <a:solidFill>
                <a:prstClr val="black">
                  <a:tint val="75000"/>
                </a:prstClr>
              </a:solidFill>
            </a:endParaRPr>
          </a:p>
        </p:txBody>
      </p:sp>
      <p:pic>
        <p:nvPicPr>
          <p:cNvPr id="83970" name="Picture 2" descr="C:\Documents and Settings\rsims\My Documents\Sims Courses\Wiley Slide Development Project\JPEG images from Jenny\Ch04\fig_04_16.jpg"/>
          <p:cNvPicPr>
            <a:picLocks noChangeAspect="1" noChangeArrowheads="1"/>
          </p:cNvPicPr>
          <p:nvPr/>
        </p:nvPicPr>
        <p:blipFill>
          <a:blip r:embed="rId4" cstate="print"/>
          <a:srcRect/>
          <a:stretch>
            <a:fillRect/>
          </a:stretch>
        </p:blipFill>
        <p:spPr bwMode="auto">
          <a:xfrm>
            <a:off x="609600" y="3200400"/>
            <a:ext cx="5410200" cy="2418028"/>
          </a:xfrm>
          <a:prstGeom prst="rect">
            <a:avLst/>
          </a:prstGeom>
          <a:noFill/>
        </p:spPr>
      </p:pic>
      <p:graphicFrame>
        <p:nvGraphicFramePr>
          <p:cNvPr id="83971" name="Object 3"/>
          <p:cNvGraphicFramePr>
            <a:graphicFrameLocks noChangeAspect="1"/>
          </p:cNvGraphicFramePr>
          <p:nvPr/>
        </p:nvGraphicFramePr>
        <p:xfrm>
          <a:off x="5334000" y="3200401"/>
          <a:ext cx="3505200" cy="687558"/>
        </p:xfrm>
        <a:graphic>
          <a:graphicData uri="http://schemas.openxmlformats.org/presentationml/2006/ole">
            <p:oleObj spid="_x0000_s83971" name="Worksheet" r:id="rId5" imgW="2476500" imgH="485851" progId="Excel.Sheet.12">
              <p:embed/>
            </p:oleObj>
          </a:graphicData>
        </a:graphic>
      </p:graphicFrame>
      <p:graphicFrame>
        <p:nvGraphicFramePr>
          <p:cNvPr id="8" name="Object 7"/>
          <p:cNvGraphicFramePr>
            <a:graphicFrameLocks noChangeAspect="1"/>
          </p:cNvGraphicFramePr>
          <p:nvPr/>
        </p:nvGraphicFramePr>
        <p:xfrm>
          <a:off x="4876800" y="914399"/>
          <a:ext cx="3728246" cy="2224533"/>
        </p:xfrm>
        <a:graphic>
          <a:graphicData uri="http://schemas.openxmlformats.org/presentationml/2006/ole">
            <p:oleObj spid="_x0000_s83972" name="Equation" r:id="rId6" imgW="2298600" imgH="1371600" progId="Equation.DSMT4">
              <p:embed/>
            </p:oleObj>
          </a:graphicData>
        </a:graphic>
      </p:graphicFrame>
      <p:sp>
        <p:nvSpPr>
          <p:cNvPr id="9" name="TextBox 8"/>
          <p:cNvSpPr txBox="1"/>
          <p:nvPr/>
        </p:nvSpPr>
        <p:spPr>
          <a:xfrm>
            <a:off x="457200" y="5715000"/>
            <a:ext cx="7010400" cy="369332"/>
          </a:xfrm>
          <a:prstGeom prst="rect">
            <a:avLst/>
          </a:prstGeom>
          <a:noFill/>
        </p:spPr>
        <p:txBody>
          <a:bodyPr wrap="square" rtlCol="0">
            <a:spAutoFit/>
          </a:bodyPr>
          <a:lstStyle/>
          <a:p>
            <a:r>
              <a:rPr lang="en-US" dirty="0" smtClean="0">
                <a:solidFill>
                  <a:srgbClr val="0070C0"/>
                </a:solidFill>
              </a:rPr>
              <a:t>Figure 4-16  </a:t>
            </a:r>
            <a:r>
              <a:rPr lang="en-US" dirty="0" smtClean="0"/>
              <a:t>Determining the value of x to meet a specified probability.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4-15: Signal Detection-1</a:t>
            </a:r>
            <a:endParaRPr lang="en-US" dirty="0"/>
          </a:p>
        </p:txBody>
      </p:sp>
      <p:sp>
        <p:nvSpPr>
          <p:cNvPr id="3" name="Content Placeholder 2"/>
          <p:cNvSpPr>
            <a:spLocks noGrp="1"/>
          </p:cNvSpPr>
          <p:nvPr>
            <p:ph idx="1"/>
          </p:nvPr>
        </p:nvSpPr>
        <p:spPr>
          <a:xfrm>
            <a:off x="457200" y="838200"/>
            <a:ext cx="8229600" cy="2362200"/>
          </a:xfrm>
        </p:spPr>
        <p:txBody>
          <a:bodyPr>
            <a:normAutofit/>
          </a:bodyPr>
          <a:lstStyle/>
          <a:p>
            <a:pPr>
              <a:buNone/>
            </a:pPr>
            <a:r>
              <a:rPr lang="en-US" sz="2400" dirty="0" smtClean="0"/>
              <a:t>Assume that in the detection of a digital signal, the background noise follows a normal distribution with </a:t>
            </a:r>
            <a:r>
              <a:rPr lang="el-GR" sz="2400" dirty="0" smtClean="0"/>
              <a:t>μ</a:t>
            </a:r>
            <a:r>
              <a:rPr lang="en-US" sz="2400" dirty="0" smtClean="0"/>
              <a:t> = 0 volt and </a:t>
            </a:r>
            <a:r>
              <a:rPr lang="el-GR" sz="2400" dirty="0" smtClean="0"/>
              <a:t>σ</a:t>
            </a:r>
            <a:r>
              <a:rPr lang="en-US" sz="2400" dirty="0" smtClean="0"/>
              <a:t> = 0.45 volt.  The system assumes a signal 1 has been transmitted when the voltage exceeds 0.9.  What is the probability of detecting a digital 1 when none was sent?  Let the random variable </a:t>
            </a:r>
            <a:r>
              <a:rPr lang="en-US" sz="2400" i="1" dirty="0" smtClean="0"/>
              <a:t>N</a:t>
            </a:r>
            <a:r>
              <a:rPr lang="en-US" sz="2400" dirty="0" smtClean="0"/>
              <a:t> denote the voltage of noise.</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34</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676400" y="3200400"/>
          <a:ext cx="5843016" cy="1346317"/>
        </p:xfrm>
        <a:graphic>
          <a:graphicData uri="http://schemas.openxmlformats.org/presentationml/2006/ole">
            <p:oleObj spid="_x0000_s84994" name="Equation" r:id="rId4" imgW="2755800" imgH="634680" progId="Equation.DSMT4">
              <p:embed/>
            </p:oleObj>
          </a:graphicData>
        </a:graphic>
      </p:graphicFrame>
      <p:graphicFrame>
        <p:nvGraphicFramePr>
          <p:cNvPr id="84995" name="Object 3"/>
          <p:cNvGraphicFramePr>
            <a:graphicFrameLocks noChangeAspect="1"/>
          </p:cNvGraphicFramePr>
          <p:nvPr/>
        </p:nvGraphicFramePr>
        <p:xfrm>
          <a:off x="1905000" y="4648200"/>
          <a:ext cx="5486401" cy="790414"/>
        </p:xfrm>
        <a:graphic>
          <a:graphicData uri="http://schemas.openxmlformats.org/presentationml/2006/ole">
            <p:oleObj spid="_x0000_s84995" name="Worksheet" r:id="rId5" imgW="3372002" imgH="485851" progId="Excel.Sheet.12">
              <p:embed/>
            </p:oleObj>
          </a:graphicData>
        </a:graphic>
      </p:graphicFrame>
      <p:sp>
        <p:nvSpPr>
          <p:cNvPr id="8" name="TextBox 7"/>
          <p:cNvSpPr txBox="1"/>
          <p:nvPr/>
        </p:nvSpPr>
        <p:spPr>
          <a:xfrm>
            <a:off x="533400" y="5410200"/>
            <a:ext cx="8305800" cy="830997"/>
          </a:xfrm>
          <a:prstGeom prst="rect">
            <a:avLst/>
          </a:prstGeom>
          <a:noFill/>
        </p:spPr>
        <p:txBody>
          <a:bodyPr wrap="square" rtlCol="0">
            <a:spAutoFit/>
          </a:bodyPr>
          <a:lstStyle/>
          <a:p>
            <a:r>
              <a:rPr lang="en-US" sz="2400" dirty="0" smtClean="0"/>
              <a:t>This probability can be described as the probability of a false detection.</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4-15: Signal Detection-2</a:t>
            </a:r>
            <a:endParaRPr lang="en-US" dirty="0"/>
          </a:p>
        </p:txBody>
      </p:sp>
      <p:sp>
        <p:nvSpPr>
          <p:cNvPr id="3" name="Content Placeholder 2"/>
          <p:cNvSpPr>
            <a:spLocks noGrp="1"/>
          </p:cNvSpPr>
          <p:nvPr>
            <p:ph idx="1"/>
          </p:nvPr>
        </p:nvSpPr>
        <p:spPr>
          <a:xfrm>
            <a:off x="381000" y="914400"/>
            <a:ext cx="8458200" cy="914400"/>
          </a:xfrm>
        </p:spPr>
        <p:txBody>
          <a:bodyPr>
            <a:normAutofit/>
          </a:bodyPr>
          <a:lstStyle/>
          <a:p>
            <a:pPr>
              <a:buNone/>
            </a:pPr>
            <a:r>
              <a:rPr lang="en-US" sz="2400" dirty="0" smtClean="0"/>
              <a:t>Determine the symmetric bounds about 0 that include 99% of all noise readings.  We need to find </a:t>
            </a:r>
            <a:r>
              <a:rPr lang="en-US" sz="2400" i="1" dirty="0" smtClean="0"/>
              <a:t>x</a:t>
            </a:r>
            <a:r>
              <a:rPr lang="en-US" sz="2400" dirty="0" smtClean="0"/>
              <a:t> such that </a:t>
            </a:r>
            <a:r>
              <a:rPr lang="en-US" sz="2400" i="1" dirty="0" smtClean="0"/>
              <a:t>P</a:t>
            </a:r>
            <a:r>
              <a:rPr lang="en-US" sz="2400" dirty="0" smtClean="0"/>
              <a:t>(-</a:t>
            </a:r>
            <a:r>
              <a:rPr lang="en-US" sz="2400" i="1" dirty="0" smtClean="0"/>
              <a:t>x</a:t>
            </a:r>
            <a:r>
              <a:rPr lang="en-US" sz="2400" dirty="0" smtClean="0"/>
              <a:t> &lt; </a:t>
            </a:r>
            <a:r>
              <a:rPr lang="en-US" sz="2400" i="1" dirty="0" smtClean="0"/>
              <a:t>N</a:t>
            </a:r>
            <a:r>
              <a:rPr lang="en-US" sz="2400" dirty="0" smtClean="0"/>
              <a:t> &lt; </a:t>
            </a:r>
            <a:r>
              <a:rPr lang="en-US" sz="2400" i="1" dirty="0" smtClean="0"/>
              <a:t>x</a:t>
            </a:r>
            <a:r>
              <a:rPr lang="en-US" sz="2400" dirty="0" smtClean="0"/>
              <a:t>) = 0.99.</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35</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295400" y="1676400"/>
          <a:ext cx="6430962" cy="1916113"/>
        </p:xfrm>
        <a:graphic>
          <a:graphicData uri="http://schemas.openxmlformats.org/presentationml/2006/ole">
            <p:oleObj spid="_x0000_s86018" name="Equation" r:id="rId4" imgW="3835080" imgH="1143000" progId="Equation.DSMT4">
              <p:embed/>
            </p:oleObj>
          </a:graphicData>
        </a:graphic>
      </p:graphicFrame>
      <p:pic>
        <p:nvPicPr>
          <p:cNvPr id="86020" name="Picture 4" descr="C:\Documents and Settings\rsims\My Documents\Sims Courses\Wiley Slide Development Project\JPEG images from Jenny\Ch04\fig_04_17.jpg"/>
          <p:cNvPicPr>
            <a:picLocks noChangeAspect="1" noChangeArrowheads="1"/>
          </p:cNvPicPr>
          <p:nvPr/>
        </p:nvPicPr>
        <p:blipFill>
          <a:blip r:embed="rId5" cstate="print"/>
          <a:srcRect/>
          <a:stretch>
            <a:fillRect/>
          </a:stretch>
        </p:blipFill>
        <p:spPr bwMode="auto">
          <a:xfrm>
            <a:off x="1219200" y="3657600"/>
            <a:ext cx="6263500" cy="2205746"/>
          </a:xfrm>
          <a:prstGeom prst="rect">
            <a:avLst/>
          </a:prstGeom>
          <a:noFill/>
        </p:spPr>
      </p:pic>
      <p:sp>
        <p:nvSpPr>
          <p:cNvPr id="9" name="TextBox 8"/>
          <p:cNvSpPr txBox="1"/>
          <p:nvPr/>
        </p:nvSpPr>
        <p:spPr>
          <a:xfrm>
            <a:off x="990600" y="5867400"/>
            <a:ext cx="6750887" cy="369332"/>
          </a:xfrm>
          <a:prstGeom prst="rect">
            <a:avLst/>
          </a:prstGeom>
          <a:noFill/>
        </p:spPr>
        <p:txBody>
          <a:bodyPr wrap="none" rtlCol="0">
            <a:spAutoFit/>
          </a:bodyPr>
          <a:lstStyle/>
          <a:p>
            <a:r>
              <a:rPr lang="en-US" dirty="0" smtClean="0">
                <a:solidFill>
                  <a:srgbClr val="0070C0"/>
                </a:solidFill>
              </a:rPr>
              <a:t>Figure 4-17  </a:t>
            </a:r>
            <a:r>
              <a:rPr lang="en-US" dirty="0" smtClean="0"/>
              <a:t>Determining the value of </a:t>
            </a:r>
            <a:r>
              <a:rPr lang="en-US" i="1" dirty="0" smtClean="0"/>
              <a:t>x</a:t>
            </a:r>
            <a:r>
              <a:rPr lang="en-US" dirty="0" smtClean="0"/>
              <a:t> to meet a specified probability.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4-15: Signal Detection-3</a:t>
            </a:r>
            <a:endParaRPr lang="en-US" dirty="0"/>
          </a:p>
        </p:txBody>
      </p:sp>
      <p:sp>
        <p:nvSpPr>
          <p:cNvPr id="3" name="Content Placeholder 2"/>
          <p:cNvSpPr>
            <a:spLocks noGrp="1"/>
          </p:cNvSpPr>
          <p:nvPr>
            <p:ph idx="1"/>
          </p:nvPr>
        </p:nvSpPr>
        <p:spPr>
          <a:xfrm>
            <a:off x="457200" y="1066800"/>
            <a:ext cx="8229600" cy="1676400"/>
          </a:xfrm>
        </p:spPr>
        <p:txBody>
          <a:bodyPr>
            <a:normAutofit/>
          </a:bodyPr>
          <a:lstStyle/>
          <a:p>
            <a:pPr>
              <a:buNone/>
            </a:pPr>
            <a:r>
              <a:rPr lang="en-US" sz="2400" dirty="0" smtClean="0"/>
              <a:t>Suppose that when a digital 1 signal is transmitted, the mean of the noise distribution shifts to 1.8 volts.  What is the probability that a digital 1 is not detected?  Let </a:t>
            </a:r>
            <a:r>
              <a:rPr lang="en-US" sz="2400" i="1" dirty="0" smtClean="0"/>
              <a:t>S</a:t>
            </a:r>
            <a:r>
              <a:rPr lang="en-US" sz="2400" dirty="0" smtClean="0"/>
              <a:t> denote the voltage when a digital 1 is transmitted.</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36</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2057400" y="2819400"/>
          <a:ext cx="4546600" cy="1371600"/>
        </p:xfrm>
        <a:graphic>
          <a:graphicData uri="http://schemas.openxmlformats.org/presentationml/2006/ole">
            <p:oleObj spid="_x0000_s87042" name="Equation" r:id="rId4" imgW="2273040" imgH="685800" progId="Equation.DSMT4">
              <p:embed/>
            </p:oleObj>
          </a:graphicData>
        </a:graphic>
      </p:graphicFrame>
      <p:graphicFrame>
        <p:nvGraphicFramePr>
          <p:cNvPr id="87043" name="Object 3"/>
          <p:cNvGraphicFramePr>
            <a:graphicFrameLocks noChangeAspect="1"/>
          </p:cNvGraphicFramePr>
          <p:nvPr/>
        </p:nvGraphicFramePr>
        <p:xfrm>
          <a:off x="2286000" y="4267200"/>
          <a:ext cx="4231341" cy="609600"/>
        </p:xfrm>
        <a:graphic>
          <a:graphicData uri="http://schemas.openxmlformats.org/presentationml/2006/ole">
            <p:oleObj spid="_x0000_s87043" name="Worksheet" r:id="rId5" imgW="3372002" imgH="485851" progId="Excel.Sheet.12">
              <p:embed/>
            </p:oleObj>
          </a:graphicData>
        </a:graphic>
      </p:graphicFrame>
      <p:sp>
        <p:nvSpPr>
          <p:cNvPr id="8" name="TextBox 7"/>
          <p:cNvSpPr txBox="1"/>
          <p:nvPr/>
        </p:nvSpPr>
        <p:spPr>
          <a:xfrm>
            <a:off x="609600" y="5257800"/>
            <a:ext cx="6947120" cy="830997"/>
          </a:xfrm>
          <a:prstGeom prst="rect">
            <a:avLst/>
          </a:prstGeom>
          <a:noFill/>
        </p:spPr>
        <p:txBody>
          <a:bodyPr wrap="square" rtlCol="0">
            <a:spAutoFit/>
          </a:bodyPr>
          <a:lstStyle/>
          <a:p>
            <a:r>
              <a:rPr lang="en-US" sz="2400" dirty="0" smtClean="0"/>
              <a:t>This probability can be interpreted as the probability of a missed signal.</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4-16: Shaft Diameter-1</a:t>
            </a:r>
            <a:endParaRPr lang="en-US" dirty="0"/>
          </a:p>
        </p:txBody>
      </p:sp>
      <p:sp>
        <p:nvSpPr>
          <p:cNvPr id="3" name="Content Placeholder 2"/>
          <p:cNvSpPr>
            <a:spLocks noGrp="1"/>
          </p:cNvSpPr>
          <p:nvPr>
            <p:ph idx="1"/>
          </p:nvPr>
        </p:nvSpPr>
        <p:spPr>
          <a:xfrm>
            <a:off x="457200" y="914400"/>
            <a:ext cx="8229600" cy="2057400"/>
          </a:xfrm>
        </p:spPr>
        <p:txBody>
          <a:bodyPr>
            <a:normAutofit/>
          </a:bodyPr>
          <a:lstStyle/>
          <a:p>
            <a:pPr>
              <a:buNone/>
            </a:pPr>
            <a:r>
              <a:rPr lang="en-US" sz="2400" dirty="0" smtClean="0"/>
              <a:t>The diameter of the shaft is normally distributed with </a:t>
            </a:r>
            <a:r>
              <a:rPr lang="el-GR" sz="2400" dirty="0" smtClean="0"/>
              <a:t>μ</a:t>
            </a:r>
            <a:r>
              <a:rPr lang="en-US" sz="2400" dirty="0" smtClean="0"/>
              <a:t> = 0.2508 inch and </a:t>
            </a:r>
            <a:r>
              <a:rPr lang="el-GR" sz="2400" dirty="0" smtClean="0"/>
              <a:t>σ</a:t>
            </a:r>
            <a:r>
              <a:rPr lang="en-US" sz="2400" dirty="0" smtClean="0"/>
              <a:t> = 0.0005 inch.  The specifications on the shaft are 0.2500 ± 0.0015 inch.  What proportion of shafts conform to the specifications?  Let </a:t>
            </a:r>
            <a:r>
              <a:rPr lang="en-US" sz="2400" i="1" dirty="0" smtClean="0"/>
              <a:t>X</a:t>
            </a:r>
            <a:r>
              <a:rPr lang="en-US" sz="2400" dirty="0" smtClean="0"/>
              <a:t> denote the shaft diameter in inches.</a:t>
            </a:r>
          </a:p>
          <a:p>
            <a:pPr>
              <a:buNone/>
            </a:pPr>
            <a:r>
              <a:rPr lang="en-US" sz="2400" dirty="0" smtClean="0"/>
              <a:t>Answer:</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37</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752599" y="2667000"/>
          <a:ext cx="4520045" cy="2209800"/>
        </p:xfrm>
        <a:graphic>
          <a:graphicData uri="http://schemas.openxmlformats.org/presentationml/2006/ole">
            <p:oleObj spid="_x0000_s104450" name="Equation" r:id="rId4" imgW="2857320" imgH="1396800" progId="Equation.DSMT4">
              <p:embed/>
            </p:oleObj>
          </a:graphicData>
        </a:graphic>
      </p:graphicFrame>
      <p:graphicFrame>
        <p:nvGraphicFramePr>
          <p:cNvPr id="104451" name="Object 3"/>
          <p:cNvGraphicFramePr>
            <a:graphicFrameLocks noChangeAspect="1"/>
          </p:cNvGraphicFramePr>
          <p:nvPr/>
        </p:nvGraphicFramePr>
        <p:xfrm>
          <a:off x="457199" y="5181600"/>
          <a:ext cx="8095129" cy="533400"/>
        </p:xfrm>
        <a:graphic>
          <a:graphicData uri="http://schemas.openxmlformats.org/presentationml/2006/ole">
            <p:oleObj spid="_x0000_s104451" name="Worksheet" r:id="rId5" imgW="7372502" imgH="485851" progId="Excel.Sheet.12">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4-16: Shaft Diameter-2</a:t>
            </a:r>
            <a:endParaRPr lang="en-US" dirty="0"/>
          </a:p>
        </p:txBody>
      </p:sp>
      <p:sp>
        <p:nvSpPr>
          <p:cNvPr id="3" name="Content Placeholder 2"/>
          <p:cNvSpPr>
            <a:spLocks noGrp="1"/>
          </p:cNvSpPr>
          <p:nvPr>
            <p:ph idx="1"/>
          </p:nvPr>
        </p:nvSpPr>
        <p:spPr>
          <a:xfrm>
            <a:off x="457200" y="914400"/>
            <a:ext cx="8229600" cy="1828800"/>
          </a:xfrm>
        </p:spPr>
        <p:txBody>
          <a:bodyPr>
            <a:normAutofit lnSpcReduction="10000"/>
          </a:bodyPr>
          <a:lstStyle/>
          <a:p>
            <a:pPr>
              <a:buNone/>
            </a:pPr>
            <a:r>
              <a:rPr lang="en-US" sz="2400" dirty="0" smtClean="0"/>
              <a:t>Most of the nonconforming shafts are too large, because the process mean is near the upper specification limit.  If the process is centered so that the process mean is equal to the target value,  what proportion of the shafts will now conform?</a:t>
            </a:r>
          </a:p>
          <a:p>
            <a:pPr>
              <a:buNone/>
            </a:pPr>
            <a:r>
              <a:rPr lang="en-US" sz="2400" dirty="0" smtClean="0"/>
              <a:t>Answer:</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4-6 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38</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2286000" y="2438400"/>
          <a:ext cx="4419600" cy="2160693"/>
        </p:xfrm>
        <a:graphic>
          <a:graphicData uri="http://schemas.openxmlformats.org/presentationml/2006/ole">
            <p:oleObj spid="_x0000_s105474" name="Equation" r:id="rId4" imgW="2857320" imgH="1396800" progId="Equation.DSMT4">
              <p:embed/>
            </p:oleObj>
          </a:graphicData>
        </a:graphic>
      </p:graphicFrame>
      <p:graphicFrame>
        <p:nvGraphicFramePr>
          <p:cNvPr id="105475" name="Object 3"/>
          <p:cNvGraphicFramePr>
            <a:graphicFrameLocks noChangeAspect="1"/>
          </p:cNvGraphicFramePr>
          <p:nvPr/>
        </p:nvGraphicFramePr>
        <p:xfrm>
          <a:off x="685800" y="4724400"/>
          <a:ext cx="7655859" cy="533400"/>
        </p:xfrm>
        <a:graphic>
          <a:graphicData uri="http://schemas.openxmlformats.org/presentationml/2006/ole">
            <p:oleObj spid="_x0000_s105475" name="Worksheet" r:id="rId5" imgW="6972300" imgH="485851" progId="Excel.Sheet.12">
              <p:embed/>
            </p:oleObj>
          </a:graphicData>
        </a:graphic>
      </p:graphicFrame>
      <p:sp>
        <p:nvSpPr>
          <p:cNvPr id="8" name="TextBox 7"/>
          <p:cNvSpPr txBox="1"/>
          <p:nvPr/>
        </p:nvSpPr>
        <p:spPr>
          <a:xfrm>
            <a:off x="609600" y="5410200"/>
            <a:ext cx="8001000" cy="830997"/>
          </a:xfrm>
          <a:prstGeom prst="rect">
            <a:avLst/>
          </a:prstGeom>
          <a:noFill/>
        </p:spPr>
        <p:txBody>
          <a:bodyPr wrap="square" rtlCol="0">
            <a:spAutoFit/>
          </a:bodyPr>
          <a:lstStyle/>
          <a:p>
            <a:r>
              <a:rPr lang="en-US" sz="2400" dirty="0" smtClean="0"/>
              <a:t>By centering the process, the yield increased from 91.924% to 99.730%, an increase of 7.806%</a:t>
            </a: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Approximations</a:t>
            </a:r>
            <a:endParaRPr lang="en-US" dirty="0"/>
          </a:p>
        </p:txBody>
      </p:sp>
      <p:sp>
        <p:nvSpPr>
          <p:cNvPr id="3" name="Content Placeholder 2"/>
          <p:cNvSpPr>
            <a:spLocks noGrp="1"/>
          </p:cNvSpPr>
          <p:nvPr>
            <p:ph idx="1"/>
          </p:nvPr>
        </p:nvSpPr>
        <p:spPr/>
        <p:txBody>
          <a:bodyPr>
            <a:normAutofit lnSpcReduction="10000"/>
          </a:bodyPr>
          <a:lstStyle/>
          <a:p>
            <a:r>
              <a:rPr lang="en-US" dirty="0" smtClean="0"/>
              <a:t>The binomial and Poisson distributions become more bell-shaped and symmetric as their means increase.</a:t>
            </a:r>
          </a:p>
          <a:p>
            <a:r>
              <a:rPr lang="en-US" dirty="0" smtClean="0"/>
              <a:t>For manual calculations, the normal approximation is practical – exact probabilities of the binomial and Poisson, with large means, require technology (Minitab, Excel).</a:t>
            </a:r>
          </a:p>
          <a:p>
            <a:r>
              <a:rPr lang="en-US" dirty="0" smtClean="0"/>
              <a:t>The normal is a good approximation for the:</a:t>
            </a:r>
          </a:p>
          <a:p>
            <a:pPr lvl="1"/>
            <a:r>
              <a:rPr lang="en-US" dirty="0" smtClean="0"/>
              <a:t>Binomial if </a:t>
            </a:r>
            <a:r>
              <a:rPr lang="en-US" i="1" dirty="0" smtClean="0"/>
              <a:t>np</a:t>
            </a:r>
            <a:r>
              <a:rPr lang="en-US" dirty="0" smtClean="0"/>
              <a:t> &gt; 5 and </a:t>
            </a:r>
            <a:r>
              <a:rPr lang="en-US" i="1" dirty="0" smtClean="0"/>
              <a:t>n</a:t>
            </a:r>
            <a:r>
              <a:rPr lang="en-US" dirty="0" smtClean="0"/>
              <a:t>(1-</a:t>
            </a:r>
            <a:r>
              <a:rPr lang="en-US" i="1" dirty="0" smtClean="0"/>
              <a:t>p</a:t>
            </a:r>
            <a:r>
              <a:rPr lang="en-US" dirty="0" smtClean="0"/>
              <a:t>) &gt; 5.</a:t>
            </a:r>
          </a:p>
          <a:p>
            <a:pPr lvl="1"/>
            <a:r>
              <a:rPr lang="en-US" dirty="0" smtClean="0"/>
              <a:t>Poisson if </a:t>
            </a:r>
            <a:r>
              <a:rPr lang="el-GR" dirty="0" smtClean="0"/>
              <a:t>λ</a:t>
            </a:r>
            <a:r>
              <a:rPr lang="en-US" dirty="0" smtClean="0"/>
              <a:t> &gt; 5.</a:t>
            </a:r>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39</a:t>
            </a:fld>
            <a:endParaRPr lang="en-US" dirty="0">
              <a:solidFill>
                <a:prstClr val="black">
                  <a:tint val="75000"/>
                </a:prst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Density Functions</a:t>
            </a:r>
            <a:endParaRPr lang="en-US" dirty="0"/>
          </a:p>
        </p:txBody>
      </p:sp>
      <p:sp>
        <p:nvSpPr>
          <p:cNvPr id="3" name="Content Placeholder 2"/>
          <p:cNvSpPr>
            <a:spLocks noGrp="1"/>
          </p:cNvSpPr>
          <p:nvPr>
            <p:ph idx="1"/>
          </p:nvPr>
        </p:nvSpPr>
        <p:spPr>
          <a:xfrm>
            <a:off x="457200" y="914400"/>
            <a:ext cx="8229600" cy="1981200"/>
          </a:xfrm>
        </p:spPr>
        <p:txBody>
          <a:bodyPr>
            <a:normAutofit/>
          </a:bodyPr>
          <a:lstStyle/>
          <a:p>
            <a:pPr>
              <a:buNone/>
            </a:pPr>
            <a:r>
              <a:rPr lang="en-US" sz="2800" dirty="0" smtClean="0"/>
              <a:t>Density functions, in contrast to mass functions, distribute probability continuously along an interval.</a:t>
            </a:r>
          </a:p>
          <a:p>
            <a:pPr>
              <a:buNone/>
            </a:pPr>
            <a:r>
              <a:rPr lang="en-US" sz="2800" dirty="0" smtClean="0"/>
              <a:t>The loading on the beam between points a &amp; b is the integral of the function between points a &amp; b.</a:t>
            </a:r>
          </a:p>
          <a:p>
            <a:pPr>
              <a:buNone/>
            </a:pPr>
            <a:endParaRPr lang="en-US" sz="2800" dirty="0"/>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75000"/>
                  </a:prstClr>
                </a:solidFill>
              </a:rPr>
              <a:t>Sec 4-2 Probability Distributions &amp; Probability Density Functions</a:t>
            </a:r>
            <a:endParaRPr lang="en-US" dirty="0">
              <a:solidFill>
                <a:prstClr val="black">
                  <a:tint val="75000"/>
                </a:prstClr>
              </a:solidFill>
            </a:endParaRPr>
          </a:p>
        </p:txBody>
      </p:sp>
      <p:pic>
        <p:nvPicPr>
          <p:cNvPr id="1027" name="Picture 3" descr="C:\Documents and Settings\rsims\My Documents\Sims Courses\Wiley Slide Development Project\JPEG images from Jenny\Ch04\fig_04_01.jpg"/>
          <p:cNvPicPr>
            <a:picLocks noChangeAspect="1" noChangeArrowheads="1"/>
          </p:cNvPicPr>
          <p:nvPr/>
        </p:nvPicPr>
        <p:blipFill>
          <a:blip r:embed="rId3" cstate="print"/>
          <a:srcRect/>
          <a:stretch>
            <a:fillRect/>
          </a:stretch>
        </p:blipFill>
        <p:spPr bwMode="auto">
          <a:xfrm>
            <a:off x="2667000" y="3200400"/>
            <a:ext cx="3037802" cy="2133599"/>
          </a:xfrm>
          <a:prstGeom prst="rect">
            <a:avLst/>
          </a:prstGeom>
          <a:noFill/>
        </p:spPr>
      </p:pic>
      <p:sp>
        <p:nvSpPr>
          <p:cNvPr id="8" name="TextBox 7"/>
          <p:cNvSpPr txBox="1"/>
          <p:nvPr/>
        </p:nvSpPr>
        <p:spPr>
          <a:xfrm>
            <a:off x="1524000" y="5486400"/>
            <a:ext cx="5791200" cy="646331"/>
          </a:xfrm>
          <a:prstGeom prst="rect">
            <a:avLst/>
          </a:prstGeom>
          <a:noFill/>
        </p:spPr>
        <p:txBody>
          <a:bodyPr wrap="square" rtlCol="0">
            <a:spAutoFit/>
          </a:bodyPr>
          <a:lstStyle/>
          <a:p>
            <a:r>
              <a:rPr lang="en-US" dirty="0" smtClean="0">
                <a:solidFill>
                  <a:srgbClr val="0070C0"/>
                </a:solidFill>
              </a:rPr>
              <a:t>Figure 4-1  </a:t>
            </a:r>
            <a:r>
              <a:rPr lang="en-US" dirty="0" smtClean="0"/>
              <a:t>Density function as a loading on a long, thin beam.  Most of the load occurs at the larger values of </a:t>
            </a:r>
            <a:r>
              <a:rPr lang="en-US" i="1" dirty="0"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Approximation to the Binomial</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40</a:t>
            </a:fld>
            <a:endParaRPr lang="en-US" dirty="0">
              <a:solidFill>
                <a:prstClr val="black">
                  <a:tint val="75000"/>
                </a:prstClr>
              </a:solidFill>
            </a:endParaRPr>
          </a:p>
        </p:txBody>
      </p:sp>
      <p:pic>
        <p:nvPicPr>
          <p:cNvPr id="106498" name="Picture 2" descr="C:\Documents and Settings\rsims\My Documents\Sims Courses\Wiley Slide Development Project\JPEG images from Jenny\Ch04\fig_04_19.jpg"/>
          <p:cNvPicPr>
            <a:picLocks noChangeAspect="1" noChangeArrowheads="1"/>
          </p:cNvPicPr>
          <p:nvPr/>
        </p:nvPicPr>
        <p:blipFill>
          <a:blip r:embed="rId3" cstate="print"/>
          <a:srcRect/>
          <a:stretch>
            <a:fillRect/>
          </a:stretch>
        </p:blipFill>
        <p:spPr bwMode="auto">
          <a:xfrm>
            <a:off x="5105400" y="1447800"/>
            <a:ext cx="3579312" cy="3830374"/>
          </a:xfrm>
          <a:prstGeom prst="rect">
            <a:avLst/>
          </a:prstGeom>
          <a:noFill/>
        </p:spPr>
      </p:pic>
      <p:sp>
        <p:nvSpPr>
          <p:cNvPr id="7" name="TextBox 6"/>
          <p:cNvSpPr txBox="1"/>
          <p:nvPr/>
        </p:nvSpPr>
        <p:spPr>
          <a:xfrm>
            <a:off x="381000" y="1143000"/>
            <a:ext cx="4648200" cy="4524315"/>
          </a:xfrm>
          <a:prstGeom prst="rect">
            <a:avLst/>
          </a:prstGeom>
          <a:noFill/>
        </p:spPr>
        <p:txBody>
          <a:bodyPr wrap="square" rtlCol="0">
            <a:spAutoFit/>
          </a:bodyPr>
          <a:lstStyle/>
          <a:p>
            <a:r>
              <a:rPr lang="en-US" sz="2400" dirty="0" smtClean="0"/>
              <a:t>Suppose we have a binomial distribution with </a:t>
            </a:r>
            <a:r>
              <a:rPr lang="en-US" sz="2400" i="1" dirty="0" smtClean="0"/>
              <a:t>n</a:t>
            </a:r>
            <a:r>
              <a:rPr lang="en-US" sz="2400" dirty="0" smtClean="0"/>
              <a:t> = 10 and </a:t>
            </a:r>
            <a:r>
              <a:rPr lang="en-US" sz="2400" i="1" dirty="0" smtClean="0"/>
              <a:t>p</a:t>
            </a:r>
            <a:r>
              <a:rPr lang="en-US" sz="2400" dirty="0" smtClean="0"/>
              <a:t> = 0.5.  Its mean and standard deviation are 5.0 and 1.58 respectively.</a:t>
            </a:r>
          </a:p>
          <a:p>
            <a:endParaRPr lang="en-US" sz="2400" dirty="0" smtClean="0"/>
          </a:p>
          <a:p>
            <a:r>
              <a:rPr lang="en-US" sz="2400" dirty="0" smtClean="0"/>
              <a:t>Draw the normal distribution over the binomial distribution.</a:t>
            </a:r>
          </a:p>
          <a:p>
            <a:endParaRPr lang="en-US" sz="2400" dirty="0" smtClean="0"/>
          </a:p>
          <a:p>
            <a:r>
              <a:rPr lang="en-US" sz="2400" dirty="0" smtClean="0"/>
              <a:t>The areas of the normal approximate the areas of the bars of the binomial with a </a:t>
            </a:r>
            <a:r>
              <a:rPr lang="en-US" sz="2400" dirty="0" smtClean="0">
                <a:solidFill>
                  <a:srgbClr val="0070C0"/>
                </a:solidFill>
              </a:rPr>
              <a:t>continuity correction.</a:t>
            </a:r>
            <a:endParaRPr lang="en-US" sz="2400" dirty="0">
              <a:solidFill>
                <a:srgbClr val="0070C0"/>
              </a:solidFill>
            </a:endParaRPr>
          </a:p>
        </p:txBody>
      </p:sp>
      <p:sp>
        <p:nvSpPr>
          <p:cNvPr id="8" name="TextBox 7"/>
          <p:cNvSpPr txBox="1"/>
          <p:nvPr/>
        </p:nvSpPr>
        <p:spPr>
          <a:xfrm>
            <a:off x="4953000" y="5410200"/>
            <a:ext cx="3733801" cy="923330"/>
          </a:xfrm>
          <a:prstGeom prst="rect">
            <a:avLst/>
          </a:prstGeom>
          <a:noFill/>
        </p:spPr>
        <p:txBody>
          <a:bodyPr wrap="square" rtlCol="0">
            <a:spAutoFit/>
          </a:bodyPr>
          <a:lstStyle/>
          <a:p>
            <a:r>
              <a:rPr lang="en-US" dirty="0" smtClean="0">
                <a:solidFill>
                  <a:srgbClr val="0070C0"/>
                </a:solidFill>
              </a:rPr>
              <a:t>Figure 4-19  </a:t>
            </a:r>
            <a:r>
              <a:rPr lang="en-US" dirty="0" smtClean="0"/>
              <a:t>Overlaying the normal distribution upon a binomial with matched parameters.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4-17: </a:t>
            </a:r>
            <a:endParaRPr lang="en-US" dirty="0"/>
          </a:p>
        </p:txBody>
      </p:sp>
      <p:sp>
        <p:nvSpPr>
          <p:cNvPr id="3" name="Content Placeholder 2"/>
          <p:cNvSpPr>
            <a:spLocks noGrp="1"/>
          </p:cNvSpPr>
          <p:nvPr>
            <p:ph idx="1"/>
          </p:nvPr>
        </p:nvSpPr>
        <p:spPr>
          <a:xfrm>
            <a:off x="381000" y="1066800"/>
            <a:ext cx="8305800" cy="2362200"/>
          </a:xfrm>
        </p:spPr>
        <p:txBody>
          <a:bodyPr>
            <a:normAutofit/>
          </a:bodyPr>
          <a:lstStyle/>
          <a:p>
            <a:pPr>
              <a:buNone/>
            </a:pPr>
            <a:r>
              <a:rPr lang="en-US" sz="2400" dirty="0" smtClean="0"/>
              <a:t>In a digital comm channel, assume that the number of bits received in error can be modeled by a binomial random variable.  The probability that a bit is received in error is 10</a:t>
            </a:r>
            <a:r>
              <a:rPr lang="en-US" sz="2400" baseline="30000" dirty="0" smtClean="0"/>
              <a:t>-5</a:t>
            </a:r>
            <a:r>
              <a:rPr lang="en-US" sz="2400" dirty="0" smtClean="0"/>
              <a:t>.  If 16 million bits are transmitted, what is the probability that 150 or fewer errors occur?  Let </a:t>
            </a:r>
            <a:r>
              <a:rPr lang="en-US" sz="2400" i="1" dirty="0" smtClean="0"/>
              <a:t>X</a:t>
            </a:r>
            <a:r>
              <a:rPr lang="en-US" sz="2400" dirty="0" smtClean="0"/>
              <a:t> denote the number of errors.</a:t>
            </a:r>
          </a:p>
          <a:p>
            <a:pPr>
              <a:buNone/>
            </a:pPr>
            <a:r>
              <a:rPr lang="en-US" sz="2400" dirty="0" smtClean="0"/>
              <a:t>Answer: </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41</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524000" y="3276600"/>
          <a:ext cx="5941359" cy="838200"/>
        </p:xfrm>
        <a:graphic>
          <a:graphicData uri="http://schemas.openxmlformats.org/presentationml/2006/ole">
            <p:oleObj spid="_x0000_s108546" name="Equation" r:id="rId4" imgW="3060360" imgH="431640" progId="Equation.DSMT4">
              <p:embed/>
            </p:oleObj>
          </a:graphicData>
        </a:graphic>
      </p:graphicFrame>
      <p:graphicFrame>
        <p:nvGraphicFramePr>
          <p:cNvPr id="108547" name="Object 3"/>
          <p:cNvGraphicFramePr>
            <a:graphicFrameLocks noChangeAspect="1"/>
          </p:cNvGraphicFramePr>
          <p:nvPr/>
        </p:nvGraphicFramePr>
        <p:xfrm>
          <a:off x="1600200" y="4267200"/>
          <a:ext cx="5741894" cy="685800"/>
        </p:xfrm>
        <a:graphic>
          <a:graphicData uri="http://schemas.openxmlformats.org/presentationml/2006/ole">
            <p:oleObj spid="_x0000_s108547" name="Worksheet" r:id="rId5" imgW="4067251" imgH="485851" progId="Excel.Sheet.12">
              <p:embed/>
            </p:oleObj>
          </a:graphicData>
        </a:graphic>
      </p:graphicFrame>
      <p:sp>
        <p:nvSpPr>
          <p:cNvPr id="8" name="TextBox 7"/>
          <p:cNvSpPr txBox="1"/>
          <p:nvPr/>
        </p:nvSpPr>
        <p:spPr>
          <a:xfrm>
            <a:off x="533400" y="5181600"/>
            <a:ext cx="7924800" cy="830997"/>
          </a:xfrm>
          <a:prstGeom prst="rect">
            <a:avLst/>
          </a:prstGeom>
          <a:noFill/>
        </p:spPr>
        <p:txBody>
          <a:bodyPr wrap="square" rtlCol="0">
            <a:spAutoFit/>
          </a:bodyPr>
          <a:lstStyle/>
          <a:p>
            <a:r>
              <a:rPr lang="en-US" sz="2400" dirty="0" smtClean="0"/>
              <a:t>Can only be evaluated with technology.  Manually, we must use the normal approximation to the binomial.</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Approximation Method</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42</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457200" y="1066800"/>
          <a:ext cx="8189912" cy="4943475"/>
        </p:xfrm>
        <a:graphic>
          <a:graphicData uri="http://schemas.openxmlformats.org/presentationml/2006/ole">
            <p:oleObj spid="_x0000_s109570" name="Equation" r:id="rId4" imgW="5092560" imgH="3073320" progId="Equation.DSMT4">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4-18: Applying the Approximation</a:t>
            </a:r>
            <a:endParaRPr lang="en-US" dirty="0"/>
          </a:p>
        </p:txBody>
      </p:sp>
      <p:sp>
        <p:nvSpPr>
          <p:cNvPr id="3" name="Content Placeholder 2"/>
          <p:cNvSpPr>
            <a:spLocks noGrp="1"/>
          </p:cNvSpPr>
          <p:nvPr>
            <p:ph idx="1"/>
          </p:nvPr>
        </p:nvSpPr>
        <p:spPr>
          <a:xfrm>
            <a:off x="457200" y="1066800"/>
            <a:ext cx="8229600" cy="990600"/>
          </a:xfrm>
        </p:spPr>
        <p:txBody>
          <a:bodyPr>
            <a:normAutofit/>
          </a:bodyPr>
          <a:lstStyle/>
          <a:p>
            <a:pPr>
              <a:buNone/>
            </a:pPr>
            <a:r>
              <a:rPr lang="en-US" sz="2400" dirty="0" smtClean="0"/>
              <a:t>The digital comm problem in the previous example is solved using the normal approximation to the binomial as follows:</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43</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849313" y="2133600"/>
          <a:ext cx="6605587" cy="2579688"/>
        </p:xfrm>
        <a:graphic>
          <a:graphicData uri="http://schemas.openxmlformats.org/presentationml/2006/ole">
            <p:oleObj spid="_x0000_s110594" name="Equation" r:id="rId4" imgW="3479760" imgH="1358640" progId="Equation.DSMT4">
              <p:embed/>
            </p:oleObj>
          </a:graphicData>
        </a:graphic>
      </p:graphicFrame>
      <p:graphicFrame>
        <p:nvGraphicFramePr>
          <p:cNvPr id="110596" name="Object 4"/>
          <p:cNvGraphicFramePr>
            <a:graphicFrameLocks noChangeAspect="1"/>
          </p:cNvGraphicFramePr>
          <p:nvPr/>
        </p:nvGraphicFramePr>
        <p:xfrm>
          <a:off x="914400" y="5105400"/>
          <a:ext cx="6509084" cy="914400"/>
        </p:xfrm>
        <a:graphic>
          <a:graphicData uri="http://schemas.openxmlformats.org/presentationml/2006/ole">
            <p:oleObj spid="_x0000_s110596" name="Worksheet" r:id="rId5" imgW="5152949" imgH="723900" progId="Excel.Sheet.12">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4-19: Normal Approximation-1</a:t>
            </a:r>
            <a:endParaRPr lang="en-US" dirty="0"/>
          </a:p>
        </p:txBody>
      </p:sp>
      <p:sp>
        <p:nvSpPr>
          <p:cNvPr id="3" name="Content Placeholder 2"/>
          <p:cNvSpPr>
            <a:spLocks noGrp="1"/>
          </p:cNvSpPr>
          <p:nvPr>
            <p:ph idx="1"/>
          </p:nvPr>
        </p:nvSpPr>
        <p:spPr>
          <a:xfrm>
            <a:off x="457200" y="838200"/>
            <a:ext cx="8229600" cy="1600200"/>
          </a:xfrm>
        </p:spPr>
        <p:txBody>
          <a:bodyPr>
            <a:normAutofit/>
          </a:bodyPr>
          <a:lstStyle/>
          <a:p>
            <a:pPr>
              <a:buNone/>
            </a:pPr>
            <a:r>
              <a:rPr lang="en-US" sz="2400" dirty="0" smtClean="0"/>
              <a:t>Again consider the transmission of bits.  To judge how well the normal approximation works, assume </a:t>
            </a:r>
            <a:r>
              <a:rPr lang="en-US" sz="2400" i="1" dirty="0" smtClean="0"/>
              <a:t>n</a:t>
            </a:r>
            <a:r>
              <a:rPr lang="en-US" sz="2400" dirty="0" smtClean="0"/>
              <a:t> = 50 bits are transmitted and the probability of an error is </a:t>
            </a:r>
            <a:r>
              <a:rPr lang="en-US" sz="2400" i="1" dirty="0" smtClean="0"/>
              <a:t>p</a:t>
            </a:r>
            <a:r>
              <a:rPr lang="en-US" sz="2400" dirty="0" smtClean="0"/>
              <a:t> = 0.1.  The exact and approximated probabilities are:</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44</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838200" y="2514600"/>
          <a:ext cx="6908800" cy="2064309"/>
        </p:xfrm>
        <a:graphic>
          <a:graphicData uri="http://schemas.openxmlformats.org/presentationml/2006/ole">
            <p:oleObj spid="_x0000_s111618" name="Equation" r:id="rId4" imgW="3784320" imgH="1130040" progId="Equation.DSMT4">
              <p:embed/>
            </p:oleObj>
          </a:graphicData>
        </a:graphic>
      </p:graphicFrame>
      <p:graphicFrame>
        <p:nvGraphicFramePr>
          <p:cNvPr id="111620" name="Object 4"/>
          <p:cNvGraphicFramePr>
            <a:graphicFrameLocks noChangeAspect="1"/>
          </p:cNvGraphicFramePr>
          <p:nvPr/>
        </p:nvGraphicFramePr>
        <p:xfrm>
          <a:off x="1752600" y="4800600"/>
          <a:ext cx="5335509" cy="1295400"/>
        </p:xfrm>
        <a:graphic>
          <a:graphicData uri="http://schemas.openxmlformats.org/presentationml/2006/ole">
            <p:oleObj spid="_x0000_s111620" name="Worksheet" r:id="rId5" imgW="3962400" imgH="961949" progId="Excel.Sheet.12">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4-19: Normal Approximation-2</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45</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600200" y="914400"/>
          <a:ext cx="5867400" cy="3683844"/>
        </p:xfrm>
        <a:graphic>
          <a:graphicData uri="http://schemas.openxmlformats.org/presentationml/2006/ole">
            <p:oleObj spid="_x0000_s112642" name="Equation" r:id="rId4" imgW="3035160" imgH="1904760" progId="Equation.DSMT4">
              <p:embed/>
            </p:oleObj>
          </a:graphicData>
        </a:graphic>
      </p:graphicFrame>
      <p:graphicFrame>
        <p:nvGraphicFramePr>
          <p:cNvPr id="112643" name="Object 3"/>
          <p:cNvGraphicFramePr>
            <a:graphicFrameLocks noChangeAspect="1"/>
          </p:cNvGraphicFramePr>
          <p:nvPr/>
        </p:nvGraphicFramePr>
        <p:xfrm>
          <a:off x="304800" y="4724400"/>
          <a:ext cx="8510257" cy="1219200"/>
        </p:xfrm>
        <a:graphic>
          <a:graphicData uri="http://schemas.openxmlformats.org/presentationml/2006/ole">
            <p:oleObj spid="_x0000_s112643" name="Worksheet" r:id="rId5" imgW="6715049" imgH="961949" progId="Excel.Sheet.12">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for the Approximation Limits</a:t>
            </a:r>
            <a:endParaRPr lang="en-US" dirty="0"/>
          </a:p>
        </p:txBody>
      </p:sp>
      <p:sp>
        <p:nvSpPr>
          <p:cNvPr id="3" name="Content Placeholder 2"/>
          <p:cNvSpPr>
            <a:spLocks noGrp="1"/>
          </p:cNvSpPr>
          <p:nvPr>
            <p:ph idx="1"/>
          </p:nvPr>
        </p:nvSpPr>
        <p:spPr>
          <a:xfrm>
            <a:off x="304800" y="1066800"/>
            <a:ext cx="4343400" cy="5029200"/>
          </a:xfrm>
        </p:spPr>
        <p:txBody>
          <a:bodyPr>
            <a:normAutofit fontScale="92500" lnSpcReduction="10000"/>
          </a:bodyPr>
          <a:lstStyle/>
          <a:p>
            <a:pPr>
              <a:buNone/>
            </a:pPr>
            <a:r>
              <a:rPr lang="en-US" sz="2600" dirty="0" smtClean="0"/>
              <a:t>The np &gt; 5 and n(1-p) &gt; 5 approximation rule is needed to keep the tails of the normal distribution from getting out-of-bounds.  </a:t>
            </a:r>
          </a:p>
          <a:p>
            <a:pPr>
              <a:buNone/>
            </a:pPr>
            <a:r>
              <a:rPr lang="en-US" sz="2600" dirty="0" smtClean="0"/>
              <a:t>As the binomial mean approaches the endpoints of the range of x, the standard deviation must be small enough to prevent overrun.</a:t>
            </a:r>
          </a:p>
          <a:p>
            <a:pPr>
              <a:buNone/>
            </a:pPr>
            <a:r>
              <a:rPr lang="en-US" sz="2600" dirty="0" smtClean="0"/>
              <a:t>Figure 4-20 shows the asymmetric shape of the binomial when the approximation rule is not met.</a:t>
            </a:r>
          </a:p>
          <a:p>
            <a:pPr>
              <a:buNone/>
            </a:pP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smtClean="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46</a:t>
            </a:fld>
            <a:endParaRPr lang="en-US" dirty="0">
              <a:solidFill>
                <a:prstClr val="black">
                  <a:tint val="75000"/>
                </a:prstClr>
              </a:solidFill>
            </a:endParaRPr>
          </a:p>
        </p:txBody>
      </p:sp>
      <p:pic>
        <p:nvPicPr>
          <p:cNvPr id="6" name="Picture 5" descr="C:\Documents and Settings\rsims\My Documents\Sims Courses\Wiley Slide Development Project\JPEG images from Jenny\Ch04\fig_04_20.jpg"/>
          <p:cNvPicPr>
            <a:picLocks noChangeAspect="1" noChangeArrowheads="1"/>
          </p:cNvPicPr>
          <p:nvPr/>
        </p:nvPicPr>
        <p:blipFill>
          <a:blip r:embed="rId3" cstate="print"/>
          <a:srcRect/>
          <a:stretch>
            <a:fillRect/>
          </a:stretch>
        </p:blipFill>
        <p:spPr bwMode="auto">
          <a:xfrm>
            <a:off x="4724400" y="1143000"/>
            <a:ext cx="3962400" cy="4054825"/>
          </a:xfrm>
          <a:prstGeom prst="rect">
            <a:avLst/>
          </a:prstGeom>
          <a:noFill/>
        </p:spPr>
      </p:pic>
      <p:sp>
        <p:nvSpPr>
          <p:cNvPr id="7" name="TextBox 6"/>
          <p:cNvSpPr txBox="1"/>
          <p:nvPr/>
        </p:nvSpPr>
        <p:spPr>
          <a:xfrm>
            <a:off x="5029200" y="5257800"/>
            <a:ext cx="3657600" cy="646331"/>
          </a:xfrm>
          <a:prstGeom prst="rect">
            <a:avLst/>
          </a:prstGeom>
          <a:noFill/>
        </p:spPr>
        <p:txBody>
          <a:bodyPr wrap="square" rtlCol="0">
            <a:spAutoFit/>
          </a:bodyPr>
          <a:lstStyle/>
          <a:p>
            <a:r>
              <a:rPr lang="en-US" dirty="0" smtClean="0">
                <a:solidFill>
                  <a:srgbClr val="0070C0"/>
                </a:solidFill>
              </a:rPr>
              <a:t>Figure 4-20  </a:t>
            </a:r>
            <a:r>
              <a:rPr lang="en-US" dirty="0" smtClean="0"/>
              <a:t>Binomial distribution is not symmetric as </a:t>
            </a:r>
            <a:r>
              <a:rPr lang="en-US" i="1" dirty="0" smtClean="0"/>
              <a:t>p</a:t>
            </a:r>
            <a:r>
              <a:rPr lang="en-US" dirty="0" smtClean="0"/>
              <a:t> gets near 0 or 1.</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Normal Approximation to Hypergeometric</a:t>
            </a:r>
            <a:endParaRPr lang="en-US" dirty="0"/>
          </a:p>
        </p:txBody>
      </p:sp>
      <p:sp>
        <p:nvSpPr>
          <p:cNvPr id="3" name="Content Placeholder 2"/>
          <p:cNvSpPr>
            <a:spLocks noGrp="1"/>
          </p:cNvSpPr>
          <p:nvPr>
            <p:ph idx="1"/>
          </p:nvPr>
        </p:nvSpPr>
        <p:spPr>
          <a:xfrm>
            <a:off x="457200" y="1066800"/>
            <a:ext cx="8229600" cy="2514600"/>
          </a:xfrm>
        </p:spPr>
        <p:txBody>
          <a:bodyPr>
            <a:noAutofit/>
          </a:bodyPr>
          <a:lstStyle/>
          <a:p>
            <a:pPr>
              <a:buNone/>
            </a:pPr>
            <a:r>
              <a:rPr lang="en-US" sz="2800" dirty="0" smtClean="0"/>
              <a:t>Recall that the hypergeometric distribution is similar to the binomial such that </a:t>
            </a:r>
            <a:r>
              <a:rPr lang="en-US" sz="2800" i="1" dirty="0" smtClean="0"/>
              <a:t>p</a:t>
            </a:r>
            <a:r>
              <a:rPr lang="en-US" sz="2800" dirty="0" smtClean="0"/>
              <a:t> = </a:t>
            </a:r>
            <a:r>
              <a:rPr lang="en-US" sz="2800" i="1" dirty="0" smtClean="0"/>
              <a:t>K</a:t>
            </a:r>
            <a:r>
              <a:rPr lang="en-US" sz="2800" dirty="0" smtClean="0"/>
              <a:t> / </a:t>
            </a:r>
            <a:r>
              <a:rPr lang="en-US" sz="2800" i="1" dirty="0" smtClean="0"/>
              <a:t>N </a:t>
            </a:r>
            <a:r>
              <a:rPr lang="en-US" sz="2800" dirty="0" smtClean="0"/>
              <a:t>and when sample sizes are small relative to population size.</a:t>
            </a:r>
          </a:p>
          <a:p>
            <a:pPr>
              <a:buNone/>
            </a:pPr>
            <a:r>
              <a:rPr lang="en-US" sz="2800" dirty="0" smtClean="0"/>
              <a:t>Thus the normal can be used to approximate the hypergeometric distribution also.</a:t>
            </a:r>
            <a:endParaRPr lang="en-US" sz="28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smtClean="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47</a:t>
            </a:fld>
            <a:endParaRPr lang="en-US" dirty="0">
              <a:solidFill>
                <a:prstClr val="black">
                  <a:tint val="75000"/>
                </a:prstClr>
              </a:solidFill>
            </a:endParaRPr>
          </a:p>
        </p:txBody>
      </p:sp>
      <p:graphicFrame>
        <p:nvGraphicFramePr>
          <p:cNvPr id="116738" name="Object 2"/>
          <p:cNvGraphicFramePr>
            <a:graphicFrameLocks noChangeAspect="1"/>
          </p:cNvGraphicFramePr>
          <p:nvPr/>
        </p:nvGraphicFramePr>
        <p:xfrm>
          <a:off x="838200" y="3810000"/>
          <a:ext cx="7235890" cy="2057400"/>
        </p:xfrm>
        <a:graphic>
          <a:graphicData uri="http://schemas.openxmlformats.org/presentationml/2006/ole">
            <p:oleObj spid="_x0000_s116738" name="Worksheet" r:id="rId4" imgW="4924349" imgH="1400251" progId="Excel.Sheet.12">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Approximation to the Poisson</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smtClean="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48</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533400" y="1066800"/>
          <a:ext cx="8092190" cy="3124200"/>
        </p:xfrm>
        <a:graphic>
          <a:graphicData uri="http://schemas.openxmlformats.org/presentationml/2006/ole">
            <p:oleObj spid="_x0000_s114690" name="Equation" r:id="rId4" imgW="4012920" imgH="1549080" progId="Equation.DSMT4">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 4-20: Normal Approximation to Poisson</a:t>
            </a:r>
            <a:endParaRPr lang="en-US" sz="3200" dirty="0"/>
          </a:p>
        </p:txBody>
      </p:sp>
      <p:sp>
        <p:nvSpPr>
          <p:cNvPr id="3" name="Content Placeholder 2"/>
          <p:cNvSpPr>
            <a:spLocks noGrp="1"/>
          </p:cNvSpPr>
          <p:nvPr>
            <p:ph idx="1"/>
          </p:nvPr>
        </p:nvSpPr>
        <p:spPr>
          <a:xfrm>
            <a:off x="457200" y="838200"/>
            <a:ext cx="8229600" cy="1600200"/>
          </a:xfrm>
        </p:spPr>
        <p:txBody>
          <a:bodyPr>
            <a:normAutofit/>
          </a:bodyPr>
          <a:lstStyle/>
          <a:p>
            <a:pPr>
              <a:buNone/>
            </a:pPr>
            <a:r>
              <a:rPr lang="en-US" sz="2400" dirty="0" smtClean="0"/>
              <a:t>Assume that the number of asbestos particles in a square meter of dust on a surface follows a Poisson distribution with a mean of 100.  If a square meter of dust is analyzed, what is the probability that 950 or fewer particles are found?</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4-7 Normal Approximation to the Binomial &amp; Poisson Distributions</a:t>
            </a:r>
            <a:endParaRPr lang="en-US" dirty="0" smtClean="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49</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795463" y="2590800"/>
          <a:ext cx="5791200" cy="2057400"/>
        </p:xfrm>
        <a:graphic>
          <a:graphicData uri="http://schemas.openxmlformats.org/presentationml/2006/ole">
            <p:oleObj spid="_x0000_s115714" name="Equation" r:id="rId4" imgW="3288960" imgH="1168200" progId="Equation.DSMT4">
              <p:embed/>
            </p:oleObj>
          </a:graphicData>
        </a:graphic>
      </p:graphicFrame>
      <p:graphicFrame>
        <p:nvGraphicFramePr>
          <p:cNvPr id="115716" name="Object 4"/>
          <p:cNvGraphicFramePr>
            <a:graphicFrameLocks noChangeAspect="1"/>
          </p:cNvGraphicFramePr>
          <p:nvPr/>
        </p:nvGraphicFramePr>
        <p:xfrm>
          <a:off x="2057400" y="4876800"/>
          <a:ext cx="5579198" cy="1295400"/>
        </p:xfrm>
        <a:graphic>
          <a:graphicData uri="http://schemas.openxmlformats.org/presentationml/2006/ole">
            <p:oleObj spid="_x0000_s115716" name="Worksheet" r:id="rId5" imgW="4143451" imgH="961949" progId="Excel.Sheet.12">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66800"/>
            <a:ext cx="8229600" cy="1447800"/>
          </a:xfrm>
        </p:spPr>
        <p:txBody>
          <a:bodyPr>
            <a:noAutofit/>
          </a:bodyPr>
          <a:lstStyle/>
          <a:p>
            <a:pPr>
              <a:buNone/>
            </a:pPr>
            <a:r>
              <a:rPr lang="en-US" sz="2800" dirty="0" smtClean="0"/>
              <a:t>A probability density function </a:t>
            </a:r>
            <a:r>
              <a:rPr lang="en-US" sz="2800" i="1" dirty="0" smtClean="0"/>
              <a:t>f</a:t>
            </a:r>
            <a:r>
              <a:rPr lang="en-US" sz="2800" dirty="0" smtClean="0"/>
              <a:t>(</a:t>
            </a:r>
            <a:r>
              <a:rPr lang="en-US" sz="2800" i="1" dirty="0" smtClean="0"/>
              <a:t>x</a:t>
            </a:r>
            <a:r>
              <a:rPr lang="en-US" sz="2800" dirty="0" smtClean="0"/>
              <a:t>) describes the probability distribution of a continuous random variable.  It is analogous to the beam loading.</a:t>
            </a:r>
            <a:endParaRPr lang="en-US" sz="28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a:t>
            </a:r>
            <a:r>
              <a:rPr lang="en-US" dirty="0" smtClean="0">
                <a:solidFill>
                  <a:prstClr val="black">
                    <a:tint val="75000"/>
                  </a:prstClr>
                </a:solidFill>
              </a:rPr>
              <a:t>4-2 Probability Distributions &amp; Probability Density Functions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a:t>
            </a:fld>
            <a:endParaRPr lang="en-US" dirty="0">
              <a:solidFill>
                <a:prstClr val="black">
                  <a:tint val="75000"/>
                </a:prstClr>
              </a:solidFill>
            </a:endParaRPr>
          </a:p>
        </p:txBody>
      </p:sp>
      <p:pic>
        <p:nvPicPr>
          <p:cNvPr id="2050" name="Picture 2" descr="C:\Documents and Settings\rsims\My Documents\Sims Courses\Wiley Slide Development Project\JPEG images from Jenny\Ch04\fig_04_02.jpg"/>
          <p:cNvPicPr>
            <a:picLocks noChangeAspect="1" noChangeArrowheads="1"/>
          </p:cNvPicPr>
          <p:nvPr/>
        </p:nvPicPr>
        <p:blipFill>
          <a:blip r:embed="rId3" cstate="print"/>
          <a:srcRect/>
          <a:stretch>
            <a:fillRect/>
          </a:stretch>
        </p:blipFill>
        <p:spPr bwMode="auto">
          <a:xfrm>
            <a:off x="1371600" y="3124200"/>
            <a:ext cx="6431781" cy="2133599"/>
          </a:xfrm>
          <a:prstGeom prst="rect">
            <a:avLst/>
          </a:prstGeom>
          <a:noFill/>
        </p:spPr>
      </p:pic>
      <p:sp>
        <p:nvSpPr>
          <p:cNvPr id="7" name="TextBox 6"/>
          <p:cNvSpPr txBox="1"/>
          <p:nvPr/>
        </p:nvSpPr>
        <p:spPr>
          <a:xfrm>
            <a:off x="1143000" y="5562600"/>
            <a:ext cx="7060844" cy="369332"/>
          </a:xfrm>
          <a:prstGeom prst="rect">
            <a:avLst/>
          </a:prstGeom>
          <a:noFill/>
        </p:spPr>
        <p:txBody>
          <a:bodyPr wrap="none" rtlCol="0">
            <a:spAutoFit/>
          </a:bodyPr>
          <a:lstStyle/>
          <a:p>
            <a:r>
              <a:rPr lang="en-US" dirty="0" smtClean="0">
                <a:solidFill>
                  <a:srgbClr val="0070C0"/>
                </a:solidFill>
              </a:rPr>
              <a:t>Figure 4-2  </a:t>
            </a:r>
            <a:r>
              <a:rPr lang="en-US" dirty="0" smtClean="0"/>
              <a:t>Probability is determined from the area under </a:t>
            </a:r>
            <a:r>
              <a:rPr lang="en-US" i="1" dirty="0" smtClean="0"/>
              <a:t>f</a:t>
            </a:r>
            <a:r>
              <a:rPr lang="en-US" dirty="0" smtClean="0"/>
              <a:t>(</a:t>
            </a:r>
            <a:r>
              <a:rPr lang="en-US" i="1" dirty="0" smtClean="0"/>
              <a:t>x</a:t>
            </a:r>
            <a:r>
              <a:rPr lang="en-US" dirty="0" smtClean="0"/>
              <a:t>) from a to b.</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a:t>
            </a:r>
            <a:endParaRPr lang="en-US" dirty="0"/>
          </a:p>
        </p:txBody>
      </p:sp>
      <p:sp>
        <p:nvSpPr>
          <p:cNvPr id="3" name="Content Placeholder 2"/>
          <p:cNvSpPr>
            <a:spLocks noGrp="1"/>
          </p:cNvSpPr>
          <p:nvPr>
            <p:ph idx="1"/>
          </p:nvPr>
        </p:nvSpPr>
        <p:spPr>
          <a:xfrm>
            <a:off x="457200" y="914400"/>
            <a:ext cx="8229600" cy="1676400"/>
          </a:xfrm>
        </p:spPr>
        <p:txBody>
          <a:bodyPr>
            <a:normAutofit/>
          </a:bodyPr>
          <a:lstStyle/>
          <a:p>
            <a:r>
              <a:rPr lang="en-US" sz="2400" dirty="0" smtClean="0"/>
              <a:t>The Poisson distribution defined a random variable as the number of flaws along a length of wire (flaws per mm).</a:t>
            </a:r>
          </a:p>
          <a:p>
            <a:r>
              <a:rPr lang="en-US" sz="2400" dirty="0" smtClean="0"/>
              <a:t>The exponential distribution defines a random variable as the interval between flaws (mm’s between flaws – the inverse).</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50</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838199" y="2667000"/>
          <a:ext cx="5834159" cy="3505200"/>
        </p:xfrm>
        <a:graphic>
          <a:graphicData uri="http://schemas.openxmlformats.org/presentationml/2006/ole">
            <p:oleObj spid="_x0000_s117762" name="Equation" r:id="rId4" imgW="3149280" imgH="1892160" progId="Equation.DSMT4">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 Definition</a:t>
            </a:r>
            <a:endParaRPr lang="en-US" dirty="0"/>
          </a:p>
        </p:txBody>
      </p:sp>
      <p:sp>
        <p:nvSpPr>
          <p:cNvPr id="3" name="Content Placeholder 2"/>
          <p:cNvSpPr>
            <a:spLocks noGrp="1"/>
          </p:cNvSpPr>
          <p:nvPr>
            <p:ph idx="1"/>
          </p:nvPr>
        </p:nvSpPr>
        <p:spPr>
          <a:ln>
            <a:solidFill>
              <a:schemeClr val="accent1"/>
            </a:solidFill>
          </a:ln>
        </p:spPr>
        <p:txBody>
          <a:bodyPr/>
          <a:lstStyle/>
          <a:p>
            <a:pPr>
              <a:buNone/>
            </a:pPr>
            <a:r>
              <a:rPr lang="en-US" dirty="0" smtClean="0"/>
              <a:t>The random variable </a:t>
            </a:r>
            <a:r>
              <a:rPr lang="en-US" i="1" dirty="0" smtClean="0"/>
              <a:t>X</a:t>
            </a:r>
            <a:r>
              <a:rPr lang="en-US" dirty="0" smtClean="0"/>
              <a:t> that equals the distance between successive events of a </a:t>
            </a:r>
            <a:r>
              <a:rPr lang="en-US" dirty="0" smtClean="0">
                <a:solidFill>
                  <a:srgbClr val="0070C0"/>
                </a:solidFill>
              </a:rPr>
              <a:t>Poisson process</a:t>
            </a:r>
            <a:r>
              <a:rPr lang="en-US" dirty="0" smtClean="0"/>
              <a:t> with mean number of events </a:t>
            </a:r>
            <a:r>
              <a:rPr lang="el-GR" dirty="0" smtClean="0"/>
              <a:t>λ</a:t>
            </a:r>
            <a:r>
              <a:rPr lang="en-US" dirty="0" smtClean="0"/>
              <a:t> &gt; 0 per unit interval is an </a:t>
            </a:r>
            <a:r>
              <a:rPr lang="en-US" dirty="0" smtClean="0">
                <a:solidFill>
                  <a:srgbClr val="0070C0"/>
                </a:solidFill>
              </a:rPr>
              <a:t>exponential random variable </a:t>
            </a:r>
            <a:r>
              <a:rPr lang="en-US" dirty="0" smtClean="0"/>
              <a:t>with parameter </a:t>
            </a:r>
            <a:r>
              <a:rPr lang="el-GR" dirty="0" smtClean="0"/>
              <a:t>λ</a:t>
            </a:r>
            <a:r>
              <a:rPr lang="en-US" dirty="0" smtClean="0"/>
              <a:t>.  The probability density function  of </a:t>
            </a:r>
            <a:r>
              <a:rPr lang="en-US" i="1" dirty="0" smtClean="0"/>
              <a:t>X</a:t>
            </a:r>
            <a:r>
              <a:rPr lang="en-US" dirty="0" smtClean="0"/>
              <a:t> is:</a:t>
            </a:r>
          </a:p>
          <a:p>
            <a:pPr>
              <a:buNone/>
            </a:pPr>
            <a:endParaRPr lang="en-US" dirty="0" smtClean="0"/>
          </a:p>
          <a:p>
            <a:pPr>
              <a:buNone/>
            </a:pPr>
            <a:r>
              <a:rPr lang="en-US" i="1" dirty="0" smtClean="0"/>
              <a:t>			f</a:t>
            </a:r>
            <a:r>
              <a:rPr lang="en-US" dirty="0" smtClean="0"/>
              <a:t>(</a:t>
            </a:r>
            <a:r>
              <a:rPr lang="en-US" i="1" dirty="0" smtClean="0"/>
              <a:t>x</a:t>
            </a:r>
            <a:r>
              <a:rPr lang="en-US" dirty="0" smtClean="0"/>
              <a:t>) = </a:t>
            </a:r>
            <a:r>
              <a:rPr lang="el-GR" dirty="0" smtClean="0"/>
              <a:t>λ</a:t>
            </a:r>
            <a:r>
              <a:rPr lang="en-US" i="1" dirty="0" smtClean="0"/>
              <a:t>e</a:t>
            </a:r>
            <a:r>
              <a:rPr lang="en-US" baseline="30000" dirty="0" smtClean="0"/>
              <a:t>-</a:t>
            </a:r>
            <a:r>
              <a:rPr lang="el-GR" baseline="30000" dirty="0" smtClean="0"/>
              <a:t>λ</a:t>
            </a:r>
            <a:r>
              <a:rPr lang="en-US" baseline="30000" dirty="0" smtClean="0"/>
              <a:t>x </a:t>
            </a:r>
            <a:r>
              <a:rPr lang="en-US" dirty="0" smtClean="0"/>
              <a:t>  for   0 ≤ </a:t>
            </a:r>
            <a:r>
              <a:rPr lang="en-US" i="1" dirty="0" smtClean="0"/>
              <a:t>x</a:t>
            </a:r>
            <a:r>
              <a:rPr lang="en-US" dirty="0" smtClean="0"/>
              <a:t> &lt; </a:t>
            </a:r>
            <a:r>
              <a:rPr lang="en-US" dirty="0" smtClean="0">
                <a:sym typeface="Mathematica1"/>
              </a:rPr>
              <a:t>	       (4-14)</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51</a:t>
            </a:fld>
            <a:endParaRPr lang="en-US" dirty="0">
              <a:solidFill>
                <a:prstClr val="black">
                  <a:tint val="75000"/>
                </a:prst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 Graphs</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52</a:t>
            </a:fld>
            <a:endParaRPr lang="en-US" dirty="0">
              <a:solidFill>
                <a:prstClr val="black">
                  <a:tint val="75000"/>
                </a:prstClr>
              </a:solidFill>
            </a:endParaRPr>
          </a:p>
        </p:txBody>
      </p:sp>
      <p:pic>
        <p:nvPicPr>
          <p:cNvPr id="118786" name="Picture 2" descr="C:\Documents and Settings\rsims\My Documents\Sims Courses\Wiley Slide Development Project\JPEG images from Jenny\Ch04\fig_04_21.jpg"/>
          <p:cNvPicPr>
            <a:picLocks noChangeAspect="1" noChangeArrowheads="1"/>
          </p:cNvPicPr>
          <p:nvPr/>
        </p:nvPicPr>
        <p:blipFill>
          <a:blip r:embed="rId3" cstate="print"/>
          <a:srcRect/>
          <a:stretch>
            <a:fillRect/>
          </a:stretch>
        </p:blipFill>
        <p:spPr bwMode="auto">
          <a:xfrm>
            <a:off x="4343400" y="1295400"/>
            <a:ext cx="3886200" cy="4407138"/>
          </a:xfrm>
          <a:prstGeom prst="rect">
            <a:avLst/>
          </a:prstGeom>
          <a:noFill/>
        </p:spPr>
      </p:pic>
      <p:sp>
        <p:nvSpPr>
          <p:cNvPr id="7" name="TextBox 6"/>
          <p:cNvSpPr txBox="1"/>
          <p:nvPr/>
        </p:nvSpPr>
        <p:spPr>
          <a:xfrm>
            <a:off x="4419600" y="5715000"/>
            <a:ext cx="4114800" cy="646331"/>
          </a:xfrm>
          <a:prstGeom prst="rect">
            <a:avLst/>
          </a:prstGeom>
          <a:noFill/>
        </p:spPr>
        <p:txBody>
          <a:bodyPr wrap="square" rtlCol="0">
            <a:spAutoFit/>
          </a:bodyPr>
          <a:lstStyle/>
          <a:p>
            <a:r>
              <a:rPr lang="en-US" dirty="0" smtClean="0">
                <a:solidFill>
                  <a:srgbClr val="0070C0"/>
                </a:solidFill>
              </a:rPr>
              <a:t>Figure 4-22  </a:t>
            </a:r>
            <a:r>
              <a:rPr lang="en-US" dirty="0" smtClean="0"/>
              <a:t>PDF of exponential random variables of selected values of </a:t>
            </a:r>
            <a:r>
              <a:rPr lang="el-GR" dirty="0" smtClean="0"/>
              <a:t>λ</a:t>
            </a:r>
            <a:r>
              <a:rPr lang="en-US" dirty="0" smtClean="0"/>
              <a:t>.</a:t>
            </a:r>
            <a:endParaRPr lang="en-US" dirty="0"/>
          </a:p>
        </p:txBody>
      </p:sp>
      <p:sp>
        <p:nvSpPr>
          <p:cNvPr id="8" name="TextBox 7"/>
          <p:cNvSpPr txBox="1"/>
          <p:nvPr/>
        </p:nvSpPr>
        <p:spPr>
          <a:xfrm>
            <a:off x="381000" y="1447800"/>
            <a:ext cx="3810000" cy="4154984"/>
          </a:xfrm>
          <a:prstGeom prst="rect">
            <a:avLst/>
          </a:prstGeom>
          <a:noFill/>
        </p:spPr>
        <p:txBody>
          <a:bodyPr wrap="square" rtlCol="0">
            <a:spAutoFit/>
          </a:bodyPr>
          <a:lstStyle/>
          <a:p>
            <a:r>
              <a:rPr lang="en-US" sz="2400" dirty="0" smtClean="0"/>
              <a:t>The y-intercept of the exponential probability density function is </a:t>
            </a:r>
            <a:r>
              <a:rPr lang="el-GR" sz="2400" dirty="0" smtClean="0"/>
              <a:t>λ</a:t>
            </a:r>
            <a:r>
              <a:rPr lang="en-US" sz="2400" dirty="0" smtClean="0"/>
              <a:t>.</a:t>
            </a:r>
          </a:p>
          <a:p>
            <a:endParaRPr lang="en-US" sz="2400" dirty="0" smtClean="0"/>
          </a:p>
          <a:p>
            <a:r>
              <a:rPr lang="en-US" sz="2400" dirty="0" smtClean="0"/>
              <a:t>The random variable is non-negative and extends to infinity.</a:t>
            </a:r>
          </a:p>
          <a:p>
            <a:endParaRPr lang="en-US" sz="2400" dirty="0" smtClean="0"/>
          </a:p>
          <a:p>
            <a:r>
              <a:rPr lang="en-US" sz="2400" i="1" dirty="0" smtClean="0"/>
              <a:t>F</a:t>
            </a:r>
            <a:r>
              <a:rPr lang="en-US" sz="2400" dirty="0" smtClean="0"/>
              <a:t>(</a:t>
            </a:r>
            <a:r>
              <a:rPr lang="en-US" sz="2400" i="1" dirty="0" smtClean="0"/>
              <a:t>x</a:t>
            </a:r>
            <a:r>
              <a:rPr lang="en-US" sz="2400" dirty="0" smtClean="0"/>
              <a:t>) = 1 – </a:t>
            </a:r>
            <a:r>
              <a:rPr lang="en-US" sz="2400" i="1" dirty="0" smtClean="0"/>
              <a:t>e</a:t>
            </a:r>
            <a:r>
              <a:rPr lang="en-US" sz="2400" baseline="30000" dirty="0" smtClean="0"/>
              <a:t>-</a:t>
            </a:r>
            <a:r>
              <a:rPr lang="el-GR" sz="2400" baseline="30000" dirty="0" smtClean="0"/>
              <a:t>λ</a:t>
            </a:r>
            <a:r>
              <a:rPr lang="en-US" sz="2400" i="1" baseline="30000" dirty="0" smtClean="0"/>
              <a:t>x</a:t>
            </a:r>
            <a:r>
              <a:rPr lang="en-US" sz="2400" baseline="30000" dirty="0" smtClean="0"/>
              <a:t>  </a:t>
            </a:r>
            <a:r>
              <a:rPr lang="en-US" sz="2400" dirty="0" smtClean="0"/>
              <a:t>is well-worth committing to memory – it is used often.</a:t>
            </a: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Mean &amp; Variance</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53</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457200" y="1177925"/>
          <a:ext cx="8020050" cy="2141538"/>
        </p:xfrm>
        <a:graphic>
          <a:graphicData uri="http://schemas.openxmlformats.org/presentationml/2006/ole">
            <p:oleObj spid="_x0000_s119810" name="Equation" r:id="rId4" imgW="3187440" imgH="850680" progId="Equation.DSMT4">
              <p:embed/>
            </p:oleObj>
          </a:graphicData>
        </a:graphic>
      </p:graphicFrame>
      <p:sp>
        <p:nvSpPr>
          <p:cNvPr id="7" name="TextBox 6"/>
          <p:cNvSpPr txBox="1"/>
          <p:nvPr/>
        </p:nvSpPr>
        <p:spPr>
          <a:xfrm>
            <a:off x="609600" y="3810000"/>
            <a:ext cx="7086600" cy="1938992"/>
          </a:xfrm>
          <a:prstGeom prst="rect">
            <a:avLst/>
          </a:prstGeom>
          <a:noFill/>
        </p:spPr>
        <p:txBody>
          <a:bodyPr wrap="square" rtlCol="0">
            <a:spAutoFit/>
          </a:bodyPr>
          <a:lstStyle/>
          <a:p>
            <a:r>
              <a:rPr lang="en-US" sz="2400" dirty="0" smtClean="0"/>
              <a:t>Note that, for the:</a:t>
            </a:r>
          </a:p>
          <a:p>
            <a:pPr>
              <a:buFont typeface="Arial" pitchFamily="34" charset="0"/>
              <a:buChar char="•"/>
            </a:pPr>
            <a:r>
              <a:rPr lang="en-US" sz="2400" dirty="0" smtClean="0"/>
              <a:t>  Poisson distribution, the mean and </a:t>
            </a:r>
            <a:r>
              <a:rPr lang="en-US" sz="2400" dirty="0" smtClean="0">
                <a:solidFill>
                  <a:srgbClr val="0070C0"/>
                </a:solidFill>
              </a:rPr>
              <a:t>variance</a:t>
            </a:r>
            <a:r>
              <a:rPr lang="en-US" sz="2400" dirty="0" smtClean="0"/>
              <a:t> are the same.</a:t>
            </a:r>
          </a:p>
          <a:p>
            <a:pPr>
              <a:buFont typeface="Arial" pitchFamily="34" charset="0"/>
              <a:buChar char="•"/>
            </a:pPr>
            <a:r>
              <a:rPr lang="en-US" sz="2400" dirty="0" smtClean="0"/>
              <a:t>  Exponential distribution, the mean and </a:t>
            </a:r>
            <a:r>
              <a:rPr lang="en-US" sz="2400" dirty="0" smtClean="0">
                <a:solidFill>
                  <a:srgbClr val="0070C0"/>
                </a:solidFill>
              </a:rPr>
              <a:t>standard deviation</a:t>
            </a:r>
            <a:r>
              <a:rPr lang="en-US" sz="2400" dirty="0" smtClean="0"/>
              <a:t> are the same.</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4-21: Computer Usage-1</a:t>
            </a:r>
            <a:endParaRPr lang="en-US" dirty="0"/>
          </a:p>
        </p:txBody>
      </p:sp>
      <p:sp>
        <p:nvSpPr>
          <p:cNvPr id="3" name="Content Placeholder 2"/>
          <p:cNvSpPr>
            <a:spLocks noGrp="1"/>
          </p:cNvSpPr>
          <p:nvPr>
            <p:ph idx="1"/>
          </p:nvPr>
        </p:nvSpPr>
        <p:spPr>
          <a:xfrm>
            <a:off x="457200" y="1066800"/>
            <a:ext cx="8305800" cy="2286000"/>
          </a:xfrm>
        </p:spPr>
        <p:txBody>
          <a:bodyPr>
            <a:noAutofit/>
          </a:bodyPr>
          <a:lstStyle/>
          <a:p>
            <a:pPr>
              <a:buNone/>
            </a:pPr>
            <a:r>
              <a:rPr lang="en-US" sz="2400" dirty="0" smtClean="0"/>
              <a:t>In a large corporate computer network, user log-ons to the system can be modeled as a Poisson process with a mean of 25 log-ons per hour.  What is the probability that there are no log-ons in the next 6 minutes (0.1 hour)?  Let </a:t>
            </a:r>
            <a:r>
              <a:rPr lang="en-US" sz="2400" i="1" dirty="0" smtClean="0"/>
              <a:t>X</a:t>
            </a:r>
            <a:r>
              <a:rPr lang="en-US" sz="2400" dirty="0" smtClean="0"/>
              <a:t> denote the time in hours from the start of the interval until the first log-on.</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54</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533400" y="3429000"/>
          <a:ext cx="4093779" cy="1447800"/>
        </p:xfrm>
        <a:graphic>
          <a:graphicData uri="http://schemas.openxmlformats.org/presentationml/2006/ole">
            <p:oleObj spid="_x0000_s120834" name="Equation" r:id="rId4" imgW="2082600" imgH="736560" progId="Equation.DSMT4">
              <p:embed/>
            </p:oleObj>
          </a:graphicData>
        </a:graphic>
      </p:graphicFrame>
      <p:pic>
        <p:nvPicPr>
          <p:cNvPr id="120835" name="Picture 3" descr="C:\Documents and Settings\rsims\My Documents\Sims Courses\Wiley Slide Development Project\JPEG images from Jenny\Ch04\fig_04_22.jpg"/>
          <p:cNvPicPr>
            <a:picLocks noChangeAspect="1" noChangeArrowheads="1"/>
          </p:cNvPicPr>
          <p:nvPr/>
        </p:nvPicPr>
        <p:blipFill>
          <a:blip r:embed="rId5" cstate="print"/>
          <a:srcRect/>
          <a:stretch>
            <a:fillRect/>
          </a:stretch>
        </p:blipFill>
        <p:spPr bwMode="auto">
          <a:xfrm>
            <a:off x="4876800" y="3581400"/>
            <a:ext cx="3399443" cy="2133600"/>
          </a:xfrm>
          <a:prstGeom prst="rect">
            <a:avLst/>
          </a:prstGeom>
          <a:noFill/>
        </p:spPr>
      </p:pic>
      <p:sp>
        <p:nvSpPr>
          <p:cNvPr id="8" name="TextBox 7"/>
          <p:cNvSpPr txBox="1"/>
          <p:nvPr/>
        </p:nvSpPr>
        <p:spPr>
          <a:xfrm>
            <a:off x="4953000" y="5867400"/>
            <a:ext cx="3505200" cy="400110"/>
          </a:xfrm>
          <a:prstGeom prst="rect">
            <a:avLst/>
          </a:prstGeom>
          <a:noFill/>
        </p:spPr>
        <p:txBody>
          <a:bodyPr wrap="square" rtlCol="0">
            <a:spAutoFit/>
          </a:bodyPr>
          <a:lstStyle/>
          <a:p>
            <a:r>
              <a:rPr lang="en-US" sz="2000" dirty="0" smtClean="0">
                <a:solidFill>
                  <a:srgbClr val="0070C0"/>
                </a:solidFill>
              </a:rPr>
              <a:t>Figure 4-23  </a:t>
            </a:r>
            <a:r>
              <a:rPr lang="en-US" sz="2000" dirty="0" smtClean="0"/>
              <a:t>Desired probability.</a:t>
            </a:r>
            <a:endParaRPr lang="en-US" sz="2000" dirty="0"/>
          </a:p>
        </p:txBody>
      </p:sp>
      <p:graphicFrame>
        <p:nvGraphicFramePr>
          <p:cNvPr id="120836" name="Object 4"/>
          <p:cNvGraphicFramePr>
            <a:graphicFrameLocks noChangeAspect="1"/>
          </p:cNvGraphicFramePr>
          <p:nvPr/>
        </p:nvGraphicFramePr>
        <p:xfrm>
          <a:off x="457200" y="5181600"/>
          <a:ext cx="4540624" cy="735149"/>
        </p:xfrm>
        <a:graphic>
          <a:graphicData uri="http://schemas.openxmlformats.org/presentationml/2006/ole">
            <p:oleObj spid="_x0000_s120836" name="Worksheet" r:id="rId6" imgW="3000451" imgH="485851" progId="Excel.Sheet.12">
              <p:embed/>
            </p:oleObj>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4-21: Computer Usage-2</a:t>
            </a:r>
            <a:endParaRPr lang="en-US" dirty="0"/>
          </a:p>
        </p:txBody>
      </p:sp>
      <p:sp>
        <p:nvSpPr>
          <p:cNvPr id="3" name="Content Placeholder 2"/>
          <p:cNvSpPr>
            <a:spLocks noGrp="1"/>
          </p:cNvSpPr>
          <p:nvPr>
            <p:ph idx="1"/>
          </p:nvPr>
        </p:nvSpPr>
        <p:spPr>
          <a:xfrm>
            <a:off x="457200" y="1066800"/>
            <a:ext cx="8229600" cy="1447800"/>
          </a:xfrm>
        </p:spPr>
        <p:txBody>
          <a:bodyPr>
            <a:normAutofit/>
          </a:bodyPr>
          <a:lstStyle/>
          <a:p>
            <a:pPr>
              <a:buNone/>
            </a:pPr>
            <a:r>
              <a:rPr lang="en-US" sz="2800" dirty="0" smtClean="0"/>
              <a:t>Continuing, what is the probability that the time until the next log-on is between 2 and 3 minutes (0.033 &amp; 0.05 hours)?</a:t>
            </a:r>
            <a:endParaRPr lang="en-US" sz="28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55</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600200" y="2667000"/>
          <a:ext cx="5594350" cy="1849438"/>
        </p:xfrm>
        <a:graphic>
          <a:graphicData uri="http://schemas.openxmlformats.org/presentationml/2006/ole">
            <p:oleObj spid="_x0000_s121858" name="Equation" r:id="rId4" imgW="3187440" imgH="1054080" progId="Equation.DSMT4">
              <p:embed/>
            </p:oleObj>
          </a:graphicData>
        </a:graphic>
      </p:graphicFrame>
      <p:graphicFrame>
        <p:nvGraphicFramePr>
          <p:cNvPr id="121861" name="Object 5"/>
          <p:cNvGraphicFramePr>
            <a:graphicFrameLocks noChangeAspect="1"/>
          </p:cNvGraphicFramePr>
          <p:nvPr/>
        </p:nvGraphicFramePr>
        <p:xfrm>
          <a:off x="914400" y="4953000"/>
          <a:ext cx="7239000" cy="1043954"/>
        </p:xfrm>
        <a:graphic>
          <a:graphicData uri="http://schemas.openxmlformats.org/presentationml/2006/ole">
            <p:oleObj spid="_x0000_s121861" name="Worksheet" r:id="rId5" imgW="5019751" imgH="723900" progId="Excel.Sheet.12">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4-21: Computer Usage-3</a:t>
            </a:r>
            <a:endParaRPr lang="en-US" dirty="0"/>
          </a:p>
        </p:txBody>
      </p:sp>
      <p:sp>
        <p:nvSpPr>
          <p:cNvPr id="3" name="Content Placeholder 2"/>
          <p:cNvSpPr>
            <a:spLocks noGrp="1"/>
          </p:cNvSpPr>
          <p:nvPr>
            <p:ph idx="1"/>
          </p:nvPr>
        </p:nvSpPr>
        <p:spPr>
          <a:xfrm>
            <a:off x="457200" y="1066800"/>
            <a:ext cx="8229600" cy="4495800"/>
          </a:xfrm>
        </p:spPr>
        <p:txBody>
          <a:bodyPr>
            <a:normAutofit/>
          </a:bodyPr>
          <a:lstStyle/>
          <a:p>
            <a:r>
              <a:rPr lang="en-US" sz="2400" dirty="0" smtClean="0"/>
              <a:t>Continuing, what is the interval of time such that the probability that no log-on occurs during the interval is 0.90?</a:t>
            </a:r>
          </a:p>
          <a:p>
            <a:endParaRPr lang="en-US" sz="2400" dirty="0" smtClean="0"/>
          </a:p>
          <a:p>
            <a:endParaRPr lang="en-US" sz="2400" dirty="0" smtClean="0"/>
          </a:p>
          <a:p>
            <a:endParaRPr lang="en-US" sz="2400" dirty="0" smtClean="0"/>
          </a:p>
          <a:p>
            <a:endParaRPr lang="en-US" sz="2400" dirty="0" smtClean="0"/>
          </a:p>
          <a:p>
            <a:r>
              <a:rPr lang="en-US" sz="2400" dirty="0" smtClean="0"/>
              <a:t>What is the mean and standard deviation of the time until the next log-in?</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56</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600200" y="1981200"/>
          <a:ext cx="6019800" cy="1422862"/>
        </p:xfrm>
        <a:graphic>
          <a:graphicData uri="http://schemas.openxmlformats.org/presentationml/2006/ole">
            <p:oleObj spid="_x0000_s122882" name="Equation" r:id="rId4" imgW="2793960" imgH="660240" progId="Equation.DSMT4">
              <p:embed/>
            </p:oleObj>
          </a:graphicData>
        </a:graphic>
      </p:graphicFrame>
      <p:graphicFrame>
        <p:nvGraphicFramePr>
          <p:cNvPr id="7" name="Object 6"/>
          <p:cNvGraphicFramePr>
            <a:graphicFrameLocks noChangeAspect="1"/>
          </p:cNvGraphicFramePr>
          <p:nvPr/>
        </p:nvGraphicFramePr>
        <p:xfrm>
          <a:off x="2978944" y="4343400"/>
          <a:ext cx="4717256" cy="1597378"/>
        </p:xfrm>
        <a:graphic>
          <a:graphicData uri="http://schemas.openxmlformats.org/presentationml/2006/ole">
            <p:oleObj spid="_x0000_s122883" name="Equation" r:id="rId5" imgW="2400120" imgH="812520" progId="Equation.DSMT4">
              <p:embed/>
            </p:oleObj>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 of a Poisson Process</a:t>
            </a:r>
            <a:endParaRPr lang="en-US" dirty="0"/>
          </a:p>
        </p:txBody>
      </p:sp>
      <p:sp>
        <p:nvSpPr>
          <p:cNvPr id="3" name="Content Placeholder 2"/>
          <p:cNvSpPr>
            <a:spLocks noGrp="1"/>
          </p:cNvSpPr>
          <p:nvPr>
            <p:ph idx="1"/>
          </p:nvPr>
        </p:nvSpPr>
        <p:spPr/>
        <p:txBody>
          <a:bodyPr>
            <a:normAutofit lnSpcReduction="10000"/>
          </a:bodyPr>
          <a:lstStyle/>
          <a:p>
            <a:r>
              <a:rPr lang="en-US" dirty="0" smtClean="0"/>
              <a:t>The starting point for observing the system does not matter.</a:t>
            </a:r>
          </a:p>
          <a:p>
            <a:r>
              <a:rPr lang="en-US" dirty="0" smtClean="0"/>
              <a:t>The probability of no log-in in the next 6 minutes [P(X &gt; 0.1 hour) = 0.082], regardless of whether:</a:t>
            </a:r>
          </a:p>
          <a:p>
            <a:pPr lvl="1"/>
            <a:r>
              <a:rPr lang="en-US" dirty="0" smtClean="0"/>
              <a:t>A log-in has just occurred or</a:t>
            </a:r>
          </a:p>
          <a:p>
            <a:pPr lvl="1"/>
            <a:r>
              <a:rPr lang="en-US" dirty="0" smtClean="0"/>
              <a:t>A log-in has not occurred for the last hour.</a:t>
            </a:r>
          </a:p>
          <a:p>
            <a:r>
              <a:rPr lang="en-US" dirty="0" smtClean="0"/>
              <a:t>A system may have different means:</a:t>
            </a:r>
          </a:p>
          <a:p>
            <a:pPr lvl="1"/>
            <a:r>
              <a:rPr lang="en-US" dirty="0" smtClean="0"/>
              <a:t>High usage period , e.g., </a:t>
            </a:r>
            <a:r>
              <a:rPr lang="el-GR" dirty="0" smtClean="0"/>
              <a:t>λ</a:t>
            </a:r>
            <a:r>
              <a:rPr lang="en-US" dirty="0" smtClean="0"/>
              <a:t> = 250 per hour</a:t>
            </a:r>
          </a:p>
          <a:p>
            <a:pPr lvl="1"/>
            <a:r>
              <a:rPr lang="en-US" dirty="0" smtClean="0"/>
              <a:t>Low usage period, e.g., </a:t>
            </a:r>
            <a:r>
              <a:rPr lang="el-GR" dirty="0" smtClean="0"/>
              <a:t>λ</a:t>
            </a:r>
            <a:r>
              <a:rPr lang="en-US" dirty="0" smtClean="0"/>
              <a:t> = 25 per hour</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57</a:t>
            </a:fld>
            <a:endParaRPr lang="en-US" dirty="0">
              <a:solidFill>
                <a:prstClr val="black">
                  <a:tint val="75000"/>
                </a:prst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4-22: Lack of Memory Property</a:t>
            </a:r>
            <a:endParaRPr lang="en-US" dirty="0"/>
          </a:p>
        </p:txBody>
      </p:sp>
      <p:sp>
        <p:nvSpPr>
          <p:cNvPr id="3" name="Content Placeholder 2"/>
          <p:cNvSpPr>
            <a:spLocks noGrp="1"/>
          </p:cNvSpPr>
          <p:nvPr>
            <p:ph idx="1"/>
          </p:nvPr>
        </p:nvSpPr>
        <p:spPr/>
        <p:txBody>
          <a:bodyPr>
            <a:normAutofit/>
          </a:bodyPr>
          <a:lstStyle/>
          <a:p>
            <a:r>
              <a:rPr lang="en-US" sz="2400" dirty="0" smtClean="0"/>
              <a:t>Let </a:t>
            </a:r>
            <a:r>
              <a:rPr lang="en-US" sz="2400" i="1" dirty="0" smtClean="0"/>
              <a:t>X</a:t>
            </a:r>
            <a:r>
              <a:rPr lang="en-US" sz="2400" dirty="0" smtClean="0"/>
              <a:t> denote the time between detections of a particle with a Geiger counter.  Assume X has an exponential distribution with E(X) = 1.4 minutes.  What is the probability that a particle is detected in the next 30 seconds?</a:t>
            </a:r>
          </a:p>
          <a:p>
            <a:endParaRPr lang="en-US" sz="2400" dirty="0" smtClean="0"/>
          </a:p>
          <a:p>
            <a:pPr>
              <a:buNone/>
            </a:pPr>
            <a:endParaRPr lang="en-US" sz="2400" dirty="0" smtClean="0"/>
          </a:p>
          <a:p>
            <a:r>
              <a:rPr lang="en-US" sz="2400" dirty="0" smtClean="0"/>
              <a:t>No particle has been detected in the last 3 minutes.  Will the probability increase since it is “due”?</a:t>
            </a:r>
          </a:p>
          <a:p>
            <a:endParaRPr lang="en-US" sz="2400" dirty="0" smtClean="0"/>
          </a:p>
          <a:p>
            <a:endParaRPr lang="en-US" sz="2400" dirty="0" smtClean="0"/>
          </a:p>
          <a:p>
            <a:pPr lvl="1"/>
            <a:r>
              <a:rPr lang="en-US" sz="2400" dirty="0" smtClean="0"/>
              <a:t>No, the probability that a particle will be detected depends only on the interval of time, not its detection history.</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58</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609600" y="2743200"/>
          <a:ext cx="4434833" cy="457199"/>
        </p:xfrm>
        <a:graphic>
          <a:graphicData uri="http://schemas.openxmlformats.org/presentationml/2006/ole">
            <p:oleObj spid="_x0000_s123906" name="Equation" r:id="rId4" imgW="2463480" imgH="253800" progId="Equation.DSMT4">
              <p:embed/>
            </p:oleObj>
          </a:graphicData>
        </a:graphic>
      </p:graphicFrame>
      <p:graphicFrame>
        <p:nvGraphicFramePr>
          <p:cNvPr id="123907" name="Object 3"/>
          <p:cNvGraphicFramePr>
            <a:graphicFrameLocks noChangeAspect="1"/>
          </p:cNvGraphicFramePr>
          <p:nvPr/>
        </p:nvGraphicFramePr>
        <p:xfrm>
          <a:off x="5002774" y="2743200"/>
          <a:ext cx="3717363" cy="609600"/>
        </p:xfrm>
        <a:graphic>
          <a:graphicData uri="http://schemas.openxmlformats.org/presentationml/2006/ole">
            <p:oleObj spid="_x0000_s123907" name="Worksheet" r:id="rId5" imgW="2962351" imgH="485851" progId="Excel.Sheet.12">
              <p:embed/>
            </p:oleObj>
          </a:graphicData>
        </a:graphic>
      </p:graphicFrame>
      <p:graphicFrame>
        <p:nvGraphicFramePr>
          <p:cNvPr id="8" name="Object 7"/>
          <p:cNvGraphicFramePr>
            <a:graphicFrameLocks noChangeAspect="1"/>
          </p:cNvGraphicFramePr>
          <p:nvPr/>
        </p:nvGraphicFramePr>
        <p:xfrm>
          <a:off x="990600" y="4419600"/>
          <a:ext cx="6858000" cy="762000"/>
        </p:xfrm>
        <a:graphic>
          <a:graphicData uri="http://schemas.openxmlformats.org/presentationml/2006/ole">
            <p:oleObj spid="_x0000_s123908" name="Equation" r:id="rId6" imgW="4228920" imgH="469800" progId="Equation.DSMT4">
              <p:embed/>
            </p:oleObj>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Memory Property</a:t>
            </a:r>
            <a:endParaRPr lang="en-US" dirty="0"/>
          </a:p>
        </p:txBody>
      </p:sp>
      <p:sp>
        <p:nvSpPr>
          <p:cNvPr id="3" name="Content Placeholder 2"/>
          <p:cNvSpPr>
            <a:spLocks noGrp="1"/>
          </p:cNvSpPr>
          <p:nvPr>
            <p:ph idx="1"/>
          </p:nvPr>
        </p:nvSpPr>
        <p:spPr>
          <a:xfrm>
            <a:off x="228600" y="1066800"/>
            <a:ext cx="4724400" cy="4343400"/>
          </a:xfrm>
        </p:spPr>
        <p:txBody>
          <a:bodyPr/>
          <a:lstStyle/>
          <a:p>
            <a:r>
              <a:rPr lang="en-US" dirty="0" smtClean="0"/>
              <a:t>Areas</a:t>
            </a:r>
            <a:r>
              <a:rPr lang="en-US" i="1" dirty="0" smtClean="0"/>
              <a:t> A</a:t>
            </a:r>
            <a:r>
              <a:rPr lang="en-US" dirty="0" smtClean="0"/>
              <a:t>+</a:t>
            </a:r>
            <a:r>
              <a:rPr lang="en-US" i="1" dirty="0" smtClean="0"/>
              <a:t>B</a:t>
            </a:r>
            <a:r>
              <a:rPr lang="en-US" dirty="0" smtClean="0"/>
              <a:t>+</a:t>
            </a:r>
            <a:r>
              <a:rPr lang="en-US" i="1" dirty="0" smtClean="0"/>
              <a:t>C</a:t>
            </a:r>
            <a:r>
              <a:rPr lang="en-US" dirty="0" smtClean="0"/>
              <a:t>+</a:t>
            </a:r>
            <a:r>
              <a:rPr lang="en-US" i="1" dirty="0" smtClean="0"/>
              <a:t>D</a:t>
            </a:r>
            <a:r>
              <a:rPr lang="en-US" dirty="0" smtClean="0"/>
              <a:t>=1</a:t>
            </a:r>
          </a:p>
          <a:p>
            <a:r>
              <a:rPr lang="en-US" i="1" dirty="0" smtClean="0"/>
              <a:t>A </a:t>
            </a:r>
            <a:r>
              <a:rPr lang="en-US" dirty="0" smtClean="0"/>
              <a:t>= </a:t>
            </a:r>
            <a:r>
              <a:rPr lang="en-US" i="1" dirty="0" smtClean="0"/>
              <a:t>P</a:t>
            </a:r>
            <a:r>
              <a:rPr lang="en-US" dirty="0" smtClean="0"/>
              <a:t>(</a:t>
            </a:r>
            <a:r>
              <a:rPr lang="en-US" i="1" dirty="0" smtClean="0"/>
              <a:t>X </a:t>
            </a:r>
            <a:r>
              <a:rPr lang="en-US" dirty="0" smtClean="0"/>
              <a:t>&lt; t</a:t>
            </a:r>
            <a:r>
              <a:rPr lang="en-US" baseline="-25000" dirty="0" smtClean="0"/>
              <a:t>2</a:t>
            </a:r>
            <a:r>
              <a:rPr lang="en-US" dirty="0" smtClean="0"/>
              <a:t>)</a:t>
            </a:r>
          </a:p>
          <a:p>
            <a:r>
              <a:rPr lang="en-US" i="1" dirty="0" smtClean="0"/>
              <a:t>A</a:t>
            </a:r>
            <a:r>
              <a:rPr lang="en-US" dirty="0" smtClean="0"/>
              <a:t>+</a:t>
            </a:r>
            <a:r>
              <a:rPr lang="en-US" i="1" dirty="0" smtClean="0"/>
              <a:t>B</a:t>
            </a:r>
            <a:r>
              <a:rPr lang="en-US" dirty="0" smtClean="0"/>
              <a:t>+</a:t>
            </a:r>
            <a:r>
              <a:rPr lang="en-US" i="1" dirty="0" smtClean="0"/>
              <a:t>C</a:t>
            </a:r>
            <a:r>
              <a:rPr lang="en-US" dirty="0" smtClean="0"/>
              <a:t> = </a:t>
            </a:r>
            <a:r>
              <a:rPr lang="en-US" i="1" dirty="0" smtClean="0"/>
              <a:t>P</a:t>
            </a:r>
            <a:r>
              <a:rPr lang="en-US" dirty="0" smtClean="0"/>
              <a:t>(</a:t>
            </a:r>
            <a:r>
              <a:rPr lang="en-US" i="1" dirty="0" smtClean="0"/>
              <a:t>X</a:t>
            </a:r>
            <a:r>
              <a:rPr lang="en-US" dirty="0" smtClean="0"/>
              <a:t>&lt;t</a:t>
            </a:r>
            <a:r>
              <a:rPr lang="en-US" baseline="-25000" dirty="0" smtClean="0"/>
              <a:t>1</a:t>
            </a:r>
            <a:r>
              <a:rPr lang="en-US" dirty="0" smtClean="0"/>
              <a:t>+t</a:t>
            </a:r>
            <a:r>
              <a:rPr lang="en-US" baseline="-25000" dirty="0" smtClean="0"/>
              <a:t>2</a:t>
            </a:r>
            <a:r>
              <a:rPr lang="en-US" dirty="0" smtClean="0"/>
              <a:t>)</a:t>
            </a:r>
          </a:p>
          <a:p>
            <a:r>
              <a:rPr lang="en-US" dirty="0" smtClean="0"/>
              <a:t>C = </a:t>
            </a:r>
            <a:r>
              <a:rPr lang="en-US" i="1" dirty="0" smtClean="0"/>
              <a:t>P</a:t>
            </a:r>
            <a:r>
              <a:rPr lang="en-US" dirty="0" smtClean="0"/>
              <a:t>(</a:t>
            </a:r>
            <a:r>
              <a:rPr lang="en-US" i="1" dirty="0" smtClean="0"/>
              <a:t>X</a:t>
            </a:r>
            <a:r>
              <a:rPr lang="en-US" dirty="0" smtClean="0"/>
              <a:t>&lt;t</a:t>
            </a:r>
            <a:r>
              <a:rPr lang="en-US" baseline="-25000" dirty="0" smtClean="0"/>
              <a:t>1</a:t>
            </a:r>
            <a:r>
              <a:rPr lang="en-US" dirty="0" smtClean="0"/>
              <a:t>+t</a:t>
            </a:r>
            <a:r>
              <a:rPr lang="en-US" baseline="-25000" dirty="0" smtClean="0"/>
              <a:t>2</a:t>
            </a:r>
            <a:r>
              <a:rPr lang="en-US" dirty="0" smtClean="0"/>
              <a:t> </a:t>
            </a:r>
            <a:r>
              <a:rPr lang="en-US" b="1" dirty="0" smtClean="0">
                <a:sym typeface="Mathematica1"/>
              </a:rPr>
              <a:t></a:t>
            </a:r>
            <a:r>
              <a:rPr lang="en-US" dirty="0" smtClean="0">
                <a:sym typeface="Mathematica1"/>
              </a:rPr>
              <a:t> </a:t>
            </a:r>
            <a:r>
              <a:rPr lang="en-US" i="1" dirty="0" smtClean="0"/>
              <a:t>X</a:t>
            </a:r>
            <a:r>
              <a:rPr lang="en-US" dirty="0" smtClean="0"/>
              <a:t>&gt;t</a:t>
            </a:r>
            <a:r>
              <a:rPr lang="en-US" baseline="-25000" dirty="0" smtClean="0"/>
              <a:t>1</a:t>
            </a:r>
            <a:r>
              <a:rPr lang="en-US" dirty="0" smtClean="0"/>
              <a:t>)</a:t>
            </a:r>
          </a:p>
          <a:p>
            <a:r>
              <a:rPr lang="en-US" i="1" dirty="0" smtClean="0"/>
              <a:t>C</a:t>
            </a:r>
            <a:r>
              <a:rPr lang="en-US" dirty="0" smtClean="0"/>
              <a:t>+</a:t>
            </a:r>
            <a:r>
              <a:rPr lang="en-US" i="1" dirty="0" smtClean="0"/>
              <a:t>D</a:t>
            </a:r>
            <a:r>
              <a:rPr lang="en-US" dirty="0" smtClean="0"/>
              <a:t> = </a:t>
            </a:r>
            <a:r>
              <a:rPr lang="en-US" i="1" dirty="0" smtClean="0"/>
              <a:t>P</a:t>
            </a:r>
            <a:r>
              <a:rPr lang="en-US" dirty="0" smtClean="0"/>
              <a:t>(</a:t>
            </a:r>
            <a:r>
              <a:rPr lang="en-US" i="1" dirty="0" smtClean="0"/>
              <a:t>X</a:t>
            </a:r>
            <a:r>
              <a:rPr lang="en-US" dirty="0" smtClean="0"/>
              <a:t>&gt;t</a:t>
            </a:r>
            <a:r>
              <a:rPr lang="en-US" baseline="-25000" dirty="0" smtClean="0"/>
              <a:t>1</a:t>
            </a:r>
            <a:r>
              <a:rPr lang="en-US" dirty="0" smtClean="0"/>
              <a:t>)</a:t>
            </a:r>
          </a:p>
          <a:p>
            <a:r>
              <a:rPr lang="en-US" i="1" dirty="0" smtClean="0"/>
              <a:t>C/</a:t>
            </a:r>
            <a:r>
              <a:rPr lang="en-US" dirty="0" smtClean="0"/>
              <a:t>(</a:t>
            </a:r>
            <a:r>
              <a:rPr lang="en-US" i="1" dirty="0" smtClean="0"/>
              <a:t>C</a:t>
            </a:r>
            <a:r>
              <a:rPr lang="en-US" dirty="0" smtClean="0"/>
              <a:t>+</a:t>
            </a:r>
            <a:r>
              <a:rPr lang="en-US" i="1" dirty="0" smtClean="0"/>
              <a:t>D</a:t>
            </a:r>
            <a:r>
              <a:rPr lang="en-US" dirty="0" smtClean="0"/>
              <a:t>) = </a:t>
            </a:r>
            <a:r>
              <a:rPr lang="en-US" i="1" dirty="0" smtClean="0"/>
              <a:t>P</a:t>
            </a:r>
            <a:r>
              <a:rPr lang="en-US" dirty="0" smtClean="0"/>
              <a:t>(</a:t>
            </a:r>
            <a:r>
              <a:rPr lang="en-US" i="1" dirty="0" smtClean="0"/>
              <a:t>X</a:t>
            </a:r>
            <a:r>
              <a:rPr lang="en-US" dirty="0" smtClean="0"/>
              <a:t>&lt;t</a:t>
            </a:r>
            <a:r>
              <a:rPr lang="en-US" baseline="-25000" dirty="0" smtClean="0"/>
              <a:t>1</a:t>
            </a:r>
            <a:r>
              <a:rPr lang="en-US" dirty="0" smtClean="0"/>
              <a:t>+t</a:t>
            </a:r>
            <a:r>
              <a:rPr lang="en-US" baseline="-25000" dirty="0" smtClean="0"/>
              <a:t>2</a:t>
            </a:r>
            <a:r>
              <a:rPr lang="en-US" dirty="0" smtClean="0"/>
              <a:t>|</a:t>
            </a:r>
            <a:r>
              <a:rPr lang="en-US" i="1" dirty="0" smtClean="0"/>
              <a:t>X</a:t>
            </a:r>
            <a:r>
              <a:rPr lang="en-US" dirty="0" smtClean="0"/>
              <a:t>&gt;t</a:t>
            </a:r>
            <a:r>
              <a:rPr lang="en-US" baseline="-25000" dirty="0" smtClean="0"/>
              <a:t>1</a:t>
            </a:r>
            <a:r>
              <a:rPr lang="en-US" dirty="0" smtClean="0"/>
              <a:t>)</a:t>
            </a:r>
          </a:p>
          <a:p>
            <a:r>
              <a:rPr lang="en-US" dirty="0" smtClean="0"/>
              <a:t>A = </a:t>
            </a:r>
            <a:r>
              <a:rPr lang="en-US" i="1" dirty="0" smtClean="0"/>
              <a:t>C/</a:t>
            </a:r>
            <a:r>
              <a:rPr lang="en-US" dirty="0" smtClean="0"/>
              <a:t>(</a:t>
            </a:r>
            <a:r>
              <a:rPr lang="en-US" i="1" dirty="0" smtClean="0"/>
              <a:t>C</a:t>
            </a:r>
            <a:r>
              <a:rPr lang="en-US" dirty="0" smtClean="0"/>
              <a:t>+</a:t>
            </a:r>
            <a:r>
              <a:rPr lang="en-US" i="1" dirty="0" smtClean="0"/>
              <a:t>D</a:t>
            </a:r>
            <a:r>
              <a:rPr lang="en-US" dirty="0" smtClean="0"/>
              <a:t>)</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59</a:t>
            </a:fld>
            <a:endParaRPr lang="en-US" dirty="0">
              <a:solidFill>
                <a:prstClr val="black">
                  <a:tint val="75000"/>
                </a:prstClr>
              </a:solidFill>
            </a:endParaRPr>
          </a:p>
        </p:txBody>
      </p:sp>
      <p:pic>
        <p:nvPicPr>
          <p:cNvPr id="124931" name="Picture 3" descr="C:\Documents and Settings\rsims\My Documents\Sims Courses\Wiley Slide Development Project\JPEG images from Jenny\Ch04\fig_04_23.jpg"/>
          <p:cNvPicPr>
            <a:picLocks noChangeAspect="1" noChangeArrowheads="1"/>
          </p:cNvPicPr>
          <p:nvPr/>
        </p:nvPicPr>
        <p:blipFill>
          <a:blip r:embed="rId3" cstate="print"/>
          <a:srcRect/>
          <a:stretch>
            <a:fillRect/>
          </a:stretch>
        </p:blipFill>
        <p:spPr bwMode="auto">
          <a:xfrm>
            <a:off x="4785561" y="1219200"/>
            <a:ext cx="3737809" cy="2438400"/>
          </a:xfrm>
          <a:prstGeom prst="rect">
            <a:avLst/>
          </a:prstGeom>
          <a:noFill/>
        </p:spPr>
      </p:pic>
      <p:sp>
        <p:nvSpPr>
          <p:cNvPr id="8" name="TextBox 7"/>
          <p:cNvSpPr txBox="1"/>
          <p:nvPr/>
        </p:nvSpPr>
        <p:spPr>
          <a:xfrm>
            <a:off x="5486400" y="3886200"/>
            <a:ext cx="2971800" cy="923330"/>
          </a:xfrm>
          <a:prstGeom prst="rect">
            <a:avLst/>
          </a:prstGeom>
          <a:noFill/>
        </p:spPr>
        <p:txBody>
          <a:bodyPr wrap="square" rtlCol="0">
            <a:spAutoFit/>
          </a:bodyPr>
          <a:lstStyle/>
          <a:p>
            <a:r>
              <a:rPr lang="en-US" dirty="0" smtClean="0">
                <a:solidFill>
                  <a:srgbClr val="0070C0"/>
                </a:solidFill>
              </a:rPr>
              <a:t>Figure 4-24  </a:t>
            </a:r>
            <a:r>
              <a:rPr lang="en-US" dirty="0" smtClean="0"/>
              <a:t>Lack of memory property of an exponential distribution.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Density Function</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a:t>
            </a:r>
            <a:r>
              <a:rPr lang="en-US" dirty="0" smtClean="0">
                <a:solidFill>
                  <a:prstClr val="black">
                    <a:tint val="75000"/>
                  </a:prstClr>
                </a:solidFill>
              </a:rPr>
              <a:t>4-2 Probability Distributions &amp; Probability Density Functions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501650" y="976313"/>
          <a:ext cx="8159750" cy="3990975"/>
        </p:xfrm>
        <a:graphic>
          <a:graphicData uri="http://schemas.openxmlformats.org/presentationml/2006/ole">
            <p:oleObj spid="_x0000_s3074" name="Equation" r:id="rId4" imgW="4051080" imgH="1981080" progId="Equation.DSMT4">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Application in Reliability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reliability of electronic components is often modeled by the exponential distribution.  A chip might have mean time to failure of 40,000 operating hours.</a:t>
            </a:r>
          </a:p>
          <a:p>
            <a:pPr lvl="2">
              <a:buNone/>
            </a:pPr>
            <a:endParaRPr lang="en-US" dirty="0" smtClean="0"/>
          </a:p>
          <a:p>
            <a:r>
              <a:rPr lang="en-US" dirty="0" smtClean="0"/>
              <a:t>The memoryless property implies that the component does not wear out – the probability of failure in the next hour is constant, regardless of the component age.</a:t>
            </a:r>
          </a:p>
          <a:p>
            <a:pPr lvl="2">
              <a:buNone/>
            </a:pPr>
            <a:endParaRPr lang="en-US" dirty="0" smtClean="0"/>
          </a:p>
          <a:p>
            <a:r>
              <a:rPr lang="en-US" dirty="0" smtClean="0"/>
              <a:t>The reliability of mechanical components </a:t>
            </a:r>
            <a:r>
              <a:rPr lang="en-US" dirty="0" smtClean="0">
                <a:solidFill>
                  <a:srgbClr val="0070C0"/>
                </a:solidFill>
              </a:rPr>
              <a:t>do</a:t>
            </a:r>
            <a:r>
              <a:rPr lang="en-US" dirty="0" smtClean="0"/>
              <a:t> have a memory – the probability of failure in the next hour increases as the component ages.  The Weibull distribution is used to model this situation.</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4-8 Exponential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60</a:t>
            </a:fld>
            <a:endParaRPr lang="en-US" dirty="0">
              <a:solidFill>
                <a:prstClr val="black">
                  <a:tint val="75000"/>
                </a:prstClr>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Erlang &amp; Gamma Distributions</a:t>
            </a:r>
            <a:endParaRPr lang="en-US" dirty="0"/>
          </a:p>
        </p:txBody>
      </p:sp>
      <p:sp>
        <p:nvSpPr>
          <p:cNvPr id="3" name="Content Placeholder 2"/>
          <p:cNvSpPr>
            <a:spLocks noGrp="1"/>
          </p:cNvSpPr>
          <p:nvPr>
            <p:ph idx="1"/>
          </p:nvPr>
        </p:nvSpPr>
        <p:spPr/>
        <p:txBody>
          <a:bodyPr>
            <a:normAutofit lnSpcReduction="10000"/>
          </a:bodyPr>
          <a:lstStyle/>
          <a:p>
            <a:r>
              <a:rPr lang="en-US" dirty="0" smtClean="0"/>
              <a:t>The Erlang distribution is a generalization of the exponential distribution.</a:t>
            </a:r>
          </a:p>
          <a:p>
            <a:r>
              <a:rPr lang="en-US" dirty="0" smtClean="0"/>
              <a:t>The exponential models the interval to the 1</a:t>
            </a:r>
            <a:r>
              <a:rPr lang="en-US" baseline="30000" dirty="0" smtClean="0"/>
              <a:t>st</a:t>
            </a:r>
            <a:r>
              <a:rPr lang="en-US" dirty="0" smtClean="0"/>
              <a:t> event, while the Erlang models the interval to the </a:t>
            </a:r>
            <a:r>
              <a:rPr lang="en-US" i="1" dirty="0" smtClean="0"/>
              <a:t>r</a:t>
            </a:r>
            <a:r>
              <a:rPr lang="en-US" baseline="30000" dirty="0" smtClean="0"/>
              <a:t>th</a:t>
            </a:r>
            <a:r>
              <a:rPr lang="en-US" dirty="0" smtClean="0"/>
              <a:t> event, i.e., a sum of exponentials.</a:t>
            </a:r>
          </a:p>
          <a:p>
            <a:r>
              <a:rPr lang="en-US" dirty="0" smtClean="0"/>
              <a:t>If </a:t>
            </a:r>
            <a:r>
              <a:rPr lang="en-US" i="1" dirty="0" smtClean="0"/>
              <a:t>r</a:t>
            </a:r>
            <a:r>
              <a:rPr lang="en-US" dirty="0" smtClean="0"/>
              <a:t> is not required to be an integer, then the distribution is called gamma.</a:t>
            </a:r>
          </a:p>
          <a:p>
            <a:r>
              <a:rPr lang="en-US" dirty="0" smtClean="0"/>
              <a:t>The exponential, as well as its Erlang and gamma generalizations, is based on the Poisson process.</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61</a:t>
            </a:fld>
            <a:endParaRPr lang="en-US" dirty="0">
              <a:solidFill>
                <a:prstClr val="black">
                  <a:tint val="75000"/>
                </a:prstClr>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4-23: Processor Failure</a:t>
            </a:r>
            <a:endParaRPr lang="en-US" dirty="0"/>
          </a:p>
        </p:txBody>
      </p:sp>
      <p:sp>
        <p:nvSpPr>
          <p:cNvPr id="3" name="Content Placeholder 2"/>
          <p:cNvSpPr>
            <a:spLocks noGrp="1"/>
          </p:cNvSpPr>
          <p:nvPr>
            <p:ph idx="1"/>
          </p:nvPr>
        </p:nvSpPr>
        <p:spPr>
          <a:xfrm>
            <a:off x="457200" y="1066800"/>
            <a:ext cx="8229600" cy="3124200"/>
          </a:xfrm>
        </p:spPr>
        <p:txBody>
          <a:bodyPr>
            <a:normAutofit/>
          </a:bodyPr>
          <a:lstStyle/>
          <a:p>
            <a:pPr>
              <a:buNone/>
            </a:pPr>
            <a:r>
              <a:rPr lang="en-US" sz="2400" dirty="0" smtClean="0"/>
              <a:t>The failures of CPUs of large computer systems are often modeled as a Poisson process.  Assume that units that fail are repaired immediately and the mean number of failures per hour is 0.0001.  Let </a:t>
            </a:r>
            <a:r>
              <a:rPr lang="en-US" sz="2400" i="1" dirty="0" smtClean="0"/>
              <a:t>X</a:t>
            </a:r>
            <a:r>
              <a:rPr lang="en-US" sz="2400" dirty="0" smtClean="0"/>
              <a:t> denote the time until 4 failures occur.  What is the probability that </a:t>
            </a:r>
            <a:r>
              <a:rPr lang="en-US" sz="2400" i="1" dirty="0" smtClean="0"/>
              <a:t>X</a:t>
            </a:r>
            <a:r>
              <a:rPr lang="en-US" sz="2400" dirty="0" smtClean="0"/>
              <a:t> exceed 40,000 hours?</a:t>
            </a:r>
          </a:p>
          <a:p>
            <a:pPr>
              <a:buNone/>
            </a:pPr>
            <a:r>
              <a:rPr lang="en-US" sz="2400" dirty="0" smtClean="0"/>
              <a:t>Let the random variable </a:t>
            </a:r>
            <a:r>
              <a:rPr lang="en-US" sz="2400" i="1" dirty="0" smtClean="0"/>
              <a:t>N</a:t>
            </a:r>
            <a:r>
              <a:rPr lang="en-US" sz="2400" dirty="0" smtClean="0"/>
              <a:t> denote the number of failures in 40,000 hours.  The time until 4 failures occur exceeds 40,000 hours </a:t>
            </a:r>
            <a:r>
              <a:rPr lang="en-US" sz="2400" i="1" dirty="0" smtClean="0"/>
              <a:t>iff</a:t>
            </a:r>
            <a:r>
              <a:rPr lang="en-US" sz="2400" dirty="0" smtClean="0"/>
              <a:t> the number of failures in 40,000 hours is ≤ 3.</a:t>
            </a:r>
          </a:p>
          <a:p>
            <a:pPr>
              <a:buNone/>
            </a:pP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62</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914400" y="4267200"/>
          <a:ext cx="6055360" cy="1524000"/>
        </p:xfrm>
        <a:graphic>
          <a:graphicData uri="http://schemas.openxmlformats.org/presentationml/2006/ole">
            <p:oleObj spid="_x0000_s125954" name="Equation" r:id="rId4" imgW="3784320" imgH="952200" progId="Equation.DSMT4">
              <p:embed/>
            </p:oleObj>
          </a:graphicData>
        </a:graphic>
      </p:graphicFrame>
      <p:graphicFrame>
        <p:nvGraphicFramePr>
          <p:cNvPr id="125955" name="Object 3"/>
          <p:cNvGraphicFramePr>
            <a:graphicFrameLocks noChangeAspect="1"/>
          </p:cNvGraphicFramePr>
          <p:nvPr/>
        </p:nvGraphicFramePr>
        <p:xfrm>
          <a:off x="5181600" y="5410200"/>
          <a:ext cx="3124200" cy="645078"/>
        </p:xfrm>
        <a:graphic>
          <a:graphicData uri="http://schemas.openxmlformats.org/presentationml/2006/ole">
            <p:oleObj spid="_x0000_s125955" name="Worksheet" r:id="rId5" imgW="2352751" imgH="485851" progId="Excel.Sheet.12">
              <p:embed/>
            </p:oleObj>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Erlang Distribution</a:t>
            </a:r>
            <a:endParaRPr lang="en-US" dirty="0"/>
          </a:p>
        </p:txBody>
      </p:sp>
      <p:sp>
        <p:nvSpPr>
          <p:cNvPr id="3" name="Content Placeholder 2"/>
          <p:cNvSpPr>
            <a:spLocks noGrp="1"/>
          </p:cNvSpPr>
          <p:nvPr>
            <p:ph idx="1"/>
          </p:nvPr>
        </p:nvSpPr>
        <p:spPr/>
        <p:txBody>
          <a:bodyPr/>
          <a:lstStyle/>
          <a:p>
            <a:pPr>
              <a:buNone/>
            </a:pPr>
            <a:r>
              <a:rPr lang="en-US" dirty="0" smtClean="0"/>
              <a:t>Generalizing from the prior exercise:</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63</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447800" y="1828800"/>
          <a:ext cx="5923547" cy="2667000"/>
        </p:xfrm>
        <a:graphic>
          <a:graphicData uri="http://schemas.openxmlformats.org/presentationml/2006/ole">
            <p:oleObj spid="_x0000_s126978" name="Equation" r:id="rId4" imgW="2679480" imgH="1206360" progId="Equation.DSMT4">
              <p:embed/>
            </p:oleObj>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Gamma Function</a:t>
            </a:r>
            <a:endParaRPr lang="en-US" dirty="0"/>
          </a:p>
        </p:txBody>
      </p:sp>
      <p:sp>
        <p:nvSpPr>
          <p:cNvPr id="3" name="Content Placeholder 2"/>
          <p:cNvSpPr>
            <a:spLocks noGrp="1"/>
          </p:cNvSpPr>
          <p:nvPr>
            <p:ph idx="1"/>
          </p:nvPr>
        </p:nvSpPr>
        <p:spPr/>
        <p:txBody>
          <a:bodyPr>
            <a:normAutofit/>
          </a:bodyPr>
          <a:lstStyle/>
          <a:p>
            <a:pPr>
              <a:buNone/>
            </a:pPr>
            <a:r>
              <a:rPr lang="en-US" sz="2800" dirty="0" smtClean="0"/>
              <a:t>The gamma function is the generalization of the factorial function for r &gt; 0, not just non-negative integers.</a:t>
            </a:r>
            <a:endParaRPr lang="en-US" sz="28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64</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600200" y="2362200"/>
          <a:ext cx="6508376" cy="3657600"/>
        </p:xfrm>
        <a:graphic>
          <a:graphicData uri="http://schemas.openxmlformats.org/presentationml/2006/ole">
            <p:oleObj spid="_x0000_s128002" name="Equation" r:id="rId4" imgW="3073320" imgH="1726920" progId="Equation.DSMT4">
              <p:embed/>
            </p:oleObj>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Gamma Distribution</a:t>
            </a:r>
            <a:endParaRPr lang="en-US" dirty="0"/>
          </a:p>
        </p:txBody>
      </p:sp>
      <p:sp>
        <p:nvSpPr>
          <p:cNvPr id="3" name="Content Placeholder 2"/>
          <p:cNvSpPr>
            <a:spLocks noGrp="1"/>
          </p:cNvSpPr>
          <p:nvPr>
            <p:ph idx="1"/>
          </p:nvPr>
        </p:nvSpPr>
        <p:spPr>
          <a:xfrm>
            <a:off x="457200" y="1066800"/>
            <a:ext cx="8229600" cy="4724400"/>
          </a:xfrm>
        </p:spPr>
        <p:txBody>
          <a:bodyPr/>
          <a:lstStyle/>
          <a:p>
            <a:pPr>
              <a:buNone/>
            </a:pPr>
            <a:r>
              <a:rPr lang="en-US" dirty="0" smtClean="0"/>
              <a:t>The random variable </a:t>
            </a:r>
            <a:r>
              <a:rPr lang="en-US" i="1" dirty="0" smtClean="0"/>
              <a:t>X</a:t>
            </a:r>
            <a:r>
              <a:rPr lang="en-US" dirty="0" smtClean="0"/>
              <a:t> with a probability density function:</a:t>
            </a:r>
          </a:p>
          <a:p>
            <a:pPr>
              <a:buNone/>
            </a:pPr>
            <a:endParaRPr lang="en-US" dirty="0" smtClean="0"/>
          </a:p>
          <a:p>
            <a:pPr>
              <a:buNone/>
            </a:pPr>
            <a:endParaRPr lang="en-US" dirty="0" smtClean="0"/>
          </a:p>
          <a:p>
            <a:pPr>
              <a:buNone/>
            </a:pPr>
            <a:endParaRPr lang="en-US" dirty="0" smtClean="0"/>
          </a:p>
          <a:p>
            <a:pPr>
              <a:buNone/>
            </a:pPr>
            <a:r>
              <a:rPr lang="en-US" dirty="0" smtClean="0"/>
              <a:t>has a gamma random distribution with parameters </a:t>
            </a:r>
            <a:r>
              <a:rPr lang="el-GR" dirty="0" smtClean="0"/>
              <a:t>λ</a:t>
            </a:r>
            <a:r>
              <a:rPr lang="en-US" dirty="0" smtClean="0"/>
              <a:t> &gt; 0 and </a:t>
            </a:r>
            <a:r>
              <a:rPr lang="en-US" i="1" dirty="0" smtClean="0"/>
              <a:t>r</a:t>
            </a:r>
            <a:r>
              <a:rPr lang="en-US" dirty="0" smtClean="0"/>
              <a:t> &gt; 0.  If </a:t>
            </a:r>
            <a:r>
              <a:rPr lang="en-US" i="1" dirty="0" smtClean="0"/>
              <a:t>r</a:t>
            </a:r>
            <a:r>
              <a:rPr lang="en-US" dirty="0" smtClean="0"/>
              <a:t> is an positive integer, then </a:t>
            </a:r>
            <a:r>
              <a:rPr lang="en-US" i="1" dirty="0" smtClean="0"/>
              <a:t>X</a:t>
            </a:r>
            <a:r>
              <a:rPr lang="en-US" dirty="0" smtClean="0"/>
              <a:t> has an Erlang distribution.</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65</a:t>
            </a:fld>
            <a:endParaRPr lang="en-US" dirty="0">
              <a:solidFill>
                <a:prstClr val="black">
                  <a:tint val="75000"/>
                </a:prstClr>
              </a:solidFill>
            </a:endParaRPr>
          </a:p>
        </p:txBody>
      </p:sp>
      <p:graphicFrame>
        <p:nvGraphicFramePr>
          <p:cNvPr id="7" name="Object 6"/>
          <p:cNvGraphicFramePr>
            <a:graphicFrameLocks noChangeAspect="1"/>
          </p:cNvGraphicFramePr>
          <p:nvPr/>
        </p:nvGraphicFramePr>
        <p:xfrm>
          <a:off x="747713" y="2286000"/>
          <a:ext cx="7215187" cy="1219200"/>
        </p:xfrm>
        <a:graphic>
          <a:graphicData uri="http://schemas.openxmlformats.org/presentationml/2006/ole">
            <p:oleObj spid="_x0000_s129027" name="Equation" r:id="rId4" imgW="2781000" imgH="469800" progId="Equation.DSMT4">
              <p:embed/>
            </p:oleObj>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&amp; Variance of the Gamma</a:t>
            </a:r>
            <a:endParaRPr lang="en-US" dirty="0"/>
          </a:p>
        </p:txBody>
      </p:sp>
      <p:sp>
        <p:nvSpPr>
          <p:cNvPr id="3" name="Content Placeholder 2"/>
          <p:cNvSpPr>
            <a:spLocks noGrp="1"/>
          </p:cNvSpPr>
          <p:nvPr>
            <p:ph idx="1"/>
          </p:nvPr>
        </p:nvSpPr>
        <p:spPr/>
        <p:txBody>
          <a:bodyPr/>
          <a:lstStyle/>
          <a:p>
            <a:r>
              <a:rPr lang="en-US" dirty="0" smtClean="0"/>
              <a:t>If </a:t>
            </a:r>
            <a:r>
              <a:rPr lang="en-US" i="1" dirty="0" smtClean="0"/>
              <a:t>X</a:t>
            </a:r>
            <a:r>
              <a:rPr lang="en-US" dirty="0" smtClean="0"/>
              <a:t> is a </a:t>
            </a:r>
            <a:r>
              <a:rPr lang="en-US" dirty="0" smtClean="0">
                <a:solidFill>
                  <a:srgbClr val="0070C0"/>
                </a:solidFill>
              </a:rPr>
              <a:t>gamma random variable </a:t>
            </a:r>
            <a:r>
              <a:rPr lang="en-US" dirty="0" smtClean="0"/>
              <a:t>with parameters </a:t>
            </a:r>
            <a:r>
              <a:rPr lang="el-GR" dirty="0" smtClean="0"/>
              <a:t>λ</a:t>
            </a:r>
            <a:r>
              <a:rPr lang="en-US" dirty="0" smtClean="0"/>
              <a:t> and </a:t>
            </a:r>
            <a:r>
              <a:rPr lang="en-US" i="1" dirty="0" smtClean="0"/>
              <a:t>r</a:t>
            </a:r>
            <a:r>
              <a:rPr lang="en-US" dirty="0" smtClean="0"/>
              <a:t>,</a:t>
            </a:r>
          </a:p>
          <a:p>
            <a:pPr>
              <a:buNone/>
            </a:pPr>
            <a:endParaRPr lang="en-US" dirty="0" smtClean="0"/>
          </a:p>
          <a:p>
            <a:pPr>
              <a:buNone/>
            </a:pPr>
            <a:r>
              <a:rPr lang="en-US" dirty="0" smtClean="0"/>
              <a:t>	</a:t>
            </a:r>
            <a:r>
              <a:rPr lang="el-GR" dirty="0" smtClean="0"/>
              <a:t>μ</a:t>
            </a:r>
            <a:r>
              <a:rPr lang="en-US" dirty="0" smtClean="0"/>
              <a:t> = </a:t>
            </a:r>
            <a:r>
              <a:rPr lang="en-US" i="1" dirty="0" smtClean="0"/>
              <a:t>E</a:t>
            </a:r>
            <a:r>
              <a:rPr lang="en-US" dirty="0" smtClean="0"/>
              <a:t>(</a:t>
            </a:r>
            <a:r>
              <a:rPr lang="en-US" i="1" dirty="0" smtClean="0"/>
              <a:t>X</a:t>
            </a:r>
            <a:r>
              <a:rPr lang="en-US" dirty="0" smtClean="0"/>
              <a:t>) = </a:t>
            </a:r>
            <a:r>
              <a:rPr lang="en-US" i="1" dirty="0" smtClean="0"/>
              <a:t>r</a:t>
            </a:r>
            <a:r>
              <a:rPr lang="en-US" dirty="0" smtClean="0"/>
              <a:t> / </a:t>
            </a:r>
            <a:r>
              <a:rPr lang="el-GR" dirty="0" smtClean="0"/>
              <a:t>λ</a:t>
            </a:r>
            <a:r>
              <a:rPr lang="en-US" dirty="0" smtClean="0"/>
              <a:t>   and </a:t>
            </a:r>
            <a:r>
              <a:rPr lang="el-GR" dirty="0" smtClean="0"/>
              <a:t>σ</a:t>
            </a:r>
            <a:r>
              <a:rPr lang="en-US" baseline="30000" dirty="0" smtClean="0"/>
              <a:t>2</a:t>
            </a:r>
            <a:r>
              <a:rPr lang="en-US" dirty="0" smtClean="0"/>
              <a:t> = </a:t>
            </a:r>
            <a:r>
              <a:rPr lang="en-US" i="1" dirty="0" smtClean="0"/>
              <a:t>V</a:t>
            </a:r>
            <a:r>
              <a:rPr lang="en-US" dirty="0" smtClean="0"/>
              <a:t>(</a:t>
            </a:r>
            <a:r>
              <a:rPr lang="en-US" i="1" dirty="0" smtClean="0"/>
              <a:t>X</a:t>
            </a:r>
            <a:r>
              <a:rPr lang="en-US" dirty="0" smtClean="0"/>
              <a:t>) = </a:t>
            </a:r>
            <a:r>
              <a:rPr lang="en-US" i="1" dirty="0" smtClean="0"/>
              <a:t>r</a:t>
            </a:r>
            <a:r>
              <a:rPr lang="en-US" dirty="0" smtClean="0"/>
              <a:t> / </a:t>
            </a:r>
            <a:r>
              <a:rPr lang="el-GR" dirty="0" smtClean="0"/>
              <a:t>λ</a:t>
            </a:r>
            <a:r>
              <a:rPr lang="en-US" baseline="30000" dirty="0" smtClean="0"/>
              <a:t>2	</a:t>
            </a:r>
            <a:r>
              <a:rPr lang="en-US" dirty="0" smtClean="0"/>
              <a:t>       (4-19)</a:t>
            </a:r>
          </a:p>
          <a:p>
            <a:pPr>
              <a:buNone/>
            </a:pPr>
            <a:endParaRPr lang="en-US" dirty="0" smtClean="0"/>
          </a:p>
          <a:p>
            <a:r>
              <a:rPr lang="en-US" i="1" dirty="0" smtClean="0"/>
              <a:t>r</a:t>
            </a:r>
            <a:r>
              <a:rPr lang="en-US" dirty="0" smtClean="0"/>
              <a:t> and </a:t>
            </a:r>
            <a:r>
              <a:rPr lang="el-GR" dirty="0" smtClean="0"/>
              <a:t>λ</a:t>
            </a:r>
            <a:r>
              <a:rPr lang="en-US" dirty="0" smtClean="0"/>
              <a:t> work together to describe the shape of the gamma distribution.</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66</a:t>
            </a:fld>
            <a:endParaRPr lang="en-US" dirty="0">
              <a:solidFill>
                <a:prstClr val="black">
                  <a:tint val="75000"/>
                </a:prstClr>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Gamma Distribution Graphs</a:t>
            </a:r>
            <a:endParaRPr lang="en-US" dirty="0"/>
          </a:p>
        </p:txBody>
      </p:sp>
      <p:sp>
        <p:nvSpPr>
          <p:cNvPr id="3" name="Content Placeholder 2"/>
          <p:cNvSpPr>
            <a:spLocks noGrp="1"/>
          </p:cNvSpPr>
          <p:nvPr>
            <p:ph idx="1"/>
          </p:nvPr>
        </p:nvSpPr>
        <p:spPr>
          <a:xfrm>
            <a:off x="457200" y="1066800"/>
            <a:ext cx="4191000" cy="3276600"/>
          </a:xfrm>
        </p:spPr>
        <p:txBody>
          <a:bodyPr>
            <a:normAutofit fontScale="85000" lnSpcReduction="20000"/>
          </a:bodyPr>
          <a:lstStyle/>
          <a:p>
            <a:pPr>
              <a:buNone/>
            </a:pPr>
            <a:r>
              <a:rPr lang="en-US" sz="2800" dirty="0" smtClean="0"/>
              <a:t>The </a:t>
            </a:r>
            <a:r>
              <a:rPr lang="el-GR" sz="2800" dirty="0" smtClean="0"/>
              <a:t>λ</a:t>
            </a:r>
            <a:r>
              <a:rPr lang="en-US" sz="2800" dirty="0" smtClean="0"/>
              <a:t> and r parameters are often called the “shape” and “scale”, but may take on different meanings.</a:t>
            </a:r>
          </a:p>
          <a:p>
            <a:pPr>
              <a:buNone/>
            </a:pPr>
            <a:r>
              <a:rPr lang="en-US" sz="2800" dirty="0" smtClean="0"/>
              <a:t>Different parameter combinations change the distribution.</a:t>
            </a:r>
          </a:p>
          <a:p>
            <a:pPr>
              <a:buNone/>
            </a:pPr>
            <a:r>
              <a:rPr lang="en-US" sz="2800" dirty="0" smtClean="0"/>
              <a:t>The distribution becomes symmetric as </a:t>
            </a:r>
            <a:r>
              <a:rPr lang="en-US" sz="2800" i="1" dirty="0" smtClean="0"/>
              <a:t>r</a:t>
            </a:r>
            <a:r>
              <a:rPr lang="en-US" sz="2800" dirty="0" smtClean="0"/>
              <a:t> (and </a:t>
            </a:r>
            <a:r>
              <a:rPr lang="el-GR" sz="2800" dirty="0" smtClean="0"/>
              <a:t>μ</a:t>
            </a:r>
            <a:r>
              <a:rPr lang="en-US" sz="2800" dirty="0" smtClean="0"/>
              <a:t>) increases.</a:t>
            </a:r>
          </a:p>
          <a:p>
            <a:pPr>
              <a:buNone/>
            </a:pPr>
            <a:endParaRPr lang="en-US" sz="28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67</a:t>
            </a:fld>
            <a:endParaRPr lang="en-US" dirty="0">
              <a:solidFill>
                <a:prstClr val="black">
                  <a:tint val="75000"/>
                </a:prstClr>
              </a:solidFill>
            </a:endParaRPr>
          </a:p>
        </p:txBody>
      </p:sp>
      <p:pic>
        <p:nvPicPr>
          <p:cNvPr id="163843" name="Picture 3" descr="C:\Documents and Settings\rsims\My Documents\Sims Courses\Wiley Slide Development Project\JPEG images from Jenny\Ch04\fig_04_24.jpg"/>
          <p:cNvPicPr>
            <a:picLocks noChangeAspect="1" noChangeArrowheads="1"/>
          </p:cNvPicPr>
          <p:nvPr/>
        </p:nvPicPr>
        <p:blipFill>
          <a:blip r:embed="rId4" cstate="print"/>
          <a:srcRect/>
          <a:stretch>
            <a:fillRect/>
          </a:stretch>
        </p:blipFill>
        <p:spPr bwMode="auto">
          <a:xfrm>
            <a:off x="4852674" y="1066800"/>
            <a:ext cx="3884999" cy="4343400"/>
          </a:xfrm>
          <a:prstGeom prst="rect">
            <a:avLst/>
          </a:prstGeom>
          <a:noFill/>
        </p:spPr>
      </p:pic>
      <p:sp>
        <p:nvSpPr>
          <p:cNvPr id="8" name="TextBox 7"/>
          <p:cNvSpPr txBox="1"/>
          <p:nvPr/>
        </p:nvSpPr>
        <p:spPr>
          <a:xfrm>
            <a:off x="5029200" y="5410200"/>
            <a:ext cx="3581400" cy="923330"/>
          </a:xfrm>
          <a:prstGeom prst="rect">
            <a:avLst/>
          </a:prstGeom>
          <a:noFill/>
        </p:spPr>
        <p:txBody>
          <a:bodyPr wrap="square" rtlCol="0">
            <a:spAutoFit/>
          </a:bodyPr>
          <a:lstStyle/>
          <a:p>
            <a:r>
              <a:rPr lang="en-US" dirty="0" smtClean="0">
                <a:solidFill>
                  <a:srgbClr val="0070C0"/>
                </a:solidFill>
              </a:rPr>
              <a:t>Figure 4-25  </a:t>
            </a:r>
            <a:r>
              <a:rPr lang="en-US" dirty="0" smtClean="0"/>
              <a:t>Gamma probability density functions for selected values of </a:t>
            </a:r>
            <a:r>
              <a:rPr lang="el-GR" dirty="0" smtClean="0"/>
              <a:t>λ</a:t>
            </a:r>
            <a:r>
              <a:rPr lang="en-US" dirty="0" smtClean="0"/>
              <a:t> and </a:t>
            </a:r>
            <a:r>
              <a:rPr lang="en-US" i="1" dirty="0" smtClean="0"/>
              <a:t>r</a:t>
            </a:r>
            <a:r>
              <a:rPr lang="en-US" dirty="0" smtClean="0"/>
              <a:t>.</a:t>
            </a:r>
            <a:endParaRPr lang="en-US" dirty="0"/>
          </a:p>
        </p:txBody>
      </p:sp>
      <p:graphicFrame>
        <p:nvGraphicFramePr>
          <p:cNvPr id="163844" name="Object 4"/>
          <p:cNvGraphicFramePr>
            <a:graphicFrameLocks noChangeAspect="1"/>
          </p:cNvGraphicFramePr>
          <p:nvPr/>
        </p:nvGraphicFramePr>
        <p:xfrm>
          <a:off x="609600" y="4800600"/>
          <a:ext cx="4058653" cy="1219200"/>
        </p:xfrm>
        <a:graphic>
          <a:graphicData uri="http://schemas.openxmlformats.org/presentationml/2006/ole">
            <p:oleObj spid="_x0000_s163844" name="Worksheet" r:id="rId5" imgW="2409749" imgH="723900" progId="Excel.Sheet.12">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4-24: Gamma Application-1</a:t>
            </a:r>
            <a:endParaRPr lang="en-US" dirty="0"/>
          </a:p>
        </p:txBody>
      </p:sp>
      <p:sp>
        <p:nvSpPr>
          <p:cNvPr id="3" name="Content Placeholder 2"/>
          <p:cNvSpPr>
            <a:spLocks noGrp="1"/>
          </p:cNvSpPr>
          <p:nvPr>
            <p:ph idx="1"/>
          </p:nvPr>
        </p:nvSpPr>
        <p:spPr>
          <a:xfrm>
            <a:off x="457200" y="838200"/>
            <a:ext cx="8229600" cy="2438400"/>
          </a:xfrm>
        </p:spPr>
        <p:txBody>
          <a:bodyPr>
            <a:normAutofit fontScale="85000" lnSpcReduction="20000"/>
          </a:bodyPr>
          <a:lstStyle/>
          <a:p>
            <a:pPr>
              <a:buNone/>
            </a:pPr>
            <a:r>
              <a:rPr lang="en-US" sz="2400" dirty="0" smtClean="0"/>
              <a:t>The time to prepare a micro-array slide for high-output genomics is a Poisson process with a mean of 2 hours per slide.  What is the probability that 10 slides require more than 25 hours?  </a:t>
            </a:r>
          </a:p>
          <a:p>
            <a:pPr>
              <a:buNone/>
            </a:pPr>
            <a:r>
              <a:rPr lang="en-US" sz="2400" dirty="0" smtClean="0"/>
              <a:t>Let </a:t>
            </a:r>
            <a:r>
              <a:rPr lang="en-US" sz="2400" i="1" dirty="0" smtClean="0"/>
              <a:t>X</a:t>
            </a:r>
            <a:r>
              <a:rPr lang="en-US" sz="2400" dirty="0" smtClean="0"/>
              <a:t> denote the time to prepare 10 slides.  Because of the assumption of a Poisson process, </a:t>
            </a:r>
            <a:r>
              <a:rPr lang="en-US" sz="2400" i="1" dirty="0" smtClean="0"/>
              <a:t>X</a:t>
            </a:r>
            <a:r>
              <a:rPr lang="en-US" sz="2400" dirty="0" smtClean="0"/>
              <a:t> has a gamma distribution with </a:t>
            </a:r>
            <a:r>
              <a:rPr lang="el-GR" sz="2400" dirty="0" smtClean="0"/>
              <a:t>λ</a:t>
            </a:r>
            <a:r>
              <a:rPr lang="en-US" sz="2400" dirty="0" smtClean="0"/>
              <a:t> = ½, </a:t>
            </a:r>
            <a:r>
              <a:rPr lang="en-US" sz="2400" i="1" dirty="0" smtClean="0"/>
              <a:t>r </a:t>
            </a:r>
            <a:r>
              <a:rPr lang="en-US" sz="2400" dirty="0" smtClean="0"/>
              <a:t>= 10, and the requested probability is P(X &gt; 25).  </a:t>
            </a:r>
          </a:p>
          <a:p>
            <a:pPr>
              <a:buNone/>
            </a:pPr>
            <a:r>
              <a:rPr lang="en-US" sz="2400" dirty="0" smtClean="0"/>
              <a:t>Using the Poisson distribution, let the random variable </a:t>
            </a:r>
            <a:r>
              <a:rPr lang="en-US" sz="2400" i="1" dirty="0" smtClean="0"/>
              <a:t>N</a:t>
            </a:r>
            <a:r>
              <a:rPr lang="en-US" sz="2400" dirty="0" smtClean="0"/>
              <a:t> denote the number of slides made in 10 hours.  The time until 10 slides are made exceeds 25 hours </a:t>
            </a:r>
            <a:r>
              <a:rPr lang="en-US" sz="2400" i="1" dirty="0" smtClean="0"/>
              <a:t>iff</a:t>
            </a:r>
            <a:r>
              <a:rPr lang="en-US" sz="2400" dirty="0" smtClean="0"/>
              <a:t> the number of slides made in 25 hours is ≤ 9.</a:t>
            </a:r>
          </a:p>
          <a:p>
            <a:pPr>
              <a:buNone/>
            </a:pPr>
            <a:endParaRPr lang="en-US" sz="26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68</a:t>
            </a:fld>
            <a:endParaRPr lang="en-US" dirty="0">
              <a:solidFill>
                <a:prstClr val="black">
                  <a:tint val="75000"/>
                </a:prstClr>
              </a:solidFill>
            </a:endParaRPr>
          </a:p>
        </p:txBody>
      </p:sp>
      <p:graphicFrame>
        <p:nvGraphicFramePr>
          <p:cNvPr id="164866" name="Object 2"/>
          <p:cNvGraphicFramePr>
            <a:graphicFrameLocks noChangeAspect="1"/>
          </p:cNvGraphicFramePr>
          <p:nvPr/>
        </p:nvGraphicFramePr>
        <p:xfrm>
          <a:off x="609600" y="3429000"/>
          <a:ext cx="4191000" cy="1453690"/>
        </p:xfrm>
        <a:graphic>
          <a:graphicData uri="http://schemas.openxmlformats.org/presentationml/2006/ole">
            <p:oleObj spid="_x0000_s164866" name="Equation" r:id="rId4" imgW="2857320" imgH="990360" progId="Equation.DSMT4">
              <p:embed/>
            </p:oleObj>
          </a:graphicData>
        </a:graphic>
      </p:graphicFrame>
      <p:graphicFrame>
        <p:nvGraphicFramePr>
          <p:cNvPr id="164867" name="Object 3"/>
          <p:cNvGraphicFramePr>
            <a:graphicFrameLocks noChangeAspect="1"/>
          </p:cNvGraphicFramePr>
          <p:nvPr/>
        </p:nvGraphicFramePr>
        <p:xfrm>
          <a:off x="5596591" y="3810000"/>
          <a:ext cx="3033059" cy="533400"/>
        </p:xfrm>
        <a:graphic>
          <a:graphicData uri="http://schemas.openxmlformats.org/presentationml/2006/ole">
            <p:oleObj spid="_x0000_s164867" name="Worksheet" r:id="rId5" imgW="2762402" imgH="485851" progId="Excel.Sheet.12">
              <p:embed/>
            </p:oleObj>
          </a:graphicData>
        </a:graphic>
      </p:graphicFrame>
      <p:graphicFrame>
        <p:nvGraphicFramePr>
          <p:cNvPr id="164868" name="Object 4"/>
          <p:cNvGraphicFramePr>
            <a:graphicFrameLocks noChangeAspect="1"/>
          </p:cNvGraphicFramePr>
          <p:nvPr/>
        </p:nvGraphicFramePr>
        <p:xfrm>
          <a:off x="4930962" y="5638800"/>
          <a:ext cx="3660588" cy="533400"/>
        </p:xfrm>
        <a:graphic>
          <a:graphicData uri="http://schemas.openxmlformats.org/presentationml/2006/ole">
            <p:oleObj spid="_x0000_s164868" name="Worksheet" r:id="rId6" imgW="3333750" imgH="485775" progId="Excel.Sheet.12">
              <p:embed/>
            </p:oleObj>
          </a:graphicData>
        </a:graphic>
      </p:graphicFrame>
      <p:graphicFrame>
        <p:nvGraphicFramePr>
          <p:cNvPr id="9" name="Object 8"/>
          <p:cNvGraphicFramePr>
            <a:graphicFrameLocks noChangeAspect="1"/>
          </p:cNvGraphicFramePr>
          <p:nvPr/>
        </p:nvGraphicFramePr>
        <p:xfrm>
          <a:off x="762000" y="5486400"/>
          <a:ext cx="2965622" cy="685800"/>
        </p:xfrm>
        <a:graphic>
          <a:graphicData uri="http://schemas.openxmlformats.org/presentationml/2006/ole">
            <p:oleObj spid="_x0000_s164869" name="Equation" r:id="rId7" imgW="2031840" imgH="469800" progId="Equation.DSMT4">
              <p:embed/>
            </p:oleObj>
          </a:graphicData>
        </a:graphic>
      </p:graphicFrame>
      <p:sp>
        <p:nvSpPr>
          <p:cNvPr id="10" name="TextBox 9"/>
          <p:cNvSpPr txBox="1"/>
          <p:nvPr/>
        </p:nvSpPr>
        <p:spPr>
          <a:xfrm>
            <a:off x="533400" y="5029200"/>
            <a:ext cx="5750549" cy="400110"/>
          </a:xfrm>
          <a:prstGeom prst="rect">
            <a:avLst/>
          </a:prstGeom>
          <a:noFill/>
        </p:spPr>
        <p:txBody>
          <a:bodyPr wrap="none" rtlCol="0">
            <a:spAutoFit/>
          </a:bodyPr>
          <a:lstStyle/>
          <a:p>
            <a:r>
              <a:rPr lang="en-US" dirty="0" smtClean="0"/>
              <a:t>Using the </a:t>
            </a:r>
            <a:r>
              <a:rPr lang="en-US" sz="2000" dirty="0" smtClean="0"/>
              <a:t>gamma</a:t>
            </a:r>
            <a:r>
              <a:rPr lang="en-US" dirty="0" smtClean="0"/>
              <a:t> distribution, the same result is obtained.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4-24: Gamma Application-2</a:t>
            </a:r>
            <a:endParaRPr lang="en-US" dirty="0"/>
          </a:p>
        </p:txBody>
      </p:sp>
      <p:sp>
        <p:nvSpPr>
          <p:cNvPr id="3" name="Content Placeholder 2"/>
          <p:cNvSpPr>
            <a:spLocks noGrp="1"/>
          </p:cNvSpPr>
          <p:nvPr>
            <p:ph idx="1"/>
          </p:nvPr>
        </p:nvSpPr>
        <p:spPr>
          <a:xfrm>
            <a:off x="457200" y="990600"/>
            <a:ext cx="8229600" cy="381000"/>
          </a:xfrm>
        </p:spPr>
        <p:txBody>
          <a:bodyPr>
            <a:noAutofit/>
          </a:bodyPr>
          <a:lstStyle/>
          <a:p>
            <a:pPr>
              <a:buNone/>
            </a:pPr>
            <a:r>
              <a:rPr lang="en-US" sz="2800" dirty="0" smtClean="0"/>
              <a:t>What is the mean and standard deviation of the time to prepare 10 slides?</a:t>
            </a:r>
            <a:endParaRPr lang="en-US" sz="28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69</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2236788" y="2309813"/>
          <a:ext cx="4468812" cy="2917894"/>
        </p:xfrm>
        <a:graphic>
          <a:graphicData uri="http://schemas.openxmlformats.org/presentationml/2006/ole">
            <p:oleObj spid="_x0000_s169986" name="Equation" r:id="rId4" imgW="2158920" imgH="1409400" progId="Equation.DSMT4">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Histograms</a:t>
            </a:r>
            <a:endParaRPr lang="en-US" dirty="0"/>
          </a:p>
        </p:txBody>
      </p:sp>
      <p:sp>
        <p:nvSpPr>
          <p:cNvPr id="3" name="Content Placeholder 2"/>
          <p:cNvSpPr>
            <a:spLocks noGrp="1"/>
          </p:cNvSpPr>
          <p:nvPr>
            <p:ph idx="1"/>
          </p:nvPr>
        </p:nvSpPr>
        <p:spPr>
          <a:xfrm>
            <a:off x="304800" y="838200"/>
            <a:ext cx="8534400" cy="2590800"/>
          </a:xfrm>
        </p:spPr>
        <p:txBody>
          <a:bodyPr>
            <a:normAutofit fontScale="92500"/>
          </a:bodyPr>
          <a:lstStyle/>
          <a:p>
            <a:pPr>
              <a:buNone/>
            </a:pPr>
            <a:r>
              <a:rPr lang="en-US" sz="2400" dirty="0" smtClean="0"/>
              <a:t>A </a:t>
            </a:r>
            <a:r>
              <a:rPr lang="en-US" sz="2400" dirty="0" smtClean="0">
                <a:solidFill>
                  <a:srgbClr val="0070C0"/>
                </a:solidFill>
              </a:rPr>
              <a:t>histogram</a:t>
            </a:r>
            <a:r>
              <a:rPr lang="en-US" sz="2400" dirty="0" smtClean="0"/>
              <a:t> is graphical display of data showing a series of adjacent rectangles.  Each rectangle has a base which represents an interval of data values.  The height of the rectangle creates an </a:t>
            </a:r>
            <a:r>
              <a:rPr lang="en-US" sz="2400" dirty="0" smtClean="0">
                <a:solidFill>
                  <a:srgbClr val="0070C0"/>
                </a:solidFill>
              </a:rPr>
              <a:t>area</a:t>
            </a:r>
            <a:r>
              <a:rPr lang="en-US" sz="2400" dirty="0" smtClean="0"/>
              <a:t> which represents the relative frequency associated with the values included in the base.</a:t>
            </a:r>
          </a:p>
          <a:p>
            <a:pPr>
              <a:buNone/>
            </a:pPr>
            <a:r>
              <a:rPr lang="en-US" sz="2400" dirty="0" smtClean="0"/>
              <a:t>A continuous probability distribution </a:t>
            </a:r>
            <a:r>
              <a:rPr lang="en-US" sz="2400" i="1" dirty="0" smtClean="0"/>
              <a:t>f</a:t>
            </a:r>
            <a:r>
              <a:rPr lang="en-US" sz="2400" dirty="0" smtClean="0"/>
              <a:t>(</a:t>
            </a:r>
            <a:r>
              <a:rPr lang="en-US" sz="2400" i="1" dirty="0" smtClean="0"/>
              <a:t>x</a:t>
            </a:r>
            <a:r>
              <a:rPr lang="en-US" sz="2400" dirty="0" smtClean="0"/>
              <a:t>) is a model approximating a histogram.  A bar has the same area of the integral of those limits.</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a:t>
            </a:r>
            <a:r>
              <a:rPr lang="en-US" dirty="0" smtClean="0">
                <a:solidFill>
                  <a:prstClr val="black">
                    <a:tint val="75000"/>
                  </a:prstClr>
                </a:solidFill>
              </a:rPr>
              <a:t>4-2 Probability Distributions &amp; Probability Density Functions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a:t>
            </a:fld>
            <a:endParaRPr lang="en-US" dirty="0">
              <a:solidFill>
                <a:prstClr val="black">
                  <a:tint val="75000"/>
                </a:prstClr>
              </a:solidFill>
            </a:endParaRPr>
          </a:p>
        </p:txBody>
      </p:sp>
      <p:pic>
        <p:nvPicPr>
          <p:cNvPr id="39939" name="Picture 3" descr="C:\Documents and Settings\rsims\My Documents\Sims Courses\Wiley Slide Development Project\JPEG images from Jenny\Ch04\fig_04_03.jpg"/>
          <p:cNvPicPr>
            <a:picLocks noChangeAspect="1" noChangeArrowheads="1"/>
          </p:cNvPicPr>
          <p:nvPr/>
        </p:nvPicPr>
        <p:blipFill>
          <a:blip r:embed="rId3" cstate="print"/>
          <a:srcRect/>
          <a:stretch>
            <a:fillRect/>
          </a:stretch>
        </p:blipFill>
        <p:spPr bwMode="auto">
          <a:xfrm>
            <a:off x="1076857" y="3581400"/>
            <a:ext cx="6993377" cy="2438400"/>
          </a:xfrm>
          <a:prstGeom prst="rect">
            <a:avLst/>
          </a:prstGeom>
          <a:noFill/>
        </p:spPr>
      </p:pic>
      <p:sp>
        <p:nvSpPr>
          <p:cNvPr id="8" name="TextBox 7"/>
          <p:cNvSpPr txBox="1"/>
          <p:nvPr/>
        </p:nvSpPr>
        <p:spPr>
          <a:xfrm>
            <a:off x="1524000" y="5867400"/>
            <a:ext cx="6477000" cy="369332"/>
          </a:xfrm>
          <a:prstGeom prst="rect">
            <a:avLst/>
          </a:prstGeom>
          <a:noFill/>
        </p:spPr>
        <p:txBody>
          <a:bodyPr wrap="square" rtlCol="0">
            <a:spAutoFit/>
          </a:bodyPr>
          <a:lstStyle/>
          <a:p>
            <a:r>
              <a:rPr lang="en-US" dirty="0" smtClean="0">
                <a:solidFill>
                  <a:srgbClr val="0070C0"/>
                </a:solidFill>
              </a:rPr>
              <a:t>Figure 4-3  </a:t>
            </a:r>
            <a:r>
              <a:rPr lang="en-US" dirty="0" smtClean="0"/>
              <a:t>Histogram approximates a probability density function.</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4-24: Gamma Application-3</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70</a:t>
            </a:fld>
            <a:endParaRPr lang="en-US" dirty="0">
              <a:solidFill>
                <a:prstClr val="black">
                  <a:tint val="75000"/>
                </a:prstClr>
              </a:solidFill>
            </a:endParaRPr>
          </a:p>
        </p:txBody>
      </p:sp>
      <p:graphicFrame>
        <p:nvGraphicFramePr>
          <p:cNvPr id="171010" name="Object 2"/>
          <p:cNvGraphicFramePr>
            <a:graphicFrameLocks noChangeAspect="1"/>
          </p:cNvGraphicFramePr>
          <p:nvPr/>
        </p:nvGraphicFramePr>
        <p:xfrm>
          <a:off x="533400" y="1981200"/>
          <a:ext cx="5257800" cy="3505200"/>
        </p:xfrm>
        <a:graphic>
          <a:graphicData uri="http://schemas.openxmlformats.org/presentationml/2006/ole">
            <p:oleObj spid="_x0000_s171010" name="Graph" r:id="rId4" imgW="5486400" imgH="3657600" progId="MtbGraph.Document.15">
              <p:embed/>
            </p:oleObj>
          </a:graphicData>
        </a:graphic>
      </p:graphicFrame>
      <p:sp>
        <p:nvSpPr>
          <p:cNvPr id="7" name="Rectangle 6"/>
          <p:cNvSpPr/>
          <p:nvPr/>
        </p:nvSpPr>
        <p:spPr>
          <a:xfrm>
            <a:off x="533400" y="914400"/>
            <a:ext cx="8153400" cy="954107"/>
          </a:xfrm>
          <a:prstGeom prst="rect">
            <a:avLst/>
          </a:prstGeom>
        </p:spPr>
        <p:txBody>
          <a:bodyPr wrap="square">
            <a:spAutoFit/>
          </a:bodyPr>
          <a:lstStyle/>
          <a:p>
            <a:r>
              <a:rPr lang="en-US" sz="2800" dirty="0" smtClean="0"/>
              <a:t>The slides will be completed by what length of time with 95% probability?  That is:  </a:t>
            </a:r>
            <a:r>
              <a:rPr lang="en-US" sz="2800" i="1" dirty="0" smtClean="0"/>
              <a:t>P</a:t>
            </a:r>
            <a:r>
              <a:rPr lang="en-US" sz="2800" dirty="0" smtClean="0"/>
              <a:t>(</a:t>
            </a:r>
            <a:r>
              <a:rPr lang="en-US" sz="2800" i="1" dirty="0" smtClean="0"/>
              <a:t>X</a:t>
            </a:r>
            <a:r>
              <a:rPr lang="en-US" sz="2800" dirty="0" smtClean="0"/>
              <a:t> ≤ </a:t>
            </a:r>
            <a:r>
              <a:rPr lang="en-US" sz="2800" i="1" dirty="0" smtClean="0"/>
              <a:t>x</a:t>
            </a:r>
            <a:r>
              <a:rPr lang="en-US" sz="2800" dirty="0" smtClean="0"/>
              <a:t>) = 0.95</a:t>
            </a:r>
            <a:endParaRPr lang="en-US" sz="2800" dirty="0"/>
          </a:p>
        </p:txBody>
      </p:sp>
      <p:graphicFrame>
        <p:nvGraphicFramePr>
          <p:cNvPr id="171011" name="Object 3"/>
          <p:cNvGraphicFramePr>
            <a:graphicFrameLocks noChangeAspect="1"/>
          </p:cNvGraphicFramePr>
          <p:nvPr/>
        </p:nvGraphicFramePr>
        <p:xfrm>
          <a:off x="5410200" y="5486400"/>
          <a:ext cx="3310965" cy="609600"/>
        </p:xfrm>
        <a:graphic>
          <a:graphicData uri="http://schemas.openxmlformats.org/presentationml/2006/ole">
            <p:oleObj spid="_x0000_s171011" name="Worksheet" r:id="rId5" imgW="2638425" imgH="485775" progId="Excel.Sheet.12">
              <p:embed/>
            </p:oleObj>
          </a:graphicData>
        </a:graphic>
      </p:graphicFrame>
      <p:sp>
        <p:nvSpPr>
          <p:cNvPr id="9" name="TextBox 8"/>
          <p:cNvSpPr txBox="1"/>
          <p:nvPr/>
        </p:nvSpPr>
        <p:spPr>
          <a:xfrm>
            <a:off x="533400" y="5486400"/>
            <a:ext cx="4724400" cy="646331"/>
          </a:xfrm>
          <a:prstGeom prst="rect">
            <a:avLst/>
          </a:prstGeom>
          <a:noFill/>
        </p:spPr>
        <p:txBody>
          <a:bodyPr wrap="square" rtlCol="0">
            <a:spAutoFit/>
          </a:bodyPr>
          <a:lstStyle/>
          <a:p>
            <a:r>
              <a:rPr lang="en-US" b="1" dirty="0" smtClean="0"/>
              <a:t>Minitab:  </a:t>
            </a:r>
            <a:r>
              <a:rPr lang="en-US" dirty="0" smtClean="0"/>
              <a:t>Graph &gt; Probability Distribution Plot &gt; View Probability</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Chi-Squared Distribution</a:t>
            </a:r>
            <a:endParaRPr lang="en-US" dirty="0"/>
          </a:p>
        </p:txBody>
      </p:sp>
      <p:sp>
        <p:nvSpPr>
          <p:cNvPr id="3" name="Content Placeholder 2"/>
          <p:cNvSpPr>
            <a:spLocks noGrp="1"/>
          </p:cNvSpPr>
          <p:nvPr>
            <p:ph idx="1"/>
          </p:nvPr>
        </p:nvSpPr>
        <p:spPr/>
        <p:txBody>
          <a:bodyPr/>
          <a:lstStyle/>
          <a:p>
            <a:r>
              <a:rPr lang="en-US" dirty="0" smtClean="0"/>
              <a:t>The chi-squared distribution is a special case of the gamma distribution with</a:t>
            </a:r>
          </a:p>
          <a:p>
            <a:pPr lvl="1"/>
            <a:r>
              <a:rPr lang="en-US" dirty="0" smtClean="0"/>
              <a:t> </a:t>
            </a:r>
            <a:r>
              <a:rPr lang="el-GR" dirty="0" smtClean="0"/>
              <a:t>λ</a:t>
            </a:r>
            <a:r>
              <a:rPr lang="en-US" dirty="0" smtClean="0"/>
              <a:t> = 1/2 </a:t>
            </a:r>
          </a:p>
          <a:p>
            <a:pPr lvl="1"/>
            <a:r>
              <a:rPr lang="en-US" dirty="0" smtClean="0"/>
              <a:t>r = </a:t>
            </a:r>
            <a:r>
              <a:rPr lang="el-GR" dirty="0" smtClean="0"/>
              <a:t>ν</a:t>
            </a:r>
            <a:r>
              <a:rPr lang="en-US" dirty="0" smtClean="0"/>
              <a:t>/2 where </a:t>
            </a:r>
            <a:r>
              <a:rPr lang="el-GR" dirty="0" smtClean="0"/>
              <a:t>ν</a:t>
            </a:r>
            <a:r>
              <a:rPr lang="en-US" dirty="0" smtClean="0"/>
              <a:t> (nu) = 1, 2, 3, …</a:t>
            </a:r>
          </a:p>
          <a:p>
            <a:pPr lvl="1"/>
            <a:r>
              <a:rPr lang="el-GR" dirty="0" smtClean="0"/>
              <a:t>ν</a:t>
            </a:r>
            <a:r>
              <a:rPr lang="en-US" dirty="0" smtClean="0"/>
              <a:t> is called the “degrees of freedom”.</a:t>
            </a:r>
          </a:p>
          <a:p>
            <a:r>
              <a:rPr lang="en-US" dirty="0" smtClean="0"/>
              <a:t>The chi-squared distribution is used in interval estimation and hypothesis tests as discussed in Chapter 7.</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4-9 Erlang &amp; Gamma Distributions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71</a:t>
            </a:fld>
            <a:endParaRPr lang="en-US" dirty="0">
              <a:solidFill>
                <a:prstClr val="black">
                  <a:tint val="75000"/>
                </a:prst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Weibull Distribution</a:t>
            </a:r>
            <a:endParaRPr lang="en-US" dirty="0"/>
          </a:p>
        </p:txBody>
      </p:sp>
      <p:sp>
        <p:nvSpPr>
          <p:cNvPr id="3" name="Content Placeholder 2"/>
          <p:cNvSpPr>
            <a:spLocks noGrp="1"/>
          </p:cNvSpPr>
          <p:nvPr>
            <p:ph idx="1"/>
          </p:nvPr>
        </p:nvSpPr>
        <p:spPr>
          <a:xfrm>
            <a:off x="304800" y="1066800"/>
            <a:ext cx="8610600" cy="4953000"/>
          </a:xfrm>
        </p:spPr>
        <p:txBody>
          <a:bodyPr/>
          <a:lstStyle/>
          <a:p>
            <a:r>
              <a:rPr lang="en-US" dirty="0" smtClean="0"/>
              <a:t>The Weibull distribution is often used to model the time until failure for physical systems in which failures:</a:t>
            </a:r>
          </a:p>
          <a:p>
            <a:pPr lvl="1"/>
            <a:r>
              <a:rPr lang="en-US" dirty="0" smtClean="0"/>
              <a:t>Increase over time (bearings)</a:t>
            </a:r>
          </a:p>
          <a:p>
            <a:pPr lvl="1"/>
            <a:r>
              <a:rPr lang="en-US" dirty="0" smtClean="0"/>
              <a:t>Decrease over time (some semiconductors)</a:t>
            </a:r>
          </a:p>
          <a:p>
            <a:pPr lvl="1"/>
            <a:r>
              <a:rPr lang="en-US" dirty="0" smtClean="0"/>
              <a:t>Remain constant over time (subject to external shock)</a:t>
            </a:r>
          </a:p>
          <a:p>
            <a:r>
              <a:rPr lang="en-US" dirty="0" smtClean="0"/>
              <a:t>Parameters provide flexibility to reflect an item’s failure experience or expectation.</a:t>
            </a:r>
          </a:p>
          <a:p>
            <a:pPr lvl="1"/>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4-10 Weibull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72</a:t>
            </a:fld>
            <a:endParaRPr lang="en-US" dirty="0">
              <a:solidFill>
                <a:prstClr val="black">
                  <a:tint val="75000"/>
                </a:prstClr>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Weibull PDF</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4-10 Weibull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73</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106488" y="911284"/>
          <a:ext cx="6970712" cy="5260915"/>
        </p:xfrm>
        <a:graphic>
          <a:graphicData uri="http://schemas.openxmlformats.org/presentationml/2006/ole">
            <p:oleObj spid="_x0000_s174082" name="Equation" r:id="rId4" imgW="3568680" imgH="2692080" progId="Equation.DSMT4">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Weibull Distribution Graphs</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4-10 Weibull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74</a:t>
            </a:fld>
            <a:endParaRPr lang="en-US" dirty="0">
              <a:solidFill>
                <a:prstClr val="black">
                  <a:tint val="75000"/>
                </a:prstClr>
              </a:solidFill>
            </a:endParaRPr>
          </a:p>
        </p:txBody>
      </p:sp>
      <p:sp>
        <p:nvSpPr>
          <p:cNvPr id="7" name="TextBox 6"/>
          <p:cNvSpPr txBox="1"/>
          <p:nvPr/>
        </p:nvSpPr>
        <p:spPr>
          <a:xfrm>
            <a:off x="457200" y="4114800"/>
            <a:ext cx="3048000" cy="923330"/>
          </a:xfrm>
          <a:prstGeom prst="rect">
            <a:avLst/>
          </a:prstGeom>
          <a:noFill/>
        </p:spPr>
        <p:txBody>
          <a:bodyPr wrap="square" rtlCol="0">
            <a:spAutoFit/>
          </a:bodyPr>
          <a:lstStyle/>
          <a:p>
            <a:r>
              <a:rPr lang="en-US" dirty="0" smtClean="0">
                <a:solidFill>
                  <a:srgbClr val="0070C0"/>
                </a:solidFill>
              </a:rPr>
              <a:t>Figure 4-26  </a:t>
            </a:r>
            <a:r>
              <a:rPr lang="en-US" dirty="0" smtClean="0"/>
              <a:t>Weibull probability density function for selected values of  </a:t>
            </a:r>
            <a:r>
              <a:rPr lang="el-GR" dirty="0" smtClean="0"/>
              <a:t>δ</a:t>
            </a:r>
            <a:r>
              <a:rPr lang="en-US" dirty="0" smtClean="0"/>
              <a:t> and </a:t>
            </a:r>
            <a:r>
              <a:rPr lang="el-GR" dirty="0" smtClean="0"/>
              <a:t>β</a:t>
            </a:r>
            <a:r>
              <a:rPr lang="en-US" dirty="0" smtClean="0"/>
              <a:t>.</a:t>
            </a:r>
            <a:endParaRPr lang="en-US" dirty="0"/>
          </a:p>
        </p:txBody>
      </p:sp>
      <p:pic>
        <p:nvPicPr>
          <p:cNvPr id="203779" name="Picture 3" descr="C:\Documents and Settings\rsims\My Documents\Sims Courses\Wiley Slide Development Project\JPEG images from Jenny\Ch04\fig_04_25.jpg"/>
          <p:cNvPicPr>
            <a:picLocks noChangeAspect="1" noChangeArrowheads="1"/>
          </p:cNvPicPr>
          <p:nvPr/>
        </p:nvPicPr>
        <p:blipFill>
          <a:blip r:embed="rId3" cstate="print"/>
          <a:srcRect/>
          <a:stretch>
            <a:fillRect/>
          </a:stretch>
        </p:blipFill>
        <p:spPr bwMode="auto">
          <a:xfrm>
            <a:off x="3402574" y="990600"/>
            <a:ext cx="4827026" cy="5410200"/>
          </a:xfrm>
          <a:prstGeom prst="rect">
            <a:avLst/>
          </a:prstGeom>
          <a:noFill/>
        </p:spPr>
      </p:pic>
      <p:sp>
        <p:nvSpPr>
          <p:cNvPr id="9" name="TextBox 8"/>
          <p:cNvSpPr txBox="1"/>
          <p:nvPr/>
        </p:nvSpPr>
        <p:spPr>
          <a:xfrm>
            <a:off x="533400" y="1828800"/>
            <a:ext cx="1284326" cy="369332"/>
          </a:xfrm>
          <a:prstGeom prst="rect">
            <a:avLst/>
          </a:prstGeom>
          <a:noFill/>
        </p:spPr>
        <p:txBody>
          <a:bodyPr wrap="none" rtlCol="0">
            <a:spAutoFit/>
          </a:bodyPr>
          <a:lstStyle/>
          <a:p>
            <a:r>
              <a:rPr lang="en-US" dirty="0" smtClean="0">
                <a:solidFill>
                  <a:srgbClr val="FF0000"/>
                </a:solidFill>
              </a:rPr>
              <a:t>Added slide</a:t>
            </a:r>
            <a:endParaRPr lang="en-US" dirty="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4-25: Bearing Wear</a:t>
            </a:r>
            <a:endParaRPr lang="en-US" dirty="0"/>
          </a:p>
        </p:txBody>
      </p:sp>
      <p:sp>
        <p:nvSpPr>
          <p:cNvPr id="3" name="Content Placeholder 2"/>
          <p:cNvSpPr>
            <a:spLocks noGrp="1"/>
          </p:cNvSpPr>
          <p:nvPr>
            <p:ph idx="1"/>
          </p:nvPr>
        </p:nvSpPr>
        <p:spPr/>
        <p:txBody>
          <a:bodyPr>
            <a:normAutofit/>
          </a:bodyPr>
          <a:lstStyle/>
          <a:p>
            <a:r>
              <a:rPr lang="en-US" sz="2400" dirty="0" smtClean="0"/>
              <a:t>The time to failure (in hours) of a bearing in a mechanical shaft is modeled as a Weibull random variable with </a:t>
            </a:r>
            <a:r>
              <a:rPr lang="el-GR" sz="2400" dirty="0" smtClean="0"/>
              <a:t>β</a:t>
            </a:r>
            <a:r>
              <a:rPr lang="en-US" sz="2400" dirty="0" smtClean="0"/>
              <a:t> = ½ and </a:t>
            </a:r>
            <a:r>
              <a:rPr lang="el-GR" sz="2400" dirty="0" smtClean="0"/>
              <a:t>δ</a:t>
            </a:r>
            <a:r>
              <a:rPr lang="en-US" sz="2400" dirty="0" smtClean="0"/>
              <a:t> = 5,000 hours.</a:t>
            </a:r>
          </a:p>
          <a:p>
            <a:r>
              <a:rPr lang="en-US" sz="2400" dirty="0" smtClean="0"/>
              <a:t>What is the mean time until failure?</a:t>
            </a:r>
          </a:p>
          <a:p>
            <a:endParaRPr lang="en-US" sz="2400" dirty="0" smtClean="0"/>
          </a:p>
          <a:p>
            <a:endParaRPr lang="en-US" sz="2400" dirty="0" smtClean="0"/>
          </a:p>
          <a:p>
            <a:pPr>
              <a:buNone/>
            </a:pPr>
            <a:endParaRPr lang="en-US" sz="2400" dirty="0" smtClean="0"/>
          </a:p>
          <a:p>
            <a:r>
              <a:rPr lang="en-US" sz="2400" dirty="0" smtClean="0"/>
              <a:t>What is the probability that a bearing will last at least 6,000 hours?  (error in text solution)</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4-10 Weibull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75</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838200" y="2952750"/>
          <a:ext cx="3889375" cy="801688"/>
        </p:xfrm>
        <a:graphic>
          <a:graphicData uri="http://schemas.openxmlformats.org/presentationml/2006/ole">
            <p:oleObj spid="_x0000_s175106" name="Equation" r:id="rId4" imgW="2463480" imgH="507960" progId="Equation.DSMT4">
              <p:embed/>
            </p:oleObj>
          </a:graphicData>
        </a:graphic>
      </p:graphicFrame>
      <p:graphicFrame>
        <p:nvGraphicFramePr>
          <p:cNvPr id="175108" name="Object 4"/>
          <p:cNvGraphicFramePr>
            <a:graphicFrameLocks noChangeAspect="1"/>
          </p:cNvGraphicFramePr>
          <p:nvPr/>
        </p:nvGraphicFramePr>
        <p:xfrm>
          <a:off x="4800600" y="3124200"/>
          <a:ext cx="4064000" cy="609600"/>
        </p:xfrm>
        <a:graphic>
          <a:graphicData uri="http://schemas.openxmlformats.org/presentationml/2006/ole">
            <p:oleObj spid="_x0000_s175108" name="Worksheet" r:id="rId5" imgW="3238500" imgH="485775" progId="Excel.Sheet.12">
              <p:embed/>
            </p:oleObj>
          </a:graphicData>
        </a:graphic>
      </p:graphicFrame>
      <p:graphicFrame>
        <p:nvGraphicFramePr>
          <p:cNvPr id="9" name="Object 8"/>
          <p:cNvGraphicFramePr>
            <a:graphicFrameLocks noChangeAspect="1"/>
          </p:cNvGraphicFramePr>
          <p:nvPr/>
        </p:nvGraphicFramePr>
        <p:xfrm>
          <a:off x="885825" y="4953000"/>
          <a:ext cx="3752850" cy="914400"/>
        </p:xfrm>
        <a:graphic>
          <a:graphicData uri="http://schemas.openxmlformats.org/presentationml/2006/ole">
            <p:oleObj spid="_x0000_s175109" name="Equation" r:id="rId6" imgW="2501640" imgH="609480" progId="Equation.DSMT4">
              <p:embed/>
            </p:oleObj>
          </a:graphicData>
        </a:graphic>
      </p:graphicFrame>
      <p:graphicFrame>
        <p:nvGraphicFramePr>
          <p:cNvPr id="175110" name="Object 6"/>
          <p:cNvGraphicFramePr>
            <a:graphicFrameLocks noChangeAspect="1"/>
          </p:cNvGraphicFramePr>
          <p:nvPr/>
        </p:nvGraphicFramePr>
        <p:xfrm>
          <a:off x="4953000" y="5334000"/>
          <a:ext cx="3786094" cy="533400"/>
        </p:xfrm>
        <a:graphic>
          <a:graphicData uri="http://schemas.openxmlformats.org/presentationml/2006/ole">
            <p:oleObj spid="_x0000_s175110" name="Worksheet" r:id="rId7" imgW="3448050" imgH="485775" progId="Excel.Sheet.12">
              <p:embed/>
            </p:oleObj>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Lognormal Distribution</a:t>
            </a:r>
            <a:endParaRPr lang="en-US" dirty="0"/>
          </a:p>
        </p:txBody>
      </p:sp>
      <p:sp>
        <p:nvSpPr>
          <p:cNvPr id="3" name="Content Placeholder 2"/>
          <p:cNvSpPr>
            <a:spLocks noGrp="1"/>
          </p:cNvSpPr>
          <p:nvPr>
            <p:ph idx="1"/>
          </p:nvPr>
        </p:nvSpPr>
        <p:spPr>
          <a:xfrm>
            <a:off x="457200" y="838200"/>
            <a:ext cx="8229600" cy="1905000"/>
          </a:xfrm>
        </p:spPr>
        <p:txBody>
          <a:bodyPr>
            <a:normAutofit/>
          </a:bodyPr>
          <a:lstStyle/>
          <a:p>
            <a:r>
              <a:rPr lang="en-US" sz="2400" dirty="0" smtClean="0"/>
              <a:t>Let </a:t>
            </a:r>
            <a:r>
              <a:rPr lang="en-US" sz="2400" i="1" dirty="0" smtClean="0"/>
              <a:t>W</a:t>
            </a:r>
            <a:r>
              <a:rPr lang="en-US" sz="2400" dirty="0" smtClean="0"/>
              <a:t> denote a normal random variable with mean of </a:t>
            </a:r>
            <a:r>
              <a:rPr lang="el-GR" sz="2400" dirty="0" smtClean="0"/>
              <a:t>θ</a:t>
            </a:r>
            <a:r>
              <a:rPr lang="en-US" sz="2400" dirty="0" smtClean="0"/>
              <a:t> and variance of </a:t>
            </a:r>
            <a:r>
              <a:rPr lang="el-GR" sz="2400" dirty="0" smtClean="0"/>
              <a:t>ω</a:t>
            </a:r>
            <a:r>
              <a:rPr lang="en-US" sz="2400" baseline="30000" dirty="0" smtClean="0"/>
              <a:t>2</a:t>
            </a:r>
            <a:r>
              <a:rPr lang="en-US" sz="2400" dirty="0" smtClean="0"/>
              <a:t>, i.e., </a:t>
            </a:r>
            <a:r>
              <a:rPr lang="en-US" sz="2400" i="1" dirty="0" smtClean="0"/>
              <a:t>E</a:t>
            </a:r>
            <a:r>
              <a:rPr lang="en-US" sz="2400" dirty="0" smtClean="0"/>
              <a:t>(</a:t>
            </a:r>
            <a:r>
              <a:rPr lang="en-US" sz="2400" i="1" dirty="0" smtClean="0"/>
              <a:t>W</a:t>
            </a:r>
            <a:r>
              <a:rPr lang="en-US" sz="2400" dirty="0" smtClean="0"/>
              <a:t>) = </a:t>
            </a:r>
            <a:r>
              <a:rPr lang="el-GR" sz="2400" dirty="0" smtClean="0"/>
              <a:t>θ</a:t>
            </a:r>
            <a:r>
              <a:rPr lang="en-US" sz="2400" dirty="0" smtClean="0"/>
              <a:t> and </a:t>
            </a:r>
            <a:r>
              <a:rPr lang="en-US" sz="2400" i="1" dirty="0" smtClean="0"/>
              <a:t>V</a:t>
            </a:r>
            <a:r>
              <a:rPr lang="en-US" sz="2400" dirty="0" smtClean="0"/>
              <a:t>(</a:t>
            </a:r>
            <a:r>
              <a:rPr lang="en-US" sz="2400" i="1" dirty="0" smtClean="0"/>
              <a:t>W</a:t>
            </a:r>
            <a:r>
              <a:rPr lang="en-US" sz="2400" dirty="0" smtClean="0"/>
              <a:t>) = </a:t>
            </a:r>
            <a:r>
              <a:rPr lang="el-GR" sz="2400" dirty="0" smtClean="0"/>
              <a:t>ω</a:t>
            </a:r>
            <a:r>
              <a:rPr lang="en-US" sz="2400" baseline="30000" dirty="0" smtClean="0"/>
              <a:t>2</a:t>
            </a:r>
            <a:endParaRPr lang="en-US" sz="2400" dirty="0" smtClean="0"/>
          </a:p>
          <a:p>
            <a:r>
              <a:rPr lang="en-US" sz="2400" dirty="0" smtClean="0"/>
              <a:t>As a change of variable, let </a:t>
            </a:r>
            <a:r>
              <a:rPr lang="en-US" sz="2400" i="1" dirty="0" smtClean="0"/>
              <a:t>X</a:t>
            </a:r>
            <a:r>
              <a:rPr lang="en-US" sz="2400" dirty="0" smtClean="0"/>
              <a:t> = e</a:t>
            </a:r>
            <a:r>
              <a:rPr lang="en-US" sz="2400" i="1" baseline="30000" dirty="0" smtClean="0"/>
              <a:t>W</a:t>
            </a:r>
            <a:r>
              <a:rPr lang="en-US" sz="2400" dirty="0" smtClean="0"/>
              <a:t> = exp(</a:t>
            </a:r>
            <a:r>
              <a:rPr lang="en-US" sz="2400" i="1" dirty="0" smtClean="0"/>
              <a:t>W</a:t>
            </a:r>
            <a:r>
              <a:rPr lang="en-US" sz="2400" dirty="0" smtClean="0"/>
              <a:t>) and </a:t>
            </a:r>
            <a:r>
              <a:rPr lang="en-US" sz="2400" i="1" dirty="0" smtClean="0"/>
              <a:t>W</a:t>
            </a:r>
            <a:r>
              <a:rPr lang="en-US" sz="2400" dirty="0" smtClean="0"/>
              <a:t> = ln(</a:t>
            </a:r>
            <a:r>
              <a:rPr lang="en-US" sz="2400" i="1" dirty="0" smtClean="0"/>
              <a:t>X</a:t>
            </a:r>
            <a:r>
              <a:rPr lang="en-US" sz="2400" dirty="0" smtClean="0"/>
              <a:t>)</a:t>
            </a:r>
          </a:p>
          <a:p>
            <a:r>
              <a:rPr lang="en-US" sz="2400" dirty="0" smtClean="0"/>
              <a:t>Now X is a lognormal random variable.</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4-11 Lognormal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76</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685800" y="2743200"/>
          <a:ext cx="7324725" cy="3427413"/>
        </p:xfrm>
        <a:graphic>
          <a:graphicData uri="http://schemas.openxmlformats.org/presentationml/2006/ole">
            <p:oleObj spid="_x0000_s176130" name="Equation" r:id="rId4" imgW="4152600" imgH="1942920" progId="Equation.DSMT4">
              <p:embed/>
            </p:oleObj>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Lognormal Graphs</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4-11 Lognormal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77</a:t>
            </a:fld>
            <a:endParaRPr lang="en-US" dirty="0">
              <a:solidFill>
                <a:prstClr val="black">
                  <a:tint val="75000"/>
                </a:prstClr>
              </a:solidFill>
            </a:endParaRPr>
          </a:p>
        </p:txBody>
      </p:sp>
      <p:pic>
        <p:nvPicPr>
          <p:cNvPr id="177154" name="Picture 2" descr="C:\Documents and Settings\rsims\My Documents\Sims Courses\Wiley Slide Development Project\JPEG images from Jenny\Ch04\fig_04_26.jpg"/>
          <p:cNvPicPr>
            <a:picLocks noChangeAspect="1" noChangeArrowheads="1"/>
          </p:cNvPicPr>
          <p:nvPr/>
        </p:nvPicPr>
        <p:blipFill>
          <a:blip r:embed="rId3" cstate="print"/>
          <a:srcRect/>
          <a:stretch>
            <a:fillRect/>
          </a:stretch>
        </p:blipFill>
        <p:spPr bwMode="auto">
          <a:xfrm>
            <a:off x="1600200" y="990600"/>
            <a:ext cx="6003609" cy="4343401"/>
          </a:xfrm>
          <a:prstGeom prst="rect">
            <a:avLst/>
          </a:prstGeom>
          <a:noFill/>
        </p:spPr>
      </p:pic>
      <p:sp>
        <p:nvSpPr>
          <p:cNvPr id="7" name="TextBox 6"/>
          <p:cNvSpPr txBox="1"/>
          <p:nvPr/>
        </p:nvSpPr>
        <p:spPr>
          <a:xfrm>
            <a:off x="2057400" y="5410200"/>
            <a:ext cx="5257800" cy="646331"/>
          </a:xfrm>
          <a:prstGeom prst="rect">
            <a:avLst/>
          </a:prstGeom>
          <a:noFill/>
        </p:spPr>
        <p:txBody>
          <a:bodyPr wrap="square" rtlCol="0">
            <a:spAutoFit/>
          </a:bodyPr>
          <a:lstStyle/>
          <a:p>
            <a:r>
              <a:rPr lang="en-US" dirty="0" smtClean="0">
                <a:solidFill>
                  <a:srgbClr val="0070C0"/>
                </a:solidFill>
              </a:rPr>
              <a:t>Figure 4-27  </a:t>
            </a:r>
            <a:r>
              <a:rPr lang="en-US" dirty="0" smtClean="0"/>
              <a:t>Lognormal probability density functions with </a:t>
            </a:r>
            <a:r>
              <a:rPr lang="el-GR" dirty="0" smtClean="0"/>
              <a:t>θ</a:t>
            </a:r>
            <a:r>
              <a:rPr lang="en-US" dirty="0" smtClean="0"/>
              <a:t> = 0 for selected values of </a:t>
            </a:r>
            <a:r>
              <a:rPr lang="el-GR" dirty="0" smtClean="0"/>
              <a:t>ω</a:t>
            </a:r>
            <a:r>
              <a:rPr lang="en-US" baseline="30000" dirty="0" smtClean="0"/>
              <a:t>2</a:t>
            </a:r>
            <a:r>
              <a:rPr lang="en-US" dirty="0" smtClean="0"/>
              <a:t>.</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4-27: Semiconductor Laser-1</a:t>
            </a:r>
            <a:endParaRPr lang="en-US" dirty="0"/>
          </a:p>
        </p:txBody>
      </p:sp>
      <p:sp>
        <p:nvSpPr>
          <p:cNvPr id="3" name="Content Placeholder 2"/>
          <p:cNvSpPr>
            <a:spLocks noGrp="1"/>
          </p:cNvSpPr>
          <p:nvPr>
            <p:ph idx="1"/>
          </p:nvPr>
        </p:nvSpPr>
        <p:spPr>
          <a:xfrm>
            <a:off x="457200" y="914400"/>
            <a:ext cx="8229600" cy="1447800"/>
          </a:xfrm>
        </p:spPr>
        <p:txBody>
          <a:bodyPr>
            <a:normAutofit fontScale="77500" lnSpcReduction="20000"/>
          </a:bodyPr>
          <a:lstStyle/>
          <a:p>
            <a:pPr>
              <a:buNone/>
            </a:pPr>
            <a:r>
              <a:rPr lang="en-US" sz="3300" dirty="0" smtClean="0"/>
              <a:t>The lifetime of a semiconductor laser has a lognormal distribution with </a:t>
            </a:r>
            <a:r>
              <a:rPr lang="el-GR" sz="3300" dirty="0" smtClean="0"/>
              <a:t>θ</a:t>
            </a:r>
            <a:r>
              <a:rPr lang="en-US" sz="3300" dirty="0" smtClean="0"/>
              <a:t> = 10 and </a:t>
            </a:r>
            <a:r>
              <a:rPr lang="el-GR" sz="3300" dirty="0" smtClean="0"/>
              <a:t>ω</a:t>
            </a:r>
            <a:r>
              <a:rPr lang="en-US" sz="3300" dirty="0" smtClean="0"/>
              <a:t> = 1.5 hours.  </a:t>
            </a:r>
          </a:p>
          <a:p>
            <a:r>
              <a:rPr lang="en-US" sz="3300" dirty="0" smtClean="0"/>
              <a:t>What is the probability that the lifetime exceeds 10,000 hours?</a:t>
            </a:r>
          </a:p>
          <a:p>
            <a:endParaRPr lang="en-US" sz="2400" dirty="0" smtClean="0"/>
          </a:p>
          <a:p>
            <a:endParaRPr lang="en-US" sz="2400" dirty="0" smtClean="0"/>
          </a:p>
          <a:p>
            <a:pPr>
              <a:buNone/>
            </a:pPr>
            <a:endParaRPr lang="en-US" sz="2400" dirty="0" smtClean="0"/>
          </a:p>
          <a:p>
            <a:endParaRPr lang="en-US" sz="2400" dirty="0" smtClean="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4-11 Lognormal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78</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600200" y="2514600"/>
          <a:ext cx="5721726" cy="2819400"/>
        </p:xfrm>
        <a:graphic>
          <a:graphicData uri="http://schemas.openxmlformats.org/presentationml/2006/ole">
            <p:oleObj spid="_x0000_s178178" name="Equation" r:id="rId4" imgW="2628720" imgH="1295280" progId="Equation.DSMT4">
              <p:embed/>
            </p:oleObj>
          </a:graphicData>
        </a:graphic>
      </p:graphicFrame>
      <p:graphicFrame>
        <p:nvGraphicFramePr>
          <p:cNvPr id="178180" name="Object 4"/>
          <p:cNvGraphicFramePr>
            <a:graphicFrameLocks noChangeAspect="1"/>
          </p:cNvGraphicFramePr>
          <p:nvPr/>
        </p:nvGraphicFramePr>
        <p:xfrm>
          <a:off x="1066800" y="5638800"/>
          <a:ext cx="7033846" cy="457200"/>
        </p:xfrm>
        <a:graphic>
          <a:graphicData uri="http://schemas.openxmlformats.org/presentationml/2006/ole">
            <p:oleObj spid="_x0000_s178180" name="Worksheet" r:id="rId5" imgW="3810000" imgH="247650" progId="Excel.Sheet.12">
              <p:embed/>
            </p:oleObj>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4-27: Semiconductor Laser-2</a:t>
            </a:r>
            <a:endParaRPr lang="en-US" dirty="0"/>
          </a:p>
        </p:txBody>
      </p:sp>
      <p:sp>
        <p:nvSpPr>
          <p:cNvPr id="3" name="Content Placeholder 2"/>
          <p:cNvSpPr>
            <a:spLocks noGrp="1"/>
          </p:cNvSpPr>
          <p:nvPr>
            <p:ph idx="1"/>
          </p:nvPr>
        </p:nvSpPr>
        <p:spPr>
          <a:xfrm>
            <a:off x="457200" y="914400"/>
            <a:ext cx="8229600" cy="3429000"/>
          </a:xfrm>
        </p:spPr>
        <p:txBody>
          <a:bodyPr/>
          <a:lstStyle/>
          <a:p>
            <a:r>
              <a:rPr lang="en-US" sz="2400" dirty="0" smtClean="0"/>
              <a:t>What lifetime is exceeded by 99% of lasers?</a:t>
            </a:r>
            <a:endParaRPr lang="en-US" sz="2800" dirty="0" smtClean="0"/>
          </a:p>
          <a:p>
            <a:endParaRPr lang="en-US" dirty="0" smtClean="0"/>
          </a:p>
          <a:p>
            <a:endParaRPr lang="en-US" dirty="0" smtClean="0"/>
          </a:p>
          <a:p>
            <a:endParaRPr lang="en-US" dirty="0" smtClean="0"/>
          </a:p>
          <a:p>
            <a:endParaRPr lang="en-US" dirty="0" smtClean="0"/>
          </a:p>
          <a:p>
            <a:r>
              <a:rPr lang="en-US" sz="2400" dirty="0" smtClean="0"/>
              <a:t>What is the mean and variance of the lifetime?</a:t>
            </a:r>
          </a:p>
          <a:p>
            <a:pPr>
              <a:buNone/>
            </a:pP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4-11 Lognormal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79</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838200" y="1524000"/>
          <a:ext cx="4674937" cy="1981200"/>
        </p:xfrm>
        <a:graphic>
          <a:graphicData uri="http://schemas.openxmlformats.org/presentationml/2006/ole">
            <p:oleObj spid="_x0000_s179202" name="Equation" r:id="rId4" imgW="3416040" imgH="1447560" progId="Equation.DSMT4">
              <p:embed/>
            </p:oleObj>
          </a:graphicData>
        </a:graphic>
      </p:graphicFrame>
      <p:graphicFrame>
        <p:nvGraphicFramePr>
          <p:cNvPr id="179204" name="Object 4"/>
          <p:cNvGraphicFramePr>
            <a:graphicFrameLocks noChangeAspect="1"/>
          </p:cNvGraphicFramePr>
          <p:nvPr/>
        </p:nvGraphicFramePr>
        <p:xfrm>
          <a:off x="5562600" y="2514600"/>
          <a:ext cx="3322637" cy="1066800"/>
        </p:xfrm>
        <a:graphic>
          <a:graphicData uri="http://schemas.openxmlformats.org/presentationml/2006/ole">
            <p:oleObj spid="_x0000_s179204" name="Worksheet" r:id="rId5" imgW="2847975" imgH="914400" progId="Excel.Sheet.12">
              <p:embed/>
            </p:oleObj>
          </a:graphicData>
        </a:graphic>
      </p:graphicFrame>
      <p:graphicFrame>
        <p:nvGraphicFramePr>
          <p:cNvPr id="9" name="Object 8"/>
          <p:cNvGraphicFramePr>
            <a:graphicFrameLocks noChangeAspect="1"/>
          </p:cNvGraphicFramePr>
          <p:nvPr/>
        </p:nvGraphicFramePr>
        <p:xfrm>
          <a:off x="838200" y="4267200"/>
          <a:ext cx="4935682" cy="1905000"/>
        </p:xfrm>
        <a:graphic>
          <a:graphicData uri="http://schemas.openxmlformats.org/presentationml/2006/ole">
            <p:oleObj spid="_x0000_s179205" name="Equation" r:id="rId6" imgW="3619440" imgH="1396800" progId="Equation.DSMT4">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of a Point</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a:t>
            </a:r>
            <a:r>
              <a:rPr lang="en-US" dirty="0" smtClean="0">
                <a:solidFill>
                  <a:prstClr val="black">
                    <a:tint val="75000"/>
                  </a:prstClr>
                </a:solidFill>
              </a:rPr>
              <a:t>4-2 Probability Distributions &amp; Probability Density Functions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8</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381000" y="1143000"/>
          <a:ext cx="8286750" cy="2768600"/>
        </p:xfrm>
        <a:graphic>
          <a:graphicData uri="http://schemas.openxmlformats.org/presentationml/2006/ole">
            <p:oleObj spid="_x0000_s40962" name="Equation" r:id="rId4" imgW="4711680" imgH="1574640" progId="Equation.DSMT4">
              <p:embed/>
            </p:oleObj>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Distribution</a:t>
            </a:r>
            <a:endParaRPr lang="en-US" dirty="0"/>
          </a:p>
        </p:txBody>
      </p:sp>
      <p:sp>
        <p:nvSpPr>
          <p:cNvPr id="3" name="Content Placeholder 2"/>
          <p:cNvSpPr>
            <a:spLocks noGrp="1"/>
          </p:cNvSpPr>
          <p:nvPr>
            <p:ph idx="1"/>
          </p:nvPr>
        </p:nvSpPr>
        <p:spPr>
          <a:xfrm>
            <a:off x="457200" y="914400"/>
            <a:ext cx="8229600" cy="2209800"/>
          </a:xfrm>
        </p:spPr>
        <p:txBody>
          <a:bodyPr>
            <a:normAutofit lnSpcReduction="10000"/>
          </a:bodyPr>
          <a:lstStyle/>
          <a:p>
            <a:pPr>
              <a:buNone/>
            </a:pPr>
            <a:r>
              <a:rPr lang="en-US" sz="2800" dirty="0" smtClean="0"/>
              <a:t>A continuous distribution that is flexible, but bounded over the [0, 1] interval is useful for probability models.  Examples are:</a:t>
            </a:r>
          </a:p>
          <a:p>
            <a:pPr lvl="1"/>
            <a:r>
              <a:rPr lang="en-US" sz="2400" dirty="0" smtClean="0"/>
              <a:t>Proportion of solar radiation absorbed by a material.</a:t>
            </a:r>
          </a:p>
          <a:p>
            <a:pPr lvl="1"/>
            <a:r>
              <a:rPr lang="en-US" sz="2400" dirty="0" smtClean="0"/>
              <a:t>Proportion of the max time to complete a task</a:t>
            </a:r>
            <a:r>
              <a:rPr lang="en-US" dirty="0" smtClean="0"/>
              <a:t>.</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4-12 Beta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80</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533400" y="3429000"/>
          <a:ext cx="6913034" cy="1752600"/>
        </p:xfrm>
        <a:graphic>
          <a:graphicData uri="http://schemas.openxmlformats.org/presentationml/2006/ole">
            <p:oleObj spid="_x0000_s190466" name="Equation" r:id="rId4" imgW="3606480" imgH="914400" progId="Equation.DSMT4">
              <p:embed/>
            </p:oleObj>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Shapes Are Flexible</a:t>
            </a:r>
            <a:endParaRPr lang="en-US" dirty="0"/>
          </a:p>
        </p:txBody>
      </p:sp>
      <p:sp>
        <p:nvSpPr>
          <p:cNvPr id="3" name="Content Placeholder 2"/>
          <p:cNvSpPr>
            <a:spLocks noGrp="1"/>
          </p:cNvSpPr>
          <p:nvPr>
            <p:ph idx="1"/>
          </p:nvPr>
        </p:nvSpPr>
        <p:spPr>
          <a:xfrm>
            <a:off x="228600" y="1066800"/>
            <a:ext cx="4495800" cy="5105400"/>
          </a:xfrm>
        </p:spPr>
        <p:txBody>
          <a:bodyPr/>
          <a:lstStyle/>
          <a:p>
            <a:pPr>
              <a:buNone/>
            </a:pPr>
            <a:r>
              <a:rPr lang="en-US" sz="2800" dirty="0" smtClean="0"/>
              <a:t>Distribution shape guidelines:</a:t>
            </a:r>
          </a:p>
          <a:p>
            <a:pPr marL="971550" lvl="1" indent="-514350">
              <a:buFont typeface="+mj-lt"/>
              <a:buAutoNum type="arabicPeriod"/>
            </a:pPr>
            <a:r>
              <a:rPr lang="en-US" dirty="0" smtClean="0"/>
              <a:t>If </a:t>
            </a:r>
            <a:r>
              <a:rPr lang="el-GR" dirty="0" smtClean="0"/>
              <a:t>α</a:t>
            </a:r>
            <a:r>
              <a:rPr lang="en-US" dirty="0" smtClean="0"/>
              <a:t> = </a:t>
            </a:r>
            <a:r>
              <a:rPr lang="el-GR" dirty="0" smtClean="0"/>
              <a:t>β</a:t>
            </a:r>
            <a:r>
              <a:rPr lang="en-US" dirty="0" smtClean="0"/>
              <a:t>, symmetrical about </a:t>
            </a:r>
            <a:r>
              <a:rPr lang="en-US" i="1" dirty="0" smtClean="0"/>
              <a:t>x</a:t>
            </a:r>
            <a:r>
              <a:rPr lang="en-US" dirty="0" smtClean="0"/>
              <a:t> = 0.5.</a:t>
            </a:r>
          </a:p>
          <a:p>
            <a:pPr marL="971550" lvl="1" indent="-514350">
              <a:buFont typeface="+mj-lt"/>
              <a:buAutoNum type="arabicPeriod"/>
            </a:pPr>
            <a:r>
              <a:rPr lang="en-US" dirty="0" smtClean="0"/>
              <a:t>If </a:t>
            </a:r>
            <a:r>
              <a:rPr lang="el-GR" dirty="0" smtClean="0"/>
              <a:t>α</a:t>
            </a:r>
            <a:r>
              <a:rPr lang="en-US" dirty="0" smtClean="0"/>
              <a:t> = </a:t>
            </a:r>
            <a:r>
              <a:rPr lang="el-GR" dirty="0" smtClean="0"/>
              <a:t>β</a:t>
            </a:r>
            <a:r>
              <a:rPr lang="en-US" dirty="0" smtClean="0"/>
              <a:t> = 1, uniform.</a:t>
            </a:r>
          </a:p>
          <a:p>
            <a:pPr marL="971550" lvl="1" indent="-514350">
              <a:buFont typeface="+mj-lt"/>
              <a:buAutoNum type="arabicPeriod"/>
            </a:pPr>
            <a:r>
              <a:rPr lang="en-US" dirty="0" smtClean="0"/>
              <a:t>If </a:t>
            </a:r>
            <a:r>
              <a:rPr lang="el-GR" dirty="0" smtClean="0"/>
              <a:t>α</a:t>
            </a:r>
            <a:r>
              <a:rPr lang="en-US" dirty="0" smtClean="0"/>
              <a:t> = </a:t>
            </a:r>
            <a:r>
              <a:rPr lang="el-GR" dirty="0" smtClean="0"/>
              <a:t>β</a:t>
            </a:r>
            <a:r>
              <a:rPr lang="en-US" dirty="0" smtClean="0"/>
              <a:t> &lt; 1, symmetric &amp; U- shaped.</a:t>
            </a:r>
          </a:p>
          <a:p>
            <a:pPr marL="971550" lvl="1" indent="-514350">
              <a:buFont typeface="+mj-lt"/>
              <a:buAutoNum type="arabicPeriod"/>
            </a:pPr>
            <a:r>
              <a:rPr lang="en-US" dirty="0" smtClean="0"/>
              <a:t>If </a:t>
            </a:r>
            <a:r>
              <a:rPr lang="el-GR" dirty="0" smtClean="0"/>
              <a:t>α</a:t>
            </a:r>
            <a:r>
              <a:rPr lang="en-US" dirty="0" smtClean="0"/>
              <a:t> = </a:t>
            </a:r>
            <a:r>
              <a:rPr lang="el-GR" dirty="0" smtClean="0"/>
              <a:t>β</a:t>
            </a:r>
            <a:r>
              <a:rPr lang="en-US" dirty="0" smtClean="0"/>
              <a:t> &gt; 1, symmetric &amp; mound-shaped.</a:t>
            </a:r>
          </a:p>
          <a:p>
            <a:pPr marL="971550" lvl="1" indent="-514350">
              <a:buFont typeface="+mj-lt"/>
              <a:buAutoNum type="arabicPeriod"/>
            </a:pPr>
            <a:r>
              <a:rPr lang="en-US" dirty="0" smtClean="0"/>
              <a:t>If </a:t>
            </a:r>
            <a:r>
              <a:rPr lang="el-GR" dirty="0" smtClean="0"/>
              <a:t>α</a:t>
            </a:r>
            <a:r>
              <a:rPr lang="en-US" dirty="0" smtClean="0"/>
              <a:t> ≠ </a:t>
            </a:r>
            <a:r>
              <a:rPr lang="el-GR" dirty="0" smtClean="0"/>
              <a:t>β</a:t>
            </a:r>
            <a:r>
              <a:rPr lang="en-US" dirty="0" smtClean="0"/>
              <a:t>, skewed.</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4-12 Beta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81</a:t>
            </a:fld>
            <a:endParaRPr lang="en-US" dirty="0">
              <a:solidFill>
                <a:prstClr val="black">
                  <a:tint val="75000"/>
                </a:prstClr>
              </a:solidFill>
            </a:endParaRPr>
          </a:p>
        </p:txBody>
      </p:sp>
      <p:pic>
        <p:nvPicPr>
          <p:cNvPr id="191491" name="Picture 3" descr="C:\Documents and Settings\rsims\My Documents\Sims Courses\Wiley Slide Development Project\JPEG images from Jenny\Ch04\fig_04_27.jpg"/>
          <p:cNvPicPr>
            <a:picLocks noChangeAspect="1" noChangeArrowheads="1"/>
          </p:cNvPicPr>
          <p:nvPr/>
        </p:nvPicPr>
        <p:blipFill>
          <a:blip r:embed="rId3" cstate="print"/>
          <a:srcRect/>
          <a:stretch>
            <a:fillRect/>
          </a:stretch>
        </p:blipFill>
        <p:spPr bwMode="auto">
          <a:xfrm>
            <a:off x="4876800" y="986611"/>
            <a:ext cx="3806936" cy="3966389"/>
          </a:xfrm>
          <a:prstGeom prst="rect">
            <a:avLst/>
          </a:prstGeom>
          <a:noFill/>
        </p:spPr>
      </p:pic>
      <p:sp>
        <p:nvSpPr>
          <p:cNvPr id="8" name="TextBox 7"/>
          <p:cNvSpPr txBox="1"/>
          <p:nvPr/>
        </p:nvSpPr>
        <p:spPr>
          <a:xfrm>
            <a:off x="5029200" y="5029200"/>
            <a:ext cx="3733800" cy="923330"/>
          </a:xfrm>
          <a:prstGeom prst="rect">
            <a:avLst/>
          </a:prstGeom>
          <a:noFill/>
        </p:spPr>
        <p:txBody>
          <a:bodyPr wrap="square" rtlCol="0">
            <a:spAutoFit/>
          </a:bodyPr>
          <a:lstStyle/>
          <a:p>
            <a:r>
              <a:rPr lang="en-US" dirty="0" smtClean="0">
                <a:solidFill>
                  <a:srgbClr val="0070C0"/>
                </a:solidFill>
              </a:rPr>
              <a:t>Figure 4-28  </a:t>
            </a:r>
            <a:r>
              <a:rPr lang="en-US" dirty="0" smtClean="0"/>
              <a:t>Beta probability density functions for selected values of the parameters </a:t>
            </a:r>
            <a:r>
              <a:rPr lang="el-GR" dirty="0" smtClean="0"/>
              <a:t>α</a:t>
            </a:r>
            <a:r>
              <a:rPr lang="en-US" dirty="0" smtClean="0"/>
              <a:t> and </a:t>
            </a:r>
            <a:r>
              <a:rPr lang="el-GR" dirty="0" smtClean="0"/>
              <a:t>β</a:t>
            </a:r>
            <a:r>
              <a:rPr lang="en-US" dirty="0" smtClean="0"/>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4-27: Beta Computation-1</a:t>
            </a:r>
            <a:endParaRPr lang="en-US" dirty="0"/>
          </a:p>
        </p:txBody>
      </p:sp>
      <p:sp>
        <p:nvSpPr>
          <p:cNvPr id="3" name="Content Placeholder 2"/>
          <p:cNvSpPr>
            <a:spLocks noGrp="1"/>
          </p:cNvSpPr>
          <p:nvPr>
            <p:ph idx="1"/>
          </p:nvPr>
        </p:nvSpPr>
        <p:spPr>
          <a:xfrm>
            <a:off x="457200" y="914400"/>
            <a:ext cx="8229600" cy="1981200"/>
          </a:xfrm>
        </p:spPr>
        <p:txBody>
          <a:bodyPr>
            <a:normAutofit/>
          </a:bodyPr>
          <a:lstStyle/>
          <a:p>
            <a:pPr>
              <a:buNone/>
            </a:pPr>
            <a:r>
              <a:rPr lang="en-US" sz="2400" dirty="0" smtClean="0"/>
              <a:t>Consider the completion time of a large commercial real estate development.  The proportion of the maximum allowed time to complete a task is a beta random variable with </a:t>
            </a:r>
            <a:r>
              <a:rPr lang="el-GR" sz="2400" dirty="0" smtClean="0"/>
              <a:t>α</a:t>
            </a:r>
            <a:r>
              <a:rPr lang="en-US" sz="2400" dirty="0" smtClean="0"/>
              <a:t> = 2.5 and </a:t>
            </a:r>
            <a:r>
              <a:rPr lang="el-GR" sz="2400" dirty="0" smtClean="0"/>
              <a:t>β</a:t>
            </a:r>
            <a:r>
              <a:rPr lang="en-US" sz="2400" dirty="0" smtClean="0"/>
              <a:t> = 1.  What is the probability that the proportion of the max time exceeds 0.7?  Let </a:t>
            </a:r>
            <a:r>
              <a:rPr lang="en-US" sz="2400" i="1" dirty="0" smtClean="0"/>
              <a:t>X</a:t>
            </a:r>
            <a:r>
              <a:rPr lang="en-US" sz="2400" dirty="0" smtClean="0"/>
              <a:t> denote that proportion.</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4-12 Beta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82</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457200" y="3048000"/>
          <a:ext cx="4672148" cy="2959732"/>
        </p:xfrm>
        <a:graphic>
          <a:graphicData uri="http://schemas.openxmlformats.org/presentationml/2006/ole">
            <p:oleObj spid="_x0000_s192514" name="Equation" r:id="rId4" imgW="2806560" imgH="1777680" progId="Equation.DSMT4">
              <p:embed/>
            </p:oleObj>
          </a:graphicData>
        </a:graphic>
      </p:graphicFrame>
      <p:graphicFrame>
        <p:nvGraphicFramePr>
          <p:cNvPr id="192515" name="Object 3"/>
          <p:cNvGraphicFramePr>
            <a:graphicFrameLocks noChangeAspect="1"/>
          </p:cNvGraphicFramePr>
          <p:nvPr/>
        </p:nvGraphicFramePr>
        <p:xfrm>
          <a:off x="5257799" y="5410200"/>
          <a:ext cx="3283697" cy="561975"/>
        </p:xfrm>
        <a:graphic>
          <a:graphicData uri="http://schemas.openxmlformats.org/presentationml/2006/ole">
            <p:oleObj spid="_x0000_s192515" name="Worksheet" r:id="rId5" imgW="2838450" imgH="485775" progId="Excel.Sheet.12">
              <p:embed/>
            </p:oleObj>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4-27: Beta Computation-2</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4-12 Beta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83</a:t>
            </a:fld>
            <a:endParaRPr lang="en-US" dirty="0">
              <a:solidFill>
                <a:prstClr val="black">
                  <a:tint val="75000"/>
                </a:prstClr>
              </a:solidFill>
            </a:endParaRPr>
          </a:p>
        </p:txBody>
      </p:sp>
      <p:sp>
        <p:nvSpPr>
          <p:cNvPr id="7" name="TextBox 6"/>
          <p:cNvSpPr txBox="1"/>
          <p:nvPr/>
        </p:nvSpPr>
        <p:spPr>
          <a:xfrm>
            <a:off x="533400" y="1143000"/>
            <a:ext cx="7042890" cy="461665"/>
          </a:xfrm>
          <a:prstGeom prst="rect">
            <a:avLst/>
          </a:prstGeom>
          <a:noFill/>
        </p:spPr>
        <p:txBody>
          <a:bodyPr wrap="none" rtlCol="0">
            <a:spAutoFit/>
          </a:bodyPr>
          <a:lstStyle/>
          <a:p>
            <a:r>
              <a:rPr lang="en-US" sz="2400" dirty="0" smtClean="0"/>
              <a:t>This Minitab graph illustrates the prior calculation.   </a:t>
            </a:r>
            <a:r>
              <a:rPr lang="en-US" sz="2400" b="1" dirty="0" smtClean="0">
                <a:solidFill>
                  <a:srgbClr val="FF0000"/>
                </a:solidFill>
              </a:rPr>
              <a:t>FIX</a:t>
            </a:r>
            <a:endParaRPr lang="en-US" sz="2400" b="1" dirty="0">
              <a:solidFill>
                <a:srgbClr val="FF0000"/>
              </a:solidFill>
            </a:endParaRPr>
          </a:p>
        </p:txBody>
      </p:sp>
      <p:graphicFrame>
        <p:nvGraphicFramePr>
          <p:cNvPr id="194563" name="Object 3"/>
          <p:cNvGraphicFramePr>
            <a:graphicFrameLocks noChangeAspect="1"/>
          </p:cNvGraphicFramePr>
          <p:nvPr/>
        </p:nvGraphicFramePr>
        <p:xfrm>
          <a:off x="1676400" y="1905000"/>
          <a:ext cx="5715000" cy="3810000"/>
        </p:xfrm>
        <a:graphic>
          <a:graphicData uri="http://schemas.openxmlformats.org/presentationml/2006/ole">
            <p:oleObj spid="_x0000_s194563" name="Graph" r:id="rId4" imgW="5486400" imgH="3657600" progId="MtbGraph.Document.15">
              <p:embed/>
            </p:oleObj>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 &amp; Variance of the Beta Distribution</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4-12 Beta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84</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1447800" y="1524000"/>
          <a:ext cx="3662363" cy="1589087"/>
        </p:xfrm>
        <a:graphic>
          <a:graphicData uri="http://schemas.openxmlformats.org/presentationml/2006/ole">
            <p:oleObj spid="_x0000_s193538" name="Equation" r:id="rId4" imgW="2108160" imgH="914400" progId="Equation.DSMT4">
              <p:embed/>
            </p:oleObj>
          </a:graphicData>
        </a:graphic>
      </p:graphicFrame>
      <p:sp>
        <p:nvSpPr>
          <p:cNvPr id="7" name="TextBox 6"/>
          <p:cNvSpPr txBox="1"/>
          <p:nvPr/>
        </p:nvSpPr>
        <p:spPr>
          <a:xfrm>
            <a:off x="457200" y="990600"/>
            <a:ext cx="8153400" cy="461665"/>
          </a:xfrm>
          <a:prstGeom prst="rect">
            <a:avLst/>
          </a:prstGeom>
          <a:noFill/>
        </p:spPr>
        <p:txBody>
          <a:bodyPr wrap="square" rtlCol="0">
            <a:spAutoFit/>
          </a:bodyPr>
          <a:lstStyle/>
          <a:p>
            <a:r>
              <a:rPr lang="en-US" sz="2400" dirty="0" smtClean="0"/>
              <a:t>If </a:t>
            </a:r>
            <a:r>
              <a:rPr lang="en-US" sz="2400" i="1" dirty="0" smtClean="0"/>
              <a:t>X</a:t>
            </a:r>
            <a:r>
              <a:rPr lang="en-US" sz="2400" dirty="0" smtClean="0"/>
              <a:t> has a beta distribution with parameters </a:t>
            </a:r>
            <a:r>
              <a:rPr lang="el-GR" sz="2400" dirty="0" smtClean="0"/>
              <a:t>α</a:t>
            </a:r>
            <a:r>
              <a:rPr lang="en-US" sz="2400" dirty="0" smtClean="0"/>
              <a:t> and </a:t>
            </a:r>
            <a:r>
              <a:rPr lang="el-GR" sz="2400" dirty="0" smtClean="0"/>
              <a:t>β</a:t>
            </a:r>
            <a:r>
              <a:rPr lang="en-US" sz="2400" dirty="0" smtClean="0"/>
              <a:t>,</a:t>
            </a:r>
          </a:p>
        </p:txBody>
      </p:sp>
      <p:graphicFrame>
        <p:nvGraphicFramePr>
          <p:cNvPr id="8" name="Object 7"/>
          <p:cNvGraphicFramePr>
            <a:graphicFrameLocks noChangeAspect="1"/>
          </p:cNvGraphicFramePr>
          <p:nvPr/>
        </p:nvGraphicFramePr>
        <p:xfrm>
          <a:off x="1371600" y="4267200"/>
          <a:ext cx="5022850" cy="1600200"/>
        </p:xfrm>
        <a:graphic>
          <a:graphicData uri="http://schemas.openxmlformats.org/presentationml/2006/ole">
            <p:oleObj spid="_x0000_s193539" name="Equation" r:id="rId5" imgW="2869920" imgH="914400" progId="Equation.DSMT4">
              <p:embed/>
            </p:oleObj>
          </a:graphicData>
        </a:graphic>
      </p:graphicFrame>
      <p:sp>
        <p:nvSpPr>
          <p:cNvPr id="9" name="TextBox 8"/>
          <p:cNvSpPr txBox="1"/>
          <p:nvPr/>
        </p:nvSpPr>
        <p:spPr>
          <a:xfrm>
            <a:off x="457200" y="3352800"/>
            <a:ext cx="7772400" cy="830997"/>
          </a:xfrm>
          <a:prstGeom prst="rect">
            <a:avLst/>
          </a:prstGeom>
          <a:noFill/>
        </p:spPr>
        <p:txBody>
          <a:bodyPr wrap="square" rtlCol="0">
            <a:spAutoFit/>
          </a:bodyPr>
          <a:lstStyle/>
          <a:p>
            <a:r>
              <a:rPr lang="en-US" sz="2400" dirty="0" smtClean="0"/>
              <a:t>Example 4-28:  In the prior example,</a:t>
            </a:r>
            <a:r>
              <a:rPr lang="el-GR" sz="2400" dirty="0" smtClean="0"/>
              <a:t> α</a:t>
            </a:r>
            <a:r>
              <a:rPr lang="en-US" sz="2400" dirty="0" smtClean="0"/>
              <a:t> = 2.5 and </a:t>
            </a:r>
            <a:r>
              <a:rPr lang="el-GR" sz="2400" dirty="0" smtClean="0"/>
              <a:t>β</a:t>
            </a:r>
            <a:r>
              <a:rPr lang="en-US" sz="2400" dirty="0" smtClean="0"/>
              <a:t> = 1.  What are the mean and variance of this distribution?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 of the Beta Distribution </a:t>
            </a:r>
            <a:endParaRPr lang="en-US" dirty="0"/>
          </a:p>
        </p:txBody>
      </p:sp>
      <p:sp>
        <p:nvSpPr>
          <p:cNvPr id="3" name="Content Placeholder 2"/>
          <p:cNvSpPr>
            <a:spLocks noGrp="1"/>
          </p:cNvSpPr>
          <p:nvPr>
            <p:ph idx="1"/>
          </p:nvPr>
        </p:nvSpPr>
        <p:spPr>
          <a:xfrm>
            <a:off x="457200" y="914400"/>
            <a:ext cx="8229600" cy="914400"/>
          </a:xfrm>
        </p:spPr>
        <p:txBody>
          <a:bodyPr>
            <a:normAutofit fontScale="92500" lnSpcReduction="20000"/>
          </a:bodyPr>
          <a:lstStyle/>
          <a:p>
            <a:pPr>
              <a:buNone/>
            </a:pPr>
            <a:r>
              <a:rPr lang="en-US" sz="2400" dirty="0" smtClean="0"/>
              <a:t>If </a:t>
            </a:r>
            <a:r>
              <a:rPr lang="el-GR" sz="2400" dirty="0" smtClean="0"/>
              <a:t>α</a:t>
            </a:r>
            <a:r>
              <a:rPr lang="en-US" sz="2400" dirty="0" smtClean="0"/>
              <a:t> &gt;1 and </a:t>
            </a:r>
            <a:r>
              <a:rPr lang="el-GR" sz="2400" dirty="0" smtClean="0"/>
              <a:t>β</a:t>
            </a:r>
            <a:r>
              <a:rPr lang="en-US" sz="2400" dirty="0" smtClean="0"/>
              <a:t> &gt; 1, then the beta distribution is mound-shaped and has an interior peak, called the </a:t>
            </a:r>
            <a:r>
              <a:rPr lang="en-US" sz="2400" dirty="0" smtClean="0">
                <a:solidFill>
                  <a:srgbClr val="0070C0"/>
                </a:solidFill>
              </a:rPr>
              <a:t>mode</a:t>
            </a:r>
            <a:r>
              <a:rPr lang="en-US" sz="2400" dirty="0" smtClean="0"/>
              <a:t> of the distribution.  Otherwise, the mode occurs at an endpoint.</a:t>
            </a:r>
            <a:endParaRPr lang="en-US" sz="24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4-12 Beta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85</a:t>
            </a:fld>
            <a:endParaRPr lang="en-US" dirty="0">
              <a:solidFill>
                <a:prstClr val="black">
                  <a:tint val="75000"/>
                </a:prstClr>
              </a:solidFill>
            </a:endParaRPr>
          </a:p>
        </p:txBody>
      </p:sp>
      <p:graphicFrame>
        <p:nvGraphicFramePr>
          <p:cNvPr id="6" name="Object 5"/>
          <p:cNvGraphicFramePr>
            <a:graphicFrameLocks noChangeAspect="1"/>
          </p:cNvGraphicFramePr>
          <p:nvPr/>
        </p:nvGraphicFramePr>
        <p:xfrm>
          <a:off x="488950" y="2373313"/>
          <a:ext cx="2400300" cy="1649412"/>
        </p:xfrm>
        <a:graphic>
          <a:graphicData uri="http://schemas.openxmlformats.org/presentationml/2006/ole">
            <p:oleObj spid="_x0000_s195586" name="Equation" r:id="rId4" imgW="1257120" imgH="863280" progId="Equation.DSMT4">
              <p:embed/>
            </p:oleObj>
          </a:graphicData>
        </a:graphic>
      </p:graphicFrame>
      <p:graphicFrame>
        <p:nvGraphicFramePr>
          <p:cNvPr id="195587" name="Object 3"/>
          <p:cNvGraphicFramePr>
            <a:graphicFrameLocks noChangeAspect="1"/>
          </p:cNvGraphicFramePr>
          <p:nvPr/>
        </p:nvGraphicFramePr>
        <p:xfrm>
          <a:off x="3733800" y="1905000"/>
          <a:ext cx="4914900" cy="3276600"/>
        </p:xfrm>
        <a:graphic>
          <a:graphicData uri="http://schemas.openxmlformats.org/presentationml/2006/ole">
            <p:oleObj spid="_x0000_s195587" name="Graph" r:id="rId5" imgW="5486400" imgH="3657600" progId="MtbGraph.Document.15">
              <p:embed/>
            </p:oleObj>
          </a:graphicData>
        </a:graphic>
      </p:graphicFrame>
      <p:graphicFrame>
        <p:nvGraphicFramePr>
          <p:cNvPr id="195588" name="Object 4"/>
          <p:cNvGraphicFramePr>
            <a:graphicFrameLocks noChangeAspect="1"/>
          </p:cNvGraphicFramePr>
          <p:nvPr/>
        </p:nvGraphicFramePr>
        <p:xfrm>
          <a:off x="3733800" y="5334000"/>
          <a:ext cx="4371474" cy="762000"/>
        </p:xfrm>
        <a:graphic>
          <a:graphicData uri="http://schemas.openxmlformats.org/presentationml/2006/ole">
            <p:oleObj spid="_x0000_s195588" name="Worksheet" r:id="rId6" imgW="4152900" imgH="723900" progId="Excel.Sheet.12">
              <p:embed/>
            </p:oleObj>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Extended Range for the Beta Distribution</a:t>
            </a:r>
            <a:endParaRPr lang="en-US" dirty="0"/>
          </a:p>
        </p:txBody>
      </p:sp>
      <p:sp>
        <p:nvSpPr>
          <p:cNvPr id="3" name="Content Placeholder 2"/>
          <p:cNvSpPr>
            <a:spLocks noGrp="1"/>
          </p:cNvSpPr>
          <p:nvPr>
            <p:ph idx="1"/>
          </p:nvPr>
        </p:nvSpPr>
        <p:spPr/>
        <p:txBody>
          <a:bodyPr/>
          <a:lstStyle/>
          <a:p>
            <a:pPr>
              <a:buNone/>
            </a:pPr>
            <a:r>
              <a:rPr lang="en-US" sz="2800" dirty="0" smtClean="0"/>
              <a:t>The beta random variable </a:t>
            </a:r>
            <a:r>
              <a:rPr lang="en-US" sz="2800" i="1" dirty="0" smtClean="0"/>
              <a:t>X</a:t>
            </a:r>
            <a:r>
              <a:rPr lang="en-US" sz="2800" dirty="0" smtClean="0"/>
              <a:t> is defined for the [0, 1] interval.  That interval can be changed to [a, b].  Then the random variable W is defined as a linear function of </a:t>
            </a:r>
            <a:r>
              <a:rPr lang="en-US" sz="2800" i="1" dirty="0" smtClean="0"/>
              <a:t>X</a:t>
            </a:r>
            <a:r>
              <a:rPr lang="en-US" sz="2800" dirty="0" smtClean="0"/>
              <a:t>: </a:t>
            </a:r>
          </a:p>
          <a:p>
            <a:pPr>
              <a:buNone/>
            </a:pPr>
            <a:r>
              <a:rPr lang="en-US" i="1" dirty="0" smtClean="0"/>
              <a:t>			W</a:t>
            </a:r>
            <a:r>
              <a:rPr lang="en-US" dirty="0" smtClean="0"/>
              <a:t> = a + (b –a)</a:t>
            </a:r>
            <a:r>
              <a:rPr lang="en-US" i="1" dirty="0" smtClean="0"/>
              <a:t>X</a:t>
            </a:r>
          </a:p>
          <a:p>
            <a:pPr>
              <a:buNone/>
            </a:pPr>
            <a:r>
              <a:rPr lang="en-US" dirty="0" smtClean="0"/>
              <a:t>With mean and variance:</a:t>
            </a:r>
            <a:endParaRPr lang="en-US" i="1" dirty="0" smtClean="0"/>
          </a:p>
          <a:p>
            <a:pPr>
              <a:buNone/>
            </a:pPr>
            <a:r>
              <a:rPr lang="en-US" i="1" dirty="0" smtClean="0"/>
              <a:t>			E</a:t>
            </a:r>
            <a:r>
              <a:rPr lang="en-US" dirty="0" smtClean="0"/>
              <a:t>(</a:t>
            </a:r>
            <a:r>
              <a:rPr lang="en-US" i="1" dirty="0" smtClean="0"/>
              <a:t>W</a:t>
            </a:r>
            <a:r>
              <a:rPr lang="en-US" dirty="0" smtClean="0"/>
              <a:t>) = a + (b –a)E(</a:t>
            </a:r>
            <a:r>
              <a:rPr lang="en-US" i="1" dirty="0" smtClean="0"/>
              <a:t>X</a:t>
            </a:r>
            <a:r>
              <a:rPr lang="en-US" dirty="0" smtClean="0"/>
              <a:t>)</a:t>
            </a:r>
          </a:p>
          <a:p>
            <a:pPr>
              <a:buNone/>
            </a:pPr>
            <a:r>
              <a:rPr lang="en-US" dirty="0" smtClean="0"/>
              <a:t>			</a:t>
            </a:r>
            <a:r>
              <a:rPr lang="en-US" i="1" dirty="0" smtClean="0"/>
              <a:t>V</a:t>
            </a:r>
            <a:r>
              <a:rPr lang="en-US" dirty="0" smtClean="0"/>
              <a:t>(</a:t>
            </a:r>
            <a:r>
              <a:rPr lang="en-US" i="1" dirty="0" smtClean="0"/>
              <a:t>W</a:t>
            </a:r>
            <a:r>
              <a:rPr lang="en-US" dirty="0" smtClean="0"/>
              <a:t>) = (b-a)</a:t>
            </a:r>
            <a:r>
              <a:rPr lang="en-US" baseline="30000" dirty="0" smtClean="0"/>
              <a:t>2</a:t>
            </a:r>
            <a:r>
              <a:rPr lang="en-US" i="1" dirty="0" smtClean="0"/>
              <a:t>V</a:t>
            </a:r>
            <a:r>
              <a:rPr lang="en-US" dirty="0" smtClean="0"/>
              <a:t>(</a:t>
            </a:r>
            <a:r>
              <a:rPr lang="en-US" i="1" dirty="0" smtClean="0"/>
              <a:t>X</a:t>
            </a:r>
            <a:r>
              <a:rPr lang="en-US" dirty="0" smtClean="0"/>
              <a:t>) </a:t>
            </a:r>
            <a:endParaRPr lang="en-US"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4-12 Beta Distribution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86</a:t>
            </a:fld>
            <a:endParaRPr lang="en-US" dirty="0">
              <a:solidFill>
                <a:prstClr val="black">
                  <a:tint val="75000"/>
                </a:prstClr>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Terms &amp; Concepts of Chapter 4</a:t>
            </a:r>
            <a:endParaRPr lang="en-US" dirty="0"/>
          </a:p>
        </p:txBody>
      </p:sp>
      <p:sp>
        <p:nvSpPr>
          <p:cNvPr id="3" name="Content Placeholder 2"/>
          <p:cNvSpPr>
            <a:spLocks noGrp="1"/>
          </p:cNvSpPr>
          <p:nvPr>
            <p:ph idx="1"/>
          </p:nvPr>
        </p:nvSpPr>
        <p:spPr/>
        <p:txBody>
          <a:bodyPr numCol="2">
            <a:normAutofit fontScale="92500" lnSpcReduction="20000"/>
          </a:bodyPr>
          <a:lstStyle/>
          <a:p>
            <a:pPr>
              <a:buNone/>
            </a:pPr>
            <a:r>
              <a:rPr lang="en-US" sz="2400" dirty="0" smtClean="0"/>
              <a:t>Beta distribution</a:t>
            </a:r>
          </a:p>
          <a:p>
            <a:pPr>
              <a:buNone/>
            </a:pPr>
            <a:r>
              <a:rPr lang="en-US" sz="2400" dirty="0" smtClean="0"/>
              <a:t>Chi-squared distribution</a:t>
            </a:r>
          </a:p>
          <a:p>
            <a:pPr>
              <a:buNone/>
            </a:pPr>
            <a:r>
              <a:rPr lang="en-US" sz="2400" dirty="0" smtClean="0"/>
              <a:t>Continuity correction</a:t>
            </a:r>
          </a:p>
          <a:p>
            <a:pPr>
              <a:buNone/>
            </a:pPr>
            <a:r>
              <a:rPr lang="en-US" sz="2400" dirty="0" smtClean="0"/>
              <a:t>Continuous uniform distribution</a:t>
            </a:r>
          </a:p>
          <a:p>
            <a:pPr>
              <a:buNone/>
            </a:pPr>
            <a:r>
              <a:rPr lang="en-US" sz="2400" dirty="0" smtClean="0"/>
              <a:t>Cumulative probability distribution for a continuous random variable</a:t>
            </a:r>
          </a:p>
          <a:p>
            <a:pPr>
              <a:buNone/>
            </a:pPr>
            <a:r>
              <a:rPr lang="en-US" sz="2400" dirty="0" smtClean="0"/>
              <a:t>Erlang distribution</a:t>
            </a:r>
          </a:p>
          <a:p>
            <a:pPr>
              <a:buNone/>
            </a:pPr>
            <a:r>
              <a:rPr lang="en-US" sz="2400" dirty="0" smtClean="0"/>
              <a:t>Exponential distribution</a:t>
            </a:r>
          </a:p>
          <a:p>
            <a:pPr>
              <a:buNone/>
            </a:pPr>
            <a:r>
              <a:rPr lang="en-US" sz="2400" dirty="0" smtClean="0"/>
              <a:t>Gamma distribution</a:t>
            </a:r>
          </a:p>
          <a:p>
            <a:pPr>
              <a:buNone/>
            </a:pPr>
            <a:r>
              <a:rPr lang="en-US" sz="2400" dirty="0" smtClean="0"/>
              <a:t>Lack of memory property of a continuous random variable</a:t>
            </a:r>
          </a:p>
          <a:p>
            <a:pPr>
              <a:buNone/>
            </a:pPr>
            <a:r>
              <a:rPr lang="en-US" sz="2400" dirty="0" smtClean="0"/>
              <a:t>Lognormal distribution</a:t>
            </a:r>
          </a:p>
          <a:p>
            <a:pPr>
              <a:buNone/>
            </a:pPr>
            <a:r>
              <a:rPr lang="en-US" sz="2400" dirty="0" smtClean="0"/>
              <a:t>Mean for a continuous random variable</a:t>
            </a:r>
          </a:p>
          <a:p>
            <a:pPr>
              <a:buNone/>
            </a:pPr>
            <a:r>
              <a:rPr lang="en-US" sz="2400" dirty="0" smtClean="0"/>
              <a:t>Mean of a function of a continuous random variable</a:t>
            </a:r>
          </a:p>
          <a:p>
            <a:pPr>
              <a:buNone/>
            </a:pPr>
            <a:r>
              <a:rPr lang="en-US" sz="2400" dirty="0" smtClean="0"/>
              <a:t>Normal approximation to binomial &amp; Poisson probabilities</a:t>
            </a:r>
          </a:p>
          <a:p>
            <a:pPr>
              <a:buNone/>
            </a:pPr>
            <a:r>
              <a:rPr lang="en-US" sz="2400" dirty="0" smtClean="0"/>
              <a:t>Normal distribution</a:t>
            </a:r>
          </a:p>
          <a:p>
            <a:pPr>
              <a:buNone/>
            </a:pPr>
            <a:r>
              <a:rPr lang="en-US" sz="2400" dirty="0" smtClean="0"/>
              <a:t>Probability density function</a:t>
            </a:r>
          </a:p>
          <a:p>
            <a:pPr>
              <a:buNone/>
            </a:pPr>
            <a:r>
              <a:rPr lang="en-US" sz="2400" dirty="0" smtClean="0"/>
              <a:t>Probability distribution of a continuous random variable</a:t>
            </a:r>
          </a:p>
          <a:p>
            <a:pPr>
              <a:buNone/>
            </a:pPr>
            <a:r>
              <a:rPr lang="en-US" sz="2400" dirty="0" smtClean="0"/>
              <a:t>Standard deviation of a continuous random variable</a:t>
            </a:r>
          </a:p>
          <a:p>
            <a:pPr>
              <a:buNone/>
            </a:pPr>
            <a:r>
              <a:rPr lang="en-US" sz="2400" dirty="0" smtClean="0"/>
              <a:t>Standardizing</a:t>
            </a:r>
          </a:p>
          <a:p>
            <a:pPr>
              <a:buNone/>
            </a:pPr>
            <a:r>
              <a:rPr lang="en-US" sz="2400" dirty="0" smtClean="0"/>
              <a:t>Standard normal distribution</a:t>
            </a:r>
          </a:p>
          <a:p>
            <a:pPr>
              <a:buNone/>
            </a:pPr>
            <a:r>
              <a:rPr lang="en-US" sz="2400" dirty="0" smtClean="0"/>
              <a:t>Variance of a continuous random variable</a:t>
            </a:r>
          </a:p>
          <a:p>
            <a:pPr>
              <a:buNone/>
            </a:pPr>
            <a:r>
              <a:rPr lang="en-US" sz="2400" dirty="0" smtClean="0"/>
              <a:t>Weibull distribution</a:t>
            </a:r>
            <a:endParaRPr lang="en-US" sz="2400"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Chapter 4 Summary</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87</a:t>
            </a:fld>
            <a:endParaRPr lang="en-US" dirty="0">
              <a:solidFill>
                <a:prstClr val="black">
                  <a:tint val="75000"/>
                </a:prst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 Electric Current</a:t>
            </a:r>
            <a:endParaRPr lang="en-US" dirty="0"/>
          </a:p>
        </p:txBody>
      </p:sp>
      <p:sp>
        <p:nvSpPr>
          <p:cNvPr id="3" name="Content Placeholder 2"/>
          <p:cNvSpPr>
            <a:spLocks noGrp="1"/>
          </p:cNvSpPr>
          <p:nvPr>
            <p:ph idx="1"/>
          </p:nvPr>
        </p:nvSpPr>
        <p:spPr>
          <a:xfrm>
            <a:off x="457200" y="838200"/>
            <a:ext cx="8229600" cy="2743200"/>
          </a:xfrm>
        </p:spPr>
        <p:txBody>
          <a:bodyPr>
            <a:noAutofit/>
          </a:bodyPr>
          <a:lstStyle/>
          <a:p>
            <a:pPr>
              <a:buNone/>
            </a:pPr>
            <a:r>
              <a:rPr lang="en-US" sz="2800" dirty="0" smtClean="0"/>
              <a:t>Let the continuous random variable </a:t>
            </a:r>
            <a:r>
              <a:rPr lang="en-US" sz="2800" i="1" dirty="0" smtClean="0"/>
              <a:t>X</a:t>
            </a:r>
            <a:r>
              <a:rPr lang="en-US" sz="2800" dirty="0" smtClean="0"/>
              <a:t> denote the current measured in a thin copper wire in milliamperes (mA).  Assume that the range of </a:t>
            </a:r>
            <a:r>
              <a:rPr lang="en-US" sz="2800" i="1" dirty="0" smtClean="0"/>
              <a:t>X</a:t>
            </a:r>
            <a:r>
              <a:rPr lang="en-US" sz="2800" dirty="0" smtClean="0"/>
              <a:t> is 0 ≤ </a:t>
            </a:r>
            <a:r>
              <a:rPr lang="en-US" sz="2800" i="1" dirty="0" smtClean="0"/>
              <a:t>x</a:t>
            </a:r>
            <a:r>
              <a:rPr lang="en-US" sz="2800" dirty="0" smtClean="0"/>
              <a:t> ≤ 20 and </a:t>
            </a:r>
            <a:r>
              <a:rPr lang="en-US" sz="2800" i="1" dirty="0" smtClean="0"/>
              <a:t>f</a:t>
            </a:r>
            <a:r>
              <a:rPr lang="en-US" sz="2800" dirty="0" smtClean="0"/>
              <a:t>(</a:t>
            </a:r>
            <a:r>
              <a:rPr lang="en-US" sz="2800" i="1" dirty="0" smtClean="0"/>
              <a:t>x</a:t>
            </a:r>
            <a:r>
              <a:rPr lang="en-US" sz="2800" dirty="0" smtClean="0"/>
              <a:t>) = 0.05.  What is the probability that a current is less than 10mA?</a:t>
            </a:r>
          </a:p>
          <a:p>
            <a:pPr>
              <a:buNone/>
            </a:pPr>
            <a:r>
              <a:rPr lang="en-US" sz="2800" dirty="0" smtClean="0"/>
              <a:t>Answer:</a:t>
            </a:r>
            <a:endParaRPr lang="en-US" sz="2800" dirty="0"/>
          </a:p>
        </p:txBody>
      </p:sp>
      <p:sp>
        <p:nvSpPr>
          <p:cNvPr id="4" name="Footer Placeholder 3"/>
          <p:cNvSpPr>
            <a:spLocks noGrp="1"/>
          </p:cNvSpPr>
          <p:nvPr>
            <p:ph type="ftr" sz="quarter" idx="11"/>
          </p:nvPr>
        </p:nvSpPr>
        <p:spPr/>
        <p:txBody>
          <a:bodyPr/>
          <a:lstStyle/>
          <a:p>
            <a:r>
              <a:rPr lang="fr-FR" dirty="0" smtClean="0">
                <a:solidFill>
                  <a:prstClr val="black">
                    <a:tint val="75000"/>
                  </a:prstClr>
                </a:solidFill>
              </a:rPr>
              <a:t>Sec </a:t>
            </a:r>
            <a:r>
              <a:rPr lang="en-US" dirty="0" smtClean="0">
                <a:solidFill>
                  <a:prstClr val="black">
                    <a:tint val="75000"/>
                  </a:prstClr>
                </a:solidFill>
              </a:rPr>
              <a:t>4-2 Probability Distributions &amp; Probability Density Functions</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CD5B6C-1501-406F-8FCF-78C56CDF75BB}" type="slidenum">
              <a:rPr lang="en-US" smtClean="0">
                <a:solidFill>
                  <a:prstClr val="black">
                    <a:tint val="75000"/>
                  </a:prstClr>
                </a:solidFill>
              </a:rPr>
              <a:pPr/>
              <a:t>9</a:t>
            </a:fld>
            <a:endParaRPr lang="en-US" dirty="0">
              <a:solidFill>
                <a:prstClr val="black">
                  <a:tint val="75000"/>
                </a:prstClr>
              </a:solidFill>
            </a:endParaRPr>
          </a:p>
        </p:txBody>
      </p:sp>
      <p:pic>
        <p:nvPicPr>
          <p:cNvPr id="41987" name="Picture 3" descr="C:\Documents and Settings\rsims\My Documents\Sims Courses\Wiley Slide Development Project\JPEG images from Jenny\Ch04\fig_04_04.jpg"/>
          <p:cNvPicPr>
            <a:picLocks noChangeAspect="1" noChangeArrowheads="1"/>
          </p:cNvPicPr>
          <p:nvPr/>
        </p:nvPicPr>
        <p:blipFill>
          <a:blip r:embed="rId4" cstate="print"/>
          <a:srcRect/>
          <a:stretch>
            <a:fillRect/>
          </a:stretch>
        </p:blipFill>
        <p:spPr bwMode="auto">
          <a:xfrm>
            <a:off x="5257800" y="3810000"/>
            <a:ext cx="3321698" cy="1524000"/>
          </a:xfrm>
          <a:prstGeom prst="rect">
            <a:avLst/>
          </a:prstGeom>
          <a:noFill/>
        </p:spPr>
      </p:pic>
      <p:graphicFrame>
        <p:nvGraphicFramePr>
          <p:cNvPr id="8" name="Object 7"/>
          <p:cNvGraphicFramePr>
            <a:graphicFrameLocks noChangeAspect="1"/>
          </p:cNvGraphicFramePr>
          <p:nvPr/>
        </p:nvGraphicFramePr>
        <p:xfrm>
          <a:off x="762000" y="3581400"/>
          <a:ext cx="4037781" cy="2438400"/>
        </p:xfrm>
        <a:graphic>
          <a:graphicData uri="http://schemas.openxmlformats.org/presentationml/2006/ole">
            <p:oleObj spid="_x0000_s41988" name="Equation" r:id="rId5" imgW="1955520" imgH="1180800" progId="Equation.DSMT4">
              <p:embed/>
            </p:oleObj>
          </a:graphicData>
        </a:graphic>
      </p:graphicFrame>
      <p:sp>
        <p:nvSpPr>
          <p:cNvPr id="9" name="TextBox 8"/>
          <p:cNvSpPr txBox="1"/>
          <p:nvPr/>
        </p:nvSpPr>
        <p:spPr>
          <a:xfrm>
            <a:off x="5334000" y="5486400"/>
            <a:ext cx="3124200" cy="369332"/>
          </a:xfrm>
          <a:prstGeom prst="rect">
            <a:avLst/>
          </a:prstGeom>
          <a:noFill/>
        </p:spPr>
        <p:txBody>
          <a:bodyPr wrap="square" rtlCol="0">
            <a:spAutoFit/>
          </a:bodyPr>
          <a:lstStyle/>
          <a:p>
            <a:r>
              <a:rPr lang="en-US" dirty="0" smtClean="0">
                <a:solidFill>
                  <a:srgbClr val="0070C0"/>
                </a:solidFill>
              </a:rPr>
              <a:t>Figure 4-4  </a:t>
            </a:r>
            <a:r>
              <a:rPr lang="en-US" dirty="0" smtClean="0"/>
              <a:t>P(X &lt; 10) illustrated.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15281</TotalTime>
  <Words>4938</Words>
  <Application>Microsoft Office PowerPoint</Application>
  <PresentationFormat>On-screen Show (4:3)</PresentationFormat>
  <Paragraphs>647</Paragraphs>
  <Slides>87</Slides>
  <Notes>87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3</vt:i4>
      </vt:variant>
      <vt:variant>
        <vt:lpstr>Slide Titles</vt:lpstr>
      </vt:variant>
      <vt:variant>
        <vt:i4>87</vt:i4>
      </vt:variant>
    </vt:vector>
  </HeadingPairs>
  <TitlesOfParts>
    <vt:vector size="96" baseType="lpstr">
      <vt:lpstr>Arial</vt:lpstr>
      <vt:lpstr>Calibri</vt:lpstr>
      <vt:lpstr>Times New Roman</vt:lpstr>
      <vt:lpstr>Mathematica1</vt:lpstr>
      <vt:lpstr>Office Theme</vt:lpstr>
      <vt:lpstr>1_Office Theme</vt:lpstr>
      <vt:lpstr>Equation</vt:lpstr>
      <vt:lpstr>Worksheet</vt:lpstr>
      <vt:lpstr>Graph</vt:lpstr>
      <vt:lpstr>Slide 1</vt:lpstr>
      <vt:lpstr>Learning Objectives for Chapter 4</vt:lpstr>
      <vt:lpstr>Continuous Random Variables</vt:lpstr>
      <vt:lpstr>Continuous Density Functions</vt:lpstr>
      <vt:lpstr>Slide 5</vt:lpstr>
      <vt:lpstr>Probability Density Function</vt:lpstr>
      <vt:lpstr>Histograms</vt:lpstr>
      <vt:lpstr>Area of a Point</vt:lpstr>
      <vt:lpstr>Example 4-1: Electric Current</vt:lpstr>
      <vt:lpstr>Example 4-2: Hole Diameter</vt:lpstr>
      <vt:lpstr>Cumulative Distribution Functions</vt:lpstr>
      <vt:lpstr>Example 4-3:  Electric Current</vt:lpstr>
      <vt:lpstr>Example 4-4: Hole Diameter</vt:lpstr>
      <vt:lpstr>Density vs. Cumulative Functions</vt:lpstr>
      <vt:lpstr>Exercise 4-5: Reaction Time</vt:lpstr>
      <vt:lpstr>Mean &amp; Variance</vt:lpstr>
      <vt:lpstr>Example 4-6: Electric Current</vt:lpstr>
      <vt:lpstr>Mean of a Function of a Random Variable</vt:lpstr>
      <vt:lpstr>Example 4-8: Hole Diameter</vt:lpstr>
      <vt:lpstr>Continuous Uniform Distribution</vt:lpstr>
      <vt:lpstr>Mean &amp; Variance</vt:lpstr>
      <vt:lpstr>Example 4-9: Uniform Current</vt:lpstr>
      <vt:lpstr>Continuous Uniform CDF</vt:lpstr>
      <vt:lpstr>Normal Distribution</vt:lpstr>
      <vt:lpstr>Normal Probability Density Function</vt:lpstr>
      <vt:lpstr>Example 4-10: Normal Application</vt:lpstr>
      <vt:lpstr>Empirical Rule</vt:lpstr>
      <vt:lpstr>Standard Normal Distribution</vt:lpstr>
      <vt:lpstr>Example 4-11: Standard Normal Distribution</vt:lpstr>
      <vt:lpstr>Example 4-12: Standard Normal Exercises</vt:lpstr>
      <vt:lpstr>Standardizing</vt:lpstr>
      <vt:lpstr>Example 4-14: Normally Distributed Current-1</vt:lpstr>
      <vt:lpstr>Example 4-14: Normally Distributed Current-2</vt:lpstr>
      <vt:lpstr>Example 4-15: Signal Detection-1</vt:lpstr>
      <vt:lpstr>Example 4-15: Signal Detection-2</vt:lpstr>
      <vt:lpstr>Example 4-15: Signal Detection-3</vt:lpstr>
      <vt:lpstr>Example 4-16: Shaft Diameter-1</vt:lpstr>
      <vt:lpstr>Example 4-16: Shaft Diameter-2</vt:lpstr>
      <vt:lpstr>Normal Approximations</vt:lpstr>
      <vt:lpstr>Normal Approximation to the Binomial</vt:lpstr>
      <vt:lpstr>Example 4-17: </vt:lpstr>
      <vt:lpstr>Normal Approximation Method</vt:lpstr>
      <vt:lpstr>Example 4-18: Applying the Approximation</vt:lpstr>
      <vt:lpstr>Example 4-19: Normal Approximation-1</vt:lpstr>
      <vt:lpstr>Example 4-19: Normal Approximation-2</vt:lpstr>
      <vt:lpstr>Reason for the Approximation Limits</vt:lpstr>
      <vt:lpstr>Normal Approximation to Hypergeometric</vt:lpstr>
      <vt:lpstr>Normal Approximation to the Poisson</vt:lpstr>
      <vt:lpstr>Example 4-20: Normal Approximation to Poisson</vt:lpstr>
      <vt:lpstr>Exponential Distribution</vt:lpstr>
      <vt:lpstr>Exponential Distribution Definition</vt:lpstr>
      <vt:lpstr>Exponential Distribution Graphs</vt:lpstr>
      <vt:lpstr>Exponential Mean &amp; Variance</vt:lpstr>
      <vt:lpstr>Example 4-21: Computer Usage-1</vt:lpstr>
      <vt:lpstr>Example 4-21: Computer Usage-2</vt:lpstr>
      <vt:lpstr>Example 4-21: Computer Usage-3</vt:lpstr>
      <vt:lpstr>Characteristic of a Poisson Process</vt:lpstr>
      <vt:lpstr>Example 4-22: Lack of Memory Property</vt:lpstr>
      <vt:lpstr>Lack of Memory Property</vt:lpstr>
      <vt:lpstr>Exponential Application in Reliability</vt:lpstr>
      <vt:lpstr>Erlang &amp; Gamma Distributions</vt:lpstr>
      <vt:lpstr>Example 4-23: Processor Failure</vt:lpstr>
      <vt:lpstr>Erlang Distribution</vt:lpstr>
      <vt:lpstr>Gamma Function</vt:lpstr>
      <vt:lpstr>Gamma Distribution</vt:lpstr>
      <vt:lpstr>Mean &amp; Variance of the Gamma</vt:lpstr>
      <vt:lpstr>Gamma Distribution Graphs</vt:lpstr>
      <vt:lpstr>Example 4-24: Gamma Application-1</vt:lpstr>
      <vt:lpstr>Example 4-24: Gamma Application-2</vt:lpstr>
      <vt:lpstr>Example 4-24: Gamma Application-3</vt:lpstr>
      <vt:lpstr>Chi-Squared Distribution</vt:lpstr>
      <vt:lpstr>Weibull Distribution</vt:lpstr>
      <vt:lpstr>Weibull PDF</vt:lpstr>
      <vt:lpstr>Weibull Distribution Graphs</vt:lpstr>
      <vt:lpstr>Example 4-25: Bearing Wear</vt:lpstr>
      <vt:lpstr>Lognormal Distribution</vt:lpstr>
      <vt:lpstr>Lognormal Graphs</vt:lpstr>
      <vt:lpstr>Example 4-27: Semiconductor Laser-1</vt:lpstr>
      <vt:lpstr>Example 4-27: Semiconductor Laser-2</vt:lpstr>
      <vt:lpstr>Beta Distribution</vt:lpstr>
      <vt:lpstr>Beta Shapes Are Flexible</vt:lpstr>
      <vt:lpstr>Example 4-27: Beta Computation-1</vt:lpstr>
      <vt:lpstr>Example 4-27: Beta Computation-2</vt:lpstr>
      <vt:lpstr>Mean &amp; Variance of the Beta Distribution</vt:lpstr>
      <vt:lpstr>Mode of the Beta Distribution </vt:lpstr>
      <vt:lpstr>Extended Range for the Beta Distribution</vt:lpstr>
      <vt:lpstr>Important Terms &amp; Concepts of Chapter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Administratr</dc:creator>
  <cp:lastModifiedBy>Administratr</cp:lastModifiedBy>
  <cp:revision>53</cp:revision>
  <dcterms:created xsi:type="dcterms:W3CDTF">2010-06-19T10:34:29Z</dcterms:created>
  <dcterms:modified xsi:type="dcterms:W3CDTF">2010-08-31T19:01:49Z</dcterms:modified>
</cp:coreProperties>
</file>