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 id="2147483672" r:id="rId3"/>
  </p:sldMasterIdLst>
  <p:notesMasterIdLst>
    <p:notesMasterId r:id="rId85"/>
  </p:notesMasterIdLst>
  <p:sldIdLst>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88"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4" r:id="rId50"/>
    <p:sldId id="305" r:id="rId51"/>
    <p:sldId id="303"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Lst>
  <p:sldSz cx="9144000" cy="6858000" type="screen4x3"/>
  <p:notesSz cx="6858000" cy="9144000"/>
  <p:embeddedFontLst>
    <p:embeddedFont>
      <p:font typeface="Calibri" pitchFamily="34" charset="0"/>
      <p:regular r:id="rId86"/>
      <p:bold r:id="rId87"/>
      <p:italic r:id="rId88"/>
      <p:boldItalic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4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font" Target="fonts/font4.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font" Target="fonts/font2.fntdata"/><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font" Target="fonts/font3.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rsims\My%20Documents\Sims%20Courses\Wiley%20Slide%20Development%20Project\Slides%20by%20Bob\Chapter%200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600" dirty="0"/>
              <a:t>Bar Chart of </a:t>
            </a:r>
          </a:p>
          <a:p>
            <a:pPr>
              <a:defRPr/>
            </a:pPr>
            <a:r>
              <a:rPr lang="en-US" sz="1600" dirty="0"/>
              <a:t>Number of Repeats vs.</a:t>
            </a:r>
            <a:r>
              <a:rPr lang="en-US" sz="1600" baseline="0" dirty="0"/>
              <a:t> Cell Phone Bars</a:t>
            </a:r>
            <a:endParaRPr lang="en-US" sz="1600" dirty="0"/>
          </a:p>
        </c:rich>
      </c:tx>
      <c:layout/>
    </c:title>
    <c:view3D>
      <c:perspective val="30"/>
    </c:view3D>
    <c:plotArea>
      <c:layout/>
      <c:bar3DChart>
        <c:barDir val="col"/>
        <c:grouping val="standard"/>
        <c:ser>
          <c:idx val="0"/>
          <c:order val="0"/>
          <c:tx>
            <c:v>Once</c:v>
          </c:tx>
          <c:val>
            <c:numRef>
              <c:f>Sheet1!$B$3:$D$3</c:f>
              <c:numCache>
                <c:formatCode>0.00</c:formatCode>
                <c:ptCount val="3"/>
                <c:pt idx="0">
                  <c:v>1.0000000000000007E-2</c:v>
                </c:pt>
                <c:pt idx="1">
                  <c:v>2.0000000000000014E-2</c:v>
                </c:pt>
                <c:pt idx="2">
                  <c:v>0.25</c:v>
                </c:pt>
              </c:numCache>
            </c:numRef>
          </c:val>
        </c:ser>
        <c:ser>
          <c:idx val="1"/>
          <c:order val="1"/>
          <c:tx>
            <c:v>Twice</c:v>
          </c:tx>
          <c:val>
            <c:numRef>
              <c:f>Sheet1!$B$4:$D$4</c:f>
              <c:numCache>
                <c:formatCode>0.00</c:formatCode>
                <c:ptCount val="3"/>
                <c:pt idx="0">
                  <c:v>2.0000000000000014E-2</c:v>
                </c:pt>
                <c:pt idx="1">
                  <c:v>3.0000000000000009E-2</c:v>
                </c:pt>
                <c:pt idx="2">
                  <c:v>0.2</c:v>
                </c:pt>
              </c:numCache>
            </c:numRef>
          </c:val>
        </c:ser>
        <c:ser>
          <c:idx val="2"/>
          <c:order val="2"/>
          <c:tx>
            <c:v>3 Times</c:v>
          </c:tx>
          <c:val>
            <c:numRef>
              <c:f>Sheet1!$B$5:$D$5</c:f>
              <c:numCache>
                <c:formatCode>0.00</c:formatCode>
                <c:ptCount val="3"/>
                <c:pt idx="0">
                  <c:v>2.0000000000000014E-2</c:v>
                </c:pt>
                <c:pt idx="1">
                  <c:v>0.1</c:v>
                </c:pt>
                <c:pt idx="2">
                  <c:v>5.0000000000000017E-2</c:v>
                </c:pt>
              </c:numCache>
            </c:numRef>
          </c:val>
        </c:ser>
        <c:ser>
          <c:idx val="3"/>
          <c:order val="3"/>
          <c:tx>
            <c:v>4 Times</c:v>
          </c:tx>
          <c:val>
            <c:numRef>
              <c:f>Sheet1!$B$6:$D$6</c:f>
              <c:numCache>
                <c:formatCode>0.00</c:formatCode>
                <c:ptCount val="3"/>
                <c:pt idx="0">
                  <c:v>0.15000000000000024</c:v>
                </c:pt>
                <c:pt idx="1">
                  <c:v>0.1</c:v>
                </c:pt>
                <c:pt idx="2">
                  <c:v>5.0000000000000017E-2</c:v>
                </c:pt>
              </c:numCache>
            </c:numRef>
          </c:val>
        </c:ser>
        <c:gapWidth val="0"/>
        <c:gapDepth val="0"/>
        <c:shape val="box"/>
        <c:axId val="92058752"/>
        <c:axId val="92061056"/>
        <c:axId val="84747584"/>
      </c:bar3DChart>
      <c:catAx>
        <c:axId val="92058752"/>
        <c:scaling>
          <c:orientation val="minMax"/>
        </c:scaling>
        <c:axPos val="b"/>
        <c:title>
          <c:tx>
            <c:rich>
              <a:bodyPr/>
              <a:lstStyle/>
              <a:p>
                <a:pPr>
                  <a:defRPr/>
                </a:pPr>
                <a:r>
                  <a:rPr lang="en-US" dirty="0"/>
                  <a:t>Cell Phone Bars</a:t>
                </a:r>
              </a:p>
            </c:rich>
          </c:tx>
          <c:layout/>
        </c:title>
        <c:majorTickMark val="none"/>
        <c:tickLblPos val="nextTo"/>
        <c:crossAx val="92061056"/>
        <c:crosses val="autoZero"/>
        <c:auto val="1"/>
        <c:lblAlgn val="ctr"/>
        <c:lblOffset val="100"/>
      </c:catAx>
      <c:valAx>
        <c:axId val="92061056"/>
        <c:scaling>
          <c:orientation val="minMax"/>
        </c:scaling>
        <c:axPos val="l"/>
        <c:title>
          <c:tx>
            <c:rich>
              <a:bodyPr/>
              <a:lstStyle/>
              <a:p>
                <a:pPr>
                  <a:defRPr/>
                </a:pPr>
                <a:r>
                  <a:rPr lang="en-US" dirty="0"/>
                  <a:t>Probability</a:t>
                </a:r>
              </a:p>
            </c:rich>
          </c:tx>
          <c:layout/>
        </c:title>
        <c:numFmt formatCode="0.00" sourceLinked="1"/>
        <c:tickLblPos val="nextTo"/>
        <c:crossAx val="92058752"/>
        <c:crosses val="autoZero"/>
        <c:crossBetween val="between"/>
      </c:valAx>
      <c:serAx>
        <c:axId val="84747584"/>
        <c:scaling>
          <c:orientation val="minMax"/>
        </c:scaling>
        <c:axPos val="b"/>
        <c:majorTickMark val="none"/>
        <c:tickLblPos val="nextTo"/>
        <c:crossAx val="92061056"/>
        <c:crosses val="autoZero"/>
      </c:ser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wmf"/><Relationship Id="rId1" Type="http://schemas.openxmlformats.org/officeDocument/2006/relationships/image" Target="../media/image7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wmf"/><Relationship Id="rId1" Type="http://schemas.openxmlformats.org/officeDocument/2006/relationships/image" Target="../media/image87.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803546-2E76-4B7C-A6AC-DA13A5F161D8}" type="datetimeFigureOut">
              <a:rPr lang="en-US" smtClean="0"/>
              <a:pPr/>
              <a:t>8/31/2010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118E1-2791-4056-A2CD-20B3CB48E8C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44BD9-1ADF-4112-95AD-235B26E67FBA}"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F5ECB-510C-4B04-B8B2-444D9A2635E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96A20-3303-4D0F-BD8C-D16A47F87D4D}"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FDDC90-6485-4413-BF17-150120F14C83}"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76726-5492-430E-9450-94DC3CD8A93D}"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00838-911B-431C-B49D-0F64898271DE}"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31FC7B-1434-476E-AF89-DF03934476F8}"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4C28FC-273F-4629-A1E5-48BD27BB6200}"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9D5EF1-6B3B-4568-A432-05110D79EE32}"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84EA3-19A4-4435-809C-D7092AEDCDDC}"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38A6E-BCD6-4551-9ABD-80CF327DA67E}"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457200" y="10668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77000" y="6248400"/>
            <a:ext cx="990600" cy="365125"/>
          </a:xfrm>
        </p:spPr>
        <p:txBody>
          <a:bodyPr/>
          <a:lstStyle/>
          <a:p>
            <a:fld id="{6814EE14-DC2D-4C49-A196-AF6B690744EB}" type="datetime1">
              <a:rPr lang="en-US" smtClean="0"/>
              <a:pPr/>
              <a:t>8/31/2010</a:t>
            </a:fld>
            <a:endParaRPr lang="en-US" dirty="0"/>
          </a:p>
        </p:txBody>
      </p:sp>
      <p:sp>
        <p:nvSpPr>
          <p:cNvPr id="5" name="Footer Placeholder 4"/>
          <p:cNvSpPr>
            <a:spLocks noGrp="1"/>
          </p:cNvSpPr>
          <p:nvPr>
            <p:ph type="ftr" sz="quarter" idx="11"/>
          </p:nvPr>
        </p:nvSpPr>
        <p:spPr>
          <a:xfrm>
            <a:off x="457200" y="6248400"/>
            <a:ext cx="4953000" cy="365125"/>
          </a:xfrm>
        </p:spPr>
        <p:txBody>
          <a:bodyPr/>
          <a:lstStyle/>
          <a:p>
            <a:r>
              <a:rPr lang="en-US" dirty="0" smtClean="0"/>
              <a:t>Sec 2-</a:t>
            </a:r>
            <a:endParaRPr lang="en-US" dirty="0"/>
          </a:p>
        </p:txBody>
      </p:sp>
      <p:sp>
        <p:nvSpPr>
          <p:cNvPr id="6" name="Slide Number Placeholder 5"/>
          <p:cNvSpPr>
            <a:spLocks noGrp="1"/>
          </p:cNvSpPr>
          <p:nvPr>
            <p:ph type="sldNum" sz="quarter" idx="12"/>
          </p:nvPr>
        </p:nvSpPr>
        <p:spPr>
          <a:xfrm>
            <a:off x="7620000" y="6248400"/>
            <a:ext cx="1066800" cy="365125"/>
          </a:xfrm>
        </p:spPr>
        <p:txBody>
          <a:bodyPr/>
          <a:lstStyle/>
          <a:p>
            <a:fld id="{BCCD5B6C-1501-406F-8FCF-78C56CDF75BB}" type="slidenum">
              <a:rPr lang="en-US" smtClean="0"/>
              <a:pPr/>
              <a:t>‹#›</a:t>
            </a:fld>
            <a:endParaRPr lang="en-US" dirty="0"/>
          </a:p>
        </p:txBody>
      </p:sp>
      <p:cxnSp>
        <p:nvCxnSpPr>
          <p:cNvPr id="8" name="Straight Connector 7"/>
          <p:cNvCxnSpPr/>
          <p:nvPr userDrawn="1"/>
        </p:nvCxnSpPr>
        <p:spPr>
          <a:xfrm>
            <a:off x="457200" y="762000"/>
            <a:ext cx="822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057400" y="6627168"/>
            <a:ext cx="5029200" cy="2308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 John Wiley &amp; Sons, Inc.  </a:t>
            </a:r>
            <a:r>
              <a:rPr lang="en-US" sz="900" i="1" kern="1200" dirty="0" smtClean="0">
                <a:solidFill>
                  <a:schemeClr val="tx1"/>
                </a:solidFill>
                <a:latin typeface="+mn-lt"/>
                <a:ea typeface="+mn-ea"/>
                <a:cs typeface="+mn-cs"/>
              </a:rPr>
              <a:t>Applied Statistics and Probability for Engineers</a:t>
            </a:r>
            <a:r>
              <a:rPr lang="en-US" sz="900" kern="1200" dirty="0" smtClean="0">
                <a:solidFill>
                  <a:schemeClr val="tx1"/>
                </a:solidFill>
                <a:latin typeface="+mn-lt"/>
                <a:ea typeface="+mn-ea"/>
                <a:cs typeface="+mn-cs"/>
              </a:rPr>
              <a:t>, by Montgomery and Runger.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5FEBC-AF1C-4017-B6C4-5D97D3824B57}"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24652-FB8D-466F-B04B-EDAA4146FA09}"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3B41BF-BE87-407A-87F8-7D9D3A073457}"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D72B4-E56B-4B5F-A087-320E40451F64}"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0B78A-F525-4105-9CC5-339A2EF8D805}"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5F29C-44C6-4A10-9F59-F91D193AD5C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10E41C-8732-4F44-9B08-C3AD3847C49D}"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8C3C62-2991-4A83-A139-F64AECB762E7}"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E69F9A-3A68-4AE6-8495-4A0DCABA5F3E}"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F09D4-322C-43F0-96CF-3967AF515885}"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BE1C3-C0E2-4980-BFEF-FDC32F44B06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264C3-D268-473C-972B-7872BE82DEF1}"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A265F-A0F6-4271-9133-A2FB185EAFE6}"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683F2-CD56-4335-90F7-8C04BA95314B}"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34AD1C-FFB9-49EC-9FD7-804CD9170C50}"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8D9F94-1C5D-4E63-B9EB-E051F8E5616A}"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487BCB-FD02-46F5-B3EE-69C1BB286980}"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5A8527-5CD7-462B-84A9-D5D4BA791218}"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A5467-A358-44AD-896B-68BAF0DAA6C2}"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70161-D448-406C-9566-17B34554424C}"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51E5B-9C92-4EA7-B3ED-4D386D0C759A}"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867400" y="6324600"/>
            <a:ext cx="1143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BCB33-9B23-47C8-8540-0D3703AAD544}" type="datetime1">
              <a:rPr lang="en-US" smtClean="0"/>
              <a:pPr/>
              <a:t>8/31/2010</a:t>
            </a:fld>
            <a:endParaRPr lang="en-US" dirty="0"/>
          </a:p>
        </p:txBody>
      </p:sp>
      <p:sp>
        <p:nvSpPr>
          <p:cNvPr id="5" name="Footer Placeholder 4"/>
          <p:cNvSpPr>
            <a:spLocks noGrp="1"/>
          </p:cNvSpPr>
          <p:nvPr>
            <p:ph type="ftr" sz="quarter" idx="3"/>
          </p:nvPr>
        </p:nvSpPr>
        <p:spPr>
          <a:xfrm>
            <a:off x="457200" y="6324600"/>
            <a:ext cx="5029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 5-</a:t>
            </a:r>
            <a:endParaRPr lang="en-US" dirty="0"/>
          </a:p>
        </p:txBody>
      </p:sp>
      <p:sp>
        <p:nvSpPr>
          <p:cNvPr id="6" name="Slide Number Placeholder 5"/>
          <p:cNvSpPr>
            <a:spLocks noGrp="1"/>
          </p:cNvSpPr>
          <p:nvPr>
            <p:ph type="sldNum" sz="quarter" idx="4"/>
          </p:nvPr>
        </p:nvSpPr>
        <p:spPr>
          <a:xfrm>
            <a:off x="7315200" y="6356350"/>
            <a:ext cx="137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D5B6C-1501-406F-8FCF-78C56CDF75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AB0C9-6427-481E-A90E-195E4475ED57}" type="datetime1">
              <a:rPr lang="en-US" smtClean="0"/>
              <a:pPr/>
              <a:t>8/31/2010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F2FAB-30CA-43C8-A60D-1C183D55618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581400" y="63246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47124-D164-4E77-80EA-8B0786FF6D49}" type="datetime1">
              <a:rPr lang="en-US" smtClean="0"/>
              <a:pPr/>
              <a:t>8/31/2010</a:t>
            </a:fld>
            <a:endParaRPr lang="en-US" dirty="0"/>
          </a:p>
        </p:txBody>
      </p:sp>
      <p:sp>
        <p:nvSpPr>
          <p:cNvPr id="5" name="Footer Placeholder 4"/>
          <p:cNvSpPr>
            <a:spLocks noGrp="1"/>
          </p:cNvSpPr>
          <p:nvPr>
            <p:ph type="ftr" sz="quarter" idx="3"/>
          </p:nvPr>
        </p:nvSpPr>
        <p:spPr>
          <a:xfrm>
            <a:off x="457200" y="63246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3E45D-2072-4243-BD06-4FB6C71BC35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package" Target="../embeddings/Microsoft_Office_Excel_Worksheet2.xlsx"/><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package" Target="../embeddings/Microsoft_Office_Excel_Worksheet3.xls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package" Target="../embeddings/Microsoft_Office_Excel_Worksheet4.xlsx"/><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5.jpeg"/><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package" Target="../embeddings/Microsoft_Office_Excel_Worksheet5.xls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package" Target="../embeddings/Microsoft_Office_Excel_Worksheet7.xlsx"/><Relationship Id="rId4" Type="http://schemas.openxmlformats.org/officeDocument/2006/relationships/package" Target="../embeddings/Microsoft_Office_Excel_Worksheet6.xlsx"/></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3.jpeg"/><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package" Target="../embeddings/Microsoft_Office_Excel_Worksheet8.xlsx"/><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28.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30.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package" Target="../embeddings/Microsoft_Office_Excel_Worksheet9.xlsx"/><Relationship Id="rId4" Type="http://schemas.openxmlformats.org/officeDocument/2006/relationships/image" Target="../media/image47.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3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package" Target="../embeddings/Microsoft_Office_Excel_Worksheet1.xlsx"/><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package" Target="../embeddings/Microsoft_Office_Excel_Worksheet10.xlsx"/></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oleObject" Target="../embeddings/oleObject3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package" Target="../embeddings/Microsoft_Office_Excel_Worksheet11.xlsx"/><Relationship Id="rId4" Type="http://schemas.openxmlformats.org/officeDocument/2006/relationships/image" Target="../media/image54.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35.bin"/></Relationships>
</file>

<file path=ppt/slides/_rels/slide4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package" Target="../embeddings/Microsoft_Office_Excel_Worksheet12.xlsx"/></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36.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package" Target="../embeddings/Microsoft_Office_Excel_Worksheet13.xlsx"/><Relationship Id="rId4" Type="http://schemas.openxmlformats.org/officeDocument/2006/relationships/image" Target="../media/image60.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package" Target="../embeddings/Microsoft_Office_Excel_Worksheet14.xlsx"/><Relationship Id="rId4" Type="http://schemas.openxmlformats.org/officeDocument/2006/relationships/image" Target="../media/image62.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66.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oleObject" Target="../embeddings/oleObject4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package" Target="../embeddings/Microsoft_Office_Excel_Worksheet15.xlsx"/></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package" Target="../embeddings/Microsoft_Office_Excel_Worksheet16.xlsx"/><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oleObject" Target="../embeddings/oleObject45.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jpeg"/><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61.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oleObject" Target="../embeddings/oleObject48.bin"/><Relationship Id="rId4" Type="http://schemas.openxmlformats.org/officeDocument/2006/relationships/image" Target="../media/image79.jpeg"/></Relationships>
</file>

<file path=ppt/slides/_rels/slide63.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oleObject" Target="../embeddings/oleObject49.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5.jpeg"/><Relationship Id="rId4" Type="http://schemas.openxmlformats.org/officeDocument/2006/relationships/package" Target="../embeddings/Microsoft_Office_Excel_Worksheet17.xlsx"/></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oleObject" Target="../embeddings/oleObject51.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oleObject" Target="../embeddings/oleObject52.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oleObject" Target="../embeddings/oleObject53.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package" Target="../embeddings/Microsoft_Office_Excel_Worksheet19.xlsx"/><Relationship Id="rId5" Type="http://schemas.openxmlformats.org/officeDocument/2006/relationships/oleObject" Target="../embeddings/oleObject54.bin"/><Relationship Id="rId4" Type="http://schemas.openxmlformats.org/officeDocument/2006/relationships/package" Target="../embeddings/Microsoft_Office_Excel_Worksheet18.xlsx"/></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package" Target="../embeddings/Microsoft_Office_Excel_Worksheet20.xlsx"/><Relationship Id="rId4" Type="http://schemas.openxmlformats.org/officeDocument/2006/relationships/oleObject" Target="../embeddings/oleObject55.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55.vml"/><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57200" y="6172200"/>
            <a:ext cx="2895600" cy="365125"/>
          </a:xfrm>
        </p:spPr>
        <p:txBody>
          <a:bodyPr/>
          <a:lstStyle/>
          <a:p>
            <a:pPr algn="l"/>
            <a:r>
              <a:rPr lang="en-US" dirty="0" smtClean="0"/>
              <a:t>Chapter 4 Title and Outline</a:t>
            </a:r>
          </a:p>
        </p:txBody>
      </p:sp>
      <p:sp>
        <p:nvSpPr>
          <p:cNvPr id="3" name="Slide Number Placeholder 2"/>
          <p:cNvSpPr>
            <a:spLocks noGrp="1"/>
          </p:cNvSpPr>
          <p:nvPr>
            <p:ph type="sldNum" sz="quarter" idx="12"/>
          </p:nvPr>
        </p:nvSpPr>
        <p:spPr/>
        <p:txBody>
          <a:bodyPr/>
          <a:lstStyle/>
          <a:p>
            <a:fld id="{BCCD5B6C-1501-406F-8FCF-78C56CDF75BB}" type="slidenum">
              <a:rPr lang="en-US" smtClean="0"/>
              <a:pPr/>
              <a:t>1</a:t>
            </a:fld>
            <a:endParaRPr lang="en-US" dirty="0"/>
          </a:p>
        </p:txBody>
      </p:sp>
      <p:sp>
        <p:nvSpPr>
          <p:cNvPr id="4" name="TextBox 3"/>
          <p:cNvSpPr txBox="1"/>
          <p:nvPr/>
        </p:nvSpPr>
        <p:spPr>
          <a:xfrm>
            <a:off x="0" y="0"/>
            <a:ext cx="3200400" cy="3154710"/>
          </a:xfrm>
          <a:prstGeom prst="rect">
            <a:avLst/>
          </a:prstGeom>
          <a:noFill/>
        </p:spPr>
        <p:txBody>
          <a:bodyPr wrap="square" rtlCol="0">
            <a:spAutoFit/>
          </a:bodyPr>
          <a:lstStyle/>
          <a:p>
            <a:pPr algn="ctr"/>
            <a:r>
              <a:rPr lang="en-US" sz="19900" b="1" dirty="0" smtClean="0">
                <a:solidFill>
                  <a:srgbClr val="0070C0"/>
                </a:solidFill>
                <a:latin typeface="+mj-lt"/>
                <a:cs typeface="Times New Roman" pitchFamily="18" charset="0"/>
              </a:rPr>
              <a:t>5</a:t>
            </a:r>
            <a:endParaRPr lang="en-US" sz="19900" b="1" dirty="0">
              <a:solidFill>
                <a:srgbClr val="0070C0"/>
              </a:solidFill>
              <a:latin typeface="+mj-lt"/>
              <a:cs typeface="Times New Roman" pitchFamily="18" charset="0"/>
            </a:endParaRPr>
          </a:p>
        </p:txBody>
      </p:sp>
      <p:sp>
        <p:nvSpPr>
          <p:cNvPr id="6" name="TextBox 5"/>
          <p:cNvSpPr txBox="1"/>
          <p:nvPr/>
        </p:nvSpPr>
        <p:spPr>
          <a:xfrm>
            <a:off x="3733800" y="381000"/>
            <a:ext cx="4800600" cy="1323439"/>
          </a:xfrm>
          <a:prstGeom prst="rect">
            <a:avLst/>
          </a:prstGeom>
          <a:noFill/>
        </p:spPr>
        <p:txBody>
          <a:bodyPr wrap="square" rtlCol="0">
            <a:spAutoFit/>
          </a:bodyPr>
          <a:lstStyle/>
          <a:p>
            <a:r>
              <a:rPr lang="en-US" sz="4000" b="1" dirty="0" smtClean="0">
                <a:solidFill>
                  <a:srgbClr val="0070C0"/>
                </a:solidFill>
              </a:rPr>
              <a:t>Joint Probability Distributions</a:t>
            </a:r>
            <a:endParaRPr lang="en-US" sz="4000" b="1" dirty="0">
              <a:solidFill>
                <a:srgbClr val="0070C0"/>
              </a:solidFill>
            </a:endParaRPr>
          </a:p>
        </p:txBody>
      </p:sp>
      <p:sp>
        <p:nvSpPr>
          <p:cNvPr id="7" name="TextBox 6"/>
          <p:cNvSpPr txBox="1"/>
          <p:nvPr/>
        </p:nvSpPr>
        <p:spPr>
          <a:xfrm>
            <a:off x="381000" y="3276601"/>
            <a:ext cx="8305800" cy="3170099"/>
          </a:xfrm>
          <a:prstGeom prst="rect">
            <a:avLst/>
          </a:prstGeom>
          <a:noFill/>
        </p:spPr>
        <p:txBody>
          <a:bodyPr wrap="square" numCol="2" rtlCol="0">
            <a:spAutoFit/>
          </a:bodyPr>
          <a:lstStyle/>
          <a:p>
            <a:r>
              <a:rPr lang="en-US" sz="2000" dirty="0" smtClean="0"/>
              <a:t>5-1   Two or More Random Variables</a:t>
            </a:r>
          </a:p>
          <a:p>
            <a:r>
              <a:rPr lang="en-US" sz="2000" dirty="0" smtClean="0"/>
              <a:t>   5-1.1   Joint Probability Distributions</a:t>
            </a:r>
          </a:p>
          <a:p>
            <a:r>
              <a:rPr lang="en-US" sz="2000" dirty="0" smtClean="0"/>
              <a:t>   5-1.2   Marginal Probability Distributions</a:t>
            </a:r>
          </a:p>
          <a:p>
            <a:r>
              <a:rPr lang="en-US" sz="2000" dirty="0" smtClean="0"/>
              <a:t>   5-1.3   Conditional Probability Distributions</a:t>
            </a:r>
          </a:p>
          <a:p>
            <a:r>
              <a:rPr lang="en-US" sz="2000" dirty="0" smtClean="0"/>
              <a:t>   5-1.4   Independence</a:t>
            </a:r>
          </a:p>
          <a:p>
            <a:r>
              <a:rPr lang="en-US" sz="2000" dirty="0" smtClean="0"/>
              <a:t>   5-1.5   More Than Two Random Variables</a:t>
            </a:r>
          </a:p>
          <a:p>
            <a:endParaRPr lang="en-US" sz="2000" dirty="0" smtClean="0"/>
          </a:p>
          <a:p>
            <a:r>
              <a:rPr lang="en-US" sz="2000" dirty="0" smtClean="0"/>
              <a:t>5-2   Covariance and Correlation</a:t>
            </a:r>
          </a:p>
          <a:p>
            <a:r>
              <a:rPr lang="en-US" sz="2000" dirty="0" smtClean="0"/>
              <a:t>5-3   Common Joint Distributions</a:t>
            </a:r>
          </a:p>
          <a:p>
            <a:r>
              <a:rPr lang="en-US" sz="2000" dirty="0" smtClean="0"/>
              <a:t>5-3.1   Multinomial Probability Distribution</a:t>
            </a:r>
          </a:p>
          <a:p>
            <a:r>
              <a:rPr lang="en-US" sz="2000" dirty="0" smtClean="0"/>
              <a:t>5-3.2   Bivariate Normal Distribution</a:t>
            </a:r>
          </a:p>
          <a:p>
            <a:r>
              <a:rPr lang="en-US" sz="2000" dirty="0" smtClean="0"/>
              <a:t>5-4   Linear Functions of Random Variables</a:t>
            </a:r>
          </a:p>
          <a:p>
            <a:r>
              <a:rPr lang="en-US" sz="2000" dirty="0" smtClean="0"/>
              <a:t>5-5   General Functions of Random Variables</a:t>
            </a:r>
            <a:endParaRPr lang="en-US" dirty="0" smtClean="0"/>
          </a:p>
          <a:p>
            <a:endParaRPr lang="en-US" dirty="0"/>
          </a:p>
        </p:txBody>
      </p:sp>
      <p:sp>
        <p:nvSpPr>
          <p:cNvPr id="8" name="TextBox 7"/>
          <p:cNvSpPr txBox="1"/>
          <p:nvPr/>
        </p:nvSpPr>
        <p:spPr>
          <a:xfrm>
            <a:off x="381000" y="2895600"/>
            <a:ext cx="2165208" cy="400110"/>
          </a:xfrm>
          <a:prstGeom prst="rect">
            <a:avLst/>
          </a:prstGeom>
          <a:noFill/>
        </p:spPr>
        <p:txBody>
          <a:bodyPr wrap="none" rtlCol="0">
            <a:spAutoFit/>
          </a:bodyPr>
          <a:lstStyle/>
          <a:p>
            <a:r>
              <a:rPr lang="en-US" sz="2000" b="1" dirty="0" smtClean="0"/>
              <a:t>CHAPTER OUTLINE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 Server Access Time-2</a:t>
            </a:r>
            <a:endParaRPr lang="en-US" dirty="0"/>
          </a:p>
        </p:txBody>
      </p:sp>
      <p:sp>
        <p:nvSpPr>
          <p:cNvPr id="3" name="Content Placeholder 2"/>
          <p:cNvSpPr>
            <a:spLocks noGrp="1"/>
          </p:cNvSpPr>
          <p:nvPr>
            <p:ph idx="1"/>
          </p:nvPr>
        </p:nvSpPr>
        <p:spPr>
          <a:xfrm>
            <a:off x="457200" y="914400"/>
            <a:ext cx="8153400" cy="533400"/>
          </a:xfrm>
        </p:spPr>
        <p:txBody>
          <a:bodyPr>
            <a:normAutofit/>
          </a:bodyPr>
          <a:lstStyle/>
          <a:p>
            <a:pPr>
              <a:buNone/>
            </a:pPr>
            <a:r>
              <a:rPr lang="en-US" sz="2800" dirty="0" smtClean="0"/>
              <a:t>Now calculate a probability:</a:t>
            </a:r>
            <a:endParaRPr lang="en-US" sz="2800" dirty="0"/>
          </a:p>
        </p:txBody>
      </p:sp>
      <p:sp>
        <p:nvSpPr>
          <p:cNvPr id="4" name="Footer Placeholder 3"/>
          <p:cNvSpPr>
            <a:spLocks noGrp="1"/>
          </p:cNvSpPr>
          <p:nvPr>
            <p:ph type="ftr" sz="quarter" idx="11"/>
          </p:nvPr>
        </p:nvSpPr>
        <p:spPr/>
        <p:txBody>
          <a:bodyPr/>
          <a:lstStyle/>
          <a:p>
            <a:r>
              <a:rPr lang="en-US" dirty="0" smtClean="0"/>
              <a:t>Sec 5-1.1 Joint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10</a:t>
            </a:fld>
            <a:endParaRPr lang="en-US" dirty="0"/>
          </a:p>
        </p:txBody>
      </p:sp>
      <p:pic>
        <p:nvPicPr>
          <p:cNvPr id="53250" name="Picture 2" descr="C:\Documents and Settings\rsims\My Documents\Sims Courses\Wiley Slide Development Project\JPEG images from Jenny\Ch05\fig_05_05.jpg"/>
          <p:cNvPicPr>
            <a:picLocks noChangeAspect="1" noChangeArrowheads="1"/>
          </p:cNvPicPr>
          <p:nvPr/>
        </p:nvPicPr>
        <p:blipFill>
          <a:blip r:embed="rId4" cstate="print"/>
          <a:srcRect/>
          <a:stretch>
            <a:fillRect/>
          </a:stretch>
        </p:blipFill>
        <p:spPr bwMode="auto">
          <a:xfrm>
            <a:off x="5257800" y="1219200"/>
            <a:ext cx="3200400" cy="2836262"/>
          </a:xfrm>
          <a:prstGeom prst="rect">
            <a:avLst/>
          </a:prstGeom>
          <a:noFill/>
        </p:spPr>
      </p:pic>
      <p:sp>
        <p:nvSpPr>
          <p:cNvPr id="7" name="TextBox 6"/>
          <p:cNvSpPr txBox="1"/>
          <p:nvPr/>
        </p:nvSpPr>
        <p:spPr>
          <a:xfrm>
            <a:off x="5334000" y="4343400"/>
            <a:ext cx="3429001" cy="1323439"/>
          </a:xfrm>
          <a:prstGeom prst="rect">
            <a:avLst/>
          </a:prstGeom>
          <a:noFill/>
        </p:spPr>
        <p:txBody>
          <a:bodyPr wrap="square" rtlCol="0">
            <a:spAutoFit/>
          </a:bodyPr>
          <a:lstStyle/>
          <a:p>
            <a:r>
              <a:rPr lang="en-US" sz="2000" dirty="0" smtClean="0">
                <a:solidFill>
                  <a:srgbClr val="0070C0"/>
                </a:solidFill>
              </a:rPr>
              <a:t>Figure 5-5  </a:t>
            </a:r>
            <a:r>
              <a:rPr lang="en-US" sz="2000" dirty="0" smtClean="0"/>
              <a:t>Region of integration for the probability that </a:t>
            </a:r>
            <a:r>
              <a:rPr lang="en-US" sz="2000" i="1" dirty="0" smtClean="0"/>
              <a:t>X</a:t>
            </a:r>
            <a:r>
              <a:rPr lang="en-US" sz="2000" dirty="0" smtClean="0"/>
              <a:t> &lt; 1000 and </a:t>
            </a:r>
            <a:r>
              <a:rPr lang="en-US" sz="2000" i="1" dirty="0" smtClean="0"/>
              <a:t>Y</a:t>
            </a:r>
            <a:r>
              <a:rPr lang="en-US" sz="2000" dirty="0" smtClean="0"/>
              <a:t> &lt; 2000 is darkly shaded.</a:t>
            </a:r>
            <a:endParaRPr lang="en-US" sz="2000" dirty="0"/>
          </a:p>
        </p:txBody>
      </p:sp>
      <p:graphicFrame>
        <p:nvGraphicFramePr>
          <p:cNvPr id="8" name="Object 7"/>
          <p:cNvGraphicFramePr>
            <a:graphicFrameLocks noChangeAspect="1"/>
          </p:cNvGraphicFramePr>
          <p:nvPr/>
        </p:nvGraphicFramePr>
        <p:xfrm>
          <a:off x="457200" y="1524000"/>
          <a:ext cx="4806951" cy="4572000"/>
        </p:xfrm>
        <a:graphic>
          <a:graphicData uri="http://schemas.openxmlformats.org/presentationml/2006/ole">
            <p:oleObj spid="_x0000_s53251" name="Equation" r:id="rId5" imgW="2857320" imgH="271764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Marginal Probability Distributions (discrete)</a:t>
            </a:r>
            <a:endParaRPr lang="en-US" sz="3200" dirty="0"/>
          </a:p>
        </p:txBody>
      </p:sp>
      <p:sp>
        <p:nvSpPr>
          <p:cNvPr id="3" name="Content Placeholder 2"/>
          <p:cNvSpPr>
            <a:spLocks noGrp="1"/>
          </p:cNvSpPr>
          <p:nvPr>
            <p:ph idx="1"/>
          </p:nvPr>
        </p:nvSpPr>
        <p:spPr>
          <a:xfrm>
            <a:off x="457200" y="838200"/>
            <a:ext cx="8229600" cy="1219200"/>
          </a:xfrm>
        </p:spPr>
        <p:txBody>
          <a:bodyPr>
            <a:normAutofit fontScale="40000" lnSpcReduction="20000"/>
          </a:bodyPr>
          <a:lstStyle/>
          <a:p>
            <a:pPr>
              <a:buNone/>
            </a:pPr>
            <a:r>
              <a:rPr lang="en-US" sz="7000" dirty="0" smtClean="0"/>
              <a:t>For a </a:t>
            </a:r>
            <a:r>
              <a:rPr lang="en-US" sz="7000" dirty="0" smtClean="0">
                <a:solidFill>
                  <a:srgbClr val="0070C0"/>
                </a:solidFill>
              </a:rPr>
              <a:t>discrete</a:t>
            </a:r>
            <a:r>
              <a:rPr lang="en-US" sz="7000" dirty="0" smtClean="0"/>
              <a:t> joint PDF, there are marginal distributions for each random variable, formed by summing the joint PMF over the other variable.</a:t>
            </a:r>
            <a:endParaRPr lang="en-US" sz="6000" dirty="0" smtClean="0"/>
          </a:p>
          <a:p>
            <a:pPr>
              <a:buNone/>
            </a:pPr>
            <a:endParaRPr lang="en-US" dirty="0" smtClean="0"/>
          </a:p>
          <a:p>
            <a:pPr>
              <a:buNone/>
            </a:pPr>
            <a:endParaRPr lang="en-US" dirty="0" smtClean="0"/>
          </a:p>
          <a:p>
            <a:pPr>
              <a:buNone/>
            </a:pPr>
            <a:endParaRPr lang="en-US" dirty="0" smtClean="0">
              <a:solidFill>
                <a:srgbClr val="0070C0"/>
              </a:solidFill>
            </a:endParaRPr>
          </a:p>
        </p:txBody>
      </p:sp>
      <p:sp>
        <p:nvSpPr>
          <p:cNvPr id="4" name="Footer Placeholder 3"/>
          <p:cNvSpPr>
            <a:spLocks noGrp="1"/>
          </p:cNvSpPr>
          <p:nvPr>
            <p:ph type="ftr" sz="quarter" idx="11"/>
          </p:nvPr>
        </p:nvSpPr>
        <p:spPr/>
        <p:txBody>
          <a:bodyPr/>
          <a:lstStyle/>
          <a:p>
            <a:r>
              <a:rPr lang="en-US" dirty="0" smtClean="0"/>
              <a:t>Sec 5-1.2 Marginal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11</a:t>
            </a:fld>
            <a:endParaRPr lang="en-US" dirty="0"/>
          </a:p>
        </p:txBody>
      </p:sp>
      <p:graphicFrame>
        <p:nvGraphicFramePr>
          <p:cNvPr id="6" name="Object 5"/>
          <p:cNvGraphicFramePr>
            <a:graphicFrameLocks noChangeAspect="1"/>
          </p:cNvGraphicFramePr>
          <p:nvPr/>
        </p:nvGraphicFramePr>
        <p:xfrm>
          <a:off x="838200" y="2514600"/>
          <a:ext cx="2667000" cy="1641231"/>
        </p:xfrm>
        <a:graphic>
          <a:graphicData uri="http://schemas.openxmlformats.org/presentationml/2006/ole">
            <p:oleObj spid="_x0000_s54274" name="Equation" r:id="rId4" imgW="1155600" imgH="711000" progId="Equation.DSMT4">
              <p:embed/>
            </p:oleObj>
          </a:graphicData>
        </a:graphic>
      </p:graphicFrame>
      <p:graphicFrame>
        <p:nvGraphicFramePr>
          <p:cNvPr id="54275" name="Object 3"/>
          <p:cNvGraphicFramePr>
            <a:graphicFrameLocks noChangeAspect="1"/>
          </p:cNvGraphicFramePr>
          <p:nvPr/>
        </p:nvGraphicFramePr>
        <p:xfrm>
          <a:off x="4141424" y="2057400"/>
          <a:ext cx="4402156" cy="2667000"/>
        </p:xfrm>
        <a:graphic>
          <a:graphicData uri="http://schemas.openxmlformats.org/presentationml/2006/ole">
            <p:oleObj spid="_x0000_s54275" name="Worksheet" r:id="rId5" imgW="2610002" imgH="1581302" progId="Excel.Sheet.12">
              <p:embed/>
            </p:oleObj>
          </a:graphicData>
        </a:graphic>
      </p:graphicFrame>
      <p:sp>
        <p:nvSpPr>
          <p:cNvPr id="8" name="TextBox 7"/>
          <p:cNvSpPr txBox="1"/>
          <p:nvPr/>
        </p:nvSpPr>
        <p:spPr>
          <a:xfrm>
            <a:off x="4038600" y="4724400"/>
            <a:ext cx="4800600" cy="1569660"/>
          </a:xfrm>
          <a:prstGeom prst="rect">
            <a:avLst/>
          </a:prstGeom>
          <a:noFill/>
        </p:spPr>
        <p:txBody>
          <a:bodyPr wrap="square" rtlCol="0">
            <a:spAutoFit/>
          </a:bodyPr>
          <a:lstStyle/>
          <a:p>
            <a:r>
              <a:rPr lang="en-US" sz="2400" dirty="0" smtClean="0">
                <a:solidFill>
                  <a:srgbClr val="0070C0"/>
                </a:solidFill>
              </a:rPr>
              <a:t>Figure 5-6  </a:t>
            </a:r>
            <a:r>
              <a:rPr lang="en-US" sz="2400" dirty="0" smtClean="0"/>
              <a:t>From the prior example, the joint PMF is shown in green while the two marginal PMFs are shown in blue.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Marginal Probability Distributions (continuous)</a:t>
            </a:r>
            <a:endParaRPr lang="en-US" sz="3200" dirty="0"/>
          </a:p>
        </p:txBody>
      </p:sp>
      <p:sp>
        <p:nvSpPr>
          <p:cNvPr id="3" name="Content Placeholder 2"/>
          <p:cNvSpPr>
            <a:spLocks noGrp="1"/>
          </p:cNvSpPr>
          <p:nvPr>
            <p:ph idx="1"/>
          </p:nvPr>
        </p:nvSpPr>
        <p:spPr>
          <a:xfrm>
            <a:off x="457200" y="914400"/>
            <a:ext cx="8229600" cy="3048000"/>
          </a:xfrm>
        </p:spPr>
        <p:txBody>
          <a:bodyPr>
            <a:normAutofit fontScale="92500" lnSpcReduction="20000"/>
          </a:bodyPr>
          <a:lstStyle/>
          <a:p>
            <a:r>
              <a:rPr lang="en-US" dirty="0" smtClean="0"/>
              <a:t>Rather than summing a discrete joint PMF, we integrate a continuous joint PDF.</a:t>
            </a:r>
          </a:p>
          <a:p>
            <a:r>
              <a:rPr lang="en-US" dirty="0" smtClean="0"/>
              <a:t>The marginal PDFs are used to make probability statements about one variable.</a:t>
            </a:r>
          </a:p>
          <a:p>
            <a:r>
              <a:rPr lang="en-US" dirty="0" smtClean="0"/>
              <a:t>If the joint probability density function of random variables </a:t>
            </a:r>
            <a:r>
              <a:rPr lang="en-US" i="1" dirty="0" smtClean="0"/>
              <a:t>X</a:t>
            </a:r>
            <a:r>
              <a:rPr lang="en-US" dirty="0" smtClean="0"/>
              <a:t> and </a:t>
            </a:r>
            <a:r>
              <a:rPr lang="en-US" i="1" dirty="0" smtClean="0"/>
              <a:t>Y</a:t>
            </a:r>
            <a:r>
              <a:rPr lang="en-US" dirty="0" smtClean="0"/>
              <a:t> is </a:t>
            </a:r>
            <a:r>
              <a:rPr lang="en-US" i="1" dirty="0" smtClean="0"/>
              <a:t>f</a:t>
            </a:r>
            <a:r>
              <a:rPr lang="en-US" i="1" baseline="-25000" dirty="0" smtClean="0"/>
              <a:t>XY</a:t>
            </a:r>
            <a:r>
              <a:rPr lang="en-US" dirty="0" smtClean="0"/>
              <a:t>(</a:t>
            </a:r>
            <a:r>
              <a:rPr lang="en-US" i="1" dirty="0" smtClean="0"/>
              <a:t>x</a:t>
            </a:r>
            <a:r>
              <a:rPr lang="en-US" dirty="0" smtClean="0"/>
              <a:t>,</a:t>
            </a:r>
            <a:r>
              <a:rPr lang="en-US" i="1" dirty="0" smtClean="0"/>
              <a:t>y</a:t>
            </a:r>
            <a:r>
              <a:rPr lang="en-US" dirty="0" smtClean="0"/>
              <a:t>), the marginal probability density functions of </a:t>
            </a:r>
            <a:r>
              <a:rPr lang="en-US" i="1" dirty="0" smtClean="0"/>
              <a:t>X</a:t>
            </a:r>
            <a:r>
              <a:rPr lang="en-US" dirty="0" smtClean="0"/>
              <a:t> and </a:t>
            </a:r>
            <a:r>
              <a:rPr lang="en-US" i="1" dirty="0" smtClean="0"/>
              <a:t>Y</a:t>
            </a:r>
            <a:r>
              <a:rPr lang="en-US" dirty="0" smtClean="0"/>
              <a:t> are:</a:t>
            </a:r>
            <a:endParaRPr lang="en-US" dirty="0"/>
          </a:p>
        </p:txBody>
      </p:sp>
      <p:sp>
        <p:nvSpPr>
          <p:cNvPr id="4" name="Footer Placeholder 3"/>
          <p:cNvSpPr>
            <a:spLocks noGrp="1"/>
          </p:cNvSpPr>
          <p:nvPr>
            <p:ph type="ftr" sz="quarter" idx="11"/>
          </p:nvPr>
        </p:nvSpPr>
        <p:spPr/>
        <p:txBody>
          <a:bodyPr/>
          <a:lstStyle/>
          <a:p>
            <a:r>
              <a:rPr lang="en-US" dirty="0" smtClean="0"/>
              <a:t>Sec 5-1.2 Marginal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12</a:t>
            </a:fld>
            <a:endParaRPr lang="en-US" dirty="0"/>
          </a:p>
        </p:txBody>
      </p:sp>
      <p:graphicFrame>
        <p:nvGraphicFramePr>
          <p:cNvPr id="6" name="Object 5"/>
          <p:cNvGraphicFramePr>
            <a:graphicFrameLocks noChangeAspect="1"/>
          </p:cNvGraphicFramePr>
          <p:nvPr/>
        </p:nvGraphicFramePr>
        <p:xfrm>
          <a:off x="1676400" y="4114800"/>
          <a:ext cx="6696075" cy="2162175"/>
        </p:xfrm>
        <a:graphic>
          <a:graphicData uri="http://schemas.openxmlformats.org/presentationml/2006/ole">
            <p:oleObj spid="_x0000_s55298" name="Equation" r:id="rId4" imgW="2438280" imgH="78732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5-4: Server Access Time-1</a:t>
            </a:r>
            <a:endParaRPr lang="en-US" dirty="0"/>
          </a:p>
        </p:txBody>
      </p:sp>
      <p:sp>
        <p:nvSpPr>
          <p:cNvPr id="3" name="Content Placeholder 2"/>
          <p:cNvSpPr>
            <a:spLocks noGrp="1"/>
          </p:cNvSpPr>
          <p:nvPr>
            <p:ph idx="1"/>
          </p:nvPr>
        </p:nvSpPr>
        <p:spPr>
          <a:xfrm>
            <a:off x="381000" y="914400"/>
            <a:ext cx="4648200" cy="3276600"/>
          </a:xfrm>
        </p:spPr>
        <p:txBody>
          <a:bodyPr>
            <a:normAutofit/>
          </a:bodyPr>
          <a:lstStyle/>
          <a:p>
            <a:pPr>
              <a:buNone/>
            </a:pPr>
            <a:r>
              <a:rPr lang="en-US" sz="2800" dirty="0" smtClean="0"/>
              <a:t>For the random variables times in Example 5-2, find the probability that </a:t>
            </a:r>
            <a:r>
              <a:rPr lang="en-US" sz="2800" i="1" dirty="0" smtClean="0"/>
              <a:t>Y</a:t>
            </a:r>
            <a:r>
              <a:rPr lang="en-US" sz="2800" dirty="0" smtClean="0"/>
              <a:t> exceeds 2000.</a:t>
            </a:r>
          </a:p>
          <a:p>
            <a:pPr>
              <a:buNone/>
            </a:pPr>
            <a:r>
              <a:rPr lang="en-US" sz="2800" dirty="0" smtClean="0"/>
              <a:t>Integrate the joint PDF directly using the picture to determine the limits.</a:t>
            </a:r>
            <a:endParaRPr lang="en-US" sz="2800" dirty="0"/>
          </a:p>
        </p:txBody>
      </p:sp>
      <p:sp>
        <p:nvSpPr>
          <p:cNvPr id="4" name="Footer Placeholder 3"/>
          <p:cNvSpPr>
            <a:spLocks noGrp="1"/>
          </p:cNvSpPr>
          <p:nvPr>
            <p:ph type="ftr" sz="quarter" idx="11"/>
          </p:nvPr>
        </p:nvSpPr>
        <p:spPr/>
        <p:txBody>
          <a:bodyPr/>
          <a:lstStyle/>
          <a:p>
            <a:r>
              <a:rPr lang="en-US" dirty="0" smtClean="0"/>
              <a:t>Sec 5-1.2 Marginal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13</a:t>
            </a:fld>
            <a:endParaRPr lang="en-US" dirty="0"/>
          </a:p>
        </p:txBody>
      </p:sp>
      <p:pic>
        <p:nvPicPr>
          <p:cNvPr id="56323" name="Picture 3" descr="C:\Documents and Settings\rsims\My Documents\Sims Courses\Wiley Slide Development Project\JPEG images from Jenny\Ch05\fig_05_07.jpg"/>
          <p:cNvPicPr>
            <a:picLocks noChangeAspect="1" noChangeArrowheads="1"/>
          </p:cNvPicPr>
          <p:nvPr/>
        </p:nvPicPr>
        <p:blipFill>
          <a:blip r:embed="rId4" cstate="print"/>
          <a:srcRect/>
          <a:stretch>
            <a:fillRect/>
          </a:stretch>
        </p:blipFill>
        <p:spPr bwMode="auto">
          <a:xfrm>
            <a:off x="5334000" y="990600"/>
            <a:ext cx="3353340" cy="2971800"/>
          </a:xfrm>
          <a:prstGeom prst="rect">
            <a:avLst/>
          </a:prstGeom>
          <a:noFill/>
        </p:spPr>
      </p:pic>
      <p:graphicFrame>
        <p:nvGraphicFramePr>
          <p:cNvPr id="8" name="Object 7"/>
          <p:cNvGraphicFramePr>
            <a:graphicFrameLocks noChangeAspect="1"/>
          </p:cNvGraphicFramePr>
          <p:nvPr/>
        </p:nvGraphicFramePr>
        <p:xfrm>
          <a:off x="651874" y="4419600"/>
          <a:ext cx="7883601" cy="1447800"/>
        </p:xfrm>
        <a:graphic>
          <a:graphicData uri="http://schemas.openxmlformats.org/presentationml/2006/ole">
            <p:oleObj spid="_x0000_s56324" name="Equation" r:id="rId5" imgW="3873240" imgH="71100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5-4: Server Access Time-2</a:t>
            </a:r>
            <a:endParaRPr lang="en-US" dirty="0"/>
          </a:p>
        </p:txBody>
      </p:sp>
      <p:sp>
        <p:nvSpPr>
          <p:cNvPr id="3" name="Content Placeholder 2"/>
          <p:cNvSpPr>
            <a:spLocks noGrp="1"/>
          </p:cNvSpPr>
          <p:nvPr>
            <p:ph idx="1"/>
          </p:nvPr>
        </p:nvSpPr>
        <p:spPr>
          <a:xfrm>
            <a:off x="457200" y="1066800"/>
            <a:ext cx="8229600" cy="1066800"/>
          </a:xfrm>
        </p:spPr>
        <p:txBody>
          <a:bodyPr>
            <a:normAutofit/>
          </a:bodyPr>
          <a:lstStyle/>
          <a:p>
            <a:pPr>
              <a:buNone/>
            </a:pPr>
            <a:r>
              <a:rPr lang="en-US" sz="2800" dirty="0" smtClean="0"/>
              <a:t>Alternatively, find the marginal PDF and then integrate that to find the desired probability.</a:t>
            </a:r>
            <a:endParaRPr lang="en-US" sz="2800" dirty="0"/>
          </a:p>
        </p:txBody>
      </p:sp>
      <p:sp>
        <p:nvSpPr>
          <p:cNvPr id="4" name="Footer Placeholder 3"/>
          <p:cNvSpPr>
            <a:spLocks noGrp="1"/>
          </p:cNvSpPr>
          <p:nvPr>
            <p:ph type="ftr" sz="quarter" idx="11"/>
          </p:nvPr>
        </p:nvSpPr>
        <p:spPr/>
        <p:txBody>
          <a:bodyPr/>
          <a:lstStyle/>
          <a:p>
            <a:r>
              <a:rPr lang="en-US" dirty="0" smtClean="0"/>
              <a:t>Sec 5-1.2 Marginal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14</a:t>
            </a:fld>
            <a:endParaRPr lang="en-US" dirty="0"/>
          </a:p>
        </p:txBody>
      </p:sp>
      <p:graphicFrame>
        <p:nvGraphicFramePr>
          <p:cNvPr id="6" name="Object 5"/>
          <p:cNvGraphicFramePr>
            <a:graphicFrameLocks noChangeAspect="1"/>
          </p:cNvGraphicFramePr>
          <p:nvPr/>
        </p:nvGraphicFramePr>
        <p:xfrm>
          <a:off x="533399" y="2133600"/>
          <a:ext cx="4309671" cy="3810000"/>
        </p:xfrm>
        <a:graphic>
          <a:graphicData uri="http://schemas.openxmlformats.org/presentationml/2006/ole">
            <p:oleObj spid="_x0000_s57346" name="Equation" r:id="rId4" imgW="2628720" imgH="2323800" progId="Equation.DSMT4">
              <p:embed/>
            </p:oleObj>
          </a:graphicData>
        </a:graphic>
      </p:graphicFrame>
      <p:graphicFrame>
        <p:nvGraphicFramePr>
          <p:cNvPr id="7" name="Object 6"/>
          <p:cNvGraphicFramePr>
            <a:graphicFrameLocks noChangeAspect="1"/>
          </p:cNvGraphicFramePr>
          <p:nvPr/>
        </p:nvGraphicFramePr>
        <p:xfrm>
          <a:off x="3810000" y="2209800"/>
          <a:ext cx="4953000" cy="3048000"/>
        </p:xfrm>
        <a:graphic>
          <a:graphicData uri="http://schemas.openxmlformats.org/presentationml/2006/ole">
            <p:oleObj spid="_x0000_s57347" name="Equation" r:id="rId5" imgW="3301920" imgH="203184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 &amp; Variance of a Marginal Distribution</a:t>
            </a:r>
            <a:endParaRPr lang="en-US" dirty="0"/>
          </a:p>
        </p:txBody>
      </p:sp>
      <p:sp>
        <p:nvSpPr>
          <p:cNvPr id="3" name="Content Placeholder 2"/>
          <p:cNvSpPr>
            <a:spLocks noGrp="1"/>
          </p:cNvSpPr>
          <p:nvPr>
            <p:ph idx="1"/>
          </p:nvPr>
        </p:nvSpPr>
        <p:spPr>
          <a:xfrm>
            <a:off x="457200" y="1066800"/>
            <a:ext cx="8382000" cy="1143000"/>
          </a:xfrm>
        </p:spPr>
        <p:txBody>
          <a:bodyPr>
            <a:normAutofit/>
          </a:bodyPr>
          <a:lstStyle/>
          <a:p>
            <a:pPr>
              <a:buNone/>
            </a:pPr>
            <a:r>
              <a:rPr lang="en-US" dirty="0" smtClean="0"/>
              <a:t>Means E(X) and E(Y) are calculated from the discrete and continuous marginal distributions.</a:t>
            </a:r>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Sec 5-1.2 Marginal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15</a:t>
            </a:fld>
            <a:endParaRPr lang="en-US" dirty="0"/>
          </a:p>
        </p:txBody>
      </p:sp>
      <p:graphicFrame>
        <p:nvGraphicFramePr>
          <p:cNvPr id="6" name="Object 5"/>
          <p:cNvGraphicFramePr>
            <a:graphicFrameLocks noChangeAspect="1"/>
          </p:cNvGraphicFramePr>
          <p:nvPr/>
        </p:nvGraphicFramePr>
        <p:xfrm>
          <a:off x="1371600" y="2286000"/>
          <a:ext cx="6242121" cy="3733800"/>
        </p:xfrm>
        <a:graphic>
          <a:graphicData uri="http://schemas.openxmlformats.org/presentationml/2006/ole">
            <p:oleObj spid="_x0000_s58370" name="Equation" r:id="rId4" imgW="2971800" imgH="177768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&amp; Variance for Example 5-1</a:t>
            </a:r>
            <a:endParaRPr lang="en-US" dirty="0"/>
          </a:p>
        </p:txBody>
      </p:sp>
      <p:sp>
        <p:nvSpPr>
          <p:cNvPr id="4" name="Footer Placeholder 3"/>
          <p:cNvSpPr>
            <a:spLocks noGrp="1"/>
          </p:cNvSpPr>
          <p:nvPr>
            <p:ph type="ftr" sz="quarter" idx="11"/>
          </p:nvPr>
        </p:nvSpPr>
        <p:spPr/>
        <p:txBody>
          <a:bodyPr/>
          <a:lstStyle/>
          <a:p>
            <a:r>
              <a:rPr lang="en-US" dirty="0" smtClean="0"/>
              <a:t>Sec 5-1.2 Marginal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16</a:t>
            </a:fld>
            <a:endParaRPr lang="en-US" dirty="0"/>
          </a:p>
        </p:txBody>
      </p:sp>
      <p:graphicFrame>
        <p:nvGraphicFramePr>
          <p:cNvPr id="59394" name="Object 2"/>
          <p:cNvGraphicFramePr>
            <a:graphicFrameLocks noChangeAspect="1"/>
          </p:cNvGraphicFramePr>
          <p:nvPr/>
        </p:nvGraphicFramePr>
        <p:xfrm>
          <a:off x="1066800" y="1143000"/>
          <a:ext cx="6388939" cy="3429000"/>
        </p:xfrm>
        <a:graphic>
          <a:graphicData uri="http://schemas.openxmlformats.org/presentationml/2006/ole">
            <p:oleObj spid="_x0000_s59394" name="Worksheet" r:id="rId4" imgW="3762451" imgH="2019300" progId="Excel.Sheet.12">
              <p:embed/>
            </p:oleObj>
          </a:graphicData>
        </a:graphic>
      </p:graphicFrame>
      <p:sp>
        <p:nvSpPr>
          <p:cNvPr id="7" name="TextBox 6"/>
          <p:cNvSpPr txBox="1"/>
          <p:nvPr/>
        </p:nvSpPr>
        <p:spPr>
          <a:xfrm>
            <a:off x="685800" y="4876800"/>
            <a:ext cx="7772400" cy="1200329"/>
          </a:xfrm>
          <a:prstGeom prst="rect">
            <a:avLst/>
          </a:prstGeom>
          <a:noFill/>
        </p:spPr>
        <p:txBody>
          <a:bodyPr wrap="square" rtlCol="0">
            <a:spAutoFit/>
          </a:bodyPr>
          <a:lstStyle/>
          <a:p>
            <a:r>
              <a:rPr lang="en-US" sz="2400" i="1" dirty="0" smtClean="0"/>
              <a:t>E</a:t>
            </a:r>
            <a:r>
              <a:rPr lang="en-US" sz="2400" dirty="0" smtClean="0"/>
              <a:t>(</a:t>
            </a:r>
            <a:r>
              <a:rPr lang="en-US" sz="2400" i="1" dirty="0" smtClean="0"/>
              <a:t>X</a:t>
            </a:r>
            <a:r>
              <a:rPr lang="en-US" sz="2400" dirty="0" smtClean="0"/>
              <a:t>) = 2.35	</a:t>
            </a:r>
            <a:r>
              <a:rPr lang="en-US" sz="2400" i="1" dirty="0" smtClean="0"/>
              <a:t>V</a:t>
            </a:r>
            <a:r>
              <a:rPr lang="en-US" sz="2400" dirty="0" smtClean="0"/>
              <a:t>(</a:t>
            </a:r>
            <a:r>
              <a:rPr lang="en-US" sz="2400" i="1" dirty="0" smtClean="0"/>
              <a:t>X</a:t>
            </a:r>
            <a:r>
              <a:rPr lang="en-US" sz="2400" dirty="0" smtClean="0"/>
              <a:t>) = 6.15 – 2.35</a:t>
            </a:r>
            <a:r>
              <a:rPr lang="en-US" sz="2400" baseline="30000" dirty="0" smtClean="0"/>
              <a:t>2</a:t>
            </a:r>
            <a:r>
              <a:rPr lang="en-US" sz="2400" dirty="0" smtClean="0"/>
              <a:t> = 6.15  –  5.52 = 0.6275</a:t>
            </a:r>
          </a:p>
          <a:p>
            <a:r>
              <a:rPr lang="en-US" sz="2400" dirty="0" smtClean="0"/>
              <a:t>		 </a:t>
            </a:r>
          </a:p>
          <a:p>
            <a:r>
              <a:rPr lang="en-US" sz="2400" i="1" dirty="0" smtClean="0"/>
              <a:t>E</a:t>
            </a:r>
            <a:r>
              <a:rPr lang="en-US" sz="2400" dirty="0" smtClean="0"/>
              <a:t>(</a:t>
            </a:r>
            <a:r>
              <a:rPr lang="en-US" sz="2400" i="1" dirty="0" smtClean="0"/>
              <a:t>Y</a:t>
            </a:r>
            <a:r>
              <a:rPr lang="en-US" sz="2400" dirty="0" smtClean="0"/>
              <a:t>) = 2.49	</a:t>
            </a:r>
            <a:r>
              <a:rPr lang="en-US" sz="2400" i="1" dirty="0" smtClean="0"/>
              <a:t>V</a:t>
            </a:r>
            <a:r>
              <a:rPr lang="en-US" sz="2400" dirty="0" smtClean="0"/>
              <a:t>(</a:t>
            </a:r>
            <a:r>
              <a:rPr lang="en-US" sz="2400" i="1" dirty="0" smtClean="0"/>
              <a:t>Y</a:t>
            </a:r>
            <a:r>
              <a:rPr lang="en-US" sz="2400" dirty="0" smtClean="0"/>
              <a:t>) = 7.61 – 2.49</a:t>
            </a:r>
            <a:r>
              <a:rPr lang="en-US" sz="2400" baseline="30000" dirty="0" smtClean="0"/>
              <a:t>2</a:t>
            </a:r>
            <a:r>
              <a:rPr lang="en-US" sz="2400" dirty="0" smtClean="0"/>
              <a:t> = 7.61 – 16.20 = 1.4099</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 Distributions</a:t>
            </a:r>
            <a:endParaRPr lang="en-US" dirty="0"/>
          </a:p>
        </p:txBody>
      </p:sp>
      <p:sp>
        <p:nvSpPr>
          <p:cNvPr id="3" name="Content Placeholder 2"/>
          <p:cNvSpPr>
            <a:spLocks noGrp="1"/>
          </p:cNvSpPr>
          <p:nvPr>
            <p:ph idx="1"/>
          </p:nvPr>
        </p:nvSpPr>
        <p:spPr>
          <a:xfrm>
            <a:off x="152400" y="2057400"/>
            <a:ext cx="4419600" cy="3200400"/>
          </a:xfrm>
        </p:spPr>
        <p:txBody>
          <a:bodyPr>
            <a:normAutofit/>
          </a:bodyPr>
          <a:lstStyle/>
          <a:p>
            <a:pPr>
              <a:buNone/>
            </a:pPr>
            <a:r>
              <a:rPr lang="en-US" sz="3000" dirty="0" smtClean="0"/>
              <a:t>From Example 5-1</a:t>
            </a:r>
          </a:p>
          <a:p>
            <a:pPr>
              <a:buNone/>
            </a:pPr>
            <a:r>
              <a:rPr lang="en-US" sz="2600" dirty="0" smtClean="0"/>
              <a:t>P(Y=1|X=3) = 0.25/0.55 = 0.455</a:t>
            </a:r>
          </a:p>
          <a:p>
            <a:pPr>
              <a:buNone/>
            </a:pPr>
            <a:r>
              <a:rPr lang="en-US" sz="2600" dirty="0" smtClean="0"/>
              <a:t>P(Y=2|X=3) = 0.20/0.55 = 0.364</a:t>
            </a:r>
          </a:p>
          <a:p>
            <a:pPr>
              <a:buNone/>
            </a:pPr>
            <a:r>
              <a:rPr lang="en-US" sz="2600" dirty="0" smtClean="0"/>
              <a:t>P(Y=3|X=3) = 0.05/0.55 = 0.091</a:t>
            </a:r>
          </a:p>
          <a:p>
            <a:pPr>
              <a:buNone/>
            </a:pPr>
            <a:r>
              <a:rPr lang="en-US" sz="2600" dirty="0" smtClean="0"/>
              <a:t>P(Y=4|X=3) = 0.05/0.55 = 0.091</a:t>
            </a:r>
          </a:p>
          <a:p>
            <a:pPr>
              <a:buNone/>
            </a:pPr>
            <a:r>
              <a:rPr lang="en-US" sz="2600" dirty="0" smtClean="0"/>
              <a:t>			         Sum = 1.001</a:t>
            </a:r>
          </a:p>
          <a:p>
            <a:pPr>
              <a:buNone/>
            </a:pPr>
            <a:endParaRPr lang="en-US" sz="2800" dirty="0" smtClean="0"/>
          </a:p>
          <a:p>
            <a:pPr>
              <a:buNone/>
            </a:pPr>
            <a:endParaRPr lang="en-US" sz="2800" dirty="0"/>
          </a:p>
        </p:txBody>
      </p:sp>
      <p:sp>
        <p:nvSpPr>
          <p:cNvPr id="4" name="Footer Placeholder 3"/>
          <p:cNvSpPr>
            <a:spLocks noGrp="1"/>
          </p:cNvSpPr>
          <p:nvPr>
            <p:ph type="ftr" sz="quarter" idx="11"/>
          </p:nvPr>
        </p:nvSpPr>
        <p:spPr/>
        <p:txBody>
          <a:bodyPr/>
          <a:lstStyle/>
          <a:p>
            <a:r>
              <a:rPr lang="en-US" dirty="0" smtClean="0"/>
              <a:t>Sec 5-1.3 Conditional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17</a:t>
            </a:fld>
            <a:endParaRPr lang="en-US" dirty="0"/>
          </a:p>
        </p:txBody>
      </p:sp>
      <p:graphicFrame>
        <p:nvGraphicFramePr>
          <p:cNvPr id="6" name="Object 5"/>
          <p:cNvGraphicFramePr>
            <a:graphicFrameLocks noChangeAspect="1"/>
          </p:cNvGraphicFramePr>
          <p:nvPr/>
        </p:nvGraphicFramePr>
        <p:xfrm>
          <a:off x="2057400" y="914400"/>
          <a:ext cx="4176584" cy="990600"/>
        </p:xfrm>
        <a:graphic>
          <a:graphicData uri="http://schemas.openxmlformats.org/presentationml/2006/ole">
            <p:oleObj spid="_x0000_s60418" name="Equation" r:id="rId4" imgW="1981080" imgH="469800" progId="Equation.DSMT4">
              <p:embed/>
            </p:oleObj>
          </a:graphicData>
        </a:graphic>
      </p:graphicFrame>
      <p:graphicFrame>
        <p:nvGraphicFramePr>
          <p:cNvPr id="60419" name="Object 3"/>
          <p:cNvGraphicFramePr>
            <a:graphicFrameLocks noChangeAspect="1"/>
          </p:cNvGraphicFramePr>
          <p:nvPr/>
        </p:nvGraphicFramePr>
        <p:xfrm>
          <a:off x="4553513" y="2209800"/>
          <a:ext cx="4200469" cy="2590800"/>
        </p:xfrm>
        <a:graphic>
          <a:graphicData uri="http://schemas.openxmlformats.org/presentationml/2006/ole">
            <p:oleObj spid="_x0000_s60419" name="Worksheet" r:id="rId5" imgW="2610002" imgH="1609649" progId="Excel.Sheet.12">
              <p:embed/>
            </p:oleObj>
          </a:graphicData>
        </a:graphic>
      </p:graphicFrame>
      <p:sp>
        <p:nvSpPr>
          <p:cNvPr id="8" name="TextBox 7"/>
          <p:cNvSpPr txBox="1"/>
          <p:nvPr/>
        </p:nvSpPr>
        <p:spPr>
          <a:xfrm>
            <a:off x="609600" y="5410200"/>
            <a:ext cx="7924800" cy="707886"/>
          </a:xfrm>
          <a:prstGeom prst="rect">
            <a:avLst/>
          </a:prstGeom>
          <a:noFill/>
        </p:spPr>
        <p:txBody>
          <a:bodyPr wrap="square" rtlCol="0">
            <a:spAutoFit/>
          </a:bodyPr>
          <a:lstStyle/>
          <a:p>
            <a:r>
              <a:rPr lang="en-US" sz="2000" dirty="0" smtClean="0"/>
              <a:t>Note that there are 12 probabilities conditional on </a:t>
            </a:r>
            <a:r>
              <a:rPr lang="en-US" sz="2000" i="1" dirty="0" smtClean="0"/>
              <a:t>X</a:t>
            </a:r>
            <a:r>
              <a:rPr lang="en-US" sz="2000" dirty="0" smtClean="0"/>
              <a:t>, and 12 more probabilities conditional upon </a:t>
            </a:r>
            <a:r>
              <a:rPr lang="en-US" sz="2000" i="1" dirty="0" smtClean="0"/>
              <a:t>Y</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Conditional Probability Density Function Defined</a:t>
            </a:r>
            <a:endParaRPr lang="en-US" sz="3200" dirty="0"/>
          </a:p>
        </p:txBody>
      </p:sp>
      <p:sp>
        <p:nvSpPr>
          <p:cNvPr id="4" name="Footer Placeholder 3"/>
          <p:cNvSpPr>
            <a:spLocks noGrp="1"/>
          </p:cNvSpPr>
          <p:nvPr>
            <p:ph type="ftr" sz="quarter" idx="11"/>
          </p:nvPr>
        </p:nvSpPr>
        <p:spPr/>
        <p:txBody>
          <a:bodyPr/>
          <a:lstStyle/>
          <a:p>
            <a:r>
              <a:rPr lang="en-US" dirty="0" smtClean="0"/>
              <a:t>Sec 5-1.3 Conditional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18</a:t>
            </a:fld>
            <a:endParaRPr lang="en-US" dirty="0"/>
          </a:p>
        </p:txBody>
      </p:sp>
      <p:graphicFrame>
        <p:nvGraphicFramePr>
          <p:cNvPr id="6" name="Object 5"/>
          <p:cNvGraphicFramePr>
            <a:graphicFrameLocks noChangeAspect="1"/>
          </p:cNvGraphicFramePr>
          <p:nvPr/>
        </p:nvGraphicFramePr>
        <p:xfrm>
          <a:off x="685799" y="1066800"/>
          <a:ext cx="7626015" cy="4495800"/>
        </p:xfrm>
        <a:graphic>
          <a:graphicData uri="http://schemas.openxmlformats.org/presentationml/2006/ole">
            <p:oleObj spid="_x0000_s61442" name="Equation" r:id="rId4" imgW="4051080" imgH="2387520" progId="Equation.DSMT4">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5-6: Conditional Probability-1</a:t>
            </a:r>
            <a:endParaRPr lang="en-US" dirty="0"/>
          </a:p>
        </p:txBody>
      </p:sp>
      <p:sp>
        <p:nvSpPr>
          <p:cNvPr id="3" name="Content Placeholder 2"/>
          <p:cNvSpPr>
            <a:spLocks noGrp="1"/>
          </p:cNvSpPr>
          <p:nvPr>
            <p:ph idx="1"/>
          </p:nvPr>
        </p:nvSpPr>
        <p:spPr>
          <a:xfrm>
            <a:off x="381000" y="838200"/>
            <a:ext cx="8382000" cy="533400"/>
          </a:xfrm>
        </p:spPr>
        <p:txBody>
          <a:bodyPr>
            <a:normAutofit/>
          </a:bodyPr>
          <a:lstStyle/>
          <a:p>
            <a:pPr>
              <a:buNone/>
            </a:pPr>
            <a:r>
              <a:rPr lang="en-US" sz="2400" dirty="0" smtClean="0"/>
              <a:t>From Example 5-2, determine the conditional PDF for </a:t>
            </a:r>
            <a:r>
              <a:rPr lang="en-US" sz="2400" i="1" dirty="0" smtClean="0"/>
              <a:t>Y</a:t>
            </a:r>
            <a:r>
              <a:rPr lang="en-US" sz="2400" dirty="0" smtClean="0"/>
              <a:t> given </a:t>
            </a:r>
            <a:r>
              <a:rPr lang="en-US" sz="2400" i="1" dirty="0" smtClean="0"/>
              <a:t>X</a:t>
            </a:r>
            <a:r>
              <a:rPr lang="en-US" sz="2400" dirty="0" smtClean="0"/>
              <a:t>=</a:t>
            </a:r>
            <a:r>
              <a:rPr lang="en-US" sz="2400" i="1" dirty="0" smtClean="0"/>
              <a:t>x</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dirty="0" smtClean="0"/>
              <a:t>Sec 5-1.3 Conditional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19</a:t>
            </a:fld>
            <a:endParaRPr lang="en-US" dirty="0"/>
          </a:p>
        </p:txBody>
      </p:sp>
      <p:graphicFrame>
        <p:nvGraphicFramePr>
          <p:cNvPr id="6" name="Object 5"/>
          <p:cNvGraphicFramePr>
            <a:graphicFrameLocks noChangeAspect="1"/>
          </p:cNvGraphicFramePr>
          <p:nvPr/>
        </p:nvGraphicFramePr>
        <p:xfrm>
          <a:off x="2057400" y="1371600"/>
          <a:ext cx="5225473" cy="4724400"/>
        </p:xfrm>
        <a:graphic>
          <a:graphicData uri="http://schemas.openxmlformats.org/presentationml/2006/ole">
            <p:oleObj spid="_x0000_s62466" name="Equation" r:id="rId4" imgW="2781000" imgH="251460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 for Chapter 5</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After careful study of this chapter, you should be able to do the following:</a:t>
            </a:r>
          </a:p>
          <a:p>
            <a:pPr marL="457200" indent="-457200">
              <a:buFont typeface="+mj-lt"/>
              <a:buAutoNum type="arabicPeriod"/>
            </a:pPr>
            <a:r>
              <a:rPr lang="en-US" sz="2000" dirty="0" smtClean="0"/>
              <a:t>Use joint probability mass functions and joint probability density functions to calculate probabilities.</a:t>
            </a:r>
          </a:p>
          <a:p>
            <a:pPr marL="457200" indent="-457200">
              <a:buFont typeface="+mj-lt"/>
              <a:buAutoNum type="arabicPeriod"/>
            </a:pPr>
            <a:r>
              <a:rPr lang="en-US" sz="2000" dirty="0" smtClean="0"/>
              <a:t>Calculate marginal and conditional probability distributions from joint probability distributions.</a:t>
            </a:r>
          </a:p>
          <a:p>
            <a:pPr marL="457200" indent="-457200">
              <a:buFont typeface="+mj-lt"/>
              <a:buAutoNum type="arabicPeriod"/>
            </a:pPr>
            <a:r>
              <a:rPr lang="en-US" sz="2000" dirty="0" smtClean="0"/>
              <a:t>Interpret and calculate covariances and correlations between random variables.</a:t>
            </a:r>
          </a:p>
          <a:p>
            <a:pPr marL="457200" indent="-457200">
              <a:buFont typeface="+mj-lt"/>
              <a:buAutoNum type="arabicPeriod"/>
            </a:pPr>
            <a:r>
              <a:rPr lang="en-US" sz="2000" dirty="0" smtClean="0"/>
              <a:t>Use the multinomial distribution to determine probabilities.</a:t>
            </a:r>
          </a:p>
          <a:p>
            <a:pPr marL="457200" indent="-457200">
              <a:buFont typeface="+mj-lt"/>
              <a:buAutoNum type="arabicPeriod"/>
            </a:pPr>
            <a:r>
              <a:rPr lang="en-US" sz="2000" dirty="0" smtClean="0"/>
              <a:t>Understand properties of a bivariate normal distribution and be able to draw contour plots for the probability density function.</a:t>
            </a:r>
          </a:p>
          <a:p>
            <a:pPr marL="457200" indent="-457200">
              <a:buFont typeface="+mj-lt"/>
              <a:buAutoNum type="arabicPeriod"/>
            </a:pPr>
            <a:r>
              <a:rPr lang="en-US" sz="2000" dirty="0" smtClean="0"/>
              <a:t>Calculate means and variances for linear combinations of random variables, and calculate probabilities for linear combinations of normally distributed random variables.</a:t>
            </a:r>
          </a:p>
          <a:p>
            <a:pPr marL="457200" indent="-457200">
              <a:buFont typeface="+mj-lt"/>
              <a:buAutoNum type="arabicPeriod"/>
            </a:pPr>
            <a:r>
              <a:rPr lang="en-US" sz="2000" dirty="0" smtClean="0"/>
              <a:t>Determine the distribution of a general function of a random variable.</a:t>
            </a:r>
          </a:p>
          <a:p>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Chapter 5 Learning 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5-6: Conditional Probability-2</a:t>
            </a:r>
            <a:endParaRPr lang="en-US" dirty="0"/>
          </a:p>
        </p:txBody>
      </p:sp>
      <p:sp>
        <p:nvSpPr>
          <p:cNvPr id="3" name="Content Placeholder 2"/>
          <p:cNvSpPr>
            <a:spLocks noGrp="1"/>
          </p:cNvSpPr>
          <p:nvPr>
            <p:ph idx="1"/>
          </p:nvPr>
        </p:nvSpPr>
        <p:spPr>
          <a:xfrm>
            <a:off x="457200" y="914400"/>
            <a:ext cx="8229600" cy="457200"/>
          </a:xfrm>
        </p:spPr>
        <p:txBody>
          <a:bodyPr>
            <a:normAutofit/>
          </a:bodyPr>
          <a:lstStyle/>
          <a:p>
            <a:pPr>
              <a:buNone/>
            </a:pPr>
            <a:r>
              <a:rPr lang="en-US" sz="2400" dirty="0" smtClean="0"/>
              <a:t>Now find the probability that </a:t>
            </a:r>
            <a:r>
              <a:rPr lang="en-US" sz="2400" i="1" dirty="0" smtClean="0"/>
              <a:t>Y</a:t>
            </a:r>
            <a:r>
              <a:rPr lang="en-US" sz="2400" dirty="0" smtClean="0"/>
              <a:t> exceeds 2000 given that </a:t>
            </a:r>
            <a:r>
              <a:rPr lang="en-US" sz="2400" i="1" dirty="0" smtClean="0"/>
              <a:t>X</a:t>
            </a:r>
            <a:r>
              <a:rPr lang="en-US" sz="2400" dirty="0" smtClean="0"/>
              <a:t>=1500:</a:t>
            </a:r>
            <a:endParaRPr lang="en-US" sz="2400" dirty="0"/>
          </a:p>
        </p:txBody>
      </p:sp>
      <p:sp>
        <p:nvSpPr>
          <p:cNvPr id="4" name="Footer Placeholder 3"/>
          <p:cNvSpPr>
            <a:spLocks noGrp="1"/>
          </p:cNvSpPr>
          <p:nvPr>
            <p:ph type="ftr" sz="quarter" idx="11"/>
          </p:nvPr>
        </p:nvSpPr>
        <p:spPr>
          <a:xfrm>
            <a:off x="381000" y="6248400"/>
            <a:ext cx="4953000" cy="365125"/>
          </a:xfrm>
        </p:spPr>
        <p:txBody>
          <a:bodyPr/>
          <a:lstStyle/>
          <a:p>
            <a:r>
              <a:rPr lang="en-US" dirty="0" smtClean="0"/>
              <a:t>Sec 5-1.3 Conditional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20</a:t>
            </a:fld>
            <a:endParaRPr lang="en-US" dirty="0"/>
          </a:p>
        </p:txBody>
      </p:sp>
      <p:graphicFrame>
        <p:nvGraphicFramePr>
          <p:cNvPr id="6" name="Object 5"/>
          <p:cNvGraphicFramePr>
            <a:graphicFrameLocks noChangeAspect="1"/>
          </p:cNvGraphicFramePr>
          <p:nvPr/>
        </p:nvGraphicFramePr>
        <p:xfrm>
          <a:off x="609600" y="1600200"/>
          <a:ext cx="3810000" cy="4420388"/>
        </p:xfrm>
        <a:graphic>
          <a:graphicData uri="http://schemas.openxmlformats.org/presentationml/2006/ole">
            <p:oleObj spid="_x0000_s63490" name="Equation" r:id="rId4" imgW="1981080" imgH="2298600" progId="Equation.DSMT4">
              <p:embed/>
            </p:oleObj>
          </a:graphicData>
        </a:graphic>
      </p:graphicFrame>
      <p:pic>
        <p:nvPicPr>
          <p:cNvPr id="63491" name="Picture 3" descr="C:\Documents and Settings\rsims\My Documents\Sims Courses\Wiley Slide Development Project\JPEG images from Jenny\Ch05\fig_05_08.jpg"/>
          <p:cNvPicPr>
            <a:picLocks noChangeAspect="1" noChangeArrowheads="1"/>
          </p:cNvPicPr>
          <p:nvPr/>
        </p:nvPicPr>
        <p:blipFill>
          <a:blip r:embed="rId5" cstate="print"/>
          <a:srcRect/>
          <a:stretch>
            <a:fillRect/>
          </a:stretch>
        </p:blipFill>
        <p:spPr bwMode="auto">
          <a:xfrm>
            <a:off x="4538340" y="1676399"/>
            <a:ext cx="3767460" cy="3352801"/>
          </a:xfrm>
          <a:prstGeom prst="rect">
            <a:avLst/>
          </a:prstGeom>
          <a:noFill/>
        </p:spPr>
      </p:pic>
      <p:sp>
        <p:nvSpPr>
          <p:cNvPr id="8" name="TextBox 7"/>
          <p:cNvSpPr txBox="1"/>
          <p:nvPr/>
        </p:nvSpPr>
        <p:spPr>
          <a:xfrm>
            <a:off x="5105400" y="5257800"/>
            <a:ext cx="3505200" cy="923330"/>
          </a:xfrm>
          <a:prstGeom prst="rect">
            <a:avLst/>
          </a:prstGeom>
          <a:noFill/>
        </p:spPr>
        <p:txBody>
          <a:bodyPr wrap="square" rtlCol="0">
            <a:spAutoFit/>
          </a:bodyPr>
          <a:lstStyle/>
          <a:p>
            <a:r>
              <a:rPr lang="en-US" dirty="0" smtClean="0">
                <a:solidFill>
                  <a:srgbClr val="0070C0"/>
                </a:solidFill>
              </a:rPr>
              <a:t>Figure 5-8 again  </a:t>
            </a:r>
            <a:r>
              <a:rPr lang="en-US" dirty="0" smtClean="0"/>
              <a:t>The conditional PDF is nonzero on the solid line in the shaded region.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5-7: Conditional Discrete PMFs</a:t>
            </a:r>
            <a:endParaRPr lang="en-US" dirty="0"/>
          </a:p>
        </p:txBody>
      </p:sp>
      <p:sp>
        <p:nvSpPr>
          <p:cNvPr id="3" name="Content Placeholder 2"/>
          <p:cNvSpPr>
            <a:spLocks noGrp="1"/>
          </p:cNvSpPr>
          <p:nvPr>
            <p:ph idx="1"/>
          </p:nvPr>
        </p:nvSpPr>
        <p:spPr>
          <a:xfrm>
            <a:off x="457200" y="914400"/>
            <a:ext cx="8305800" cy="533400"/>
          </a:xfrm>
        </p:spPr>
        <p:txBody>
          <a:bodyPr>
            <a:normAutofit/>
          </a:bodyPr>
          <a:lstStyle/>
          <a:p>
            <a:pPr>
              <a:buNone/>
            </a:pPr>
            <a:r>
              <a:rPr lang="en-US" sz="2800" dirty="0" smtClean="0"/>
              <a:t>Conditional discrete PMFs can be shown as tables.</a:t>
            </a:r>
            <a:endParaRPr lang="en-US" sz="2800" dirty="0"/>
          </a:p>
        </p:txBody>
      </p:sp>
      <p:sp>
        <p:nvSpPr>
          <p:cNvPr id="4" name="Footer Placeholder 3"/>
          <p:cNvSpPr>
            <a:spLocks noGrp="1"/>
          </p:cNvSpPr>
          <p:nvPr>
            <p:ph type="ftr" sz="quarter" idx="11"/>
          </p:nvPr>
        </p:nvSpPr>
        <p:spPr/>
        <p:txBody>
          <a:bodyPr/>
          <a:lstStyle/>
          <a:p>
            <a:r>
              <a:rPr lang="en-US" dirty="0" smtClean="0"/>
              <a:t>Sec 5-1.3 Conditional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21</a:t>
            </a:fld>
            <a:endParaRPr lang="en-US" dirty="0"/>
          </a:p>
        </p:txBody>
      </p:sp>
      <p:graphicFrame>
        <p:nvGraphicFramePr>
          <p:cNvPr id="64514" name="Object 2"/>
          <p:cNvGraphicFramePr>
            <a:graphicFrameLocks noChangeAspect="1"/>
          </p:cNvGraphicFramePr>
          <p:nvPr/>
        </p:nvGraphicFramePr>
        <p:xfrm>
          <a:off x="609600" y="1524000"/>
          <a:ext cx="7748867" cy="4571999"/>
        </p:xfrm>
        <a:graphic>
          <a:graphicData uri="http://schemas.openxmlformats.org/presentationml/2006/ole">
            <p:oleObj spid="_x0000_s64514" name="Worksheet" r:id="rId4" imgW="4390949" imgH="2590800" progId="Excel.Sheet.12">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Mean &amp; Variance of Conditional Random Variables</a:t>
            </a:r>
            <a:endParaRPr lang="en-US" sz="2800" dirty="0"/>
          </a:p>
        </p:txBody>
      </p:sp>
      <p:sp>
        <p:nvSpPr>
          <p:cNvPr id="3" name="Content Placeholder 2"/>
          <p:cNvSpPr>
            <a:spLocks noGrp="1"/>
          </p:cNvSpPr>
          <p:nvPr>
            <p:ph idx="1"/>
          </p:nvPr>
        </p:nvSpPr>
        <p:spPr/>
        <p:txBody>
          <a:bodyPr/>
          <a:lstStyle/>
          <a:p>
            <a:r>
              <a:rPr lang="en-US" dirty="0" smtClean="0"/>
              <a:t>The conditional mean of </a:t>
            </a:r>
            <a:r>
              <a:rPr lang="en-US" i="1" dirty="0" smtClean="0"/>
              <a:t>Y</a:t>
            </a:r>
            <a:r>
              <a:rPr lang="en-US" dirty="0" smtClean="0"/>
              <a:t> given </a:t>
            </a:r>
            <a:r>
              <a:rPr lang="en-US" i="1" dirty="0" smtClean="0"/>
              <a:t>X</a:t>
            </a:r>
            <a:r>
              <a:rPr lang="en-US" dirty="0" smtClean="0"/>
              <a:t> = </a:t>
            </a:r>
            <a:r>
              <a:rPr lang="en-US" i="1" dirty="0" smtClean="0"/>
              <a:t>x</a:t>
            </a:r>
            <a:r>
              <a:rPr lang="en-US" dirty="0" smtClean="0"/>
              <a:t>, denoted as </a:t>
            </a:r>
            <a:r>
              <a:rPr lang="en-US" i="1" dirty="0" smtClean="0"/>
              <a:t>E</a:t>
            </a:r>
            <a:r>
              <a:rPr lang="en-US" dirty="0" smtClean="0"/>
              <a:t>(</a:t>
            </a:r>
            <a:r>
              <a:rPr lang="en-US" i="1" dirty="0" smtClean="0"/>
              <a:t>Y</a:t>
            </a:r>
            <a:r>
              <a:rPr lang="en-US" dirty="0" smtClean="0"/>
              <a:t>|</a:t>
            </a:r>
            <a:r>
              <a:rPr lang="en-US" i="1" dirty="0" smtClean="0"/>
              <a:t>x</a:t>
            </a:r>
            <a:r>
              <a:rPr lang="en-US" dirty="0" smtClean="0"/>
              <a:t>) or </a:t>
            </a:r>
            <a:r>
              <a:rPr lang="el-GR" dirty="0" smtClean="0"/>
              <a:t>μ</a:t>
            </a:r>
            <a:r>
              <a:rPr lang="en-US" i="1" baseline="-25000" dirty="0" smtClean="0"/>
              <a:t>Y</a:t>
            </a:r>
            <a:r>
              <a:rPr lang="en-US" baseline="-25000" dirty="0" smtClean="0"/>
              <a:t>|</a:t>
            </a:r>
            <a:r>
              <a:rPr lang="en-US" i="1" baseline="-25000" dirty="0" smtClean="0"/>
              <a:t>x</a:t>
            </a:r>
            <a:r>
              <a:rPr lang="en-US" dirty="0" smtClean="0"/>
              <a:t> is:</a:t>
            </a:r>
          </a:p>
          <a:p>
            <a:pPr>
              <a:buNone/>
            </a:pPr>
            <a:endParaRPr lang="en-US" dirty="0" smtClean="0"/>
          </a:p>
          <a:p>
            <a:endParaRPr lang="en-US" dirty="0" smtClean="0"/>
          </a:p>
          <a:p>
            <a:r>
              <a:rPr lang="en-US" dirty="0" smtClean="0"/>
              <a:t>The conditional variance of </a:t>
            </a:r>
            <a:r>
              <a:rPr lang="en-US" i="1" dirty="0" smtClean="0"/>
              <a:t>Y</a:t>
            </a:r>
            <a:r>
              <a:rPr lang="en-US" dirty="0" smtClean="0"/>
              <a:t> given </a:t>
            </a:r>
            <a:r>
              <a:rPr lang="en-US" i="1" dirty="0" smtClean="0"/>
              <a:t>X</a:t>
            </a:r>
            <a:r>
              <a:rPr lang="en-US" dirty="0" smtClean="0"/>
              <a:t> = </a:t>
            </a:r>
            <a:r>
              <a:rPr lang="en-US" i="1" dirty="0" smtClean="0"/>
              <a:t>x</a:t>
            </a:r>
            <a:r>
              <a:rPr lang="en-US" dirty="0" smtClean="0"/>
              <a:t>, denoted as </a:t>
            </a:r>
            <a:r>
              <a:rPr lang="en-US" i="1" dirty="0" smtClean="0"/>
              <a:t>V</a:t>
            </a:r>
            <a:r>
              <a:rPr lang="en-US" dirty="0" smtClean="0"/>
              <a:t>(</a:t>
            </a:r>
            <a:r>
              <a:rPr lang="en-US" i="1" dirty="0" smtClean="0"/>
              <a:t>Y</a:t>
            </a:r>
            <a:r>
              <a:rPr lang="en-US" dirty="0" smtClean="0"/>
              <a:t>|</a:t>
            </a:r>
            <a:r>
              <a:rPr lang="en-US" i="1" dirty="0" smtClean="0"/>
              <a:t>x</a:t>
            </a:r>
            <a:r>
              <a:rPr lang="en-US" dirty="0" smtClean="0"/>
              <a:t>) or </a:t>
            </a:r>
            <a:r>
              <a:rPr lang="el-GR" dirty="0" smtClean="0"/>
              <a:t>σ</a:t>
            </a:r>
            <a:r>
              <a:rPr lang="en-US" baseline="30000" dirty="0" smtClean="0"/>
              <a:t>2</a:t>
            </a:r>
            <a:r>
              <a:rPr lang="en-US" i="1" baseline="-25000" dirty="0" smtClean="0"/>
              <a:t>Y</a:t>
            </a:r>
            <a:r>
              <a:rPr lang="en-US" baseline="-25000" dirty="0" smtClean="0"/>
              <a:t>|</a:t>
            </a:r>
            <a:r>
              <a:rPr lang="en-US" i="1" baseline="-25000" dirty="0" smtClean="0"/>
              <a:t>x</a:t>
            </a:r>
            <a:r>
              <a:rPr lang="en-US" dirty="0" smtClean="0"/>
              <a:t> is:</a:t>
            </a:r>
          </a:p>
        </p:txBody>
      </p:sp>
      <p:sp>
        <p:nvSpPr>
          <p:cNvPr id="4" name="Footer Placeholder 3"/>
          <p:cNvSpPr>
            <a:spLocks noGrp="1"/>
          </p:cNvSpPr>
          <p:nvPr>
            <p:ph type="ftr" sz="quarter" idx="11"/>
          </p:nvPr>
        </p:nvSpPr>
        <p:spPr/>
        <p:txBody>
          <a:bodyPr/>
          <a:lstStyle/>
          <a:p>
            <a:r>
              <a:rPr lang="en-US" dirty="0" smtClean="0"/>
              <a:t>Sec 5-1.3 Conditional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22</a:t>
            </a:fld>
            <a:endParaRPr lang="en-US" dirty="0"/>
          </a:p>
        </p:txBody>
      </p:sp>
      <p:graphicFrame>
        <p:nvGraphicFramePr>
          <p:cNvPr id="6" name="Object 5"/>
          <p:cNvGraphicFramePr>
            <a:graphicFrameLocks noChangeAspect="1"/>
          </p:cNvGraphicFramePr>
          <p:nvPr/>
        </p:nvGraphicFramePr>
        <p:xfrm>
          <a:off x="1143000" y="2438400"/>
          <a:ext cx="7300451" cy="838200"/>
        </p:xfrm>
        <a:graphic>
          <a:graphicData uri="http://schemas.openxmlformats.org/presentationml/2006/ole">
            <p:oleObj spid="_x0000_s65538" name="Equation" r:id="rId4" imgW="3429000" imgH="393480" progId="Equation.DSMT4">
              <p:embed/>
            </p:oleObj>
          </a:graphicData>
        </a:graphic>
      </p:graphicFrame>
      <p:graphicFrame>
        <p:nvGraphicFramePr>
          <p:cNvPr id="7" name="Object 6"/>
          <p:cNvGraphicFramePr>
            <a:graphicFrameLocks noChangeAspect="1"/>
          </p:cNvGraphicFramePr>
          <p:nvPr/>
        </p:nvGraphicFramePr>
        <p:xfrm>
          <a:off x="1219200" y="4724400"/>
          <a:ext cx="6818811" cy="914400"/>
        </p:xfrm>
        <a:graphic>
          <a:graphicData uri="http://schemas.openxmlformats.org/presentationml/2006/ole">
            <p:oleObj spid="_x0000_s65539" name="Equation" r:id="rId5" imgW="3314520" imgH="44424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5-8: Conditional Mean &amp; Variance</a:t>
            </a:r>
            <a:endParaRPr lang="en-US" dirty="0"/>
          </a:p>
        </p:txBody>
      </p:sp>
      <p:sp>
        <p:nvSpPr>
          <p:cNvPr id="3" name="Content Placeholder 2"/>
          <p:cNvSpPr>
            <a:spLocks noGrp="1"/>
          </p:cNvSpPr>
          <p:nvPr>
            <p:ph idx="1"/>
          </p:nvPr>
        </p:nvSpPr>
        <p:spPr>
          <a:xfrm>
            <a:off x="457200" y="838200"/>
            <a:ext cx="8229600" cy="838200"/>
          </a:xfrm>
        </p:spPr>
        <p:txBody>
          <a:bodyPr>
            <a:normAutofit/>
          </a:bodyPr>
          <a:lstStyle/>
          <a:p>
            <a:pPr>
              <a:buNone/>
            </a:pPr>
            <a:r>
              <a:rPr lang="en-US" sz="2400" dirty="0" smtClean="0"/>
              <a:t>From Example 5-2 &amp; 6, what is the conditional mean for </a:t>
            </a:r>
            <a:r>
              <a:rPr lang="en-US" sz="2400" i="1" dirty="0" smtClean="0"/>
              <a:t>Y</a:t>
            </a:r>
            <a:r>
              <a:rPr lang="en-US" sz="2400" dirty="0" smtClean="0"/>
              <a:t> given that </a:t>
            </a:r>
            <a:r>
              <a:rPr lang="en-US" sz="2400" i="1" dirty="0" smtClean="0"/>
              <a:t>x</a:t>
            </a:r>
            <a:r>
              <a:rPr lang="en-US" sz="2400" dirty="0" smtClean="0"/>
              <a:t> = 1500?  Integrate by parts.</a:t>
            </a:r>
            <a:endParaRPr lang="en-US" sz="2400" dirty="0"/>
          </a:p>
        </p:txBody>
      </p:sp>
      <p:sp>
        <p:nvSpPr>
          <p:cNvPr id="4" name="Footer Placeholder 3"/>
          <p:cNvSpPr>
            <a:spLocks noGrp="1"/>
          </p:cNvSpPr>
          <p:nvPr>
            <p:ph type="ftr" sz="quarter" idx="11"/>
          </p:nvPr>
        </p:nvSpPr>
        <p:spPr/>
        <p:txBody>
          <a:bodyPr/>
          <a:lstStyle/>
          <a:p>
            <a:r>
              <a:rPr lang="en-US" dirty="0" smtClean="0"/>
              <a:t>Sec 5-1.3 Conditional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23</a:t>
            </a:fld>
            <a:endParaRPr lang="en-US" dirty="0"/>
          </a:p>
        </p:txBody>
      </p:sp>
      <p:graphicFrame>
        <p:nvGraphicFramePr>
          <p:cNvPr id="6" name="Object 5"/>
          <p:cNvGraphicFramePr>
            <a:graphicFrameLocks noChangeAspect="1"/>
          </p:cNvGraphicFramePr>
          <p:nvPr/>
        </p:nvGraphicFramePr>
        <p:xfrm>
          <a:off x="914400" y="1600200"/>
          <a:ext cx="6924675" cy="4267200"/>
        </p:xfrm>
        <a:graphic>
          <a:graphicData uri="http://schemas.openxmlformats.org/presentationml/2006/ole">
            <p:oleObj spid="_x0000_s66562" name="Equation" r:id="rId4" imgW="4330440" imgH="2666880" progId="Equation.DSMT4">
              <p:embed/>
            </p:oleObj>
          </a:graphicData>
        </a:graphic>
      </p:graphicFrame>
      <p:sp>
        <p:nvSpPr>
          <p:cNvPr id="7" name="TextBox 6"/>
          <p:cNvSpPr txBox="1"/>
          <p:nvPr/>
        </p:nvSpPr>
        <p:spPr>
          <a:xfrm>
            <a:off x="609600" y="5943600"/>
            <a:ext cx="8077200" cy="369332"/>
          </a:xfrm>
          <a:prstGeom prst="rect">
            <a:avLst/>
          </a:prstGeom>
          <a:noFill/>
        </p:spPr>
        <p:txBody>
          <a:bodyPr wrap="square" rtlCol="0">
            <a:spAutoFit/>
          </a:bodyPr>
          <a:lstStyle/>
          <a:p>
            <a:r>
              <a:rPr lang="en-US" dirty="0" smtClean="0"/>
              <a:t>If the connect time is 1500 ms, then the expected time to be authorized is 2000 ms.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5-9</a:t>
            </a:r>
            <a:endParaRPr lang="en-US" dirty="0"/>
          </a:p>
        </p:txBody>
      </p:sp>
      <p:sp>
        <p:nvSpPr>
          <p:cNvPr id="3" name="Content Placeholder 2"/>
          <p:cNvSpPr>
            <a:spLocks noGrp="1"/>
          </p:cNvSpPr>
          <p:nvPr>
            <p:ph idx="1"/>
          </p:nvPr>
        </p:nvSpPr>
        <p:spPr>
          <a:xfrm>
            <a:off x="457200" y="838200"/>
            <a:ext cx="8229600" cy="914400"/>
          </a:xfrm>
        </p:spPr>
        <p:txBody>
          <a:bodyPr>
            <a:normAutofit lnSpcReduction="10000"/>
          </a:bodyPr>
          <a:lstStyle/>
          <a:p>
            <a:pPr>
              <a:buNone/>
            </a:pPr>
            <a:r>
              <a:rPr lang="en-US" sz="2800" dirty="0" smtClean="0"/>
              <a:t>For the discrete random variables in Exercise 5-1, what is the conditional mean of Y given X=1?</a:t>
            </a:r>
            <a:endParaRPr lang="en-US" sz="2800" dirty="0"/>
          </a:p>
        </p:txBody>
      </p:sp>
      <p:sp>
        <p:nvSpPr>
          <p:cNvPr id="4" name="Footer Placeholder 3"/>
          <p:cNvSpPr>
            <a:spLocks noGrp="1"/>
          </p:cNvSpPr>
          <p:nvPr>
            <p:ph type="ftr" sz="quarter" idx="11"/>
          </p:nvPr>
        </p:nvSpPr>
        <p:spPr/>
        <p:txBody>
          <a:bodyPr/>
          <a:lstStyle/>
          <a:p>
            <a:r>
              <a:rPr lang="en-US" dirty="0" smtClean="0"/>
              <a:t>Sec 5-1.3 Conditional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24</a:t>
            </a:fld>
            <a:endParaRPr lang="en-US" dirty="0"/>
          </a:p>
        </p:txBody>
      </p:sp>
      <p:graphicFrame>
        <p:nvGraphicFramePr>
          <p:cNvPr id="67586" name="Object 2"/>
          <p:cNvGraphicFramePr>
            <a:graphicFrameLocks noChangeAspect="1"/>
          </p:cNvGraphicFramePr>
          <p:nvPr/>
        </p:nvGraphicFramePr>
        <p:xfrm>
          <a:off x="4357688" y="3328988"/>
          <a:ext cx="428625" cy="200025"/>
        </p:xfrm>
        <a:graphic>
          <a:graphicData uri="http://schemas.openxmlformats.org/presentationml/2006/ole">
            <p:oleObj spid="_x0000_s67586" name="Worksheet" r:id="rId4" imgW="428549" imgH="199949" progId="Excel.Sheet.12">
              <p:embed/>
            </p:oleObj>
          </a:graphicData>
        </a:graphic>
      </p:graphicFrame>
      <p:graphicFrame>
        <p:nvGraphicFramePr>
          <p:cNvPr id="67587" name="Object 3"/>
          <p:cNvGraphicFramePr>
            <a:graphicFrameLocks noChangeAspect="1"/>
          </p:cNvGraphicFramePr>
          <p:nvPr/>
        </p:nvGraphicFramePr>
        <p:xfrm>
          <a:off x="1752600" y="1752600"/>
          <a:ext cx="5486400" cy="4056845"/>
        </p:xfrm>
        <a:graphic>
          <a:graphicData uri="http://schemas.openxmlformats.org/presentationml/2006/ole">
            <p:oleObj spid="_x0000_s67587" name="Worksheet" r:id="rId5" imgW="4057802" imgH="3000451" progId="Excel.Sheet.12">
              <p:embed/>
            </p:oleObj>
          </a:graphicData>
        </a:graphic>
      </p:graphicFrame>
      <p:sp>
        <p:nvSpPr>
          <p:cNvPr id="8" name="TextBox 7"/>
          <p:cNvSpPr txBox="1"/>
          <p:nvPr/>
        </p:nvSpPr>
        <p:spPr>
          <a:xfrm>
            <a:off x="914400" y="5867400"/>
            <a:ext cx="7391400" cy="369332"/>
          </a:xfrm>
          <a:prstGeom prst="rect">
            <a:avLst/>
          </a:prstGeom>
          <a:noFill/>
        </p:spPr>
        <p:txBody>
          <a:bodyPr wrap="square" rtlCol="0">
            <a:spAutoFit/>
          </a:bodyPr>
          <a:lstStyle/>
          <a:p>
            <a:r>
              <a:rPr lang="en-US" dirty="0" smtClean="0"/>
              <a:t>The mean number of attempts given one bar is 3.55 with variance of 0.7475.</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Random Variable Independence</a:t>
            </a:r>
            <a:endParaRPr lang="en-US" dirty="0"/>
          </a:p>
        </p:txBody>
      </p:sp>
      <p:sp>
        <p:nvSpPr>
          <p:cNvPr id="3" name="Content Placeholder 2"/>
          <p:cNvSpPr>
            <a:spLocks noGrp="1"/>
          </p:cNvSpPr>
          <p:nvPr>
            <p:ph idx="1"/>
          </p:nvPr>
        </p:nvSpPr>
        <p:spPr/>
        <p:txBody>
          <a:bodyPr/>
          <a:lstStyle/>
          <a:p>
            <a:r>
              <a:rPr lang="en-US" dirty="0" smtClean="0"/>
              <a:t>Random variable independence means that knowledge of the values of X does not change any of the probabilities associated with the values of Y.</a:t>
            </a:r>
          </a:p>
          <a:p>
            <a:r>
              <a:rPr lang="en-US" i="1" dirty="0" smtClean="0"/>
              <a:t>X</a:t>
            </a:r>
            <a:r>
              <a:rPr lang="en-US" dirty="0" smtClean="0"/>
              <a:t> and </a:t>
            </a:r>
            <a:r>
              <a:rPr lang="en-US" i="1" dirty="0" smtClean="0"/>
              <a:t>Y</a:t>
            </a:r>
            <a:r>
              <a:rPr lang="en-US" dirty="0" smtClean="0"/>
              <a:t> vary independently.</a:t>
            </a:r>
          </a:p>
          <a:p>
            <a:r>
              <a:rPr lang="en-US" dirty="0" smtClean="0"/>
              <a:t>Dependence implies that the values of </a:t>
            </a:r>
            <a:r>
              <a:rPr lang="en-US" i="1" dirty="0" smtClean="0"/>
              <a:t>X</a:t>
            </a:r>
            <a:r>
              <a:rPr lang="en-US" dirty="0" smtClean="0"/>
              <a:t> are influenced by the values of </a:t>
            </a:r>
            <a:r>
              <a:rPr lang="en-US" i="1" dirty="0" smtClean="0"/>
              <a:t>Y</a:t>
            </a:r>
            <a:r>
              <a:rPr lang="en-US" dirty="0" smtClean="0"/>
              <a:t>.</a:t>
            </a:r>
          </a:p>
          <a:p>
            <a:r>
              <a:rPr lang="en-US" dirty="0" smtClean="0"/>
              <a:t>Do you think that a person’s height and weight are independent?</a:t>
            </a:r>
            <a:endParaRPr lang="en-US" dirty="0"/>
          </a:p>
        </p:txBody>
      </p:sp>
      <p:sp>
        <p:nvSpPr>
          <p:cNvPr id="4" name="Footer Placeholder 3"/>
          <p:cNvSpPr>
            <a:spLocks noGrp="1"/>
          </p:cNvSpPr>
          <p:nvPr>
            <p:ph type="ftr" sz="quarter" idx="11"/>
          </p:nvPr>
        </p:nvSpPr>
        <p:spPr/>
        <p:txBody>
          <a:bodyPr/>
          <a:lstStyle/>
          <a:p>
            <a:r>
              <a:rPr lang="en-US" dirty="0" smtClean="0"/>
              <a:t>Sec 5-1.4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Exercise 5-10: Independent Random Variables</a:t>
            </a:r>
            <a:endParaRPr lang="en-US" sz="3200" dirty="0"/>
          </a:p>
        </p:txBody>
      </p:sp>
      <p:sp>
        <p:nvSpPr>
          <p:cNvPr id="3" name="Content Placeholder 2"/>
          <p:cNvSpPr>
            <a:spLocks noGrp="1"/>
          </p:cNvSpPr>
          <p:nvPr>
            <p:ph idx="1"/>
          </p:nvPr>
        </p:nvSpPr>
        <p:spPr>
          <a:xfrm>
            <a:off x="228600" y="838200"/>
            <a:ext cx="4191000" cy="1676400"/>
          </a:xfrm>
        </p:spPr>
        <p:txBody>
          <a:bodyPr>
            <a:normAutofit/>
          </a:bodyPr>
          <a:lstStyle/>
          <a:p>
            <a:pPr>
              <a:buNone/>
            </a:pPr>
            <a:r>
              <a:rPr lang="en-US" sz="2400" dirty="0" smtClean="0"/>
              <a:t>In a plastic molding operation, each part is classified as to whether it conforms to color and length specifications.</a:t>
            </a:r>
            <a:endParaRPr lang="en-US" sz="2400" dirty="0"/>
          </a:p>
        </p:txBody>
      </p:sp>
      <p:sp>
        <p:nvSpPr>
          <p:cNvPr id="4" name="Footer Placeholder 3"/>
          <p:cNvSpPr>
            <a:spLocks noGrp="1"/>
          </p:cNvSpPr>
          <p:nvPr>
            <p:ph type="ftr" sz="quarter" idx="11"/>
          </p:nvPr>
        </p:nvSpPr>
        <p:spPr/>
        <p:txBody>
          <a:bodyPr/>
          <a:lstStyle/>
          <a:p>
            <a:r>
              <a:rPr lang="en-US" dirty="0" smtClean="0"/>
              <a:t>Sec 5-1.4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26</a:t>
            </a:fld>
            <a:endParaRPr lang="en-US" dirty="0"/>
          </a:p>
        </p:txBody>
      </p:sp>
      <p:graphicFrame>
        <p:nvGraphicFramePr>
          <p:cNvPr id="6" name="Object 5"/>
          <p:cNvGraphicFramePr>
            <a:graphicFrameLocks noChangeAspect="1"/>
          </p:cNvGraphicFramePr>
          <p:nvPr/>
        </p:nvGraphicFramePr>
        <p:xfrm>
          <a:off x="4322763" y="990600"/>
          <a:ext cx="4243387" cy="1295400"/>
        </p:xfrm>
        <a:graphic>
          <a:graphicData uri="http://schemas.openxmlformats.org/presentationml/2006/ole">
            <p:oleObj spid="_x0000_s68610" name="Equation" r:id="rId4" imgW="2577960" imgH="787320" progId="Equation.DSMT4">
              <p:embed/>
            </p:oleObj>
          </a:graphicData>
        </a:graphic>
      </p:graphicFrame>
      <p:pic>
        <p:nvPicPr>
          <p:cNvPr id="68611" name="Picture 3" descr="C:\Documents and Settings\rsims\My Documents\Sims Courses\Wiley Slide Development Project\JPEG images from Jenny\Ch05\fig_05_10.jpg"/>
          <p:cNvPicPr>
            <a:picLocks noChangeAspect="1" noChangeArrowheads="1"/>
          </p:cNvPicPr>
          <p:nvPr/>
        </p:nvPicPr>
        <p:blipFill>
          <a:blip r:embed="rId5" cstate="print"/>
          <a:srcRect/>
          <a:stretch>
            <a:fillRect/>
          </a:stretch>
        </p:blipFill>
        <p:spPr bwMode="auto">
          <a:xfrm>
            <a:off x="304800" y="2590800"/>
            <a:ext cx="8576664" cy="2667000"/>
          </a:xfrm>
          <a:prstGeom prst="rect">
            <a:avLst/>
          </a:prstGeom>
          <a:noFill/>
        </p:spPr>
      </p:pic>
      <p:sp>
        <p:nvSpPr>
          <p:cNvPr id="8" name="TextBox 7"/>
          <p:cNvSpPr txBox="1"/>
          <p:nvPr/>
        </p:nvSpPr>
        <p:spPr>
          <a:xfrm>
            <a:off x="533400" y="5181600"/>
            <a:ext cx="3886200" cy="646331"/>
          </a:xfrm>
          <a:prstGeom prst="rect">
            <a:avLst/>
          </a:prstGeom>
          <a:noFill/>
        </p:spPr>
        <p:txBody>
          <a:bodyPr wrap="square" rtlCol="0">
            <a:spAutoFit/>
          </a:bodyPr>
          <a:lstStyle/>
          <a:p>
            <a:r>
              <a:rPr lang="en-US" dirty="0" smtClean="0">
                <a:solidFill>
                  <a:srgbClr val="0070C0"/>
                </a:solidFill>
              </a:rPr>
              <a:t>Figure 5-10(a)  </a:t>
            </a:r>
            <a:r>
              <a:rPr lang="en-US" dirty="0" smtClean="0"/>
              <a:t>shows marginal &amp; joint probabilities,  </a:t>
            </a:r>
            <a:r>
              <a:rPr lang="en-US" i="1" dirty="0" smtClean="0"/>
              <a:t>f</a:t>
            </a:r>
            <a:r>
              <a:rPr lang="en-US" i="1" baseline="-25000" dirty="0" smtClean="0"/>
              <a:t>XY</a:t>
            </a:r>
            <a:r>
              <a:rPr lang="en-US" dirty="0" smtClean="0"/>
              <a:t>(</a:t>
            </a:r>
            <a:r>
              <a:rPr lang="en-US" i="1" dirty="0" smtClean="0"/>
              <a:t>x</a:t>
            </a:r>
            <a:r>
              <a:rPr lang="en-US" dirty="0" smtClean="0"/>
              <a:t>, </a:t>
            </a:r>
            <a:r>
              <a:rPr lang="en-US" i="1" dirty="0" smtClean="0"/>
              <a:t>y</a:t>
            </a:r>
            <a:r>
              <a:rPr lang="en-US" dirty="0" smtClean="0"/>
              <a:t>) = </a:t>
            </a:r>
            <a:r>
              <a:rPr lang="en-US" i="1" dirty="0" smtClean="0"/>
              <a:t>f</a:t>
            </a:r>
            <a:r>
              <a:rPr lang="en-US" i="1" baseline="-25000" dirty="0" smtClean="0"/>
              <a:t>X</a:t>
            </a:r>
            <a:r>
              <a:rPr lang="en-US" dirty="0" smtClean="0"/>
              <a:t>(</a:t>
            </a:r>
            <a:r>
              <a:rPr lang="en-US" i="1" dirty="0" smtClean="0"/>
              <a:t>x</a:t>
            </a:r>
            <a:r>
              <a:rPr lang="en-US" dirty="0" smtClean="0"/>
              <a:t>) * </a:t>
            </a:r>
            <a:r>
              <a:rPr lang="en-US" i="1" dirty="0" smtClean="0"/>
              <a:t>f</a:t>
            </a:r>
            <a:r>
              <a:rPr lang="en-US" i="1" baseline="-25000" dirty="0" smtClean="0"/>
              <a:t>Y</a:t>
            </a:r>
            <a:r>
              <a:rPr lang="en-US" dirty="0" smtClean="0"/>
              <a:t>(</a:t>
            </a:r>
            <a:r>
              <a:rPr lang="en-US" i="1" dirty="0" smtClean="0"/>
              <a:t>y</a:t>
            </a:r>
            <a:r>
              <a:rPr lang="en-US" dirty="0" smtClean="0"/>
              <a:t>)</a:t>
            </a:r>
            <a:endParaRPr lang="en-US" dirty="0"/>
          </a:p>
        </p:txBody>
      </p:sp>
      <p:sp>
        <p:nvSpPr>
          <p:cNvPr id="9" name="TextBox 8"/>
          <p:cNvSpPr txBox="1"/>
          <p:nvPr/>
        </p:nvSpPr>
        <p:spPr>
          <a:xfrm>
            <a:off x="5105400" y="5181600"/>
            <a:ext cx="3657600" cy="646331"/>
          </a:xfrm>
          <a:prstGeom prst="rect">
            <a:avLst/>
          </a:prstGeom>
          <a:noFill/>
        </p:spPr>
        <p:txBody>
          <a:bodyPr wrap="square" rtlCol="0">
            <a:spAutoFit/>
          </a:bodyPr>
          <a:lstStyle/>
          <a:p>
            <a:r>
              <a:rPr lang="en-US" dirty="0" smtClean="0">
                <a:solidFill>
                  <a:srgbClr val="0070C0"/>
                </a:solidFill>
              </a:rPr>
              <a:t>Figure 5-10(b) </a:t>
            </a:r>
            <a:r>
              <a:rPr lang="en-US" dirty="0" smtClean="0"/>
              <a:t>show the conditional probabilities,  </a:t>
            </a:r>
            <a:r>
              <a:rPr lang="en-US" i="1" dirty="0" smtClean="0"/>
              <a:t>f</a:t>
            </a:r>
            <a:r>
              <a:rPr lang="en-US" i="1" baseline="-25000" dirty="0" smtClean="0"/>
              <a:t>Y</a:t>
            </a:r>
            <a:r>
              <a:rPr lang="en-US" baseline="-25000" dirty="0" smtClean="0"/>
              <a:t>|</a:t>
            </a:r>
            <a:r>
              <a:rPr lang="en-US" i="1" baseline="-25000" dirty="0" smtClean="0"/>
              <a:t>x</a:t>
            </a:r>
            <a:r>
              <a:rPr lang="en-US" dirty="0" smtClean="0"/>
              <a:t>(</a:t>
            </a:r>
            <a:r>
              <a:rPr lang="en-US" i="1" dirty="0" smtClean="0"/>
              <a:t>y</a:t>
            </a:r>
            <a:r>
              <a:rPr lang="en-US" dirty="0" smtClean="0"/>
              <a:t>) = </a:t>
            </a:r>
            <a:r>
              <a:rPr lang="en-US" i="1" dirty="0" smtClean="0"/>
              <a:t>f</a:t>
            </a:r>
            <a:r>
              <a:rPr lang="en-US" i="1" baseline="-25000" dirty="0" smtClean="0"/>
              <a:t>Y</a:t>
            </a:r>
            <a:r>
              <a:rPr lang="en-US" dirty="0" smtClean="0"/>
              <a:t>(</a:t>
            </a:r>
            <a:r>
              <a:rPr lang="en-US" i="1" dirty="0" smtClean="0"/>
              <a:t>y</a:t>
            </a: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Independence</a:t>
            </a:r>
            <a:endParaRPr lang="en-US" dirty="0"/>
          </a:p>
        </p:txBody>
      </p:sp>
      <p:sp>
        <p:nvSpPr>
          <p:cNvPr id="3" name="Content Placeholder 2"/>
          <p:cNvSpPr>
            <a:spLocks noGrp="1"/>
          </p:cNvSpPr>
          <p:nvPr>
            <p:ph idx="1"/>
          </p:nvPr>
        </p:nvSpPr>
        <p:spPr>
          <a:xfrm>
            <a:off x="381000" y="914400"/>
            <a:ext cx="8305800" cy="1447800"/>
          </a:xfrm>
        </p:spPr>
        <p:txBody>
          <a:bodyPr>
            <a:normAutofit/>
          </a:bodyPr>
          <a:lstStyle/>
          <a:p>
            <a:pPr>
              <a:buNone/>
            </a:pPr>
            <a:r>
              <a:rPr lang="en-US" sz="2800" dirty="0" smtClean="0"/>
              <a:t>For random variables </a:t>
            </a:r>
            <a:r>
              <a:rPr lang="en-US" sz="2800" i="1" dirty="0" smtClean="0"/>
              <a:t>X</a:t>
            </a:r>
            <a:r>
              <a:rPr lang="en-US" sz="2800" dirty="0" smtClean="0"/>
              <a:t> and </a:t>
            </a:r>
            <a:r>
              <a:rPr lang="en-US" sz="2800" i="1" dirty="0" smtClean="0"/>
              <a:t>Y</a:t>
            </a:r>
            <a:r>
              <a:rPr lang="en-US" sz="2800" dirty="0" smtClean="0"/>
              <a:t>, if any one of the following properties is true, the others are also true.  Then </a:t>
            </a:r>
            <a:r>
              <a:rPr lang="en-US" sz="2800" i="1" dirty="0" smtClean="0"/>
              <a:t>X</a:t>
            </a:r>
            <a:r>
              <a:rPr lang="en-US" sz="2800" dirty="0" smtClean="0"/>
              <a:t> and </a:t>
            </a:r>
            <a:r>
              <a:rPr lang="en-US" sz="2800" i="1" dirty="0" smtClean="0"/>
              <a:t>Y</a:t>
            </a:r>
            <a:r>
              <a:rPr lang="en-US" sz="2800" dirty="0" smtClean="0"/>
              <a:t> are </a:t>
            </a:r>
            <a:r>
              <a:rPr lang="en-US" sz="2800" dirty="0" smtClean="0">
                <a:solidFill>
                  <a:srgbClr val="0070C0"/>
                </a:solidFill>
              </a:rPr>
              <a:t>independent</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dirty="0" smtClean="0"/>
              <a:t>Sec 5-1.4 Independence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27</a:t>
            </a:fld>
            <a:endParaRPr lang="en-US" dirty="0"/>
          </a:p>
        </p:txBody>
      </p:sp>
      <p:graphicFrame>
        <p:nvGraphicFramePr>
          <p:cNvPr id="6" name="Object 5"/>
          <p:cNvGraphicFramePr>
            <a:graphicFrameLocks noChangeAspect="1"/>
          </p:cNvGraphicFramePr>
          <p:nvPr/>
        </p:nvGraphicFramePr>
        <p:xfrm>
          <a:off x="623888" y="2743200"/>
          <a:ext cx="8011795" cy="2819400"/>
        </p:xfrm>
        <a:graphic>
          <a:graphicData uri="http://schemas.openxmlformats.org/presentationml/2006/ole">
            <p:oleObj spid="_x0000_s98306" name="Equation" r:id="rId4" imgW="3644640" imgH="1282680" progId="Equation.DSMT4">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Rectangular Range for (</a:t>
            </a:r>
            <a:r>
              <a:rPr lang="en-US" i="1" dirty="0" smtClean="0"/>
              <a:t>X</a:t>
            </a:r>
            <a:r>
              <a:rPr lang="en-US" dirty="0" smtClean="0"/>
              <a:t>, </a:t>
            </a:r>
            <a:r>
              <a:rPr lang="en-US" i="1" dirty="0" smtClean="0"/>
              <a:t>Y</a:t>
            </a:r>
            <a:r>
              <a:rPr lang="en-US" dirty="0" smtClean="0"/>
              <a:t>)</a:t>
            </a:r>
            <a:endParaRPr lang="en-US" dirty="0"/>
          </a:p>
        </p:txBody>
      </p:sp>
      <p:sp>
        <p:nvSpPr>
          <p:cNvPr id="3" name="Content Placeholder 2"/>
          <p:cNvSpPr>
            <a:spLocks noGrp="1"/>
          </p:cNvSpPr>
          <p:nvPr>
            <p:ph idx="1"/>
          </p:nvPr>
        </p:nvSpPr>
        <p:spPr/>
        <p:txBody>
          <a:bodyPr/>
          <a:lstStyle/>
          <a:p>
            <a:r>
              <a:rPr lang="en-US" dirty="0" smtClean="0"/>
              <a:t>A rectangular range for </a:t>
            </a:r>
            <a:r>
              <a:rPr lang="en-US" i="1" dirty="0" smtClean="0"/>
              <a:t>X</a:t>
            </a:r>
            <a:r>
              <a:rPr lang="en-US" dirty="0" smtClean="0"/>
              <a:t> and </a:t>
            </a:r>
            <a:r>
              <a:rPr lang="en-US" i="1" dirty="0" smtClean="0"/>
              <a:t>Y</a:t>
            </a:r>
            <a:r>
              <a:rPr lang="en-US" dirty="0" smtClean="0"/>
              <a:t> is a necessary, but not sufficient, condition for the independence of the variables.</a:t>
            </a:r>
          </a:p>
          <a:p>
            <a:r>
              <a:rPr lang="en-US" dirty="0" smtClean="0"/>
              <a:t>If the range of X and Y </a:t>
            </a:r>
            <a:r>
              <a:rPr lang="en-US" dirty="0" smtClean="0">
                <a:solidFill>
                  <a:srgbClr val="0070C0"/>
                </a:solidFill>
              </a:rPr>
              <a:t>is not </a:t>
            </a:r>
            <a:r>
              <a:rPr lang="en-US" dirty="0" smtClean="0"/>
              <a:t>rectangular, then the range of one variable is limited by the value of the other variable.</a:t>
            </a:r>
          </a:p>
          <a:p>
            <a:r>
              <a:rPr lang="en-US" dirty="0" smtClean="0"/>
              <a:t>If the range of X and Y </a:t>
            </a:r>
            <a:r>
              <a:rPr lang="en-US" dirty="0" smtClean="0">
                <a:solidFill>
                  <a:srgbClr val="0070C0"/>
                </a:solidFill>
              </a:rPr>
              <a:t>is</a:t>
            </a:r>
            <a:r>
              <a:rPr lang="en-US" dirty="0" smtClean="0"/>
              <a:t> rectangular, then one of the properties of (5-7) must be demonstrated to prove independence.</a:t>
            </a:r>
            <a:endParaRPr lang="en-US" dirty="0"/>
          </a:p>
        </p:txBody>
      </p:sp>
      <p:sp>
        <p:nvSpPr>
          <p:cNvPr id="4" name="Footer Placeholder 3"/>
          <p:cNvSpPr>
            <a:spLocks noGrp="1"/>
          </p:cNvSpPr>
          <p:nvPr>
            <p:ph type="ftr" sz="quarter" idx="11"/>
          </p:nvPr>
        </p:nvSpPr>
        <p:spPr/>
        <p:txBody>
          <a:bodyPr/>
          <a:lstStyle/>
          <a:p>
            <a:r>
              <a:rPr lang="en-US" dirty="0" smtClean="0"/>
              <a:t>Sec 5-1.4 Independence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5-11: Independent Random Variables</a:t>
            </a:r>
            <a:endParaRPr lang="en-US" sz="3200" dirty="0"/>
          </a:p>
        </p:txBody>
      </p:sp>
      <p:sp>
        <p:nvSpPr>
          <p:cNvPr id="3" name="Content Placeholder 2"/>
          <p:cNvSpPr>
            <a:spLocks noGrp="1"/>
          </p:cNvSpPr>
          <p:nvPr>
            <p:ph idx="1"/>
          </p:nvPr>
        </p:nvSpPr>
        <p:spPr>
          <a:xfrm>
            <a:off x="381000" y="838200"/>
            <a:ext cx="8305800" cy="5334000"/>
          </a:xfrm>
        </p:spPr>
        <p:txBody>
          <a:bodyPr>
            <a:normAutofit/>
          </a:bodyPr>
          <a:lstStyle/>
          <a:p>
            <a:r>
              <a:rPr lang="en-US" sz="2800" dirty="0" smtClean="0"/>
              <a:t>Suppose the Example 5-2 is modified such that the joint PDF is:</a:t>
            </a:r>
          </a:p>
          <a:p>
            <a:pPr>
              <a:buNone/>
            </a:pPr>
            <a:endParaRPr lang="en-US" sz="2800" dirty="0" smtClean="0"/>
          </a:p>
          <a:p>
            <a:r>
              <a:rPr lang="en-US" sz="2800" dirty="0" smtClean="0"/>
              <a:t>Are X and Y independent?  Is the product of the marginal PDFs equal the joint PDF?  Yes by inspection.</a:t>
            </a:r>
          </a:p>
          <a:p>
            <a:endParaRPr lang="en-US" sz="2800" dirty="0" smtClean="0"/>
          </a:p>
          <a:p>
            <a:endParaRPr lang="en-US" sz="2800" dirty="0" smtClean="0"/>
          </a:p>
          <a:p>
            <a:pPr>
              <a:buNone/>
            </a:pPr>
            <a:endParaRPr lang="en-US" sz="2800" dirty="0" smtClean="0"/>
          </a:p>
          <a:p>
            <a:r>
              <a:rPr lang="en-US" sz="2800" dirty="0" smtClean="0"/>
              <a:t>Find this probability:</a:t>
            </a:r>
            <a:endParaRPr lang="en-US" sz="2800" dirty="0"/>
          </a:p>
        </p:txBody>
      </p:sp>
      <p:sp>
        <p:nvSpPr>
          <p:cNvPr id="4" name="Footer Placeholder 3"/>
          <p:cNvSpPr>
            <a:spLocks noGrp="1"/>
          </p:cNvSpPr>
          <p:nvPr>
            <p:ph type="ftr" sz="quarter" idx="11"/>
          </p:nvPr>
        </p:nvSpPr>
        <p:spPr/>
        <p:txBody>
          <a:bodyPr/>
          <a:lstStyle/>
          <a:p>
            <a:r>
              <a:rPr lang="en-US" dirty="0" smtClean="0"/>
              <a:t>Sec 5-1.4 Independence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29</a:t>
            </a:fld>
            <a:endParaRPr lang="en-US" dirty="0"/>
          </a:p>
        </p:txBody>
      </p:sp>
      <p:graphicFrame>
        <p:nvGraphicFramePr>
          <p:cNvPr id="6" name="Object 5"/>
          <p:cNvGraphicFramePr>
            <a:graphicFrameLocks noChangeAspect="1"/>
          </p:cNvGraphicFramePr>
          <p:nvPr/>
        </p:nvGraphicFramePr>
        <p:xfrm>
          <a:off x="2819400" y="1676400"/>
          <a:ext cx="5486400" cy="457200"/>
        </p:xfrm>
        <a:graphic>
          <a:graphicData uri="http://schemas.openxmlformats.org/presentationml/2006/ole">
            <p:oleObj spid="_x0000_s99330" name="Equation" r:id="rId4" imgW="3047760" imgH="253800" progId="Equation.DSMT4">
              <p:embed/>
            </p:oleObj>
          </a:graphicData>
        </a:graphic>
      </p:graphicFrame>
      <p:graphicFrame>
        <p:nvGraphicFramePr>
          <p:cNvPr id="7" name="Object 6"/>
          <p:cNvGraphicFramePr>
            <a:graphicFrameLocks noChangeAspect="1"/>
          </p:cNvGraphicFramePr>
          <p:nvPr/>
        </p:nvGraphicFramePr>
        <p:xfrm>
          <a:off x="762000" y="3200400"/>
          <a:ext cx="3599389" cy="1295400"/>
        </p:xfrm>
        <a:graphic>
          <a:graphicData uri="http://schemas.openxmlformats.org/presentationml/2006/ole">
            <p:oleObj spid="_x0000_s99331" name="Equation" r:id="rId5" imgW="1904760" imgH="685800" progId="Equation.DSMT4">
              <p:embed/>
            </p:oleObj>
          </a:graphicData>
        </a:graphic>
      </p:graphicFrame>
      <p:graphicFrame>
        <p:nvGraphicFramePr>
          <p:cNvPr id="8" name="Object 7"/>
          <p:cNvGraphicFramePr>
            <a:graphicFrameLocks noChangeAspect="1"/>
          </p:cNvGraphicFramePr>
          <p:nvPr/>
        </p:nvGraphicFramePr>
        <p:xfrm>
          <a:off x="4724400" y="3200400"/>
          <a:ext cx="3733800" cy="1403307"/>
        </p:xfrm>
        <a:graphic>
          <a:graphicData uri="http://schemas.openxmlformats.org/presentationml/2006/ole">
            <p:oleObj spid="_x0000_s99332" name="Equation" r:id="rId6" imgW="1892160" imgH="711000" progId="Equation.DSMT4">
              <p:embed/>
            </p:oleObj>
          </a:graphicData>
        </a:graphic>
      </p:graphicFrame>
      <p:graphicFrame>
        <p:nvGraphicFramePr>
          <p:cNvPr id="9" name="Object 8"/>
          <p:cNvGraphicFramePr>
            <a:graphicFrameLocks noChangeAspect="1"/>
          </p:cNvGraphicFramePr>
          <p:nvPr/>
        </p:nvGraphicFramePr>
        <p:xfrm>
          <a:off x="1219199" y="5257800"/>
          <a:ext cx="6037943" cy="990600"/>
        </p:xfrm>
        <a:graphic>
          <a:graphicData uri="http://schemas.openxmlformats.org/presentationml/2006/ole">
            <p:oleObj spid="_x0000_s99333" name="Equation" r:id="rId7" imgW="3251160" imgH="533160" progId="Equation.DSMT4">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Joint Probabilities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 random variables are not independent of each other, i.e., they tend to be related.</a:t>
            </a:r>
          </a:p>
          <a:p>
            <a:pPr lvl="1"/>
            <a:r>
              <a:rPr lang="en-US" dirty="0" smtClean="0"/>
              <a:t>Urban atmospheric ozone and airborne particulate matter tend to vary together.</a:t>
            </a:r>
          </a:p>
          <a:p>
            <a:pPr lvl="1"/>
            <a:r>
              <a:rPr lang="en-US" dirty="0" smtClean="0"/>
              <a:t>Urban vehicle speeds and fuel consumption rates tend to vary inversely.</a:t>
            </a:r>
          </a:p>
          <a:p>
            <a:r>
              <a:rPr lang="en-US" dirty="0" smtClean="0"/>
              <a:t>The length (</a:t>
            </a:r>
            <a:r>
              <a:rPr lang="en-US" i="1" dirty="0" smtClean="0"/>
              <a:t>X</a:t>
            </a:r>
            <a:r>
              <a:rPr lang="en-US" dirty="0" smtClean="0"/>
              <a:t>) of a injection-molded part might not be independent of the width (</a:t>
            </a:r>
            <a:r>
              <a:rPr lang="en-US" i="1" dirty="0" smtClean="0"/>
              <a:t>Y</a:t>
            </a:r>
            <a:r>
              <a:rPr lang="en-US" dirty="0" smtClean="0"/>
              <a:t>).  Individual parts will vary due to random variation in materials and pressure.</a:t>
            </a:r>
          </a:p>
          <a:p>
            <a:r>
              <a:rPr lang="en-US" dirty="0" smtClean="0"/>
              <a:t>A joint probability distribution will describe the behavior of several random variables, say, </a:t>
            </a:r>
            <a:r>
              <a:rPr lang="en-US" i="1" dirty="0" smtClean="0"/>
              <a:t>X</a:t>
            </a:r>
            <a:r>
              <a:rPr lang="en-US" dirty="0" smtClean="0"/>
              <a:t> and </a:t>
            </a:r>
            <a:r>
              <a:rPr lang="en-US" i="1" dirty="0" smtClean="0"/>
              <a:t>Y</a:t>
            </a:r>
            <a:r>
              <a:rPr lang="en-US" dirty="0" smtClean="0"/>
              <a:t>.  The graph of the distribution is 3-dimensional:  </a:t>
            </a:r>
            <a:r>
              <a:rPr lang="en-US" i="1" dirty="0" smtClean="0"/>
              <a:t>x</a:t>
            </a:r>
            <a:r>
              <a:rPr lang="en-US" dirty="0" smtClean="0"/>
              <a:t>, </a:t>
            </a:r>
            <a:r>
              <a:rPr lang="en-US" i="1" dirty="0" smtClean="0"/>
              <a:t>y</a:t>
            </a:r>
            <a:r>
              <a:rPr lang="en-US" dirty="0" smtClean="0"/>
              <a:t>, and </a:t>
            </a:r>
            <a:r>
              <a:rPr lang="en-US" i="1" dirty="0" smtClean="0"/>
              <a:t>f</a:t>
            </a:r>
            <a:r>
              <a:rPr lang="en-US" dirty="0" smtClean="0"/>
              <a:t>(</a:t>
            </a:r>
            <a:r>
              <a:rPr lang="en-US" i="1" dirty="0" smtClean="0"/>
              <a:t>x</a:t>
            </a:r>
            <a:r>
              <a:rPr lang="en-US" dirty="0" smtClean="0"/>
              <a:t>,</a:t>
            </a:r>
            <a:r>
              <a:rPr lang="en-US" i="1" dirty="0" smtClean="0"/>
              <a:t>y</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Chapter 5 Introduction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5-12: Machined Dimensions</a:t>
            </a:r>
            <a:endParaRPr lang="en-US" dirty="0"/>
          </a:p>
        </p:txBody>
      </p:sp>
      <p:sp>
        <p:nvSpPr>
          <p:cNvPr id="3" name="Content Placeholder 2"/>
          <p:cNvSpPr>
            <a:spLocks noGrp="1"/>
          </p:cNvSpPr>
          <p:nvPr>
            <p:ph idx="1"/>
          </p:nvPr>
        </p:nvSpPr>
        <p:spPr>
          <a:xfrm>
            <a:off x="457200" y="914400"/>
            <a:ext cx="5562600" cy="2971800"/>
          </a:xfrm>
        </p:spPr>
        <p:txBody>
          <a:bodyPr>
            <a:normAutofit lnSpcReduction="10000"/>
          </a:bodyPr>
          <a:lstStyle/>
          <a:p>
            <a:pPr>
              <a:buNone/>
            </a:pPr>
            <a:r>
              <a:rPr lang="en-US" sz="2800" dirty="0" smtClean="0"/>
              <a:t>Let the random variables </a:t>
            </a:r>
            <a:r>
              <a:rPr lang="en-US" sz="2800" i="1" dirty="0" smtClean="0"/>
              <a:t>X</a:t>
            </a:r>
            <a:r>
              <a:rPr lang="en-US" sz="2800" dirty="0" smtClean="0"/>
              <a:t> and </a:t>
            </a:r>
            <a:r>
              <a:rPr lang="en-US" sz="2800" i="1" dirty="0" smtClean="0"/>
              <a:t>Y</a:t>
            </a:r>
            <a:r>
              <a:rPr lang="en-US" sz="2800" dirty="0" smtClean="0"/>
              <a:t> denote the lengths of 2 dimensions of a machined part.  Assume that </a:t>
            </a:r>
            <a:r>
              <a:rPr lang="en-US" sz="2800" i="1" dirty="0" smtClean="0"/>
              <a:t>X</a:t>
            </a:r>
            <a:r>
              <a:rPr lang="en-US" sz="2800" dirty="0" smtClean="0"/>
              <a:t> and </a:t>
            </a:r>
            <a:r>
              <a:rPr lang="en-US" sz="2800" i="1" dirty="0" smtClean="0"/>
              <a:t>Y</a:t>
            </a:r>
            <a:r>
              <a:rPr lang="en-US" sz="2800" dirty="0" smtClean="0"/>
              <a:t> are independent and normally distributed.  Find the desired probability.</a:t>
            </a:r>
            <a:endParaRPr lang="en-US" sz="2800" dirty="0"/>
          </a:p>
        </p:txBody>
      </p:sp>
      <p:sp>
        <p:nvSpPr>
          <p:cNvPr id="4" name="Footer Placeholder 3"/>
          <p:cNvSpPr>
            <a:spLocks noGrp="1"/>
          </p:cNvSpPr>
          <p:nvPr>
            <p:ph type="ftr" sz="quarter" idx="11"/>
          </p:nvPr>
        </p:nvSpPr>
        <p:spPr/>
        <p:txBody>
          <a:bodyPr/>
          <a:lstStyle/>
          <a:p>
            <a:r>
              <a:rPr lang="en-US" dirty="0" smtClean="0"/>
              <a:t>Sec 5-1.4 Independence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30</a:t>
            </a:fld>
            <a:endParaRPr lang="en-US" dirty="0"/>
          </a:p>
        </p:txBody>
      </p:sp>
      <p:graphicFrame>
        <p:nvGraphicFramePr>
          <p:cNvPr id="6" name="Object 5"/>
          <p:cNvGraphicFramePr>
            <a:graphicFrameLocks noChangeAspect="1"/>
          </p:cNvGraphicFramePr>
          <p:nvPr/>
        </p:nvGraphicFramePr>
        <p:xfrm>
          <a:off x="490538" y="3962400"/>
          <a:ext cx="8347075" cy="1905000"/>
        </p:xfrm>
        <a:graphic>
          <a:graphicData uri="http://schemas.openxmlformats.org/presentationml/2006/ole">
            <p:oleObj spid="_x0000_s100354" name="Equation" r:id="rId4" imgW="4787640" imgH="1091880" progId="Equation.DSMT4">
              <p:embed/>
            </p:oleObj>
          </a:graphicData>
        </a:graphic>
      </p:graphicFrame>
      <p:graphicFrame>
        <p:nvGraphicFramePr>
          <p:cNvPr id="100355" name="Object 3"/>
          <p:cNvGraphicFramePr>
            <a:graphicFrameLocks noChangeAspect="1"/>
          </p:cNvGraphicFramePr>
          <p:nvPr/>
        </p:nvGraphicFramePr>
        <p:xfrm>
          <a:off x="5812536" y="1752600"/>
          <a:ext cx="2941320" cy="1524000"/>
        </p:xfrm>
        <a:graphic>
          <a:graphicData uri="http://schemas.openxmlformats.org/presentationml/2006/ole">
            <p:oleObj spid="_x0000_s100355" name="Worksheet" r:id="rId5" imgW="1838249" imgH="952500" progId="Excel.Sheet.12">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Example 5-13: More Than Two Random Variables</a:t>
            </a:r>
            <a:endParaRPr lang="en-US" sz="2800" dirty="0"/>
          </a:p>
        </p:txBody>
      </p:sp>
      <p:sp>
        <p:nvSpPr>
          <p:cNvPr id="3" name="Content Placeholder 2"/>
          <p:cNvSpPr>
            <a:spLocks noGrp="1"/>
          </p:cNvSpPr>
          <p:nvPr>
            <p:ph idx="1"/>
          </p:nvPr>
        </p:nvSpPr>
        <p:spPr/>
        <p:txBody>
          <a:bodyPr/>
          <a:lstStyle/>
          <a:p>
            <a:r>
              <a:rPr lang="en-US" dirty="0" smtClean="0"/>
              <a:t>Many dimensions of a machined part are routinely measured during production.  Let the random variables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a:t>
            </a:r>
            <a:r>
              <a:rPr lang="en-US" i="1" dirty="0" smtClean="0"/>
              <a:t>X</a:t>
            </a:r>
            <a:r>
              <a:rPr lang="en-US" baseline="-25000" dirty="0" smtClean="0"/>
              <a:t>3</a:t>
            </a:r>
            <a:r>
              <a:rPr lang="en-US" dirty="0" smtClean="0"/>
              <a:t> and </a:t>
            </a:r>
            <a:r>
              <a:rPr lang="en-US" i="1" dirty="0" smtClean="0"/>
              <a:t>X</a:t>
            </a:r>
            <a:r>
              <a:rPr lang="en-US" baseline="-25000" dirty="0" smtClean="0"/>
              <a:t>4</a:t>
            </a:r>
            <a:r>
              <a:rPr lang="en-US" dirty="0" smtClean="0"/>
              <a:t> denote the lengths of four dimensions of a part.</a:t>
            </a:r>
          </a:p>
          <a:p>
            <a:r>
              <a:rPr lang="en-US" dirty="0" smtClean="0"/>
              <a:t>What we have learned about joint, marginal and conditional PDFs in two variables extends to many (</a:t>
            </a:r>
            <a:r>
              <a:rPr lang="en-US" i="1" dirty="0" smtClean="0"/>
              <a:t>p</a:t>
            </a:r>
            <a:r>
              <a:rPr lang="en-US" dirty="0" smtClean="0"/>
              <a:t>) random variables.</a:t>
            </a:r>
            <a:endParaRPr lang="en-US"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Joint Probability Density Function Redefined</a:t>
            </a:r>
            <a:endParaRPr lang="en-US" sz="3200"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32</a:t>
            </a:fld>
            <a:endParaRPr lang="en-US" dirty="0"/>
          </a:p>
        </p:txBody>
      </p:sp>
      <p:graphicFrame>
        <p:nvGraphicFramePr>
          <p:cNvPr id="3074" name="Object 2"/>
          <p:cNvGraphicFramePr>
            <a:graphicFrameLocks noChangeAspect="1"/>
          </p:cNvGraphicFramePr>
          <p:nvPr/>
        </p:nvGraphicFramePr>
        <p:xfrm>
          <a:off x="457200" y="2286000"/>
          <a:ext cx="8324102" cy="2819400"/>
        </p:xfrm>
        <a:graphic>
          <a:graphicData uri="http://schemas.openxmlformats.org/presentationml/2006/ole">
            <p:oleObj spid="_x0000_s101378" name="Equation" r:id="rId4" imgW="4572000" imgH="1549080" progId="Equation.DSMT4">
              <p:embed/>
            </p:oleObj>
          </a:graphicData>
        </a:graphic>
      </p:graphicFrame>
      <p:sp>
        <p:nvSpPr>
          <p:cNvPr id="9" name="TextBox 8"/>
          <p:cNvSpPr txBox="1"/>
          <p:nvPr/>
        </p:nvSpPr>
        <p:spPr>
          <a:xfrm>
            <a:off x="381000" y="838200"/>
            <a:ext cx="8305800" cy="1200329"/>
          </a:xfrm>
          <a:prstGeom prst="rect">
            <a:avLst/>
          </a:prstGeom>
          <a:noFill/>
        </p:spPr>
        <p:txBody>
          <a:bodyPr wrap="square" rtlCol="0">
            <a:spAutoFit/>
          </a:bodyPr>
          <a:lstStyle/>
          <a:p>
            <a:r>
              <a:rPr lang="en-US" sz="2400" dirty="0" smtClean="0"/>
              <a:t>The </a:t>
            </a:r>
            <a:r>
              <a:rPr lang="en-US" sz="2400" dirty="0" smtClean="0">
                <a:solidFill>
                  <a:srgbClr val="0070C0"/>
                </a:solidFill>
              </a:rPr>
              <a:t>joint probability density function </a:t>
            </a:r>
            <a:r>
              <a:rPr lang="en-US" sz="2400" dirty="0" smtClean="0"/>
              <a:t>for the continuous random variables </a:t>
            </a:r>
            <a:r>
              <a:rPr lang="en-US" sz="2400" i="1" dirty="0" smtClean="0"/>
              <a:t>X</a:t>
            </a:r>
            <a:r>
              <a:rPr lang="en-US" sz="2400" baseline="-25000" dirty="0" smtClean="0"/>
              <a:t>1</a:t>
            </a:r>
            <a:r>
              <a:rPr lang="en-US" sz="2400" dirty="0" smtClean="0"/>
              <a:t>, </a:t>
            </a:r>
            <a:r>
              <a:rPr lang="en-US" sz="2400" i="1" dirty="0" smtClean="0"/>
              <a:t>X</a:t>
            </a:r>
            <a:r>
              <a:rPr lang="en-US" sz="2400" baseline="-25000" dirty="0" smtClean="0"/>
              <a:t>2</a:t>
            </a:r>
            <a:r>
              <a:rPr lang="en-US" sz="2400" dirty="0" smtClean="0"/>
              <a:t>, </a:t>
            </a:r>
            <a:r>
              <a:rPr lang="en-US" sz="2400" i="1" dirty="0" smtClean="0"/>
              <a:t>X</a:t>
            </a:r>
            <a:r>
              <a:rPr lang="en-US" sz="2400" baseline="-25000" dirty="0" smtClean="0"/>
              <a:t>3</a:t>
            </a:r>
            <a:r>
              <a:rPr lang="en-US" sz="2400" dirty="0" smtClean="0"/>
              <a:t>, …</a:t>
            </a:r>
            <a:r>
              <a:rPr lang="en-US" sz="2400" i="1" dirty="0" smtClean="0"/>
              <a:t>X</a:t>
            </a:r>
            <a:r>
              <a:rPr lang="en-US" sz="2400" baseline="-25000" dirty="0" smtClean="0"/>
              <a:t>p</a:t>
            </a:r>
            <a:r>
              <a:rPr lang="en-US" sz="2400" dirty="0" smtClean="0"/>
              <a:t>, denoted as  </a:t>
            </a:r>
          </a:p>
          <a:p>
            <a:r>
              <a:rPr lang="en-US" sz="2400" dirty="0" smtClean="0"/>
              <a:t>satisfies the following properties:</a:t>
            </a:r>
            <a:endParaRPr lang="en-US" sz="2400" dirty="0"/>
          </a:p>
        </p:txBody>
      </p:sp>
      <p:graphicFrame>
        <p:nvGraphicFramePr>
          <p:cNvPr id="10" name="Object 9"/>
          <p:cNvGraphicFramePr>
            <a:graphicFrameLocks noChangeAspect="1"/>
          </p:cNvGraphicFramePr>
          <p:nvPr/>
        </p:nvGraphicFramePr>
        <p:xfrm>
          <a:off x="4953000" y="1143000"/>
          <a:ext cx="2909455" cy="533400"/>
        </p:xfrm>
        <a:graphic>
          <a:graphicData uri="http://schemas.openxmlformats.org/presentationml/2006/ole">
            <p:oleObj spid="_x0000_s101379" name="Equation" r:id="rId5" imgW="1523880" imgH="279360" progId="Equation.DSMT4">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5-14: Component Lifetimes</a:t>
            </a:r>
            <a:endParaRPr lang="en-US" dirty="0"/>
          </a:p>
        </p:txBody>
      </p:sp>
      <p:sp>
        <p:nvSpPr>
          <p:cNvPr id="3" name="Content Placeholder 2"/>
          <p:cNvSpPr>
            <a:spLocks noGrp="1"/>
          </p:cNvSpPr>
          <p:nvPr>
            <p:ph idx="1"/>
          </p:nvPr>
        </p:nvSpPr>
        <p:spPr>
          <a:xfrm>
            <a:off x="457200" y="914400"/>
            <a:ext cx="8229600" cy="4724400"/>
          </a:xfrm>
        </p:spPr>
        <p:txBody>
          <a:bodyPr>
            <a:normAutofit/>
          </a:bodyPr>
          <a:lstStyle/>
          <a:p>
            <a:pPr>
              <a:buNone/>
            </a:pPr>
            <a:r>
              <a:rPr lang="en-US" sz="2800" dirty="0" smtClean="0"/>
              <a:t>In an electronic assembly, let </a:t>
            </a:r>
            <a:r>
              <a:rPr lang="en-US" sz="2800" i="1" dirty="0" smtClean="0"/>
              <a:t>X</a:t>
            </a:r>
            <a:r>
              <a:rPr lang="en-US" sz="2800" baseline="-25000" dirty="0" smtClean="0"/>
              <a:t>1</a:t>
            </a:r>
            <a:r>
              <a:rPr lang="en-US" sz="2800" dirty="0" smtClean="0"/>
              <a:t>, </a:t>
            </a:r>
            <a:r>
              <a:rPr lang="en-US" sz="2800" i="1" dirty="0" smtClean="0"/>
              <a:t>X</a:t>
            </a:r>
            <a:r>
              <a:rPr lang="en-US" sz="2800" baseline="-25000" dirty="0" smtClean="0"/>
              <a:t>2</a:t>
            </a:r>
            <a:r>
              <a:rPr lang="en-US" sz="2800" dirty="0" smtClean="0"/>
              <a:t>, </a:t>
            </a:r>
            <a:r>
              <a:rPr lang="en-US" sz="2800" i="1" dirty="0" smtClean="0"/>
              <a:t>X</a:t>
            </a:r>
            <a:r>
              <a:rPr lang="en-US" sz="2800" baseline="-25000" dirty="0" smtClean="0"/>
              <a:t>3</a:t>
            </a:r>
            <a:r>
              <a:rPr lang="en-US" sz="2800" dirty="0" smtClean="0"/>
              <a:t>, </a:t>
            </a:r>
            <a:r>
              <a:rPr lang="en-US" sz="2800" i="1" dirty="0" smtClean="0"/>
              <a:t>X</a:t>
            </a:r>
            <a:r>
              <a:rPr lang="en-US" sz="2800" baseline="-25000" dirty="0" smtClean="0"/>
              <a:t>4</a:t>
            </a:r>
            <a:r>
              <a:rPr lang="en-US" sz="2800" dirty="0" smtClean="0"/>
              <a:t> denote the lifetimes of 4 components in hours.  The joint PDF is:</a:t>
            </a:r>
          </a:p>
          <a:p>
            <a:pPr>
              <a:buNone/>
            </a:pPr>
            <a:endParaRPr lang="en-US" sz="2800" dirty="0" smtClean="0"/>
          </a:p>
          <a:p>
            <a:pPr>
              <a:buNone/>
            </a:pPr>
            <a:endParaRPr lang="en-US" sz="2800" dirty="0" smtClean="0"/>
          </a:p>
          <a:p>
            <a:pPr>
              <a:buNone/>
            </a:pPr>
            <a:r>
              <a:rPr lang="en-US" sz="2800" dirty="0" smtClean="0"/>
              <a:t>What is the probability that the device operates more than 1000 hours?</a:t>
            </a:r>
          </a:p>
          <a:p>
            <a:pPr lvl="1">
              <a:buNone/>
            </a:pPr>
            <a:r>
              <a:rPr lang="en-US" sz="2400" dirty="0" smtClean="0"/>
              <a:t>The joint PDF is a product of exponential PDFs.</a:t>
            </a:r>
          </a:p>
          <a:p>
            <a:pPr lvl="1">
              <a:buNone/>
            </a:pPr>
            <a:r>
              <a:rPr lang="en-US" sz="2400" dirty="0" smtClean="0"/>
              <a:t>P(</a:t>
            </a:r>
            <a:r>
              <a:rPr lang="en-US" sz="2400" i="1" dirty="0" smtClean="0"/>
              <a:t>X</a:t>
            </a:r>
            <a:r>
              <a:rPr lang="en-US" sz="2400" baseline="-25000" dirty="0" smtClean="0"/>
              <a:t>1 </a:t>
            </a:r>
            <a:r>
              <a:rPr lang="en-US" sz="2400" dirty="0" smtClean="0"/>
              <a:t>&gt; 1000, </a:t>
            </a:r>
            <a:r>
              <a:rPr lang="en-US" sz="2400" i="1" dirty="0" smtClean="0"/>
              <a:t>X</a:t>
            </a:r>
            <a:r>
              <a:rPr lang="en-US" sz="2400" baseline="-25000" dirty="0" smtClean="0"/>
              <a:t>2 </a:t>
            </a:r>
            <a:r>
              <a:rPr lang="en-US" sz="2400" dirty="0" smtClean="0"/>
              <a:t>&gt; 1000, </a:t>
            </a:r>
            <a:r>
              <a:rPr lang="en-US" sz="2400" i="1" dirty="0" smtClean="0"/>
              <a:t>X</a:t>
            </a:r>
            <a:r>
              <a:rPr lang="en-US" sz="2400" baseline="-25000" dirty="0" smtClean="0"/>
              <a:t>3 </a:t>
            </a:r>
            <a:r>
              <a:rPr lang="en-US" sz="2400" dirty="0" smtClean="0"/>
              <a:t>&gt; 1000, </a:t>
            </a:r>
            <a:r>
              <a:rPr lang="en-US" sz="2400" i="1" dirty="0" smtClean="0"/>
              <a:t>X</a:t>
            </a:r>
            <a:r>
              <a:rPr lang="en-US" sz="2400" baseline="-25000" dirty="0" smtClean="0"/>
              <a:t>4 </a:t>
            </a:r>
            <a:r>
              <a:rPr lang="en-US" sz="2400" dirty="0" smtClean="0"/>
              <a:t>&gt; 1000)   </a:t>
            </a:r>
          </a:p>
          <a:p>
            <a:pPr lvl="1">
              <a:buNone/>
            </a:pPr>
            <a:r>
              <a:rPr lang="en-US" sz="2400" dirty="0" smtClean="0"/>
              <a:t>=   e</a:t>
            </a:r>
            <a:r>
              <a:rPr lang="en-US" sz="2400" baseline="30000" dirty="0" smtClean="0"/>
              <a:t>-1-2-1.5-3</a:t>
            </a:r>
            <a:r>
              <a:rPr lang="en-US" sz="2400" dirty="0" smtClean="0"/>
              <a:t> =  e</a:t>
            </a:r>
            <a:r>
              <a:rPr lang="en-US" sz="2400" baseline="30000" dirty="0" smtClean="0"/>
              <a:t>-7.5</a:t>
            </a:r>
            <a:r>
              <a:rPr lang="en-US" sz="2400" dirty="0" smtClean="0"/>
              <a:t>  =  0.00055</a:t>
            </a:r>
            <a:endParaRPr lang="en-US" sz="2400"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33</a:t>
            </a:fld>
            <a:endParaRPr lang="en-US" dirty="0"/>
          </a:p>
        </p:txBody>
      </p:sp>
      <p:graphicFrame>
        <p:nvGraphicFramePr>
          <p:cNvPr id="6" name="Object 5"/>
          <p:cNvGraphicFramePr>
            <a:graphicFrameLocks noChangeAspect="1"/>
          </p:cNvGraphicFramePr>
          <p:nvPr/>
        </p:nvGraphicFramePr>
        <p:xfrm>
          <a:off x="457200" y="2133600"/>
          <a:ext cx="8305800" cy="520723"/>
        </p:xfrm>
        <a:graphic>
          <a:graphicData uri="http://schemas.openxmlformats.org/presentationml/2006/ole">
            <p:oleObj spid="_x0000_s102402" name="Equation" r:id="rId4" imgW="4051080" imgH="253800" progId="Equation.DSMT4">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5-15: Probability as a Ratio of Volumes</a:t>
            </a:r>
            <a:endParaRPr lang="en-US" sz="3200" dirty="0"/>
          </a:p>
        </p:txBody>
      </p:sp>
      <p:sp>
        <p:nvSpPr>
          <p:cNvPr id="3" name="Content Placeholder 2"/>
          <p:cNvSpPr>
            <a:spLocks noGrp="1"/>
          </p:cNvSpPr>
          <p:nvPr>
            <p:ph idx="1"/>
          </p:nvPr>
        </p:nvSpPr>
        <p:spPr/>
        <p:txBody>
          <a:bodyPr>
            <a:normAutofit fontScale="92500"/>
          </a:bodyPr>
          <a:lstStyle/>
          <a:p>
            <a:r>
              <a:rPr lang="en-US" dirty="0" smtClean="0"/>
              <a:t>Suppose the joint PDF of the continuous random variables X and Y is </a:t>
            </a:r>
            <a:r>
              <a:rPr lang="en-US" dirty="0" smtClean="0">
                <a:solidFill>
                  <a:srgbClr val="0070C0"/>
                </a:solidFill>
              </a:rPr>
              <a:t>constant</a:t>
            </a:r>
            <a:r>
              <a:rPr lang="en-US" dirty="0" smtClean="0"/>
              <a:t> over the region </a:t>
            </a:r>
            <a:r>
              <a:rPr lang="en-US" i="1" dirty="0" smtClean="0"/>
              <a:t>x</a:t>
            </a:r>
            <a:r>
              <a:rPr lang="en-US" baseline="30000" dirty="0" smtClean="0"/>
              <a:t>2</a:t>
            </a:r>
            <a:r>
              <a:rPr lang="en-US" dirty="0" smtClean="0"/>
              <a:t> + </a:t>
            </a:r>
            <a:r>
              <a:rPr lang="en-US" i="1" dirty="0" smtClean="0"/>
              <a:t>y</a:t>
            </a:r>
            <a:r>
              <a:rPr lang="en-US" baseline="30000" dirty="0" smtClean="0"/>
              <a:t>2</a:t>
            </a:r>
            <a:r>
              <a:rPr lang="en-US" dirty="0" smtClean="0"/>
              <a:t> =4.  The graph is a round cake with radius of 2 and height of 1/4</a:t>
            </a:r>
            <a:r>
              <a:rPr lang="el-GR" dirty="0" smtClean="0"/>
              <a:t>π</a:t>
            </a:r>
            <a:r>
              <a:rPr lang="en-US" dirty="0" smtClean="0"/>
              <a:t>.</a:t>
            </a:r>
          </a:p>
          <a:p>
            <a:r>
              <a:rPr lang="en-US" dirty="0" smtClean="0"/>
              <a:t>A cake round of radius 1 is cut from the center of the cake, the region </a:t>
            </a:r>
            <a:r>
              <a:rPr lang="en-US" i="1" dirty="0" smtClean="0"/>
              <a:t>x</a:t>
            </a:r>
            <a:r>
              <a:rPr lang="en-US" baseline="30000" dirty="0" smtClean="0"/>
              <a:t>2</a:t>
            </a:r>
            <a:r>
              <a:rPr lang="en-US" dirty="0" smtClean="0"/>
              <a:t> + </a:t>
            </a:r>
            <a:r>
              <a:rPr lang="en-US" i="1" dirty="0" smtClean="0"/>
              <a:t>y</a:t>
            </a:r>
            <a:r>
              <a:rPr lang="en-US" baseline="30000" dirty="0" smtClean="0"/>
              <a:t>2</a:t>
            </a:r>
            <a:r>
              <a:rPr lang="en-US" dirty="0" smtClean="0"/>
              <a:t> =1.</a:t>
            </a:r>
          </a:p>
          <a:p>
            <a:r>
              <a:rPr lang="en-US" dirty="0" smtClean="0"/>
              <a:t>What is the probability that a randomly selected bit of cake came from the center round?</a:t>
            </a:r>
          </a:p>
          <a:p>
            <a:r>
              <a:rPr lang="en-US" dirty="0" smtClean="0"/>
              <a:t>Volume of the cake is 1.  The volume of the round is </a:t>
            </a:r>
            <a:r>
              <a:rPr lang="el-GR" dirty="0" smtClean="0"/>
              <a:t>π </a:t>
            </a:r>
            <a:r>
              <a:rPr lang="en-US" dirty="0" smtClean="0"/>
              <a:t>*1/4</a:t>
            </a:r>
            <a:r>
              <a:rPr lang="el-GR" dirty="0" smtClean="0"/>
              <a:t>π</a:t>
            </a:r>
            <a:r>
              <a:rPr lang="en-US" dirty="0" smtClean="0"/>
              <a:t> = ¼.  The desired probability is ¼.</a:t>
            </a:r>
            <a:endParaRPr lang="en-US"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Probability Density Function</a:t>
            </a:r>
            <a:endParaRPr lang="en-US"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35</a:t>
            </a:fld>
            <a:endParaRPr lang="en-US" dirty="0"/>
          </a:p>
        </p:txBody>
      </p:sp>
      <p:graphicFrame>
        <p:nvGraphicFramePr>
          <p:cNvPr id="6" name="Object 5"/>
          <p:cNvGraphicFramePr>
            <a:graphicFrameLocks noChangeAspect="1"/>
          </p:cNvGraphicFramePr>
          <p:nvPr/>
        </p:nvGraphicFramePr>
        <p:xfrm>
          <a:off x="457200" y="990600"/>
          <a:ext cx="8175035" cy="4171950"/>
        </p:xfrm>
        <a:graphic>
          <a:graphicData uri="http://schemas.openxmlformats.org/presentationml/2006/ole">
            <p:oleObj spid="_x0000_s112642" name="Equation" r:id="rId4" imgW="4356000" imgH="2222280" progId="Equation.DSMT4">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&amp; Variance of a Joint PDF</a:t>
            </a:r>
            <a:endParaRPr lang="en-US" dirty="0"/>
          </a:p>
        </p:txBody>
      </p:sp>
      <p:sp>
        <p:nvSpPr>
          <p:cNvPr id="3" name="Content Placeholder 2"/>
          <p:cNvSpPr>
            <a:spLocks noGrp="1"/>
          </p:cNvSpPr>
          <p:nvPr>
            <p:ph idx="1"/>
          </p:nvPr>
        </p:nvSpPr>
        <p:spPr>
          <a:xfrm>
            <a:off x="457200" y="1066800"/>
            <a:ext cx="8229600" cy="1524000"/>
          </a:xfrm>
        </p:spPr>
        <p:txBody>
          <a:bodyPr>
            <a:normAutofit lnSpcReduction="10000"/>
          </a:bodyPr>
          <a:lstStyle/>
          <a:p>
            <a:pPr>
              <a:buNone/>
            </a:pPr>
            <a:r>
              <a:rPr lang="en-US" dirty="0" smtClean="0"/>
              <a:t>The mean and variance of </a:t>
            </a:r>
            <a:r>
              <a:rPr lang="en-US" i="1" dirty="0" smtClean="0"/>
              <a:t>X</a:t>
            </a:r>
            <a:r>
              <a:rPr lang="en-US" baseline="-25000" dirty="0" smtClean="0"/>
              <a:t>i</a:t>
            </a:r>
            <a:r>
              <a:rPr lang="en-US" dirty="0" smtClean="0"/>
              <a:t> can be determined from either the marginal PDF, or the joint PDF as follows:</a:t>
            </a:r>
            <a:endParaRPr lang="en-US"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36</a:t>
            </a:fld>
            <a:endParaRPr lang="en-US" dirty="0"/>
          </a:p>
        </p:txBody>
      </p:sp>
      <p:graphicFrame>
        <p:nvGraphicFramePr>
          <p:cNvPr id="6" name="Object 5"/>
          <p:cNvGraphicFramePr>
            <a:graphicFrameLocks noChangeAspect="1"/>
          </p:cNvGraphicFramePr>
          <p:nvPr/>
        </p:nvGraphicFramePr>
        <p:xfrm>
          <a:off x="533400" y="2662238"/>
          <a:ext cx="8112125" cy="2678112"/>
        </p:xfrm>
        <a:graphic>
          <a:graphicData uri="http://schemas.openxmlformats.org/presentationml/2006/ole">
            <p:oleObj spid="_x0000_s113666" name="Equation" r:id="rId4" imgW="3809880" imgH="1257120" progId="Equation.DSMT4">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5-16</a:t>
            </a:r>
            <a:endParaRPr lang="en-US" dirty="0"/>
          </a:p>
        </p:txBody>
      </p:sp>
      <p:sp>
        <p:nvSpPr>
          <p:cNvPr id="3" name="Content Placeholder 2"/>
          <p:cNvSpPr>
            <a:spLocks noGrp="1"/>
          </p:cNvSpPr>
          <p:nvPr>
            <p:ph idx="1"/>
          </p:nvPr>
        </p:nvSpPr>
        <p:spPr>
          <a:xfrm>
            <a:off x="228600" y="838200"/>
            <a:ext cx="3352800" cy="3124200"/>
          </a:xfrm>
        </p:spPr>
        <p:txBody>
          <a:bodyPr>
            <a:normAutofit lnSpcReduction="10000"/>
          </a:bodyPr>
          <a:lstStyle/>
          <a:p>
            <a:r>
              <a:rPr lang="en-US" sz="2800" dirty="0" smtClean="0"/>
              <a:t>There are 10 points in this discrete joint PDF.</a:t>
            </a:r>
          </a:p>
          <a:p>
            <a:r>
              <a:rPr lang="en-US" sz="2800" dirty="0" smtClean="0"/>
              <a:t>Note that </a:t>
            </a:r>
          </a:p>
          <a:p>
            <a:pPr>
              <a:buNone/>
            </a:pPr>
            <a:r>
              <a:rPr lang="en-US" sz="2800" dirty="0" smtClean="0"/>
              <a:t>		x</a:t>
            </a:r>
            <a:r>
              <a:rPr lang="en-US" sz="2800" baseline="-25000" dirty="0" smtClean="0"/>
              <a:t>1</a:t>
            </a:r>
            <a:r>
              <a:rPr lang="en-US" sz="2800" dirty="0" smtClean="0"/>
              <a:t>+x</a:t>
            </a:r>
            <a:r>
              <a:rPr lang="en-US" sz="2800" baseline="-25000" dirty="0" smtClean="0"/>
              <a:t>2</a:t>
            </a:r>
            <a:r>
              <a:rPr lang="en-US" sz="2800" dirty="0" smtClean="0"/>
              <a:t>+x</a:t>
            </a:r>
            <a:r>
              <a:rPr lang="en-US" sz="2800" baseline="-25000" dirty="0" smtClean="0"/>
              <a:t>3</a:t>
            </a:r>
            <a:r>
              <a:rPr lang="en-US" sz="2800" dirty="0" smtClean="0"/>
              <a:t> = 3</a:t>
            </a:r>
          </a:p>
          <a:p>
            <a:r>
              <a:rPr lang="en-US" sz="2800" dirty="0" smtClean="0"/>
              <a:t>List the marginal PDF of </a:t>
            </a:r>
            <a:r>
              <a:rPr lang="en-US" sz="2800" i="1" dirty="0" smtClean="0"/>
              <a:t>X</a:t>
            </a:r>
            <a:r>
              <a:rPr lang="en-US" sz="2800" baseline="-25000" dirty="0" smtClean="0"/>
              <a:t>2</a:t>
            </a:r>
            <a:endParaRPr lang="en-US" sz="2800"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37</a:t>
            </a:fld>
            <a:endParaRPr lang="en-US" dirty="0"/>
          </a:p>
        </p:txBody>
      </p:sp>
      <p:pic>
        <p:nvPicPr>
          <p:cNvPr id="114690" name="Picture 2" descr="C:\Documents and Settings\rsims\My Documents\Sims Courses\Wiley Slide Development Project\JPEG images from Jenny\Ch05\fig_05_11.jpg"/>
          <p:cNvPicPr>
            <a:picLocks noChangeAspect="1" noChangeArrowheads="1"/>
          </p:cNvPicPr>
          <p:nvPr/>
        </p:nvPicPr>
        <p:blipFill>
          <a:blip r:embed="rId4" cstate="print"/>
          <a:srcRect/>
          <a:stretch>
            <a:fillRect/>
          </a:stretch>
        </p:blipFill>
        <p:spPr bwMode="auto">
          <a:xfrm>
            <a:off x="3810000" y="1143001"/>
            <a:ext cx="4980353" cy="2555706"/>
          </a:xfrm>
          <a:prstGeom prst="rect">
            <a:avLst/>
          </a:prstGeom>
          <a:noFill/>
        </p:spPr>
      </p:pic>
      <p:graphicFrame>
        <p:nvGraphicFramePr>
          <p:cNvPr id="114693" name="Object 5"/>
          <p:cNvGraphicFramePr>
            <a:graphicFrameLocks noChangeAspect="1"/>
          </p:cNvGraphicFramePr>
          <p:nvPr/>
        </p:nvGraphicFramePr>
        <p:xfrm>
          <a:off x="685800" y="3962400"/>
          <a:ext cx="7863526" cy="1981200"/>
        </p:xfrm>
        <a:graphic>
          <a:graphicData uri="http://schemas.openxmlformats.org/presentationml/2006/ole">
            <p:oleObj spid="_x0000_s114693" name="Worksheet" r:id="rId5" imgW="3667049" imgH="923849" progId="Excel.Sheet.12">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Dimensionality</a:t>
            </a:r>
            <a:endParaRPr lang="en-US"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38</a:t>
            </a:fld>
            <a:endParaRPr lang="en-US" dirty="0"/>
          </a:p>
        </p:txBody>
      </p:sp>
      <p:graphicFrame>
        <p:nvGraphicFramePr>
          <p:cNvPr id="6" name="Object 5"/>
          <p:cNvGraphicFramePr>
            <a:graphicFrameLocks noChangeAspect="1"/>
          </p:cNvGraphicFramePr>
          <p:nvPr/>
        </p:nvGraphicFramePr>
        <p:xfrm>
          <a:off x="322315" y="1014412"/>
          <a:ext cx="8435100" cy="3862388"/>
        </p:xfrm>
        <a:graphic>
          <a:graphicData uri="http://schemas.openxmlformats.org/presentationml/2006/ole">
            <p:oleObj spid="_x0000_s115714" name="Equation" r:id="rId4" imgW="4825800" imgH="2209680" progId="Equation.DSMT4">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 Distributions</a:t>
            </a:r>
            <a:endParaRPr lang="en-US" dirty="0"/>
          </a:p>
        </p:txBody>
      </p:sp>
      <p:sp>
        <p:nvSpPr>
          <p:cNvPr id="3" name="Content Placeholder 2"/>
          <p:cNvSpPr>
            <a:spLocks noGrp="1"/>
          </p:cNvSpPr>
          <p:nvPr>
            <p:ph idx="1"/>
          </p:nvPr>
        </p:nvSpPr>
        <p:spPr>
          <a:xfrm>
            <a:off x="457200" y="1066800"/>
            <a:ext cx="8229600" cy="2819400"/>
          </a:xfrm>
        </p:spPr>
        <p:txBody>
          <a:bodyPr>
            <a:normAutofit/>
          </a:bodyPr>
          <a:lstStyle/>
          <a:p>
            <a:r>
              <a:rPr lang="en-US" sz="2800" dirty="0" smtClean="0"/>
              <a:t>Conditional probability distributions can be developed for multiple random variables by extension of the ideas used for two random variables.</a:t>
            </a:r>
          </a:p>
          <a:p>
            <a:r>
              <a:rPr lang="en-US" sz="2800" dirty="0" smtClean="0"/>
              <a:t>Suppose </a:t>
            </a:r>
            <a:r>
              <a:rPr lang="en-US" sz="2800" i="1" dirty="0" smtClean="0"/>
              <a:t>p</a:t>
            </a:r>
            <a:r>
              <a:rPr lang="en-US" sz="2800" dirty="0" smtClean="0"/>
              <a:t> = 5 and we wish to find the distribution conditional on X</a:t>
            </a:r>
            <a:r>
              <a:rPr lang="en-US" sz="2800" baseline="-25000" dirty="0" smtClean="0"/>
              <a:t>4</a:t>
            </a:r>
            <a:r>
              <a:rPr lang="en-US" sz="2800" dirty="0" smtClean="0"/>
              <a:t> and X</a:t>
            </a:r>
            <a:r>
              <a:rPr lang="en-US" sz="2800" baseline="-25000" dirty="0" smtClean="0"/>
              <a:t>5</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39</a:t>
            </a:fld>
            <a:endParaRPr lang="en-US" dirty="0"/>
          </a:p>
        </p:txBody>
      </p:sp>
      <p:graphicFrame>
        <p:nvGraphicFramePr>
          <p:cNvPr id="6" name="Object 5"/>
          <p:cNvGraphicFramePr>
            <a:graphicFrameLocks noChangeAspect="1"/>
          </p:cNvGraphicFramePr>
          <p:nvPr/>
        </p:nvGraphicFramePr>
        <p:xfrm>
          <a:off x="838200" y="3886200"/>
          <a:ext cx="7778750" cy="1905000"/>
        </p:xfrm>
        <a:graphic>
          <a:graphicData uri="http://schemas.openxmlformats.org/presentationml/2006/ole">
            <p:oleObj spid="_x0000_s116738" name="Equation" r:id="rId4" imgW="3111480" imgH="761760" progId="Equation.DSMT4">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5-1:  Signal Bars</a:t>
            </a:r>
            <a:endParaRPr lang="en-US" dirty="0"/>
          </a:p>
        </p:txBody>
      </p:sp>
      <p:sp>
        <p:nvSpPr>
          <p:cNvPr id="3" name="Content Placeholder 2"/>
          <p:cNvSpPr>
            <a:spLocks noGrp="1"/>
          </p:cNvSpPr>
          <p:nvPr>
            <p:ph idx="1"/>
          </p:nvPr>
        </p:nvSpPr>
        <p:spPr>
          <a:xfrm>
            <a:off x="381000" y="838200"/>
            <a:ext cx="8382000" cy="2133600"/>
          </a:xfrm>
        </p:spPr>
        <p:txBody>
          <a:bodyPr>
            <a:noAutofit/>
          </a:bodyPr>
          <a:lstStyle/>
          <a:p>
            <a:pPr>
              <a:buNone/>
            </a:pPr>
            <a:r>
              <a:rPr lang="en-US" sz="2000" dirty="0" smtClean="0"/>
              <a:t>You use your cell phone to check your airline reservation.  The airline system requires that you speak the name of your departure city to the voice recognition system.</a:t>
            </a:r>
          </a:p>
          <a:p>
            <a:pPr lvl="1">
              <a:buFont typeface="Arial" pitchFamily="34" charset="0"/>
              <a:buChar char="•"/>
            </a:pPr>
            <a:r>
              <a:rPr lang="en-US" sz="2000" dirty="0" smtClean="0"/>
              <a:t>Let Y denote the number of times that you have to state your departure city.</a:t>
            </a:r>
          </a:p>
          <a:p>
            <a:pPr lvl="1">
              <a:buFont typeface="Arial" pitchFamily="34" charset="0"/>
              <a:buChar char="•"/>
            </a:pPr>
            <a:r>
              <a:rPr lang="en-US" sz="2000" dirty="0" smtClean="0"/>
              <a:t>Let X denote the number of bars of signal strength on you cell phone.</a:t>
            </a:r>
            <a:endParaRPr lang="en-US" sz="2000" dirty="0"/>
          </a:p>
        </p:txBody>
      </p:sp>
      <p:sp>
        <p:nvSpPr>
          <p:cNvPr id="4" name="Footer Placeholder 3"/>
          <p:cNvSpPr>
            <a:spLocks noGrp="1"/>
          </p:cNvSpPr>
          <p:nvPr>
            <p:ph type="ftr" sz="quarter" idx="11"/>
          </p:nvPr>
        </p:nvSpPr>
        <p:spPr/>
        <p:txBody>
          <a:bodyPr/>
          <a:lstStyle/>
          <a:p>
            <a:r>
              <a:rPr lang="en-US" dirty="0" smtClean="0"/>
              <a:t>Sec 5-1.1 Joint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a:t>
            </a:fld>
            <a:endParaRPr lang="en-US" dirty="0"/>
          </a:p>
        </p:txBody>
      </p:sp>
      <p:sp>
        <p:nvSpPr>
          <p:cNvPr id="7" name="TextBox 6"/>
          <p:cNvSpPr txBox="1"/>
          <p:nvPr/>
        </p:nvSpPr>
        <p:spPr>
          <a:xfrm>
            <a:off x="533400" y="5105400"/>
            <a:ext cx="3733800" cy="1200329"/>
          </a:xfrm>
          <a:prstGeom prst="rect">
            <a:avLst/>
          </a:prstGeom>
          <a:noFill/>
        </p:spPr>
        <p:txBody>
          <a:bodyPr wrap="square" rtlCol="0">
            <a:spAutoFit/>
          </a:bodyPr>
          <a:lstStyle/>
          <a:p>
            <a:r>
              <a:rPr lang="en-US" dirty="0" smtClean="0">
                <a:solidFill>
                  <a:srgbClr val="0070C0"/>
                </a:solidFill>
              </a:rPr>
              <a:t>Figure 5-1  </a:t>
            </a:r>
            <a:r>
              <a:rPr lang="en-US" dirty="0" smtClean="0"/>
              <a:t>Joint probability distribution of X and Y.  The table cells are the probabilities.  Observe that more bars relate to less repeating.</a:t>
            </a:r>
            <a:endParaRPr lang="en-US" dirty="0"/>
          </a:p>
        </p:txBody>
      </p:sp>
      <p:graphicFrame>
        <p:nvGraphicFramePr>
          <p:cNvPr id="9" name="Chart 8"/>
          <p:cNvGraphicFramePr/>
          <p:nvPr/>
        </p:nvGraphicFramePr>
        <p:xfrm>
          <a:off x="4876800" y="2895600"/>
          <a:ext cx="3581400" cy="3352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241" name="Object 1"/>
          <p:cNvGraphicFramePr>
            <a:graphicFrameLocks noChangeAspect="1"/>
          </p:cNvGraphicFramePr>
          <p:nvPr/>
        </p:nvGraphicFramePr>
        <p:xfrm>
          <a:off x="838200" y="2971800"/>
          <a:ext cx="3276600" cy="2079929"/>
        </p:xfrm>
        <a:graphic>
          <a:graphicData uri="http://schemas.openxmlformats.org/presentationml/2006/ole">
            <p:oleObj spid="_x0000_s10241" name="Worksheet" r:id="rId5" imgW="2190902" imgH="1390802" progId="Excel.Sheet.12">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with Multiple Variables</a:t>
            </a:r>
            <a:endParaRPr lang="en-US" dirty="0"/>
          </a:p>
        </p:txBody>
      </p:sp>
      <p:sp>
        <p:nvSpPr>
          <p:cNvPr id="3" name="Content Placeholder 2"/>
          <p:cNvSpPr>
            <a:spLocks noGrp="1"/>
          </p:cNvSpPr>
          <p:nvPr>
            <p:ph idx="1"/>
          </p:nvPr>
        </p:nvSpPr>
        <p:spPr>
          <a:xfrm>
            <a:off x="457200" y="1066800"/>
            <a:ext cx="8229600" cy="1066800"/>
          </a:xfrm>
        </p:spPr>
        <p:txBody>
          <a:bodyPr>
            <a:normAutofit/>
          </a:bodyPr>
          <a:lstStyle/>
          <a:p>
            <a:pPr>
              <a:buNone/>
            </a:pPr>
            <a:r>
              <a:rPr lang="en-US" sz="2800" dirty="0" smtClean="0"/>
              <a:t>The concept of independence can be extended to multiple variables.</a:t>
            </a:r>
            <a:endParaRPr lang="en-US" sz="2800"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40</a:t>
            </a:fld>
            <a:endParaRPr lang="en-US" dirty="0"/>
          </a:p>
        </p:txBody>
      </p:sp>
      <p:graphicFrame>
        <p:nvGraphicFramePr>
          <p:cNvPr id="6" name="Object 5"/>
          <p:cNvGraphicFramePr>
            <a:graphicFrameLocks noChangeAspect="1"/>
          </p:cNvGraphicFramePr>
          <p:nvPr/>
        </p:nvGraphicFramePr>
        <p:xfrm>
          <a:off x="457200" y="2144713"/>
          <a:ext cx="8186738" cy="1438275"/>
        </p:xfrm>
        <a:graphic>
          <a:graphicData uri="http://schemas.openxmlformats.org/presentationml/2006/ole">
            <p:oleObj spid="_x0000_s117762" name="Equation" r:id="rId4" imgW="4775040" imgH="838080" progId="Equation.DSMT4">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5-17</a:t>
            </a:r>
            <a:endParaRPr lang="en-US" dirty="0"/>
          </a:p>
        </p:txBody>
      </p:sp>
      <p:sp>
        <p:nvSpPr>
          <p:cNvPr id="3" name="Content Placeholder 2"/>
          <p:cNvSpPr>
            <a:spLocks noGrp="1"/>
          </p:cNvSpPr>
          <p:nvPr>
            <p:ph idx="1"/>
          </p:nvPr>
        </p:nvSpPr>
        <p:spPr/>
        <p:txBody>
          <a:bodyPr/>
          <a:lstStyle/>
          <a:p>
            <a:r>
              <a:rPr lang="en-US" dirty="0" smtClean="0"/>
              <a:t>In Chapter 3, we showed that a negative binomial random variable with parameters </a:t>
            </a:r>
            <a:r>
              <a:rPr lang="en-US" i="1" dirty="0" smtClean="0"/>
              <a:t>p</a:t>
            </a:r>
            <a:r>
              <a:rPr lang="en-US" dirty="0" smtClean="0"/>
              <a:t> and </a:t>
            </a:r>
            <a:r>
              <a:rPr lang="en-US" i="1" dirty="0" smtClean="0"/>
              <a:t>r</a:t>
            </a:r>
            <a:r>
              <a:rPr lang="en-US" dirty="0" smtClean="0"/>
              <a:t> can be represented as a sum of </a:t>
            </a:r>
            <a:r>
              <a:rPr lang="en-US" i="1" dirty="0" smtClean="0"/>
              <a:t>r</a:t>
            </a:r>
            <a:r>
              <a:rPr lang="en-US" dirty="0" smtClean="0"/>
              <a:t> geometric random variables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a:t>
            </a:r>
            <a:r>
              <a:rPr lang="en-US" i="1" dirty="0" smtClean="0"/>
              <a:t>X</a:t>
            </a:r>
            <a:r>
              <a:rPr lang="en-US" i="1" baseline="-25000" dirty="0" smtClean="0"/>
              <a:t>r </a:t>
            </a:r>
            <a:r>
              <a:rPr lang="en-US" dirty="0" smtClean="0"/>
              <a:t>,</a:t>
            </a:r>
            <a:r>
              <a:rPr lang="en-US" i="1" dirty="0" smtClean="0"/>
              <a:t> </a:t>
            </a:r>
            <a:r>
              <a:rPr lang="en-US" dirty="0" smtClean="0"/>
              <a:t>each with parameter </a:t>
            </a:r>
            <a:r>
              <a:rPr lang="en-US" i="1" dirty="0" smtClean="0"/>
              <a:t>p</a:t>
            </a:r>
            <a:r>
              <a:rPr lang="en-US" dirty="0" smtClean="0"/>
              <a:t>.</a:t>
            </a:r>
          </a:p>
          <a:p>
            <a:r>
              <a:rPr lang="en-US" dirty="0" smtClean="0"/>
              <a:t>Because the binomial trials are independent,</a:t>
            </a:r>
            <a:r>
              <a:rPr lang="en-US" i="1" dirty="0" smtClean="0"/>
              <a:t> X</a:t>
            </a:r>
            <a:r>
              <a:rPr lang="en-US" baseline="-25000" dirty="0" smtClean="0"/>
              <a:t>1</a:t>
            </a:r>
            <a:r>
              <a:rPr lang="en-US" dirty="0" smtClean="0"/>
              <a:t>, </a:t>
            </a:r>
            <a:r>
              <a:rPr lang="en-US" i="1" dirty="0" smtClean="0"/>
              <a:t>X</a:t>
            </a:r>
            <a:r>
              <a:rPr lang="en-US" baseline="-25000" dirty="0" smtClean="0"/>
              <a:t>2</a:t>
            </a:r>
            <a:r>
              <a:rPr lang="en-US" dirty="0" smtClean="0"/>
              <a:t>,…, </a:t>
            </a:r>
            <a:r>
              <a:rPr lang="en-US" i="1" dirty="0" smtClean="0"/>
              <a:t>X</a:t>
            </a:r>
            <a:r>
              <a:rPr lang="en-US" i="1" baseline="-25000" dirty="0" smtClean="0"/>
              <a:t>r </a:t>
            </a:r>
            <a:r>
              <a:rPr lang="en-US" dirty="0" smtClean="0"/>
              <a:t>are independent random variables.  </a:t>
            </a:r>
            <a:endParaRPr lang="en-US" dirty="0"/>
          </a:p>
        </p:txBody>
      </p:sp>
      <p:sp>
        <p:nvSpPr>
          <p:cNvPr id="4" name="Footer Placeholder 3"/>
          <p:cNvSpPr>
            <a:spLocks noGrp="1"/>
          </p:cNvSpPr>
          <p:nvPr>
            <p:ph type="ftr" sz="quarter" idx="11"/>
          </p:nvPr>
        </p:nvSpPr>
        <p:spPr/>
        <p:txBody>
          <a:bodyPr/>
          <a:lstStyle/>
          <a:p>
            <a:r>
              <a:rPr lang="en-US" dirty="0" smtClean="0"/>
              <a:t>Sec 5-1.5 More Than Two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5-18: Layer Thickness</a:t>
            </a:r>
            <a:endParaRPr lang="en-US" dirty="0"/>
          </a:p>
        </p:txBody>
      </p:sp>
      <p:sp>
        <p:nvSpPr>
          <p:cNvPr id="3" name="Content Placeholder 2"/>
          <p:cNvSpPr>
            <a:spLocks noGrp="1"/>
          </p:cNvSpPr>
          <p:nvPr>
            <p:ph idx="1"/>
          </p:nvPr>
        </p:nvSpPr>
        <p:spPr>
          <a:xfrm>
            <a:off x="457200" y="838200"/>
            <a:ext cx="8229600" cy="2286000"/>
          </a:xfrm>
        </p:spPr>
        <p:txBody>
          <a:bodyPr>
            <a:normAutofit/>
          </a:bodyPr>
          <a:lstStyle/>
          <a:p>
            <a:pPr>
              <a:buNone/>
            </a:pPr>
            <a:r>
              <a:rPr lang="en-US" sz="2800" dirty="0" smtClean="0"/>
              <a:t>Suppose </a:t>
            </a:r>
            <a:r>
              <a:rPr lang="en-US" sz="2800" i="1" dirty="0" smtClean="0"/>
              <a:t>X</a:t>
            </a:r>
            <a:r>
              <a:rPr lang="en-US" sz="2800" baseline="-25000" dirty="0" smtClean="0"/>
              <a:t>1</a:t>
            </a:r>
            <a:r>
              <a:rPr lang="en-US" sz="2800" dirty="0" smtClean="0"/>
              <a:t>,</a:t>
            </a:r>
            <a:r>
              <a:rPr lang="en-US" sz="2800" i="1" dirty="0" smtClean="0"/>
              <a:t>X</a:t>
            </a:r>
            <a:r>
              <a:rPr lang="en-US" sz="2800" baseline="-25000" dirty="0" smtClean="0"/>
              <a:t>2</a:t>
            </a:r>
            <a:r>
              <a:rPr lang="en-US" sz="2800" dirty="0" smtClean="0"/>
              <a:t>,</a:t>
            </a:r>
            <a:r>
              <a:rPr lang="en-US" sz="2800" i="1" dirty="0" smtClean="0"/>
              <a:t>X</a:t>
            </a:r>
            <a:r>
              <a:rPr lang="en-US" sz="2800" baseline="-25000" dirty="0" smtClean="0"/>
              <a:t>3</a:t>
            </a:r>
            <a:r>
              <a:rPr lang="en-US" sz="2800" dirty="0" smtClean="0"/>
              <a:t> represent the thickness in </a:t>
            </a:r>
            <a:r>
              <a:rPr lang="el-GR" sz="2800" dirty="0" smtClean="0"/>
              <a:t>μ</a:t>
            </a:r>
            <a:r>
              <a:rPr lang="en-US" sz="2800" dirty="0" smtClean="0"/>
              <a:t>m of a substrate, an active layer and a coating layer of a chemical product.  Assume that these variables are independent and normally distributed with parameters and specified limits as tabled.</a:t>
            </a:r>
          </a:p>
        </p:txBody>
      </p:sp>
      <p:sp>
        <p:nvSpPr>
          <p:cNvPr id="4" name="Footer Placeholder 3"/>
          <p:cNvSpPr>
            <a:spLocks noGrp="1"/>
          </p:cNvSpPr>
          <p:nvPr>
            <p:ph type="ftr" sz="quarter" idx="11"/>
          </p:nvPr>
        </p:nvSpPr>
        <p:spPr/>
        <p:txBody>
          <a:bodyPr/>
          <a:lstStyle/>
          <a:p>
            <a:r>
              <a:rPr lang="en-US" dirty="0" smtClean="0"/>
              <a:t>Sec 5-1.5 More Than Two Random Variables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42</a:t>
            </a:fld>
            <a:endParaRPr lang="en-US" dirty="0"/>
          </a:p>
        </p:txBody>
      </p:sp>
      <p:graphicFrame>
        <p:nvGraphicFramePr>
          <p:cNvPr id="118786" name="Object 2"/>
          <p:cNvGraphicFramePr>
            <a:graphicFrameLocks noChangeAspect="1"/>
          </p:cNvGraphicFramePr>
          <p:nvPr/>
        </p:nvGraphicFramePr>
        <p:xfrm>
          <a:off x="4957572" y="3352800"/>
          <a:ext cx="3595878" cy="2971800"/>
        </p:xfrm>
        <a:graphic>
          <a:graphicData uri="http://schemas.openxmlformats.org/presentationml/2006/ole">
            <p:oleObj spid="_x0000_s118786" name="Worksheet" r:id="rId4" imgW="2305202" imgH="1905000" progId="Excel.Sheet.12">
              <p:embed/>
            </p:oleObj>
          </a:graphicData>
        </a:graphic>
      </p:graphicFrame>
      <p:sp>
        <p:nvSpPr>
          <p:cNvPr id="7" name="TextBox 6"/>
          <p:cNvSpPr txBox="1"/>
          <p:nvPr/>
        </p:nvSpPr>
        <p:spPr>
          <a:xfrm>
            <a:off x="457200" y="3124200"/>
            <a:ext cx="4343400" cy="1200329"/>
          </a:xfrm>
          <a:prstGeom prst="rect">
            <a:avLst/>
          </a:prstGeom>
          <a:noFill/>
        </p:spPr>
        <p:txBody>
          <a:bodyPr wrap="square" rtlCol="0">
            <a:spAutoFit/>
          </a:bodyPr>
          <a:lstStyle/>
          <a:p>
            <a:r>
              <a:rPr lang="en-US" sz="2400" dirty="0" smtClean="0"/>
              <a:t>What proportion of the product meets all specifications?  </a:t>
            </a:r>
          </a:p>
          <a:p>
            <a:r>
              <a:rPr lang="en-US" sz="2400" dirty="0" smtClean="0"/>
              <a:t>Answer: </a:t>
            </a:r>
            <a:r>
              <a:rPr lang="en-US" sz="2400" dirty="0" smtClean="0">
                <a:solidFill>
                  <a:srgbClr val="0070C0"/>
                </a:solidFill>
              </a:rPr>
              <a:t>0.7783, 3 layer product.</a:t>
            </a:r>
            <a:endParaRPr lang="en-US" sz="2400" dirty="0">
              <a:solidFill>
                <a:srgbClr val="0070C0"/>
              </a:solidFill>
            </a:endParaRPr>
          </a:p>
        </p:txBody>
      </p:sp>
      <p:sp>
        <p:nvSpPr>
          <p:cNvPr id="8" name="TextBox 7"/>
          <p:cNvSpPr txBox="1"/>
          <p:nvPr/>
        </p:nvSpPr>
        <p:spPr>
          <a:xfrm>
            <a:off x="533400" y="4495800"/>
            <a:ext cx="4343400" cy="1569660"/>
          </a:xfrm>
          <a:prstGeom prst="rect">
            <a:avLst/>
          </a:prstGeom>
          <a:noFill/>
        </p:spPr>
        <p:txBody>
          <a:bodyPr wrap="square" rtlCol="0">
            <a:spAutoFit/>
          </a:bodyPr>
          <a:lstStyle/>
          <a:p>
            <a:r>
              <a:rPr lang="en-US" sz="2400" dirty="0" smtClean="0"/>
              <a:t>Which one of the three thicknesses has the least probability of meeting specs?</a:t>
            </a:r>
          </a:p>
          <a:p>
            <a:r>
              <a:rPr lang="en-US" sz="2400" dirty="0" smtClean="0"/>
              <a:t>Answer:  </a:t>
            </a:r>
            <a:r>
              <a:rPr lang="en-US" sz="2400" dirty="0" smtClean="0">
                <a:solidFill>
                  <a:srgbClr val="0070C0"/>
                </a:solidFill>
              </a:rPr>
              <a:t>Layer 3 has least prob.</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a:t>
            </a:r>
            <a:endParaRPr lang="en-US" dirty="0"/>
          </a:p>
        </p:txBody>
      </p:sp>
      <p:sp>
        <p:nvSpPr>
          <p:cNvPr id="3" name="Content Placeholder 2"/>
          <p:cNvSpPr>
            <a:spLocks noGrp="1"/>
          </p:cNvSpPr>
          <p:nvPr>
            <p:ph idx="1"/>
          </p:nvPr>
        </p:nvSpPr>
        <p:spPr>
          <a:xfrm>
            <a:off x="457200" y="1066800"/>
            <a:ext cx="8229600" cy="2286000"/>
          </a:xfrm>
        </p:spPr>
        <p:txBody>
          <a:bodyPr>
            <a:normAutofit fontScale="92500" lnSpcReduction="10000"/>
          </a:bodyPr>
          <a:lstStyle/>
          <a:p>
            <a:r>
              <a:rPr lang="en-US" dirty="0" smtClean="0"/>
              <a:t>Covariance is a measure of the relationship between two random variables.</a:t>
            </a:r>
          </a:p>
          <a:p>
            <a:r>
              <a:rPr lang="en-US" dirty="0" smtClean="0"/>
              <a:t>First, we need to describe the expected value of a function of two random variables.  Let </a:t>
            </a:r>
            <a:r>
              <a:rPr lang="en-US" i="1" dirty="0" smtClean="0"/>
              <a:t>h</a:t>
            </a:r>
            <a:r>
              <a:rPr lang="en-US" dirty="0" smtClean="0"/>
              <a:t>(</a:t>
            </a:r>
            <a:r>
              <a:rPr lang="en-US" i="1" dirty="0" smtClean="0"/>
              <a:t>X</a:t>
            </a:r>
            <a:r>
              <a:rPr lang="en-US" dirty="0" smtClean="0"/>
              <a:t>, </a:t>
            </a:r>
            <a:r>
              <a:rPr lang="en-US" i="1" dirty="0" smtClean="0"/>
              <a:t>Y</a:t>
            </a:r>
            <a:r>
              <a:rPr lang="en-US" dirty="0" smtClean="0"/>
              <a:t>) denote the function of interest.</a:t>
            </a:r>
            <a:endParaRPr lang="en-US"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43</a:t>
            </a:fld>
            <a:endParaRPr lang="en-US" dirty="0"/>
          </a:p>
        </p:txBody>
      </p:sp>
      <p:graphicFrame>
        <p:nvGraphicFramePr>
          <p:cNvPr id="6" name="Object 5"/>
          <p:cNvGraphicFramePr>
            <a:graphicFrameLocks noChangeAspect="1"/>
          </p:cNvGraphicFramePr>
          <p:nvPr/>
        </p:nvGraphicFramePr>
        <p:xfrm>
          <a:off x="533400" y="3657600"/>
          <a:ext cx="8123766" cy="1447800"/>
        </p:xfrm>
        <a:graphic>
          <a:graphicData uri="http://schemas.openxmlformats.org/presentationml/2006/ole">
            <p:oleObj spid="_x0000_s119810" name="Equation" r:id="rId4" imgW="3848040" imgH="685800" progId="Equation.DSMT4">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Example 5-19: E(Function of 2 Random Variables)</a:t>
            </a:r>
            <a:endParaRPr lang="en-US" sz="2800"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44</a:t>
            </a:fld>
            <a:endParaRPr lang="en-US" dirty="0"/>
          </a:p>
        </p:txBody>
      </p:sp>
      <p:pic>
        <p:nvPicPr>
          <p:cNvPr id="120834" name="Picture 2" descr="C:\Documents and Settings\rsims\My Documents\Sims Courses\Wiley Slide Development Project\JPEG images from Jenny\Ch05\fig_05_12.jpg"/>
          <p:cNvPicPr>
            <a:picLocks noChangeAspect="1" noChangeArrowheads="1"/>
          </p:cNvPicPr>
          <p:nvPr/>
        </p:nvPicPr>
        <p:blipFill>
          <a:blip r:embed="rId4" cstate="print"/>
          <a:srcRect/>
          <a:stretch>
            <a:fillRect/>
          </a:stretch>
        </p:blipFill>
        <p:spPr bwMode="auto">
          <a:xfrm>
            <a:off x="4871816" y="1524000"/>
            <a:ext cx="3896838" cy="3657600"/>
          </a:xfrm>
          <a:prstGeom prst="rect">
            <a:avLst/>
          </a:prstGeom>
          <a:noFill/>
        </p:spPr>
      </p:pic>
      <p:sp>
        <p:nvSpPr>
          <p:cNvPr id="7" name="TextBox 6"/>
          <p:cNvSpPr txBox="1"/>
          <p:nvPr/>
        </p:nvSpPr>
        <p:spPr>
          <a:xfrm>
            <a:off x="5181600" y="5410200"/>
            <a:ext cx="3657600" cy="707886"/>
          </a:xfrm>
          <a:prstGeom prst="rect">
            <a:avLst/>
          </a:prstGeom>
          <a:noFill/>
        </p:spPr>
        <p:txBody>
          <a:bodyPr wrap="square" rtlCol="0">
            <a:spAutoFit/>
          </a:bodyPr>
          <a:lstStyle/>
          <a:p>
            <a:r>
              <a:rPr lang="en-US" sz="2000" dirty="0" smtClean="0">
                <a:solidFill>
                  <a:srgbClr val="0070C0"/>
                </a:solidFill>
              </a:rPr>
              <a:t>Figure 5-12  </a:t>
            </a:r>
            <a:r>
              <a:rPr lang="en-US" sz="2000" dirty="0" smtClean="0"/>
              <a:t>Discrete joint distribution of X and Y.</a:t>
            </a:r>
            <a:endParaRPr lang="en-US" sz="2000" dirty="0"/>
          </a:p>
        </p:txBody>
      </p:sp>
      <p:sp>
        <p:nvSpPr>
          <p:cNvPr id="8" name="TextBox 7"/>
          <p:cNvSpPr txBox="1"/>
          <p:nvPr/>
        </p:nvSpPr>
        <p:spPr>
          <a:xfrm>
            <a:off x="457200" y="990600"/>
            <a:ext cx="4038600" cy="830997"/>
          </a:xfrm>
          <a:prstGeom prst="rect">
            <a:avLst/>
          </a:prstGeom>
          <a:noFill/>
        </p:spPr>
        <p:txBody>
          <a:bodyPr wrap="square" rtlCol="0">
            <a:spAutoFit/>
          </a:bodyPr>
          <a:lstStyle/>
          <a:p>
            <a:r>
              <a:rPr lang="en-US" sz="2400" dirty="0" smtClean="0"/>
              <a:t>Task:  Calculate </a:t>
            </a:r>
            <a:r>
              <a:rPr lang="en-US" sz="2400" i="1" dirty="0" smtClean="0"/>
              <a:t>E</a:t>
            </a:r>
            <a:r>
              <a:rPr lang="en-US" sz="2400" dirty="0" smtClean="0"/>
              <a:t>[(</a:t>
            </a:r>
            <a:r>
              <a:rPr lang="en-US" sz="2400" i="1" dirty="0" smtClean="0"/>
              <a:t>X</a:t>
            </a:r>
            <a:r>
              <a:rPr lang="en-US" sz="2400" dirty="0" smtClean="0"/>
              <a:t>-</a:t>
            </a:r>
            <a:r>
              <a:rPr lang="el-GR" sz="2400" dirty="0" smtClean="0"/>
              <a:t>μ</a:t>
            </a:r>
            <a:r>
              <a:rPr lang="en-US" sz="2400" i="1" baseline="-25000" dirty="0" smtClean="0"/>
              <a:t>X</a:t>
            </a:r>
            <a:r>
              <a:rPr lang="en-US" sz="2400" dirty="0" smtClean="0"/>
              <a:t>)(</a:t>
            </a:r>
            <a:r>
              <a:rPr lang="en-US" sz="2400" i="1" dirty="0" smtClean="0"/>
              <a:t>Y</a:t>
            </a:r>
            <a:r>
              <a:rPr lang="en-US" sz="2400" dirty="0" smtClean="0"/>
              <a:t>-</a:t>
            </a:r>
            <a:r>
              <a:rPr lang="el-GR" sz="2400" dirty="0" smtClean="0"/>
              <a:t>μ</a:t>
            </a:r>
            <a:r>
              <a:rPr lang="en-US" sz="2400" i="1" baseline="-25000" dirty="0" smtClean="0"/>
              <a:t>Y</a:t>
            </a:r>
            <a:r>
              <a:rPr lang="en-US" sz="2400" dirty="0" smtClean="0"/>
              <a:t>)] = covariance</a:t>
            </a:r>
            <a:endParaRPr lang="en-US" sz="2400" dirty="0"/>
          </a:p>
        </p:txBody>
      </p:sp>
      <p:graphicFrame>
        <p:nvGraphicFramePr>
          <p:cNvPr id="120835" name="Object 3"/>
          <p:cNvGraphicFramePr>
            <a:graphicFrameLocks noChangeAspect="1"/>
          </p:cNvGraphicFramePr>
          <p:nvPr/>
        </p:nvGraphicFramePr>
        <p:xfrm>
          <a:off x="533399" y="2057400"/>
          <a:ext cx="4226169" cy="3733800"/>
        </p:xfrm>
        <a:graphic>
          <a:graphicData uri="http://schemas.openxmlformats.org/presentationml/2006/ole">
            <p:oleObj spid="_x0000_s120835" name="Worksheet" r:id="rId5" imgW="2943149" imgH="2600249" progId="Excel.Sheet.12">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Defined</a:t>
            </a:r>
            <a:endParaRPr lang="en-US"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45</a:t>
            </a:fld>
            <a:endParaRPr lang="en-US" dirty="0"/>
          </a:p>
        </p:txBody>
      </p:sp>
      <p:graphicFrame>
        <p:nvGraphicFramePr>
          <p:cNvPr id="6" name="Object 5"/>
          <p:cNvGraphicFramePr>
            <a:graphicFrameLocks noChangeAspect="1"/>
          </p:cNvGraphicFramePr>
          <p:nvPr/>
        </p:nvGraphicFramePr>
        <p:xfrm>
          <a:off x="381000" y="1114425"/>
          <a:ext cx="8316913" cy="5043488"/>
        </p:xfrm>
        <a:graphic>
          <a:graphicData uri="http://schemas.openxmlformats.org/presentationml/2006/ole">
            <p:oleObj spid="_x0000_s121858" name="Equation" r:id="rId4" imgW="3644640" imgH="2209680" progId="Equation.DSMT4">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and Scatter Patterns</a:t>
            </a:r>
            <a:endParaRPr lang="en-US"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46</a:t>
            </a:fld>
            <a:endParaRPr lang="en-US" dirty="0"/>
          </a:p>
        </p:txBody>
      </p:sp>
      <p:pic>
        <p:nvPicPr>
          <p:cNvPr id="122882" name="Picture 2" descr="C:\Documents and Settings\rsims\My Documents\Sims Courses\Wiley Slide Development Project\JPEG images from Jenny\Ch05\fig_05_13.jpg"/>
          <p:cNvPicPr>
            <a:picLocks noChangeAspect="1" noChangeArrowheads="1"/>
          </p:cNvPicPr>
          <p:nvPr/>
        </p:nvPicPr>
        <p:blipFill>
          <a:blip r:embed="rId3" cstate="print"/>
          <a:srcRect/>
          <a:stretch>
            <a:fillRect/>
          </a:stretch>
        </p:blipFill>
        <p:spPr bwMode="auto">
          <a:xfrm>
            <a:off x="1981200" y="838200"/>
            <a:ext cx="5019408" cy="4495800"/>
          </a:xfrm>
          <a:prstGeom prst="rect">
            <a:avLst/>
          </a:prstGeom>
          <a:noFill/>
        </p:spPr>
      </p:pic>
      <p:sp>
        <p:nvSpPr>
          <p:cNvPr id="7" name="TextBox 6"/>
          <p:cNvSpPr txBox="1"/>
          <p:nvPr/>
        </p:nvSpPr>
        <p:spPr>
          <a:xfrm>
            <a:off x="1524000" y="5410200"/>
            <a:ext cx="6477000" cy="923330"/>
          </a:xfrm>
          <a:prstGeom prst="rect">
            <a:avLst/>
          </a:prstGeom>
          <a:noFill/>
        </p:spPr>
        <p:txBody>
          <a:bodyPr wrap="square" rtlCol="0">
            <a:spAutoFit/>
          </a:bodyPr>
          <a:lstStyle/>
          <a:p>
            <a:r>
              <a:rPr lang="en-US" dirty="0" smtClean="0">
                <a:solidFill>
                  <a:srgbClr val="0070C0"/>
                </a:solidFill>
              </a:rPr>
              <a:t>Figure 5-13  </a:t>
            </a:r>
            <a:r>
              <a:rPr lang="en-US" dirty="0" smtClean="0"/>
              <a:t>Joint probability distributions and the sign of cov(</a:t>
            </a:r>
            <a:r>
              <a:rPr lang="en-US" i="1" dirty="0" smtClean="0"/>
              <a:t>X</a:t>
            </a:r>
            <a:r>
              <a:rPr lang="en-US" dirty="0" smtClean="0"/>
              <a:t>, </a:t>
            </a:r>
            <a:r>
              <a:rPr lang="en-US" i="1" dirty="0" smtClean="0"/>
              <a:t>Y</a:t>
            </a:r>
            <a:r>
              <a:rPr lang="en-US" dirty="0" smtClean="0"/>
              <a:t>).  Note that covariance is a measure of linear relationship.  Variables with non-zero covariance are </a:t>
            </a:r>
            <a:r>
              <a:rPr lang="en-US" dirty="0" smtClean="0">
                <a:solidFill>
                  <a:srgbClr val="0070C0"/>
                </a:solidFill>
              </a:rPr>
              <a:t>correlated.</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5-20: Intuitive Covariance</a:t>
            </a:r>
            <a:endParaRPr lang="en-US"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47</a:t>
            </a:fld>
            <a:endParaRPr lang="en-US" dirty="0"/>
          </a:p>
        </p:txBody>
      </p:sp>
      <p:sp>
        <p:nvSpPr>
          <p:cNvPr id="7" name="TextBox 6"/>
          <p:cNvSpPr txBox="1"/>
          <p:nvPr/>
        </p:nvSpPr>
        <p:spPr>
          <a:xfrm>
            <a:off x="609600" y="3886200"/>
            <a:ext cx="7696200" cy="1938992"/>
          </a:xfrm>
          <a:prstGeom prst="rect">
            <a:avLst/>
          </a:prstGeom>
          <a:noFill/>
        </p:spPr>
        <p:txBody>
          <a:bodyPr wrap="square" rtlCol="0">
            <a:spAutoFit/>
          </a:bodyPr>
          <a:lstStyle/>
          <a:p>
            <a:r>
              <a:rPr lang="en-US" sz="2400" dirty="0" smtClean="0"/>
              <a:t>The probability  distribution of Example 5-1 is shown.</a:t>
            </a:r>
          </a:p>
          <a:p>
            <a:endParaRPr lang="en-US" sz="2400" dirty="0" smtClean="0"/>
          </a:p>
          <a:p>
            <a:r>
              <a:rPr lang="en-US" sz="2400" dirty="0" smtClean="0"/>
              <a:t>By inspection, note that the larger probabilities occur as </a:t>
            </a:r>
            <a:r>
              <a:rPr lang="en-US" sz="2400" i="1" dirty="0" smtClean="0"/>
              <a:t>X</a:t>
            </a:r>
            <a:r>
              <a:rPr lang="en-US" sz="2400" dirty="0" smtClean="0"/>
              <a:t> and </a:t>
            </a:r>
            <a:r>
              <a:rPr lang="en-US" sz="2400" i="1" dirty="0" smtClean="0"/>
              <a:t>Y</a:t>
            </a:r>
            <a:r>
              <a:rPr lang="en-US" sz="2400" dirty="0" smtClean="0"/>
              <a:t> move in opposite directions.  This indicates a negative covariance.</a:t>
            </a:r>
            <a:endParaRPr lang="en-US" sz="2400" dirty="0"/>
          </a:p>
        </p:txBody>
      </p:sp>
      <p:graphicFrame>
        <p:nvGraphicFramePr>
          <p:cNvPr id="123907" name="Object 3"/>
          <p:cNvGraphicFramePr>
            <a:graphicFrameLocks noChangeAspect="1"/>
          </p:cNvGraphicFramePr>
          <p:nvPr/>
        </p:nvGraphicFramePr>
        <p:xfrm>
          <a:off x="2209800" y="914400"/>
          <a:ext cx="4352094" cy="2819400"/>
        </p:xfrm>
        <a:graphic>
          <a:graphicData uri="http://schemas.openxmlformats.org/presentationml/2006/ole">
            <p:oleObj spid="_x0000_s123907" name="Worksheet" r:id="rId4" imgW="2190902" imgH="1419149" progId="Excel.Sheet.12">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t>
            </a:r>
            <a:r>
              <a:rPr lang="el-GR" dirty="0" smtClean="0"/>
              <a:t>ρ</a:t>
            </a:r>
            <a:r>
              <a:rPr lang="en-US" dirty="0" smtClean="0"/>
              <a:t> = rho)</a:t>
            </a:r>
            <a:endParaRPr lang="en-US"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48</a:t>
            </a:fld>
            <a:endParaRPr lang="en-US" dirty="0"/>
          </a:p>
        </p:txBody>
      </p:sp>
      <p:graphicFrame>
        <p:nvGraphicFramePr>
          <p:cNvPr id="6" name="Object 5"/>
          <p:cNvGraphicFramePr>
            <a:graphicFrameLocks noChangeAspect="1"/>
          </p:cNvGraphicFramePr>
          <p:nvPr/>
        </p:nvGraphicFramePr>
        <p:xfrm>
          <a:off x="457200" y="990600"/>
          <a:ext cx="8018601" cy="4960937"/>
        </p:xfrm>
        <a:graphic>
          <a:graphicData uri="http://schemas.openxmlformats.org/presentationml/2006/ole">
            <p:oleObj spid="_x0000_s124930" name="Equation" r:id="rId4" imgW="3530520" imgH="2184120" progId="Equation.DSMT4">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5-21: Covariance &amp; Correlation</a:t>
            </a:r>
            <a:endParaRPr lang="en-US" dirty="0"/>
          </a:p>
        </p:txBody>
      </p:sp>
      <p:sp>
        <p:nvSpPr>
          <p:cNvPr id="3" name="Content Placeholder 2"/>
          <p:cNvSpPr>
            <a:spLocks noGrp="1"/>
          </p:cNvSpPr>
          <p:nvPr>
            <p:ph idx="1"/>
          </p:nvPr>
        </p:nvSpPr>
        <p:spPr>
          <a:xfrm>
            <a:off x="457200" y="838200"/>
            <a:ext cx="2819400" cy="533400"/>
          </a:xfrm>
        </p:spPr>
        <p:txBody>
          <a:bodyPr>
            <a:noAutofit/>
          </a:bodyPr>
          <a:lstStyle/>
          <a:p>
            <a:pPr>
              <a:buNone/>
            </a:pPr>
            <a:r>
              <a:rPr lang="en-US" sz="2400" dirty="0" smtClean="0"/>
              <a:t>Determine the covariance and correlation.</a:t>
            </a:r>
            <a:endParaRPr lang="en-US" sz="2400"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49</a:t>
            </a:fld>
            <a:endParaRPr lang="en-US" dirty="0"/>
          </a:p>
        </p:txBody>
      </p:sp>
      <p:pic>
        <p:nvPicPr>
          <p:cNvPr id="125954" name="Picture 2" descr="C:\Documents and Settings\rsims\My Documents\Sims Courses\Wiley Slide Development Project\JPEG images from Jenny\Ch05\fig_05_14.jpg"/>
          <p:cNvPicPr>
            <a:picLocks noChangeAspect="1" noChangeArrowheads="1"/>
          </p:cNvPicPr>
          <p:nvPr/>
        </p:nvPicPr>
        <p:blipFill>
          <a:blip r:embed="rId4" cstate="print"/>
          <a:srcRect/>
          <a:stretch>
            <a:fillRect/>
          </a:stretch>
        </p:blipFill>
        <p:spPr bwMode="auto">
          <a:xfrm>
            <a:off x="609599" y="2133600"/>
            <a:ext cx="3409733" cy="3200400"/>
          </a:xfrm>
          <a:prstGeom prst="rect">
            <a:avLst/>
          </a:prstGeom>
          <a:noFill/>
        </p:spPr>
      </p:pic>
      <p:graphicFrame>
        <p:nvGraphicFramePr>
          <p:cNvPr id="125955" name="Object 3"/>
          <p:cNvGraphicFramePr>
            <a:graphicFrameLocks noChangeAspect="1"/>
          </p:cNvGraphicFramePr>
          <p:nvPr/>
        </p:nvGraphicFramePr>
        <p:xfrm>
          <a:off x="4572000" y="838199"/>
          <a:ext cx="4114800" cy="5339919"/>
        </p:xfrm>
        <a:graphic>
          <a:graphicData uri="http://schemas.openxmlformats.org/presentationml/2006/ole">
            <p:oleObj spid="_x0000_s125955" name="Worksheet" r:id="rId5" imgW="2943225" imgH="3819525" progId="Excel.Sheet.12">
              <p:embed/>
            </p:oleObj>
          </a:graphicData>
        </a:graphic>
      </p:graphicFrame>
      <p:sp>
        <p:nvSpPr>
          <p:cNvPr id="8" name="TextBox 7"/>
          <p:cNvSpPr txBox="1"/>
          <p:nvPr/>
        </p:nvSpPr>
        <p:spPr>
          <a:xfrm>
            <a:off x="685800" y="5410200"/>
            <a:ext cx="3276600" cy="707886"/>
          </a:xfrm>
          <a:prstGeom prst="rect">
            <a:avLst/>
          </a:prstGeom>
          <a:noFill/>
        </p:spPr>
        <p:txBody>
          <a:bodyPr wrap="square" rtlCol="0">
            <a:spAutoFit/>
          </a:bodyPr>
          <a:lstStyle/>
          <a:p>
            <a:r>
              <a:rPr lang="en-US" sz="2000" dirty="0" smtClean="0">
                <a:solidFill>
                  <a:srgbClr val="0070C0"/>
                </a:solidFill>
              </a:rPr>
              <a:t>Figure 5-14  </a:t>
            </a:r>
            <a:r>
              <a:rPr lang="en-US" sz="2000" dirty="0" smtClean="0"/>
              <a:t>Discrete joint distribution, </a:t>
            </a:r>
            <a:r>
              <a:rPr lang="en-US" sz="2000" i="1" dirty="0" smtClean="0"/>
              <a:t>f</a:t>
            </a:r>
            <a:r>
              <a:rPr lang="en-US" sz="2000" dirty="0" smtClean="0"/>
              <a:t>(</a:t>
            </a:r>
            <a:r>
              <a:rPr lang="en-US" sz="2000" i="1" dirty="0" smtClean="0"/>
              <a:t>x</a:t>
            </a:r>
            <a:r>
              <a:rPr lang="en-US" sz="2000" dirty="0" smtClean="0"/>
              <a:t>, </a:t>
            </a:r>
            <a:r>
              <a:rPr lang="en-US" sz="2000" i="1" dirty="0" smtClean="0"/>
              <a:t>y</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 Probability Mass Function Defined</a:t>
            </a:r>
            <a:endParaRPr lang="en-US" dirty="0"/>
          </a:p>
        </p:txBody>
      </p:sp>
      <p:sp>
        <p:nvSpPr>
          <p:cNvPr id="4" name="Footer Placeholder 3"/>
          <p:cNvSpPr>
            <a:spLocks noGrp="1"/>
          </p:cNvSpPr>
          <p:nvPr>
            <p:ph type="ftr" sz="quarter" idx="11"/>
          </p:nvPr>
        </p:nvSpPr>
        <p:spPr/>
        <p:txBody>
          <a:bodyPr/>
          <a:lstStyle/>
          <a:p>
            <a:r>
              <a:rPr lang="en-US" dirty="0" smtClean="0"/>
              <a:t>Sec 5-1.1 Joint Probability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a:t>
            </a:fld>
            <a:endParaRPr lang="en-US" dirty="0"/>
          </a:p>
        </p:txBody>
      </p:sp>
      <p:graphicFrame>
        <p:nvGraphicFramePr>
          <p:cNvPr id="6" name="Object 5"/>
          <p:cNvGraphicFramePr>
            <a:graphicFrameLocks noChangeAspect="1"/>
          </p:cNvGraphicFramePr>
          <p:nvPr/>
        </p:nvGraphicFramePr>
        <p:xfrm>
          <a:off x="671513" y="1397000"/>
          <a:ext cx="7864475" cy="3473450"/>
        </p:xfrm>
        <a:graphic>
          <a:graphicData uri="http://schemas.openxmlformats.org/presentationml/2006/ole">
            <p:oleObj spid="_x0000_s2050" name="Equation" r:id="rId4" imgW="3911400" imgH="1726920" progId="Equation.DSMT4">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5-21</a:t>
            </a:r>
            <a:endParaRPr lang="en-US"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50</a:t>
            </a:fld>
            <a:endParaRPr lang="en-US" dirty="0"/>
          </a:p>
        </p:txBody>
      </p:sp>
      <p:pic>
        <p:nvPicPr>
          <p:cNvPr id="126978" name="Picture 2" descr="C:\Documents and Settings\rsims\My Documents\Sims Courses\Wiley Slide Development Project\JPEG images from Jenny\Ch05\fig_05_15.jpg"/>
          <p:cNvPicPr>
            <a:picLocks noChangeAspect="1" noChangeArrowheads="1"/>
          </p:cNvPicPr>
          <p:nvPr/>
        </p:nvPicPr>
        <p:blipFill>
          <a:blip r:embed="rId4" cstate="print"/>
          <a:srcRect/>
          <a:stretch>
            <a:fillRect/>
          </a:stretch>
        </p:blipFill>
        <p:spPr bwMode="auto">
          <a:xfrm>
            <a:off x="457200" y="1752600"/>
            <a:ext cx="3508375" cy="3213317"/>
          </a:xfrm>
          <a:prstGeom prst="rect">
            <a:avLst/>
          </a:prstGeom>
          <a:noFill/>
        </p:spPr>
      </p:pic>
      <p:sp>
        <p:nvSpPr>
          <p:cNvPr id="7" name="TextBox 6"/>
          <p:cNvSpPr txBox="1"/>
          <p:nvPr/>
        </p:nvSpPr>
        <p:spPr>
          <a:xfrm>
            <a:off x="533400" y="914400"/>
            <a:ext cx="3200400" cy="830997"/>
          </a:xfrm>
          <a:prstGeom prst="rect">
            <a:avLst/>
          </a:prstGeom>
          <a:noFill/>
        </p:spPr>
        <p:txBody>
          <a:bodyPr wrap="square" rtlCol="0">
            <a:spAutoFit/>
          </a:bodyPr>
          <a:lstStyle/>
          <a:p>
            <a:r>
              <a:rPr lang="en-US" sz="2400" dirty="0" smtClean="0"/>
              <a:t>Calculate the correlation.</a:t>
            </a:r>
            <a:endParaRPr lang="en-US" sz="2400" dirty="0"/>
          </a:p>
        </p:txBody>
      </p:sp>
      <p:graphicFrame>
        <p:nvGraphicFramePr>
          <p:cNvPr id="126979" name="Object 3"/>
          <p:cNvGraphicFramePr>
            <a:graphicFrameLocks noChangeAspect="1"/>
          </p:cNvGraphicFramePr>
          <p:nvPr/>
        </p:nvGraphicFramePr>
        <p:xfrm>
          <a:off x="4191000" y="1143000"/>
          <a:ext cx="4495800" cy="4698736"/>
        </p:xfrm>
        <a:graphic>
          <a:graphicData uri="http://schemas.openxmlformats.org/presentationml/2006/ole">
            <p:oleObj spid="_x0000_s126979" name="Worksheet" r:id="rId5" imgW="2743200" imgH="2867025" progId="Excel.Sheet.12">
              <p:embed/>
            </p:oleObj>
          </a:graphicData>
        </a:graphic>
      </p:graphicFrame>
      <p:sp>
        <p:nvSpPr>
          <p:cNvPr id="10" name="TextBox 9"/>
          <p:cNvSpPr txBox="1"/>
          <p:nvPr/>
        </p:nvSpPr>
        <p:spPr>
          <a:xfrm>
            <a:off x="457200" y="5029200"/>
            <a:ext cx="3276600" cy="923330"/>
          </a:xfrm>
          <a:prstGeom prst="rect">
            <a:avLst/>
          </a:prstGeom>
          <a:noFill/>
        </p:spPr>
        <p:txBody>
          <a:bodyPr wrap="square" rtlCol="0">
            <a:spAutoFit/>
          </a:bodyPr>
          <a:lstStyle/>
          <a:p>
            <a:r>
              <a:rPr lang="en-US" dirty="0" smtClean="0">
                <a:solidFill>
                  <a:srgbClr val="0070C0"/>
                </a:solidFill>
              </a:rPr>
              <a:t>Figure 5-15  </a:t>
            </a:r>
            <a:r>
              <a:rPr lang="en-US" dirty="0" smtClean="0"/>
              <a:t>Discrete joint distribution.  Steepness of line connecting points is immaterial.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Implies </a:t>
            </a:r>
            <a:r>
              <a:rPr lang="el-GR" dirty="0" smtClean="0"/>
              <a:t>ρ</a:t>
            </a:r>
            <a:r>
              <a:rPr lang="en-US" dirty="0" smtClean="0"/>
              <a:t> = 0</a:t>
            </a:r>
            <a:endParaRPr lang="en-US" dirty="0"/>
          </a:p>
        </p:txBody>
      </p:sp>
      <p:sp>
        <p:nvSpPr>
          <p:cNvPr id="3" name="Content Placeholder 2"/>
          <p:cNvSpPr>
            <a:spLocks noGrp="1"/>
          </p:cNvSpPr>
          <p:nvPr>
            <p:ph idx="1"/>
          </p:nvPr>
        </p:nvSpPr>
        <p:spPr/>
        <p:txBody>
          <a:bodyPr>
            <a:normAutofit lnSpcReduction="10000"/>
          </a:bodyPr>
          <a:lstStyle/>
          <a:p>
            <a:r>
              <a:rPr lang="en-US" dirty="0" smtClean="0"/>
              <a:t>If </a:t>
            </a:r>
            <a:r>
              <a:rPr lang="en-US" i="1" dirty="0" smtClean="0"/>
              <a:t>X</a:t>
            </a:r>
            <a:r>
              <a:rPr lang="en-US" dirty="0" smtClean="0"/>
              <a:t> and </a:t>
            </a:r>
            <a:r>
              <a:rPr lang="en-US" i="1" dirty="0" smtClean="0"/>
              <a:t>Y</a:t>
            </a:r>
            <a:r>
              <a:rPr lang="en-US" dirty="0" smtClean="0"/>
              <a:t> are independent random variables,</a:t>
            </a:r>
          </a:p>
          <a:p>
            <a:pPr>
              <a:buNone/>
            </a:pPr>
            <a:r>
              <a:rPr lang="en-US" dirty="0" smtClean="0"/>
              <a:t>			</a:t>
            </a:r>
            <a:r>
              <a:rPr lang="el-GR" dirty="0" smtClean="0"/>
              <a:t>σ</a:t>
            </a:r>
            <a:r>
              <a:rPr lang="en-US" baseline="-25000" dirty="0" smtClean="0"/>
              <a:t>XY</a:t>
            </a:r>
            <a:r>
              <a:rPr lang="en-US" dirty="0" smtClean="0"/>
              <a:t> = </a:t>
            </a:r>
            <a:r>
              <a:rPr lang="el-GR" dirty="0" smtClean="0"/>
              <a:t>ρ</a:t>
            </a:r>
            <a:r>
              <a:rPr lang="en-US" baseline="-25000" dirty="0" smtClean="0"/>
              <a:t>XY</a:t>
            </a:r>
            <a:r>
              <a:rPr lang="en-US" dirty="0" smtClean="0"/>
              <a:t> = 0 		   	     (5-17)</a:t>
            </a:r>
          </a:p>
          <a:p>
            <a:pPr>
              <a:buNone/>
            </a:pPr>
            <a:endParaRPr lang="en-US" dirty="0" smtClean="0"/>
          </a:p>
          <a:p>
            <a:r>
              <a:rPr lang="el-GR" dirty="0" smtClean="0"/>
              <a:t>ρ</a:t>
            </a:r>
            <a:r>
              <a:rPr lang="en-US" baseline="-25000" dirty="0" smtClean="0"/>
              <a:t>XY</a:t>
            </a:r>
            <a:r>
              <a:rPr lang="en-US" dirty="0" smtClean="0"/>
              <a:t> = 0 is necessary, but not a sufficient condition for independence.  </a:t>
            </a:r>
          </a:p>
          <a:p>
            <a:pPr lvl="1"/>
            <a:r>
              <a:rPr lang="en-US" dirty="0" smtClean="0"/>
              <a:t>Figure 5-13d (</a:t>
            </a:r>
            <a:r>
              <a:rPr lang="en-US" i="1" dirty="0" smtClean="0"/>
              <a:t>x</a:t>
            </a:r>
            <a:r>
              <a:rPr lang="en-US" dirty="0" smtClean="0"/>
              <a:t>, </a:t>
            </a:r>
            <a:r>
              <a:rPr lang="en-US" i="1" dirty="0" smtClean="0"/>
              <a:t>y</a:t>
            </a:r>
            <a:r>
              <a:rPr lang="en-US" dirty="0" smtClean="0"/>
              <a:t> plots as a circle) provides an example.</a:t>
            </a:r>
          </a:p>
          <a:p>
            <a:pPr lvl="1"/>
            <a:r>
              <a:rPr lang="en-US" dirty="0" smtClean="0"/>
              <a:t>Figure 5-13b (</a:t>
            </a:r>
            <a:r>
              <a:rPr lang="en-US" i="1" dirty="0" smtClean="0"/>
              <a:t>x</a:t>
            </a:r>
            <a:r>
              <a:rPr lang="en-US" dirty="0" smtClean="0"/>
              <a:t>, </a:t>
            </a:r>
            <a:r>
              <a:rPr lang="en-US" i="1" dirty="0" smtClean="0"/>
              <a:t>y</a:t>
            </a:r>
            <a:r>
              <a:rPr lang="en-US" dirty="0" smtClean="0"/>
              <a:t> plots as a square) indicates independence, but a non-rectangular pattern would indicate dependence.</a:t>
            </a:r>
            <a:endParaRPr lang="en-US"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Example 5-23: Independence Implies Zero Covariance</a:t>
            </a:r>
            <a:endParaRPr lang="en-US" sz="2800" dirty="0"/>
          </a:p>
        </p:txBody>
      </p:sp>
      <p:sp>
        <p:nvSpPr>
          <p:cNvPr id="4" name="Footer Placeholder 3"/>
          <p:cNvSpPr>
            <a:spLocks noGrp="1"/>
          </p:cNvSpPr>
          <p:nvPr>
            <p:ph type="ftr" sz="quarter" idx="11"/>
          </p:nvPr>
        </p:nvSpPr>
        <p:spPr/>
        <p:txBody>
          <a:bodyPr/>
          <a:lstStyle/>
          <a:p>
            <a:r>
              <a:rPr lang="en-US" dirty="0" smtClean="0"/>
              <a:t>Sec 5-2 Covariance &amp; Correlation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52</a:t>
            </a:fld>
            <a:endParaRPr lang="en-US" dirty="0"/>
          </a:p>
        </p:txBody>
      </p:sp>
      <p:pic>
        <p:nvPicPr>
          <p:cNvPr id="148482" name="Picture 2" descr="C:\Documents and Settings\rsims\My Documents\Sims Courses\Wiley Slide Development Project\JPEG images from Jenny\Ch05\fig_05_16.jpg"/>
          <p:cNvPicPr>
            <a:picLocks noChangeAspect="1" noChangeArrowheads="1"/>
          </p:cNvPicPr>
          <p:nvPr/>
        </p:nvPicPr>
        <p:blipFill>
          <a:blip r:embed="rId4" cstate="print"/>
          <a:srcRect/>
          <a:stretch>
            <a:fillRect/>
          </a:stretch>
        </p:blipFill>
        <p:spPr bwMode="auto">
          <a:xfrm>
            <a:off x="6172200" y="1143000"/>
            <a:ext cx="2617787" cy="2753044"/>
          </a:xfrm>
          <a:prstGeom prst="rect">
            <a:avLst/>
          </a:prstGeom>
          <a:noFill/>
        </p:spPr>
      </p:pic>
      <p:graphicFrame>
        <p:nvGraphicFramePr>
          <p:cNvPr id="8" name="Object 7"/>
          <p:cNvGraphicFramePr>
            <a:graphicFrameLocks noChangeAspect="1"/>
          </p:cNvGraphicFramePr>
          <p:nvPr/>
        </p:nvGraphicFramePr>
        <p:xfrm>
          <a:off x="457200" y="839788"/>
          <a:ext cx="5418138" cy="912812"/>
        </p:xfrm>
        <a:graphic>
          <a:graphicData uri="http://schemas.openxmlformats.org/presentationml/2006/ole">
            <p:oleObj spid="_x0000_s148483" name="Equation" r:id="rId5" imgW="3009600" imgH="507960" progId="Equation.DSMT4">
              <p:embed/>
            </p:oleObj>
          </a:graphicData>
        </a:graphic>
      </p:graphicFrame>
      <p:sp>
        <p:nvSpPr>
          <p:cNvPr id="9" name="TextBox 8"/>
          <p:cNvSpPr txBox="1"/>
          <p:nvPr/>
        </p:nvSpPr>
        <p:spPr>
          <a:xfrm>
            <a:off x="6248400" y="3962400"/>
            <a:ext cx="2590801" cy="707886"/>
          </a:xfrm>
          <a:prstGeom prst="rect">
            <a:avLst/>
          </a:prstGeom>
          <a:noFill/>
        </p:spPr>
        <p:txBody>
          <a:bodyPr wrap="square" rtlCol="0">
            <a:spAutoFit/>
          </a:bodyPr>
          <a:lstStyle/>
          <a:p>
            <a:r>
              <a:rPr lang="en-US" sz="2000" dirty="0" smtClean="0">
                <a:solidFill>
                  <a:srgbClr val="0070C0"/>
                </a:solidFill>
              </a:rPr>
              <a:t>Figure 5-15  </a:t>
            </a:r>
            <a:r>
              <a:rPr lang="en-US" sz="2000" dirty="0" smtClean="0"/>
              <a:t>A planar joint distribution.</a:t>
            </a:r>
            <a:endParaRPr lang="en-US" sz="2000" dirty="0"/>
          </a:p>
        </p:txBody>
      </p:sp>
      <p:graphicFrame>
        <p:nvGraphicFramePr>
          <p:cNvPr id="10" name="Object 9"/>
          <p:cNvGraphicFramePr>
            <a:graphicFrameLocks noChangeAspect="1"/>
          </p:cNvGraphicFramePr>
          <p:nvPr/>
        </p:nvGraphicFramePr>
        <p:xfrm>
          <a:off x="3276600" y="1770063"/>
          <a:ext cx="2614613" cy="3775075"/>
        </p:xfrm>
        <a:graphic>
          <a:graphicData uri="http://schemas.openxmlformats.org/presentationml/2006/ole">
            <p:oleObj spid="_x0000_s148484" name="Equation" r:id="rId6" imgW="2082600" imgH="3009600" progId="Equation.DSMT4">
              <p:embed/>
            </p:oleObj>
          </a:graphicData>
        </a:graphic>
      </p:graphicFrame>
      <p:graphicFrame>
        <p:nvGraphicFramePr>
          <p:cNvPr id="11" name="Object 10"/>
          <p:cNvGraphicFramePr>
            <a:graphicFrameLocks noChangeAspect="1"/>
          </p:cNvGraphicFramePr>
          <p:nvPr/>
        </p:nvGraphicFramePr>
        <p:xfrm>
          <a:off x="457200" y="1905000"/>
          <a:ext cx="2679405" cy="4114800"/>
        </p:xfrm>
        <a:graphic>
          <a:graphicData uri="http://schemas.openxmlformats.org/presentationml/2006/ole">
            <p:oleObj spid="_x0000_s148485" name="Equation" r:id="rId7" imgW="2133360" imgH="327636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Joint Distributions</a:t>
            </a:r>
            <a:endParaRPr lang="en-US" dirty="0"/>
          </a:p>
        </p:txBody>
      </p:sp>
      <p:sp>
        <p:nvSpPr>
          <p:cNvPr id="3" name="Content Placeholder 2"/>
          <p:cNvSpPr>
            <a:spLocks noGrp="1"/>
          </p:cNvSpPr>
          <p:nvPr>
            <p:ph idx="1"/>
          </p:nvPr>
        </p:nvSpPr>
        <p:spPr/>
        <p:txBody>
          <a:bodyPr/>
          <a:lstStyle/>
          <a:p>
            <a:r>
              <a:rPr lang="en-US" dirty="0" smtClean="0"/>
              <a:t>There are two common joint distributions</a:t>
            </a:r>
          </a:p>
          <a:p>
            <a:pPr lvl="1"/>
            <a:r>
              <a:rPr lang="en-US" dirty="0" smtClean="0"/>
              <a:t>Multinomial probability distribution (discrete), an extension of the binomial distribution</a:t>
            </a:r>
          </a:p>
          <a:p>
            <a:pPr lvl="1"/>
            <a:r>
              <a:rPr lang="en-US" dirty="0" smtClean="0"/>
              <a:t>Bivariate normal probability distribution (continuous), a two-variable extension of the normal distribution.  Although they exist, we do not deal with more than two random variables.</a:t>
            </a:r>
          </a:p>
          <a:p>
            <a:r>
              <a:rPr lang="en-US" dirty="0" smtClean="0"/>
              <a:t>There are many lesser known and custom joint probability distributions as you have already seen.</a:t>
            </a:r>
          </a:p>
          <a:p>
            <a:endParaRPr lang="en-US" dirty="0"/>
          </a:p>
        </p:txBody>
      </p:sp>
      <p:sp>
        <p:nvSpPr>
          <p:cNvPr id="4" name="Footer Placeholder 3"/>
          <p:cNvSpPr>
            <a:spLocks noGrp="1"/>
          </p:cNvSpPr>
          <p:nvPr>
            <p:ph type="ftr" sz="quarter" idx="11"/>
          </p:nvPr>
        </p:nvSpPr>
        <p:spPr/>
        <p:txBody>
          <a:bodyPr/>
          <a:lstStyle/>
          <a:p>
            <a:r>
              <a:rPr lang="en-US" dirty="0" smtClean="0"/>
              <a:t>Sec 5-3 Common Joint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Multinomial Probability Distribution</a:t>
            </a:r>
            <a:endParaRPr lang="en-US" dirty="0"/>
          </a:p>
        </p:txBody>
      </p:sp>
      <p:sp>
        <p:nvSpPr>
          <p:cNvPr id="3" name="Content Placeholder 2"/>
          <p:cNvSpPr>
            <a:spLocks noGrp="1"/>
          </p:cNvSpPr>
          <p:nvPr>
            <p:ph idx="1"/>
          </p:nvPr>
        </p:nvSpPr>
        <p:spPr>
          <a:xfrm>
            <a:off x="457200" y="1066800"/>
            <a:ext cx="8229600" cy="3276600"/>
          </a:xfrm>
        </p:spPr>
        <p:txBody>
          <a:bodyPr>
            <a:normAutofit fontScale="77500" lnSpcReduction="20000"/>
          </a:bodyPr>
          <a:lstStyle/>
          <a:p>
            <a:r>
              <a:rPr lang="en-US" dirty="0" smtClean="0"/>
              <a:t>Suppose a random experiment consists of a series of </a:t>
            </a:r>
            <a:r>
              <a:rPr lang="en-US" i="1" dirty="0" smtClean="0"/>
              <a:t>n</a:t>
            </a:r>
            <a:r>
              <a:rPr lang="en-US" dirty="0" smtClean="0"/>
              <a:t> trials.  Assume that:</a:t>
            </a:r>
          </a:p>
          <a:p>
            <a:pPr marL="971550" lvl="1" indent="-514350">
              <a:buFont typeface="+mj-lt"/>
              <a:buAutoNum type="arabicParenR"/>
            </a:pPr>
            <a:r>
              <a:rPr lang="en-US" dirty="0" smtClean="0"/>
              <a:t>The outcome of each trial can be classifies into one of </a:t>
            </a:r>
            <a:r>
              <a:rPr lang="en-US" i="1" dirty="0" smtClean="0"/>
              <a:t>k</a:t>
            </a:r>
            <a:r>
              <a:rPr lang="en-US" dirty="0" smtClean="0"/>
              <a:t> classes.</a:t>
            </a:r>
          </a:p>
          <a:p>
            <a:pPr marL="971550" lvl="1" indent="-514350">
              <a:buFont typeface="+mj-lt"/>
              <a:buAutoNum type="arabicParenR"/>
            </a:pPr>
            <a:r>
              <a:rPr lang="en-US" dirty="0" smtClean="0"/>
              <a:t>The probability of a trial  resulting in one of the </a:t>
            </a:r>
            <a:r>
              <a:rPr lang="en-US" i="1" dirty="0" smtClean="0"/>
              <a:t>k</a:t>
            </a:r>
            <a:r>
              <a:rPr lang="en-US" dirty="0" smtClean="0"/>
              <a:t> outcomes is constant, denoted as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 </a:t>
            </a:r>
            <a:r>
              <a:rPr lang="en-US" i="1" dirty="0" smtClean="0"/>
              <a:t>p</a:t>
            </a:r>
            <a:r>
              <a:rPr lang="en-US" i="1" baseline="-25000" dirty="0" smtClean="0"/>
              <a:t>k</a:t>
            </a:r>
            <a:r>
              <a:rPr lang="en-US" dirty="0" smtClean="0"/>
              <a:t>.</a:t>
            </a:r>
          </a:p>
          <a:p>
            <a:pPr marL="971550" lvl="1" indent="-514350">
              <a:buFont typeface="+mj-lt"/>
              <a:buAutoNum type="arabicParenR"/>
            </a:pPr>
            <a:r>
              <a:rPr lang="en-US" dirty="0" smtClean="0"/>
              <a:t>The trials are independent.</a:t>
            </a:r>
          </a:p>
          <a:p>
            <a:pPr marL="571500" indent="-514350"/>
            <a:r>
              <a:rPr lang="en-US" dirty="0" smtClean="0"/>
              <a:t>The random variables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a:t>
            </a:r>
            <a:r>
              <a:rPr lang="en-US" i="1" dirty="0" smtClean="0"/>
              <a:t>X</a:t>
            </a:r>
            <a:r>
              <a:rPr lang="en-US" i="1" baseline="-25000" dirty="0" smtClean="0"/>
              <a:t>k </a:t>
            </a:r>
            <a:r>
              <a:rPr lang="en-US" dirty="0" smtClean="0"/>
              <a:t>denote the number of outcomes in each class and have a multinomial distribution and probability mass function:</a:t>
            </a:r>
          </a:p>
        </p:txBody>
      </p:sp>
      <p:sp>
        <p:nvSpPr>
          <p:cNvPr id="4" name="Footer Placeholder 3"/>
          <p:cNvSpPr>
            <a:spLocks noGrp="1"/>
          </p:cNvSpPr>
          <p:nvPr>
            <p:ph type="ftr" sz="quarter" idx="11"/>
          </p:nvPr>
        </p:nvSpPr>
        <p:spPr/>
        <p:txBody>
          <a:bodyPr/>
          <a:lstStyle/>
          <a:p>
            <a:r>
              <a:rPr lang="en-US" dirty="0" smtClean="0"/>
              <a:t>Sec 5-3.1 Multinomial Probability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54</a:t>
            </a:fld>
            <a:endParaRPr lang="en-US" dirty="0"/>
          </a:p>
        </p:txBody>
      </p:sp>
      <p:graphicFrame>
        <p:nvGraphicFramePr>
          <p:cNvPr id="6" name="Object 5"/>
          <p:cNvGraphicFramePr>
            <a:graphicFrameLocks noChangeAspect="1"/>
          </p:cNvGraphicFramePr>
          <p:nvPr/>
        </p:nvGraphicFramePr>
        <p:xfrm>
          <a:off x="533400" y="4343400"/>
          <a:ext cx="7946781" cy="1295400"/>
        </p:xfrm>
        <a:graphic>
          <a:graphicData uri="http://schemas.openxmlformats.org/presentationml/2006/ole">
            <p:oleObj spid="_x0000_s149506" name="Equation" r:id="rId4" imgW="4051080" imgH="660240" progId="Equation.DSMT4">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5-24: Digital Channel</a:t>
            </a:r>
            <a:endParaRPr lang="en-US" dirty="0"/>
          </a:p>
        </p:txBody>
      </p:sp>
      <p:sp>
        <p:nvSpPr>
          <p:cNvPr id="3" name="Content Placeholder 2"/>
          <p:cNvSpPr>
            <a:spLocks noGrp="1"/>
          </p:cNvSpPr>
          <p:nvPr>
            <p:ph idx="1"/>
          </p:nvPr>
        </p:nvSpPr>
        <p:spPr>
          <a:xfrm>
            <a:off x="304800" y="1066800"/>
            <a:ext cx="7086600" cy="4038600"/>
          </a:xfrm>
        </p:spPr>
        <p:txBody>
          <a:bodyPr>
            <a:normAutofit fontScale="92500" lnSpcReduction="10000"/>
          </a:bodyPr>
          <a:lstStyle/>
          <a:p>
            <a:pPr>
              <a:buNone/>
            </a:pPr>
            <a:r>
              <a:rPr lang="en-US" sz="2800" dirty="0" smtClean="0"/>
              <a:t>Of the 20 bits received over a digital channel, 14 are of excellent quality, 3 are good, 2 are fair, 1 is poor.  The sequence received was EEEEEEEEEEEEEEGGGFFP.</a:t>
            </a:r>
          </a:p>
          <a:p>
            <a:pPr>
              <a:buNone/>
            </a:pPr>
            <a:r>
              <a:rPr lang="en-US" sz="2800" dirty="0" smtClean="0"/>
              <a:t>The probability of that sequence is 0.6</a:t>
            </a:r>
            <a:r>
              <a:rPr lang="en-US" sz="2800" baseline="30000" dirty="0" smtClean="0"/>
              <a:t>14</a:t>
            </a:r>
            <a:r>
              <a:rPr lang="en-US" sz="2800" dirty="0" smtClean="0"/>
              <a:t>0.3</a:t>
            </a:r>
            <a:r>
              <a:rPr lang="en-US" sz="2800" baseline="30000" dirty="0" smtClean="0"/>
              <a:t>3</a:t>
            </a:r>
            <a:r>
              <a:rPr lang="en-US" sz="2800" dirty="0" smtClean="0"/>
              <a:t>0.08</a:t>
            </a:r>
            <a:r>
              <a:rPr lang="en-US" sz="2800" baseline="30000" dirty="0" smtClean="0"/>
              <a:t>2</a:t>
            </a:r>
            <a:r>
              <a:rPr lang="en-US" sz="2800" dirty="0" smtClean="0"/>
              <a:t>0.02</a:t>
            </a:r>
            <a:r>
              <a:rPr lang="en-US" sz="2800" baseline="30000" dirty="0" smtClean="0"/>
              <a:t>1</a:t>
            </a:r>
            <a:r>
              <a:rPr lang="en-US" sz="2800" dirty="0" smtClean="0"/>
              <a:t> = 2.708*10</a:t>
            </a:r>
            <a:r>
              <a:rPr lang="en-US" sz="2800" baseline="30000" dirty="0" smtClean="0"/>
              <a:t>-9</a:t>
            </a:r>
          </a:p>
          <a:p>
            <a:pPr>
              <a:buNone/>
            </a:pPr>
            <a:r>
              <a:rPr lang="en-US" sz="2800" dirty="0" smtClean="0"/>
              <a:t>However, the number of different ways of receiving those bits is a lot!</a:t>
            </a:r>
          </a:p>
          <a:p>
            <a:endParaRPr lang="en-US" sz="2800" dirty="0" smtClean="0"/>
          </a:p>
          <a:p>
            <a:pPr>
              <a:buNone/>
            </a:pPr>
            <a:r>
              <a:rPr lang="en-US" sz="2800" dirty="0" smtClean="0"/>
              <a:t>The combined result is a multinomial distribution.</a:t>
            </a:r>
            <a:endParaRPr lang="en-US" sz="2800" dirty="0"/>
          </a:p>
        </p:txBody>
      </p:sp>
      <p:sp>
        <p:nvSpPr>
          <p:cNvPr id="4" name="Footer Placeholder 3"/>
          <p:cNvSpPr>
            <a:spLocks noGrp="1"/>
          </p:cNvSpPr>
          <p:nvPr>
            <p:ph type="ftr" sz="quarter" idx="11"/>
          </p:nvPr>
        </p:nvSpPr>
        <p:spPr/>
        <p:txBody>
          <a:bodyPr/>
          <a:lstStyle/>
          <a:p>
            <a:r>
              <a:rPr lang="en-US" dirty="0" smtClean="0"/>
              <a:t>Sec 5-3.1 Multinomial Probability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55</a:t>
            </a:fld>
            <a:endParaRPr lang="en-US" dirty="0"/>
          </a:p>
        </p:txBody>
      </p:sp>
      <p:graphicFrame>
        <p:nvGraphicFramePr>
          <p:cNvPr id="150530" name="Object 2"/>
          <p:cNvGraphicFramePr>
            <a:graphicFrameLocks noChangeAspect="1"/>
          </p:cNvGraphicFramePr>
          <p:nvPr/>
        </p:nvGraphicFramePr>
        <p:xfrm>
          <a:off x="7391400" y="1143000"/>
          <a:ext cx="1276350" cy="2079215"/>
        </p:xfrm>
        <a:graphic>
          <a:graphicData uri="http://schemas.openxmlformats.org/presentationml/2006/ole">
            <p:oleObj spid="_x0000_s150530" name="Worksheet" r:id="rId4" imgW="590702" imgH="961949" progId="Excel.Sheet.12">
              <p:embed/>
            </p:oleObj>
          </a:graphicData>
        </a:graphic>
      </p:graphicFrame>
      <p:graphicFrame>
        <p:nvGraphicFramePr>
          <p:cNvPr id="7" name="Object 6"/>
          <p:cNvGraphicFramePr>
            <a:graphicFrameLocks noChangeAspect="1"/>
          </p:cNvGraphicFramePr>
          <p:nvPr/>
        </p:nvGraphicFramePr>
        <p:xfrm>
          <a:off x="4800600" y="3810000"/>
          <a:ext cx="2433484" cy="685800"/>
        </p:xfrm>
        <a:graphic>
          <a:graphicData uri="http://schemas.openxmlformats.org/presentationml/2006/ole">
            <p:oleObj spid="_x0000_s150531" name="Equation" r:id="rId5" imgW="1396800" imgH="393480" progId="Equation.DSMT4">
              <p:embed/>
            </p:oleObj>
          </a:graphicData>
        </a:graphic>
      </p:graphicFrame>
      <p:graphicFrame>
        <p:nvGraphicFramePr>
          <p:cNvPr id="8" name="Object 7"/>
          <p:cNvGraphicFramePr>
            <a:graphicFrameLocks noChangeAspect="1"/>
          </p:cNvGraphicFramePr>
          <p:nvPr/>
        </p:nvGraphicFramePr>
        <p:xfrm>
          <a:off x="914399" y="5105400"/>
          <a:ext cx="7565923" cy="685800"/>
        </p:xfrm>
        <a:graphic>
          <a:graphicData uri="http://schemas.openxmlformats.org/presentationml/2006/ole">
            <p:oleObj spid="_x0000_s150532" name="Equation" r:id="rId6" imgW="4343400" imgH="393480" progId="Equation.DSMT4">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5-25: Digital Channel</a:t>
            </a:r>
            <a:endParaRPr lang="en-US" dirty="0"/>
          </a:p>
        </p:txBody>
      </p:sp>
      <p:sp>
        <p:nvSpPr>
          <p:cNvPr id="3" name="Content Placeholder 2"/>
          <p:cNvSpPr>
            <a:spLocks noGrp="1"/>
          </p:cNvSpPr>
          <p:nvPr>
            <p:ph idx="1"/>
          </p:nvPr>
        </p:nvSpPr>
        <p:spPr>
          <a:xfrm>
            <a:off x="457200" y="1066800"/>
            <a:ext cx="8229600" cy="1828800"/>
          </a:xfrm>
        </p:spPr>
        <p:txBody>
          <a:bodyPr/>
          <a:lstStyle/>
          <a:p>
            <a:pPr>
              <a:buNone/>
            </a:pPr>
            <a:r>
              <a:rPr lang="en-US" dirty="0" smtClean="0"/>
              <a:t>Refer again to the prior Example 5-24.</a:t>
            </a:r>
          </a:p>
          <a:p>
            <a:pPr>
              <a:buNone/>
            </a:pPr>
            <a:r>
              <a:rPr lang="en-US" dirty="0" smtClean="0"/>
              <a:t>What is the probability that 12 bits are </a:t>
            </a:r>
            <a:r>
              <a:rPr lang="en-US" i="1" dirty="0" smtClean="0"/>
              <a:t>E</a:t>
            </a:r>
            <a:r>
              <a:rPr lang="en-US" dirty="0" smtClean="0"/>
              <a:t>, 6 bits are </a:t>
            </a:r>
            <a:r>
              <a:rPr lang="en-US" i="1" dirty="0" smtClean="0"/>
              <a:t>G</a:t>
            </a:r>
            <a:r>
              <a:rPr lang="en-US" dirty="0" smtClean="0"/>
              <a:t>, 2 are </a:t>
            </a:r>
            <a:r>
              <a:rPr lang="en-US" i="1" dirty="0" smtClean="0"/>
              <a:t>F</a:t>
            </a:r>
            <a:r>
              <a:rPr lang="en-US" dirty="0" smtClean="0"/>
              <a:t>, and 0 are </a:t>
            </a:r>
            <a:r>
              <a:rPr lang="en-US" i="1" dirty="0" smtClean="0"/>
              <a:t>P</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Sec 5-3.1 Multinomial Probability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56</a:t>
            </a:fld>
            <a:endParaRPr lang="en-US" dirty="0"/>
          </a:p>
        </p:txBody>
      </p:sp>
      <p:graphicFrame>
        <p:nvGraphicFramePr>
          <p:cNvPr id="6" name="Object 5"/>
          <p:cNvGraphicFramePr>
            <a:graphicFrameLocks noChangeAspect="1"/>
          </p:cNvGraphicFramePr>
          <p:nvPr/>
        </p:nvGraphicFramePr>
        <p:xfrm>
          <a:off x="3276600" y="2019300"/>
          <a:ext cx="914400" cy="198438"/>
        </p:xfrm>
        <a:graphic>
          <a:graphicData uri="http://schemas.openxmlformats.org/presentationml/2006/ole">
            <p:oleObj spid="_x0000_s151554" name="Equation" r:id="rId4" imgW="114120" imgH="177480" progId="Equation.DSMT4">
              <p:embed/>
            </p:oleObj>
          </a:graphicData>
        </a:graphic>
      </p:graphicFrame>
      <p:graphicFrame>
        <p:nvGraphicFramePr>
          <p:cNvPr id="7" name="Object 6"/>
          <p:cNvGraphicFramePr>
            <a:graphicFrameLocks noChangeAspect="1"/>
          </p:cNvGraphicFramePr>
          <p:nvPr/>
        </p:nvGraphicFramePr>
        <p:xfrm>
          <a:off x="685799" y="2971800"/>
          <a:ext cx="7720781" cy="685800"/>
        </p:xfrm>
        <a:graphic>
          <a:graphicData uri="http://schemas.openxmlformats.org/presentationml/2006/ole">
            <p:oleObj spid="_x0000_s151555" name="Equation" r:id="rId5" imgW="4431960" imgH="393480" progId="Equation.DSMT4">
              <p:embed/>
            </p:oleObj>
          </a:graphicData>
        </a:graphic>
      </p:graphicFrame>
      <p:graphicFrame>
        <p:nvGraphicFramePr>
          <p:cNvPr id="151556" name="Object 4"/>
          <p:cNvGraphicFramePr>
            <a:graphicFrameLocks noChangeAspect="1"/>
          </p:cNvGraphicFramePr>
          <p:nvPr/>
        </p:nvGraphicFramePr>
        <p:xfrm>
          <a:off x="762000" y="4343400"/>
          <a:ext cx="8243047" cy="685800"/>
        </p:xfrm>
        <a:graphic>
          <a:graphicData uri="http://schemas.openxmlformats.org/presentationml/2006/ole">
            <p:oleObj spid="_x0000_s151556" name="Worksheet" r:id="rId6" imgW="5838749" imgH="485851" progId="Excel.Sheet.12">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Multinomial Means and Variances</a:t>
            </a:r>
            <a:endParaRPr lang="en-US" dirty="0"/>
          </a:p>
        </p:txBody>
      </p:sp>
      <p:sp>
        <p:nvSpPr>
          <p:cNvPr id="3" name="Content Placeholder 2"/>
          <p:cNvSpPr>
            <a:spLocks noGrp="1"/>
          </p:cNvSpPr>
          <p:nvPr>
            <p:ph idx="1"/>
          </p:nvPr>
        </p:nvSpPr>
        <p:spPr/>
        <p:txBody>
          <a:bodyPr/>
          <a:lstStyle/>
          <a:p>
            <a:pPr>
              <a:buNone/>
            </a:pPr>
            <a:r>
              <a:rPr lang="en-US" dirty="0" smtClean="0"/>
              <a:t>The marginal distributions of the multinomial are binomial.</a:t>
            </a:r>
          </a:p>
          <a:p>
            <a:pPr>
              <a:buNone/>
            </a:pPr>
            <a:endParaRPr lang="en-US" dirty="0" smtClean="0"/>
          </a:p>
          <a:p>
            <a:pPr>
              <a:buNone/>
            </a:pPr>
            <a:r>
              <a:rPr lang="en-US" dirty="0" smtClean="0"/>
              <a:t>If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X</a:t>
            </a:r>
            <a:r>
              <a:rPr lang="en-US" i="1" baseline="-25000" dirty="0" smtClean="0"/>
              <a:t>k</a:t>
            </a:r>
            <a:r>
              <a:rPr lang="en-US" dirty="0" smtClean="0"/>
              <a:t> have a multinomial distribution, the marginal probability distributions of </a:t>
            </a:r>
            <a:r>
              <a:rPr lang="en-US" i="1" dirty="0" smtClean="0"/>
              <a:t>X</a:t>
            </a:r>
            <a:r>
              <a:rPr lang="en-US" i="1" baseline="-25000" dirty="0" smtClean="0"/>
              <a:t>i</a:t>
            </a:r>
            <a:r>
              <a:rPr lang="en-US" dirty="0" smtClean="0"/>
              <a:t> is binomial with:</a:t>
            </a:r>
          </a:p>
          <a:p>
            <a:pPr>
              <a:buNone/>
            </a:pPr>
            <a:r>
              <a:rPr lang="en-US" dirty="0" smtClean="0"/>
              <a:t>		</a:t>
            </a:r>
            <a:r>
              <a:rPr lang="en-US" i="1" dirty="0" smtClean="0"/>
              <a:t>E</a:t>
            </a:r>
            <a:r>
              <a:rPr lang="en-US" dirty="0" smtClean="0"/>
              <a:t>(</a:t>
            </a:r>
            <a:r>
              <a:rPr lang="en-US" i="1" dirty="0" smtClean="0"/>
              <a:t>X</a:t>
            </a:r>
            <a:r>
              <a:rPr lang="en-US" i="1" baseline="-25000" dirty="0" smtClean="0"/>
              <a:t>i</a:t>
            </a:r>
            <a:r>
              <a:rPr lang="en-US" dirty="0" smtClean="0"/>
              <a:t>) = </a:t>
            </a:r>
            <a:r>
              <a:rPr lang="en-US" i="1" dirty="0" smtClean="0"/>
              <a:t>np</a:t>
            </a:r>
            <a:r>
              <a:rPr lang="en-US" i="1" baseline="-25000" dirty="0" smtClean="0"/>
              <a:t>i</a:t>
            </a:r>
            <a:r>
              <a:rPr lang="en-US" dirty="0" smtClean="0"/>
              <a:t>   and </a:t>
            </a:r>
            <a:r>
              <a:rPr lang="en-US" i="1" dirty="0" smtClean="0"/>
              <a:t>V</a:t>
            </a:r>
            <a:r>
              <a:rPr lang="en-US" dirty="0" smtClean="0"/>
              <a:t>(</a:t>
            </a:r>
            <a:r>
              <a:rPr lang="en-US" i="1" dirty="0" smtClean="0"/>
              <a:t>X</a:t>
            </a:r>
            <a:r>
              <a:rPr lang="en-US" i="1" baseline="-25000" dirty="0" smtClean="0"/>
              <a:t>i</a:t>
            </a:r>
            <a:r>
              <a:rPr lang="en-US" dirty="0" smtClean="0"/>
              <a:t>) = </a:t>
            </a:r>
            <a:r>
              <a:rPr lang="en-US" i="1" dirty="0" smtClean="0"/>
              <a:t>np</a:t>
            </a:r>
            <a:r>
              <a:rPr lang="en-US" i="1" baseline="-25000" dirty="0" smtClean="0"/>
              <a:t>i</a:t>
            </a:r>
            <a:r>
              <a:rPr lang="en-US" dirty="0" smtClean="0"/>
              <a:t>(1-</a:t>
            </a:r>
            <a:r>
              <a:rPr lang="en-US" i="1" dirty="0" smtClean="0"/>
              <a:t>p</a:t>
            </a:r>
            <a:r>
              <a:rPr lang="en-US" i="1" baseline="-25000" dirty="0" smtClean="0"/>
              <a:t>i</a:t>
            </a:r>
            <a:r>
              <a:rPr lang="en-US" dirty="0" smtClean="0"/>
              <a:t>)	       (5-19)</a:t>
            </a:r>
            <a:endParaRPr lang="en-US" dirty="0"/>
          </a:p>
        </p:txBody>
      </p:sp>
      <p:sp>
        <p:nvSpPr>
          <p:cNvPr id="4" name="Footer Placeholder 3"/>
          <p:cNvSpPr>
            <a:spLocks noGrp="1"/>
          </p:cNvSpPr>
          <p:nvPr>
            <p:ph type="ftr" sz="quarter" idx="11"/>
          </p:nvPr>
        </p:nvSpPr>
        <p:spPr/>
        <p:txBody>
          <a:bodyPr/>
          <a:lstStyle/>
          <a:p>
            <a:r>
              <a:rPr lang="en-US" dirty="0" smtClean="0"/>
              <a:t>Sec 5-3.1 Multinomial Probability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5-26: Marginal Probability Distributions</a:t>
            </a:r>
            <a:endParaRPr lang="en-US" sz="3200" dirty="0"/>
          </a:p>
        </p:txBody>
      </p:sp>
      <p:sp>
        <p:nvSpPr>
          <p:cNvPr id="3" name="Content Placeholder 2"/>
          <p:cNvSpPr>
            <a:spLocks noGrp="1"/>
          </p:cNvSpPr>
          <p:nvPr>
            <p:ph idx="1"/>
          </p:nvPr>
        </p:nvSpPr>
        <p:spPr>
          <a:xfrm>
            <a:off x="457200" y="1066800"/>
            <a:ext cx="8229600" cy="1905000"/>
          </a:xfrm>
        </p:spPr>
        <p:txBody>
          <a:bodyPr/>
          <a:lstStyle/>
          <a:p>
            <a:pPr>
              <a:buNone/>
            </a:pPr>
            <a:r>
              <a:rPr lang="en-US" dirty="0" smtClean="0"/>
              <a:t>Refer again to the prior Example 5-25.</a:t>
            </a:r>
          </a:p>
          <a:p>
            <a:pPr>
              <a:buNone/>
            </a:pPr>
            <a:r>
              <a:rPr lang="en-US" dirty="0" smtClean="0"/>
              <a:t>The classes are now {G}, {F}, and {E, P}.</a:t>
            </a:r>
          </a:p>
          <a:p>
            <a:pPr>
              <a:buNone/>
            </a:pPr>
            <a:r>
              <a:rPr lang="en-US" dirty="0" smtClean="0"/>
              <a:t>Now the multinomial changes to:</a:t>
            </a:r>
            <a:endParaRPr lang="en-US" dirty="0"/>
          </a:p>
        </p:txBody>
      </p:sp>
      <p:sp>
        <p:nvSpPr>
          <p:cNvPr id="4" name="Footer Placeholder 3"/>
          <p:cNvSpPr>
            <a:spLocks noGrp="1"/>
          </p:cNvSpPr>
          <p:nvPr>
            <p:ph type="ftr" sz="quarter" idx="11"/>
          </p:nvPr>
        </p:nvSpPr>
        <p:spPr/>
        <p:txBody>
          <a:bodyPr/>
          <a:lstStyle/>
          <a:p>
            <a:r>
              <a:rPr lang="en-US" dirty="0" smtClean="0"/>
              <a:t>Sec 5-3.1 Multinomial Probability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58</a:t>
            </a:fld>
            <a:endParaRPr lang="en-US" dirty="0"/>
          </a:p>
        </p:txBody>
      </p:sp>
      <p:graphicFrame>
        <p:nvGraphicFramePr>
          <p:cNvPr id="6" name="Object 5"/>
          <p:cNvGraphicFramePr>
            <a:graphicFrameLocks noChangeAspect="1"/>
          </p:cNvGraphicFramePr>
          <p:nvPr/>
        </p:nvGraphicFramePr>
        <p:xfrm>
          <a:off x="685800" y="3048000"/>
          <a:ext cx="7627620" cy="1600200"/>
        </p:xfrm>
        <a:graphic>
          <a:graphicData uri="http://schemas.openxmlformats.org/presentationml/2006/ole">
            <p:oleObj spid="_x0000_s152578" name="Equation" r:id="rId4" imgW="3632040" imgH="761760" progId="Equation.DSMT4">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5-27: Bivariate Normal Distribution</a:t>
            </a:r>
            <a:endParaRPr lang="en-US" sz="3200" dirty="0"/>
          </a:p>
        </p:txBody>
      </p:sp>
      <p:sp>
        <p:nvSpPr>
          <p:cNvPr id="3" name="Content Placeholder 2"/>
          <p:cNvSpPr>
            <a:spLocks noGrp="1"/>
          </p:cNvSpPr>
          <p:nvPr>
            <p:ph idx="1"/>
          </p:nvPr>
        </p:nvSpPr>
        <p:spPr/>
        <p:txBody>
          <a:bodyPr>
            <a:normAutofit lnSpcReduction="10000"/>
          </a:bodyPr>
          <a:lstStyle/>
          <a:p>
            <a:pPr>
              <a:buNone/>
            </a:pPr>
            <a:r>
              <a:rPr lang="en-US" dirty="0" smtClean="0"/>
              <a:t>Earlier, we discussed the two dimensions of an injection-molded part as two random variables (</a:t>
            </a:r>
            <a:r>
              <a:rPr lang="en-US" i="1" dirty="0" smtClean="0"/>
              <a:t>X</a:t>
            </a:r>
            <a:r>
              <a:rPr lang="en-US" dirty="0" smtClean="0"/>
              <a:t> and </a:t>
            </a:r>
            <a:r>
              <a:rPr lang="en-US" i="1" dirty="0" smtClean="0"/>
              <a:t>Y</a:t>
            </a:r>
            <a:r>
              <a:rPr lang="en-US" dirty="0" smtClean="0"/>
              <a:t>).  Let each dimension be modeled as a normal random variable.  Since the dimensions are from the same part, they are typically not independent and hence correlated.</a:t>
            </a:r>
          </a:p>
          <a:p>
            <a:pPr>
              <a:buNone/>
            </a:pPr>
            <a:r>
              <a:rPr lang="en-US" dirty="0" smtClean="0"/>
              <a:t>Now we have five parameters to describe the bivariate normal distribution:</a:t>
            </a:r>
          </a:p>
          <a:p>
            <a:pPr>
              <a:buNone/>
            </a:pPr>
            <a:r>
              <a:rPr lang="en-US" dirty="0" smtClean="0"/>
              <a:t>			</a:t>
            </a:r>
            <a:r>
              <a:rPr lang="el-GR" dirty="0" smtClean="0"/>
              <a:t>μ</a:t>
            </a:r>
            <a:r>
              <a:rPr lang="en-US" baseline="-25000" dirty="0" smtClean="0"/>
              <a:t>X</a:t>
            </a:r>
            <a:r>
              <a:rPr lang="en-US" dirty="0" smtClean="0"/>
              <a:t>, </a:t>
            </a:r>
            <a:r>
              <a:rPr lang="el-GR" dirty="0" smtClean="0"/>
              <a:t>σ</a:t>
            </a:r>
            <a:r>
              <a:rPr lang="en-US" baseline="-25000" dirty="0" smtClean="0"/>
              <a:t>X</a:t>
            </a:r>
            <a:r>
              <a:rPr lang="en-US" dirty="0" smtClean="0"/>
              <a:t>, </a:t>
            </a:r>
            <a:r>
              <a:rPr lang="el-GR" dirty="0" smtClean="0"/>
              <a:t>μ</a:t>
            </a:r>
            <a:r>
              <a:rPr lang="en-US" baseline="-25000" dirty="0" smtClean="0"/>
              <a:t>Y</a:t>
            </a:r>
            <a:r>
              <a:rPr lang="en-US" dirty="0" smtClean="0"/>
              <a:t>, </a:t>
            </a:r>
            <a:r>
              <a:rPr lang="el-GR" dirty="0" smtClean="0"/>
              <a:t>σ</a:t>
            </a:r>
            <a:r>
              <a:rPr lang="en-US" baseline="-25000" dirty="0" smtClean="0"/>
              <a:t>Y</a:t>
            </a:r>
            <a:r>
              <a:rPr lang="en-US" dirty="0" smtClean="0"/>
              <a:t>, </a:t>
            </a:r>
            <a:r>
              <a:rPr lang="el-GR" dirty="0" smtClean="0"/>
              <a:t>ρ</a:t>
            </a:r>
            <a:r>
              <a:rPr lang="en-US" baseline="-25000" dirty="0" smtClean="0"/>
              <a:t>XY</a:t>
            </a:r>
            <a:endParaRPr lang="en-US" baseline="-25000" dirty="0"/>
          </a:p>
        </p:txBody>
      </p:sp>
      <p:sp>
        <p:nvSpPr>
          <p:cNvPr id="4" name="Footer Placeholder 3"/>
          <p:cNvSpPr>
            <a:spLocks noGrp="1"/>
          </p:cNvSpPr>
          <p:nvPr>
            <p:ph type="ftr" sz="quarter" idx="11"/>
          </p:nvPr>
        </p:nvSpPr>
        <p:spPr/>
        <p:txBody>
          <a:bodyPr/>
          <a:lstStyle/>
          <a:p>
            <a:r>
              <a:rPr lang="en-US" dirty="0" smtClean="0"/>
              <a:t>Sec 5-3.2 Bivariate Normal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 Probability Density Function Defined</a:t>
            </a:r>
            <a:endParaRPr lang="en-US" dirty="0"/>
          </a:p>
        </p:txBody>
      </p:sp>
      <p:sp>
        <p:nvSpPr>
          <p:cNvPr id="4" name="Footer Placeholder 3"/>
          <p:cNvSpPr>
            <a:spLocks noGrp="1"/>
          </p:cNvSpPr>
          <p:nvPr>
            <p:ph type="ftr" sz="quarter" idx="11"/>
          </p:nvPr>
        </p:nvSpPr>
        <p:spPr/>
        <p:txBody>
          <a:bodyPr/>
          <a:lstStyle/>
          <a:p>
            <a:r>
              <a:rPr lang="en-US" dirty="0" smtClean="0"/>
              <a:t>Sec 5-1.1 Joint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a:t>
            </a:fld>
            <a:endParaRPr lang="en-US" dirty="0"/>
          </a:p>
        </p:txBody>
      </p:sp>
      <p:graphicFrame>
        <p:nvGraphicFramePr>
          <p:cNvPr id="3074" name="Object 2"/>
          <p:cNvGraphicFramePr>
            <a:graphicFrameLocks noChangeAspect="1"/>
          </p:cNvGraphicFramePr>
          <p:nvPr/>
        </p:nvGraphicFramePr>
        <p:xfrm>
          <a:off x="457200" y="1981200"/>
          <a:ext cx="4971048" cy="2057400"/>
        </p:xfrm>
        <a:graphic>
          <a:graphicData uri="http://schemas.openxmlformats.org/presentationml/2006/ole">
            <p:oleObj spid="_x0000_s3074" name="Equation" r:id="rId4" imgW="2882880" imgH="1193760" progId="Equation.DSMT4">
              <p:embed/>
            </p:oleObj>
          </a:graphicData>
        </a:graphic>
      </p:graphicFrame>
      <p:pic>
        <p:nvPicPr>
          <p:cNvPr id="3075" name="Picture 3" descr="C:\Documents and Settings\rsims\My Documents\Sims Courses\Wiley Slide Development Project\JPEG images from Jenny\Ch05\fig_05_02.jpg"/>
          <p:cNvPicPr>
            <a:picLocks noChangeAspect="1" noChangeArrowheads="1"/>
          </p:cNvPicPr>
          <p:nvPr/>
        </p:nvPicPr>
        <p:blipFill>
          <a:blip r:embed="rId5" cstate="print"/>
          <a:srcRect/>
          <a:stretch>
            <a:fillRect/>
          </a:stretch>
        </p:blipFill>
        <p:spPr bwMode="auto">
          <a:xfrm>
            <a:off x="533400" y="4495800"/>
            <a:ext cx="4491166" cy="1600200"/>
          </a:xfrm>
          <a:prstGeom prst="rect">
            <a:avLst/>
          </a:prstGeom>
          <a:noFill/>
        </p:spPr>
      </p:pic>
      <p:sp>
        <p:nvSpPr>
          <p:cNvPr id="8" name="TextBox 7"/>
          <p:cNvSpPr txBox="1"/>
          <p:nvPr/>
        </p:nvSpPr>
        <p:spPr>
          <a:xfrm>
            <a:off x="5334000" y="4343400"/>
            <a:ext cx="3429000" cy="1754326"/>
          </a:xfrm>
          <a:prstGeom prst="rect">
            <a:avLst/>
          </a:prstGeom>
          <a:noFill/>
        </p:spPr>
        <p:txBody>
          <a:bodyPr wrap="square" rtlCol="0">
            <a:spAutoFit/>
          </a:bodyPr>
          <a:lstStyle/>
          <a:p>
            <a:r>
              <a:rPr lang="en-US" dirty="0" smtClean="0">
                <a:solidFill>
                  <a:srgbClr val="0070C0"/>
                </a:solidFill>
              </a:rPr>
              <a:t>Figure 5-2  </a:t>
            </a:r>
            <a:r>
              <a:rPr lang="en-US" dirty="0" smtClean="0"/>
              <a:t>Joint probability density function for the random variables </a:t>
            </a:r>
            <a:r>
              <a:rPr lang="en-US" i="1" dirty="0" smtClean="0"/>
              <a:t>X</a:t>
            </a:r>
            <a:r>
              <a:rPr lang="en-US" dirty="0" smtClean="0"/>
              <a:t> and </a:t>
            </a:r>
            <a:r>
              <a:rPr lang="en-US" i="1" dirty="0" smtClean="0"/>
              <a:t>Y</a:t>
            </a:r>
            <a:r>
              <a:rPr lang="en-US" dirty="0" smtClean="0"/>
              <a:t>.  Probability that (</a:t>
            </a:r>
            <a:r>
              <a:rPr lang="en-US" i="1" dirty="0" smtClean="0"/>
              <a:t>X</a:t>
            </a:r>
            <a:r>
              <a:rPr lang="en-US" dirty="0" smtClean="0"/>
              <a:t>, </a:t>
            </a:r>
            <a:r>
              <a:rPr lang="en-US" i="1" dirty="0" smtClean="0"/>
              <a:t>Y</a:t>
            </a:r>
            <a:r>
              <a:rPr lang="en-US" dirty="0" smtClean="0"/>
              <a:t>) is in the region </a:t>
            </a:r>
            <a:r>
              <a:rPr lang="en-US" i="1" dirty="0" smtClean="0"/>
              <a:t>R</a:t>
            </a:r>
            <a:r>
              <a:rPr lang="en-US" dirty="0" smtClean="0"/>
              <a:t> is determined by the </a:t>
            </a:r>
            <a:r>
              <a:rPr lang="en-US" dirty="0" smtClean="0">
                <a:solidFill>
                  <a:srgbClr val="0070C0"/>
                </a:solidFill>
              </a:rPr>
              <a:t>volume</a:t>
            </a:r>
            <a:r>
              <a:rPr lang="en-US" dirty="0" smtClean="0"/>
              <a:t> of </a:t>
            </a:r>
            <a:r>
              <a:rPr lang="en-US" i="1" dirty="0" smtClean="0"/>
              <a:t>f</a:t>
            </a:r>
            <a:r>
              <a:rPr lang="en-US" i="1" baseline="-25000" dirty="0" smtClean="0"/>
              <a:t>XY</a:t>
            </a:r>
            <a:r>
              <a:rPr lang="en-US" dirty="0" smtClean="0"/>
              <a:t>(</a:t>
            </a:r>
            <a:r>
              <a:rPr lang="en-US" i="1" dirty="0" smtClean="0"/>
              <a:t>x</a:t>
            </a:r>
            <a:r>
              <a:rPr lang="en-US" dirty="0" smtClean="0"/>
              <a:t>,</a:t>
            </a:r>
            <a:r>
              <a:rPr lang="en-US" i="1" dirty="0" smtClean="0"/>
              <a:t>y</a:t>
            </a:r>
            <a:r>
              <a:rPr lang="en-US" dirty="0" smtClean="0"/>
              <a:t>) over the region </a:t>
            </a:r>
            <a:r>
              <a:rPr lang="en-US" i="1" dirty="0" smtClean="0"/>
              <a:t>R</a:t>
            </a:r>
            <a:r>
              <a:rPr lang="en-US" dirty="0" smtClean="0"/>
              <a:t>.</a:t>
            </a:r>
            <a:endParaRPr lang="en-US" dirty="0"/>
          </a:p>
        </p:txBody>
      </p:sp>
      <p:sp>
        <p:nvSpPr>
          <p:cNvPr id="9" name="TextBox 8"/>
          <p:cNvSpPr txBox="1"/>
          <p:nvPr/>
        </p:nvSpPr>
        <p:spPr>
          <a:xfrm>
            <a:off x="381000" y="838200"/>
            <a:ext cx="8305800" cy="1200329"/>
          </a:xfrm>
          <a:prstGeom prst="rect">
            <a:avLst/>
          </a:prstGeom>
          <a:noFill/>
        </p:spPr>
        <p:txBody>
          <a:bodyPr wrap="square" rtlCol="0">
            <a:spAutoFit/>
          </a:bodyPr>
          <a:lstStyle/>
          <a:p>
            <a:r>
              <a:rPr lang="en-US" sz="2400" dirty="0" smtClean="0"/>
              <a:t>The </a:t>
            </a:r>
            <a:r>
              <a:rPr lang="en-US" sz="2400" dirty="0" smtClean="0">
                <a:solidFill>
                  <a:srgbClr val="0070C0"/>
                </a:solidFill>
              </a:rPr>
              <a:t>joint probability density function </a:t>
            </a:r>
            <a:r>
              <a:rPr lang="en-US" sz="2400" dirty="0" smtClean="0"/>
              <a:t>for the continuous random variables </a:t>
            </a:r>
            <a:r>
              <a:rPr lang="en-US" sz="2400" i="1" dirty="0" smtClean="0"/>
              <a:t>X</a:t>
            </a:r>
            <a:r>
              <a:rPr lang="en-US" sz="2400" dirty="0" smtClean="0"/>
              <a:t> and </a:t>
            </a:r>
            <a:r>
              <a:rPr lang="en-US" sz="2400" i="1" dirty="0" smtClean="0"/>
              <a:t>Y</a:t>
            </a:r>
            <a:r>
              <a:rPr lang="en-US" sz="2400" dirty="0" smtClean="0"/>
              <a:t>, denotes as </a:t>
            </a:r>
            <a:r>
              <a:rPr lang="en-US" sz="2400" i="1" dirty="0" smtClean="0"/>
              <a:t>f</a:t>
            </a:r>
            <a:r>
              <a:rPr lang="en-US" sz="2400" i="1" baseline="-25000" dirty="0" smtClean="0"/>
              <a:t>XY</a:t>
            </a:r>
            <a:r>
              <a:rPr lang="en-US" sz="2400" dirty="0" smtClean="0"/>
              <a:t>(</a:t>
            </a:r>
            <a:r>
              <a:rPr lang="en-US" sz="2400" i="1" dirty="0" smtClean="0"/>
              <a:t>x</a:t>
            </a:r>
            <a:r>
              <a:rPr lang="en-US" sz="2400" dirty="0" smtClean="0"/>
              <a:t>,</a:t>
            </a:r>
            <a:r>
              <a:rPr lang="en-US" sz="2400" i="1" dirty="0" smtClean="0"/>
              <a:t>y</a:t>
            </a:r>
            <a:r>
              <a:rPr lang="en-US" sz="2400" dirty="0" smtClean="0"/>
              <a:t>), satisfies the following properties:</a:t>
            </a:r>
            <a:endParaRPr lang="en-US"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Normal Distribution Defined</a:t>
            </a:r>
            <a:endParaRPr lang="en-US" dirty="0"/>
          </a:p>
        </p:txBody>
      </p:sp>
      <p:sp>
        <p:nvSpPr>
          <p:cNvPr id="4" name="Footer Placeholder 3"/>
          <p:cNvSpPr>
            <a:spLocks noGrp="1"/>
          </p:cNvSpPr>
          <p:nvPr>
            <p:ph type="ftr" sz="quarter" idx="11"/>
          </p:nvPr>
        </p:nvSpPr>
        <p:spPr/>
        <p:txBody>
          <a:bodyPr/>
          <a:lstStyle/>
          <a:p>
            <a:r>
              <a:rPr lang="en-US" dirty="0" smtClean="0"/>
              <a:t>Sec 5-3.2 Bivariate Normal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60</a:t>
            </a:fld>
            <a:endParaRPr lang="en-US" dirty="0"/>
          </a:p>
        </p:txBody>
      </p:sp>
      <p:graphicFrame>
        <p:nvGraphicFramePr>
          <p:cNvPr id="6" name="Object 5"/>
          <p:cNvGraphicFramePr>
            <a:graphicFrameLocks noChangeAspect="1"/>
          </p:cNvGraphicFramePr>
          <p:nvPr/>
        </p:nvGraphicFramePr>
        <p:xfrm>
          <a:off x="457200" y="1066800"/>
          <a:ext cx="8246560" cy="3074988"/>
        </p:xfrm>
        <a:graphic>
          <a:graphicData uri="http://schemas.openxmlformats.org/presentationml/2006/ole">
            <p:oleObj spid="_x0000_s153602" name="Equation" r:id="rId4" imgW="3746160" imgH="1396800" progId="Equation.DSMT4">
              <p:embed/>
            </p:oleObj>
          </a:graphicData>
        </a:graphic>
      </p:graphicFrame>
      <p:graphicFrame>
        <p:nvGraphicFramePr>
          <p:cNvPr id="7" name="Object 6"/>
          <p:cNvGraphicFramePr>
            <a:graphicFrameLocks noChangeAspect="1"/>
          </p:cNvGraphicFramePr>
          <p:nvPr/>
        </p:nvGraphicFramePr>
        <p:xfrm>
          <a:off x="895350" y="4876800"/>
          <a:ext cx="7142163" cy="990600"/>
        </p:xfrm>
        <a:graphic>
          <a:graphicData uri="http://schemas.openxmlformats.org/presentationml/2006/ole">
            <p:oleObj spid="_x0000_s153605" name="Equation" r:id="rId5" imgW="3479760" imgH="482400" progId="Equation.DSMT4">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Correlation</a:t>
            </a:r>
            <a:endParaRPr lang="en-US" dirty="0"/>
          </a:p>
        </p:txBody>
      </p:sp>
      <p:sp>
        <p:nvSpPr>
          <p:cNvPr id="4" name="Footer Placeholder 3"/>
          <p:cNvSpPr>
            <a:spLocks noGrp="1"/>
          </p:cNvSpPr>
          <p:nvPr>
            <p:ph type="ftr" sz="quarter" idx="11"/>
          </p:nvPr>
        </p:nvSpPr>
        <p:spPr/>
        <p:txBody>
          <a:bodyPr/>
          <a:lstStyle/>
          <a:p>
            <a:r>
              <a:rPr lang="en-US" dirty="0" smtClean="0"/>
              <a:t>Sec 5-3.2 Bivariate Normal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61</a:t>
            </a:fld>
            <a:endParaRPr lang="en-US" dirty="0"/>
          </a:p>
        </p:txBody>
      </p:sp>
      <p:pic>
        <p:nvPicPr>
          <p:cNvPr id="154626" name="Picture 2" descr="C:\Documents and Settings\rsims\My Documents\Sims Courses\Wiley Slide Development Project\JPEG images from Jenny\Ch05\fig_05_17.jpg"/>
          <p:cNvPicPr>
            <a:picLocks noChangeAspect="1" noChangeArrowheads="1"/>
          </p:cNvPicPr>
          <p:nvPr/>
        </p:nvPicPr>
        <p:blipFill>
          <a:blip r:embed="rId3" cstate="print"/>
          <a:srcRect/>
          <a:stretch>
            <a:fillRect/>
          </a:stretch>
        </p:blipFill>
        <p:spPr bwMode="auto">
          <a:xfrm>
            <a:off x="381000" y="1295400"/>
            <a:ext cx="8458200" cy="1830970"/>
          </a:xfrm>
          <a:prstGeom prst="rect">
            <a:avLst/>
          </a:prstGeom>
          <a:noFill/>
        </p:spPr>
      </p:pic>
      <p:sp>
        <p:nvSpPr>
          <p:cNvPr id="7" name="TextBox 6"/>
          <p:cNvSpPr txBox="1"/>
          <p:nvPr/>
        </p:nvSpPr>
        <p:spPr>
          <a:xfrm>
            <a:off x="457200" y="3962400"/>
            <a:ext cx="8153400" cy="1631216"/>
          </a:xfrm>
          <a:prstGeom prst="rect">
            <a:avLst/>
          </a:prstGeom>
          <a:noFill/>
        </p:spPr>
        <p:txBody>
          <a:bodyPr wrap="square" rtlCol="0">
            <a:spAutoFit/>
          </a:bodyPr>
          <a:lstStyle/>
          <a:p>
            <a:r>
              <a:rPr lang="en-US" sz="2000" dirty="0" smtClean="0">
                <a:solidFill>
                  <a:srgbClr val="0070C0"/>
                </a:solidFill>
              </a:rPr>
              <a:t>Figure 5-17  </a:t>
            </a:r>
            <a:r>
              <a:rPr lang="en-US" sz="2000" dirty="0" smtClean="0"/>
              <a:t>These illustrations show the shapes and contour lines of two bivariate normal distributions.  The left distribution has </a:t>
            </a:r>
            <a:r>
              <a:rPr lang="en-US" sz="2000" dirty="0" smtClean="0">
                <a:solidFill>
                  <a:srgbClr val="0070C0"/>
                </a:solidFill>
              </a:rPr>
              <a:t>independent</a:t>
            </a:r>
            <a:r>
              <a:rPr lang="en-US" sz="2000" dirty="0" smtClean="0"/>
              <a:t> </a:t>
            </a:r>
            <a:r>
              <a:rPr lang="en-US" sz="2000" i="1" dirty="0" smtClean="0"/>
              <a:t>X</a:t>
            </a:r>
            <a:r>
              <a:rPr lang="en-US" sz="2000" dirty="0" smtClean="0"/>
              <a:t>, </a:t>
            </a:r>
            <a:r>
              <a:rPr lang="en-US" sz="2000" i="1" dirty="0" smtClean="0"/>
              <a:t>Y</a:t>
            </a:r>
            <a:r>
              <a:rPr lang="en-US" sz="2000" dirty="0" smtClean="0"/>
              <a:t> random variables (</a:t>
            </a:r>
            <a:r>
              <a:rPr lang="el-GR" sz="2000" dirty="0" smtClean="0"/>
              <a:t>ρ</a:t>
            </a:r>
            <a:r>
              <a:rPr lang="en-US" sz="2000" dirty="0" smtClean="0"/>
              <a:t> = 0).  The right distribution has </a:t>
            </a:r>
            <a:r>
              <a:rPr lang="en-US" sz="2000" dirty="0" smtClean="0">
                <a:solidFill>
                  <a:srgbClr val="0070C0"/>
                </a:solidFill>
              </a:rPr>
              <a:t>dependent</a:t>
            </a:r>
            <a:r>
              <a:rPr lang="en-US" sz="2000" dirty="0" smtClean="0"/>
              <a:t> </a:t>
            </a:r>
            <a:r>
              <a:rPr lang="en-US" sz="2000" i="1" dirty="0" smtClean="0"/>
              <a:t>X</a:t>
            </a:r>
            <a:r>
              <a:rPr lang="en-US" sz="2000" dirty="0" smtClean="0"/>
              <a:t>, </a:t>
            </a:r>
            <a:r>
              <a:rPr lang="en-US" sz="2000" i="1" dirty="0" smtClean="0"/>
              <a:t>Y</a:t>
            </a:r>
            <a:r>
              <a:rPr lang="en-US" sz="2000" dirty="0" smtClean="0"/>
              <a:t> random variables with positive correlation (</a:t>
            </a:r>
            <a:r>
              <a:rPr lang="el-GR" sz="2000" dirty="0" smtClean="0"/>
              <a:t>ρ</a:t>
            </a:r>
            <a:r>
              <a:rPr lang="en-US" sz="2000" dirty="0" smtClean="0"/>
              <a:t> &gt; 0, actually 0.9).  The center of the contour ellipses is the point (</a:t>
            </a:r>
            <a:r>
              <a:rPr lang="el-GR" sz="2000" dirty="0" smtClean="0"/>
              <a:t>μ</a:t>
            </a:r>
            <a:r>
              <a:rPr lang="en-US" sz="2000" i="1" baseline="-25000" dirty="0" smtClean="0"/>
              <a:t>X</a:t>
            </a:r>
            <a:r>
              <a:rPr lang="en-US" sz="2000" dirty="0" smtClean="0"/>
              <a:t>, </a:t>
            </a:r>
            <a:r>
              <a:rPr lang="el-GR" sz="2000" dirty="0" smtClean="0"/>
              <a:t>μ</a:t>
            </a:r>
            <a:r>
              <a:rPr lang="en-US" sz="2000" i="1" baseline="-25000" dirty="0" smtClean="0"/>
              <a:t>Y</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Example 5-28: Standard Bivariate Normal Distribution</a:t>
            </a:r>
            <a:endParaRPr lang="en-US" sz="2800" dirty="0"/>
          </a:p>
        </p:txBody>
      </p:sp>
      <p:sp>
        <p:nvSpPr>
          <p:cNvPr id="4" name="Footer Placeholder 3"/>
          <p:cNvSpPr>
            <a:spLocks noGrp="1"/>
          </p:cNvSpPr>
          <p:nvPr>
            <p:ph type="ftr" sz="quarter" idx="11"/>
          </p:nvPr>
        </p:nvSpPr>
        <p:spPr/>
        <p:txBody>
          <a:bodyPr/>
          <a:lstStyle/>
          <a:p>
            <a:r>
              <a:rPr lang="en-US" dirty="0" smtClean="0"/>
              <a:t>Sec 5-3.2 Bivariate Normal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62</a:t>
            </a:fld>
            <a:endParaRPr lang="en-US" dirty="0"/>
          </a:p>
        </p:txBody>
      </p:sp>
      <p:pic>
        <p:nvPicPr>
          <p:cNvPr id="155650" name="Picture 2" descr="C:\Documents and Settings\rsims\My Documents\Sims Courses\Wiley Slide Development Project\JPEG images from Jenny\Ch05\fig_05_18.jpg"/>
          <p:cNvPicPr>
            <a:picLocks noChangeAspect="1" noChangeArrowheads="1"/>
          </p:cNvPicPr>
          <p:nvPr/>
        </p:nvPicPr>
        <p:blipFill>
          <a:blip r:embed="rId4" cstate="print"/>
          <a:srcRect/>
          <a:stretch>
            <a:fillRect/>
          </a:stretch>
        </p:blipFill>
        <p:spPr bwMode="auto">
          <a:xfrm>
            <a:off x="1371600" y="990600"/>
            <a:ext cx="6615658" cy="3208246"/>
          </a:xfrm>
          <a:prstGeom prst="rect">
            <a:avLst/>
          </a:prstGeom>
          <a:noFill/>
        </p:spPr>
      </p:pic>
      <p:sp>
        <p:nvSpPr>
          <p:cNvPr id="7" name="TextBox 6"/>
          <p:cNvSpPr txBox="1"/>
          <p:nvPr/>
        </p:nvSpPr>
        <p:spPr>
          <a:xfrm>
            <a:off x="1066800" y="4343400"/>
            <a:ext cx="7162800" cy="1015663"/>
          </a:xfrm>
          <a:prstGeom prst="rect">
            <a:avLst/>
          </a:prstGeom>
          <a:noFill/>
        </p:spPr>
        <p:txBody>
          <a:bodyPr wrap="square" rtlCol="0">
            <a:spAutoFit/>
          </a:bodyPr>
          <a:lstStyle/>
          <a:p>
            <a:r>
              <a:rPr lang="en-US" sz="2000" dirty="0" smtClean="0">
                <a:solidFill>
                  <a:srgbClr val="0070C0"/>
                </a:solidFill>
              </a:rPr>
              <a:t>Figure 5-18  </a:t>
            </a:r>
            <a:r>
              <a:rPr lang="en-US" sz="2000" dirty="0" smtClean="0"/>
              <a:t>This is a standard bivariate normal because its means are zero, its standard deviations are one, and its correlation is zero since </a:t>
            </a:r>
            <a:r>
              <a:rPr lang="en-US" sz="2000" i="1" dirty="0" smtClean="0"/>
              <a:t>X</a:t>
            </a:r>
            <a:r>
              <a:rPr lang="en-US" sz="2000" dirty="0" smtClean="0"/>
              <a:t> and </a:t>
            </a:r>
            <a:r>
              <a:rPr lang="en-US" sz="2000" i="1" dirty="0" smtClean="0"/>
              <a:t>Y</a:t>
            </a:r>
            <a:r>
              <a:rPr lang="en-US" sz="2000" dirty="0" smtClean="0"/>
              <a:t> are independent.  The density function is:</a:t>
            </a:r>
            <a:endParaRPr lang="en-US" sz="2000" dirty="0"/>
          </a:p>
        </p:txBody>
      </p:sp>
      <p:graphicFrame>
        <p:nvGraphicFramePr>
          <p:cNvPr id="8" name="Object 7"/>
          <p:cNvGraphicFramePr>
            <a:graphicFrameLocks noChangeAspect="1"/>
          </p:cNvGraphicFramePr>
          <p:nvPr/>
        </p:nvGraphicFramePr>
        <p:xfrm>
          <a:off x="3048000" y="5410200"/>
          <a:ext cx="3001822" cy="762000"/>
        </p:xfrm>
        <a:graphic>
          <a:graphicData uri="http://schemas.openxmlformats.org/presentationml/2006/ole">
            <p:oleObj spid="_x0000_s155651" name="Equation" r:id="rId5" imgW="1650960" imgH="419040" progId="Equation.DSMT4">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Marginal Distributions of the Bivariate Normal</a:t>
            </a:r>
            <a:endParaRPr lang="en-US" sz="3200" dirty="0"/>
          </a:p>
        </p:txBody>
      </p:sp>
      <p:sp>
        <p:nvSpPr>
          <p:cNvPr id="3" name="Content Placeholder 2"/>
          <p:cNvSpPr>
            <a:spLocks noGrp="1"/>
          </p:cNvSpPr>
          <p:nvPr>
            <p:ph idx="1"/>
          </p:nvPr>
        </p:nvSpPr>
        <p:spPr>
          <a:xfrm>
            <a:off x="457200" y="914400"/>
            <a:ext cx="8229600" cy="2133600"/>
          </a:xfrm>
        </p:spPr>
        <p:txBody>
          <a:bodyPr>
            <a:normAutofit lnSpcReduction="10000"/>
          </a:bodyPr>
          <a:lstStyle/>
          <a:p>
            <a:pPr>
              <a:buNone/>
            </a:pPr>
            <a:r>
              <a:rPr lang="en-US" sz="2800" dirty="0" smtClean="0"/>
              <a:t>If </a:t>
            </a:r>
            <a:r>
              <a:rPr lang="en-US" sz="2800" i="1" dirty="0" smtClean="0"/>
              <a:t>X</a:t>
            </a:r>
            <a:r>
              <a:rPr lang="en-US" sz="2800" dirty="0" smtClean="0"/>
              <a:t> and </a:t>
            </a:r>
            <a:r>
              <a:rPr lang="en-US" sz="2800" i="1" dirty="0" smtClean="0"/>
              <a:t>Y</a:t>
            </a:r>
            <a:r>
              <a:rPr lang="en-US" sz="2800" dirty="0" smtClean="0"/>
              <a:t> have a bivariate normal distribution with joint probability density function </a:t>
            </a:r>
            <a:r>
              <a:rPr lang="en-US" sz="2800" i="1" dirty="0" smtClean="0"/>
              <a:t>f</a:t>
            </a:r>
            <a:r>
              <a:rPr lang="en-US" sz="2800" i="1" baseline="-25000" dirty="0" smtClean="0"/>
              <a:t>XY</a:t>
            </a:r>
            <a:r>
              <a:rPr lang="en-US" sz="2800" dirty="0" smtClean="0"/>
              <a:t>(</a:t>
            </a:r>
            <a:r>
              <a:rPr lang="en-US" sz="2800" i="1" dirty="0" smtClean="0"/>
              <a:t>x</a:t>
            </a:r>
            <a:r>
              <a:rPr lang="en-US" sz="2800" dirty="0" smtClean="0"/>
              <a:t>,</a:t>
            </a:r>
            <a:r>
              <a:rPr lang="en-US" sz="2800" i="1" dirty="0" smtClean="0"/>
              <a:t>y</a:t>
            </a:r>
            <a:r>
              <a:rPr lang="en-US" sz="2800" dirty="0" smtClean="0"/>
              <a:t>;</a:t>
            </a:r>
            <a:r>
              <a:rPr lang="el-GR" sz="2800" dirty="0" smtClean="0"/>
              <a:t>σ</a:t>
            </a:r>
            <a:r>
              <a:rPr lang="en-US" sz="2800" i="1" baseline="-25000" dirty="0" smtClean="0"/>
              <a:t>X</a:t>
            </a:r>
            <a:r>
              <a:rPr lang="en-US" sz="2800" dirty="0" smtClean="0"/>
              <a:t>,</a:t>
            </a:r>
            <a:r>
              <a:rPr lang="el-GR" sz="2800" dirty="0" smtClean="0"/>
              <a:t>σ</a:t>
            </a:r>
            <a:r>
              <a:rPr lang="en-US" sz="2800" i="1" baseline="-25000" dirty="0" smtClean="0"/>
              <a:t>Y</a:t>
            </a:r>
            <a:r>
              <a:rPr lang="en-US" sz="2800" dirty="0" smtClean="0"/>
              <a:t>,</a:t>
            </a:r>
            <a:r>
              <a:rPr lang="el-GR" sz="2800" dirty="0" smtClean="0"/>
              <a:t>μ</a:t>
            </a:r>
            <a:r>
              <a:rPr lang="en-US" sz="2800" i="1" baseline="-25000" dirty="0" smtClean="0"/>
              <a:t>X</a:t>
            </a:r>
            <a:r>
              <a:rPr lang="en-US" sz="2800" dirty="0" smtClean="0"/>
              <a:t>,</a:t>
            </a:r>
            <a:r>
              <a:rPr lang="el-GR" sz="2800" dirty="0" smtClean="0"/>
              <a:t>μ</a:t>
            </a:r>
            <a:r>
              <a:rPr lang="en-US" sz="2800" i="1" baseline="-25000" dirty="0" smtClean="0"/>
              <a:t>Y</a:t>
            </a:r>
            <a:r>
              <a:rPr lang="en-US" sz="2800" dirty="0" smtClean="0"/>
              <a:t>,</a:t>
            </a:r>
            <a:r>
              <a:rPr lang="el-GR" sz="2800" dirty="0" smtClean="0"/>
              <a:t>ρ</a:t>
            </a:r>
            <a:r>
              <a:rPr lang="en-US" sz="2800" dirty="0" smtClean="0"/>
              <a:t>), the marginal probability distributions of </a:t>
            </a:r>
            <a:r>
              <a:rPr lang="en-US" sz="2800" i="1" dirty="0" smtClean="0"/>
              <a:t>X</a:t>
            </a:r>
            <a:r>
              <a:rPr lang="en-US" sz="2800" dirty="0" smtClean="0"/>
              <a:t> and </a:t>
            </a:r>
            <a:r>
              <a:rPr lang="en-US" sz="2800" i="1" dirty="0" smtClean="0"/>
              <a:t>Y</a:t>
            </a:r>
            <a:r>
              <a:rPr lang="en-US" sz="2800" dirty="0" smtClean="0"/>
              <a:t> are normal with means </a:t>
            </a:r>
            <a:r>
              <a:rPr lang="el-GR" sz="2800" dirty="0" smtClean="0"/>
              <a:t>μ</a:t>
            </a:r>
            <a:r>
              <a:rPr lang="en-US" sz="2800" i="1" baseline="-25000" dirty="0" smtClean="0"/>
              <a:t>X</a:t>
            </a:r>
            <a:r>
              <a:rPr lang="en-US" sz="2800" dirty="0" smtClean="0"/>
              <a:t> and </a:t>
            </a:r>
            <a:r>
              <a:rPr lang="el-GR" sz="2800" dirty="0" smtClean="0"/>
              <a:t>μ</a:t>
            </a:r>
            <a:r>
              <a:rPr lang="en-US" sz="2800" i="1" baseline="-25000" dirty="0" smtClean="0"/>
              <a:t>Y </a:t>
            </a:r>
            <a:r>
              <a:rPr lang="en-US" sz="2800" dirty="0" smtClean="0"/>
              <a:t>and </a:t>
            </a:r>
            <a:r>
              <a:rPr lang="el-GR" sz="2800" dirty="0" smtClean="0"/>
              <a:t>σ</a:t>
            </a:r>
            <a:r>
              <a:rPr lang="en-US" sz="2800" i="1" baseline="-25000" dirty="0" smtClean="0"/>
              <a:t>X</a:t>
            </a:r>
            <a:r>
              <a:rPr lang="en-US" sz="2800" dirty="0" smtClean="0"/>
              <a:t> and </a:t>
            </a:r>
            <a:r>
              <a:rPr lang="el-GR" sz="2800" dirty="0" smtClean="0"/>
              <a:t>σ</a:t>
            </a:r>
            <a:r>
              <a:rPr lang="en-US" sz="2800" i="1" baseline="-25000" dirty="0" smtClean="0"/>
              <a:t>Y</a:t>
            </a:r>
            <a:r>
              <a:rPr lang="en-US" sz="2800" dirty="0" smtClean="0"/>
              <a:t>, respectively.					         (5-21)</a:t>
            </a:r>
          </a:p>
          <a:p>
            <a:pPr>
              <a:buNone/>
            </a:pPr>
            <a:endParaRPr lang="en-US" sz="2800" dirty="0" smtClean="0"/>
          </a:p>
        </p:txBody>
      </p:sp>
      <p:sp>
        <p:nvSpPr>
          <p:cNvPr id="4" name="Footer Placeholder 3"/>
          <p:cNvSpPr>
            <a:spLocks noGrp="1"/>
          </p:cNvSpPr>
          <p:nvPr>
            <p:ph type="ftr" sz="quarter" idx="11"/>
          </p:nvPr>
        </p:nvSpPr>
        <p:spPr/>
        <p:txBody>
          <a:bodyPr/>
          <a:lstStyle/>
          <a:p>
            <a:r>
              <a:rPr lang="en-US" dirty="0" smtClean="0"/>
              <a:t>Sec 5-3.2 Bivariate Normal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63</a:t>
            </a:fld>
            <a:endParaRPr lang="en-US" dirty="0"/>
          </a:p>
        </p:txBody>
      </p:sp>
      <p:pic>
        <p:nvPicPr>
          <p:cNvPr id="173058" name="Picture 2" descr="C:\Documents and Settings\rsims\My Documents\Sims Courses\Wiley Slide Development Project\JPEG images from Jenny\Ch05\fig_05_19.jpg"/>
          <p:cNvPicPr>
            <a:picLocks noChangeAspect="1" noChangeArrowheads="1"/>
          </p:cNvPicPr>
          <p:nvPr/>
        </p:nvPicPr>
        <p:blipFill>
          <a:blip r:embed="rId3" cstate="print"/>
          <a:srcRect/>
          <a:stretch>
            <a:fillRect/>
          </a:stretch>
        </p:blipFill>
        <p:spPr bwMode="auto">
          <a:xfrm>
            <a:off x="3048000" y="2971800"/>
            <a:ext cx="2988999" cy="1676400"/>
          </a:xfrm>
          <a:prstGeom prst="rect">
            <a:avLst/>
          </a:prstGeom>
          <a:noFill/>
        </p:spPr>
      </p:pic>
      <p:sp>
        <p:nvSpPr>
          <p:cNvPr id="7" name="TextBox 6"/>
          <p:cNvSpPr txBox="1"/>
          <p:nvPr/>
        </p:nvSpPr>
        <p:spPr>
          <a:xfrm>
            <a:off x="990600" y="4724400"/>
            <a:ext cx="7239000" cy="1323439"/>
          </a:xfrm>
          <a:prstGeom prst="rect">
            <a:avLst/>
          </a:prstGeom>
          <a:noFill/>
        </p:spPr>
        <p:txBody>
          <a:bodyPr wrap="square" rtlCol="0">
            <a:spAutoFit/>
          </a:bodyPr>
          <a:lstStyle/>
          <a:p>
            <a:r>
              <a:rPr lang="en-US" sz="2000" dirty="0" smtClean="0">
                <a:solidFill>
                  <a:srgbClr val="0070C0"/>
                </a:solidFill>
              </a:rPr>
              <a:t>Figure 5-19  </a:t>
            </a:r>
            <a:r>
              <a:rPr lang="en-US" sz="2000" dirty="0" smtClean="0"/>
              <a:t>The marginal probability density functions of a bivariate normal distribution are simply projections of the joint onto each of the axis planes.  Note that the correlation (</a:t>
            </a:r>
            <a:r>
              <a:rPr lang="el-GR" sz="2000" dirty="0" smtClean="0"/>
              <a:t>ρ</a:t>
            </a:r>
            <a:r>
              <a:rPr lang="en-US" sz="2000" dirty="0" smtClean="0"/>
              <a:t>) has no effect on the marginal distributions.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Conditional Distributions of the Joint Normal</a:t>
            </a:r>
            <a:endParaRPr lang="en-US" sz="3200" dirty="0"/>
          </a:p>
        </p:txBody>
      </p:sp>
      <p:sp>
        <p:nvSpPr>
          <p:cNvPr id="3" name="Content Placeholder 2"/>
          <p:cNvSpPr>
            <a:spLocks noGrp="1"/>
          </p:cNvSpPr>
          <p:nvPr>
            <p:ph idx="1"/>
          </p:nvPr>
        </p:nvSpPr>
        <p:spPr>
          <a:xfrm>
            <a:off x="457200" y="1066800"/>
            <a:ext cx="8229600" cy="2057400"/>
          </a:xfrm>
        </p:spPr>
        <p:txBody>
          <a:bodyPr>
            <a:normAutofit fontScale="92500"/>
          </a:bodyPr>
          <a:lstStyle/>
          <a:p>
            <a:pPr>
              <a:buNone/>
            </a:pPr>
            <a:r>
              <a:rPr lang="en-US" dirty="0" smtClean="0"/>
              <a:t>If </a:t>
            </a:r>
            <a:r>
              <a:rPr lang="en-US" i="1" dirty="0" smtClean="0"/>
              <a:t>X</a:t>
            </a:r>
            <a:r>
              <a:rPr lang="en-US" dirty="0" smtClean="0"/>
              <a:t> and </a:t>
            </a:r>
            <a:r>
              <a:rPr lang="en-US" i="1" dirty="0" smtClean="0"/>
              <a:t>Y</a:t>
            </a:r>
            <a:r>
              <a:rPr lang="en-US" dirty="0" smtClean="0"/>
              <a:t> have a bivariate normal distribution with joint probability density </a:t>
            </a:r>
            <a:r>
              <a:rPr lang="en-US" i="1" dirty="0" smtClean="0"/>
              <a:t>f</a:t>
            </a:r>
            <a:r>
              <a:rPr lang="en-US" i="1" baseline="-25000" dirty="0" smtClean="0"/>
              <a:t>XY</a:t>
            </a:r>
            <a:r>
              <a:rPr lang="en-US" dirty="0" smtClean="0"/>
              <a:t>(</a:t>
            </a:r>
            <a:r>
              <a:rPr lang="en-US" i="1" dirty="0" smtClean="0"/>
              <a:t>x</a:t>
            </a:r>
            <a:r>
              <a:rPr lang="en-US" dirty="0" smtClean="0"/>
              <a:t>,</a:t>
            </a:r>
            <a:r>
              <a:rPr lang="en-US" i="1" dirty="0" smtClean="0"/>
              <a:t>y</a:t>
            </a:r>
            <a:r>
              <a:rPr lang="en-US" dirty="0" smtClean="0"/>
              <a:t>;</a:t>
            </a:r>
            <a:r>
              <a:rPr lang="el-GR" dirty="0" smtClean="0"/>
              <a:t>σ</a:t>
            </a:r>
            <a:r>
              <a:rPr lang="en-US" i="1" baseline="-25000" dirty="0" smtClean="0"/>
              <a:t>X</a:t>
            </a:r>
            <a:r>
              <a:rPr lang="en-US" dirty="0" smtClean="0"/>
              <a:t>,</a:t>
            </a:r>
            <a:r>
              <a:rPr lang="el-GR" dirty="0" smtClean="0"/>
              <a:t>σ</a:t>
            </a:r>
            <a:r>
              <a:rPr lang="en-US" i="1" baseline="-25000" dirty="0" smtClean="0"/>
              <a:t>Y</a:t>
            </a:r>
            <a:r>
              <a:rPr lang="en-US" dirty="0" smtClean="0"/>
              <a:t>,</a:t>
            </a:r>
            <a:r>
              <a:rPr lang="el-GR" dirty="0" smtClean="0"/>
              <a:t>μ</a:t>
            </a:r>
            <a:r>
              <a:rPr lang="en-US" i="1" baseline="-25000" dirty="0" smtClean="0"/>
              <a:t>X</a:t>
            </a:r>
            <a:r>
              <a:rPr lang="en-US" dirty="0" smtClean="0"/>
              <a:t>,</a:t>
            </a:r>
            <a:r>
              <a:rPr lang="el-GR" dirty="0" smtClean="0"/>
              <a:t>μ</a:t>
            </a:r>
            <a:r>
              <a:rPr lang="en-US" i="1" baseline="-25000" dirty="0" smtClean="0"/>
              <a:t>Y</a:t>
            </a:r>
            <a:r>
              <a:rPr lang="en-US" dirty="0" smtClean="0"/>
              <a:t>,</a:t>
            </a:r>
            <a:r>
              <a:rPr lang="el-GR" dirty="0" smtClean="0"/>
              <a:t>ρ</a:t>
            </a:r>
            <a:r>
              <a:rPr lang="en-US" dirty="0" smtClean="0"/>
              <a:t>), the conditional probability distribution of </a:t>
            </a:r>
            <a:r>
              <a:rPr lang="en-US" i="1" dirty="0" smtClean="0"/>
              <a:t>Y</a:t>
            </a:r>
            <a:r>
              <a:rPr lang="en-US" dirty="0" smtClean="0"/>
              <a:t> given </a:t>
            </a:r>
            <a:r>
              <a:rPr lang="en-US" i="1" dirty="0" smtClean="0"/>
              <a:t>X</a:t>
            </a:r>
            <a:r>
              <a:rPr lang="en-US" dirty="0" smtClean="0"/>
              <a:t> = </a:t>
            </a:r>
            <a:r>
              <a:rPr lang="en-US" i="1" dirty="0" smtClean="0"/>
              <a:t>x</a:t>
            </a:r>
            <a:r>
              <a:rPr lang="en-US" dirty="0" smtClean="0"/>
              <a:t> is normal with mean and variance as follows:</a:t>
            </a:r>
            <a:endParaRPr lang="en-US" dirty="0"/>
          </a:p>
        </p:txBody>
      </p:sp>
      <p:sp>
        <p:nvSpPr>
          <p:cNvPr id="4" name="Footer Placeholder 3"/>
          <p:cNvSpPr>
            <a:spLocks noGrp="1"/>
          </p:cNvSpPr>
          <p:nvPr>
            <p:ph type="ftr" sz="quarter" idx="11"/>
          </p:nvPr>
        </p:nvSpPr>
        <p:spPr/>
        <p:txBody>
          <a:bodyPr/>
          <a:lstStyle/>
          <a:p>
            <a:r>
              <a:rPr lang="en-US" dirty="0" smtClean="0"/>
              <a:t>Sec 5-3.2 Bivariate Normal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64</a:t>
            </a:fld>
            <a:endParaRPr lang="en-US" dirty="0"/>
          </a:p>
        </p:txBody>
      </p:sp>
      <p:graphicFrame>
        <p:nvGraphicFramePr>
          <p:cNvPr id="6" name="Object 5"/>
          <p:cNvGraphicFramePr>
            <a:graphicFrameLocks noChangeAspect="1"/>
          </p:cNvGraphicFramePr>
          <p:nvPr/>
        </p:nvGraphicFramePr>
        <p:xfrm>
          <a:off x="2286000" y="3352800"/>
          <a:ext cx="4572000" cy="2322285"/>
        </p:xfrm>
        <a:graphic>
          <a:graphicData uri="http://schemas.openxmlformats.org/presentationml/2006/ole">
            <p:oleObj spid="_x0000_s173058" name="Equation" r:id="rId4" imgW="1600200" imgH="812520" progId="Equation.DSMT4">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Correlation of Bivariate Normal Random Variables</a:t>
            </a:r>
            <a:endParaRPr lang="en-US" sz="2800" dirty="0"/>
          </a:p>
        </p:txBody>
      </p:sp>
      <p:sp>
        <p:nvSpPr>
          <p:cNvPr id="3" name="Content Placeholder 2"/>
          <p:cNvSpPr>
            <a:spLocks noGrp="1"/>
          </p:cNvSpPr>
          <p:nvPr>
            <p:ph idx="1"/>
          </p:nvPr>
        </p:nvSpPr>
        <p:spPr/>
        <p:txBody>
          <a:bodyPr/>
          <a:lstStyle/>
          <a:p>
            <a:pPr>
              <a:lnSpc>
                <a:spcPct val="150000"/>
              </a:lnSpc>
              <a:buNone/>
            </a:pPr>
            <a:r>
              <a:rPr lang="en-US" dirty="0" smtClean="0"/>
              <a:t>If </a:t>
            </a:r>
            <a:r>
              <a:rPr lang="en-US" i="1" dirty="0" smtClean="0"/>
              <a:t>X</a:t>
            </a:r>
            <a:r>
              <a:rPr lang="en-US" dirty="0" smtClean="0"/>
              <a:t> and </a:t>
            </a:r>
            <a:r>
              <a:rPr lang="en-US" i="1" dirty="0" smtClean="0"/>
              <a:t>Y</a:t>
            </a:r>
            <a:r>
              <a:rPr lang="en-US" dirty="0" smtClean="0"/>
              <a:t> have a bivariate normal distribution with joint probability density function </a:t>
            </a:r>
            <a:r>
              <a:rPr lang="en-US" i="1" dirty="0" smtClean="0"/>
              <a:t>f</a:t>
            </a:r>
            <a:r>
              <a:rPr lang="en-US" i="1" baseline="-25000" dirty="0" smtClean="0"/>
              <a:t>XY</a:t>
            </a:r>
            <a:r>
              <a:rPr lang="en-US" dirty="0" smtClean="0"/>
              <a:t>(</a:t>
            </a:r>
            <a:r>
              <a:rPr lang="en-US" i="1" dirty="0" smtClean="0"/>
              <a:t>x</a:t>
            </a:r>
            <a:r>
              <a:rPr lang="en-US" dirty="0" smtClean="0"/>
              <a:t>,</a:t>
            </a:r>
            <a:r>
              <a:rPr lang="en-US" i="1" dirty="0" smtClean="0"/>
              <a:t>y</a:t>
            </a:r>
            <a:r>
              <a:rPr lang="en-US" dirty="0" smtClean="0"/>
              <a:t>;</a:t>
            </a:r>
            <a:r>
              <a:rPr lang="el-GR" dirty="0" smtClean="0"/>
              <a:t>σ</a:t>
            </a:r>
            <a:r>
              <a:rPr lang="en-US" i="1" baseline="-25000" dirty="0" smtClean="0"/>
              <a:t>X</a:t>
            </a:r>
            <a:r>
              <a:rPr lang="en-US" dirty="0" smtClean="0"/>
              <a:t>,</a:t>
            </a:r>
            <a:r>
              <a:rPr lang="el-GR" dirty="0" smtClean="0"/>
              <a:t>σ</a:t>
            </a:r>
            <a:r>
              <a:rPr lang="en-US" i="1" baseline="-25000" dirty="0" smtClean="0"/>
              <a:t>Y</a:t>
            </a:r>
            <a:r>
              <a:rPr lang="en-US" dirty="0" smtClean="0"/>
              <a:t>,</a:t>
            </a:r>
            <a:r>
              <a:rPr lang="el-GR" dirty="0" smtClean="0"/>
              <a:t>μ</a:t>
            </a:r>
            <a:r>
              <a:rPr lang="en-US" i="1" baseline="-25000" dirty="0" smtClean="0"/>
              <a:t>X</a:t>
            </a:r>
            <a:r>
              <a:rPr lang="en-US" dirty="0" smtClean="0"/>
              <a:t>,</a:t>
            </a:r>
            <a:r>
              <a:rPr lang="el-GR" dirty="0" smtClean="0"/>
              <a:t>μ</a:t>
            </a:r>
            <a:r>
              <a:rPr lang="en-US" i="1" baseline="-25000" dirty="0" smtClean="0"/>
              <a:t>Y</a:t>
            </a:r>
            <a:r>
              <a:rPr lang="en-US" dirty="0" smtClean="0"/>
              <a:t>,</a:t>
            </a:r>
            <a:r>
              <a:rPr lang="el-GR" dirty="0" smtClean="0"/>
              <a:t>ρ</a:t>
            </a:r>
            <a:r>
              <a:rPr lang="en-US" dirty="0" smtClean="0"/>
              <a:t>), the correlation between </a:t>
            </a:r>
            <a:r>
              <a:rPr lang="en-US" i="1" dirty="0" smtClean="0"/>
              <a:t>X</a:t>
            </a:r>
            <a:r>
              <a:rPr lang="en-US" dirty="0" smtClean="0"/>
              <a:t> and </a:t>
            </a:r>
            <a:r>
              <a:rPr lang="en-US" i="1" dirty="0" smtClean="0"/>
              <a:t>Y</a:t>
            </a:r>
            <a:r>
              <a:rPr lang="en-US" dirty="0" smtClean="0"/>
              <a:t> is </a:t>
            </a:r>
            <a:r>
              <a:rPr lang="el-GR" dirty="0" smtClean="0"/>
              <a:t>ρ</a:t>
            </a:r>
            <a:r>
              <a:rPr lang="en-US" dirty="0" smtClean="0"/>
              <a:t>.					(5-22)</a:t>
            </a:r>
            <a:endParaRPr lang="en-US" dirty="0"/>
          </a:p>
        </p:txBody>
      </p:sp>
      <p:sp>
        <p:nvSpPr>
          <p:cNvPr id="4" name="Footer Placeholder 3"/>
          <p:cNvSpPr>
            <a:spLocks noGrp="1"/>
          </p:cNvSpPr>
          <p:nvPr>
            <p:ph type="ftr" sz="quarter" idx="11"/>
          </p:nvPr>
        </p:nvSpPr>
        <p:spPr/>
        <p:txBody>
          <a:bodyPr/>
          <a:lstStyle/>
          <a:p>
            <a:r>
              <a:rPr lang="en-US" dirty="0" smtClean="0"/>
              <a:t>Sec 5-3.2 Bivariate Normal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Bivariate Normal Correlation &amp; Independence</a:t>
            </a:r>
            <a:endParaRPr lang="en-US" sz="3200" dirty="0"/>
          </a:p>
        </p:txBody>
      </p:sp>
      <p:sp>
        <p:nvSpPr>
          <p:cNvPr id="3" name="Content Placeholder 2"/>
          <p:cNvSpPr>
            <a:spLocks noGrp="1"/>
          </p:cNvSpPr>
          <p:nvPr>
            <p:ph idx="1"/>
          </p:nvPr>
        </p:nvSpPr>
        <p:spPr/>
        <p:txBody>
          <a:bodyPr/>
          <a:lstStyle/>
          <a:p>
            <a:r>
              <a:rPr lang="en-US" dirty="0" smtClean="0"/>
              <a:t>In general, zero correlation does not imply independence.  </a:t>
            </a:r>
          </a:p>
          <a:p>
            <a:r>
              <a:rPr lang="en-US" dirty="0" smtClean="0"/>
              <a:t>But in the special case that </a:t>
            </a:r>
            <a:r>
              <a:rPr lang="en-US" i="1" dirty="0" smtClean="0"/>
              <a:t>X</a:t>
            </a:r>
            <a:r>
              <a:rPr lang="en-US" dirty="0" smtClean="0"/>
              <a:t> and </a:t>
            </a:r>
            <a:r>
              <a:rPr lang="en-US" i="1" dirty="0" smtClean="0"/>
              <a:t>Y</a:t>
            </a:r>
            <a:r>
              <a:rPr lang="en-US" dirty="0" smtClean="0"/>
              <a:t> have a bivariate </a:t>
            </a:r>
            <a:r>
              <a:rPr lang="en-US" dirty="0" smtClean="0">
                <a:solidFill>
                  <a:srgbClr val="0070C0"/>
                </a:solidFill>
              </a:rPr>
              <a:t>normal</a:t>
            </a:r>
            <a:r>
              <a:rPr lang="en-US" dirty="0" smtClean="0"/>
              <a:t> distribution, if </a:t>
            </a:r>
            <a:r>
              <a:rPr lang="el-GR" dirty="0" smtClean="0"/>
              <a:t>ρ</a:t>
            </a:r>
            <a:r>
              <a:rPr lang="en-US" dirty="0" smtClean="0"/>
              <a:t> = 0, then </a:t>
            </a:r>
            <a:r>
              <a:rPr lang="en-US" i="1" dirty="0" smtClean="0"/>
              <a:t>X</a:t>
            </a:r>
            <a:r>
              <a:rPr lang="en-US" dirty="0" smtClean="0"/>
              <a:t> and </a:t>
            </a:r>
            <a:r>
              <a:rPr lang="en-US" i="1" dirty="0" smtClean="0"/>
              <a:t>Y</a:t>
            </a:r>
            <a:r>
              <a:rPr lang="en-US" dirty="0" smtClean="0"/>
              <a:t> are independent.			       (5-23)</a:t>
            </a:r>
            <a:endParaRPr lang="en-US" dirty="0"/>
          </a:p>
        </p:txBody>
      </p:sp>
      <p:sp>
        <p:nvSpPr>
          <p:cNvPr id="4" name="Footer Placeholder 3"/>
          <p:cNvSpPr>
            <a:spLocks noGrp="1"/>
          </p:cNvSpPr>
          <p:nvPr>
            <p:ph type="ftr" sz="quarter" idx="11"/>
          </p:nvPr>
        </p:nvSpPr>
        <p:spPr/>
        <p:txBody>
          <a:bodyPr/>
          <a:lstStyle/>
          <a:p>
            <a:r>
              <a:rPr lang="en-US" dirty="0" smtClean="0"/>
              <a:t>Sec 5-3.2 Bivariate Normal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5-29: Injection-Molded Part</a:t>
            </a:r>
            <a:endParaRPr lang="en-US" dirty="0"/>
          </a:p>
        </p:txBody>
      </p:sp>
      <p:sp>
        <p:nvSpPr>
          <p:cNvPr id="3" name="Content Placeholder 2"/>
          <p:cNvSpPr>
            <a:spLocks noGrp="1"/>
          </p:cNvSpPr>
          <p:nvPr>
            <p:ph idx="1"/>
          </p:nvPr>
        </p:nvSpPr>
        <p:spPr>
          <a:xfrm>
            <a:off x="457200" y="1066800"/>
            <a:ext cx="8229600" cy="2362200"/>
          </a:xfrm>
        </p:spPr>
        <p:txBody>
          <a:bodyPr>
            <a:normAutofit lnSpcReduction="10000"/>
          </a:bodyPr>
          <a:lstStyle/>
          <a:p>
            <a:pPr>
              <a:buNone/>
            </a:pPr>
            <a:r>
              <a:rPr lang="en-US" sz="2400" dirty="0" smtClean="0"/>
              <a:t>The injection- molded part dimensions has parameters as tabled and is graphed as shown.</a:t>
            </a:r>
          </a:p>
          <a:p>
            <a:pPr>
              <a:buNone/>
            </a:pPr>
            <a:r>
              <a:rPr lang="en-US" sz="2400" dirty="0" smtClean="0"/>
              <a:t>The probability of </a:t>
            </a:r>
            <a:r>
              <a:rPr lang="en-US" sz="2400" i="1" dirty="0" smtClean="0"/>
              <a:t>X</a:t>
            </a:r>
            <a:r>
              <a:rPr lang="en-US" sz="2400" dirty="0" smtClean="0"/>
              <a:t> and </a:t>
            </a:r>
            <a:r>
              <a:rPr lang="en-US" sz="2400" i="1" dirty="0" smtClean="0"/>
              <a:t>Y</a:t>
            </a:r>
            <a:r>
              <a:rPr lang="en-US" sz="2400" dirty="0" smtClean="0"/>
              <a:t> being within limits is the volume within the PDF between the limit values.</a:t>
            </a:r>
          </a:p>
          <a:p>
            <a:pPr>
              <a:buNone/>
            </a:pPr>
            <a:r>
              <a:rPr lang="en-US" sz="2400" dirty="0" smtClean="0"/>
              <a:t>This volume is determined by numerical integration – beyond the scope of this text.</a:t>
            </a:r>
            <a:endParaRPr lang="en-US" sz="2400" dirty="0"/>
          </a:p>
        </p:txBody>
      </p:sp>
      <p:sp>
        <p:nvSpPr>
          <p:cNvPr id="4" name="Footer Placeholder 3"/>
          <p:cNvSpPr>
            <a:spLocks noGrp="1"/>
          </p:cNvSpPr>
          <p:nvPr>
            <p:ph type="ftr" sz="quarter" idx="11"/>
          </p:nvPr>
        </p:nvSpPr>
        <p:spPr/>
        <p:txBody>
          <a:bodyPr/>
          <a:lstStyle/>
          <a:p>
            <a:r>
              <a:rPr lang="en-US" dirty="0" smtClean="0"/>
              <a:t>Sec 5-3.2 Bivariate Normal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67</a:t>
            </a:fld>
            <a:endParaRPr lang="en-US" dirty="0"/>
          </a:p>
        </p:txBody>
      </p:sp>
      <p:graphicFrame>
        <p:nvGraphicFramePr>
          <p:cNvPr id="174082" name="Object 2"/>
          <p:cNvGraphicFramePr>
            <a:graphicFrameLocks noChangeAspect="1"/>
          </p:cNvGraphicFramePr>
          <p:nvPr/>
        </p:nvGraphicFramePr>
        <p:xfrm>
          <a:off x="5943600" y="3581400"/>
          <a:ext cx="2791691" cy="2362200"/>
        </p:xfrm>
        <a:graphic>
          <a:graphicData uri="http://schemas.openxmlformats.org/presentationml/2006/ole">
            <p:oleObj spid="_x0000_s174082" name="Worksheet" r:id="rId4" imgW="1981200" imgH="1676400" progId="Excel.Sheet.12">
              <p:embed/>
            </p:oleObj>
          </a:graphicData>
        </a:graphic>
      </p:graphicFrame>
      <p:pic>
        <p:nvPicPr>
          <p:cNvPr id="174083" name="Picture 3" descr="C:\Documents and Settings\rsims\My Documents\Sims Courses\Wiley Slide Development Project\JPEG images from Jenny\Ch05\fig_05_03.jpg"/>
          <p:cNvPicPr>
            <a:picLocks noChangeAspect="1" noChangeArrowheads="1"/>
          </p:cNvPicPr>
          <p:nvPr/>
        </p:nvPicPr>
        <p:blipFill>
          <a:blip r:embed="rId5" cstate="print"/>
          <a:srcRect/>
          <a:stretch>
            <a:fillRect/>
          </a:stretch>
        </p:blipFill>
        <p:spPr bwMode="auto">
          <a:xfrm>
            <a:off x="533400" y="3581400"/>
            <a:ext cx="3989877" cy="2133600"/>
          </a:xfrm>
          <a:prstGeom prst="rect">
            <a:avLst/>
          </a:prstGeom>
          <a:noFill/>
        </p:spPr>
      </p:pic>
      <p:sp>
        <p:nvSpPr>
          <p:cNvPr id="8" name="TextBox 7"/>
          <p:cNvSpPr txBox="1"/>
          <p:nvPr/>
        </p:nvSpPr>
        <p:spPr>
          <a:xfrm>
            <a:off x="2057400" y="5791200"/>
            <a:ext cx="1228028" cy="400110"/>
          </a:xfrm>
          <a:prstGeom prst="rect">
            <a:avLst/>
          </a:prstGeom>
          <a:noFill/>
        </p:spPr>
        <p:txBody>
          <a:bodyPr wrap="none" rtlCol="0">
            <a:spAutoFit/>
          </a:bodyPr>
          <a:lstStyle/>
          <a:p>
            <a:r>
              <a:rPr lang="en-US" sz="2000" dirty="0" smtClean="0">
                <a:solidFill>
                  <a:srgbClr val="0070C0"/>
                </a:solidFill>
              </a:rPr>
              <a:t>Figure 5-3</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Functions of Random Variables</a:t>
            </a:r>
            <a:endParaRPr lang="en-US" dirty="0"/>
          </a:p>
        </p:txBody>
      </p:sp>
      <p:sp>
        <p:nvSpPr>
          <p:cNvPr id="3" name="Content Placeholder 2"/>
          <p:cNvSpPr>
            <a:spLocks noGrp="1"/>
          </p:cNvSpPr>
          <p:nvPr>
            <p:ph idx="1"/>
          </p:nvPr>
        </p:nvSpPr>
        <p:spPr/>
        <p:txBody>
          <a:bodyPr/>
          <a:lstStyle/>
          <a:p>
            <a:r>
              <a:rPr lang="en-US" dirty="0" smtClean="0"/>
              <a:t>A function of random variables is itself a random variable.</a:t>
            </a:r>
          </a:p>
          <a:p>
            <a:r>
              <a:rPr lang="en-US" dirty="0" smtClean="0"/>
              <a:t>A function of random variables can be formed by either linear or nonlinear relationships.  We limit our discussion here to linear functions.</a:t>
            </a:r>
          </a:p>
          <a:p>
            <a:r>
              <a:rPr lang="en-US" dirty="0" smtClean="0"/>
              <a:t>Given random variables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a:t>
            </a:r>
            <a:r>
              <a:rPr lang="en-US" i="1" dirty="0" smtClean="0"/>
              <a:t>X</a:t>
            </a:r>
            <a:r>
              <a:rPr lang="en-US" i="1" baseline="-25000" dirty="0" smtClean="0"/>
              <a:t>p</a:t>
            </a:r>
            <a:r>
              <a:rPr lang="en-US" dirty="0" smtClean="0"/>
              <a:t> and constants </a:t>
            </a:r>
            <a:r>
              <a:rPr lang="en-US" i="1" dirty="0" smtClean="0"/>
              <a:t>c</a:t>
            </a:r>
            <a:r>
              <a:rPr lang="en-US" baseline="-25000" dirty="0" smtClean="0"/>
              <a:t>1</a:t>
            </a:r>
            <a:r>
              <a:rPr lang="en-US" dirty="0" smtClean="0"/>
              <a:t>, </a:t>
            </a:r>
            <a:r>
              <a:rPr lang="en-US" i="1" dirty="0" smtClean="0"/>
              <a:t>c</a:t>
            </a:r>
            <a:r>
              <a:rPr lang="en-US" baseline="-25000" dirty="0" smtClean="0"/>
              <a:t>2</a:t>
            </a:r>
            <a:r>
              <a:rPr lang="en-US" dirty="0" smtClean="0"/>
              <a:t>, …, </a:t>
            </a:r>
            <a:r>
              <a:rPr lang="en-US" i="1" dirty="0" smtClean="0"/>
              <a:t>c</a:t>
            </a:r>
            <a:r>
              <a:rPr lang="en-US" i="1" baseline="-25000" dirty="0" smtClean="0"/>
              <a:t>p</a:t>
            </a:r>
            <a:r>
              <a:rPr lang="en-US" dirty="0" smtClean="0"/>
              <a:t> 					</a:t>
            </a:r>
            <a:r>
              <a:rPr lang="en-US" i="1" dirty="0" smtClean="0"/>
              <a:t>Y</a:t>
            </a:r>
            <a:r>
              <a:rPr lang="en-US" dirty="0" smtClean="0"/>
              <a:t>= </a:t>
            </a:r>
            <a:r>
              <a:rPr lang="en-US" i="1" dirty="0" smtClean="0"/>
              <a:t>c</a:t>
            </a:r>
            <a:r>
              <a:rPr lang="en-US" baseline="-25000" dirty="0" smtClean="0"/>
              <a:t>1</a:t>
            </a:r>
            <a:r>
              <a:rPr lang="en-US" i="1" dirty="0" smtClean="0"/>
              <a:t>X</a:t>
            </a:r>
            <a:r>
              <a:rPr lang="en-US" baseline="-25000" dirty="0" smtClean="0"/>
              <a:t>1</a:t>
            </a:r>
            <a:r>
              <a:rPr lang="en-US" dirty="0" smtClean="0"/>
              <a:t> + </a:t>
            </a:r>
            <a:r>
              <a:rPr lang="en-US" i="1" dirty="0" smtClean="0"/>
              <a:t>c</a:t>
            </a:r>
            <a:r>
              <a:rPr lang="en-US" baseline="-25000" dirty="0" smtClean="0"/>
              <a:t>2</a:t>
            </a:r>
            <a:r>
              <a:rPr lang="en-US" i="1" dirty="0" smtClean="0"/>
              <a:t>X</a:t>
            </a:r>
            <a:r>
              <a:rPr lang="en-US" baseline="-25000" dirty="0" smtClean="0"/>
              <a:t>2</a:t>
            </a:r>
            <a:r>
              <a:rPr lang="en-US" dirty="0" smtClean="0"/>
              <a:t> + … + </a:t>
            </a:r>
            <a:r>
              <a:rPr lang="en-US" i="1" dirty="0" smtClean="0"/>
              <a:t>c</a:t>
            </a:r>
            <a:r>
              <a:rPr lang="en-US" i="1" baseline="-25000" dirty="0" smtClean="0"/>
              <a:t>p</a:t>
            </a:r>
            <a:r>
              <a:rPr lang="en-US" i="1" dirty="0" smtClean="0"/>
              <a:t>X</a:t>
            </a:r>
            <a:r>
              <a:rPr lang="en-US" i="1" baseline="-25000" dirty="0" smtClean="0"/>
              <a:t>p</a:t>
            </a:r>
            <a:r>
              <a:rPr lang="en-US" dirty="0" smtClean="0"/>
              <a:t>		       (5-24) is a linear combination of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a:t>
            </a:r>
            <a:r>
              <a:rPr lang="en-US" i="1" dirty="0" smtClean="0"/>
              <a:t>X</a:t>
            </a:r>
            <a:r>
              <a:rPr lang="en-US" i="1" baseline="-25000" dirty="0" smtClean="0"/>
              <a:t>p</a:t>
            </a:r>
            <a:r>
              <a:rPr lang="en-US" dirty="0" smtClean="0"/>
              <a:t>.</a:t>
            </a:r>
          </a:p>
        </p:txBody>
      </p:sp>
      <p:sp>
        <p:nvSpPr>
          <p:cNvPr id="4" name="Footer Placeholder 3"/>
          <p:cNvSpPr>
            <a:spLocks noGrp="1"/>
          </p:cNvSpPr>
          <p:nvPr>
            <p:ph type="ftr" sz="quarter" idx="11"/>
          </p:nvPr>
        </p:nvSpPr>
        <p:spPr/>
        <p:txBody>
          <a:bodyPr/>
          <a:lstStyle/>
          <a:p>
            <a:r>
              <a:rPr lang="en-US" dirty="0" smtClean="0"/>
              <a:t>Sec  5-4 Linear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&amp; Variance of a Linear Function</a:t>
            </a:r>
            <a:endParaRPr lang="en-US" dirty="0"/>
          </a:p>
        </p:txBody>
      </p:sp>
      <p:sp>
        <p:nvSpPr>
          <p:cNvPr id="3" name="Content Placeholder 2"/>
          <p:cNvSpPr>
            <a:spLocks noGrp="1"/>
          </p:cNvSpPr>
          <p:nvPr>
            <p:ph idx="1"/>
          </p:nvPr>
        </p:nvSpPr>
        <p:spPr>
          <a:xfrm>
            <a:off x="457200" y="1066800"/>
            <a:ext cx="8229600" cy="533400"/>
          </a:xfrm>
        </p:spPr>
        <p:txBody>
          <a:bodyPr>
            <a:normAutofit/>
          </a:bodyPr>
          <a:lstStyle/>
          <a:p>
            <a:pPr>
              <a:buNone/>
            </a:pPr>
            <a:r>
              <a:rPr lang="en-US" sz="2800" dirty="0" smtClean="0"/>
              <a:t>Let </a:t>
            </a:r>
            <a:r>
              <a:rPr lang="en-US" sz="2800" i="1" dirty="0" smtClean="0"/>
              <a:t>Y</a:t>
            </a:r>
            <a:r>
              <a:rPr lang="en-US" sz="2800" dirty="0" smtClean="0"/>
              <a:t>= </a:t>
            </a:r>
            <a:r>
              <a:rPr lang="en-US" sz="2800" i="1" dirty="0" smtClean="0"/>
              <a:t>c</a:t>
            </a:r>
            <a:r>
              <a:rPr lang="en-US" sz="2800" baseline="-25000" dirty="0" smtClean="0"/>
              <a:t>1</a:t>
            </a:r>
            <a:r>
              <a:rPr lang="en-US" sz="2800" i="1" dirty="0" smtClean="0"/>
              <a:t>X</a:t>
            </a:r>
            <a:r>
              <a:rPr lang="en-US" sz="2800" baseline="-25000" dirty="0" smtClean="0"/>
              <a:t>1</a:t>
            </a:r>
            <a:r>
              <a:rPr lang="en-US" sz="2800" dirty="0" smtClean="0"/>
              <a:t> + </a:t>
            </a:r>
            <a:r>
              <a:rPr lang="en-US" sz="2800" i="1" dirty="0" smtClean="0"/>
              <a:t>c</a:t>
            </a:r>
            <a:r>
              <a:rPr lang="en-US" sz="2800" baseline="-25000" dirty="0" smtClean="0"/>
              <a:t>2</a:t>
            </a:r>
            <a:r>
              <a:rPr lang="en-US" sz="2800" i="1" dirty="0" smtClean="0"/>
              <a:t>X</a:t>
            </a:r>
            <a:r>
              <a:rPr lang="en-US" sz="2800" baseline="-25000" dirty="0" smtClean="0"/>
              <a:t>2</a:t>
            </a:r>
            <a:r>
              <a:rPr lang="en-US" sz="2800" dirty="0" smtClean="0"/>
              <a:t> + … + </a:t>
            </a:r>
            <a:r>
              <a:rPr lang="en-US" sz="2800" i="1" dirty="0" smtClean="0"/>
              <a:t>c</a:t>
            </a:r>
            <a:r>
              <a:rPr lang="en-US" sz="2800" i="1" baseline="-25000" dirty="0" smtClean="0"/>
              <a:t>p</a:t>
            </a:r>
            <a:r>
              <a:rPr lang="en-US" sz="2800" i="1" dirty="0" smtClean="0"/>
              <a:t>X</a:t>
            </a:r>
            <a:r>
              <a:rPr lang="en-US" sz="2800" i="1" baseline="-25000" dirty="0" smtClean="0"/>
              <a:t>p</a:t>
            </a:r>
            <a:r>
              <a:rPr lang="en-US" sz="2800" i="1" dirty="0" smtClean="0"/>
              <a:t>  </a:t>
            </a:r>
            <a:r>
              <a:rPr lang="en-US" sz="2800" dirty="0" smtClean="0"/>
              <a:t>and use Equation 5-10:</a:t>
            </a:r>
          </a:p>
        </p:txBody>
      </p:sp>
      <p:sp>
        <p:nvSpPr>
          <p:cNvPr id="4" name="Footer Placeholder 3"/>
          <p:cNvSpPr>
            <a:spLocks noGrp="1"/>
          </p:cNvSpPr>
          <p:nvPr>
            <p:ph type="ftr" sz="quarter" idx="11"/>
          </p:nvPr>
        </p:nvSpPr>
        <p:spPr/>
        <p:txBody>
          <a:bodyPr/>
          <a:lstStyle/>
          <a:p>
            <a:r>
              <a:rPr lang="en-US" dirty="0" smtClean="0"/>
              <a:t>Sec  5-4 Linear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69</a:t>
            </a:fld>
            <a:endParaRPr lang="en-US" dirty="0"/>
          </a:p>
        </p:txBody>
      </p:sp>
      <p:graphicFrame>
        <p:nvGraphicFramePr>
          <p:cNvPr id="6" name="Object 5"/>
          <p:cNvGraphicFramePr>
            <a:graphicFrameLocks noChangeAspect="1"/>
          </p:cNvGraphicFramePr>
          <p:nvPr/>
        </p:nvGraphicFramePr>
        <p:xfrm>
          <a:off x="381000" y="2209800"/>
          <a:ext cx="8382000" cy="2719388"/>
        </p:xfrm>
        <a:graphic>
          <a:graphicData uri="http://schemas.openxmlformats.org/presentationml/2006/ole">
            <p:oleObj spid="_x0000_s183298" name="Equation" r:id="rId4" imgW="4775040" imgH="154908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Probability Mass Function Graph</a:t>
            </a:r>
            <a:endParaRPr lang="en-US" dirty="0"/>
          </a:p>
        </p:txBody>
      </p:sp>
      <p:sp>
        <p:nvSpPr>
          <p:cNvPr id="4" name="Footer Placeholder 3"/>
          <p:cNvSpPr>
            <a:spLocks noGrp="1"/>
          </p:cNvSpPr>
          <p:nvPr>
            <p:ph type="ftr" sz="quarter" idx="11"/>
          </p:nvPr>
        </p:nvSpPr>
        <p:spPr/>
        <p:txBody>
          <a:bodyPr/>
          <a:lstStyle/>
          <a:p>
            <a:r>
              <a:rPr lang="en-US" dirty="0" smtClean="0"/>
              <a:t>Sec 5-1.1 Joint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a:t>
            </a:fld>
            <a:endParaRPr lang="en-US" dirty="0"/>
          </a:p>
        </p:txBody>
      </p:sp>
      <p:pic>
        <p:nvPicPr>
          <p:cNvPr id="4098" name="Picture 2" descr="C:\Documents and Settings\rsims\My Documents\Sims Courses\Wiley Slide Development Project\JPEG images from Jenny\Ch05\fig_05_03.jpg"/>
          <p:cNvPicPr>
            <a:picLocks noChangeAspect="1" noChangeArrowheads="1"/>
          </p:cNvPicPr>
          <p:nvPr/>
        </p:nvPicPr>
        <p:blipFill>
          <a:blip r:embed="rId3" cstate="print"/>
          <a:srcRect/>
          <a:stretch>
            <a:fillRect/>
          </a:stretch>
        </p:blipFill>
        <p:spPr bwMode="auto">
          <a:xfrm>
            <a:off x="1295400" y="990600"/>
            <a:ext cx="5699824" cy="3048000"/>
          </a:xfrm>
          <a:prstGeom prst="rect">
            <a:avLst/>
          </a:prstGeom>
          <a:noFill/>
        </p:spPr>
      </p:pic>
      <p:sp>
        <p:nvSpPr>
          <p:cNvPr id="8" name="TextBox 7"/>
          <p:cNvSpPr txBox="1"/>
          <p:nvPr/>
        </p:nvSpPr>
        <p:spPr>
          <a:xfrm>
            <a:off x="1676400" y="4191000"/>
            <a:ext cx="5257800" cy="2031325"/>
          </a:xfrm>
          <a:prstGeom prst="rect">
            <a:avLst/>
          </a:prstGeom>
          <a:noFill/>
        </p:spPr>
        <p:txBody>
          <a:bodyPr wrap="square" rtlCol="0">
            <a:spAutoFit/>
          </a:bodyPr>
          <a:lstStyle/>
          <a:p>
            <a:r>
              <a:rPr lang="en-US" dirty="0" smtClean="0">
                <a:solidFill>
                  <a:srgbClr val="0070C0"/>
                </a:solidFill>
              </a:rPr>
              <a:t>Figure 5-3  </a:t>
            </a:r>
            <a:r>
              <a:rPr lang="en-US" dirty="0" smtClean="0"/>
              <a:t>Joint probability density function for the continuous random variables </a:t>
            </a:r>
            <a:r>
              <a:rPr lang="en-US" i="1" dirty="0" smtClean="0"/>
              <a:t>X</a:t>
            </a:r>
            <a:r>
              <a:rPr lang="en-US" dirty="0" smtClean="0"/>
              <a:t> and </a:t>
            </a:r>
            <a:r>
              <a:rPr lang="en-US" i="1" dirty="0" smtClean="0"/>
              <a:t>Y</a:t>
            </a:r>
            <a:r>
              <a:rPr lang="en-US" dirty="0" smtClean="0"/>
              <a:t> of different dimensions of an injection-molded part.  Note the asymmetric, narrow ridge shape of the PDF – indicating that small values in the </a:t>
            </a:r>
            <a:r>
              <a:rPr lang="en-US" i="1" dirty="0" smtClean="0"/>
              <a:t>X</a:t>
            </a:r>
            <a:r>
              <a:rPr lang="en-US" dirty="0" smtClean="0"/>
              <a:t> dimension are more likely to occur when small values in the </a:t>
            </a:r>
            <a:r>
              <a:rPr lang="en-US" i="1" dirty="0" smtClean="0"/>
              <a:t>Y</a:t>
            </a:r>
            <a:r>
              <a:rPr lang="en-US" dirty="0" smtClean="0"/>
              <a:t> dimension occur.</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5-30: Negative Binomial Distribution</a:t>
            </a:r>
            <a:endParaRPr lang="en-US" sz="3200" dirty="0"/>
          </a:p>
        </p:txBody>
      </p:sp>
      <p:sp>
        <p:nvSpPr>
          <p:cNvPr id="3" name="Content Placeholder 2"/>
          <p:cNvSpPr>
            <a:spLocks noGrp="1"/>
          </p:cNvSpPr>
          <p:nvPr>
            <p:ph idx="1"/>
          </p:nvPr>
        </p:nvSpPr>
        <p:spPr/>
        <p:txBody>
          <a:bodyPr>
            <a:normAutofit lnSpcReduction="10000"/>
          </a:bodyPr>
          <a:lstStyle/>
          <a:p>
            <a:pPr>
              <a:buNone/>
            </a:pPr>
            <a:r>
              <a:rPr lang="en-US" dirty="0" smtClean="0"/>
              <a:t>Let </a:t>
            </a:r>
            <a:r>
              <a:rPr lang="en-US" i="1" dirty="0" smtClean="0"/>
              <a:t>X</a:t>
            </a:r>
            <a:r>
              <a:rPr lang="en-US" i="1" baseline="-25000" dirty="0" smtClean="0"/>
              <a:t>i</a:t>
            </a:r>
            <a:r>
              <a:rPr lang="en-US" dirty="0" smtClean="0"/>
              <a:t> be a geometric random variable with parameter </a:t>
            </a:r>
            <a:r>
              <a:rPr lang="en-US" i="1" dirty="0" smtClean="0"/>
              <a:t>p</a:t>
            </a:r>
            <a:r>
              <a:rPr lang="en-US" dirty="0" smtClean="0"/>
              <a:t> with </a:t>
            </a:r>
            <a:r>
              <a:rPr lang="el-GR" dirty="0" smtClean="0"/>
              <a:t>μ</a:t>
            </a:r>
            <a:r>
              <a:rPr lang="en-US" dirty="0" smtClean="0"/>
              <a:t> = 1/</a:t>
            </a:r>
            <a:r>
              <a:rPr lang="en-US" i="1" dirty="0" smtClean="0"/>
              <a:t>p</a:t>
            </a:r>
            <a:r>
              <a:rPr lang="en-US" dirty="0" smtClean="0"/>
              <a:t> and </a:t>
            </a:r>
            <a:r>
              <a:rPr lang="el-GR" dirty="0" smtClean="0"/>
              <a:t>σ</a:t>
            </a:r>
            <a:r>
              <a:rPr lang="en-US" baseline="30000" dirty="0" smtClean="0"/>
              <a:t>2</a:t>
            </a:r>
            <a:r>
              <a:rPr lang="en-US" dirty="0" smtClean="0"/>
              <a:t> =  (1-</a:t>
            </a:r>
            <a:r>
              <a:rPr lang="en-US" i="1" dirty="0" smtClean="0"/>
              <a:t>p</a:t>
            </a:r>
            <a:r>
              <a:rPr lang="en-US" dirty="0" smtClean="0"/>
              <a:t>)/</a:t>
            </a:r>
            <a:r>
              <a:rPr lang="en-US" i="1" dirty="0" smtClean="0"/>
              <a:t>p</a:t>
            </a:r>
            <a:r>
              <a:rPr lang="en-US" baseline="30000" dirty="0" smtClean="0"/>
              <a:t>2</a:t>
            </a:r>
          </a:p>
          <a:p>
            <a:pPr>
              <a:buNone/>
            </a:pPr>
            <a:r>
              <a:rPr lang="en-US" dirty="0" smtClean="0"/>
              <a:t>Let </a:t>
            </a:r>
            <a:r>
              <a:rPr lang="en-US" i="1" dirty="0" smtClean="0"/>
              <a:t>Y</a:t>
            </a:r>
            <a:r>
              <a:rPr lang="en-US" dirty="0" smtClean="0"/>
              <a:t> = </a:t>
            </a:r>
            <a:r>
              <a:rPr lang="en-US" i="1" dirty="0" smtClean="0"/>
              <a:t>X</a:t>
            </a:r>
            <a:r>
              <a:rPr lang="en-US" baseline="-25000" dirty="0" smtClean="0"/>
              <a:t>1</a:t>
            </a:r>
            <a:r>
              <a:rPr lang="en-US" dirty="0" smtClean="0"/>
              <a:t> + </a:t>
            </a:r>
            <a:r>
              <a:rPr lang="en-US" i="1" dirty="0" smtClean="0"/>
              <a:t>X</a:t>
            </a:r>
            <a:r>
              <a:rPr lang="en-US" baseline="-25000" dirty="0" smtClean="0"/>
              <a:t>2</a:t>
            </a:r>
            <a:r>
              <a:rPr lang="en-US" dirty="0" smtClean="0"/>
              <a:t> +…+</a:t>
            </a:r>
            <a:r>
              <a:rPr lang="en-US" i="1" dirty="0" smtClean="0"/>
              <a:t>X</a:t>
            </a:r>
            <a:r>
              <a:rPr lang="en-US" i="1" baseline="-25000" dirty="0" smtClean="0"/>
              <a:t>r</a:t>
            </a:r>
            <a:r>
              <a:rPr lang="en-US" dirty="0" smtClean="0"/>
              <a:t>, a linear combination of </a:t>
            </a:r>
            <a:r>
              <a:rPr lang="en-US" i="1" dirty="0" smtClean="0"/>
              <a:t>r</a:t>
            </a:r>
            <a:r>
              <a:rPr lang="en-US" dirty="0" smtClean="0"/>
              <a:t>  independent geometric random variables.</a:t>
            </a:r>
          </a:p>
          <a:p>
            <a:pPr>
              <a:buNone/>
            </a:pPr>
            <a:r>
              <a:rPr lang="en-US" dirty="0" smtClean="0"/>
              <a:t>Then </a:t>
            </a:r>
            <a:r>
              <a:rPr lang="en-US" i="1" dirty="0" smtClean="0"/>
              <a:t>Y</a:t>
            </a:r>
            <a:r>
              <a:rPr lang="en-US" dirty="0" smtClean="0"/>
              <a:t> is a negative binomial random variable with </a:t>
            </a:r>
            <a:r>
              <a:rPr lang="el-GR" dirty="0" smtClean="0"/>
              <a:t>μ</a:t>
            </a:r>
            <a:r>
              <a:rPr lang="en-US" dirty="0" smtClean="0"/>
              <a:t> = </a:t>
            </a:r>
            <a:r>
              <a:rPr lang="en-US" i="1" dirty="0" smtClean="0"/>
              <a:t>r</a:t>
            </a:r>
            <a:r>
              <a:rPr lang="en-US" dirty="0" smtClean="0"/>
              <a:t>/</a:t>
            </a:r>
            <a:r>
              <a:rPr lang="en-US" i="1" dirty="0" smtClean="0"/>
              <a:t>p</a:t>
            </a:r>
            <a:r>
              <a:rPr lang="en-US" dirty="0" smtClean="0"/>
              <a:t> and </a:t>
            </a:r>
            <a:r>
              <a:rPr lang="el-GR" dirty="0" smtClean="0"/>
              <a:t>σ</a:t>
            </a:r>
            <a:r>
              <a:rPr lang="en-US" baseline="30000" dirty="0" smtClean="0"/>
              <a:t>2</a:t>
            </a:r>
            <a:r>
              <a:rPr lang="en-US" dirty="0" smtClean="0"/>
              <a:t> =  </a:t>
            </a:r>
            <a:r>
              <a:rPr lang="en-US" i="1" dirty="0" smtClean="0"/>
              <a:t>r</a:t>
            </a:r>
            <a:r>
              <a:rPr lang="en-US" dirty="0" smtClean="0"/>
              <a:t>(1-</a:t>
            </a:r>
            <a:r>
              <a:rPr lang="en-US" i="1" dirty="0" smtClean="0"/>
              <a:t>p</a:t>
            </a:r>
            <a:r>
              <a:rPr lang="en-US" dirty="0" smtClean="0"/>
              <a:t>)/</a:t>
            </a:r>
            <a:r>
              <a:rPr lang="en-US" i="1" dirty="0" smtClean="0"/>
              <a:t>p</a:t>
            </a:r>
            <a:r>
              <a:rPr lang="en-US" baseline="30000" dirty="0" smtClean="0"/>
              <a:t>2</a:t>
            </a:r>
            <a:r>
              <a:rPr lang="en-US" dirty="0" smtClean="0"/>
              <a:t> by Equations 5-25 and 5-27.</a:t>
            </a:r>
          </a:p>
          <a:p>
            <a:pPr>
              <a:buNone/>
            </a:pPr>
            <a:r>
              <a:rPr lang="en-US" dirty="0" smtClean="0"/>
              <a:t>Thus, a negative binomial random variable is a sum of </a:t>
            </a:r>
            <a:r>
              <a:rPr lang="en-US" i="1" dirty="0" smtClean="0"/>
              <a:t>r</a:t>
            </a:r>
            <a:r>
              <a:rPr lang="en-US" dirty="0" smtClean="0"/>
              <a:t> identically distributed and independent geometric random variables.</a:t>
            </a:r>
            <a:endParaRPr lang="en-US" dirty="0"/>
          </a:p>
        </p:txBody>
      </p:sp>
      <p:sp>
        <p:nvSpPr>
          <p:cNvPr id="4" name="Footer Placeholder 3"/>
          <p:cNvSpPr>
            <a:spLocks noGrp="1"/>
          </p:cNvSpPr>
          <p:nvPr>
            <p:ph type="ftr" sz="quarter" idx="11"/>
          </p:nvPr>
        </p:nvSpPr>
        <p:spPr/>
        <p:txBody>
          <a:bodyPr/>
          <a:lstStyle/>
          <a:p>
            <a:r>
              <a:rPr lang="en-US" dirty="0" smtClean="0"/>
              <a:t>Sec  5-4 Linear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5-31: Error Propagation</a:t>
            </a:r>
            <a:endParaRPr lang="en-US" dirty="0"/>
          </a:p>
        </p:txBody>
      </p:sp>
      <p:sp>
        <p:nvSpPr>
          <p:cNvPr id="3" name="Content Placeholder 2"/>
          <p:cNvSpPr>
            <a:spLocks noGrp="1"/>
          </p:cNvSpPr>
          <p:nvPr>
            <p:ph idx="1"/>
          </p:nvPr>
        </p:nvSpPr>
        <p:spPr>
          <a:xfrm>
            <a:off x="457200" y="1066800"/>
            <a:ext cx="8229600" cy="2438400"/>
          </a:xfrm>
        </p:spPr>
        <p:txBody>
          <a:bodyPr>
            <a:normAutofit lnSpcReduction="10000"/>
          </a:bodyPr>
          <a:lstStyle/>
          <a:p>
            <a:pPr>
              <a:buNone/>
            </a:pPr>
            <a:r>
              <a:rPr lang="en-US" dirty="0" smtClean="0"/>
              <a:t>A semiconductor product consists of three  layers.  The variances of the thickness of each layer is 25, 40 and 30 nm.  What is the variance of the finished product?</a:t>
            </a:r>
          </a:p>
          <a:p>
            <a:pPr>
              <a:buNone/>
            </a:pPr>
            <a:r>
              <a:rPr lang="en-US" dirty="0" smtClean="0"/>
              <a:t>Answer:</a:t>
            </a:r>
            <a:endParaRPr lang="en-US" dirty="0"/>
          </a:p>
        </p:txBody>
      </p:sp>
      <p:sp>
        <p:nvSpPr>
          <p:cNvPr id="4" name="Footer Placeholder 3"/>
          <p:cNvSpPr>
            <a:spLocks noGrp="1"/>
          </p:cNvSpPr>
          <p:nvPr>
            <p:ph type="ftr" sz="quarter" idx="11"/>
          </p:nvPr>
        </p:nvSpPr>
        <p:spPr/>
        <p:txBody>
          <a:bodyPr/>
          <a:lstStyle/>
          <a:p>
            <a:r>
              <a:rPr lang="en-US" dirty="0" smtClean="0"/>
              <a:t>Sec  5-4 Linear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71</a:t>
            </a:fld>
            <a:endParaRPr lang="en-US" dirty="0"/>
          </a:p>
        </p:txBody>
      </p:sp>
      <p:graphicFrame>
        <p:nvGraphicFramePr>
          <p:cNvPr id="6" name="Object 5"/>
          <p:cNvGraphicFramePr>
            <a:graphicFrameLocks noChangeAspect="1"/>
          </p:cNvGraphicFramePr>
          <p:nvPr/>
        </p:nvGraphicFramePr>
        <p:xfrm>
          <a:off x="1981200" y="3581400"/>
          <a:ext cx="5957887" cy="2060575"/>
        </p:xfrm>
        <a:graphic>
          <a:graphicData uri="http://schemas.openxmlformats.org/presentationml/2006/ole">
            <p:oleObj spid="_x0000_s184322" name="Equation" r:id="rId4" imgW="2717640" imgH="939600" progId="Equation.DSMT4">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&amp; Variance of an Average</a:t>
            </a:r>
            <a:endParaRPr lang="en-US" dirty="0"/>
          </a:p>
        </p:txBody>
      </p:sp>
      <p:sp>
        <p:nvSpPr>
          <p:cNvPr id="4" name="Footer Placeholder 3"/>
          <p:cNvSpPr>
            <a:spLocks noGrp="1"/>
          </p:cNvSpPr>
          <p:nvPr>
            <p:ph type="ftr" sz="quarter" idx="11"/>
          </p:nvPr>
        </p:nvSpPr>
        <p:spPr/>
        <p:txBody>
          <a:bodyPr/>
          <a:lstStyle/>
          <a:p>
            <a:r>
              <a:rPr lang="en-US" dirty="0" smtClean="0"/>
              <a:t>Sec  5-4 Linear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72</a:t>
            </a:fld>
            <a:endParaRPr lang="en-US" dirty="0"/>
          </a:p>
        </p:txBody>
      </p:sp>
      <p:graphicFrame>
        <p:nvGraphicFramePr>
          <p:cNvPr id="6" name="Object 5"/>
          <p:cNvGraphicFramePr>
            <a:graphicFrameLocks noChangeAspect="1"/>
          </p:cNvGraphicFramePr>
          <p:nvPr/>
        </p:nvGraphicFramePr>
        <p:xfrm>
          <a:off x="1106099" y="1179512"/>
          <a:ext cx="6787325" cy="4002088"/>
        </p:xfrm>
        <a:graphic>
          <a:graphicData uri="http://schemas.openxmlformats.org/presentationml/2006/ole">
            <p:oleObj spid="_x0000_s185346" name="Equation" r:id="rId4" imgW="3187440" imgH="1879560" progId="Equation.DSMT4">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Reproductive Property of the Normal Distribution</a:t>
            </a:r>
            <a:endParaRPr lang="en-US" sz="2800" dirty="0"/>
          </a:p>
        </p:txBody>
      </p:sp>
      <p:sp>
        <p:nvSpPr>
          <p:cNvPr id="4" name="Footer Placeholder 3"/>
          <p:cNvSpPr>
            <a:spLocks noGrp="1"/>
          </p:cNvSpPr>
          <p:nvPr>
            <p:ph type="ftr" sz="quarter" idx="11"/>
          </p:nvPr>
        </p:nvSpPr>
        <p:spPr/>
        <p:txBody>
          <a:bodyPr/>
          <a:lstStyle/>
          <a:p>
            <a:r>
              <a:rPr lang="en-US" dirty="0" smtClean="0"/>
              <a:t>Sec  5-4 Linear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73</a:t>
            </a:fld>
            <a:endParaRPr lang="en-US" dirty="0"/>
          </a:p>
        </p:txBody>
      </p:sp>
      <p:graphicFrame>
        <p:nvGraphicFramePr>
          <p:cNvPr id="6" name="Object 5"/>
          <p:cNvGraphicFramePr>
            <a:graphicFrameLocks noChangeAspect="1"/>
          </p:cNvGraphicFramePr>
          <p:nvPr/>
        </p:nvGraphicFramePr>
        <p:xfrm>
          <a:off x="685800" y="1143000"/>
          <a:ext cx="7793430" cy="4648200"/>
        </p:xfrm>
        <a:graphic>
          <a:graphicData uri="http://schemas.openxmlformats.org/presentationml/2006/ole">
            <p:oleObj spid="_x0000_s186370" name="Equation" r:id="rId4" imgW="3682800" imgH="2197080" progId="Equation.DSMT4">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Example 5-32: Linear Function of Independent Normals</a:t>
            </a:r>
            <a:endParaRPr lang="en-US" sz="2800" dirty="0"/>
          </a:p>
        </p:txBody>
      </p:sp>
      <p:sp>
        <p:nvSpPr>
          <p:cNvPr id="3" name="Content Placeholder 2"/>
          <p:cNvSpPr>
            <a:spLocks noGrp="1"/>
          </p:cNvSpPr>
          <p:nvPr>
            <p:ph idx="1"/>
          </p:nvPr>
        </p:nvSpPr>
        <p:spPr>
          <a:xfrm>
            <a:off x="457200" y="838200"/>
            <a:ext cx="5486400" cy="2286000"/>
          </a:xfrm>
        </p:spPr>
        <p:txBody>
          <a:bodyPr>
            <a:noAutofit/>
          </a:bodyPr>
          <a:lstStyle/>
          <a:p>
            <a:pPr>
              <a:buNone/>
            </a:pPr>
            <a:r>
              <a:rPr lang="en-US" sz="2400" dirty="0" smtClean="0"/>
              <a:t>Let the random variables </a:t>
            </a:r>
            <a:r>
              <a:rPr lang="en-US" sz="2400" i="1" dirty="0" smtClean="0"/>
              <a:t>X</a:t>
            </a:r>
            <a:r>
              <a:rPr lang="en-US" sz="2400" baseline="-25000" dirty="0" smtClean="0"/>
              <a:t>1</a:t>
            </a:r>
            <a:r>
              <a:rPr lang="en-US" sz="2400" dirty="0" smtClean="0"/>
              <a:t> and </a:t>
            </a:r>
            <a:r>
              <a:rPr lang="en-US" sz="2400" i="1" dirty="0" smtClean="0"/>
              <a:t>X</a:t>
            </a:r>
            <a:r>
              <a:rPr lang="en-US" sz="2400" baseline="-25000" dirty="0" smtClean="0"/>
              <a:t>2</a:t>
            </a:r>
            <a:r>
              <a:rPr lang="en-US" sz="2400" dirty="0" smtClean="0"/>
              <a:t> denote the independent length and width of a rectangular manufactured part.  Their parameters are shown in the table.</a:t>
            </a:r>
          </a:p>
          <a:p>
            <a:pPr>
              <a:buNone/>
            </a:pPr>
            <a:r>
              <a:rPr lang="en-US" sz="2400" dirty="0" smtClean="0"/>
              <a:t>What is the probability that the perimeter exceeds 14.5 cm?</a:t>
            </a:r>
            <a:endParaRPr lang="en-US" sz="2400" dirty="0"/>
          </a:p>
        </p:txBody>
      </p:sp>
      <p:sp>
        <p:nvSpPr>
          <p:cNvPr id="4" name="Footer Placeholder 3"/>
          <p:cNvSpPr>
            <a:spLocks noGrp="1"/>
          </p:cNvSpPr>
          <p:nvPr>
            <p:ph type="ftr" sz="quarter" idx="11"/>
          </p:nvPr>
        </p:nvSpPr>
        <p:spPr/>
        <p:txBody>
          <a:bodyPr/>
          <a:lstStyle/>
          <a:p>
            <a:r>
              <a:rPr lang="en-US" dirty="0" smtClean="0"/>
              <a:t>Sec  5-4 Linear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74</a:t>
            </a:fld>
            <a:endParaRPr lang="en-US" dirty="0"/>
          </a:p>
        </p:txBody>
      </p:sp>
      <p:graphicFrame>
        <p:nvGraphicFramePr>
          <p:cNvPr id="187394" name="Object 2"/>
          <p:cNvGraphicFramePr>
            <a:graphicFrameLocks noChangeAspect="1"/>
          </p:cNvGraphicFramePr>
          <p:nvPr/>
        </p:nvGraphicFramePr>
        <p:xfrm>
          <a:off x="6248400" y="990600"/>
          <a:ext cx="2394751" cy="1252078"/>
        </p:xfrm>
        <a:graphic>
          <a:graphicData uri="http://schemas.openxmlformats.org/presentationml/2006/ole">
            <p:oleObj spid="_x0000_s187394" name="Worksheet" r:id="rId4" imgW="1876349" imgH="981151" progId="Excel.Sheet.12">
              <p:embed/>
            </p:oleObj>
          </a:graphicData>
        </a:graphic>
      </p:graphicFrame>
      <p:graphicFrame>
        <p:nvGraphicFramePr>
          <p:cNvPr id="7" name="Object 6"/>
          <p:cNvGraphicFramePr>
            <a:graphicFrameLocks noChangeAspect="1"/>
          </p:cNvGraphicFramePr>
          <p:nvPr/>
        </p:nvGraphicFramePr>
        <p:xfrm>
          <a:off x="533400" y="3200400"/>
          <a:ext cx="6781800" cy="2389972"/>
        </p:xfrm>
        <a:graphic>
          <a:graphicData uri="http://schemas.openxmlformats.org/presentationml/2006/ole">
            <p:oleObj spid="_x0000_s187395" name="Equation" r:id="rId5" imgW="4216320" imgH="1485720" progId="Equation.DSMT4">
              <p:embed/>
            </p:oleObj>
          </a:graphicData>
        </a:graphic>
      </p:graphicFrame>
      <p:graphicFrame>
        <p:nvGraphicFramePr>
          <p:cNvPr id="187396" name="Object 4"/>
          <p:cNvGraphicFramePr>
            <a:graphicFrameLocks noChangeAspect="1"/>
          </p:cNvGraphicFramePr>
          <p:nvPr/>
        </p:nvGraphicFramePr>
        <p:xfrm>
          <a:off x="3657600" y="5638800"/>
          <a:ext cx="5020235" cy="609600"/>
        </p:xfrm>
        <a:graphic>
          <a:graphicData uri="http://schemas.openxmlformats.org/presentationml/2006/ole">
            <p:oleObj spid="_x0000_s187396" name="Worksheet" r:id="rId6" imgW="4000500" imgH="485851" progId="Excel.Sheet.12">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5-33: Beverage Volume</a:t>
            </a:r>
            <a:endParaRPr lang="en-US" dirty="0"/>
          </a:p>
        </p:txBody>
      </p:sp>
      <p:sp>
        <p:nvSpPr>
          <p:cNvPr id="3" name="Content Placeholder 2"/>
          <p:cNvSpPr>
            <a:spLocks noGrp="1"/>
          </p:cNvSpPr>
          <p:nvPr>
            <p:ph idx="1"/>
          </p:nvPr>
        </p:nvSpPr>
        <p:spPr>
          <a:xfrm>
            <a:off x="304800" y="1066800"/>
            <a:ext cx="8458200" cy="1981200"/>
          </a:xfrm>
        </p:spPr>
        <p:txBody>
          <a:bodyPr>
            <a:normAutofit/>
          </a:bodyPr>
          <a:lstStyle/>
          <a:p>
            <a:pPr>
              <a:buNone/>
            </a:pPr>
            <a:r>
              <a:rPr lang="en-US" sz="2400" dirty="0" smtClean="0"/>
              <a:t>Soft drink cans are filled by an automated filling machine.  The mean fill volume is 12.1 fluid ounces, and the standard deviation is 0.1 fl oz.  Assume that the fill volumes are independent, normal random variables.  What is the probability that the average volume of 10 cans is less than 12 fl oz?</a:t>
            </a:r>
            <a:endParaRPr lang="en-US" sz="2400" dirty="0"/>
          </a:p>
        </p:txBody>
      </p:sp>
      <p:sp>
        <p:nvSpPr>
          <p:cNvPr id="4" name="Footer Placeholder 3"/>
          <p:cNvSpPr>
            <a:spLocks noGrp="1"/>
          </p:cNvSpPr>
          <p:nvPr>
            <p:ph type="ftr" sz="quarter" idx="11"/>
          </p:nvPr>
        </p:nvSpPr>
        <p:spPr/>
        <p:txBody>
          <a:bodyPr/>
          <a:lstStyle/>
          <a:p>
            <a:r>
              <a:rPr lang="en-US" dirty="0" smtClean="0"/>
              <a:t>Sec  5-4 Linear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75</a:t>
            </a:fld>
            <a:endParaRPr lang="en-US" dirty="0"/>
          </a:p>
        </p:txBody>
      </p:sp>
      <p:graphicFrame>
        <p:nvGraphicFramePr>
          <p:cNvPr id="6" name="Object 5"/>
          <p:cNvGraphicFramePr>
            <a:graphicFrameLocks noChangeAspect="1"/>
          </p:cNvGraphicFramePr>
          <p:nvPr/>
        </p:nvGraphicFramePr>
        <p:xfrm>
          <a:off x="706438" y="3048000"/>
          <a:ext cx="4684712" cy="3098800"/>
        </p:xfrm>
        <a:graphic>
          <a:graphicData uri="http://schemas.openxmlformats.org/presentationml/2006/ole">
            <p:oleObj spid="_x0000_s188418" name="Equation" r:id="rId4" imgW="3149280" imgH="2082600" progId="Equation.DSMT4">
              <p:embed/>
            </p:oleObj>
          </a:graphicData>
        </a:graphic>
      </p:graphicFrame>
      <p:graphicFrame>
        <p:nvGraphicFramePr>
          <p:cNvPr id="188420" name="Object 4"/>
          <p:cNvGraphicFramePr>
            <a:graphicFrameLocks noChangeAspect="1"/>
          </p:cNvGraphicFramePr>
          <p:nvPr/>
        </p:nvGraphicFramePr>
        <p:xfrm>
          <a:off x="5410200" y="5410200"/>
          <a:ext cx="3295650" cy="723900"/>
        </p:xfrm>
        <a:graphic>
          <a:graphicData uri="http://schemas.openxmlformats.org/presentationml/2006/ole">
            <p:oleObj spid="_x0000_s188420" name="Worksheet" r:id="rId5" imgW="3295802" imgH="723900" progId="Excel.Sheet.12">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Functions of Random Variables</a:t>
            </a:r>
            <a:endParaRPr lang="en-US" dirty="0"/>
          </a:p>
        </p:txBody>
      </p:sp>
      <p:sp>
        <p:nvSpPr>
          <p:cNvPr id="3" name="Content Placeholder 2"/>
          <p:cNvSpPr>
            <a:spLocks noGrp="1"/>
          </p:cNvSpPr>
          <p:nvPr>
            <p:ph idx="1"/>
          </p:nvPr>
        </p:nvSpPr>
        <p:spPr/>
        <p:txBody>
          <a:bodyPr>
            <a:normAutofit fontScale="92500"/>
          </a:bodyPr>
          <a:lstStyle/>
          <a:p>
            <a:r>
              <a:rPr lang="en-US" dirty="0" smtClean="0"/>
              <a:t>A linear combination is not the only way that we can form a new random variable (</a:t>
            </a:r>
            <a:r>
              <a:rPr lang="en-US" i="1" dirty="0" smtClean="0"/>
              <a:t>Y</a:t>
            </a:r>
            <a:r>
              <a:rPr lang="en-US" dirty="0" smtClean="0"/>
              <a:t>) from one or more of random variables (</a:t>
            </a:r>
            <a:r>
              <a:rPr lang="en-US" i="1" dirty="0" smtClean="0"/>
              <a:t>X</a:t>
            </a:r>
            <a:r>
              <a:rPr lang="en-US" i="1" baseline="-25000" dirty="0" smtClean="0"/>
              <a:t>i</a:t>
            </a:r>
            <a:r>
              <a:rPr lang="en-US" dirty="0" smtClean="0"/>
              <a:t>) that we already know.  We will focus on single variables, i.e., </a:t>
            </a:r>
            <a:r>
              <a:rPr lang="en-US" i="1" dirty="0" smtClean="0"/>
              <a:t>Y</a:t>
            </a:r>
            <a:r>
              <a:rPr lang="en-US" dirty="0" smtClean="0"/>
              <a:t> = </a:t>
            </a:r>
            <a:r>
              <a:rPr lang="en-US" i="1" dirty="0" smtClean="0"/>
              <a:t>h</a:t>
            </a:r>
            <a:r>
              <a:rPr lang="en-US" dirty="0" smtClean="0"/>
              <a:t>(</a:t>
            </a:r>
            <a:r>
              <a:rPr lang="en-US" i="1" dirty="0" smtClean="0"/>
              <a:t>X</a:t>
            </a:r>
            <a:r>
              <a:rPr lang="en-US" dirty="0" smtClean="0"/>
              <a:t>), the transform function.</a:t>
            </a:r>
          </a:p>
          <a:p>
            <a:r>
              <a:rPr lang="en-US" dirty="0" smtClean="0"/>
              <a:t>The transform function must be monotone:</a:t>
            </a:r>
          </a:p>
          <a:p>
            <a:pPr lvl="1"/>
            <a:r>
              <a:rPr lang="en-US" dirty="0" smtClean="0"/>
              <a:t>Each value of </a:t>
            </a:r>
            <a:r>
              <a:rPr lang="en-US" i="1" dirty="0" smtClean="0"/>
              <a:t>x</a:t>
            </a:r>
            <a:r>
              <a:rPr lang="en-US" dirty="0" smtClean="0"/>
              <a:t> produces exactly one value of </a:t>
            </a:r>
            <a:r>
              <a:rPr lang="en-US" i="1" dirty="0" smtClean="0"/>
              <a:t>y</a:t>
            </a:r>
            <a:r>
              <a:rPr lang="en-US" dirty="0" smtClean="0"/>
              <a:t>.</a:t>
            </a:r>
          </a:p>
          <a:p>
            <a:pPr lvl="1"/>
            <a:r>
              <a:rPr lang="en-US" dirty="0" smtClean="0"/>
              <a:t>Each value of </a:t>
            </a:r>
            <a:r>
              <a:rPr lang="en-US" i="1" dirty="0" smtClean="0"/>
              <a:t>y</a:t>
            </a:r>
            <a:r>
              <a:rPr lang="en-US" dirty="0" smtClean="0"/>
              <a:t> translates to only one value of </a:t>
            </a:r>
            <a:r>
              <a:rPr lang="en-US" i="1" dirty="0" smtClean="0"/>
              <a:t>x</a:t>
            </a:r>
            <a:r>
              <a:rPr lang="en-US" dirty="0" smtClean="0"/>
              <a:t>.</a:t>
            </a:r>
          </a:p>
          <a:p>
            <a:r>
              <a:rPr lang="en-US" dirty="0" smtClean="0"/>
              <a:t>This methodology produces the probability mass or density function of </a:t>
            </a:r>
            <a:r>
              <a:rPr lang="en-US" i="1" dirty="0" smtClean="0"/>
              <a:t>Y</a:t>
            </a:r>
            <a:r>
              <a:rPr lang="en-US" dirty="0" smtClean="0"/>
              <a:t> from the function of </a:t>
            </a:r>
            <a:r>
              <a:rPr lang="en-US" i="1" dirty="0" smtClean="0"/>
              <a:t>X</a:t>
            </a:r>
            <a:r>
              <a:rPr lang="en-US" dirty="0" smtClean="0"/>
              <a:t>.</a:t>
            </a:r>
          </a:p>
          <a:p>
            <a:pPr lvl="1"/>
            <a:endParaRPr lang="en-US" dirty="0"/>
          </a:p>
        </p:txBody>
      </p:sp>
      <p:sp>
        <p:nvSpPr>
          <p:cNvPr id="4" name="Footer Placeholder 3"/>
          <p:cNvSpPr>
            <a:spLocks noGrp="1"/>
          </p:cNvSpPr>
          <p:nvPr>
            <p:ph type="ftr" sz="quarter" idx="11"/>
          </p:nvPr>
        </p:nvSpPr>
        <p:spPr/>
        <p:txBody>
          <a:bodyPr/>
          <a:lstStyle/>
          <a:p>
            <a:r>
              <a:rPr lang="en-US" dirty="0" smtClean="0"/>
              <a:t>Sec 5-5 General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General Function of a Discrete Random Variable</a:t>
            </a:r>
            <a:endParaRPr lang="en-US" dirty="0"/>
          </a:p>
        </p:txBody>
      </p:sp>
      <p:sp>
        <p:nvSpPr>
          <p:cNvPr id="3" name="Content Placeholder 2"/>
          <p:cNvSpPr>
            <a:spLocks noGrp="1"/>
          </p:cNvSpPr>
          <p:nvPr>
            <p:ph idx="1"/>
          </p:nvPr>
        </p:nvSpPr>
        <p:spPr/>
        <p:txBody>
          <a:bodyPr>
            <a:normAutofit/>
          </a:bodyPr>
          <a:lstStyle/>
          <a:p>
            <a:pPr>
              <a:buNone/>
            </a:pPr>
            <a:r>
              <a:rPr lang="en-US" dirty="0" smtClean="0"/>
              <a:t>Suppose that </a:t>
            </a:r>
            <a:r>
              <a:rPr lang="en-US" i="1" dirty="0" smtClean="0"/>
              <a:t>X</a:t>
            </a:r>
            <a:r>
              <a:rPr lang="en-US" dirty="0" smtClean="0"/>
              <a:t> is a </a:t>
            </a:r>
            <a:r>
              <a:rPr lang="en-US" dirty="0" smtClean="0">
                <a:solidFill>
                  <a:srgbClr val="0070C0"/>
                </a:solidFill>
              </a:rPr>
              <a:t>discrete</a:t>
            </a:r>
            <a:r>
              <a:rPr lang="en-US" dirty="0" smtClean="0"/>
              <a:t> random variable with probability distribution </a:t>
            </a:r>
            <a:r>
              <a:rPr lang="en-US" i="1" dirty="0" smtClean="0"/>
              <a:t>f</a:t>
            </a:r>
            <a:r>
              <a:rPr lang="en-US" i="1" baseline="-25000" dirty="0" smtClean="0"/>
              <a:t>X</a:t>
            </a:r>
            <a:r>
              <a:rPr lang="en-US" dirty="0" smtClean="0"/>
              <a:t>(</a:t>
            </a:r>
            <a:r>
              <a:rPr lang="en-US" i="1" dirty="0" smtClean="0"/>
              <a:t>x</a:t>
            </a:r>
            <a:r>
              <a:rPr lang="en-US" dirty="0" smtClean="0"/>
              <a:t>).  Let </a:t>
            </a:r>
            <a:r>
              <a:rPr lang="en-US" i="1" dirty="0" smtClean="0"/>
              <a:t>Y</a:t>
            </a:r>
            <a:r>
              <a:rPr lang="en-US" dirty="0" smtClean="0"/>
              <a:t> = </a:t>
            </a:r>
            <a:r>
              <a:rPr lang="en-US" i="1" dirty="0" smtClean="0"/>
              <a:t>h</a:t>
            </a:r>
            <a:r>
              <a:rPr lang="en-US" dirty="0" smtClean="0"/>
              <a:t>(</a:t>
            </a:r>
            <a:r>
              <a:rPr lang="en-US" i="1" dirty="0" smtClean="0"/>
              <a:t>X</a:t>
            </a:r>
            <a:r>
              <a:rPr lang="en-US" dirty="0" smtClean="0"/>
              <a:t>) define a one-to-one transformation between the values of </a:t>
            </a:r>
            <a:r>
              <a:rPr lang="en-US" i="1" dirty="0" smtClean="0"/>
              <a:t>X</a:t>
            </a:r>
            <a:r>
              <a:rPr lang="en-US" dirty="0" smtClean="0"/>
              <a:t> and </a:t>
            </a:r>
            <a:r>
              <a:rPr lang="en-US" i="1" dirty="0" smtClean="0"/>
              <a:t>Y</a:t>
            </a:r>
            <a:r>
              <a:rPr lang="en-US" dirty="0" smtClean="0"/>
              <a:t> so that the equation </a:t>
            </a:r>
            <a:r>
              <a:rPr lang="en-US" i="1" dirty="0" smtClean="0"/>
              <a:t>y</a:t>
            </a:r>
            <a:r>
              <a:rPr lang="en-US" dirty="0" smtClean="0"/>
              <a:t> = </a:t>
            </a:r>
            <a:r>
              <a:rPr lang="en-US" i="1" dirty="0" smtClean="0"/>
              <a:t>h</a:t>
            </a:r>
            <a:r>
              <a:rPr lang="en-US" dirty="0" smtClean="0"/>
              <a:t>(</a:t>
            </a:r>
            <a:r>
              <a:rPr lang="en-US" i="1" dirty="0" smtClean="0"/>
              <a:t>x</a:t>
            </a:r>
            <a:r>
              <a:rPr lang="en-US" dirty="0" smtClean="0"/>
              <a:t>) can be solved uniquely for </a:t>
            </a:r>
            <a:r>
              <a:rPr lang="en-US" i="1" dirty="0" smtClean="0"/>
              <a:t>x</a:t>
            </a:r>
            <a:r>
              <a:rPr lang="en-US" dirty="0" smtClean="0"/>
              <a:t> in terms of </a:t>
            </a:r>
            <a:r>
              <a:rPr lang="en-US" i="1" dirty="0" smtClean="0"/>
              <a:t>y</a:t>
            </a:r>
            <a:r>
              <a:rPr lang="en-US" dirty="0" smtClean="0"/>
              <a:t>.  Let this solution be </a:t>
            </a:r>
            <a:r>
              <a:rPr lang="en-US" i="1" dirty="0" smtClean="0"/>
              <a:t>x</a:t>
            </a:r>
            <a:r>
              <a:rPr lang="en-US" dirty="0" smtClean="0"/>
              <a:t> = </a:t>
            </a:r>
            <a:r>
              <a:rPr lang="en-US" i="1" dirty="0" smtClean="0"/>
              <a:t>u</a:t>
            </a:r>
            <a:r>
              <a:rPr lang="en-US" dirty="0" smtClean="0"/>
              <a:t>(</a:t>
            </a:r>
            <a:r>
              <a:rPr lang="en-US" i="1" dirty="0" smtClean="0"/>
              <a:t>y</a:t>
            </a:r>
            <a:r>
              <a:rPr lang="en-US" dirty="0" smtClean="0"/>
              <a:t>), the inverse transform function.  Then the probability mass function of the random variable </a:t>
            </a:r>
            <a:r>
              <a:rPr lang="en-US" i="1" dirty="0" smtClean="0"/>
              <a:t>Y</a:t>
            </a:r>
            <a:r>
              <a:rPr lang="en-US" dirty="0" smtClean="0"/>
              <a:t> is</a:t>
            </a:r>
          </a:p>
          <a:p>
            <a:pPr>
              <a:buNone/>
            </a:pPr>
            <a:r>
              <a:rPr lang="en-US" dirty="0" smtClean="0"/>
              <a:t>				</a:t>
            </a:r>
            <a:r>
              <a:rPr lang="en-US" i="1" dirty="0" smtClean="0"/>
              <a:t>f</a:t>
            </a:r>
            <a:r>
              <a:rPr lang="en-US" i="1" baseline="-25000" dirty="0" smtClean="0"/>
              <a:t>Y</a:t>
            </a:r>
            <a:r>
              <a:rPr lang="en-US" dirty="0" smtClean="0"/>
              <a:t>(</a:t>
            </a:r>
            <a:r>
              <a:rPr lang="en-US" i="1" dirty="0" smtClean="0"/>
              <a:t>y</a:t>
            </a:r>
            <a:r>
              <a:rPr lang="en-US" dirty="0" smtClean="0"/>
              <a:t>) = </a:t>
            </a:r>
            <a:r>
              <a:rPr lang="en-US" i="1" dirty="0" smtClean="0"/>
              <a:t>f</a:t>
            </a:r>
            <a:r>
              <a:rPr lang="en-US" i="1" baseline="-25000" dirty="0" smtClean="0"/>
              <a:t>X</a:t>
            </a:r>
            <a:r>
              <a:rPr lang="en-US" dirty="0" smtClean="0"/>
              <a:t>[</a:t>
            </a:r>
            <a:r>
              <a:rPr lang="en-US" i="1" dirty="0" smtClean="0"/>
              <a:t>u</a:t>
            </a:r>
            <a:r>
              <a:rPr lang="en-US" dirty="0" smtClean="0"/>
              <a:t>(</a:t>
            </a:r>
            <a:r>
              <a:rPr lang="en-US" i="1" dirty="0" smtClean="0"/>
              <a:t>y</a:t>
            </a:r>
            <a:r>
              <a:rPr lang="en-US" dirty="0" smtClean="0"/>
              <a:t>)]		(5-30)</a:t>
            </a:r>
          </a:p>
          <a:p>
            <a:endParaRPr lang="en-US" dirty="0" smtClean="0"/>
          </a:p>
        </p:txBody>
      </p:sp>
      <p:sp>
        <p:nvSpPr>
          <p:cNvPr id="4" name="Footer Placeholder 3"/>
          <p:cNvSpPr>
            <a:spLocks noGrp="1"/>
          </p:cNvSpPr>
          <p:nvPr>
            <p:ph type="ftr" sz="quarter" idx="11"/>
          </p:nvPr>
        </p:nvSpPr>
        <p:spPr/>
        <p:txBody>
          <a:bodyPr/>
          <a:lstStyle/>
          <a:p>
            <a:r>
              <a:rPr lang="en-US" dirty="0" smtClean="0"/>
              <a:t>Sec 5-5 General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Example 5-34: Function of a Discrete Random Variable</a:t>
            </a:r>
            <a:endParaRPr lang="en-US" dirty="0"/>
          </a:p>
        </p:txBody>
      </p:sp>
      <p:sp>
        <p:nvSpPr>
          <p:cNvPr id="3" name="Content Placeholder 2"/>
          <p:cNvSpPr>
            <a:spLocks noGrp="1"/>
          </p:cNvSpPr>
          <p:nvPr>
            <p:ph idx="1"/>
          </p:nvPr>
        </p:nvSpPr>
        <p:spPr/>
        <p:txBody>
          <a:bodyPr/>
          <a:lstStyle/>
          <a:p>
            <a:pPr>
              <a:buNone/>
            </a:pPr>
            <a:r>
              <a:rPr lang="en-US" dirty="0" smtClean="0"/>
              <a:t>Let X be a geometric random variable with PMF:  	</a:t>
            </a:r>
            <a:r>
              <a:rPr lang="en-US" i="1" dirty="0" smtClean="0"/>
              <a:t>f</a:t>
            </a:r>
            <a:r>
              <a:rPr lang="en-US" i="1" baseline="-25000" dirty="0" smtClean="0"/>
              <a:t>X</a:t>
            </a:r>
            <a:r>
              <a:rPr lang="en-US" dirty="0" smtClean="0"/>
              <a:t>(</a:t>
            </a:r>
            <a:r>
              <a:rPr lang="en-US" i="1" dirty="0" smtClean="0"/>
              <a:t>x</a:t>
            </a:r>
            <a:r>
              <a:rPr lang="en-US" dirty="0" smtClean="0"/>
              <a:t>) = </a:t>
            </a:r>
            <a:r>
              <a:rPr lang="en-US" i="1" dirty="0" smtClean="0"/>
              <a:t>p</a:t>
            </a:r>
            <a:r>
              <a:rPr lang="en-US" dirty="0" smtClean="0"/>
              <a:t>(1-</a:t>
            </a:r>
            <a:r>
              <a:rPr lang="en-US" i="1" dirty="0" smtClean="0"/>
              <a:t>p</a:t>
            </a:r>
            <a:r>
              <a:rPr lang="en-US" dirty="0" smtClean="0"/>
              <a:t>)</a:t>
            </a:r>
            <a:r>
              <a:rPr lang="en-US" i="1" baseline="30000" dirty="0" smtClean="0"/>
              <a:t>x</a:t>
            </a:r>
            <a:r>
              <a:rPr lang="en-US" baseline="30000" dirty="0" smtClean="0"/>
              <a:t>-1</a:t>
            </a:r>
            <a:r>
              <a:rPr lang="en-US" dirty="0" smtClean="0"/>
              <a:t> for </a:t>
            </a:r>
            <a:r>
              <a:rPr lang="en-US" i="1" dirty="0" smtClean="0"/>
              <a:t>x</a:t>
            </a:r>
            <a:r>
              <a:rPr lang="en-US" dirty="0" smtClean="0"/>
              <a:t> = 1, 2, …</a:t>
            </a:r>
          </a:p>
          <a:p>
            <a:pPr>
              <a:buNone/>
            </a:pPr>
            <a:r>
              <a:rPr lang="en-US" dirty="0" smtClean="0"/>
              <a:t>Find the probability distribution of </a:t>
            </a:r>
            <a:r>
              <a:rPr lang="en-US" i="1" dirty="0" smtClean="0"/>
              <a:t>Y</a:t>
            </a:r>
            <a:r>
              <a:rPr lang="en-US" dirty="0" smtClean="0"/>
              <a:t> = </a:t>
            </a:r>
            <a:r>
              <a:rPr lang="en-US" i="1" dirty="0" smtClean="0"/>
              <a:t>X</a:t>
            </a:r>
            <a:r>
              <a:rPr lang="en-US" baseline="30000" dirty="0" smtClean="0"/>
              <a:t>2</a:t>
            </a:r>
            <a:r>
              <a:rPr lang="en-US" dirty="0" smtClean="0"/>
              <a:t>.</a:t>
            </a:r>
          </a:p>
          <a:p>
            <a:pPr>
              <a:buNone/>
            </a:pPr>
            <a:r>
              <a:rPr lang="en-US" dirty="0" smtClean="0"/>
              <a:t>Solution: </a:t>
            </a:r>
          </a:p>
          <a:p>
            <a:pPr lvl="1"/>
            <a:r>
              <a:rPr lang="en-US" dirty="0" smtClean="0"/>
              <a:t>Since </a:t>
            </a:r>
            <a:r>
              <a:rPr lang="en-US" i="1" dirty="0" smtClean="0"/>
              <a:t>X</a:t>
            </a:r>
            <a:r>
              <a:rPr lang="en-US" dirty="0" smtClean="0"/>
              <a:t> &gt; 0, the transformation is one-to-one.</a:t>
            </a:r>
          </a:p>
          <a:p>
            <a:pPr lvl="1"/>
            <a:r>
              <a:rPr lang="en-US" dirty="0" smtClean="0"/>
              <a:t>The inverse transform function is </a:t>
            </a:r>
            <a:r>
              <a:rPr lang="en-US" i="1" dirty="0" smtClean="0"/>
              <a:t>X</a:t>
            </a:r>
            <a:r>
              <a:rPr lang="en-US" dirty="0" smtClean="0"/>
              <a:t> = sqrt(</a:t>
            </a:r>
            <a:r>
              <a:rPr lang="en-US" i="1" dirty="0" smtClean="0"/>
              <a:t>Y</a:t>
            </a:r>
            <a:r>
              <a:rPr lang="en-US" dirty="0" smtClean="0"/>
              <a:t>).</a:t>
            </a:r>
          </a:p>
          <a:p>
            <a:pPr lvl="1"/>
            <a:r>
              <a:rPr lang="en-US" i="1" dirty="0" smtClean="0"/>
              <a:t>f</a:t>
            </a:r>
            <a:r>
              <a:rPr lang="en-US" i="1" baseline="-25000" dirty="0" smtClean="0"/>
              <a:t>Y</a:t>
            </a:r>
            <a:r>
              <a:rPr lang="en-US" dirty="0" smtClean="0"/>
              <a:t>(</a:t>
            </a:r>
            <a:r>
              <a:rPr lang="en-US" i="1" dirty="0" smtClean="0"/>
              <a:t>y</a:t>
            </a:r>
            <a:r>
              <a:rPr lang="en-US" dirty="0" smtClean="0"/>
              <a:t>) = </a:t>
            </a:r>
            <a:r>
              <a:rPr lang="en-US" i="1" dirty="0" smtClean="0"/>
              <a:t>p</a:t>
            </a:r>
            <a:r>
              <a:rPr lang="en-US" dirty="0" smtClean="0"/>
              <a:t>(1-</a:t>
            </a:r>
            <a:r>
              <a:rPr lang="en-US" i="1" dirty="0" smtClean="0"/>
              <a:t>p</a:t>
            </a:r>
            <a:r>
              <a:rPr lang="en-US" dirty="0" smtClean="0"/>
              <a:t>)</a:t>
            </a:r>
            <a:r>
              <a:rPr lang="en-US" baseline="30000" dirty="0" smtClean="0"/>
              <a:t>sqrt(</a:t>
            </a:r>
            <a:r>
              <a:rPr lang="en-US" i="1" baseline="30000" dirty="0" smtClean="0"/>
              <a:t>y</a:t>
            </a:r>
            <a:r>
              <a:rPr lang="en-US" baseline="30000" dirty="0" smtClean="0"/>
              <a:t>)-1</a:t>
            </a:r>
            <a:r>
              <a:rPr lang="en-US" dirty="0" smtClean="0"/>
              <a:t> for y = 1, 4, 9, 16,…</a:t>
            </a:r>
            <a:endParaRPr lang="en-US" dirty="0"/>
          </a:p>
        </p:txBody>
      </p:sp>
      <p:sp>
        <p:nvSpPr>
          <p:cNvPr id="4" name="Footer Placeholder 3"/>
          <p:cNvSpPr>
            <a:spLocks noGrp="1"/>
          </p:cNvSpPr>
          <p:nvPr>
            <p:ph type="ftr" sz="quarter" idx="11"/>
          </p:nvPr>
        </p:nvSpPr>
        <p:spPr/>
        <p:txBody>
          <a:bodyPr/>
          <a:lstStyle/>
          <a:p>
            <a:r>
              <a:rPr lang="en-US" dirty="0" smtClean="0"/>
              <a:t>Sec 5-5 General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General Function of a Continuous Random Variable</a:t>
            </a:r>
            <a:endParaRPr lang="en-US" sz="2800" dirty="0"/>
          </a:p>
        </p:txBody>
      </p:sp>
      <p:sp>
        <p:nvSpPr>
          <p:cNvPr id="3" name="Content Placeholder 2"/>
          <p:cNvSpPr>
            <a:spLocks noGrp="1"/>
          </p:cNvSpPr>
          <p:nvPr>
            <p:ph idx="1"/>
          </p:nvPr>
        </p:nvSpPr>
        <p:spPr>
          <a:xfrm>
            <a:off x="457200" y="914400"/>
            <a:ext cx="8229600" cy="5257800"/>
          </a:xfrm>
        </p:spPr>
        <p:txBody>
          <a:bodyPr>
            <a:normAutofit fontScale="92500" lnSpcReduction="10000"/>
          </a:bodyPr>
          <a:lstStyle/>
          <a:p>
            <a:pPr>
              <a:buNone/>
            </a:pPr>
            <a:r>
              <a:rPr lang="en-US" dirty="0" smtClean="0"/>
              <a:t>Suppose that </a:t>
            </a:r>
            <a:r>
              <a:rPr lang="en-US" i="1" dirty="0" smtClean="0"/>
              <a:t>X</a:t>
            </a:r>
            <a:r>
              <a:rPr lang="en-US" dirty="0" smtClean="0"/>
              <a:t> is a </a:t>
            </a:r>
            <a:r>
              <a:rPr lang="en-US" dirty="0" smtClean="0">
                <a:solidFill>
                  <a:srgbClr val="0070C0"/>
                </a:solidFill>
              </a:rPr>
              <a:t>continuous</a:t>
            </a:r>
            <a:r>
              <a:rPr lang="en-US" dirty="0" smtClean="0"/>
              <a:t> random variable with probability distribution </a:t>
            </a:r>
            <a:r>
              <a:rPr lang="en-US" i="1" dirty="0" smtClean="0"/>
              <a:t>f</a:t>
            </a:r>
            <a:r>
              <a:rPr lang="en-US" i="1" baseline="-25000" dirty="0" smtClean="0"/>
              <a:t>X</a:t>
            </a:r>
            <a:r>
              <a:rPr lang="en-US" dirty="0" smtClean="0"/>
              <a:t>(</a:t>
            </a:r>
            <a:r>
              <a:rPr lang="en-US" i="1" dirty="0" smtClean="0"/>
              <a:t>x</a:t>
            </a:r>
            <a:r>
              <a:rPr lang="en-US" dirty="0" smtClean="0"/>
              <a:t>).  Let </a:t>
            </a:r>
            <a:r>
              <a:rPr lang="en-US" i="1" dirty="0" smtClean="0"/>
              <a:t>Y</a:t>
            </a:r>
            <a:r>
              <a:rPr lang="en-US" dirty="0" smtClean="0"/>
              <a:t> = </a:t>
            </a:r>
            <a:r>
              <a:rPr lang="en-US" i="1" dirty="0" smtClean="0"/>
              <a:t>h</a:t>
            </a:r>
            <a:r>
              <a:rPr lang="en-US" dirty="0" smtClean="0"/>
              <a:t>(</a:t>
            </a:r>
            <a:r>
              <a:rPr lang="en-US" i="1" dirty="0" smtClean="0"/>
              <a:t>X</a:t>
            </a:r>
            <a:r>
              <a:rPr lang="en-US" dirty="0" smtClean="0"/>
              <a:t>) define a one-to-one transformation between the values of </a:t>
            </a:r>
            <a:r>
              <a:rPr lang="en-US" i="1" dirty="0" smtClean="0"/>
              <a:t>X</a:t>
            </a:r>
            <a:r>
              <a:rPr lang="en-US" dirty="0" smtClean="0"/>
              <a:t> and </a:t>
            </a:r>
            <a:r>
              <a:rPr lang="en-US" i="1" dirty="0" smtClean="0"/>
              <a:t>Y</a:t>
            </a:r>
            <a:r>
              <a:rPr lang="en-US" dirty="0" smtClean="0"/>
              <a:t> so that the equation </a:t>
            </a:r>
            <a:r>
              <a:rPr lang="en-US" i="1" dirty="0" smtClean="0"/>
              <a:t>y</a:t>
            </a:r>
            <a:r>
              <a:rPr lang="en-US" dirty="0" smtClean="0"/>
              <a:t> = </a:t>
            </a:r>
            <a:r>
              <a:rPr lang="en-US" i="1" dirty="0" smtClean="0"/>
              <a:t>h</a:t>
            </a:r>
            <a:r>
              <a:rPr lang="en-US" dirty="0" smtClean="0"/>
              <a:t>(</a:t>
            </a:r>
            <a:r>
              <a:rPr lang="en-US" i="1" dirty="0" smtClean="0"/>
              <a:t>x</a:t>
            </a:r>
            <a:r>
              <a:rPr lang="en-US" dirty="0" smtClean="0"/>
              <a:t>) can be solved uniquely for </a:t>
            </a:r>
            <a:r>
              <a:rPr lang="en-US" i="1" dirty="0" smtClean="0"/>
              <a:t>x</a:t>
            </a:r>
            <a:r>
              <a:rPr lang="en-US" dirty="0" smtClean="0"/>
              <a:t> in terms of </a:t>
            </a:r>
            <a:r>
              <a:rPr lang="en-US" i="1" dirty="0" smtClean="0"/>
              <a:t>y</a:t>
            </a:r>
            <a:r>
              <a:rPr lang="en-US" dirty="0" smtClean="0"/>
              <a:t>.  Let this solution be </a:t>
            </a:r>
            <a:r>
              <a:rPr lang="en-US" i="1" dirty="0" smtClean="0"/>
              <a:t>x</a:t>
            </a:r>
            <a:r>
              <a:rPr lang="en-US" dirty="0" smtClean="0"/>
              <a:t> = </a:t>
            </a:r>
            <a:r>
              <a:rPr lang="en-US" i="1" dirty="0" smtClean="0"/>
              <a:t>u</a:t>
            </a:r>
            <a:r>
              <a:rPr lang="en-US" dirty="0" smtClean="0"/>
              <a:t>(</a:t>
            </a:r>
            <a:r>
              <a:rPr lang="en-US" i="1" dirty="0" smtClean="0"/>
              <a:t>y</a:t>
            </a:r>
            <a:r>
              <a:rPr lang="en-US" dirty="0" smtClean="0"/>
              <a:t>), the inverse transform function.  Then the probability density function of the random variable </a:t>
            </a:r>
            <a:r>
              <a:rPr lang="en-US" i="1" dirty="0" smtClean="0"/>
              <a:t>Y</a:t>
            </a:r>
            <a:r>
              <a:rPr lang="en-US" dirty="0" smtClean="0"/>
              <a:t> is</a:t>
            </a:r>
          </a:p>
          <a:p>
            <a:pPr>
              <a:buNone/>
            </a:pPr>
            <a:r>
              <a:rPr lang="en-US" dirty="0" smtClean="0"/>
              <a:t>				</a:t>
            </a:r>
            <a:r>
              <a:rPr lang="en-US" i="1" dirty="0" smtClean="0"/>
              <a:t>f</a:t>
            </a:r>
            <a:r>
              <a:rPr lang="en-US" i="1" baseline="-25000" dirty="0" smtClean="0"/>
              <a:t>Y</a:t>
            </a:r>
            <a:r>
              <a:rPr lang="en-US" dirty="0" smtClean="0"/>
              <a:t>(</a:t>
            </a:r>
            <a:r>
              <a:rPr lang="en-US" i="1" dirty="0" smtClean="0"/>
              <a:t>y</a:t>
            </a:r>
            <a:r>
              <a:rPr lang="en-US" dirty="0" smtClean="0"/>
              <a:t>) = </a:t>
            </a:r>
            <a:r>
              <a:rPr lang="en-US" i="1" dirty="0" smtClean="0"/>
              <a:t>f</a:t>
            </a:r>
            <a:r>
              <a:rPr lang="en-US" i="1" baseline="-25000" dirty="0" smtClean="0"/>
              <a:t>X</a:t>
            </a:r>
            <a:r>
              <a:rPr lang="en-US" dirty="0" smtClean="0"/>
              <a:t>[</a:t>
            </a:r>
            <a:r>
              <a:rPr lang="en-US" i="1" dirty="0" smtClean="0"/>
              <a:t>u</a:t>
            </a:r>
            <a:r>
              <a:rPr lang="en-US" dirty="0" smtClean="0"/>
              <a:t>(</a:t>
            </a:r>
            <a:r>
              <a:rPr lang="en-US" i="1" dirty="0" smtClean="0"/>
              <a:t>y</a:t>
            </a:r>
            <a:r>
              <a:rPr lang="en-US" dirty="0" smtClean="0"/>
              <a:t>)]∙|</a:t>
            </a:r>
            <a:r>
              <a:rPr lang="en-US" i="1" dirty="0" smtClean="0"/>
              <a:t>J</a:t>
            </a:r>
            <a:r>
              <a:rPr lang="en-US" dirty="0" smtClean="0"/>
              <a:t>|		(5-31)								 where </a:t>
            </a:r>
            <a:r>
              <a:rPr lang="en-US" i="1" dirty="0" smtClean="0"/>
              <a:t>J</a:t>
            </a:r>
            <a:r>
              <a:rPr lang="en-US" dirty="0" smtClean="0"/>
              <a:t> = </a:t>
            </a:r>
            <a:r>
              <a:rPr lang="en-US" i="1" dirty="0" smtClean="0"/>
              <a:t>u</a:t>
            </a:r>
            <a:r>
              <a:rPr lang="en-US" dirty="0" smtClean="0"/>
              <a:t>’(</a:t>
            </a:r>
            <a:r>
              <a:rPr lang="en-US" i="1" dirty="0" smtClean="0"/>
              <a:t>y</a:t>
            </a:r>
            <a:r>
              <a:rPr lang="en-US" dirty="0" smtClean="0"/>
              <a:t>) is called the </a:t>
            </a:r>
            <a:r>
              <a:rPr lang="en-US" dirty="0" smtClean="0">
                <a:solidFill>
                  <a:srgbClr val="0070C0"/>
                </a:solidFill>
              </a:rPr>
              <a:t>Jacobian</a:t>
            </a:r>
            <a:r>
              <a:rPr lang="en-US" dirty="0" smtClean="0"/>
              <a:t> of the transformation and the absolute value is used.</a:t>
            </a:r>
          </a:p>
          <a:p>
            <a:endParaRPr lang="en-US" dirty="0"/>
          </a:p>
        </p:txBody>
      </p:sp>
      <p:sp>
        <p:nvSpPr>
          <p:cNvPr id="4" name="Footer Placeholder 3"/>
          <p:cNvSpPr>
            <a:spLocks noGrp="1"/>
          </p:cNvSpPr>
          <p:nvPr>
            <p:ph type="ftr" sz="quarter" idx="11"/>
          </p:nvPr>
        </p:nvSpPr>
        <p:spPr/>
        <p:txBody>
          <a:bodyPr/>
          <a:lstStyle/>
          <a:p>
            <a:r>
              <a:rPr lang="en-US" dirty="0" smtClean="0"/>
              <a:t>Sec 5-5 General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 Server Access Time-1</a:t>
            </a:r>
            <a:endParaRPr lang="en-US" dirty="0"/>
          </a:p>
        </p:txBody>
      </p:sp>
      <p:sp>
        <p:nvSpPr>
          <p:cNvPr id="3" name="Content Placeholder 2"/>
          <p:cNvSpPr>
            <a:spLocks noGrp="1"/>
          </p:cNvSpPr>
          <p:nvPr>
            <p:ph idx="1"/>
          </p:nvPr>
        </p:nvSpPr>
        <p:spPr>
          <a:xfrm>
            <a:off x="457200" y="1066800"/>
            <a:ext cx="8229600" cy="2057400"/>
          </a:xfrm>
        </p:spPr>
        <p:txBody>
          <a:bodyPr>
            <a:normAutofit/>
          </a:bodyPr>
          <a:lstStyle/>
          <a:p>
            <a:pPr>
              <a:buNone/>
            </a:pPr>
            <a:r>
              <a:rPr lang="en-US" sz="2400" dirty="0" smtClean="0"/>
              <a:t>Let the random variable </a:t>
            </a:r>
            <a:r>
              <a:rPr lang="en-US" sz="2400" i="1" dirty="0" smtClean="0"/>
              <a:t>X</a:t>
            </a:r>
            <a:r>
              <a:rPr lang="en-US" sz="2400" dirty="0" smtClean="0"/>
              <a:t> denote the time (msec’s) until a computer server connects to your machine.  Let </a:t>
            </a:r>
            <a:r>
              <a:rPr lang="en-US" sz="2400" i="1" dirty="0" smtClean="0"/>
              <a:t>Y</a:t>
            </a:r>
            <a:r>
              <a:rPr lang="en-US" sz="2400" dirty="0" smtClean="0"/>
              <a:t> denote the time until the server authorizes you as a valid user.  </a:t>
            </a:r>
            <a:r>
              <a:rPr lang="en-US" sz="2400" i="1" dirty="0" smtClean="0"/>
              <a:t>X</a:t>
            </a:r>
            <a:r>
              <a:rPr lang="en-US" sz="2400" dirty="0" smtClean="0"/>
              <a:t> and </a:t>
            </a:r>
            <a:r>
              <a:rPr lang="en-US" sz="2400" i="1" dirty="0" smtClean="0"/>
              <a:t>Y</a:t>
            </a:r>
            <a:r>
              <a:rPr lang="en-US" sz="2400" dirty="0" smtClean="0"/>
              <a:t> measure the wait from a common starting point (</a:t>
            </a:r>
            <a:r>
              <a:rPr lang="en-US" sz="2400" i="1" dirty="0" smtClean="0"/>
              <a:t>x</a:t>
            </a:r>
            <a:r>
              <a:rPr lang="en-US" sz="2400" dirty="0" smtClean="0"/>
              <a:t> &lt; </a:t>
            </a:r>
            <a:r>
              <a:rPr lang="en-US" sz="2400" i="1" dirty="0" smtClean="0"/>
              <a:t>y</a:t>
            </a:r>
            <a:r>
              <a:rPr lang="en-US" sz="2400" dirty="0" smtClean="0"/>
              <a:t>).  The range of </a:t>
            </a:r>
            <a:r>
              <a:rPr lang="en-US" sz="2400" i="1" dirty="0" smtClean="0"/>
              <a:t>x</a:t>
            </a:r>
            <a:r>
              <a:rPr lang="en-US" sz="2400" dirty="0" smtClean="0"/>
              <a:t> and </a:t>
            </a:r>
            <a:r>
              <a:rPr lang="en-US" sz="2400" i="1" dirty="0" smtClean="0"/>
              <a:t>y</a:t>
            </a:r>
            <a:r>
              <a:rPr lang="en-US" sz="2400" dirty="0" smtClean="0"/>
              <a:t> are shown here.</a:t>
            </a:r>
            <a:endParaRPr lang="en-US" sz="2800" dirty="0" smtClean="0"/>
          </a:p>
        </p:txBody>
      </p:sp>
      <p:sp>
        <p:nvSpPr>
          <p:cNvPr id="4" name="Footer Placeholder 3"/>
          <p:cNvSpPr>
            <a:spLocks noGrp="1"/>
          </p:cNvSpPr>
          <p:nvPr>
            <p:ph type="ftr" sz="quarter" idx="11"/>
          </p:nvPr>
        </p:nvSpPr>
        <p:spPr/>
        <p:txBody>
          <a:bodyPr/>
          <a:lstStyle/>
          <a:p>
            <a:r>
              <a:rPr lang="en-US" dirty="0" smtClean="0"/>
              <a:t>Sec 5-1.1 Joint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8</a:t>
            </a:fld>
            <a:endParaRPr lang="en-US" dirty="0"/>
          </a:p>
        </p:txBody>
      </p:sp>
      <p:pic>
        <p:nvPicPr>
          <p:cNvPr id="51202" name="Picture 2" descr="C:\Documents and Settings\rsims\My Documents\Sims Courses\Wiley Slide Development Project\JPEG images from Jenny\Ch05\fig_05_04.jpg"/>
          <p:cNvPicPr>
            <a:picLocks noChangeAspect="1" noChangeArrowheads="1"/>
          </p:cNvPicPr>
          <p:nvPr/>
        </p:nvPicPr>
        <p:blipFill>
          <a:blip r:embed="rId3" cstate="print"/>
          <a:srcRect/>
          <a:stretch>
            <a:fillRect/>
          </a:stretch>
        </p:blipFill>
        <p:spPr bwMode="auto">
          <a:xfrm>
            <a:off x="614945" y="3040196"/>
            <a:ext cx="2966455" cy="2980316"/>
          </a:xfrm>
          <a:prstGeom prst="rect">
            <a:avLst/>
          </a:prstGeom>
          <a:noFill/>
        </p:spPr>
      </p:pic>
      <p:sp>
        <p:nvSpPr>
          <p:cNvPr id="7" name="TextBox 6"/>
          <p:cNvSpPr txBox="1"/>
          <p:nvPr/>
        </p:nvSpPr>
        <p:spPr>
          <a:xfrm>
            <a:off x="3886200" y="4038600"/>
            <a:ext cx="4191000" cy="1015663"/>
          </a:xfrm>
          <a:prstGeom prst="rect">
            <a:avLst/>
          </a:prstGeom>
          <a:noFill/>
        </p:spPr>
        <p:txBody>
          <a:bodyPr wrap="square" rtlCol="0">
            <a:spAutoFit/>
          </a:bodyPr>
          <a:lstStyle/>
          <a:p>
            <a:r>
              <a:rPr lang="en-US" sz="2000" dirty="0" smtClean="0">
                <a:solidFill>
                  <a:srgbClr val="0070C0"/>
                </a:solidFill>
              </a:rPr>
              <a:t>Figure 5-4  </a:t>
            </a:r>
            <a:r>
              <a:rPr lang="en-US" sz="2000" dirty="0" smtClean="0"/>
              <a:t>The joint probability density function of </a:t>
            </a:r>
            <a:r>
              <a:rPr lang="en-US" sz="2000" i="1" dirty="0" smtClean="0"/>
              <a:t>X</a:t>
            </a:r>
            <a:r>
              <a:rPr lang="en-US" sz="2000" dirty="0" smtClean="0"/>
              <a:t> and </a:t>
            </a:r>
            <a:r>
              <a:rPr lang="en-US" sz="2000" i="1" dirty="0" smtClean="0"/>
              <a:t>Y</a:t>
            </a:r>
            <a:r>
              <a:rPr lang="en-US" sz="2000" dirty="0" smtClean="0"/>
              <a:t> is nonzero over the shaded region where </a:t>
            </a:r>
            <a:r>
              <a:rPr lang="en-US" sz="2000" i="1" dirty="0" smtClean="0"/>
              <a:t>x</a:t>
            </a:r>
            <a:r>
              <a:rPr lang="en-US" sz="2000" dirty="0" smtClean="0"/>
              <a:t> &lt; </a:t>
            </a:r>
            <a:r>
              <a:rPr lang="en-US" sz="2000" i="1" dirty="0" smtClean="0"/>
              <a:t>y</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Example 5-35: Function of a Continuous Random Variable</a:t>
            </a:r>
            <a:endParaRPr lang="en-US" sz="2400" dirty="0"/>
          </a:p>
        </p:txBody>
      </p:sp>
      <p:sp>
        <p:nvSpPr>
          <p:cNvPr id="3" name="Content Placeholder 2"/>
          <p:cNvSpPr>
            <a:spLocks noGrp="1"/>
          </p:cNvSpPr>
          <p:nvPr>
            <p:ph idx="1"/>
          </p:nvPr>
        </p:nvSpPr>
        <p:spPr>
          <a:xfrm>
            <a:off x="457200" y="1066800"/>
            <a:ext cx="8229600" cy="2209800"/>
          </a:xfrm>
        </p:spPr>
        <p:txBody>
          <a:bodyPr/>
          <a:lstStyle/>
          <a:p>
            <a:pPr>
              <a:buNone/>
            </a:pPr>
            <a:r>
              <a:rPr lang="en-US" sz="2800" dirty="0" smtClean="0"/>
              <a:t>Let X be a continuous random variable with probability distribution:</a:t>
            </a:r>
          </a:p>
          <a:p>
            <a:pPr>
              <a:buNone/>
            </a:pPr>
            <a:endParaRPr lang="en-US" dirty="0" smtClean="0"/>
          </a:p>
          <a:p>
            <a:pPr>
              <a:buNone/>
            </a:pPr>
            <a:r>
              <a:rPr lang="en-US" sz="2800" dirty="0" smtClean="0"/>
              <a:t>Find the probability distribution of </a:t>
            </a:r>
            <a:r>
              <a:rPr lang="en-US" sz="2800" i="1" dirty="0" smtClean="0"/>
              <a:t>Y</a:t>
            </a:r>
            <a:r>
              <a:rPr lang="en-US" sz="2800" dirty="0" smtClean="0"/>
              <a:t> = </a:t>
            </a:r>
            <a:r>
              <a:rPr lang="en-US" sz="2800" i="1" dirty="0" smtClean="0"/>
              <a:t>h</a:t>
            </a:r>
            <a:r>
              <a:rPr lang="en-US" sz="2800" dirty="0" smtClean="0"/>
              <a:t>(</a:t>
            </a:r>
            <a:r>
              <a:rPr lang="en-US" sz="2800" i="1" dirty="0" smtClean="0"/>
              <a:t>X</a:t>
            </a:r>
            <a:r>
              <a:rPr lang="en-US" sz="2800" dirty="0" smtClean="0"/>
              <a:t>) = 2</a:t>
            </a:r>
            <a:r>
              <a:rPr lang="en-US" sz="2800" i="1" dirty="0" smtClean="0"/>
              <a:t>X</a:t>
            </a:r>
            <a:r>
              <a:rPr lang="en-US" sz="2800" dirty="0" smtClean="0"/>
              <a:t> + 4</a:t>
            </a:r>
            <a:endParaRPr lang="en-US" sz="2800" dirty="0"/>
          </a:p>
        </p:txBody>
      </p:sp>
      <p:sp>
        <p:nvSpPr>
          <p:cNvPr id="4" name="Footer Placeholder 3"/>
          <p:cNvSpPr>
            <a:spLocks noGrp="1"/>
          </p:cNvSpPr>
          <p:nvPr>
            <p:ph type="ftr" sz="quarter" idx="11"/>
          </p:nvPr>
        </p:nvSpPr>
        <p:spPr/>
        <p:txBody>
          <a:bodyPr/>
          <a:lstStyle/>
          <a:p>
            <a:r>
              <a:rPr lang="en-US" dirty="0" smtClean="0"/>
              <a:t>Sec 5-5 General Functions of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80</a:t>
            </a:fld>
            <a:endParaRPr lang="en-US" dirty="0"/>
          </a:p>
        </p:txBody>
      </p:sp>
      <p:graphicFrame>
        <p:nvGraphicFramePr>
          <p:cNvPr id="6" name="Object 5"/>
          <p:cNvGraphicFramePr>
            <a:graphicFrameLocks noChangeAspect="1"/>
          </p:cNvGraphicFramePr>
          <p:nvPr/>
        </p:nvGraphicFramePr>
        <p:xfrm>
          <a:off x="3124200" y="1676400"/>
          <a:ext cx="2730910" cy="838200"/>
        </p:xfrm>
        <a:graphic>
          <a:graphicData uri="http://schemas.openxmlformats.org/presentationml/2006/ole">
            <p:oleObj spid="_x0000_s199682" name="Equation" r:id="rId4" imgW="1282680" imgH="393480" progId="Equation.DSMT4">
              <p:embed/>
            </p:oleObj>
          </a:graphicData>
        </a:graphic>
      </p:graphicFrame>
      <p:graphicFrame>
        <p:nvGraphicFramePr>
          <p:cNvPr id="7" name="Object 6"/>
          <p:cNvGraphicFramePr>
            <a:graphicFrameLocks noChangeAspect="1"/>
          </p:cNvGraphicFramePr>
          <p:nvPr/>
        </p:nvGraphicFramePr>
        <p:xfrm>
          <a:off x="914400" y="3429000"/>
          <a:ext cx="7115408" cy="2362200"/>
        </p:xfrm>
        <a:graphic>
          <a:graphicData uri="http://schemas.openxmlformats.org/presentationml/2006/ole">
            <p:oleObj spid="_x0000_s199683" name="Equation" r:id="rId5" imgW="3136680" imgH="1041120" progId="Equation.DSMT4">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Important Terms &amp; Concepts for Chapter 5</a:t>
            </a:r>
            <a:endParaRPr lang="en-US" sz="3600" dirty="0"/>
          </a:p>
        </p:txBody>
      </p:sp>
      <p:sp>
        <p:nvSpPr>
          <p:cNvPr id="3" name="Content Placeholder 2"/>
          <p:cNvSpPr>
            <a:spLocks noGrp="1"/>
          </p:cNvSpPr>
          <p:nvPr>
            <p:ph idx="1"/>
          </p:nvPr>
        </p:nvSpPr>
        <p:spPr>
          <a:xfrm>
            <a:off x="457200" y="1066800"/>
            <a:ext cx="8229600" cy="5105400"/>
          </a:xfrm>
        </p:spPr>
        <p:txBody>
          <a:bodyPr numCol="2">
            <a:noAutofit/>
          </a:bodyPr>
          <a:lstStyle/>
          <a:p>
            <a:pPr>
              <a:buNone/>
            </a:pPr>
            <a:r>
              <a:rPr lang="en-US" sz="2400" dirty="0" smtClean="0"/>
              <a:t>Bivariate distribution</a:t>
            </a:r>
          </a:p>
          <a:p>
            <a:pPr>
              <a:buNone/>
            </a:pPr>
            <a:r>
              <a:rPr lang="en-US" sz="2400" dirty="0" smtClean="0"/>
              <a:t>Bivariate normal distribution</a:t>
            </a:r>
          </a:p>
          <a:p>
            <a:pPr>
              <a:buNone/>
            </a:pPr>
            <a:r>
              <a:rPr lang="en-US" sz="2400" dirty="0" smtClean="0"/>
              <a:t>Conditional mean</a:t>
            </a:r>
          </a:p>
          <a:p>
            <a:pPr>
              <a:buNone/>
            </a:pPr>
            <a:r>
              <a:rPr lang="en-US" sz="2400" dirty="0" smtClean="0"/>
              <a:t>Conditional probability density function</a:t>
            </a:r>
          </a:p>
          <a:p>
            <a:pPr>
              <a:buNone/>
            </a:pPr>
            <a:r>
              <a:rPr lang="en-US" sz="2400" dirty="0" smtClean="0"/>
              <a:t>Conditional probability mass function</a:t>
            </a:r>
          </a:p>
          <a:p>
            <a:pPr>
              <a:buNone/>
            </a:pPr>
            <a:r>
              <a:rPr lang="en-US" sz="2400" dirty="0" smtClean="0"/>
              <a:t>Conditional variance</a:t>
            </a:r>
          </a:p>
          <a:p>
            <a:pPr>
              <a:buNone/>
            </a:pPr>
            <a:r>
              <a:rPr lang="en-US" sz="2400" dirty="0" smtClean="0"/>
              <a:t>Contour plots</a:t>
            </a:r>
          </a:p>
          <a:p>
            <a:pPr>
              <a:buNone/>
            </a:pPr>
            <a:r>
              <a:rPr lang="en-US" sz="2400" dirty="0" smtClean="0"/>
              <a:t>Correlation</a:t>
            </a:r>
          </a:p>
          <a:p>
            <a:pPr>
              <a:buNone/>
            </a:pPr>
            <a:r>
              <a:rPr lang="en-US" sz="2400" dirty="0" smtClean="0"/>
              <a:t>Covariance</a:t>
            </a:r>
          </a:p>
          <a:p>
            <a:pPr>
              <a:buNone/>
            </a:pPr>
            <a:r>
              <a:rPr lang="en-US" sz="2400" dirty="0" smtClean="0"/>
              <a:t>Error propagation</a:t>
            </a:r>
          </a:p>
          <a:p>
            <a:pPr>
              <a:buNone/>
            </a:pPr>
            <a:endParaRPr lang="en-US" sz="2400" dirty="0" smtClean="0"/>
          </a:p>
          <a:p>
            <a:pPr>
              <a:buNone/>
            </a:pPr>
            <a:r>
              <a:rPr lang="en-US" sz="2400" dirty="0" smtClean="0"/>
              <a:t>General functions of random variables</a:t>
            </a:r>
          </a:p>
          <a:p>
            <a:pPr>
              <a:buNone/>
            </a:pPr>
            <a:r>
              <a:rPr lang="en-US" sz="2400" dirty="0" smtClean="0"/>
              <a:t>Independence</a:t>
            </a:r>
          </a:p>
          <a:p>
            <a:pPr>
              <a:buNone/>
            </a:pPr>
            <a:r>
              <a:rPr lang="en-US" sz="2400" dirty="0" smtClean="0"/>
              <a:t>Joint probability density function</a:t>
            </a:r>
          </a:p>
          <a:p>
            <a:pPr>
              <a:buNone/>
            </a:pPr>
            <a:r>
              <a:rPr lang="en-US" sz="2400" dirty="0" smtClean="0"/>
              <a:t>Joint probability mass function</a:t>
            </a:r>
          </a:p>
          <a:p>
            <a:pPr>
              <a:buNone/>
            </a:pPr>
            <a:r>
              <a:rPr lang="en-US" sz="2400" dirty="0" smtClean="0"/>
              <a:t>Linear functions of random variables</a:t>
            </a:r>
          </a:p>
          <a:p>
            <a:pPr>
              <a:buNone/>
            </a:pPr>
            <a:r>
              <a:rPr lang="en-US" sz="2400" dirty="0" smtClean="0"/>
              <a:t>Marginal probability distribution</a:t>
            </a:r>
          </a:p>
          <a:p>
            <a:pPr>
              <a:buNone/>
            </a:pPr>
            <a:r>
              <a:rPr lang="en-US" sz="2400" dirty="0" smtClean="0"/>
              <a:t>Multinomial distribution</a:t>
            </a:r>
          </a:p>
          <a:p>
            <a:pPr>
              <a:buNone/>
            </a:pPr>
            <a:r>
              <a:rPr lang="en-US" sz="2400" dirty="0" smtClean="0"/>
              <a:t>Reproductive property of the normal distribution</a:t>
            </a:r>
          </a:p>
          <a:p>
            <a:pPr>
              <a:buNone/>
            </a:pPr>
            <a:endParaRPr lang="en-US" sz="2400" dirty="0"/>
          </a:p>
        </p:txBody>
      </p:sp>
      <p:sp>
        <p:nvSpPr>
          <p:cNvPr id="4" name="Footer Placeholder 3"/>
          <p:cNvSpPr>
            <a:spLocks noGrp="1"/>
          </p:cNvSpPr>
          <p:nvPr>
            <p:ph type="ftr" sz="quarter" idx="11"/>
          </p:nvPr>
        </p:nvSpPr>
        <p:spPr/>
        <p:txBody>
          <a:bodyPr/>
          <a:lstStyle/>
          <a:p>
            <a:r>
              <a:rPr lang="en-US" dirty="0" smtClean="0"/>
              <a:t>Chapter 5 Summary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81</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 Server Access Time-2</a:t>
            </a:r>
            <a:endParaRPr lang="en-US" dirty="0"/>
          </a:p>
        </p:txBody>
      </p:sp>
      <p:sp>
        <p:nvSpPr>
          <p:cNvPr id="3" name="Content Placeholder 2"/>
          <p:cNvSpPr>
            <a:spLocks noGrp="1"/>
          </p:cNvSpPr>
          <p:nvPr>
            <p:ph idx="1"/>
          </p:nvPr>
        </p:nvSpPr>
        <p:spPr>
          <a:xfrm>
            <a:off x="457200" y="914400"/>
            <a:ext cx="8229600" cy="4953000"/>
          </a:xfrm>
        </p:spPr>
        <p:txBody>
          <a:bodyPr/>
          <a:lstStyle/>
          <a:p>
            <a:r>
              <a:rPr lang="en-US" sz="2800" dirty="0" smtClean="0"/>
              <a:t>The joint probability density function is:</a:t>
            </a:r>
          </a:p>
          <a:p>
            <a:pPr>
              <a:buNone/>
            </a:pPr>
            <a:endParaRPr lang="en-US" dirty="0" smtClean="0"/>
          </a:p>
          <a:p>
            <a:endParaRPr lang="en-US" dirty="0" smtClean="0"/>
          </a:p>
          <a:p>
            <a:r>
              <a:rPr lang="en-US" sz="2800" dirty="0" smtClean="0"/>
              <a:t>We verify that it integrates to 1 as follows:</a:t>
            </a:r>
            <a:endParaRPr lang="en-US" sz="2800" dirty="0"/>
          </a:p>
        </p:txBody>
      </p:sp>
      <p:sp>
        <p:nvSpPr>
          <p:cNvPr id="4" name="Footer Placeholder 3"/>
          <p:cNvSpPr>
            <a:spLocks noGrp="1"/>
          </p:cNvSpPr>
          <p:nvPr>
            <p:ph type="ftr" sz="quarter" idx="11"/>
          </p:nvPr>
        </p:nvSpPr>
        <p:spPr/>
        <p:txBody>
          <a:bodyPr/>
          <a:lstStyle/>
          <a:p>
            <a:r>
              <a:rPr lang="en-US" dirty="0" smtClean="0"/>
              <a:t>Sec 5-1.1 Joint Probability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9</a:t>
            </a:fld>
            <a:endParaRPr lang="en-US" dirty="0"/>
          </a:p>
        </p:txBody>
      </p:sp>
      <p:graphicFrame>
        <p:nvGraphicFramePr>
          <p:cNvPr id="6" name="Object 5"/>
          <p:cNvGraphicFramePr>
            <a:graphicFrameLocks noChangeAspect="1"/>
          </p:cNvGraphicFramePr>
          <p:nvPr/>
        </p:nvGraphicFramePr>
        <p:xfrm>
          <a:off x="476250" y="3276600"/>
          <a:ext cx="8247063" cy="2743200"/>
        </p:xfrm>
        <a:graphic>
          <a:graphicData uri="http://schemas.openxmlformats.org/presentationml/2006/ole">
            <p:oleObj spid="_x0000_s52226" name="Equation" r:id="rId4" imgW="4317840" imgH="1434960" progId="Equation.DSMT4">
              <p:embed/>
            </p:oleObj>
          </a:graphicData>
        </a:graphic>
      </p:graphicFrame>
      <p:graphicFrame>
        <p:nvGraphicFramePr>
          <p:cNvPr id="7" name="Object 6"/>
          <p:cNvGraphicFramePr>
            <a:graphicFrameLocks noChangeAspect="1"/>
          </p:cNvGraphicFramePr>
          <p:nvPr/>
        </p:nvGraphicFramePr>
        <p:xfrm>
          <a:off x="1014413" y="1676400"/>
          <a:ext cx="7548562" cy="533400"/>
        </p:xfrm>
        <a:graphic>
          <a:graphicData uri="http://schemas.openxmlformats.org/presentationml/2006/ole">
            <p:oleObj spid="_x0000_s52227" name="Equation" r:id="rId5" imgW="3593880" imgH="25380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M&amp;R Chapter 3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M&amp;R Chapter 3 Template</Template>
  <TotalTime>8142</TotalTime>
  <Words>4322</Words>
  <Application>Microsoft Office PowerPoint</Application>
  <PresentationFormat>On-screen Show (4:3)</PresentationFormat>
  <Paragraphs>559</Paragraphs>
  <Slides>81</Slides>
  <Notes>81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2</vt:i4>
      </vt:variant>
      <vt:variant>
        <vt:lpstr>Slide Titles</vt:lpstr>
      </vt:variant>
      <vt:variant>
        <vt:i4>81</vt:i4>
      </vt:variant>
    </vt:vector>
  </HeadingPairs>
  <TitlesOfParts>
    <vt:vector size="89" baseType="lpstr">
      <vt:lpstr>Arial</vt:lpstr>
      <vt:lpstr>Calibri</vt:lpstr>
      <vt:lpstr>Times New Roman</vt:lpstr>
      <vt:lpstr>M&amp;R Chapter 3 Template</vt:lpstr>
      <vt:lpstr>Custom Design</vt:lpstr>
      <vt:lpstr>1_Custom Design</vt:lpstr>
      <vt:lpstr>Worksheet</vt:lpstr>
      <vt:lpstr>Equation</vt:lpstr>
      <vt:lpstr>Slide 1</vt:lpstr>
      <vt:lpstr>Learning Objective for Chapter 5</vt:lpstr>
      <vt:lpstr>Concept of Joint Probabilities</vt:lpstr>
      <vt:lpstr>Example 5-1:  Signal Bars</vt:lpstr>
      <vt:lpstr>Joint Probability Mass Function Defined</vt:lpstr>
      <vt:lpstr>Joint Probability Density Function Defined</vt:lpstr>
      <vt:lpstr>Joint Probability Mass Function Graph</vt:lpstr>
      <vt:lpstr>Example 5-2: Server Access Time-1</vt:lpstr>
      <vt:lpstr>Example 5-2: Server Access Time-2</vt:lpstr>
      <vt:lpstr>Example 5-2: Server Access Time-2</vt:lpstr>
      <vt:lpstr>Marginal Probability Distributions (discrete)</vt:lpstr>
      <vt:lpstr>Marginal Probability Distributions (continuous)</vt:lpstr>
      <vt:lpstr>Example 5-4: Server Access Time-1</vt:lpstr>
      <vt:lpstr>Example 5-4: Server Access Time-2</vt:lpstr>
      <vt:lpstr>Mean &amp; Variance of a Marginal Distribution</vt:lpstr>
      <vt:lpstr>Mean &amp; Variance for Example 5-1</vt:lpstr>
      <vt:lpstr>Conditional Probability Distributions</vt:lpstr>
      <vt:lpstr>Conditional Probability Density Function Defined</vt:lpstr>
      <vt:lpstr>Example 5-6: Conditional Probability-1</vt:lpstr>
      <vt:lpstr>Example 5-6: Conditional Probability-2</vt:lpstr>
      <vt:lpstr>Example 5-7: Conditional Discrete PMFs</vt:lpstr>
      <vt:lpstr>Mean &amp; Variance of Conditional Random Variables</vt:lpstr>
      <vt:lpstr>Example 5-8: Conditional Mean &amp; Variance</vt:lpstr>
      <vt:lpstr>Example 5-9</vt:lpstr>
      <vt:lpstr>Joint Random Variable Independence</vt:lpstr>
      <vt:lpstr>Exercise 5-10: Independent Random Variables</vt:lpstr>
      <vt:lpstr>Properties of Independence</vt:lpstr>
      <vt:lpstr>Rectangular Range for (X, Y)</vt:lpstr>
      <vt:lpstr>Example 5-11: Independent Random Variables</vt:lpstr>
      <vt:lpstr>Example 5-12: Machined Dimensions</vt:lpstr>
      <vt:lpstr>Example 5-13: More Than Two Random Variables</vt:lpstr>
      <vt:lpstr>Joint Probability Density Function Redefined</vt:lpstr>
      <vt:lpstr>Example 5-14: Component Lifetimes</vt:lpstr>
      <vt:lpstr>Example 5-15: Probability as a Ratio of Volumes</vt:lpstr>
      <vt:lpstr>Marginal Probability Density Function</vt:lpstr>
      <vt:lpstr>Mean &amp; Variance of a Joint PDF</vt:lpstr>
      <vt:lpstr>Example 5-16</vt:lpstr>
      <vt:lpstr>Reduced Dimensionality</vt:lpstr>
      <vt:lpstr>Conditional Probability Distributions</vt:lpstr>
      <vt:lpstr>Independence with Multiple Variables</vt:lpstr>
      <vt:lpstr>Example 5-17</vt:lpstr>
      <vt:lpstr>Example 5-18: Layer Thickness</vt:lpstr>
      <vt:lpstr>Covariance</vt:lpstr>
      <vt:lpstr>Example 5-19: E(Function of 2 Random Variables)</vt:lpstr>
      <vt:lpstr>Covariance Defined</vt:lpstr>
      <vt:lpstr>Covariance and Scatter Patterns</vt:lpstr>
      <vt:lpstr>Example 5-20: Intuitive Covariance</vt:lpstr>
      <vt:lpstr>Correlation (ρ = rho)</vt:lpstr>
      <vt:lpstr>Example 5-21: Covariance &amp; Correlation</vt:lpstr>
      <vt:lpstr>Example 5-21</vt:lpstr>
      <vt:lpstr>Independence Implies ρ = 0</vt:lpstr>
      <vt:lpstr>Example 5-23: Independence Implies Zero Covariance</vt:lpstr>
      <vt:lpstr>Common Joint Distributions</vt:lpstr>
      <vt:lpstr>Multinomial Probability Distribution</vt:lpstr>
      <vt:lpstr>Example 5-24: Digital Channel</vt:lpstr>
      <vt:lpstr>Example 5-25: Digital Channel</vt:lpstr>
      <vt:lpstr>Multinomial Means and Variances</vt:lpstr>
      <vt:lpstr>Example 5-26: Marginal Probability Distributions</vt:lpstr>
      <vt:lpstr>Example 5-27: Bivariate Normal Distribution</vt:lpstr>
      <vt:lpstr>Bivariate Normal Distribution Defined</vt:lpstr>
      <vt:lpstr>Role of Correlation</vt:lpstr>
      <vt:lpstr>Example 5-28: Standard Bivariate Normal Distribution</vt:lpstr>
      <vt:lpstr>Marginal Distributions of the Bivariate Normal</vt:lpstr>
      <vt:lpstr>Conditional Distributions of the Joint Normal</vt:lpstr>
      <vt:lpstr>Correlation of Bivariate Normal Random Variables</vt:lpstr>
      <vt:lpstr>Bivariate Normal Correlation &amp; Independence</vt:lpstr>
      <vt:lpstr>Example 5-29: Injection-Molded Part</vt:lpstr>
      <vt:lpstr>Linear Functions of Random Variables</vt:lpstr>
      <vt:lpstr>Mean &amp; Variance of a Linear Function</vt:lpstr>
      <vt:lpstr>Example 5-30: Negative Binomial Distribution</vt:lpstr>
      <vt:lpstr>Example 5-31: Error Propagation</vt:lpstr>
      <vt:lpstr>Mean &amp; Variance of an Average</vt:lpstr>
      <vt:lpstr>Reproductive Property of the Normal Distribution</vt:lpstr>
      <vt:lpstr>Example 5-32: Linear Function of Independent Normals</vt:lpstr>
      <vt:lpstr>Example 5-33: Beverage Volume</vt:lpstr>
      <vt:lpstr>General Functions of Random Variables</vt:lpstr>
      <vt:lpstr>General Function of a Discrete Random Variable</vt:lpstr>
      <vt:lpstr>Example 5-34: Function of a Discrete Random Variable</vt:lpstr>
      <vt:lpstr>General Function of a Continuous Random Variable</vt:lpstr>
      <vt:lpstr>Example 5-35: Function of a Continuous Random Variable</vt:lpstr>
      <vt:lpstr>Important Terms &amp; Concepts for Chapter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Administratr</dc:creator>
  <cp:lastModifiedBy>Administratr</cp:lastModifiedBy>
  <cp:revision>47</cp:revision>
  <dcterms:created xsi:type="dcterms:W3CDTF">2010-07-09T17:41:50Z</dcterms:created>
  <dcterms:modified xsi:type="dcterms:W3CDTF">2010-08-31T19:02:30Z</dcterms:modified>
</cp:coreProperties>
</file>