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Default Extension="xlsx" ContentType="application/vnd.openxmlformats-officedocument.spreadsheetml.sheet"/>
  <Override PartName="/ppt/notesSlides/notesSlide7.xml" ContentType="application/vnd.openxmlformats-officedocument.presentationml.notesSlide+xml"/>
  <Override PartName="/ppt/slides/slide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notesSlides/notesSlide3.xml" ContentType="application/vnd.openxmlformats-officedocument.presentationml.notesSlide+xml"/>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 id="2147483660" r:id="rId2"/>
    <p:sldMasterId id="2147483672" r:id="rId3"/>
  </p:sldMasterIdLst>
  <p:notesMasterIdLst>
    <p:notesMasterId r:id="rId54"/>
  </p:notesMasterIdLst>
  <p:sldIdLst>
    <p:sldId id="308" r:id="rId4"/>
    <p:sldId id="259" r:id="rId5"/>
    <p:sldId id="260" r:id="rId6"/>
    <p:sldId id="272" r:id="rId7"/>
    <p:sldId id="261" r:id="rId8"/>
    <p:sldId id="262" r:id="rId9"/>
    <p:sldId id="263" r:id="rId10"/>
    <p:sldId id="266" r:id="rId11"/>
    <p:sldId id="264" r:id="rId12"/>
    <p:sldId id="265" r:id="rId13"/>
    <p:sldId id="267" r:id="rId14"/>
    <p:sldId id="268" r:id="rId15"/>
    <p:sldId id="269" r:id="rId16"/>
    <p:sldId id="271" r:id="rId17"/>
    <p:sldId id="270" r:id="rId18"/>
    <p:sldId id="273" r:id="rId19"/>
    <p:sldId id="274" r:id="rId20"/>
    <p:sldId id="275" r:id="rId21"/>
    <p:sldId id="276" r:id="rId22"/>
    <p:sldId id="277" r:id="rId23"/>
    <p:sldId id="278" r:id="rId24"/>
    <p:sldId id="279" r:id="rId25"/>
    <p:sldId id="307"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Lst>
  <p:sldSz cx="9144000" cy="6858000" type="screen4x3"/>
  <p:notesSz cx="6858000" cy="9144000"/>
  <p:embeddedFontLst>
    <p:embeddedFont>
      <p:font typeface="Calibri" pitchFamily="34" charset="0"/>
      <p:regular r:id="rId55"/>
      <p:bold r:id="rId56"/>
      <p:italic r:id="rId57"/>
      <p:boldItalic r:id="rId5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6012" autoAdjust="0"/>
    <p:restoredTop sz="94660"/>
  </p:normalViewPr>
  <p:slideViewPr>
    <p:cSldViewPr>
      <p:cViewPr varScale="1">
        <p:scale>
          <a:sx n="73" d="100"/>
          <a:sy n="73" d="100"/>
        </p:scale>
        <p:origin x="-906"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font" Target="fonts/font1.fntdata"/><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notesMaster" Target="notesMasters/notesMaster1.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font" Target="fonts/font4.fntdata"/><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font" Target="fonts/font3.fntdata"/><Relationship Id="rId61"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font" Target="fonts/font2.fntdata"/><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image" Target="../media/image1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803546-2E76-4B7C-A6AC-DA13A5F161D8}" type="datetimeFigureOut">
              <a:rPr lang="en-US" smtClean="0"/>
              <a:pPr/>
              <a:t>8/31/2010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B118E1-2791-4056-A2CD-20B3CB48E8C4}"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1B118E1-2791-4056-A2CD-20B3CB48E8C4}"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36</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37</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38</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39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40</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41</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42</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43</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44</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45</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1B118E1-2791-4056-A2CD-20B3CB48E8C4}" type="slidenum">
              <a:rPr lang="en-US" smtClean="0"/>
              <a:pPr/>
              <a:t>46</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1B118E1-2791-4056-A2CD-20B3CB48E8C4}" type="slidenum">
              <a:rPr lang="en-US" smtClean="0"/>
              <a:pPr/>
              <a:t>47</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1B118E1-2791-4056-A2CD-20B3CB48E8C4}" type="slidenum">
              <a:rPr lang="en-US" smtClean="0"/>
              <a:pPr/>
              <a:t>48</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1B118E1-2791-4056-A2CD-20B3CB48E8C4}" type="slidenum">
              <a:rPr lang="en-US" smtClean="0"/>
              <a:pPr/>
              <a:t>49</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5</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1B118E1-2791-4056-A2CD-20B3CB48E8C4}" type="slidenum">
              <a:rPr lang="en-US" smtClean="0"/>
              <a:pPr/>
              <a:t>50</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5844BD9-1ADF-4112-95AD-235B26E67FBA}" type="datetime1">
              <a:rPr lang="en-US" smtClean="0"/>
              <a:pPr/>
              <a:t>8/31/2010</a:t>
            </a:fld>
            <a:endParaRPr lang="en-US" dirty="0"/>
          </a:p>
        </p:txBody>
      </p:sp>
      <p:sp>
        <p:nvSpPr>
          <p:cNvPr id="5" name="Footer Placeholder 4"/>
          <p:cNvSpPr>
            <a:spLocks noGrp="1"/>
          </p:cNvSpPr>
          <p:nvPr>
            <p:ph type="ftr" sz="quarter" idx="11"/>
          </p:nvPr>
        </p:nvSpPr>
        <p:spPr/>
        <p:txBody>
          <a:bodyPr/>
          <a:lstStyle/>
          <a:p>
            <a:r>
              <a:rPr lang="en-US" dirty="0" smtClean="0"/>
              <a:t>Sec 2-</a:t>
            </a:r>
            <a:endParaRPr lang="en-US" dirty="0"/>
          </a:p>
        </p:txBody>
      </p:sp>
      <p:sp>
        <p:nvSpPr>
          <p:cNvPr id="6" name="Slide Number Placeholder 5"/>
          <p:cNvSpPr>
            <a:spLocks noGrp="1"/>
          </p:cNvSpPr>
          <p:nvPr>
            <p:ph type="sldNum" sz="quarter" idx="12"/>
          </p:nvPr>
        </p:nvSpPr>
        <p:spPr/>
        <p:txBody>
          <a:bodyPr/>
          <a:lstStyle/>
          <a:p>
            <a:fld id="{BCCD5B6C-1501-406F-8FCF-78C56CDF75B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EF5ECB-510C-4B04-B8B2-444D9A2635E1}" type="datetime1">
              <a:rPr lang="en-US" smtClean="0"/>
              <a:pPr/>
              <a:t>8/31/2010</a:t>
            </a:fld>
            <a:endParaRPr lang="en-US" dirty="0"/>
          </a:p>
        </p:txBody>
      </p:sp>
      <p:sp>
        <p:nvSpPr>
          <p:cNvPr id="5" name="Footer Placeholder 4"/>
          <p:cNvSpPr>
            <a:spLocks noGrp="1"/>
          </p:cNvSpPr>
          <p:nvPr>
            <p:ph type="ftr" sz="quarter" idx="11"/>
          </p:nvPr>
        </p:nvSpPr>
        <p:spPr/>
        <p:txBody>
          <a:bodyPr/>
          <a:lstStyle/>
          <a:p>
            <a:r>
              <a:rPr lang="en-US" dirty="0" smtClean="0"/>
              <a:t>Sec 2-</a:t>
            </a:r>
            <a:endParaRPr lang="en-US" dirty="0"/>
          </a:p>
        </p:txBody>
      </p:sp>
      <p:sp>
        <p:nvSpPr>
          <p:cNvPr id="6" name="Slide Number Placeholder 5"/>
          <p:cNvSpPr>
            <a:spLocks noGrp="1"/>
          </p:cNvSpPr>
          <p:nvPr>
            <p:ph type="sldNum" sz="quarter" idx="12"/>
          </p:nvPr>
        </p:nvSpPr>
        <p:spPr/>
        <p:txBody>
          <a:bodyPr/>
          <a:lstStyle/>
          <a:p>
            <a:fld id="{BCCD5B6C-1501-406F-8FCF-78C56CDF75B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D96A20-3303-4D0F-BD8C-D16A47F87D4D}" type="datetime1">
              <a:rPr lang="en-US" smtClean="0"/>
              <a:pPr/>
              <a:t>8/31/2010</a:t>
            </a:fld>
            <a:endParaRPr lang="en-US" dirty="0"/>
          </a:p>
        </p:txBody>
      </p:sp>
      <p:sp>
        <p:nvSpPr>
          <p:cNvPr id="5" name="Footer Placeholder 4"/>
          <p:cNvSpPr>
            <a:spLocks noGrp="1"/>
          </p:cNvSpPr>
          <p:nvPr>
            <p:ph type="ftr" sz="quarter" idx="11"/>
          </p:nvPr>
        </p:nvSpPr>
        <p:spPr/>
        <p:txBody>
          <a:bodyPr/>
          <a:lstStyle/>
          <a:p>
            <a:r>
              <a:rPr lang="en-US" dirty="0" smtClean="0"/>
              <a:t>Sec 2-</a:t>
            </a:r>
            <a:endParaRPr lang="en-US" dirty="0"/>
          </a:p>
        </p:txBody>
      </p:sp>
      <p:sp>
        <p:nvSpPr>
          <p:cNvPr id="6" name="Slide Number Placeholder 5"/>
          <p:cNvSpPr>
            <a:spLocks noGrp="1"/>
          </p:cNvSpPr>
          <p:nvPr>
            <p:ph type="sldNum" sz="quarter" idx="12"/>
          </p:nvPr>
        </p:nvSpPr>
        <p:spPr/>
        <p:txBody>
          <a:bodyPr/>
          <a:lstStyle/>
          <a:p>
            <a:fld id="{BCCD5B6C-1501-406F-8FCF-78C56CDF75BB}"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5FDDC90-6485-4413-BF17-150120F14C83}" type="datetime1">
              <a:rPr lang="en-US" smtClean="0"/>
              <a:pPr/>
              <a:t>8/31/2010</a:t>
            </a:fld>
            <a:endParaRPr lang="en-US" dirty="0"/>
          </a:p>
        </p:txBody>
      </p:sp>
      <p:sp>
        <p:nvSpPr>
          <p:cNvPr id="5" name="Footer Placeholder 4"/>
          <p:cNvSpPr>
            <a:spLocks noGrp="1"/>
          </p:cNvSpPr>
          <p:nvPr>
            <p:ph type="ftr" sz="quarter" idx="11"/>
          </p:nvPr>
        </p:nvSpPr>
        <p:spPr/>
        <p:txBody>
          <a:bodyPr/>
          <a:lstStyle/>
          <a:p>
            <a:r>
              <a:rPr lang="en-US" dirty="0" smtClean="0"/>
              <a:t>Sec 2-</a:t>
            </a:r>
            <a:endParaRPr lang="en-US" dirty="0"/>
          </a:p>
        </p:txBody>
      </p:sp>
      <p:sp>
        <p:nvSpPr>
          <p:cNvPr id="6" name="Slide Number Placeholder 5"/>
          <p:cNvSpPr>
            <a:spLocks noGrp="1"/>
          </p:cNvSpPr>
          <p:nvPr>
            <p:ph type="sldNum" sz="quarter" idx="12"/>
          </p:nvPr>
        </p:nvSpPr>
        <p:spPr/>
        <p:txBody>
          <a:bodyPr/>
          <a:lstStyle/>
          <a:p>
            <a:fld id="{F8EF2FAB-30CA-43C8-A60D-1C183D556189}"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776726-5492-430E-9450-94DC3CD8A93D}" type="datetime1">
              <a:rPr lang="en-US" smtClean="0"/>
              <a:pPr/>
              <a:t>8/31/2010</a:t>
            </a:fld>
            <a:endParaRPr lang="en-US" dirty="0"/>
          </a:p>
        </p:txBody>
      </p:sp>
      <p:sp>
        <p:nvSpPr>
          <p:cNvPr id="5" name="Footer Placeholder 4"/>
          <p:cNvSpPr>
            <a:spLocks noGrp="1"/>
          </p:cNvSpPr>
          <p:nvPr>
            <p:ph type="ftr" sz="quarter" idx="11"/>
          </p:nvPr>
        </p:nvSpPr>
        <p:spPr/>
        <p:txBody>
          <a:bodyPr/>
          <a:lstStyle/>
          <a:p>
            <a:r>
              <a:rPr lang="en-US" dirty="0" smtClean="0"/>
              <a:t>Sec 2-</a:t>
            </a:r>
            <a:endParaRPr lang="en-US" dirty="0"/>
          </a:p>
        </p:txBody>
      </p:sp>
      <p:sp>
        <p:nvSpPr>
          <p:cNvPr id="6" name="Slide Number Placeholder 5"/>
          <p:cNvSpPr>
            <a:spLocks noGrp="1"/>
          </p:cNvSpPr>
          <p:nvPr>
            <p:ph type="sldNum" sz="quarter" idx="12"/>
          </p:nvPr>
        </p:nvSpPr>
        <p:spPr/>
        <p:txBody>
          <a:bodyPr/>
          <a:lstStyle/>
          <a:p>
            <a:fld id="{F8EF2FAB-30CA-43C8-A60D-1C183D556189}" type="slidenum">
              <a:rPr lang="en-US" smtClean="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800838-911B-431C-B49D-0F64898271DE}" type="datetime1">
              <a:rPr lang="en-US" smtClean="0"/>
              <a:pPr/>
              <a:t>8/31/2010</a:t>
            </a:fld>
            <a:endParaRPr lang="en-US" dirty="0"/>
          </a:p>
        </p:txBody>
      </p:sp>
      <p:sp>
        <p:nvSpPr>
          <p:cNvPr id="5" name="Footer Placeholder 4"/>
          <p:cNvSpPr>
            <a:spLocks noGrp="1"/>
          </p:cNvSpPr>
          <p:nvPr>
            <p:ph type="ftr" sz="quarter" idx="11"/>
          </p:nvPr>
        </p:nvSpPr>
        <p:spPr/>
        <p:txBody>
          <a:bodyPr/>
          <a:lstStyle/>
          <a:p>
            <a:r>
              <a:rPr lang="en-US" dirty="0" smtClean="0"/>
              <a:t>Sec 2-</a:t>
            </a:r>
            <a:endParaRPr lang="en-US" dirty="0"/>
          </a:p>
        </p:txBody>
      </p:sp>
      <p:sp>
        <p:nvSpPr>
          <p:cNvPr id="6" name="Slide Number Placeholder 5"/>
          <p:cNvSpPr>
            <a:spLocks noGrp="1"/>
          </p:cNvSpPr>
          <p:nvPr>
            <p:ph type="sldNum" sz="quarter" idx="12"/>
          </p:nvPr>
        </p:nvSpPr>
        <p:spPr/>
        <p:txBody>
          <a:bodyPr/>
          <a:lstStyle/>
          <a:p>
            <a:fld id="{F8EF2FAB-30CA-43C8-A60D-1C183D556189}" type="slidenum">
              <a:rPr lang="en-US" smtClean="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231FC7B-1434-476E-AF89-DF03934476F8}" type="datetime1">
              <a:rPr lang="en-US" smtClean="0"/>
              <a:pPr/>
              <a:t>8/31/2010</a:t>
            </a:fld>
            <a:endParaRPr lang="en-US" dirty="0"/>
          </a:p>
        </p:txBody>
      </p:sp>
      <p:sp>
        <p:nvSpPr>
          <p:cNvPr id="6" name="Footer Placeholder 5"/>
          <p:cNvSpPr>
            <a:spLocks noGrp="1"/>
          </p:cNvSpPr>
          <p:nvPr>
            <p:ph type="ftr" sz="quarter" idx="11"/>
          </p:nvPr>
        </p:nvSpPr>
        <p:spPr/>
        <p:txBody>
          <a:bodyPr/>
          <a:lstStyle/>
          <a:p>
            <a:r>
              <a:rPr lang="en-US" dirty="0" smtClean="0"/>
              <a:t>Sec 2-</a:t>
            </a:r>
            <a:endParaRPr lang="en-US" dirty="0"/>
          </a:p>
        </p:txBody>
      </p:sp>
      <p:sp>
        <p:nvSpPr>
          <p:cNvPr id="7" name="Slide Number Placeholder 6"/>
          <p:cNvSpPr>
            <a:spLocks noGrp="1"/>
          </p:cNvSpPr>
          <p:nvPr>
            <p:ph type="sldNum" sz="quarter" idx="12"/>
          </p:nvPr>
        </p:nvSpPr>
        <p:spPr/>
        <p:txBody>
          <a:bodyPr/>
          <a:lstStyle/>
          <a:p>
            <a:fld id="{F8EF2FAB-30CA-43C8-A60D-1C183D556189}" type="slidenum">
              <a:rPr lang="en-US" smtClean="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C4C28FC-273F-4629-A1E5-48BD27BB6200}" type="datetime1">
              <a:rPr lang="en-US" smtClean="0"/>
              <a:pPr/>
              <a:t>8/31/2010</a:t>
            </a:fld>
            <a:endParaRPr lang="en-US" dirty="0"/>
          </a:p>
        </p:txBody>
      </p:sp>
      <p:sp>
        <p:nvSpPr>
          <p:cNvPr id="8" name="Footer Placeholder 7"/>
          <p:cNvSpPr>
            <a:spLocks noGrp="1"/>
          </p:cNvSpPr>
          <p:nvPr>
            <p:ph type="ftr" sz="quarter" idx="11"/>
          </p:nvPr>
        </p:nvSpPr>
        <p:spPr/>
        <p:txBody>
          <a:bodyPr/>
          <a:lstStyle/>
          <a:p>
            <a:r>
              <a:rPr lang="en-US" dirty="0" smtClean="0"/>
              <a:t>Sec 2-</a:t>
            </a:r>
            <a:endParaRPr lang="en-US" dirty="0"/>
          </a:p>
        </p:txBody>
      </p:sp>
      <p:sp>
        <p:nvSpPr>
          <p:cNvPr id="9" name="Slide Number Placeholder 8"/>
          <p:cNvSpPr>
            <a:spLocks noGrp="1"/>
          </p:cNvSpPr>
          <p:nvPr>
            <p:ph type="sldNum" sz="quarter" idx="12"/>
          </p:nvPr>
        </p:nvSpPr>
        <p:spPr/>
        <p:txBody>
          <a:bodyPr/>
          <a:lstStyle/>
          <a:p>
            <a:fld id="{F8EF2FAB-30CA-43C8-A60D-1C183D556189}" type="slidenum">
              <a:rPr lang="en-US" smtClean="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9D5EF1-6B3B-4568-A432-05110D79EE32}" type="datetime1">
              <a:rPr lang="en-US" smtClean="0"/>
              <a:pPr/>
              <a:t>8/31/2010</a:t>
            </a:fld>
            <a:endParaRPr lang="en-US" dirty="0"/>
          </a:p>
        </p:txBody>
      </p:sp>
      <p:sp>
        <p:nvSpPr>
          <p:cNvPr id="4" name="Footer Placeholder 3"/>
          <p:cNvSpPr>
            <a:spLocks noGrp="1"/>
          </p:cNvSpPr>
          <p:nvPr>
            <p:ph type="ftr" sz="quarter" idx="11"/>
          </p:nvPr>
        </p:nvSpPr>
        <p:spPr/>
        <p:txBody>
          <a:bodyPr/>
          <a:lstStyle/>
          <a:p>
            <a:r>
              <a:rPr lang="en-US" dirty="0" smtClean="0"/>
              <a:t>Sec 2-</a:t>
            </a:r>
            <a:endParaRPr lang="en-US" dirty="0"/>
          </a:p>
        </p:txBody>
      </p:sp>
      <p:sp>
        <p:nvSpPr>
          <p:cNvPr id="5" name="Slide Number Placeholder 4"/>
          <p:cNvSpPr>
            <a:spLocks noGrp="1"/>
          </p:cNvSpPr>
          <p:nvPr>
            <p:ph type="sldNum" sz="quarter" idx="12"/>
          </p:nvPr>
        </p:nvSpPr>
        <p:spPr/>
        <p:txBody>
          <a:bodyPr/>
          <a:lstStyle/>
          <a:p>
            <a:fld id="{F8EF2FAB-30CA-43C8-A60D-1C183D556189}" type="slidenum">
              <a:rPr lang="en-US" smtClean="0"/>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684EA3-19A4-4435-809C-D7092AEDCDDC}" type="datetime1">
              <a:rPr lang="en-US" smtClean="0"/>
              <a:pPr/>
              <a:t>8/31/2010</a:t>
            </a:fld>
            <a:endParaRPr lang="en-US" dirty="0"/>
          </a:p>
        </p:txBody>
      </p:sp>
      <p:sp>
        <p:nvSpPr>
          <p:cNvPr id="3" name="Footer Placeholder 2"/>
          <p:cNvSpPr>
            <a:spLocks noGrp="1"/>
          </p:cNvSpPr>
          <p:nvPr>
            <p:ph type="ftr" sz="quarter" idx="11"/>
          </p:nvPr>
        </p:nvSpPr>
        <p:spPr/>
        <p:txBody>
          <a:bodyPr/>
          <a:lstStyle/>
          <a:p>
            <a:r>
              <a:rPr lang="en-US" dirty="0" smtClean="0"/>
              <a:t>Sec 2-</a:t>
            </a:r>
            <a:endParaRPr lang="en-US" dirty="0"/>
          </a:p>
        </p:txBody>
      </p:sp>
      <p:sp>
        <p:nvSpPr>
          <p:cNvPr id="4" name="Slide Number Placeholder 3"/>
          <p:cNvSpPr>
            <a:spLocks noGrp="1"/>
          </p:cNvSpPr>
          <p:nvPr>
            <p:ph type="sldNum" sz="quarter" idx="12"/>
          </p:nvPr>
        </p:nvSpPr>
        <p:spPr/>
        <p:txBody>
          <a:bodyPr/>
          <a:lstStyle/>
          <a:p>
            <a:fld id="{F8EF2FAB-30CA-43C8-A60D-1C183D556189}" type="slidenum">
              <a:rPr lang="en-US" smtClean="0"/>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638A6E-BCD6-4551-9ABD-80CF327DA67E}" type="datetime1">
              <a:rPr lang="en-US" smtClean="0"/>
              <a:pPr/>
              <a:t>8/31/2010</a:t>
            </a:fld>
            <a:endParaRPr lang="en-US" dirty="0"/>
          </a:p>
        </p:txBody>
      </p:sp>
      <p:sp>
        <p:nvSpPr>
          <p:cNvPr id="6" name="Footer Placeholder 5"/>
          <p:cNvSpPr>
            <a:spLocks noGrp="1"/>
          </p:cNvSpPr>
          <p:nvPr>
            <p:ph type="ftr" sz="quarter" idx="11"/>
          </p:nvPr>
        </p:nvSpPr>
        <p:spPr/>
        <p:txBody>
          <a:bodyPr/>
          <a:lstStyle/>
          <a:p>
            <a:r>
              <a:rPr lang="en-US" dirty="0" smtClean="0"/>
              <a:t>Sec 2-</a:t>
            </a:r>
            <a:endParaRPr lang="en-US" dirty="0"/>
          </a:p>
        </p:txBody>
      </p:sp>
      <p:sp>
        <p:nvSpPr>
          <p:cNvPr id="7" name="Slide Number Placeholder 6"/>
          <p:cNvSpPr>
            <a:spLocks noGrp="1"/>
          </p:cNvSpPr>
          <p:nvPr>
            <p:ph type="sldNum" sz="quarter" idx="12"/>
          </p:nvPr>
        </p:nvSpPr>
        <p:spPr/>
        <p:txBody>
          <a:bodyPr/>
          <a:lstStyle/>
          <a:p>
            <a:fld id="{F8EF2FAB-30CA-43C8-A60D-1C183D556189}"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68362"/>
          </a:xfrm>
        </p:spPr>
        <p:txBody>
          <a:bodyPr>
            <a:normAutofit/>
          </a:bodyPr>
          <a:lstStyle>
            <a:lvl1pPr>
              <a:defRPr sz="4000"/>
            </a:lvl1pPr>
          </a:lstStyle>
          <a:p>
            <a:r>
              <a:rPr lang="en-US" smtClean="0"/>
              <a:t>Click to edit Master title style</a:t>
            </a:r>
            <a:endParaRPr lang="en-US" dirty="0"/>
          </a:p>
        </p:txBody>
      </p:sp>
      <p:sp>
        <p:nvSpPr>
          <p:cNvPr id="3" name="Content Placeholder 2"/>
          <p:cNvSpPr>
            <a:spLocks noGrp="1"/>
          </p:cNvSpPr>
          <p:nvPr>
            <p:ph idx="1"/>
          </p:nvPr>
        </p:nvSpPr>
        <p:spPr>
          <a:xfrm>
            <a:off x="457200" y="1066800"/>
            <a:ext cx="82296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477000" y="6248400"/>
            <a:ext cx="990600" cy="365125"/>
          </a:xfrm>
        </p:spPr>
        <p:txBody>
          <a:bodyPr/>
          <a:lstStyle/>
          <a:p>
            <a:fld id="{6814EE14-DC2D-4C49-A196-AF6B690744EB}" type="datetime1">
              <a:rPr lang="en-US" smtClean="0"/>
              <a:pPr/>
              <a:t>8/31/2010</a:t>
            </a:fld>
            <a:endParaRPr lang="en-US" dirty="0"/>
          </a:p>
        </p:txBody>
      </p:sp>
      <p:sp>
        <p:nvSpPr>
          <p:cNvPr id="5" name="Footer Placeholder 4"/>
          <p:cNvSpPr>
            <a:spLocks noGrp="1"/>
          </p:cNvSpPr>
          <p:nvPr>
            <p:ph type="ftr" sz="quarter" idx="11"/>
          </p:nvPr>
        </p:nvSpPr>
        <p:spPr>
          <a:xfrm>
            <a:off x="457200" y="6248400"/>
            <a:ext cx="4953000" cy="365125"/>
          </a:xfrm>
        </p:spPr>
        <p:txBody>
          <a:bodyPr/>
          <a:lstStyle/>
          <a:p>
            <a:r>
              <a:rPr lang="en-US" dirty="0" smtClean="0"/>
              <a:t>Sec 2-</a:t>
            </a:r>
            <a:endParaRPr lang="en-US" dirty="0"/>
          </a:p>
        </p:txBody>
      </p:sp>
      <p:sp>
        <p:nvSpPr>
          <p:cNvPr id="6" name="Slide Number Placeholder 5"/>
          <p:cNvSpPr>
            <a:spLocks noGrp="1"/>
          </p:cNvSpPr>
          <p:nvPr>
            <p:ph type="sldNum" sz="quarter" idx="12"/>
          </p:nvPr>
        </p:nvSpPr>
        <p:spPr>
          <a:xfrm>
            <a:off x="7620000" y="6248400"/>
            <a:ext cx="1066800" cy="365125"/>
          </a:xfrm>
        </p:spPr>
        <p:txBody>
          <a:bodyPr/>
          <a:lstStyle/>
          <a:p>
            <a:fld id="{BCCD5B6C-1501-406F-8FCF-78C56CDF75BB}" type="slidenum">
              <a:rPr lang="en-US" smtClean="0"/>
              <a:pPr/>
              <a:t>‹#›</a:t>
            </a:fld>
            <a:endParaRPr lang="en-US" dirty="0"/>
          </a:p>
        </p:txBody>
      </p:sp>
      <p:cxnSp>
        <p:nvCxnSpPr>
          <p:cNvPr id="8" name="Straight Connector 7"/>
          <p:cNvCxnSpPr/>
          <p:nvPr userDrawn="1"/>
        </p:nvCxnSpPr>
        <p:spPr>
          <a:xfrm>
            <a:off x="457200" y="762000"/>
            <a:ext cx="8229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2057400" y="6627168"/>
            <a:ext cx="5029200" cy="230832"/>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kern="1200" dirty="0" smtClean="0">
                <a:solidFill>
                  <a:schemeClr val="tx1"/>
                </a:solidFill>
                <a:latin typeface="+mn-lt"/>
                <a:ea typeface="+mn-ea"/>
                <a:cs typeface="+mn-cs"/>
              </a:rPr>
              <a:t>© John Wiley &amp; Sons, Inc.  </a:t>
            </a:r>
            <a:r>
              <a:rPr lang="en-US" sz="900" i="1" kern="1200" dirty="0" smtClean="0">
                <a:solidFill>
                  <a:schemeClr val="tx1"/>
                </a:solidFill>
                <a:latin typeface="+mn-lt"/>
                <a:ea typeface="+mn-ea"/>
                <a:cs typeface="+mn-cs"/>
              </a:rPr>
              <a:t>Applied Statistics and Probability for Engineers</a:t>
            </a:r>
            <a:r>
              <a:rPr lang="en-US" sz="900" kern="1200" dirty="0" smtClean="0">
                <a:solidFill>
                  <a:schemeClr val="tx1"/>
                </a:solidFill>
                <a:latin typeface="+mn-lt"/>
                <a:ea typeface="+mn-ea"/>
                <a:cs typeface="+mn-cs"/>
              </a:rPr>
              <a:t>, by Montgomery and Runger.</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55FEBC-AF1C-4017-B6C4-5D97D3824B57}" type="datetime1">
              <a:rPr lang="en-US" smtClean="0"/>
              <a:pPr/>
              <a:t>8/31/2010</a:t>
            </a:fld>
            <a:endParaRPr lang="en-US" dirty="0"/>
          </a:p>
        </p:txBody>
      </p:sp>
      <p:sp>
        <p:nvSpPr>
          <p:cNvPr id="6" name="Footer Placeholder 5"/>
          <p:cNvSpPr>
            <a:spLocks noGrp="1"/>
          </p:cNvSpPr>
          <p:nvPr>
            <p:ph type="ftr" sz="quarter" idx="11"/>
          </p:nvPr>
        </p:nvSpPr>
        <p:spPr/>
        <p:txBody>
          <a:bodyPr/>
          <a:lstStyle/>
          <a:p>
            <a:r>
              <a:rPr lang="en-US" dirty="0" smtClean="0"/>
              <a:t>Sec 2-</a:t>
            </a:r>
            <a:endParaRPr lang="en-US" dirty="0"/>
          </a:p>
        </p:txBody>
      </p:sp>
      <p:sp>
        <p:nvSpPr>
          <p:cNvPr id="7" name="Slide Number Placeholder 6"/>
          <p:cNvSpPr>
            <a:spLocks noGrp="1"/>
          </p:cNvSpPr>
          <p:nvPr>
            <p:ph type="sldNum" sz="quarter" idx="12"/>
          </p:nvPr>
        </p:nvSpPr>
        <p:spPr/>
        <p:txBody>
          <a:bodyPr/>
          <a:lstStyle/>
          <a:p>
            <a:fld id="{F8EF2FAB-30CA-43C8-A60D-1C183D556189}" type="slidenum">
              <a:rPr lang="en-US" smtClean="0"/>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124652-FB8D-466F-B04B-EDAA4146FA09}" type="datetime1">
              <a:rPr lang="en-US" smtClean="0"/>
              <a:pPr/>
              <a:t>8/31/2010</a:t>
            </a:fld>
            <a:endParaRPr lang="en-US" dirty="0"/>
          </a:p>
        </p:txBody>
      </p:sp>
      <p:sp>
        <p:nvSpPr>
          <p:cNvPr id="5" name="Footer Placeholder 4"/>
          <p:cNvSpPr>
            <a:spLocks noGrp="1"/>
          </p:cNvSpPr>
          <p:nvPr>
            <p:ph type="ftr" sz="quarter" idx="11"/>
          </p:nvPr>
        </p:nvSpPr>
        <p:spPr/>
        <p:txBody>
          <a:bodyPr/>
          <a:lstStyle/>
          <a:p>
            <a:r>
              <a:rPr lang="en-US" dirty="0" smtClean="0"/>
              <a:t>Sec 2-</a:t>
            </a:r>
            <a:endParaRPr lang="en-US" dirty="0"/>
          </a:p>
        </p:txBody>
      </p:sp>
      <p:sp>
        <p:nvSpPr>
          <p:cNvPr id="6" name="Slide Number Placeholder 5"/>
          <p:cNvSpPr>
            <a:spLocks noGrp="1"/>
          </p:cNvSpPr>
          <p:nvPr>
            <p:ph type="sldNum" sz="quarter" idx="12"/>
          </p:nvPr>
        </p:nvSpPr>
        <p:spPr/>
        <p:txBody>
          <a:bodyPr/>
          <a:lstStyle/>
          <a:p>
            <a:fld id="{F8EF2FAB-30CA-43C8-A60D-1C183D556189}" type="slidenum">
              <a:rPr lang="en-US" smtClean="0"/>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3B41BF-BE87-407A-87F8-7D9D3A073457}" type="datetime1">
              <a:rPr lang="en-US" smtClean="0"/>
              <a:pPr/>
              <a:t>8/31/2010</a:t>
            </a:fld>
            <a:endParaRPr lang="en-US" dirty="0"/>
          </a:p>
        </p:txBody>
      </p:sp>
      <p:sp>
        <p:nvSpPr>
          <p:cNvPr id="5" name="Footer Placeholder 4"/>
          <p:cNvSpPr>
            <a:spLocks noGrp="1"/>
          </p:cNvSpPr>
          <p:nvPr>
            <p:ph type="ftr" sz="quarter" idx="11"/>
          </p:nvPr>
        </p:nvSpPr>
        <p:spPr/>
        <p:txBody>
          <a:bodyPr/>
          <a:lstStyle/>
          <a:p>
            <a:r>
              <a:rPr lang="en-US" dirty="0" smtClean="0"/>
              <a:t>Sec 2-</a:t>
            </a:r>
            <a:endParaRPr lang="en-US" dirty="0"/>
          </a:p>
        </p:txBody>
      </p:sp>
      <p:sp>
        <p:nvSpPr>
          <p:cNvPr id="6" name="Slide Number Placeholder 5"/>
          <p:cNvSpPr>
            <a:spLocks noGrp="1"/>
          </p:cNvSpPr>
          <p:nvPr>
            <p:ph type="sldNum" sz="quarter" idx="12"/>
          </p:nvPr>
        </p:nvSpPr>
        <p:spPr/>
        <p:txBody>
          <a:bodyPr/>
          <a:lstStyle/>
          <a:p>
            <a:fld id="{F8EF2FAB-30CA-43C8-A60D-1C183D556189}" type="slidenum">
              <a:rPr lang="en-US" smtClean="0"/>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C5D72B4-E56B-4B5F-A087-320E40451F64}" type="datetime1">
              <a:rPr lang="en-US" smtClean="0"/>
              <a:pPr/>
              <a:t>8/31/2010</a:t>
            </a:fld>
            <a:endParaRPr lang="en-US" dirty="0"/>
          </a:p>
        </p:txBody>
      </p:sp>
      <p:sp>
        <p:nvSpPr>
          <p:cNvPr id="5" name="Footer Placeholder 4"/>
          <p:cNvSpPr>
            <a:spLocks noGrp="1"/>
          </p:cNvSpPr>
          <p:nvPr>
            <p:ph type="ftr" sz="quarter" idx="11"/>
          </p:nvPr>
        </p:nvSpPr>
        <p:spPr/>
        <p:txBody>
          <a:bodyPr/>
          <a:lstStyle/>
          <a:p>
            <a:r>
              <a:rPr lang="en-US" dirty="0" smtClean="0"/>
              <a:t>Sec 2-</a:t>
            </a:r>
            <a:endParaRPr lang="en-US" dirty="0"/>
          </a:p>
        </p:txBody>
      </p:sp>
      <p:sp>
        <p:nvSpPr>
          <p:cNvPr id="6" name="Slide Number Placeholder 5"/>
          <p:cNvSpPr>
            <a:spLocks noGrp="1"/>
          </p:cNvSpPr>
          <p:nvPr>
            <p:ph type="sldNum" sz="quarter" idx="12"/>
          </p:nvPr>
        </p:nvSpPr>
        <p:spPr/>
        <p:txBody>
          <a:bodyPr/>
          <a:lstStyle/>
          <a:p>
            <a:fld id="{C8C3E45D-2072-4243-BD06-4FB6C71BC358}" type="slidenum">
              <a:rPr lang="en-US" smtClean="0"/>
              <a:pPr/>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80B78A-F525-4105-9CC5-339A2EF8D805}" type="datetime1">
              <a:rPr lang="en-US" smtClean="0"/>
              <a:pPr/>
              <a:t>8/31/2010</a:t>
            </a:fld>
            <a:endParaRPr lang="en-US" dirty="0"/>
          </a:p>
        </p:txBody>
      </p:sp>
      <p:sp>
        <p:nvSpPr>
          <p:cNvPr id="5" name="Footer Placeholder 4"/>
          <p:cNvSpPr>
            <a:spLocks noGrp="1"/>
          </p:cNvSpPr>
          <p:nvPr>
            <p:ph type="ftr" sz="quarter" idx="11"/>
          </p:nvPr>
        </p:nvSpPr>
        <p:spPr/>
        <p:txBody>
          <a:bodyPr/>
          <a:lstStyle/>
          <a:p>
            <a:r>
              <a:rPr lang="en-US" dirty="0" smtClean="0"/>
              <a:t>Sec 2-</a:t>
            </a:r>
            <a:endParaRPr lang="en-US" dirty="0"/>
          </a:p>
        </p:txBody>
      </p:sp>
      <p:sp>
        <p:nvSpPr>
          <p:cNvPr id="6" name="Slide Number Placeholder 5"/>
          <p:cNvSpPr>
            <a:spLocks noGrp="1"/>
          </p:cNvSpPr>
          <p:nvPr>
            <p:ph type="sldNum" sz="quarter" idx="12"/>
          </p:nvPr>
        </p:nvSpPr>
        <p:spPr/>
        <p:txBody>
          <a:bodyPr/>
          <a:lstStyle/>
          <a:p>
            <a:fld id="{C8C3E45D-2072-4243-BD06-4FB6C71BC358}" type="slidenum">
              <a:rPr lang="en-US" smtClean="0"/>
              <a:pPr/>
              <a:t>‹#›</a:t>
            </a:fld>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C5F29C-44C6-4A10-9F59-F91D193AD5C1}" type="datetime1">
              <a:rPr lang="en-US" smtClean="0"/>
              <a:pPr/>
              <a:t>8/31/2010</a:t>
            </a:fld>
            <a:endParaRPr lang="en-US" dirty="0"/>
          </a:p>
        </p:txBody>
      </p:sp>
      <p:sp>
        <p:nvSpPr>
          <p:cNvPr id="5" name="Footer Placeholder 4"/>
          <p:cNvSpPr>
            <a:spLocks noGrp="1"/>
          </p:cNvSpPr>
          <p:nvPr>
            <p:ph type="ftr" sz="quarter" idx="11"/>
          </p:nvPr>
        </p:nvSpPr>
        <p:spPr/>
        <p:txBody>
          <a:bodyPr/>
          <a:lstStyle/>
          <a:p>
            <a:r>
              <a:rPr lang="en-US" dirty="0" smtClean="0"/>
              <a:t>Sec 2-</a:t>
            </a:r>
            <a:endParaRPr lang="en-US" dirty="0"/>
          </a:p>
        </p:txBody>
      </p:sp>
      <p:sp>
        <p:nvSpPr>
          <p:cNvPr id="6" name="Slide Number Placeholder 5"/>
          <p:cNvSpPr>
            <a:spLocks noGrp="1"/>
          </p:cNvSpPr>
          <p:nvPr>
            <p:ph type="sldNum" sz="quarter" idx="12"/>
          </p:nvPr>
        </p:nvSpPr>
        <p:spPr/>
        <p:txBody>
          <a:bodyPr/>
          <a:lstStyle/>
          <a:p>
            <a:fld id="{C8C3E45D-2072-4243-BD06-4FB6C71BC358}" type="slidenum">
              <a:rPr lang="en-US" smtClean="0"/>
              <a:pPr/>
              <a:t>‹#›</a:t>
            </a:fld>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110E41C-8732-4F44-9B08-C3AD3847C49D}" type="datetime1">
              <a:rPr lang="en-US" smtClean="0"/>
              <a:pPr/>
              <a:t>8/31/2010</a:t>
            </a:fld>
            <a:endParaRPr lang="en-US" dirty="0"/>
          </a:p>
        </p:txBody>
      </p:sp>
      <p:sp>
        <p:nvSpPr>
          <p:cNvPr id="6" name="Footer Placeholder 5"/>
          <p:cNvSpPr>
            <a:spLocks noGrp="1"/>
          </p:cNvSpPr>
          <p:nvPr>
            <p:ph type="ftr" sz="quarter" idx="11"/>
          </p:nvPr>
        </p:nvSpPr>
        <p:spPr/>
        <p:txBody>
          <a:bodyPr/>
          <a:lstStyle/>
          <a:p>
            <a:r>
              <a:rPr lang="en-US" dirty="0" smtClean="0"/>
              <a:t>Sec 2-</a:t>
            </a:r>
            <a:endParaRPr lang="en-US" dirty="0"/>
          </a:p>
        </p:txBody>
      </p:sp>
      <p:sp>
        <p:nvSpPr>
          <p:cNvPr id="7" name="Slide Number Placeholder 6"/>
          <p:cNvSpPr>
            <a:spLocks noGrp="1"/>
          </p:cNvSpPr>
          <p:nvPr>
            <p:ph type="sldNum" sz="quarter" idx="12"/>
          </p:nvPr>
        </p:nvSpPr>
        <p:spPr/>
        <p:txBody>
          <a:bodyPr/>
          <a:lstStyle/>
          <a:p>
            <a:fld id="{C8C3E45D-2072-4243-BD06-4FB6C71BC358}" type="slidenum">
              <a:rPr lang="en-US" smtClean="0"/>
              <a:pPr/>
              <a:t>‹#›</a:t>
            </a:fld>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F8C3C62-2991-4A83-A139-F64AECB762E7}" type="datetime1">
              <a:rPr lang="en-US" smtClean="0"/>
              <a:pPr/>
              <a:t>8/31/2010</a:t>
            </a:fld>
            <a:endParaRPr lang="en-US" dirty="0"/>
          </a:p>
        </p:txBody>
      </p:sp>
      <p:sp>
        <p:nvSpPr>
          <p:cNvPr id="8" name="Footer Placeholder 7"/>
          <p:cNvSpPr>
            <a:spLocks noGrp="1"/>
          </p:cNvSpPr>
          <p:nvPr>
            <p:ph type="ftr" sz="quarter" idx="11"/>
          </p:nvPr>
        </p:nvSpPr>
        <p:spPr/>
        <p:txBody>
          <a:bodyPr/>
          <a:lstStyle/>
          <a:p>
            <a:r>
              <a:rPr lang="en-US" dirty="0" smtClean="0"/>
              <a:t>Sec 2-</a:t>
            </a:r>
            <a:endParaRPr lang="en-US" dirty="0"/>
          </a:p>
        </p:txBody>
      </p:sp>
      <p:sp>
        <p:nvSpPr>
          <p:cNvPr id="9" name="Slide Number Placeholder 8"/>
          <p:cNvSpPr>
            <a:spLocks noGrp="1"/>
          </p:cNvSpPr>
          <p:nvPr>
            <p:ph type="sldNum" sz="quarter" idx="12"/>
          </p:nvPr>
        </p:nvSpPr>
        <p:spPr/>
        <p:txBody>
          <a:bodyPr/>
          <a:lstStyle/>
          <a:p>
            <a:fld id="{C8C3E45D-2072-4243-BD06-4FB6C71BC358}" type="slidenum">
              <a:rPr lang="en-US" smtClean="0"/>
              <a:pPr/>
              <a:t>‹#›</a:t>
            </a:fld>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4E69F9A-3A68-4AE6-8495-4A0DCABA5F3E}" type="datetime1">
              <a:rPr lang="en-US" smtClean="0"/>
              <a:pPr/>
              <a:t>8/31/2010</a:t>
            </a:fld>
            <a:endParaRPr lang="en-US" dirty="0"/>
          </a:p>
        </p:txBody>
      </p:sp>
      <p:sp>
        <p:nvSpPr>
          <p:cNvPr id="4" name="Footer Placeholder 3"/>
          <p:cNvSpPr>
            <a:spLocks noGrp="1"/>
          </p:cNvSpPr>
          <p:nvPr>
            <p:ph type="ftr" sz="quarter" idx="11"/>
          </p:nvPr>
        </p:nvSpPr>
        <p:spPr/>
        <p:txBody>
          <a:bodyPr/>
          <a:lstStyle/>
          <a:p>
            <a:r>
              <a:rPr lang="en-US" dirty="0" smtClean="0"/>
              <a:t>Sec 2-</a:t>
            </a:r>
            <a:endParaRPr lang="en-US" dirty="0"/>
          </a:p>
        </p:txBody>
      </p:sp>
      <p:sp>
        <p:nvSpPr>
          <p:cNvPr id="5" name="Slide Number Placeholder 4"/>
          <p:cNvSpPr>
            <a:spLocks noGrp="1"/>
          </p:cNvSpPr>
          <p:nvPr>
            <p:ph type="sldNum" sz="quarter" idx="12"/>
          </p:nvPr>
        </p:nvSpPr>
        <p:spPr/>
        <p:txBody>
          <a:bodyPr/>
          <a:lstStyle/>
          <a:p>
            <a:fld id="{C8C3E45D-2072-4243-BD06-4FB6C71BC358}" type="slidenum">
              <a:rPr lang="en-US" smtClean="0"/>
              <a:pPr/>
              <a:t>‹#›</a:t>
            </a:fld>
            <a:endParaRPr 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DF09D4-322C-43F0-96CF-3967AF515885}" type="datetime1">
              <a:rPr lang="en-US" smtClean="0"/>
              <a:pPr/>
              <a:t>8/31/2010</a:t>
            </a:fld>
            <a:endParaRPr lang="en-US" dirty="0"/>
          </a:p>
        </p:txBody>
      </p:sp>
      <p:sp>
        <p:nvSpPr>
          <p:cNvPr id="3" name="Footer Placeholder 2"/>
          <p:cNvSpPr>
            <a:spLocks noGrp="1"/>
          </p:cNvSpPr>
          <p:nvPr>
            <p:ph type="ftr" sz="quarter" idx="11"/>
          </p:nvPr>
        </p:nvSpPr>
        <p:spPr/>
        <p:txBody>
          <a:bodyPr/>
          <a:lstStyle/>
          <a:p>
            <a:r>
              <a:rPr lang="en-US" dirty="0" smtClean="0"/>
              <a:t>Sec 2-</a:t>
            </a:r>
            <a:endParaRPr lang="en-US" dirty="0"/>
          </a:p>
        </p:txBody>
      </p:sp>
      <p:sp>
        <p:nvSpPr>
          <p:cNvPr id="4" name="Slide Number Placeholder 3"/>
          <p:cNvSpPr>
            <a:spLocks noGrp="1"/>
          </p:cNvSpPr>
          <p:nvPr>
            <p:ph type="sldNum" sz="quarter" idx="12"/>
          </p:nvPr>
        </p:nvSpPr>
        <p:spPr/>
        <p:txBody>
          <a:bodyPr/>
          <a:lstStyle/>
          <a:p>
            <a:fld id="{C8C3E45D-2072-4243-BD06-4FB6C71BC358}"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FBE1C3-C0E2-4980-BFEF-FDC32F44B061}" type="datetime1">
              <a:rPr lang="en-US" smtClean="0"/>
              <a:pPr/>
              <a:t>8/31/2010</a:t>
            </a:fld>
            <a:endParaRPr lang="en-US" dirty="0"/>
          </a:p>
        </p:txBody>
      </p:sp>
      <p:sp>
        <p:nvSpPr>
          <p:cNvPr id="5" name="Footer Placeholder 4"/>
          <p:cNvSpPr>
            <a:spLocks noGrp="1"/>
          </p:cNvSpPr>
          <p:nvPr>
            <p:ph type="ftr" sz="quarter" idx="11"/>
          </p:nvPr>
        </p:nvSpPr>
        <p:spPr/>
        <p:txBody>
          <a:bodyPr/>
          <a:lstStyle/>
          <a:p>
            <a:r>
              <a:rPr lang="en-US" dirty="0" smtClean="0"/>
              <a:t>Sec 2-</a:t>
            </a:r>
            <a:endParaRPr lang="en-US" dirty="0"/>
          </a:p>
        </p:txBody>
      </p:sp>
      <p:sp>
        <p:nvSpPr>
          <p:cNvPr id="6" name="Slide Number Placeholder 5"/>
          <p:cNvSpPr>
            <a:spLocks noGrp="1"/>
          </p:cNvSpPr>
          <p:nvPr>
            <p:ph type="sldNum" sz="quarter" idx="12"/>
          </p:nvPr>
        </p:nvSpPr>
        <p:spPr/>
        <p:txBody>
          <a:bodyPr/>
          <a:lstStyle/>
          <a:p>
            <a:fld id="{BCCD5B6C-1501-406F-8FCF-78C56CDF75BB}" type="slidenum">
              <a:rPr lang="en-US" smtClean="0"/>
              <a:pPr/>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4264C3-D268-473C-972B-7872BE82DEF1}" type="datetime1">
              <a:rPr lang="en-US" smtClean="0"/>
              <a:pPr/>
              <a:t>8/31/2010</a:t>
            </a:fld>
            <a:endParaRPr lang="en-US" dirty="0"/>
          </a:p>
        </p:txBody>
      </p:sp>
      <p:sp>
        <p:nvSpPr>
          <p:cNvPr id="6" name="Footer Placeholder 5"/>
          <p:cNvSpPr>
            <a:spLocks noGrp="1"/>
          </p:cNvSpPr>
          <p:nvPr>
            <p:ph type="ftr" sz="quarter" idx="11"/>
          </p:nvPr>
        </p:nvSpPr>
        <p:spPr/>
        <p:txBody>
          <a:bodyPr/>
          <a:lstStyle/>
          <a:p>
            <a:r>
              <a:rPr lang="en-US" dirty="0" smtClean="0"/>
              <a:t>Sec 2-</a:t>
            </a:r>
            <a:endParaRPr lang="en-US" dirty="0"/>
          </a:p>
        </p:txBody>
      </p:sp>
      <p:sp>
        <p:nvSpPr>
          <p:cNvPr id="7" name="Slide Number Placeholder 6"/>
          <p:cNvSpPr>
            <a:spLocks noGrp="1"/>
          </p:cNvSpPr>
          <p:nvPr>
            <p:ph type="sldNum" sz="quarter" idx="12"/>
          </p:nvPr>
        </p:nvSpPr>
        <p:spPr/>
        <p:txBody>
          <a:bodyPr/>
          <a:lstStyle/>
          <a:p>
            <a:fld id="{C8C3E45D-2072-4243-BD06-4FB6C71BC358}" type="slidenum">
              <a:rPr lang="en-US" smtClean="0"/>
              <a:pPr/>
              <a:t>‹#›</a:t>
            </a:fld>
            <a:endParaRPr 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FA265F-A0F6-4271-9133-A2FB185EAFE6}" type="datetime1">
              <a:rPr lang="en-US" smtClean="0"/>
              <a:pPr/>
              <a:t>8/31/2010</a:t>
            </a:fld>
            <a:endParaRPr lang="en-US" dirty="0"/>
          </a:p>
        </p:txBody>
      </p:sp>
      <p:sp>
        <p:nvSpPr>
          <p:cNvPr id="6" name="Footer Placeholder 5"/>
          <p:cNvSpPr>
            <a:spLocks noGrp="1"/>
          </p:cNvSpPr>
          <p:nvPr>
            <p:ph type="ftr" sz="quarter" idx="11"/>
          </p:nvPr>
        </p:nvSpPr>
        <p:spPr/>
        <p:txBody>
          <a:bodyPr/>
          <a:lstStyle/>
          <a:p>
            <a:r>
              <a:rPr lang="en-US" dirty="0" smtClean="0"/>
              <a:t>Sec 2-</a:t>
            </a:r>
            <a:endParaRPr lang="en-US" dirty="0"/>
          </a:p>
        </p:txBody>
      </p:sp>
      <p:sp>
        <p:nvSpPr>
          <p:cNvPr id="7" name="Slide Number Placeholder 6"/>
          <p:cNvSpPr>
            <a:spLocks noGrp="1"/>
          </p:cNvSpPr>
          <p:nvPr>
            <p:ph type="sldNum" sz="quarter" idx="12"/>
          </p:nvPr>
        </p:nvSpPr>
        <p:spPr/>
        <p:txBody>
          <a:bodyPr/>
          <a:lstStyle/>
          <a:p>
            <a:fld id="{C8C3E45D-2072-4243-BD06-4FB6C71BC358}" type="slidenum">
              <a:rPr lang="en-US" smtClean="0"/>
              <a:pPr/>
              <a:t>‹#›</a:t>
            </a:fld>
            <a:endParaRPr 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D683F2-CD56-4335-90F7-8C04BA95314B}" type="datetime1">
              <a:rPr lang="en-US" smtClean="0"/>
              <a:pPr/>
              <a:t>8/31/2010</a:t>
            </a:fld>
            <a:endParaRPr lang="en-US" dirty="0"/>
          </a:p>
        </p:txBody>
      </p:sp>
      <p:sp>
        <p:nvSpPr>
          <p:cNvPr id="5" name="Footer Placeholder 4"/>
          <p:cNvSpPr>
            <a:spLocks noGrp="1"/>
          </p:cNvSpPr>
          <p:nvPr>
            <p:ph type="ftr" sz="quarter" idx="11"/>
          </p:nvPr>
        </p:nvSpPr>
        <p:spPr/>
        <p:txBody>
          <a:bodyPr/>
          <a:lstStyle/>
          <a:p>
            <a:r>
              <a:rPr lang="en-US" dirty="0" smtClean="0"/>
              <a:t>Sec 2-</a:t>
            </a:r>
            <a:endParaRPr lang="en-US" dirty="0"/>
          </a:p>
        </p:txBody>
      </p:sp>
      <p:sp>
        <p:nvSpPr>
          <p:cNvPr id="6" name="Slide Number Placeholder 5"/>
          <p:cNvSpPr>
            <a:spLocks noGrp="1"/>
          </p:cNvSpPr>
          <p:nvPr>
            <p:ph type="sldNum" sz="quarter" idx="12"/>
          </p:nvPr>
        </p:nvSpPr>
        <p:spPr/>
        <p:txBody>
          <a:bodyPr/>
          <a:lstStyle/>
          <a:p>
            <a:fld id="{C8C3E45D-2072-4243-BD06-4FB6C71BC358}" type="slidenum">
              <a:rPr lang="en-US" smtClean="0"/>
              <a:pPr/>
              <a:t>‹#›</a:t>
            </a:fld>
            <a:endParaRPr 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34AD1C-FFB9-49EC-9FD7-804CD9170C50}" type="datetime1">
              <a:rPr lang="en-US" smtClean="0"/>
              <a:pPr/>
              <a:t>8/31/2010</a:t>
            </a:fld>
            <a:endParaRPr lang="en-US" dirty="0"/>
          </a:p>
        </p:txBody>
      </p:sp>
      <p:sp>
        <p:nvSpPr>
          <p:cNvPr id="5" name="Footer Placeholder 4"/>
          <p:cNvSpPr>
            <a:spLocks noGrp="1"/>
          </p:cNvSpPr>
          <p:nvPr>
            <p:ph type="ftr" sz="quarter" idx="11"/>
          </p:nvPr>
        </p:nvSpPr>
        <p:spPr/>
        <p:txBody>
          <a:bodyPr/>
          <a:lstStyle/>
          <a:p>
            <a:r>
              <a:rPr lang="en-US" dirty="0" smtClean="0"/>
              <a:t>Sec 2-</a:t>
            </a:r>
            <a:endParaRPr lang="en-US" dirty="0"/>
          </a:p>
        </p:txBody>
      </p:sp>
      <p:sp>
        <p:nvSpPr>
          <p:cNvPr id="6" name="Slide Number Placeholder 5"/>
          <p:cNvSpPr>
            <a:spLocks noGrp="1"/>
          </p:cNvSpPr>
          <p:nvPr>
            <p:ph type="sldNum" sz="quarter" idx="12"/>
          </p:nvPr>
        </p:nvSpPr>
        <p:spPr/>
        <p:txBody>
          <a:bodyPr/>
          <a:lstStyle/>
          <a:p>
            <a:fld id="{C8C3E45D-2072-4243-BD06-4FB6C71BC358}"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E8D9F94-1C5D-4E63-B9EB-E051F8E5616A}" type="datetime1">
              <a:rPr lang="en-US" smtClean="0"/>
              <a:pPr/>
              <a:t>8/31/2010</a:t>
            </a:fld>
            <a:endParaRPr lang="en-US" dirty="0"/>
          </a:p>
        </p:txBody>
      </p:sp>
      <p:sp>
        <p:nvSpPr>
          <p:cNvPr id="6" name="Footer Placeholder 5"/>
          <p:cNvSpPr>
            <a:spLocks noGrp="1"/>
          </p:cNvSpPr>
          <p:nvPr>
            <p:ph type="ftr" sz="quarter" idx="11"/>
          </p:nvPr>
        </p:nvSpPr>
        <p:spPr/>
        <p:txBody>
          <a:bodyPr/>
          <a:lstStyle/>
          <a:p>
            <a:r>
              <a:rPr lang="en-US" dirty="0" smtClean="0"/>
              <a:t>Sec 2-</a:t>
            </a:r>
            <a:endParaRPr lang="en-US" dirty="0"/>
          </a:p>
        </p:txBody>
      </p:sp>
      <p:sp>
        <p:nvSpPr>
          <p:cNvPr id="7" name="Slide Number Placeholder 6"/>
          <p:cNvSpPr>
            <a:spLocks noGrp="1"/>
          </p:cNvSpPr>
          <p:nvPr>
            <p:ph type="sldNum" sz="quarter" idx="12"/>
          </p:nvPr>
        </p:nvSpPr>
        <p:spPr/>
        <p:txBody>
          <a:bodyPr/>
          <a:lstStyle/>
          <a:p>
            <a:fld id="{BCCD5B6C-1501-406F-8FCF-78C56CDF75B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0487BCB-FD02-46F5-B3EE-69C1BB286980}" type="datetime1">
              <a:rPr lang="en-US" smtClean="0"/>
              <a:pPr/>
              <a:t>8/31/2010</a:t>
            </a:fld>
            <a:endParaRPr lang="en-US" dirty="0"/>
          </a:p>
        </p:txBody>
      </p:sp>
      <p:sp>
        <p:nvSpPr>
          <p:cNvPr id="8" name="Footer Placeholder 7"/>
          <p:cNvSpPr>
            <a:spLocks noGrp="1"/>
          </p:cNvSpPr>
          <p:nvPr>
            <p:ph type="ftr" sz="quarter" idx="11"/>
          </p:nvPr>
        </p:nvSpPr>
        <p:spPr/>
        <p:txBody>
          <a:bodyPr/>
          <a:lstStyle/>
          <a:p>
            <a:r>
              <a:rPr lang="en-US" dirty="0" smtClean="0"/>
              <a:t>Sec 2-</a:t>
            </a:r>
            <a:endParaRPr lang="en-US" dirty="0"/>
          </a:p>
        </p:txBody>
      </p:sp>
      <p:sp>
        <p:nvSpPr>
          <p:cNvPr id="9" name="Slide Number Placeholder 8"/>
          <p:cNvSpPr>
            <a:spLocks noGrp="1"/>
          </p:cNvSpPr>
          <p:nvPr>
            <p:ph type="sldNum" sz="quarter" idx="12"/>
          </p:nvPr>
        </p:nvSpPr>
        <p:spPr/>
        <p:txBody>
          <a:bodyPr/>
          <a:lstStyle/>
          <a:p>
            <a:fld id="{BCCD5B6C-1501-406F-8FCF-78C56CDF75B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A5A8527-5CD7-462B-84A9-D5D4BA791218}" type="datetime1">
              <a:rPr lang="en-US" smtClean="0"/>
              <a:pPr/>
              <a:t>8/31/2010</a:t>
            </a:fld>
            <a:endParaRPr lang="en-US" dirty="0"/>
          </a:p>
        </p:txBody>
      </p:sp>
      <p:sp>
        <p:nvSpPr>
          <p:cNvPr id="4" name="Footer Placeholder 3"/>
          <p:cNvSpPr>
            <a:spLocks noGrp="1"/>
          </p:cNvSpPr>
          <p:nvPr>
            <p:ph type="ftr" sz="quarter" idx="11"/>
          </p:nvPr>
        </p:nvSpPr>
        <p:spPr/>
        <p:txBody>
          <a:bodyPr/>
          <a:lstStyle/>
          <a:p>
            <a:r>
              <a:rPr lang="en-US" dirty="0" smtClean="0"/>
              <a:t>Sec 2-</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BA5467-A358-44AD-896B-68BAF0DAA6C2}" type="datetime1">
              <a:rPr lang="en-US" smtClean="0"/>
              <a:pPr/>
              <a:t>8/31/2010</a:t>
            </a:fld>
            <a:endParaRPr lang="en-US" dirty="0"/>
          </a:p>
        </p:txBody>
      </p:sp>
      <p:sp>
        <p:nvSpPr>
          <p:cNvPr id="3" name="Footer Placeholder 2"/>
          <p:cNvSpPr>
            <a:spLocks noGrp="1"/>
          </p:cNvSpPr>
          <p:nvPr>
            <p:ph type="ftr" sz="quarter" idx="11"/>
          </p:nvPr>
        </p:nvSpPr>
        <p:spPr/>
        <p:txBody>
          <a:bodyPr/>
          <a:lstStyle/>
          <a:p>
            <a:r>
              <a:rPr lang="en-US" dirty="0" smtClean="0"/>
              <a:t>Sec 2-</a:t>
            </a:r>
            <a:endParaRPr lang="en-US" dirty="0"/>
          </a:p>
        </p:txBody>
      </p:sp>
      <p:sp>
        <p:nvSpPr>
          <p:cNvPr id="4" name="Slide Number Placeholder 3"/>
          <p:cNvSpPr>
            <a:spLocks noGrp="1"/>
          </p:cNvSpPr>
          <p:nvPr>
            <p:ph type="sldNum" sz="quarter" idx="12"/>
          </p:nvPr>
        </p:nvSpPr>
        <p:spPr/>
        <p:txBody>
          <a:bodyPr/>
          <a:lstStyle/>
          <a:p>
            <a:fld id="{BCCD5B6C-1501-406F-8FCF-78C56CDF75B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F70161-D448-406C-9566-17B34554424C}" type="datetime1">
              <a:rPr lang="en-US" smtClean="0"/>
              <a:pPr/>
              <a:t>8/31/2010</a:t>
            </a:fld>
            <a:endParaRPr lang="en-US" dirty="0"/>
          </a:p>
        </p:txBody>
      </p:sp>
      <p:sp>
        <p:nvSpPr>
          <p:cNvPr id="6" name="Footer Placeholder 5"/>
          <p:cNvSpPr>
            <a:spLocks noGrp="1"/>
          </p:cNvSpPr>
          <p:nvPr>
            <p:ph type="ftr" sz="quarter" idx="11"/>
          </p:nvPr>
        </p:nvSpPr>
        <p:spPr/>
        <p:txBody>
          <a:bodyPr/>
          <a:lstStyle/>
          <a:p>
            <a:r>
              <a:rPr lang="en-US" dirty="0" smtClean="0"/>
              <a:t>Sec 2-</a:t>
            </a:r>
            <a:endParaRPr lang="en-US" dirty="0"/>
          </a:p>
        </p:txBody>
      </p:sp>
      <p:sp>
        <p:nvSpPr>
          <p:cNvPr id="7" name="Slide Number Placeholder 6"/>
          <p:cNvSpPr>
            <a:spLocks noGrp="1"/>
          </p:cNvSpPr>
          <p:nvPr>
            <p:ph type="sldNum" sz="quarter" idx="12"/>
          </p:nvPr>
        </p:nvSpPr>
        <p:spPr/>
        <p:txBody>
          <a:bodyPr/>
          <a:lstStyle/>
          <a:p>
            <a:fld id="{BCCD5B6C-1501-406F-8FCF-78C56CDF75B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B51E5B-9C92-4EA7-B3ED-4D386D0C759A}" type="datetime1">
              <a:rPr lang="en-US" smtClean="0"/>
              <a:pPr/>
              <a:t>8/31/2010</a:t>
            </a:fld>
            <a:endParaRPr lang="en-US" dirty="0"/>
          </a:p>
        </p:txBody>
      </p:sp>
      <p:sp>
        <p:nvSpPr>
          <p:cNvPr id="6" name="Footer Placeholder 5"/>
          <p:cNvSpPr>
            <a:spLocks noGrp="1"/>
          </p:cNvSpPr>
          <p:nvPr>
            <p:ph type="ftr" sz="quarter" idx="11"/>
          </p:nvPr>
        </p:nvSpPr>
        <p:spPr/>
        <p:txBody>
          <a:bodyPr/>
          <a:lstStyle/>
          <a:p>
            <a:r>
              <a:rPr lang="en-US" dirty="0" smtClean="0"/>
              <a:t>Sec 2-</a:t>
            </a:r>
            <a:endParaRPr lang="en-US" dirty="0"/>
          </a:p>
        </p:txBody>
      </p:sp>
      <p:sp>
        <p:nvSpPr>
          <p:cNvPr id="7" name="Slide Number Placeholder 6"/>
          <p:cNvSpPr>
            <a:spLocks noGrp="1"/>
          </p:cNvSpPr>
          <p:nvPr>
            <p:ph type="sldNum" sz="quarter" idx="12"/>
          </p:nvPr>
        </p:nvSpPr>
        <p:spPr/>
        <p:txBody>
          <a:bodyPr/>
          <a:lstStyle/>
          <a:p>
            <a:fld id="{BCCD5B6C-1501-406F-8FCF-78C56CDF75B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5867400" y="6324600"/>
            <a:ext cx="11430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7BCB33-9B23-47C8-8540-0D3703AAD544}" type="datetime1">
              <a:rPr lang="en-US" smtClean="0"/>
              <a:pPr/>
              <a:t>8/31/2010</a:t>
            </a:fld>
            <a:endParaRPr lang="en-US" dirty="0"/>
          </a:p>
        </p:txBody>
      </p:sp>
      <p:sp>
        <p:nvSpPr>
          <p:cNvPr id="5" name="Footer Placeholder 4"/>
          <p:cNvSpPr>
            <a:spLocks noGrp="1"/>
          </p:cNvSpPr>
          <p:nvPr>
            <p:ph type="ftr" sz="quarter" idx="3"/>
          </p:nvPr>
        </p:nvSpPr>
        <p:spPr>
          <a:xfrm>
            <a:off x="457200" y="6324600"/>
            <a:ext cx="5029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t>Sec 3-</a:t>
            </a:r>
            <a:endParaRPr lang="en-US" dirty="0"/>
          </a:p>
        </p:txBody>
      </p:sp>
      <p:sp>
        <p:nvSpPr>
          <p:cNvPr id="6" name="Slide Number Placeholder 5"/>
          <p:cNvSpPr>
            <a:spLocks noGrp="1"/>
          </p:cNvSpPr>
          <p:nvPr>
            <p:ph type="sldNum" sz="quarter" idx="4"/>
          </p:nvPr>
        </p:nvSpPr>
        <p:spPr>
          <a:xfrm>
            <a:off x="7315200" y="6356350"/>
            <a:ext cx="1371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CD5B6C-1501-406F-8FCF-78C56CDF75B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EAB0C9-6427-481E-A90E-195E4475ED57}" type="datetime1">
              <a:rPr lang="en-US" smtClean="0"/>
              <a:pPr/>
              <a:t>8/31/2010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Sec 2-</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EF2FAB-30CA-43C8-A60D-1C183D55618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3581400" y="632460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547124-D164-4E77-80EA-8B0786FF6D49}" type="datetime1">
              <a:rPr lang="en-US" smtClean="0"/>
              <a:pPr/>
              <a:t>8/31/2010</a:t>
            </a:fld>
            <a:endParaRPr lang="en-US" dirty="0"/>
          </a:p>
        </p:txBody>
      </p:sp>
      <p:sp>
        <p:nvSpPr>
          <p:cNvPr id="5" name="Footer Placeholder 4"/>
          <p:cNvSpPr>
            <a:spLocks noGrp="1"/>
          </p:cNvSpPr>
          <p:nvPr>
            <p:ph type="ftr" sz="quarter" idx="3"/>
          </p:nvPr>
        </p:nvSpPr>
        <p:spPr>
          <a:xfrm>
            <a:off x="457200" y="632460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Sec 2-</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C3E45D-2072-4243-BD06-4FB6C71BC35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package" Target="../embeddings/Microsoft_Office_Excel_Worksheet2.xlsx"/></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oleObject" Target="../embeddings/oleObject4.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package" Target="../embeddings/Microsoft_Office_Excel_Worksheet3.xlsx"/><Relationship Id="rId4" Type="http://schemas.openxmlformats.org/officeDocument/2006/relationships/oleObject" Target="../embeddings/oleObject5.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oleObject" Target="../embeddings/oleObject6.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4.jpeg"/><Relationship Id="rId4" Type="http://schemas.openxmlformats.org/officeDocument/2006/relationships/package" Target="../embeddings/Microsoft_Office_Excel_Worksheet4.xlsx"/></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package" Target="../embeddings/Microsoft_Office_Excel_Worksheet5.xlsx"/></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package" Target="../embeddings/Microsoft_Office_Excel_Worksheet6.xlsx"/></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package" Target="../embeddings/Microsoft_Office_Excel_Worksheet7.xlsx"/></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package" Target="../embeddings/Microsoft_Office_Excel_Worksheet8.xlsx"/></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oleObject" Target="../embeddings/oleObject7.bin"/></Relationships>
</file>

<file path=ppt/slides/_rels/slide3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34.jpeg"/><Relationship Id="rId4" Type="http://schemas.openxmlformats.org/officeDocument/2006/relationships/package" Target="../embeddings/Microsoft_Office_Excel_Worksheet9.xlsx"/></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package" Target="../embeddings/Microsoft_Office_Excel_Worksheet10.xlsx"/><Relationship Id="rId4" Type="http://schemas.openxmlformats.org/officeDocument/2006/relationships/image" Target="../media/image36.jpe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oleObject" Target="../embeddings/oleObject8.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5.jpeg"/><Relationship Id="rId4" Type="http://schemas.openxmlformats.org/officeDocument/2006/relationships/package" Target="../embeddings/Microsoft_Office_Excel_Worksheet1.xlsx"/></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457200" y="6172200"/>
            <a:ext cx="2895600" cy="365125"/>
          </a:xfrm>
        </p:spPr>
        <p:txBody>
          <a:bodyPr/>
          <a:lstStyle/>
          <a:p>
            <a:pPr algn="l"/>
            <a:r>
              <a:rPr lang="en-US" dirty="0" smtClean="0"/>
              <a:t>Chapter 6 Title and Outline</a:t>
            </a:r>
          </a:p>
        </p:txBody>
      </p:sp>
      <p:sp>
        <p:nvSpPr>
          <p:cNvPr id="3" name="Slide Number Placeholder 2"/>
          <p:cNvSpPr>
            <a:spLocks noGrp="1"/>
          </p:cNvSpPr>
          <p:nvPr>
            <p:ph type="sldNum" sz="quarter" idx="12"/>
          </p:nvPr>
        </p:nvSpPr>
        <p:spPr/>
        <p:txBody>
          <a:bodyPr/>
          <a:lstStyle/>
          <a:p>
            <a:fld id="{BCCD5B6C-1501-406F-8FCF-78C56CDF75BB}" type="slidenum">
              <a:rPr lang="en-US" smtClean="0"/>
              <a:pPr/>
              <a:t>1</a:t>
            </a:fld>
            <a:endParaRPr lang="en-US" dirty="0"/>
          </a:p>
        </p:txBody>
      </p:sp>
      <p:sp>
        <p:nvSpPr>
          <p:cNvPr id="4" name="TextBox 3"/>
          <p:cNvSpPr txBox="1"/>
          <p:nvPr/>
        </p:nvSpPr>
        <p:spPr>
          <a:xfrm>
            <a:off x="0" y="0"/>
            <a:ext cx="3200400" cy="3154710"/>
          </a:xfrm>
          <a:prstGeom prst="rect">
            <a:avLst/>
          </a:prstGeom>
          <a:noFill/>
        </p:spPr>
        <p:txBody>
          <a:bodyPr wrap="square" rtlCol="0">
            <a:spAutoFit/>
          </a:bodyPr>
          <a:lstStyle/>
          <a:p>
            <a:pPr algn="ctr"/>
            <a:r>
              <a:rPr lang="en-US" sz="19900" b="1" dirty="0" smtClean="0">
                <a:solidFill>
                  <a:srgbClr val="0070C0"/>
                </a:solidFill>
                <a:latin typeface="+mj-lt"/>
                <a:cs typeface="Times New Roman" pitchFamily="18" charset="0"/>
              </a:rPr>
              <a:t>6</a:t>
            </a:r>
            <a:endParaRPr lang="en-US" sz="19900" b="1" dirty="0">
              <a:solidFill>
                <a:srgbClr val="0070C0"/>
              </a:solidFill>
              <a:latin typeface="+mj-lt"/>
              <a:cs typeface="Times New Roman" pitchFamily="18" charset="0"/>
            </a:endParaRPr>
          </a:p>
        </p:txBody>
      </p:sp>
      <p:sp>
        <p:nvSpPr>
          <p:cNvPr id="6" name="TextBox 5"/>
          <p:cNvSpPr txBox="1"/>
          <p:nvPr/>
        </p:nvSpPr>
        <p:spPr>
          <a:xfrm>
            <a:off x="3733800" y="1066800"/>
            <a:ext cx="4800600" cy="707886"/>
          </a:xfrm>
          <a:prstGeom prst="rect">
            <a:avLst/>
          </a:prstGeom>
          <a:noFill/>
        </p:spPr>
        <p:txBody>
          <a:bodyPr wrap="square" rtlCol="0">
            <a:spAutoFit/>
          </a:bodyPr>
          <a:lstStyle/>
          <a:p>
            <a:r>
              <a:rPr lang="en-US" sz="4000" b="1" dirty="0" smtClean="0">
                <a:solidFill>
                  <a:srgbClr val="0070C0"/>
                </a:solidFill>
              </a:rPr>
              <a:t>Descriptive Statistics</a:t>
            </a:r>
            <a:endParaRPr lang="en-US" sz="4000" b="1" dirty="0">
              <a:solidFill>
                <a:srgbClr val="0070C0"/>
              </a:solidFill>
            </a:endParaRPr>
          </a:p>
        </p:txBody>
      </p:sp>
      <p:sp>
        <p:nvSpPr>
          <p:cNvPr id="7" name="TextBox 6"/>
          <p:cNvSpPr txBox="1"/>
          <p:nvPr/>
        </p:nvSpPr>
        <p:spPr>
          <a:xfrm>
            <a:off x="381000" y="3352800"/>
            <a:ext cx="8305800" cy="1938992"/>
          </a:xfrm>
          <a:prstGeom prst="rect">
            <a:avLst/>
          </a:prstGeom>
          <a:noFill/>
        </p:spPr>
        <p:txBody>
          <a:bodyPr wrap="square" numCol="2" rtlCol="0">
            <a:spAutoFit/>
          </a:bodyPr>
          <a:lstStyle/>
          <a:p>
            <a:r>
              <a:rPr lang="en-US" sz="2400" dirty="0" smtClean="0"/>
              <a:t>6-1   Numerical Summaries of Data</a:t>
            </a:r>
          </a:p>
          <a:p>
            <a:r>
              <a:rPr lang="en-US" sz="2400" dirty="0" smtClean="0"/>
              <a:t>6-2   Stem-and-Leaf Diagrams</a:t>
            </a:r>
          </a:p>
          <a:p>
            <a:r>
              <a:rPr lang="en-US" sz="2400" dirty="0" smtClean="0"/>
              <a:t>6-3   Frequency Distributions and Histograms</a:t>
            </a:r>
          </a:p>
          <a:p>
            <a:r>
              <a:rPr lang="en-US" sz="2400" dirty="0" smtClean="0"/>
              <a:t>6-4   Box Plots</a:t>
            </a:r>
          </a:p>
          <a:p>
            <a:r>
              <a:rPr lang="en-US" sz="2400" dirty="0" smtClean="0"/>
              <a:t>6-5   Time Sequence Plots</a:t>
            </a:r>
          </a:p>
          <a:p>
            <a:r>
              <a:rPr lang="en-US" sz="2400" dirty="0" smtClean="0"/>
              <a:t>6-6   Probability Plots</a:t>
            </a:r>
            <a:endParaRPr lang="en-US" sz="2000" dirty="0" smtClean="0"/>
          </a:p>
          <a:p>
            <a:endParaRPr lang="en-US" dirty="0"/>
          </a:p>
        </p:txBody>
      </p:sp>
      <p:sp>
        <p:nvSpPr>
          <p:cNvPr id="8" name="TextBox 7"/>
          <p:cNvSpPr txBox="1"/>
          <p:nvPr/>
        </p:nvSpPr>
        <p:spPr>
          <a:xfrm>
            <a:off x="381000" y="2895600"/>
            <a:ext cx="2165208" cy="400110"/>
          </a:xfrm>
          <a:prstGeom prst="rect">
            <a:avLst/>
          </a:prstGeom>
          <a:noFill/>
        </p:spPr>
        <p:txBody>
          <a:bodyPr wrap="none" rtlCol="0">
            <a:spAutoFit/>
          </a:bodyPr>
          <a:lstStyle/>
          <a:p>
            <a:r>
              <a:rPr lang="en-US" sz="2000" b="1" dirty="0" smtClean="0"/>
              <a:t>CHAPTER OUTLINE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6-2: Sample Variance</a:t>
            </a:r>
            <a:endParaRPr lang="en-US" dirty="0"/>
          </a:p>
        </p:txBody>
      </p:sp>
      <p:sp>
        <p:nvSpPr>
          <p:cNvPr id="3" name="Content Placeholder 2"/>
          <p:cNvSpPr>
            <a:spLocks noGrp="1"/>
          </p:cNvSpPr>
          <p:nvPr>
            <p:ph idx="1"/>
          </p:nvPr>
        </p:nvSpPr>
        <p:spPr>
          <a:xfrm>
            <a:off x="457200" y="914400"/>
            <a:ext cx="8229600" cy="1447800"/>
          </a:xfrm>
        </p:spPr>
        <p:txBody>
          <a:bodyPr>
            <a:normAutofit/>
          </a:bodyPr>
          <a:lstStyle/>
          <a:p>
            <a:pPr>
              <a:buNone/>
            </a:pPr>
            <a:r>
              <a:rPr lang="en-US" sz="2800" dirty="0" smtClean="0"/>
              <a:t>Table 6-1 displays the quantities needed to calculate the summed squared deviations, the numerator of the variance.</a:t>
            </a:r>
            <a:endParaRPr lang="en-US" sz="2800" dirty="0"/>
          </a:p>
        </p:txBody>
      </p:sp>
      <p:sp>
        <p:nvSpPr>
          <p:cNvPr id="4" name="Footer Placeholder 3"/>
          <p:cNvSpPr>
            <a:spLocks noGrp="1"/>
          </p:cNvSpPr>
          <p:nvPr>
            <p:ph type="ftr" sz="quarter" idx="11"/>
          </p:nvPr>
        </p:nvSpPr>
        <p:spPr/>
        <p:txBody>
          <a:bodyPr/>
          <a:lstStyle/>
          <a:p>
            <a:r>
              <a:rPr lang="en-US" dirty="0" smtClean="0"/>
              <a:t>Sec 6-1 Numerical Summaries of Data</a:t>
            </a:r>
          </a:p>
        </p:txBody>
      </p:sp>
      <p:sp>
        <p:nvSpPr>
          <p:cNvPr id="5" name="Slide Number Placeholder 4"/>
          <p:cNvSpPr>
            <a:spLocks noGrp="1"/>
          </p:cNvSpPr>
          <p:nvPr>
            <p:ph type="sldNum" sz="quarter" idx="12"/>
          </p:nvPr>
        </p:nvSpPr>
        <p:spPr/>
        <p:txBody>
          <a:bodyPr/>
          <a:lstStyle/>
          <a:p>
            <a:fld id="{BCCD5B6C-1501-406F-8FCF-78C56CDF75BB}" type="slidenum">
              <a:rPr lang="en-US" smtClean="0"/>
              <a:pPr/>
              <a:t>10</a:t>
            </a:fld>
            <a:endParaRPr lang="en-US" dirty="0"/>
          </a:p>
        </p:txBody>
      </p:sp>
      <p:graphicFrame>
        <p:nvGraphicFramePr>
          <p:cNvPr id="51204" name="Object 4"/>
          <p:cNvGraphicFramePr>
            <a:graphicFrameLocks noChangeAspect="1"/>
          </p:cNvGraphicFramePr>
          <p:nvPr/>
        </p:nvGraphicFramePr>
        <p:xfrm>
          <a:off x="4019550" y="1828800"/>
          <a:ext cx="4648200" cy="4191000"/>
        </p:xfrm>
        <a:graphic>
          <a:graphicData uri="http://schemas.openxmlformats.org/presentationml/2006/ole">
            <p:oleObj spid="_x0000_s51204" name="Worksheet" r:id="rId4" imgW="3486302" imgH="3143402" progId="Excel.Sheet.12">
              <p:embed/>
            </p:oleObj>
          </a:graphicData>
        </a:graphic>
      </p:graphicFrame>
      <p:sp>
        <p:nvSpPr>
          <p:cNvPr id="9" name="TextBox 8"/>
          <p:cNvSpPr txBox="1"/>
          <p:nvPr/>
        </p:nvSpPr>
        <p:spPr>
          <a:xfrm>
            <a:off x="457200" y="2667000"/>
            <a:ext cx="3505200" cy="2862322"/>
          </a:xfrm>
          <a:prstGeom prst="rect">
            <a:avLst/>
          </a:prstGeom>
          <a:noFill/>
        </p:spPr>
        <p:txBody>
          <a:bodyPr wrap="square" rtlCol="0">
            <a:spAutoFit/>
          </a:bodyPr>
          <a:lstStyle/>
          <a:p>
            <a:r>
              <a:rPr lang="en-US" sz="2000" u="sng" dirty="0" smtClean="0"/>
              <a:t>Dimension</a:t>
            </a:r>
            <a:r>
              <a:rPr lang="en-US" sz="2000" dirty="0" smtClean="0"/>
              <a:t> of:</a:t>
            </a:r>
          </a:p>
          <a:p>
            <a:r>
              <a:rPr lang="en-US" sz="2000" dirty="0" smtClean="0"/>
              <a:t>  x</a:t>
            </a:r>
            <a:r>
              <a:rPr lang="en-US" sz="2000" baseline="-25000" dirty="0" smtClean="0"/>
              <a:t>i</a:t>
            </a:r>
            <a:r>
              <a:rPr lang="en-US" sz="2000" dirty="0" smtClean="0"/>
              <a:t> is pounds</a:t>
            </a:r>
          </a:p>
          <a:p>
            <a:r>
              <a:rPr lang="en-US" sz="2000" dirty="0" smtClean="0"/>
              <a:t>  Mean is pounds.</a:t>
            </a:r>
          </a:p>
          <a:p>
            <a:r>
              <a:rPr lang="en-US" sz="2000" dirty="0" smtClean="0"/>
              <a:t>  Variance is pounds</a:t>
            </a:r>
            <a:r>
              <a:rPr lang="en-US" sz="2000" baseline="30000" dirty="0" smtClean="0"/>
              <a:t>2</a:t>
            </a:r>
            <a:r>
              <a:rPr lang="en-US" sz="2000" dirty="0" smtClean="0"/>
              <a:t>.</a:t>
            </a:r>
            <a:endParaRPr lang="en-US" sz="2000" baseline="30000" dirty="0" smtClean="0"/>
          </a:p>
          <a:p>
            <a:r>
              <a:rPr lang="en-US" sz="2000" dirty="0" smtClean="0"/>
              <a:t>  Standard deviation is pounds.</a:t>
            </a:r>
          </a:p>
          <a:p>
            <a:endParaRPr lang="en-US" sz="2000" dirty="0" smtClean="0"/>
          </a:p>
          <a:p>
            <a:r>
              <a:rPr lang="en-US" sz="2000" dirty="0" smtClean="0"/>
              <a:t>Desired accuracy is generally accepted to be </a:t>
            </a:r>
            <a:r>
              <a:rPr lang="en-US" sz="2000" dirty="0" smtClean="0">
                <a:solidFill>
                  <a:srgbClr val="0070C0"/>
                </a:solidFill>
              </a:rPr>
              <a:t>one more place </a:t>
            </a:r>
            <a:r>
              <a:rPr lang="en-US" sz="2000" dirty="0" smtClean="0"/>
              <a:t>than the data.</a:t>
            </a:r>
            <a:endParaRPr 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Computation of </a:t>
            </a:r>
            <a:r>
              <a:rPr lang="en-US" i="1" dirty="0" smtClean="0"/>
              <a:t>s</a:t>
            </a:r>
            <a:r>
              <a:rPr lang="en-US" i="1" baseline="30000" dirty="0" smtClean="0"/>
              <a:t>2</a:t>
            </a:r>
            <a:endParaRPr lang="en-US" i="1" baseline="30000" dirty="0"/>
          </a:p>
        </p:txBody>
      </p:sp>
      <p:sp>
        <p:nvSpPr>
          <p:cNvPr id="3" name="Content Placeholder 2"/>
          <p:cNvSpPr>
            <a:spLocks noGrp="1"/>
          </p:cNvSpPr>
          <p:nvPr>
            <p:ph idx="1"/>
          </p:nvPr>
        </p:nvSpPr>
        <p:spPr>
          <a:xfrm>
            <a:off x="457200" y="914400"/>
            <a:ext cx="8229600" cy="1143000"/>
          </a:xfrm>
        </p:spPr>
        <p:txBody>
          <a:bodyPr>
            <a:normAutofit/>
          </a:bodyPr>
          <a:lstStyle/>
          <a:p>
            <a:pPr>
              <a:buNone/>
            </a:pPr>
            <a:r>
              <a:rPr lang="en-US" sz="2800" dirty="0" smtClean="0"/>
              <a:t>The prior calculation is definitional and tedious.  A shortcut is derived here and involves just 2 sums.</a:t>
            </a:r>
            <a:endParaRPr lang="en-US" sz="2800" dirty="0"/>
          </a:p>
        </p:txBody>
      </p:sp>
      <p:sp>
        <p:nvSpPr>
          <p:cNvPr id="4" name="Footer Placeholder 3"/>
          <p:cNvSpPr>
            <a:spLocks noGrp="1"/>
          </p:cNvSpPr>
          <p:nvPr>
            <p:ph type="ftr" sz="quarter" idx="11"/>
          </p:nvPr>
        </p:nvSpPr>
        <p:spPr/>
        <p:txBody>
          <a:bodyPr/>
          <a:lstStyle/>
          <a:p>
            <a:r>
              <a:rPr lang="en-US" dirty="0" smtClean="0"/>
              <a:t>Sec 6-1 Numerical Summaries of Data</a:t>
            </a:r>
          </a:p>
        </p:txBody>
      </p:sp>
      <p:sp>
        <p:nvSpPr>
          <p:cNvPr id="5" name="Slide Number Placeholder 4"/>
          <p:cNvSpPr>
            <a:spLocks noGrp="1"/>
          </p:cNvSpPr>
          <p:nvPr>
            <p:ph type="sldNum" sz="quarter" idx="12"/>
          </p:nvPr>
        </p:nvSpPr>
        <p:spPr/>
        <p:txBody>
          <a:bodyPr/>
          <a:lstStyle/>
          <a:p>
            <a:fld id="{BCCD5B6C-1501-406F-8FCF-78C56CDF75BB}" type="slidenum">
              <a:rPr lang="en-US" smtClean="0"/>
              <a:pPr/>
              <a:t>11</a:t>
            </a:fld>
            <a:endParaRPr lang="en-US" dirty="0"/>
          </a:p>
        </p:txBody>
      </p:sp>
      <p:graphicFrame>
        <p:nvGraphicFramePr>
          <p:cNvPr id="6" name="Object 5"/>
          <p:cNvGraphicFramePr>
            <a:graphicFrameLocks noChangeAspect="1"/>
          </p:cNvGraphicFramePr>
          <p:nvPr/>
        </p:nvGraphicFramePr>
        <p:xfrm>
          <a:off x="1219200" y="1905000"/>
          <a:ext cx="6770688" cy="4038600"/>
        </p:xfrm>
        <a:graphic>
          <a:graphicData uri="http://schemas.openxmlformats.org/presentationml/2006/ole">
            <p:oleObj spid="_x0000_s52226" name="Equation" r:id="rId4" imgW="3492360" imgH="2082600" progId="Equation.DSMT4">
              <p:embed/>
            </p:oleObj>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6-3: Variance by Shortcut</a:t>
            </a:r>
            <a:endParaRPr lang="en-US" dirty="0"/>
          </a:p>
        </p:txBody>
      </p:sp>
      <p:sp>
        <p:nvSpPr>
          <p:cNvPr id="4" name="Footer Placeholder 3"/>
          <p:cNvSpPr>
            <a:spLocks noGrp="1"/>
          </p:cNvSpPr>
          <p:nvPr>
            <p:ph type="ftr" sz="quarter" idx="11"/>
          </p:nvPr>
        </p:nvSpPr>
        <p:spPr/>
        <p:txBody>
          <a:bodyPr/>
          <a:lstStyle/>
          <a:p>
            <a:r>
              <a:rPr lang="en-US" dirty="0" smtClean="0"/>
              <a:t>Sec 6-1 Numerical Summaries of Data</a:t>
            </a:r>
          </a:p>
        </p:txBody>
      </p:sp>
      <p:sp>
        <p:nvSpPr>
          <p:cNvPr id="5" name="Slide Number Placeholder 4"/>
          <p:cNvSpPr>
            <a:spLocks noGrp="1"/>
          </p:cNvSpPr>
          <p:nvPr>
            <p:ph type="sldNum" sz="quarter" idx="12"/>
          </p:nvPr>
        </p:nvSpPr>
        <p:spPr/>
        <p:txBody>
          <a:bodyPr/>
          <a:lstStyle/>
          <a:p>
            <a:fld id="{BCCD5B6C-1501-406F-8FCF-78C56CDF75BB}" type="slidenum">
              <a:rPr lang="en-US" smtClean="0"/>
              <a:pPr/>
              <a:t>12</a:t>
            </a:fld>
            <a:endParaRPr lang="en-US" dirty="0"/>
          </a:p>
        </p:txBody>
      </p:sp>
      <p:graphicFrame>
        <p:nvGraphicFramePr>
          <p:cNvPr id="8" name="Object 7"/>
          <p:cNvGraphicFramePr>
            <a:graphicFrameLocks noChangeAspect="1"/>
          </p:cNvGraphicFramePr>
          <p:nvPr/>
        </p:nvGraphicFramePr>
        <p:xfrm>
          <a:off x="609600" y="1219200"/>
          <a:ext cx="4039643" cy="4648200"/>
        </p:xfrm>
        <a:graphic>
          <a:graphicData uri="http://schemas.openxmlformats.org/presentationml/2006/ole">
            <p:oleObj spid="_x0000_s53252" name="Equation" r:id="rId4" imgW="1765080" imgH="2031840" progId="Equation.DSMT4">
              <p:embed/>
            </p:oleObj>
          </a:graphicData>
        </a:graphic>
      </p:graphicFrame>
      <p:graphicFrame>
        <p:nvGraphicFramePr>
          <p:cNvPr id="53253" name="Object 5"/>
          <p:cNvGraphicFramePr>
            <a:graphicFrameLocks noChangeAspect="1"/>
          </p:cNvGraphicFramePr>
          <p:nvPr/>
        </p:nvGraphicFramePr>
        <p:xfrm>
          <a:off x="4953000" y="1676400"/>
          <a:ext cx="3600824" cy="3810000"/>
        </p:xfrm>
        <a:graphic>
          <a:graphicData uri="http://schemas.openxmlformats.org/presentationml/2006/ole">
            <p:oleObj spid="_x0000_s53253" name="Worksheet" r:id="rId5" imgW="2295449" imgH="2428951" progId="Excel.Sheet.12">
              <p:embed/>
            </p:oleObj>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this “n–1”?</a:t>
            </a:r>
            <a:endParaRPr lang="en-US" dirty="0"/>
          </a:p>
        </p:txBody>
      </p:sp>
      <p:sp>
        <p:nvSpPr>
          <p:cNvPr id="3" name="Content Placeholder 2"/>
          <p:cNvSpPr>
            <a:spLocks noGrp="1"/>
          </p:cNvSpPr>
          <p:nvPr>
            <p:ph idx="1"/>
          </p:nvPr>
        </p:nvSpPr>
        <p:spPr/>
        <p:txBody>
          <a:bodyPr>
            <a:normAutofit lnSpcReduction="10000"/>
          </a:bodyPr>
          <a:lstStyle/>
          <a:p>
            <a:r>
              <a:rPr lang="en-US" dirty="0" smtClean="0"/>
              <a:t>The population variance is calculated with </a:t>
            </a:r>
            <a:r>
              <a:rPr lang="en-US" i="1" dirty="0" smtClean="0"/>
              <a:t>N</a:t>
            </a:r>
            <a:r>
              <a:rPr lang="en-US" dirty="0" smtClean="0"/>
              <a:t>, the population size.  Why isn’t the sample variance calculated with </a:t>
            </a:r>
            <a:r>
              <a:rPr lang="en-US" i="1" dirty="0" smtClean="0"/>
              <a:t>n</a:t>
            </a:r>
            <a:r>
              <a:rPr lang="en-US" dirty="0" smtClean="0"/>
              <a:t>, the sample size?</a:t>
            </a:r>
          </a:p>
          <a:p>
            <a:r>
              <a:rPr lang="en-US" dirty="0" smtClean="0"/>
              <a:t>The true variance is based on data deviations from the true mean, </a:t>
            </a:r>
            <a:r>
              <a:rPr lang="el-GR" dirty="0" smtClean="0"/>
              <a:t>μ</a:t>
            </a:r>
            <a:r>
              <a:rPr lang="en-US" dirty="0" smtClean="0"/>
              <a:t>.</a:t>
            </a:r>
          </a:p>
          <a:p>
            <a:r>
              <a:rPr lang="en-US" dirty="0" smtClean="0"/>
              <a:t>The sample calculation is based on the data deviations from </a:t>
            </a:r>
            <a:r>
              <a:rPr lang="en-US" i="1" dirty="0" smtClean="0"/>
              <a:t>x-bar</a:t>
            </a:r>
            <a:r>
              <a:rPr lang="en-US" dirty="0" smtClean="0"/>
              <a:t>, not </a:t>
            </a:r>
            <a:r>
              <a:rPr lang="el-GR" dirty="0" smtClean="0"/>
              <a:t>μ</a:t>
            </a:r>
            <a:r>
              <a:rPr lang="en-US" dirty="0" smtClean="0"/>
              <a:t>.  </a:t>
            </a:r>
            <a:r>
              <a:rPr lang="en-US" i="1" dirty="0" smtClean="0"/>
              <a:t>X-bar</a:t>
            </a:r>
            <a:r>
              <a:rPr lang="en-US" dirty="0" smtClean="0"/>
              <a:t> is an </a:t>
            </a:r>
            <a:r>
              <a:rPr lang="en-US" dirty="0" smtClean="0">
                <a:solidFill>
                  <a:srgbClr val="0070C0"/>
                </a:solidFill>
              </a:rPr>
              <a:t>estimator</a:t>
            </a:r>
            <a:r>
              <a:rPr lang="en-US" dirty="0" smtClean="0"/>
              <a:t> of </a:t>
            </a:r>
            <a:r>
              <a:rPr lang="el-GR" dirty="0" smtClean="0"/>
              <a:t>μ</a:t>
            </a:r>
            <a:r>
              <a:rPr lang="en-US" dirty="0" smtClean="0"/>
              <a:t>; close but not the same.  So the n-1 divisor is used to compensate for the error in the mean estimation.</a:t>
            </a:r>
            <a:endParaRPr lang="en-US" dirty="0"/>
          </a:p>
        </p:txBody>
      </p:sp>
      <p:sp>
        <p:nvSpPr>
          <p:cNvPr id="4" name="Footer Placeholder 3"/>
          <p:cNvSpPr>
            <a:spLocks noGrp="1"/>
          </p:cNvSpPr>
          <p:nvPr>
            <p:ph type="ftr" sz="quarter" idx="11"/>
          </p:nvPr>
        </p:nvSpPr>
        <p:spPr/>
        <p:txBody>
          <a:bodyPr/>
          <a:lstStyle/>
          <a:p>
            <a:r>
              <a:rPr lang="en-US" dirty="0" smtClean="0"/>
              <a:t>Sec 6-1 Numerical Summaries of Data</a:t>
            </a:r>
          </a:p>
        </p:txBody>
      </p:sp>
      <p:sp>
        <p:nvSpPr>
          <p:cNvPr id="5" name="Slide Number Placeholder 4"/>
          <p:cNvSpPr>
            <a:spLocks noGrp="1"/>
          </p:cNvSpPr>
          <p:nvPr>
            <p:ph type="sldNum" sz="quarter" idx="12"/>
          </p:nvPr>
        </p:nvSpPr>
        <p:spPr/>
        <p:txBody>
          <a:bodyPr/>
          <a:lstStyle/>
          <a:p>
            <a:fld id="{BCCD5B6C-1501-406F-8FCF-78C56CDF75BB}" type="slidenum">
              <a:rPr lang="en-US" smtClean="0"/>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Degrees of Freedom</a:t>
            </a:r>
            <a:endParaRPr lang="en-US" dirty="0"/>
          </a:p>
        </p:txBody>
      </p:sp>
      <p:sp>
        <p:nvSpPr>
          <p:cNvPr id="3" name="Content Placeholder 2"/>
          <p:cNvSpPr>
            <a:spLocks noGrp="1"/>
          </p:cNvSpPr>
          <p:nvPr>
            <p:ph idx="1"/>
          </p:nvPr>
        </p:nvSpPr>
        <p:spPr/>
        <p:txBody>
          <a:bodyPr>
            <a:normAutofit lnSpcReduction="10000"/>
          </a:bodyPr>
          <a:lstStyle/>
          <a:p>
            <a:r>
              <a:rPr lang="en-US" dirty="0" smtClean="0"/>
              <a:t>The sample variance is calculated with the quantity </a:t>
            </a:r>
            <a:r>
              <a:rPr lang="en-US" i="1" dirty="0" smtClean="0"/>
              <a:t>n</a:t>
            </a:r>
            <a:r>
              <a:rPr lang="en-US" dirty="0" smtClean="0"/>
              <a:t>-1.</a:t>
            </a:r>
          </a:p>
          <a:p>
            <a:r>
              <a:rPr lang="en-US" dirty="0" smtClean="0"/>
              <a:t>This quantity is called the “degrees of freedom”.</a:t>
            </a:r>
          </a:p>
          <a:p>
            <a:r>
              <a:rPr lang="en-US" dirty="0" smtClean="0"/>
              <a:t>Origin of the term:</a:t>
            </a:r>
          </a:p>
          <a:p>
            <a:pPr lvl="1"/>
            <a:r>
              <a:rPr lang="en-US" dirty="0" smtClean="0"/>
              <a:t>There are </a:t>
            </a:r>
            <a:r>
              <a:rPr lang="en-US" i="1" dirty="0" smtClean="0"/>
              <a:t>n</a:t>
            </a:r>
            <a:r>
              <a:rPr lang="en-US" dirty="0" smtClean="0"/>
              <a:t> deviations from </a:t>
            </a:r>
            <a:r>
              <a:rPr lang="en-US" i="1" dirty="0" smtClean="0"/>
              <a:t>x-bar</a:t>
            </a:r>
            <a:r>
              <a:rPr lang="en-US" dirty="0" smtClean="0"/>
              <a:t> in the sample.</a:t>
            </a:r>
          </a:p>
          <a:p>
            <a:pPr lvl="1"/>
            <a:r>
              <a:rPr lang="en-US" dirty="0" smtClean="0"/>
              <a:t>The sum  of the deviations is zero.  (Balance point)</a:t>
            </a:r>
          </a:p>
          <a:p>
            <a:pPr lvl="1"/>
            <a:r>
              <a:rPr lang="en-US" i="1" dirty="0" smtClean="0"/>
              <a:t>n</a:t>
            </a:r>
            <a:r>
              <a:rPr lang="en-US" dirty="0" smtClean="0"/>
              <a:t>-1 of the observations can be freely determined, but the </a:t>
            </a:r>
            <a:r>
              <a:rPr lang="en-US" i="1" dirty="0" smtClean="0"/>
              <a:t>n</a:t>
            </a:r>
            <a:r>
              <a:rPr lang="en-US" i="1" baseline="30000" dirty="0" smtClean="0"/>
              <a:t>th</a:t>
            </a:r>
            <a:r>
              <a:rPr lang="en-US" dirty="0" smtClean="0"/>
              <a:t> observation is fixed to maintain the zero sum.</a:t>
            </a:r>
          </a:p>
          <a:p>
            <a:pPr lvl="1"/>
            <a:endParaRPr lang="en-US" dirty="0"/>
          </a:p>
        </p:txBody>
      </p:sp>
      <p:sp>
        <p:nvSpPr>
          <p:cNvPr id="4" name="Footer Placeholder 3"/>
          <p:cNvSpPr>
            <a:spLocks noGrp="1"/>
          </p:cNvSpPr>
          <p:nvPr>
            <p:ph type="ftr" sz="quarter" idx="11"/>
          </p:nvPr>
        </p:nvSpPr>
        <p:spPr/>
        <p:txBody>
          <a:bodyPr/>
          <a:lstStyle/>
          <a:p>
            <a:r>
              <a:rPr lang="en-US" dirty="0" smtClean="0"/>
              <a:t>Sec 6-1 Numerical Summaries of Data</a:t>
            </a:r>
          </a:p>
        </p:txBody>
      </p:sp>
      <p:sp>
        <p:nvSpPr>
          <p:cNvPr id="5" name="Slide Number Placeholder 4"/>
          <p:cNvSpPr>
            <a:spLocks noGrp="1"/>
          </p:cNvSpPr>
          <p:nvPr>
            <p:ph type="sldNum" sz="quarter" idx="12"/>
          </p:nvPr>
        </p:nvSpPr>
        <p:spPr/>
        <p:txBody>
          <a:bodyPr/>
          <a:lstStyle/>
          <a:p>
            <a:fld id="{BCCD5B6C-1501-406F-8FCF-78C56CDF75BB}" type="slidenum">
              <a:rPr lang="en-US" smtClean="0"/>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Range</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If the </a:t>
            </a:r>
            <a:r>
              <a:rPr lang="en-US" i="1" dirty="0" smtClean="0"/>
              <a:t>n</a:t>
            </a:r>
            <a:r>
              <a:rPr lang="en-US" dirty="0" smtClean="0"/>
              <a:t> observations in a sample are denoted by </a:t>
            </a:r>
            <a:r>
              <a:rPr lang="en-US" i="1" dirty="0" smtClean="0"/>
              <a:t>x</a:t>
            </a:r>
            <a:r>
              <a:rPr lang="en-US" baseline="-25000" dirty="0" smtClean="0"/>
              <a:t>1</a:t>
            </a:r>
            <a:r>
              <a:rPr lang="en-US" dirty="0" smtClean="0"/>
              <a:t>, </a:t>
            </a:r>
            <a:r>
              <a:rPr lang="en-US" i="1" dirty="0" smtClean="0"/>
              <a:t>x</a:t>
            </a:r>
            <a:r>
              <a:rPr lang="en-US" baseline="-25000" dirty="0" smtClean="0"/>
              <a:t>2</a:t>
            </a:r>
            <a:r>
              <a:rPr lang="en-US" dirty="0" smtClean="0"/>
              <a:t>, …, </a:t>
            </a:r>
            <a:r>
              <a:rPr lang="en-US" i="1" dirty="0" smtClean="0"/>
              <a:t>x</a:t>
            </a:r>
            <a:r>
              <a:rPr lang="en-US" i="1" baseline="-25000" dirty="0" smtClean="0"/>
              <a:t>n</a:t>
            </a:r>
            <a:r>
              <a:rPr lang="en-US" dirty="0" smtClean="0"/>
              <a:t>, the sample range is:</a:t>
            </a:r>
          </a:p>
          <a:p>
            <a:pPr>
              <a:buNone/>
            </a:pPr>
            <a:endParaRPr lang="en-US" dirty="0" smtClean="0"/>
          </a:p>
          <a:p>
            <a:pPr algn="ctr">
              <a:buNone/>
            </a:pPr>
            <a:r>
              <a:rPr lang="en-US" i="1" dirty="0" smtClean="0"/>
              <a:t>r</a:t>
            </a:r>
            <a:r>
              <a:rPr lang="en-US" dirty="0" smtClean="0"/>
              <a:t> =  </a:t>
            </a:r>
            <a:r>
              <a:rPr lang="en-US" i="1" dirty="0" smtClean="0"/>
              <a:t>max</a:t>
            </a:r>
            <a:r>
              <a:rPr lang="en-US" dirty="0" smtClean="0"/>
              <a:t>(</a:t>
            </a:r>
            <a:r>
              <a:rPr lang="en-US" i="1" dirty="0" smtClean="0"/>
              <a:t>x</a:t>
            </a:r>
            <a:r>
              <a:rPr lang="en-US" i="1" baseline="-25000" dirty="0" smtClean="0"/>
              <a:t>i</a:t>
            </a:r>
            <a:r>
              <a:rPr lang="en-US" dirty="0" smtClean="0"/>
              <a:t>) – </a:t>
            </a:r>
            <a:r>
              <a:rPr lang="en-US" i="1" dirty="0" smtClean="0"/>
              <a:t>min</a:t>
            </a:r>
            <a:r>
              <a:rPr lang="en-US" dirty="0" smtClean="0"/>
              <a:t>(</a:t>
            </a:r>
            <a:r>
              <a:rPr lang="en-US" i="1" dirty="0" smtClean="0"/>
              <a:t>x</a:t>
            </a:r>
            <a:r>
              <a:rPr lang="en-US" i="1" baseline="-25000" dirty="0" smtClean="0"/>
              <a:t>i</a:t>
            </a:r>
            <a:r>
              <a:rPr lang="en-US" dirty="0" smtClean="0"/>
              <a:t>)</a:t>
            </a:r>
          </a:p>
          <a:p>
            <a:pPr algn="ctr">
              <a:buNone/>
            </a:pPr>
            <a:endParaRPr lang="en-US" dirty="0" smtClean="0"/>
          </a:p>
          <a:p>
            <a:pPr>
              <a:buNone/>
            </a:pPr>
            <a:r>
              <a:rPr lang="en-US" dirty="0" smtClean="0"/>
              <a:t>It is the largest observation in the sample less the smallest observation.</a:t>
            </a:r>
          </a:p>
          <a:p>
            <a:pPr>
              <a:buNone/>
            </a:pPr>
            <a:r>
              <a:rPr lang="en-US" dirty="0" smtClean="0"/>
              <a:t>From Example 6-3:</a:t>
            </a:r>
          </a:p>
          <a:p>
            <a:pPr algn="ctr">
              <a:buNone/>
            </a:pPr>
            <a:r>
              <a:rPr lang="en-US" i="1" dirty="0" smtClean="0"/>
              <a:t>r</a:t>
            </a:r>
            <a:r>
              <a:rPr lang="en-US" dirty="0" smtClean="0"/>
              <a:t> = 13.6 – 12.3 = 1.30</a:t>
            </a:r>
          </a:p>
          <a:p>
            <a:pPr>
              <a:buNone/>
            </a:pPr>
            <a:r>
              <a:rPr lang="en-US" dirty="0" smtClean="0"/>
              <a:t>Note that:  population range ≥ sample range</a:t>
            </a:r>
            <a:endParaRPr lang="en-US" dirty="0"/>
          </a:p>
        </p:txBody>
      </p:sp>
      <p:sp>
        <p:nvSpPr>
          <p:cNvPr id="4" name="Footer Placeholder 3"/>
          <p:cNvSpPr>
            <a:spLocks noGrp="1"/>
          </p:cNvSpPr>
          <p:nvPr>
            <p:ph type="ftr" sz="quarter" idx="11"/>
          </p:nvPr>
        </p:nvSpPr>
        <p:spPr/>
        <p:txBody>
          <a:bodyPr/>
          <a:lstStyle/>
          <a:p>
            <a:r>
              <a:rPr lang="en-US" dirty="0" smtClean="0"/>
              <a:t>Sec 6-1 Numerical Summaries of Data</a:t>
            </a:r>
          </a:p>
        </p:txBody>
      </p:sp>
      <p:sp>
        <p:nvSpPr>
          <p:cNvPr id="5" name="Slide Number Placeholder 4"/>
          <p:cNvSpPr>
            <a:spLocks noGrp="1"/>
          </p:cNvSpPr>
          <p:nvPr>
            <p:ph type="sldNum" sz="quarter" idx="12"/>
          </p:nvPr>
        </p:nvSpPr>
        <p:spPr/>
        <p:txBody>
          <a:bodyPr/>
          <a:lstStyle/>
          <a:p>
            <a:fld id="{BCCD5B6C-1501-406F-8FCF-78C56CDF75BB}" type="slidenum">
              <a:rPr lang="en-US" smtClean="0"/>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to Stem &amp; Leaf Diagrams</a:t>
            </a:r>
            <a:endParaRPr lang="en-US" dirty="0"/>
          </a:p>
        </p:txBody>
      </p:sp>
      <p:sp>
        <p:nvSpPr>
          <p:cNvPr id="3" name="Content Placeholder 2"/>
          <p:cNvSpPr>
            <a:spLocks noGrp="1"/>
          </p:cNvSpPr>
          <p:nvPr>
            <p:ph idx="1"/>
          </p:nvPr>
        </p:nvSpPr>
        <p:spPr>
          <a:xfrm>
            <a:off x="457200" y="914400"/>
            <a:ext cx="8229600" cy="1143000"/>
          </a:xfrm>
        </p:spPr>
        <p:txBody>
          <a:bodyPr>
            <a:normAutofit fontScale="92500" lnSpcReduction="20000"/>
          </a:bodyPr>
          <a:lstStyle/>
          <a:p>
            <a:pPr>
              <a:buNone/>
            </a:pPr>
            <a:r>
              <a:rPr lang="en-US" sz="2800" dirty="0" smtClean="0"/>
              <a:t>First, let’s discuss dot diagrams – dots representing data on the number line.  </a:t>
            </a:r>
          </a:p>
          <a:p>
            <a:pPr>
              <a:buNone/>
            </a:pPr>
            <a:r>
              <a:rPr lang="en-US" sz="2800" dirty="0" smtClean="0"/>
              <a:t>Minitab produces this graphic using the Example 6-1 data.</a:t>
            </a:r>
            <a:endParaRPr lang="en-US" sz="2800" dirty="0"/>
          </a:p>
        </p:txBody>
      </p:sp>
      <p:sp>
        <p:nvSpPr>
          <p:cNvPr id="4" name="Footer Placeholder 3"/>
          <p:cNvSpPr>
            <a:spLocks noGrp="1"/>
          </p:cNvSpPr>
          <p:nvPr>
            <p:ph type="ftr" sz="quarter" idx="11"/>
          </p:nvPr>
        </p:nvSpPr>
        <p:spPr/>
        <p:txBody>
          <a:bodyPr/>
          <a:lstStyle/>
          <a:p>
            <a:r>
              <a:rPr lang="en-US" dirty="0" smtClean="0"/>
              <a:t>Sec 6-2 Stem-And-Leaf Diagrams</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16</a:t>
            </a:fld>
            <a:endParaRPr lang="en-US" dirty="0"/>
          </a:p>
        </p:txBody>
      </p:sp>
      <p:graphicFrame>
        <p:nvGraphicFramePr>
          <p:cNvPr id="55298" name="Object 2"/>
          <p:cNvGraphicFramePr>
            <a:graphicFrameLocks noChangeAspect="1"/>
          </p:cNvGraphicFramePr>
          <p:nvPr/>
        </p:nvGraphicFramePr>
        <p:xfrm>
          <a:off x="1752600" y="2362200"/>
          <a:ext cx="5486400" cy="3657600"/>
        </p:xfrm>
        <a:graphic>
          <a:graphicData uri="http://schemas.openxmlformats.org/presentationml/2006/ole">
            <p:oleObj spid="_x0000_s55298" name="Graph" r:id="rId4" imgW="5486400" imgH="3657600" progId="MtbGraph.Document.15">
              <p:embed/>
            </p:oleObj>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Stem-and-Leaf Diagrams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Dot diagrams (dotplots) are useful for small data sets.  Stem &amp; leaf diagrams are better for large sets.</a:t>
            </a:r>
          </a:p>
          <a:p>
            <a:r>
              <a:rPr lang="en-US" dirty="0" smtClean="0"/>
              <a:t>Steps to construct a stem-and-leaf diagram:</a:t>
            </a:r>
          </a:p>
          <a:p>
            <a:pPr marL="971550" lvl="1" indent="-514350">
              <a:buFont typeface="+mj-lt"/>
              <a:buAutoNum type="arabicParenR"/>
            </a:pPr>
            <a:r>
              <a:rPr lang="en-US" dirty="0" smtClean="0"/>
              <a:t>Divide each number (</a:t>
            </a:r>
            <a:r>
              <a:rPr lang="en-US" i="1" dirty="0" smtClean="0"/>
              <a:t>x</a:t>
            </a:r>
            <a:r>
              <a:rPr lang="en-US" i="1" baseline="-25000" dirty="0" smtClean="0"/>
              <a:t>i</a:t>
            </a:r>
            <a:r>
              <a:rPr lang="en-US" dirty="0" smtClean="0"/>
              <a:t>) into two parts:  a </a:t>
            </a:r>
            <a:r>
              <a:rPr lang="en-US" dirty="0" smtClean="0">
                <a:solidFill>
                  <a:srgbClr val="0070C0"/>
                </a:solidFill>
              </a:rPr>
              <a:t>stem</a:t>
            </a:r>
            <a:r>
              <a:rPr lang="en-US" dirty="0" smtClean="0"/>
              <a:t>, consisting of the leading digits, and a </a:t>
            </a:r>
            <a:r>
              <a:rPr lang="en-US" dirty="0" smtClean="0">
                <a:solidFill>
                  <a:srgbClr val="0070C0"/>
                </a:solidFill>
              </a:rPr>
              <a:t>leaf</a:t>
            </a:r>
            <a:r>
              <a:rPr lang="en-US" dirty="0" smtClean="0"/>
              <a:t>, consisting of the remaining digit.</a:t>
            </a:r>
          </a:p>
          <a:p>
            <a:pPr marL="971550" lvl="1" indent="-514350">
              <a:buFont typeface="+mj-lt"/>
              <a:buAutoNum type="arabicParenR"/>
            </a:pPr>
            <a:r>
              <a:rPr lang="en-US" dirty="0" smtClean="0"/>
              <a:t>List the stem values in a vertical column (no skips).</a:t>
            </a:r>
          </a:p>
          <a:p>
            <a:pPr marL="971550" lvl="1" indent="-514350">
              <a:buFont typeface="+mj-lt"/>
              <a:buAutoNum type="arabicParenR"/>
            </a:pPr>
            <a:r>
              <a:rPr lang="en-US" dirty="0" smtClean="0"/>
              <a:t>Record the leaf for each observation beside its stem.</a:t>
            </a:r>
          </a:p>
          <a:p>
            <a:pPr marL="971550" lvl="1" indent="-514350">
              <a:buFont typeface="+mj-lt"/>
              <a:buAutoNum type="arabicParenR"/>
            </a:pPr>
            <a:r>
              <a:rPr lang="en-US" dirty="0" smtClean="0"/>
              <a:t>Write the units for the stems and leaves on the display.</a:t>
            </a:r>
            <a:endParaRPr lang="en-US" dirty="0"/>
          </a:p>
        </p:txBody>
      </p:sp>
      <p:sp>
        <p:nvSpPr>
          <p:cNvPr id="4" name="Footer Placeholder 3"/>
          <p:cNvSpPr>
            <a:spLocks noGrp="1"/>
          </p:cNvSpPr>
          <p:nvPr>
            <p:ph type="ftr" sz="quarter" idx="11"/>
          </p:nvPr>
        </p:nvSpPr>
        <p:spPr/>
        <p:txBody>
          <a:bodyPr/>
          <a:lstStyle/>
          <a:p>
            <a:r>
              <a:rPr lang="en-US" dirty="0" smtClean="0"/>
              <a:t>Sec 6-2 Stem-And-Leaf Diagrams</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6-4: Alloy Strength</a:t>
            </a:r>
            <a:endParaRPr lang="en-US" dirty="0"/>
          </a:p>
        </p:txBody>
      </p:sp>
      <p:sp>
        <p:nvSpPr>
          <p:cNvPr id="4" name="Footer Placeholder 3"/>
          <p:cNvSpPr>
            <a:spLocks noGrp="1"/>
          </p:cNvSpPr>
          <p:nvPr>
            <p:ph type="ftr" sz="quarter" idx="11"/>
          </p:nvPr>
        </p:nvSpPr>
        <p:spPr/>
        <p:txBody>
          <a:bodyPr/>
          <a:lstStyle/>
          <a:p>
            <a:r>
              <a:rPr lang="en-US" dirty="0" smtClean="0"/>
              <a:t>Sec 6-2 Stem-And-Leaf Diagrams</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18</a:t>
            </a:fld>
            <a:endParaRPr lang="en-US" dirty="0"/>
          </a:p>
        </p:txBody>
      </p:sp>
      <p:graphicFrame>
        <p:nvGraphicFramePr>
          <p:cNvPr id="56322" name="Object 2"/>
          <p:cNvGraphicFramePr>
            <a:graphicFrameLocks noChangeAspect="1"/>
          </p:cNvGraphicFramePr>
          <p:nvPr/>
        </p:nvGraphicFramePr>
        <p:xfrm>
          <a:off x="533401" y="990600"/>
          <a:ext cx="3437218" cy="3276600"/>
        </p:xfrm>
        <a:graphic>
          <a:graphicData uri="http://schemas.openxmlformats.org/presentationml/2006/ole">
            <p:oleObj spid="_x0000_s56322" name="Worksheet" r:id="rId4" imgW="3057449" imgH="2914802" progId="Excel.Sheet.12">
              <p:embed/>
            </p:oleObj>
          </a:graphicData>
        </a:graphic>
      </p:graphicFrame>
      <p:pic>
        <p:nvPicPr>
          <p:cNvPr id="56323" name="Picture 3" descr="C:\Documents and Settings\rsims\My Documents\Sims Courses\Wiley Slide Development Project\JPEG images from Jenny\Ch06\fig_06_04.jpg"/>
          <p:cNvPicPr>
            <a:picLocks noChangeAspect="1" noChangeArrowheads="1"/>
          </p:cNvPicPr>
          <p:nvPr/>
        </p:nvPicPr>
        <p:blipFill>
          <a:blip r:embed="rId5" cstate="print"/>
          <a:srcRect/>
          <a:stretch>
            <a:fillRect/>
          </a:stretch>
        </p:blipFill>
        <p:spPr bwMode="auto">
          <a:xfrm>
            <a:off x="4038600" y="990599"/>
            <a:ext cx="4627564" cy="4354945"/>
          </a:xfrm>
          <a:prstGeom prst="rect">
            <a:avLst/>
          </a:prstGeom>
          <a:noFill/>
        </p:spPr>
      </p:pic>
      <p:sp>
        <p:nvSpPr>
          <p:cNvPr id="8" name="TextBox 7"/>
          <p:cNvSpPr txBox="1"/>
          <p:nvPr/>
        </p:nvSpPr>
        <p:spPr>
          <a:xfrm>
            <a:off x="3962400" y="5486400"/>
            <a:ext cx="4724400" cy="923330"/>
          </a:xfrm>
          <a:prstGeom prst="rect">
            <a:avLst/>
          </a:prstGeom>
          <a:noFill/>
        </p:spPr>
        <p:txBody>
          <a:bodyPr wrap="square" rtlCol="0">
            <a:spAutoFit/>
          </a:bodyPr>
          <a:lstStyle/>
          <a:p>
            <a:r>
              <a:rPr lang="en-US" dirty="0" smtClean="0">
                <a:solidFill>
                  <a:srgbClr val="0070C0"/>
                </a:solidFill>
              </a:rPr>
              <a:t>Figure 6-4  </a:t>
            </a:r>
            <a:r>
              <a:rPr lang="en-US" dirty="0" smtClean="0"/>
              <a:t>Stem-and-leaf diagram for Table 6-2 data.  Center is about 155 and most data is between 110 and 200.  Leaves are unordered.</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Split Stems</a:t>
            </a:r>
            <a:endParaRPr lang="en-US" dirty="0"/>
          </a:p>
        </p:txBody>
      </p:sp>
      <p:sp>
        <p:nvSpPr>
          <p:cNvPr id="3" name="Content Placeholder 2"/>
          <p:cNvSpPr>
            <a:spLocks noGrp="1"/>
          </p:cNvSpPr>
          <p:nvPr>
            <p:ph idx="1"/>
          </p:nvPr>
        </p:nvSpPr>
        <p:spPr>
          <a:xfrm>
            <a:off x="457200" y="914400"/>
            <a:ext cx="8229600" cy="5181600"/>
          </a:xfrm>
        </p:spPr>
        <p:txBody>
          <a:bodyPr>
            <a:normAutofit fontScale="92500" lnSpcReduction="20000"/>
          </a:bodyPr>
          <a:lstStyle/>
          <a:p>
            <a:r>
              <a:rPr lang="en-US" dirty="0" smtClean="0"/>
              <a:t>The purpose of the stem-and-leaf is to describe the data distribution graphically.</a:t>
            </a:r>
          </a:p>
          <a:p>
            <a:r>
              <a:rPr lang="en-US" dirty="0" smtClean="0"/>
              <a:t>If the data are too clustered, we can split and have multiple stems, thereby increasing the number of stems.</a:t>
            </a:r>
          </a:p>
          <a:p>
            <a:pPr lvl="1"/>
            <a:r>
              <a:rPr lang="en-US" dirty="0" smtClean="0"/>
              <a:t>Split 2 for 1:</a:t>
            </a:r>
          </a:p>
          <a:p>
            <a:pPr lvl="2"/>
            <a:r>
              <a:rPr lang="en-US" dirty="0" smtClean="0"/>
              <a:t>Lower stem for leaves 0, 1, 2, 3, 4</a:t>
            </a:r>
          </a:p>
          <a:p>
            <a:pPr lvl="2"/>
            <a:r>
              <a:rPr lang="en-US" dirty="0" smtClean="0"/>
              <a:t>Upper stem for leaves 5, 6, 7, 8, 9</a:t>
            </a:r>
          </a:p>
          <a:p>
            <a:pPr lvl="1"/>
            <a:r>
              <a:rPr lang="en-US" dirty="0" smtClean="0"/>
              <a:t>Split 5 for 1:</a:t>
            </a:r>
          </a:p>
          <a:p>
            <a:pPr lvl="2"/>
            <a:r>
              <a:rPr lang="en-US" dirty="0" smtClean="0"/>
              <a:t>1</a:t>
            </a:r>
            <a:r>
              <a:rPr lang="en-US" baseline="30000" dirty="0" smtClean="0"/>
              <a:t>st</a:t>
            </a:r>
            <a:r>
              <a:rPr lang="en-US" dirty="0" smtClean="0"/>
              <a:t> stem for leaves 0, 1</a:t>
            </a:r>
          </a:p>
          <a:p>
            <a:pPr lvl="2"/>
            <a:r>
              <a:rPr lang="en-US" dirty="0" smtClean="0"/>
              <a:t>2</a:t>
            </a:r>
            <a:r>
              <a:rPr lang="en-US" baseline="30000" dirty="0" smtClean="0"/>
              <a:t>nd</a:t>
            </a:r>
            <a:r>
              <a:rPr lang="en-US" dirty="0" smtClean="0"/>
              <a:t> stem for leaves 2, 3</a:t>
            </a:r>
          </a:p>
          <a:p>
            <a:pPr lvl="2"/>
            <a:r>
              <a:rPr lang="en-US" dirty="0" smtClean="0"/>
              <a:t>3</a:t>
            </a:r>
            <a:r>
              <a:rPr lang="en-US" baseline="30000" dirty="0" smtClean="0"/>
              <a:t>rd</a:t>
            </a:r>
            <a:r>
              <a:rPr lang="en-US" dirty="0" smtClean="0"/>
              <a:t> stem for leaves 4, 5</a:t>
            </a:r>
          </a:p>
          <a:p>
            <a:pPr lvl="2"/>
            <a:r>
              <a:rPr lang="en-US" dirty="0" smtClean="0"/>
              <a:t>4</a:t>
            </a:r>
            <a:r>
              <a:rPr lang="en-US" baseline="30000" dirty="0" smtClean="0"/>
              <a:t>th</a:t>
            </a:r>
            <a:r>
              <a:rPr lang="en-US" dirty="0" smtClean="0"/>
              <a:t> stem for leaves 6, 7</a:t>
            </a:r>
          </a:p>
          <a:p>
            <a:pPr lvl="2"/>
            <a:r>
              <a:rPr lang="en-US" dirty="0" smtClean="0"/>
              <a:t>5</a:t>
            </a:r>
            <a:r>
              <a:rPr lang="en-US" baseline="30000" dirty="0" smtClean="0"/>
              <a:t>th</a:t>
            </a:r>
            <a:r>
              <a:rPr lang="en-US" dirty="0" smtClean="0"/>
              <a:t> stem for leaves 8, 9</a:t>
            </a:r>
            <a:endParaRPr lang="en-US" dirty="0"/>
          </a:p>
        </p:txBody>
      </p:sp>
      <p:sp>
        <p:nvSpPr>
          <p:cNvPr id="4" name="Footer Placeholder 3"/>
          <p:cNvSpPr>
            <a:spLocks noGrp="1"/>
          </p:cNvSpPr>
          <p:nvPr>
            <p:ph type="ftr" sz="quarter" idx="11"/>
          </p:nvPr>
        </p:nvSpPr>
        <p:spPr/>
        <p:txBody>
          <a:bodyPr/>
          <a:lstStyle/>
          <a:p>
            <a:r>
              <a:rPr lang="en-US" dirty="0" smtClean="0"/>
              <a:t>Sec 6-2 Stem-And-Leaf Diagrams</a:t>
            </a:r>
          </a:p>
        </p:txBody>
      </p:sp>
      <p:sp>
        <p:nvSpPr>
          <p:cNvPr id="5" name="Slide Number Placeholder 4"/>
          <p:cNvSpPr>
            <a:spLocks noGrp="1"/>
          </p:cNvSpPr>
          <p:nvPr>
            <p:ph type="sldNum" sz="quarter" idx="12"/>
          </p:nvPr>
        </p:nvSpPr>
        <p:spPr/>
        <p:txBody>
          <a:bodyPr/>
          <a:lstStyle/>
          <a:p>
            <a:fld id="{BCCD5B6C-1501-406F-8FCF-78C56CDF75BB}" type="slidenum">
              <a:rPr lang="en-US" smtClean="0"/>
              <a:pPr/>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Objective for Chapter 6</a:t>
            </a:r>
            <a:endParaRPr lang="en-US" dirty="0"/>
          </a:p>
        </p:txBody>
      </p:sp>
      <p:sp>
        <p:nvSpPr>
          <p:cNvPr id="3" name="Content Placeholder 2"/>
          <p:cNvSpPr>
            <a:spLocks noGrp="1"/>
          </p:cNvSpPr>
          <p:nvPr>
            <p:ph idx="1"/>
          </p:nvPr>
        </p:nvSpPr>
        <p:spPr/>
        <p:txBody>
          <a:bodyPr>
            <a:normAutofit/>
          </a:bodyPr>
          <a:lstStyle/>
          <a:p>
            <a:pPr>
              <a:buNone/>
            </a:pPr>
            <a:r>
              <a:rPr lang="en-US" sz="2400" dirty="0" smtClean="0"/>
              <a:t>After careful study of this chapter, you should be able to do the following:</a:t>
            </a:r>
          </a:p>
          <a:p>
            <a:pPr marL="457200" indent="-457200">
              <a:buFont typeface="+mj-lt"/>
              <a:buAutoNum type="arabicPeriod"/>
            </a:pPr>
            <a:r>
              <a:rPr lang="en-US" sz="2000" dirty="0" smtClean="0"/>
              <a:t>Compute and interpret the sample mean, sample variance, sample standard deviation, sample median, and sample range.</a:t>
            </a:r>
          </a:p>
          <a:p>
            <a:pPr marL="457200" indent="-457200">
              <a:buFont typeface="+mj-lt"/>
              <a:buAutoNum type="arabicPeriod"/>
            </a:pPr>
            <a:r>
              <a:rPr lang="en-US" sz="2000" dirty="0" smtClean="0"/>
              <a:t>Explain the concepts of sample mean, sample variance, population mean, and population variance.</a:t>
            </a:r>
          </a:p>
          <a:p>
            <a:pPr marL="457200" indent="-457200">
              <a:buFont typeface="+mj-lt"/>
              <a:buAutoNum type="arabicPeriod"/>
            </a:pPr>
            <a:r>
              <a:rPr lang="en-US" sz="2000" dirty="0" smtClean="0"/>
              <a:t>Construct and interpret visual data displays, including the stem-and-leaf display, the histogram, and the box plot.</a:t>
            </a:r>
          </a:p>
          <a:p>
            <a:pPr marL="457200" indent="-457200">
              <a:buFont typeface="+mj-lt"/>
              <a:buAutoNum type="arabicPeriod"/>
            </a:pPr>
            <a:r>
              <a:rPr lang="en-US" sz="2000" dirty="0" smtClean="0"/>
              <a:t>Explain the concept of random sampling.</a:t>
            </a:r>
          </a:p>
          <a:p>
            <a:pPr marL="457200" indent="-457200">
              <a:buFont typeface="+mj-lt"/>
              <a:buAutoNum type="arabicPeriod"/>
            </a:pPr>
            <a:r>
              <a:rPr lang="en-US" sz="2000" dirty="0" smtClean="0"/>
              <a:t>Construct and interpret normal probability plots.</a:t>
            </a:r>
          </a:p>
          <a:p>
            <a:pPr marL="457200" indent="-457200">
              <a:buFont typeface="+mj-lt"/>
              <a:buAutoNum type="arabicPeriod"/>
            </a:pPr>
            <a:r>
              <a:rPr lang="en-US" sz="2000" dirty="0" smtClean="0"/>
              <a:t>Explain how to use box plots, and other data displays, to visually compare two or more samples of data.</a:t>
            </a:r>
          </a:p>
          <a:p>
            <a:pPr marL="457200" indent="-457200">
              <a:buFont typeface="+mj-lt"/>
              <a:buAutoNum type="arabicPeriod"/>
            </a:pPr>
            <a:r>
              <a:rPr lang="en-US" sz="2000" dirty="0" smtClean="0"/>
              <a:t>Know how to use simple time series plots to visually display the important features of time-oriented data.</a:t>
            </a:r>
          </a:p>
          <a:p>
            <a:endParaRPr lang="en-US" dirty="0"/>
          </a:p>
        </p:txBody>
      </p:sp>
      <p:sp>
        <p:nvSpPr>
          <p:cNvPr id="4" name="Slide Number Placeholder 3"/>
          <p:cNvSpPr>
            <a:spLocks noGrp="1"/>
          </p:cNvSpPr>
          <p:nvPr>
            <p:ph type="sldNum" sz="quarter" idx="12"/>
          </p:nvPr>
        </p:nvSpPr>
        <p:spPr/>
        <p:txBody>
          <a:bodyPr/>
          <a:lstStyle/>
          <a:p>
            <a:fld id="{BCCD5B6C-1501-406F-8FCF-78C56CDF75BB}" type="slidenum">
              <a:rPr lang="en-US" smtClean="0"/>
              <a:pPr/>
              <a:t>2</a:t>
            </a:fld>
            <a:endParaRPr lang="en-US" dirty="0"/>
          </a:p>
        </p:txBody>
      </p:sp>
      <p:sp>
        <p:nvSpPr>
          <p:cNvPr id="5" name="Footer Placeholder 4"/>
          <p:cNvSpPr>
            <a:spLocks noGrp="1"/>
          </p:cNvSpPr>
          <p:nvPr>
            <p:ph type="ftr" sz="quarter" idx="11"/>
          </p:nvPr>
        </p:nvSpPr>
        <p:spPr/>
        <p:txBody>
          <a:bodyPr/>
          <a:lstStyle/>
          <a:p>
            <a:r>
              <a:rPr lang="en-US" dirty="0" smtClean="0"/>
              <a:t>Chapter 6 Learning Objectives</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6-5: Chemical Yield Displays</a:t>
            </a:r>
            <a:endParaRPr lang="en-US" dirty="0"/>
          </a:p>
        </p:txBody>
      </p:sp>
      <p:sp>
        <p:nvSpPr>
          <p:cNvPr id="4" name="Footer Placeholder 3"/>
          <p:cNvSpPr>
            <a:spLocks noGrp="1"/>
          </p:cNvSpPr>
          <p:nvPr>
            <p:ph type="ftr" sz="quarter" idx="11"/>
          </p:nvPr>
        </p:nvSpPr>
        <p:spPr/>
        <p:txBody>
          <a:bodyPr/>
          <a:lstStyle/>
          <a:p>
            <a:r>
              <a:rPr lang="en-US" dirty="0" smtClean="0"/>
              <a:t>Sec 6-2 Stem-And-Leaf Diagrams</a:t>
            </a:r>
          </a:p>
        </p:txBody>
      </p:sp>
      <p:sp>
        <p:nvSpPr>
          <p:cNvPr id="5" name="Slide Number Placeholder 4"/>
          <p:cNvSpPr>
            <a:spLocks noGrp="1"/>
          </p:cNvSpPr>
          <p:nvPr>
            <p:ph type="sldNum" sz="quarter" idx="12"/>
          </p:nvPr>
        </p:nvSpPr>
        <p:spPr/>
        <p:txBody>
          <a:bodyPr/>
          <a:lstStyle/>
          <a:p>
            <a:fld id="{BCCD5B6C-1501-406F-8FCF-78C56CDF75BB}" type="slidenum">
              <a:rPr lang="en-US" smtClean="0"/>
              <a:pPr/>
              <a:t>20</a:t>
            </a:fld>
            <a:endParaRPr lang="en-US" dirty="0"/>
          </a:p>
        </p:txBody>
      </p:sp>
      <p:pic>
        <p:nvPicPr>
          <p:cNvPr id="57346" name="Picture 2" descr="C:\Documents and Settings\rsims\My Documents\Sims Courses\Wiley Slide Development Project\JPEG images from Jenny\Ch06\fig_06_05.jpg"/>
          <p:cNvPicPr>
            <a:picLocks noChangeAspect="1" noChangeArrowheads="1"/>
          </p:cNvPicPr>
          <p:nvPr/>
        </p:nvPicPr>
        <p:blipFill>
          <a:blip r:embed="rId3" cstate="print"/>
          <a:srcRect/>
          <a:stretch>
            <a:fillRect/>
          </a:stretch>
        </p:blipFill>
        <p:spPr bwMode="auto">
          <a:xfrm>
            <a:off x="1905000" y="914400"/>
            <a:ext cx="6620003" cy="5105400"/>
          </a:xfrm>
          <a:prstGeom prst="rect">
            <a:avLst/>
          </a:prstGeom>
          <a:noFill/>
        </p:spPr>
      </p:pic>
      <p:sp>
        <p:nvSpPr>
          <p:cNvPr id="7" name="TextBox 6"/>
          <p:cNvSpPr txBox="1"/>
          <p:nvPr/>
        </p:nvSpPr>
        <p:spPr>
          <a:xfrm>
            <a:off x="1676400" y="4953000"/>
            <a:ext cx="5287409" cy="1015663"/>
          </a:xfrm>
          <a:prstGeom prst="rect">
            <a:avLst/>
          </a:prstGeom>
          <a:noFill/>
        </p:spPr>
        <p:txBody>
          <a:bodyPr wrap="none" rtlCol="0">
            <a:spAutoFit/>
          </a:bodyPr>
          <a:lstStyle/>
          <a:p>
            <a:r>
              <a:rPr lang="en-US" sz="2000" dirty="0" smtClean="0">
                <a:solidFill>
                  <a:srgbClr val="0070C0"/>
                </a:solidFill>
              </a:rPr>
              <a:t>Figure 6-5  </a:t>
            </a:r>
            <a:r>
              <a:rPr lang="en-US" sz="2000" dirty="0" smtClean="0"/>
              <a:t>(a)  Stems not split; too compact</a:t>
            </a:r>
          </a:p>
          <a:p>
            <a:r>
              <a:rPr lang="en-US" sz="2000" dirty="0" smtClean="0"/>
              <a:t>	    (b) Stems split 2-for-1; nice shape</a:t>
            </a:r>
          </a:p>
          <a:p>
            <a:r>
              <a:rPr lang="en-US" sz="2000" dirty="0" smtClean="0"/>
              <a:t>	    (c)  Stems split 5-for-1; too spread out</a:t>
            </a:r>
            <a:endParaRPr lang="en-US" sz="2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Stem-and-Leaf by Minitab</a:t>
            </a:r>
            <a:endParaRPr lang="en-US" dirty="0"/>
          </a:p>
        </p:txBody>
      </p:sp>
      <p:sp>
        <p:nvSpPr>
          <p:cNvPr id="3" name="Content Placeholder 2"/>
          <p:cNvSpPr>
            <a:spLocks noGrp="1"/>
          </p:cNvSpPr>
          <p:nvPr>
            <p:ph idx="1"/>
          </p:nvPr>
        </p:nvSpPr>
        <p:spPr>
          <a:xfrm>
            <a:off x="304800" y="914400"/>
            <a:ext cx="4953000" cy="5257800"/>
          </a:xfrm>
        </p:spPr>
        <p:txBody>
          <a:bodyPr>
            <a:normAutofit fontScale="92500"/>
          </a:bodyPr>
          <a:lstStyle/>
          <a:p>
            <a:r>
              <a:rPr lang="en-US" dirty="0" smtClean="0"/>
              <a:t>Table 6-2 data:  Leaves are ordered, hence the data is sorted.</a:t>
            </a:r>
          </a:p>
          <a:p>
            <a:r>
              <a:rPr lang="en-US" dirty="0" smtClean="0"/>
              <a:t>Median is the middle of the sorted observations.</a:t>
            </a:r>
          </a:p>
          <a:p>
            <a:pPr lvl="1"/>
            <a:r>
              <a:rPr lang="en-US" dirty="0" smtClean="0"/>
              <a:t>If n is odd, the middle value.</a:t>
            </a:r>
          </a:p>
          <a:p>
            <a:pPr lvl="1"/>
            <a:r>
              <a:rPr lang="en-US" dirty="0" smtClean="0"/>
              <a:t>If n is even, the average or midpoint of the two middle values.  Median is 161.5.</a:t>
            </a:r>
          </a:p>
          <a:p>
            <a:r>
              <a:rPr lang="en-US" dirty="0" smtClean="0"/>
              <a:t>Mode is 158, the most frequent value.</a:t>
            </a:r>
            <a:endParaRPr lang="en-US" dirty="0"/>
          </a:p>
        </p:txBody>
      </p:sp>
      <p:sp>
        <p:nvSpPr>
          <p:cNvPr id="4" name="Footer Placeholder 3"/>
          <p:cNvSpPr>
            <a:spLocks noGrp="1"/>
          </p:cNvSpPr>
          <p:nvPr>
            <p:ph type="ftr" sz="quarter" idx="11"/>
          </p:nvPr>
        </p:nvSpPr>
        <p:spPr/>
        <p:txBody>
          <a:bodyPr/>
          <a:lstStyle/>
          <a:p>
            <a:r>
              <a:rPr lang="en-US" dirty="0" smtClean="0"/>
              <a:t>Sec 6-2 Stem-And-Leaf Diagrams</a:t>
            </a:r>
          </a:p>
        </p:txBody>
      </p:sp>
      <p:sp>
        <p:nvSpPr>
          <p:cNvPr id="5" name="Slide Number Placeholder 4"/>
          <p:cNvSpPr>
            <a:spLocks noGrp="1"/>
          </p:cNvSpPr>
          <p:nvPr>
            <p:ph type="sldNum" sz="quarter" idx="12"/>
          </p:nvPr>
        </p:nvSpPr>
        <p:spPr/>
        <p:txBody>
          <a:bodyPr/>
          <a:lstStyle/>
          <a:p>
            <a:fld id="{BCCD5B6C-1501-406F-8FCF-78C56CDF75BB}" type="slidenum">
              <a:rPr lang="en-US" smtClean="0"/>
              <a:pPr/>
              <a:t>21</a:t>
            </a:fld>
            <a:endParaRPr lang="en-US" dirty="0"/>
          </a:p>
        </p:txBody>
      </p:sp>
      <p:graphicFrame>
        <p:nvGraphicFramePr>
          <p:cNvPr id="58376" name="Object 8"/>
          <p:cNvGraphicFramePr>
            <a:graphicFrameLocks noChangeAspect="1"/>
          </p:cNvGraphicFramePr>
          <p:nvPr/>
        </p:nvGraphicFramePr>
        <p:xfrm>
          <a:off x="5334000" y="838200"/>
          <a:ext cx="2743200" cy="5686816"/>
        </p:xfrm>
        <a:graphic>
          <a:graphicData uri="http://schemas.openxmlformats.org/presentationml/2006/ole">
            <p:oleObj spid="_x0000_s58376" name="Worksheet" r:id="rId4" imgW="2086051" imgH="4324502" progId="Excel.Sheet.12">
              <p:embed/>
            </p:oleObj>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Quartiles</a:t>
            </a:r>
            <a:endParaRPr lang="en-US" dirty="0"/>
          </a:p>
        </p:txBody>
      </p:sp>
      <p:sp>
        <p:nvSpPr>
          <p:cNvPr id="3" name="Content Placeholder 2"/>
          <p:cNvSpPr>
            <a:spLocks noGrp="1"/>
          </p:cNvSpPr>
          <p:nvPr>
            <p:ph idx="1"/>
          </p:nvPr>
        </p:nvSpPr>
        <p:spPr>
          <a:xfrm>
            <a:off x="457200" y="914400"/>
            <a:ext cx="8229600" cy="3733800"/>
          </a:xfrm>
        </p:spPr>
        <p:txBody>
          <a:bodyPr>
            <a:normAutofit fontScale="77500" lnSpcReduction="20000"/>
          </a:bodyPr>
          <a:lstStyle/>
          <a:p>
            <a:r>
              <a:rPr lang="en-US" dirty="0" smtClean="0"/>
              <a:t>The three quartiles partition the data into four equally sized counts or segments.</a:t>
            </a:r>
          </a:p>
          <a:p>
            <a:pPr lvl="1"/>
            <a:r>
              <a:rPr lang="en-US" dirty="0" smtClean="0"/>
              <a:t>25% of the data is less than </a:t>
            </a:r>
            <a:r>
              <a:rPr lang="en-US" i="1" dirty="0" smtClean="0"/>
              <a:t>q</a:t>
            </a:r>
            <a:r>
              <a:rPr lang="en-US" baseline="-25000" dirty="0" smtClean="0"/>
              <a:t>1</a:t>
            </a:r>
            <a:r>
              <a:rPr lang="en-US" dirty="0" smtClean="0"/>
              <a:t>.</a:t>
            </a:r>
          </a:p>
          <a:p>
            <a:pPr lvl="1"/>
            <a:r>
              <a:rPr lang="en-US" dirty="0" smtClean="0"/>
              <a:t>50% of the data is less than </a:t>
            </a:r>
            <a:r>
              <a:rPr lang="en-US" i="1" dirty="0" smtClean="0"/>
              <a:t>q</a:t>
            </a:r>
            <a:r>
              <a:rPr lang="en-US" baseline="-25000" dirty="0" smtClean="0"/>
              <a:t>2</a:t>
            </a:r>
            <a:r>
              <a:rPr lang="en-US" dirty="0" smtClean="0"/>
              <a:t>, the median.</a:t>
            </a:r>
          </a:p>
          <a:p>
            <a:pPr lvl="1"/>
            <a:r>
              <a:rPr lang="en-US" dirty="0" smtClean="0"/>
              <a:t>75% of the data is less than q</a:t>
            </a:r>
            <a:r>
              <a:rPr lang="en-US" baseline="-25000" dirty="0" smtClean="0"/>
              <a:t>3</a:t>
            </a:r>
            <a:r>
              <a:rPr lang="en-US" dirty="0" smtClean="0"/>
              <a:t>.</a:t>
            </a:r>
          </a:p>
          <a:p>
            <a:r>
              <a:rPr lang="en-US" dirty="0" smtClean="0"/>
              <a:t>Calculated as </a:t>
            </a:r>
            <a:r>
              <a:rPr lang="en-US" i="1" dirty="0" smtClean="0"/>
              <a:t>Index</a:t>
            </a:r>
            <a:r>
              <a:rPr lang="en-US" dirty="0" smtClean="0"/>
              <a:t> = </a:t>
            </a:r>
            <a:r>
              <a:rPr lang="en-US" i="1" dirty="0" smtClean="0"/>
              <a:t>f</a:t>
            </a:r>
            <a:r>
              <a:rPr lang="en-US" dirty="0" smtClean="0"/>
              <a:t>(</a:t>
            </a:r>
            <a:r>
              <a:rPr lang="en-US" i="1" dirty="0" smtClean="0"/>
              <a:t>n</a:t>
            </a:r>
            <a:r>
              <a:rPr lang="en-US" dirty="0" smtClean="0"/>
              <a:t>+1) where:</a:t>
            </a:r>
          </a:p>
          <a:p>
            <a:pPr lvl="1"/>
            <a:r>
              <a:rPr lang="en-US" i="1" dirty="0" smtClean="0"/>
              <a:t>Index</a:t>
            </a:r>
            <a:r>
              <a:rPr lang="en-US" dirty="0" smtClean="0"/>
              <a:t> (</a:t>
            </a:r>
            <a:r>
              <a:rPr lang="en-US" i="1" dirty="0" smtClean="0"/>
              <a:t>I</a:t>
            </a:r>
            <a:r>
              <a:rPr lang="en-US" dirty="0" smtClean="0"/>
              <a:t>) is the </a:t>
            </a:r>
            <a:r>
              <a:rPr lang="en-US" i="1" dirty="0" smtClean="0"/>
              <a:t>I</a:t>
            </a:r>
            <a:r>
              <a:rPr lang="en-US" baseline="30000" dirty="0" smtClean="0"/>
              <a:t>th</a:t>
            </a:r>
            <a:r>
              <a:rPr lang="en-US" dirty="0" smtClean="0"/>
              <a:t> item (interpolated) of the sorted data list.</a:t>
            </a:r>
          </a:p>
          <a:p>
            <a:pPr lvl="1"/>
            <a:r>
              <a:rPr lang="en-US" i="1" dirty="0" smtClean="0"/>
              <a:t>f</a:t>
            </a:r>
            <a:r>
              <a:rPr lang="en-US" dirty="0" smtClean="0"/>
              <a:t> is the fraction associated with the quartile.</a:t>
            </a:r>
          </a:p>
          <a:p>
            <a:pPr lvl="1"/>
            <a:r>
              <a:rPr lang="en-US" i="1" dirty="0" smtClean="0"/>
              <a:t>n</a:t>
            </a:r>
            <a:r>
              <a:rPr lang="en-US" dirty="0" smtClean="0"/>
              <a:t> is the sample size.</a:t>
            </a:r>
          </a:p>
          <a:p>
            <a:r>
              <a:rPr lang="en-US" dirty="0" smtClean="0"/>
              <a:t>For the Table 6-2 data:</a:t>
            </a:r>
          </a:p>
        </p:txBody>
      </p:sp>
      <p:sp>
        <p:nvSpPr>
          <p:cNvPr id="4" name="Footer Placeholder 3"/>
          <p:cNvSpPr>
            <a:spLocks noGrp="1"/>
          </p:cNvSpPr>
          <p:nvPr>
            <p:ph type="ftr" sz="quarter" idx="11"/>
          </p:nvPr>
        </p:nvSpPr>
        <p:spPr/>
        <p:txBody>
          <a:bodyPr/>
          <a:lstStyle/>
          <a:p>
            <a:r>
              <a:rPr lang="en-US" dirty="0" smtClean="0"/>
              <a:t>Sec 6-2 Stem-And-Leaf Diagrams</a:t>
            </a:r>
          </a:p>
        </p:txBody>
      </p:sp>
      <p:sp>
        <p:nvSpPr>
          <p:cNvPr id="5" name="Slide Number Placeholder 4"/>
          <p:cNvSpPr>
            <a:spLocks noGrp="1"/>
          </p:cNvSpPr>
          <p:nvPr>
            <p:ph type="sldNum" sz="quarter" idx="12"/>
          </p:nvPr>
        </p:nvSpPr>
        <p:spPr/>
        <p:txBody>
          <a:bodyPr/>
          <a:lstStyle/>
          <a:p>
            <a:fld id="{BCCD5B6C-1501-406F-8FCF-78C56CDF75BB}" type="slidenum">
              <a:rPr lang="en-US" smtClean="0"/>
              <a:pPr/>
              <a:t>22</a:t>
            </a:fld>
            <a:endParaRPr lang="en-US" dirty="0"/>
          </a:p>
        </p:txBody>
      </p:sp>
      <p:graphicFrame>
        <p:nvGraphicFramePr>
          <p:cNvPr id="59395" name="Object 3"/>
          <p:cNvGraphicFramePr>
            <a:graphicFrameLocks noChangeAspect="1"/>
          </p:cNvGraphicFramePr>
          <p:nvPr/>
        </p:nvGraphicFramePr>
        <p:xfrm>
          <a:off x="4288420" y="3733800"/>
          <a:ext cx="4398380" cy="2286000"/>
        </p:xfrm>
        <a:graphic>
          <a:graphicData uri="http://schemas.openxmlformats.org/presentationml/2006/ole">
            <p:oleObj spid="_x0000_s59395" name="Worksheet" r:id="rId4" imgW="2895600" imgH="1505102" progId="Excel.Sheet.12">
              <p:embed/>
            </p:oleObj>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Percentiles</a:t>
            </a:r>
            <a:endParaRPr lang="en-US" dirty="0"/>
          </a:p>
        </p:txBody>
      </p:sp>
      <p:sp>
        <p:nvSpPr>
          <p:cNvPr id="3" name="Content Placeholder 2"/>
          <p:cNvSpPr>
            <a:spLocks noGrp="1"/>
          </p:cNvSpPr>
          <p:nvPr>
            <p:ph idx="1"/>
          </p:nvPr>
        </p:nvSpPr>
        <p:spPr/>
        <p:txBody>
          <a:bodyPr/>
          <a:lstStyle/>
          <a:p>
            <a:r>
              <a:rPr lang="en-US" dirty="0" smtClean="0"/>
              <a:t>Percentiles are a special case of the quartiles.</a:t>
            </a:r>
          </a:p>
          <a:p>
            <a:r>
              <a:rPr lang="en-US" dirty="0" smtClean="0"/>
              <a:t>Percentiles partition the data into 100 segments.</a:t>
            </a:r>
          </a:p>
          <a:p>
            <a:r>
              <a:rPr lang="en-US" dirty="0" smtClean="0"/>
              <a:t>The </a:t>
            </a:r>
            <a:r>
              <a:rPr lang="en-US" i="1" dirty="0" smtClean="0"/>
              <a:t>Index</a:t>
            </a:r>
            <a:r>
              <a:rPr lang="en-US" dirty="0" smtClean="0"/>
              <a:t> = </a:t>
            </a:r>
            <a:r>
              <a:rPr lang="en-US" i="1" dirty="0" smtClean="0"/>
              <a:t>f</a:t>
            </a:r>
            <a:r>
              <a:rPr lang="en-US" dirty="0" smtClean="0"/>
              <a:t>(</a:t>
            </a:r>
            <a:r>
              <a:rPr lang="en-US" i="1" dirty="0" smtClean="0"/>
              <a:t>n</a:t>
            </a:r>
            <a:r>
              <a:rPr lang="en-US" dirty="0" smtClean="0"/>
              <a:t>+1) methodology is the same.</a:t>
            </a:r>
          </a:p>
          <a:p>
            <a:r>
              <a:rPr lang="en-US" dirty="0" smtClean="0"/>
              <a:t>The 37%ile is calculated as follows:</a:t>
            </a:r>
          </a:p>
          <a:p>
            <a:pPr lvl="1"/>
            <a:r>
              <a:rPr lang="en-US" dirty="0" smtClean="0"/>
              <a:t>Refer to the Table 6-2 stem-and-leaf diagram.</a:t>
            </a:r>
          </a:p>
          <a:p>
            <a:pPr lvl="1"/>
            <a:r>
              <a:rPr lang="en-US" i="1" dirty="0" smtClean="0"/>
              <a:t>Index</a:t>
            </a:r>
            <a:r>
              <a:rPr lang="en-US" dirty="0" smtClean="0"/>
              <a:t> = 0.37(81) = 29.97</a:t>
            </a:r>
          </a:p>
          <a:p>
            <a:pPr lvl="1"/>
            <a:r>
              <a:rPr lang="en-US" dirty="0" smtClean="0"/>
              <a:t>37%ile = 153 + 0.97(154 – 153) = 153.97</a:t>
            </a:r>
          </a:p>
        </p:txBody>
      </p:sp>
      <p:sp>
        <p:nvSpPr>
          <p:cNvPr id="4" name="Footer Placeholder 3"/>
          <p:cNvSpPr>
            <a:spLocks noGrp="1"/>
          </p:cNvSpPr>
          <p:nvPr>
            <p:ph type="ftr" sz="quarter" idx="11"/>
          </p:nvPr>
        </p:nvSpPr>
        <p:spPr/>
        <p:txBody>
          <a:bodyPr/>
          <a:lstStyle/>
          <a:p>
            <a:r>
              <a:rPr lang="en-US" dirty="0" smtClean="0"/>
              <a:t>Sec 6-2 Stem-And-Leaf Diagrams</a:t>
            </a:r>
          </a:p>
        </p:txBody>
      </p:sp>
      <p:sp>
        <p:nvSpPr>
          <p:cNvPr id="5" name="Slide Number Placeholder 4"/>
          <p:cNvSpPr>
            <a:spLocks noGrp="1"/>
          </p:cNvSpPr>
          <p:nvPr>
            <p:ph type="sldNum" sz="quarter" idx="12"/>
          </p:nvPr>
        </p:nvSpPr>
        <p:spPr/>
        <p:txBody>
          <a:bodyPr/>
          <a:lstStyle/>
          <a:p>
            <a:fld id="{BCCD5B6C-1501-406F-8FCF-78C56CDF75BB}" type="slidenum">
              <a:rPr lang="en-US" smtClean="0"/>
              <a:pPr/>
              <a:t>23</a:t>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Interquartile Range</a:t>
            </a:r>
            <a:endParaRPr lang="en-US" dirty="0"/>
          </a:p>
        </p:txBody>
      </p:sp>
      <p:sp>
        <p:nvSpPr>
          <p:cNvPr id="3" name="Content Placeholder 2"/>
          <p:cNvSpPr>
            <a:spLocks noGrp="1"/>
          </p:cNvSpPr>
          <p:nvPr>
            <p:ph idx="1"/>
          </p:nvPr>
        </p:nvSpPr>
        <p:spPr/>
        <p:txBody>
          <a:bodyPr/>
          <a:lstStyle/>
          <a:p>
            <a:r>
              <a:rPr lang="en-US" dirty="0" smtClean="0"/>
              <a:t>The interquartile range (IQR) is defined as:</a:t>
            </a:r>
          </a:p>
          <a:p>
            <a:pPr algn="ctr">
              <a:buNone/>
            </a:pPr>
            <a:r>
              <a:rPr lang="en-US" dirty="0" smtClean="0"/>
              <a:t>IQR = </a:t>
            </a:r>
            <a:r>
              <a:rPr lang="en-US" i="1" dirty="0" smtClean="0"/>
              <a:t>q</a:t>
            </a:r>
            <a:r>
              <a:rPr lang="en-US" baseline="-25000" dirty="0" smtClean="0"/>
              <a:t>1</a:t>
            </a:r>
            <a:r>
              <a:rPr lang="en-US" dirty="0" smtClean="0"/>
              <a:t> – </a:t>
            </a:r>
            <a:r>
              <a:rPr lang="en-US" i="1" dirty="0" smtClean="0"/>
              <a:t>q</a:t>
            </a:r>
            <a:r>
              <a:rPr lang="en-US" baseline="-25000" dirty="0" smtClean="0"/>
              <a:t>3</a:t>
            </a:r>
            <a:r>
              <a:rPr lang="en-US" dirty="0" smtClean="0"/>
              <a:t>.</a:t>
            </a:r>
          </a:p>
          <a:p>
            <a:r>
              <a:rPr lang="en-US" dirty="0" smtClean="0"/>
              <a:t>From Table 6-2:</a:t>
            </a:r>
          </a:p>
          <a:p>
            <a:pPr algn="ctr">
              <a:buNone/>
            </a:pPr>
            <a:r>
              <a:rPr lang="en-US" dirty="0" smtClean="0"/>
              <a:t>IQR = 181.00 – 143.25 = 37.75 =  37.8</a:t>
            </a:r>
          </a:p>
          <a:p>
            <a:r>
              <a:rPr lang="en-US" dirty="0" smtClean="0"/>
              <a:t>Impact of outlier data:</a:t>
            </a:r>
          </a:p>
          <a:p>
            <a:pPr lvl="1"/>
            <a:r>
              <a:rPr lang="en-US" dirty="0" smtClean="0"/>
              <a:t>IQR is not affected</a:t>
            </a:r>
          </a:p>
          <a:p>
            <a:pPr lvl="1"/>
            <a:r>
              <a:rPr lang="en-US" dirty="0" smtClean="0"/>
              <a:t>Range is directly affected.</a:t>
            </a:r>
          </a:p>
          <a:p>
            <a:endParaRPr lang="en-US" dirty="0"/>
          </a:p>
        </p:txBody>
      </p:sp>
      <p:sp>
        <p:nvSpPr>
          <p:cNvPr id="4" name="Footer Placeholder 3"/>
          <p:cNvSpPr>
            <a:spLocks noGrp="1"/>
          </p:cNvSpPr>
          <p:nvPr>
            <p:ph type="ftr" sz="quarter" idx="11"/>
          </p:nvPr>
        </p:nvSpPr>
        <p:spPr/>
        <p:txBody>
          <a:bodyPr/>
          <a:lstStyle/>
          <a:p>
            <a:r>
              <a:rPr lang="en-US" dirty="0" smtClean="0"/>
              <a:t>Sec 6-2 Stem-And-Leaf Diagrams</a:t>
            </a:r>
          </a:p>
        </p:txBody>
      </p:sp>
      <p:sp>
        <p:nvSpPr>
          <p:cNvPr id="5" name="Slide Number Placeholder 4"/>
          <p:cNvSpPr>
            <a:spLocks noGrp="1"/>
          </p:cNvSpPr>
          <p:nvPr>
            <p:ph type="sldNum" sz="quarter" idx="12"/>
          </p:nvPr>
        </p:nvSpPr>
        <p:spPr/>
        <p:txBody>
          <a:bodyPr/>
          <a:lstStyle/>
          <a:p>
            <a:fld id="{BCCD5B6C-1501-406F-8FCF-78C56CDF75BB}" type="slidenum">
              <a:rPr lang="en-US" smtClean="0"/>
              <a:pPr/>
              <a:t>24</a:t>
            </a:fld>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Minitab Descriptives</a:t>
            </a:r>
            <a:endParaRPr lang="en-US" dirty="0"/>
          </a:p>
        </p:txBody>
      </p:sp>
      <p:sp>
        <p:nvSpPr>
          <p:cNvPr id="3" name="Content Placeholder 2"/>
          <p:cNvSpPr>
            <a:spLocks noGrp="1"/>
          </p:cNvSpPr>
          <p:nvPr>
            <p:ph idx="1"/>
          </p:nvPr>
        </p:nvSpPr>
        <p:spPr>
          <a:xfrm>
            <a:off x="457200" y="1066800"/>
            <a:ext cx="8229600" cy="2362200"/>
          </a:xfrm>
        </p:spPr>
        <p:txBody>
          <a:bodyPr/>
          <a:lstStyle/>
          <a:p>
            <a:r>
              <a:rPr lang="en-US" dirty="0" smtClean="0"/>
              <a:t>The Minitab selection menu:</a:t>
            </a:r>
          </a:p>
          <a:p>
            <a:pPr algn="ctr">
              <a:buNone/>
            </a:pPr>
            <a:r>
              <a:rPr lang="en-US" sz="2800" dirty="0" smtClean="0">
                <a:solidFill>
                  <a:srgbClr val="0070C0"/>
                </a:solidFill>
              </a:rPr>
              <a:t>Stat &gt; Basic Statistics &gt; Display Descriptive Statistics</a:t>
            </a:r>
          </a:p>
          <a:p>
            <a:pPr>
              <a:buNone/>
            </a:pPr>
            <a:r>
              <a:rPr lang="en-US" dirty="0" smtClean="0"/>
              <a:t>calculates the descriptive statistics for a data set.</a:t>
            </a:r>
          </a:p>
          <a:p>
            <a:r>
              <a:rPr lang="en-US" dirty="0" smtClean="0"/>
              <a:t>For the Table 6-2 data, Minitab produces:</a:t>
            </a:r>
            <a:endParaRPr lang="en-US" dirty="0"/>
          </a:p>
        </p:txBody>
      </p:sp>
      <p:sp>
        <p:nvSpPr>
          <p:cNvPr id="4" name="Footer Placeholder 3"/>
          <p:cNvSpPr>
            <a:spLocks noGrp="1"/>
          </p:cNvSpPr>
          <p:nvPr>
            <p:ph type="ftr" sz="quarter" idx="11"/>
          </p:nvPr>
        </p:nvSpPr>
        <p:spPr/>
        <p:txBody>
          <a:bodyPr/>
          <a:lstStyle/>
          <a:p>
            <a:r>
              <a:rPr lang="en-US" dirty="0" smtClean="0"/>
              <a:t>Sec 6-2 Stem-And-Leaf Diagrams</a:t>
            </a:r>
          </a:p>
        </p:txBody>
      </p:sp>
      <p:sp>
        <p:nvSpPr>
          <p:cNvPr id="5" name="Slide Number Placeholder 4"/>
          <p:cNvSpPr>
            <a:spLocks noGrp="1"/>
          </p:cNvSpPr>
          <p:nvPr>
            <p:ph type="sldNum" sz="quarter" idx="12"/>
          </p:nvPr>
        </p:nvSpPr>
        <p:spPr/>
        <p:txBody>
          <a:bodyPr/>
          <a:lstStyle/>
          <a:p>
            <a:fld id="{BCCD5B6C-1501-406F-8FCF-78C56CDF75BB}" type="slidenum">
              <a:rPr lang="en-US" smtClean="0"/>
              <a:pPr/>
              <a:t>25</a:t>
            </a:fld>
            <a:endParaRPr lang="en-US" dirty="0"/>
          </a:p>
        </p:txBody>
      </p:sp>
      <p:graphicFrame>
        <p:nvGraphicFramePr>
          <p:cNvPr id="60421" name="Object 5"/>
          <p:cNvGraphicFramePr>
            <a:graphicFrameLocks noChangeAspect="1"/>
          </p:cNvGraphicFramePr>
          <p:nvPr/>
        </p:nvGraphicFramePr>
        <p:xfrm>
          <a:off x="1600200" y="3657600"/>
          <a:ext cx="6044990" cy="2209800"/>
        </p:xfrm>
        <a:graphic>
          <a:graphicData uri="http://schemas.openxmlformats.org/presentationml/2006/ole">
            <p:oleObj spid="_x0000_s60421" name="Worksheet" r:id="rId4" imgW="3152851" imgH="1152449" progId="Excel.Sheet.12">
              <p:embed/>
            </p:oleObj>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Frequency Distributions</a:t>
            </a:r>
            <a:endParaRPr lang="en-US" dirty="0"/>
          </a:p>
        </p:txBody>
      </p:sp>
      <p:sp>
        <p:nvSpPr>
          <p:cNvPr id="3" name="Content Placeholder 2"/>
          <p:cNvSpPr>
            <a:spLocks noGrp="1"/>
          </p:cNvSpPr>
          <p:nvPr>
            <p:ph idx="1"/>
          </p:nvPr>
        </p:nvSpPr>
        <p:spPr/>
        <p:txBody>
          <a:bodyPr>
            <a:normAutofit fontScale="92500"/>
          </a:bodyPr>
          <a:lstStyle/>
          <a:p>
            <a:r>
              <a:rPr lang="en-US" dirty="0" smtClean="0"/>
              <a:t>A frequency distribution is a compact summary of data, expressed as a table, graph, or function.</a:t>
            </a:r>
          </a:p>
          <a:p>
            <a:r>
              <a:rPr lang="en-US" dirty="0" smtClean="0"/>
              <a:t>The data is gathered into </a:t>
            </a:r>
            <a:r>
              <a:rPr lang="en-US" dirty="0" smtClean="0">
                <a:solidFill>
                  <a:srgbClr val="0070C0"/>
                </a:solidFill>
              </a:rPr>
              <a:t>bins</a:t>
            </a:r>
            <a:r>
              <a:rPr lang="en-US" dirty="0" smtClean="0"/>
              <a:t> or </a:t>
            </a:r>
            <a:r>
              <a:rPr lang="en-US" dirty="0" smtClean="0">
                <a:solidFill>
                  <a:srgbClr val="0070C0"/>
                </a:solidFill>
              </a:rPr>
              <a:t>cells</a:t>
            </a:r>
            <a:r>
              <a:rPr lang="en-US" dirty="0" smtClean="0"/>
              <a:t>, defined by </a:t>
            </a:r>
            <a:r>
              <a:rPr lang="en-US" dirty="0" smtClean="0">
                <a:solidFill>
                  <a:srgbClr val="0070C0"/>
                </a:solidFill>
              </a:rPr>
              <a:t>class intervals</a:t>
            </a:r>
            <a:r>
              <a:rPr lang="en-US" dirty="0" smtClean="0"/>
              <a:t>.</a:t>
            </a:r>
          </a:p>
          <a:p>
            <a:r>
              <a:rPr lang="en-US" dirty="0" smtClean="0"/>
              <a:t>The </a:t>
            </a:r>
            <a:r>
              <a:rPr lang="en-US" dirty="0" smtClean="0">
                <a:solidFill>
                  <a:srgbClr val="0070C0"/>
                </a:solidFill>
              </a:rPr>
              <a:t>number of classes</a:t>
            </a:r>
            <a:r>
              <a:rPr lang="en-US" dirty="0" smtClean="0"/>
              <a:t>, multiplied by the class interval, should exceed the range of the data.  The square root of the sample size is a guide.</a:t>
            </a:r>
          </a:p>
          <a:p>
            <a:r>
              <a:rPr lang="en-US" dirty="0" smtClean="0"/>
              <a:t>The boundaries of the class intervals should be convenient values, as should the </a:t>
            </a:r>
            <a:r>
              <a:rPr lang="en-US" dirty="0" smtClean="0">
                <a:solidFill>
                  <a:srgbClr val="0070C0"/>
                </a:solidFill>
              </a:rPr>
              <a:t>class width</a:t>
            </a:r>
            <a:r>
              <a:rPr lang="en-US" dirty="0" smtClean="0"/>
              <a:t>.</a:t>
            </a:r>
            <a:endParaRPr lang="en-US" dirty="0"/>
          </a:p>
        </p:txBody>
      </p:sp>
      <p:sp>
        <p:nvSpPr>
          <p:cNvPr id="4" name="Footer Placeholder 3"/>
          <p:cNvSpPr>
            <a:spLocks noGrp="1"/>
          </p:cNvSpPr>
          <p:nvPr>
            <p:ph type="ftr" sz="quarter" idx="11"/>
          </p:nvPr>
        </p:nvSpPr>
        <p:spPr/>
        <p:txBody>
          <a:bodyPr/>
          <a:lstStyle/>
          <a:p>
            <a:r>
              <a:rPr lang="en-US" dirty="0" smtClean="0"/>
              <a:t>Sec 6-3 Frequency Distributions And Histograms</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26</a:t>
            </a:fld>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Frequency Distribution Table</a:t>
            </a:r>
            <a:endParaRPr lang="en-US" dirty="0"/>
          </a:p>
        </p:txBody>
      </p:sp>
      <p:sp>
        <p:nvSpPr>
          <p:cNvPr id="4" name="Footer Placeholder 3"/>
          <p:cNvSpPr>
            <a:spLocks noGrp="1"/>
          </p:cNvSpPr>
          <p:nvPr>
            <p:ph type="ftr" sz="quarter" idx="11"/>
          </p:nvPr>
        </p:nvSpPr>
        <p:spPr/>
        <p:txBody>
          <a:bodyPr/>
          <a:lstStyle/>
          <a:p>
            <a:r>
              <a:rPr lang="en-US" dirty="0" smtClean="0"/>
              <a:t>Sec 6-3 Frequency Distributions And Histograms</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27</a:t>
            </a:fld>
            <a:endParaRPr lang="en-US" dirty="0"/>
          </a:p>
        </p:txBody>
      </p:sp>
      <p:graphicFrame>
        <p:nvGraphicFramePr>
          <p:cNvPr id="61444" name="Object 4"/>
          <p:cNvGraphicFramePr>
            <a:graphicFrameLocks noChangeAspect="1"/>
          </p:cNvGraphicFramePr>
          <p:nvPr/>
        </p:nvGraphicFramePr>
        <p:xfrm>
          <a:off x="3333818" y="990601"/>
          <a:ext cx="5352982" cy="4572000"/>
        </p:xfrm>
        <a:graphic>
          <a:graphicData uri="http://schemas.openxmlformats.org/presentationml/2006/ole">
            <p:oleObj spid="_x0000_s61444" name="Worksheet" r:id="rId4" imgW="3133649" imgH="2676449" progId="Excel.Sheet.12">
              <p:embed/>
            </p:oleObj>
          </a:graphicData>
        </a:graphic>
      </p:graphicFrame>
      <p:sp>
        <p:nvSpPr>
          <p:cNvPr id="9" name="TextBox 8"/>
          <p:cNvSpPr txBox="1"/>
          <p:nvPr/>
        </p:nvSpPr>
        <p:spPr>
          <a:xfrm>
            <a:off x="381000" y="1371600"/>
            <a:ext cx="2819400" cy="4585871"/>
          </a:xfrm>
          <a:prstGeom prst="rect">
            <a:avLst/>
          </a:prstGeom>
          <a:noFill/>
        </p:spPr>
        <p:txBody>
          <a:bodyPr wrap="square" rtlCol="0">
            <a:spAutoFit/>
          </a:bodyPr>
          <a:lstStyle/>
          <a:p>
            <a:r>
              <a:rPr lang="en-US" sz="2000" u="sng" dirty="0" smtClean="0"/>
              <a:t>Considerations</a:t>
            </a:r>
            <a:r>
              <a:rPr lang="en-US" sz="2000" dirty="0" smtClean="0"/>
              <a:t>:</a:t>
            </a:r>
          </a:p>
          <a:p>
            <a:r>
              <a:rPr lang="en-US" dirty="0" smtClean="0"/>
              <a:t>Range = 245 – 76 = 169</a:t>
            </a:r>
          </a:p>
          <a:p>
            <a:endParaRPr lang="en-US" dirty="0" smtClean="0"/>
          </a:p>
          <a:p>
            <a:r>
              <a:rPr lang="en-US" dirty="0" smtClean="0"/>
              <a:t>Sqrt(80) = 8.9</a:t>
            </a:r>
          </a:p>
          <a:p>
            <a:endParaRPr lang="en-US" dirty="0" smtClean="0"/>
          </a:p>
          <a:p>
            <a:r>
              <a:rPr lang="en-US" dirty="0" smtClean="0"/>
              <a:t>Trial class width = 18.9</a:t>
            </a:r>
          </a:p>
          <a:p>
            <a:endParaRPr lang="en-US" dirty="0" smtClean="0"/>
          </a:p>
          <a:p>
            <a:r>
              <a:rPr lang="en-US" sz="2000" u="sng" dirty="0" smtClean="0"/>
              <a:t>Decisions</a:t>
            </a:r>
            <a:r>
              <a:rPr lang="en-US" sz="2000" dirty="0" smtClean="0"/>
              <a:t>:</a:t>
            </a:r>
          </a:p>
          <a:p>
            <a:r>
              <a:rPr lang="en-US" dirty="0" smtClean="0"/>
              <a:t>Number of classes = 9</a:t>
            </a:r>
          </a:p>
          <a:p>
            <a:endParaRPr lang="en-US" dirty="0" smtClean="0"/>
          </a:p>
          <a:p>
            <a:r>
              <a:rPr lang="en-US" dirty="0" smtClean="0"/>
              <a:t>Class width = 20</a:t>
            </a:r>
          </a:p>
          <a:p>
            <a:endParaRPr lang="en-US" dirty="0" smtClean="0"/>
          </a:p>
          <a:p>
            <a:r>
              <a:rPr lang="en-US" dirty="0" smtClean="0"/>
              <a:t>Range of classes = </a:t>
            </a:r>
          </a:p>
          <a:p>
            <a:r>
              <a:rPr lang="en-US" dirty="0" smtClean="0"/>
              <a:t>20 * 9 = 180</a:t>
            </a:r>
          </a:p>
          <a:p>
            <a:endParaRPr lang="en-US" dirty="0" smtClean="0"/>
          </a:p>
          <a:p>
            <a:r>
              <a:rPr lang="en-US" dirty="0" smtClean="0"/>
              <a:t>Starting point = 70</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Histograms</a:t>
            </a:r>
            <a:endParaRPr lang="en-US" dirty="0"/>
          </a:p>
        </p:txBody>
      </p:sp>
      <p:sp>
        <p:nvSpPr>
          <p:cNvPr id="3" name="Content Placeholder 2"/>
          <p:cNvSpPr>
            <a:spLocks noGrp="1"/>
          </p:cNvSpPr>
          <p:nvPr>
            <p:ph idx="1"/>
          </p:nvPr>
        </p:nvSpPr>
        <p:spPr/>
        <p:txBody>
          <a:bodyPr/>
          <a:lstStyle/>
          <a:p>
            <a:r>
              <a:rPr lang="en-US" dirty="0" smtClean="0"/>
              <a:t>A histogram is a visual display of a frequency distribution, similar to a bar chart or a stem-and-leaf diagram.</a:t>
            </a:r>
          </a:p>
          <a:p>
            <a:r>
              <a:rPr lang="en-US" dirty="0" smtClean="0"/>
              <a:t>Steps to build one with equal bin widths:</a:t>
            </a:r>
          </a:p>
          <a:p>
            <a:pPr marL="971550" lvl="1" indent="-514350">
              <a:buFont typeface="+mj-lt"/>
              <a:buAutoNum type="arabicParenR"/>
            </a:pPr>
            <a:r>
              <a:rPr lang="en-US" dirty="0" smtClean="0"/>
              <a:t>Label the bin boundaries on the horizontal scale.</a:t>
            </a:r>
          </a:p>
          <a:p>
            <a:pPr marL="971550" lvl="1" indent="-514350">
              <a:buFont typeface="+mj-lt"/>
              <a:buAutoNum type="arabicParenR"/>
            </a:pPr>
            <a:r>
              <a:rPr lang="en-US" dirty="0" smtClean="0"/>
              <a:t>Mark &amp; label the vertical scale with the frequencies or relative frequencies.</a:t>
            </a:r>
          </a:p>
          <a:p>
            <a:pPr marL="971550" lvl="1" indent="-514350">
              <a:buFont typeface="+mj-lt"/>
              <a:buAutoNum type="arabicParenR"/>
            </a:pPr>
            <a:r>
              <a:rPr lang="en-US" dirty="0" smtClean="0"/>
              <a:t>Above each bin, draw a rectangle whose height is equal to the frequency or relative frequency.</a:t>
            </a:r>
            <a:endParaRPr lang="en-US" dirty="0"/>
          </a:p>
        </p:txBody>
      </p:sp>
      <p:sp>
        <p:nvSpPr>
          <p:cNvPr id="4" name="Footer Placeholder 3"/>
          <p:cNvSpPr>
            <a:spLocks noGrp="1"/>
          </p:cNvSpPr>
          <p:nvPr>
            <p:ph type="ftr" sz="quarter" idx="11"/>
          </p:nvPr>
        </p:nvSpPr>
        <p:spPr/>
        <p:txBody>
          <a:bodyPr/>
          <a:lstStyle/>
          <a:p>
            <a:r>
              <a:rPr lang="en-US" dirty="0" smtClean="0"/>
              <a:t>Sec 6-3 Frequency Distributions And Histograms</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28</a:t>
            </a:fld>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Histogram of the Table 6-2 Data</a:t>
            </a:r>
            <a:endParaRPr lang="en-US" dirty="0"/>
          </a:p>
        </p:txBody>
      </p:sp>
      <p:sp>
        <p:nvSpPr>
          <p:cNvPr id="4" name="Footer Placeholder 3"/>
          <p:cNvSpPr>
            <a:spLocks noGrp="1"/>
          </p:cNvSpPr>
          <p:nvPr>
            <p:ph type="ftr" sz="quarter" idx="11"/>
          </p:nvPr>
        </p:nvSpPr>
        <p:spPr/>
        <p:txBody>
          <a:bodyPr/>
          <a:lstStyle/>
          <a:p>
            <a:r>
              <a:rPr lang="en-US" dirty="0" smtClean="0"/>
              <a:t>Sec 6-3 Frequency Distributions And Histograms</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29</a:t>
            </a:fld>
            <a:endParaRPr lang="en-US" dirty="0"/>
          </a:p>
        </p:txBody>
      </p:sp>
      <p:pic>
        <p:nvPicPr>
          <p:cNvPr id="62466" name="Picture 2" descr="C:\Documents and Settings\rsims\My Documents\Sims Courses\Wiley Slide Development Project\JPEG images from Jenny\Ch06\fig_06_07.jpg"/>
          <p:cNvPicPr>
            <a:picLocks noChangeAspect="1" noChangeArrowheads="1"/>
          </p:cNvPicPr>
          <p:nvPr/>
        </p:nvPicPr>
        <p:blipFill>
          <a:blip r:embed="rId3" cstate="print"/>
          <a:srcRect/>
          <a:stretch>
            <a:fillRect/>
          </a:stretch>
        </p:blipFill>
        <p:spPr bwMode="auto">
          <a:xfrm>
            <a:off x="935064" y="1066800"/>
            <a:ext cx="7214462" cy="3733800"/>
          </a:xfrm>
          <a:prstGeom prst="rect">
            <a:avLst/>
          </a:prstGeom>
          <a:noFill/>
        </p:spPr>
      </p:pic>
      <p:sp>
        <p:nvSpPr>
          <p:cNvPr id="7" name="TextBox 6"/>
          <p:cNvSpPr txBox="1"/>
          <p:nvPr/>
        </p:nvSpPr>
        <p:spPr>
          <a:xfrm>
            <a:off x="762000" y="4953000"/>
            <a:ext cx="7696200" cy="1200329"/>
          </a:xfrm>
          <a:prstGeom prst="rect">
            <a:avLst/>
          </a:prstGeom>
          <a:noFill/>
        </p:spPr>
        <p:txBody>
          <a:bodyPr wrap="square" rtlCol="0">
            <a:spAutoFit/>
          </a:bodyPr>
          <a:lstStyle/>
          <a:p>
            <a:r>
              <a:rPr lang="en-US" dirty="0" smtClean="0">
                <a:solidFill>
                  <a:srgbClr val="0070C0"/>
                </a:solidFill>
              </a:rPr>
              <a:t>Figure 6-7</a:t>
            </a:r>
            <a:r>
              <a:rPr lang="en-US" dirty="0" smtClean="0"/>
              <a:t>  Histogram of compressive strength of 80 aluminum-lithium alloy specimens.  Note these features – (1) horizontal scale  bin boundaries &amp; labels with units, (2) vertical scale measurements and labels, (3) histogram title at top or in legend.</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Numerical Summaries of Data</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Data are the numeric observations of a phenomenon of interest.   The totality of all observations is a </a:t>
            </a:r>
            <a:r>
              <a:rPr lang="en-US" dirty="0" smtClean="0">
                <a:solidFill>
                  <a:srgbClr val="0070C0"/>
                </a:solidFill>
              </a:rPr>
              <a:t>population</a:t>
            </a:r>
            <a:r>
              <a:rPr lang="en-US" dirty="0" smtClean="0"/>
              <a:t>.  A portion used for analysis is a random </a:t>
            </a:r>
            <a:r>
              <a:rPr lang="en-US" dirty="0" smtClean="0">
                <a:solidFill>
                  <a:srgbClr val="0070C0"/>
                </a:solidFill>
              </a:rPr>
              <a:t>sample</a:t>
            </a:r>
            <a:r>
              <a:rPr lang="en-US" dirty="0" smtClean="0"/>
              <a:t>.</a:t>
            </a:r>
          </a:p>
          <a:p>
            <a:r>
              <a:rPr lang="en-US" dirty="0" smtClean="0"/>
              <a:t>We gain an understanding of this collection, possibly massive, by describing it numerically and graphically, usually with the sample data.</a:t>
            </a:r>
          </a:p>
          <a:p>
            <a:r>
              <a:rPr lang="en-US" dirty="0" smtClean="0"/>
              <a:t>We describe the collection in terms of shape, outliers, center, and spread (SOCS).</a:t>
            </a:r>
          </a:p>
          <a:p>
            <a:r>
              <a:rPr lang="en-US" dirty="0" smtClean="0"/>
              <a:t>The center is measured by the mean.</a:t>
            </a:r>
          </a:p>
          <a:p>
            <a:r>
              <a:rPr lang="en-US" dirty="0" smtClean="0"/>
              <a:t>The spread is measured by the variance.</a:t>
            </a:r>
            <a:endParaRPr lang="en-US" dirty="0"/>
          </a:p>
        </p:txBody>
      </p:sp>
      <p:sp>
        <p:nvSpPr>
          <p:cNvPr id="4" name="Footer Placeholder 3"/>
          <p:cNvSpPr>
            <a:spLocks noGrp="1"/>
          </p:cNvSpPr>
          <p:nvPr>
            <p:ph type="ftr" sz="quarter" idx="11"/>
          </p:nvPr>
        </p:nvSpPr>
        <p:spPr/>
        <p:txBody>
          <a:bodyPr/>
          <a:lstStyle/>
          <a:p>
            <a:r>
              <a:rPr lang="en-US" dirty="0" smtClean="0"/>
              <a:t>Sec 6-1 Numerical Summaries of Data</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3</a:t>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Histograms with Unequal Bin Widths</a:t>
            </a:r>
            <a:endParaRPr lang="en-US" dirty="0"/>
          </a:p>
        </p:txBody>
      </p:sp>
      <p:sp>
        <p:nvSpPr>
          <p:cNvPr id="3" name="Content Placeholder 2"/>
          <p:cNvSpPr>
            <a:spLocks noGrp="1"/>
          </p:cNvSpPr>
          <p:nvPr>
            <p:ph idx="1"/>
          </p:nvPr>
        </p:nvSpPr>
        <p:spPr>
          <a:xfrm>
            <a:off x="457200" y="914400"/>
            <a:ext cx="8229600" cy="4191000"/>
          </a:xfrm>
        </p:spPr>
        <p:txBody>
          <a:bodyPr/>
          <a:lstStyle/>
          <a:p>
            <a:r>
              <a:rPr lang="en-US" dirty="0" smtClean="0"/>
              <a:t>If the data is tightly clustered in some regions and scattered in others, it is visually helpful to use narrow class widths in the clustered region and wide class widths in the scattered areas.</a:t>
            </a:r>
          </a:p>
          <a:p>
            <a:r>
              <a:rPr lang="en-US" dirty="0" smtClean="0"/>
              <a:t>In this approach, the rectangle </a:t>
            </a:r>
            <a:r>
              <a:rPr lang="en-US" dirty="0" smtClean="0">
                <a:solidFill>
                  <a:srgbClr val="0070C0"/>
                </a:solidFill>
              </a:rPr>
              <a:t>area</a:t>
            </a:r>
            <a:r>
              <a:rPr lang="en-US" dirty="0" smtClean="0"/>
              <a:t>, not the height, must be proportional to the class frequency.</a:t>
            </a:r>
            <a:endParaRPr lang="en-US" dirty="0"/>
          </a:p>
        </p:txBody>
      </p:sp>
      <p:sp>
        <p:nvSpPr>
          <p:cNvPr id="4" name="Footer Placeholder 3"/>
          <p:cNvSpPr>
            <a:spLocks noGrp="1"/>
          </p:cNvSpPr>
          <p:nvPr>
            <p:ph type="ftr" sz="quarter" idx="11"/>
          </p:nvPr>
        </p:nvSpPr>
        <p:spPr/>
        <p:txBody>
          <a:bodyPr/>
          <a:lstStyle/>
          <a:p>
            <a:r>
              <a:rPr lang="en-US" dirty="0" smtClean="0"/>
              <a:t>Sec 6-3 Frequency Distributions And Histograms</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30</a:t>
            </a:fld>
            <a:endParaRPr lang="en-US" dirty="0"/>
          </a:p>
        </p:txBody>
      </p:sp>
      <p:graphicFrame>
        <p:nvGraphicFramePr>
          <p:cNvPr id="6" name="Object 5"/>
          <p:cNvGraphicFramePr>
            <a:graphicFrameLocks noChangeAspect="1"/>
          </p:cNvGraphicFramePr>
          <p:nvPr/>
        </p:nvGraphicFramePr>
        <p:xfrm>
          <a:off x="2438400" y="5181600"/>
          <a:ext cx="4104968" cy="762000"/>
        </p:xfrm>
        <a:graphic>
          <a:graphicData uri="http://schemas.openxmlformats.org/presentationml/2006/ole">
            <p:oleObj spid="_x0000_s63490" name="Equation" r:id="rId4" imgW="2120760" imgH="393480" progId="Equation.DSMT4">
              <p:embed/>
            </p:oleObj>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Poor Choices in Drawing Histograms-1</a:t>
            </a:r>
            <a:endParaRPr lang="en-US" dirty="0"/>
          </a:p>
        </p:txBody>
      </p:sp>
      <p:sp>
        <p:nvSpPr>
          <p:cNvPr id="4" name="Footer Placeholder 3"/>
          <p:cNvSpPr>
            <a:spLocks noGrp="1"/>
          </p:cNvSpPr>
          <p:nvPr>
            <p:ph type="ftr" sz="quarter" idx="11"/>
          </p:nvPr>
        </p:nvSpPr>
        <p:spPr/>
        <p:txBody>
          <a:bodyPr/>
          <a:lstStyle/>
          <a:p>
            <a:r>
              <a:rPr lang="en-US" dirty="0" smtClean="0"/>
              <a:t>Sec 6-3 Frequency Distributions And Histograms</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31</a:t>
            </a:fld>
            <a:endParaRPr lang="en-US" dirty="0"/>
          </a:p>
        </p:txBody>
      </p:sp>
      <p:pic>
        <p:nvPicPr>
          <p:cNvPr id="64514" name="Picture 2" descr="C:\Documents and Settings\rsims\My Documents\Sims Courses\Wiley Slide Development Project\JPEG images from Jenny\Ch06\fig_06_08.jpg"/>
          <p:cNvPicPr>
            <a:picLocks noChangeAspect="1" noChangeArrowheads="1"/>
          </p:cNvPicPr>
          <p:nvPr/>
        </p:nvPicPr>
        <p:blipFill>
          <a:blip r:embed="rId3" cstate="print"/>
          <a:srcRect/>
          <a:stretch>
            <a:fillRect/>
          </a:stretch>
        </p:blipFill>
        <p:spPr bwMode="auto">
          <a:xfrm>
            <a:off x="1371600" y="1143000"/>
            <a:ext cx="6141776" cy="3660997"/>
          </a:xfrm>
          <a:prstGeom prst="rect">
            <a:avLst/>
          </a:prstGeom>
          <a:noFill/>
        </p:spPr>
      </p:pic>
      <p:sp>
        <p:nvSpPr>
          <p:cNvPr id="7" name="TextBox 6"/>
          <p:cNvSpPr txBox="1"/>
          <p:nvPr/>
        </p:nvSpPr>
        <p:spPr>
          <a:xfrm>
            <a:off x="990600" y="4876800"/>
            <a:ext cx="7315200" cy="1323439"/>
          </a:xfrm>
          <a:prstGeom prst="rect">
            <a:avLst/>
          </a:prstGeom>
          <a:noFill/>
        </p:spPr>
        <p:txBody>
          <a:bodyPr wrap="square" rtlCol="0">
            <a:spAutoFit/>
          </a:bodyPr>
          <a:lstStyle/>
          <a:p>
            <a:r>
              <a:rPr lang="en-US" sz="2000" dirty="0" smtClean="0">
                <a:solidFill>
                  <a:srgbClr val="0070C0"/>
                </a:solidFill>
              </a:rPr>
              <a:t>Figure 6-8  </a:t>
            </a:r>
            <a:r>
              <a:rPr lang="en-US" sz="2000" dirty="0" smtClean="0"/>
              <a:t>Histogram of compressive strength of 80 aluminum-lithium alloy specimens.  </a:t>
            </a:r>
            <a:r>
              <a:rPr lang="en-US" sz="2000" u="sng" dirty="0" smtClean="0"/>
              <a:t>Errors</a:t>
            </a:r>
            <a:r>
              <a:rPr lang="en-US" sz="2000" dirty="0" smtClean="0"/>
              <a:t>:  too many bins (17) create jagged shape, horizontal scale not at class boundaries, horizontal axis label does not include units.</a:t>
            </a:r>
            <a:endParaRPr lang="en-US" sz="20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Poor Choices in Drawing Histograms-2</a:t>
            </a:r>
            <a:endParaRPr lang="en-US" dirty="0"/>
          </a:p>
        </p:txBody>
      </p:sp>
      <p:sp>
        <p:nvSpPr>
          <p:cNvPr id="4" name="Footer Placeholder 3"/>
          <p:cNvSpPr>
            <a:spLocks noGrp="1"/>
          </p:cNvSpPr>
          <p:nvPr>
            <p:ph type="ftr" sz="quarter" idx="11"/>
          </p:nvPr>
        </p:nvSpPr>
        <p:spPr/>
        <p:txBody>
          <a:bodyPr/>
          <a:lstStyle/>
          <a:p>
            <a:r>
              <a:rPr lang="en-US" dirty="0" smtClean="0"/>
              <a:t>Sec 6-3 Frequency Distributions And Histograms</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32</a:t>
            </a:fld>
            <a:endParaRPr lang="en-US" dirty="0"/>
          </a:p>
        </p:txBody>
      </p:sp>
      <p:pic>
        <p:nvPicPr>
          <p:cNvPr id="65538" name="Picture 2" descr="C:\Documents and Settings\rsims\My Documents\Sims Courses\Wiley Slide Development Project\JPEG images from Jenny\Ch06\fig_06_09.jpg"/>
          <p:cNvPicPr>
            <a:picLocks noChangeAspect="1" noChangeArrowheads="1"/>
          </p:cNvPicPr>
          <p:nvPr/>
        </p:nvPicPr>
        <p:blipFill>
          <a:blip r:embed="rId3" cstate="print"/>
          <a:srcRect/>
          <a:stretch>
            <a:fillRect/>
          </a:stretch>
        </p:blipFill>
        <p:spPr bwMode="auto">
          <a:xfrm>
            <a:off x="1600200" y="838200"/>
            <a:ext cx="5604302" cy="4146495"/>
          </a:xfrm>
          <a:prstGeom prst="rect">
            <a:avLst/>
          </a:prstGeom>
          <a:noFill/>
        </p:spPr>
      </p:pic>
      <p:sp>
        <p:nvSpPr>
          <p:cNvPr id="7" name="TextBox 6"/>
          <p:cNvSpPr txBox="1"/>
          <p:nvPr/>
        </p:nvSpPr>
        <p:spPr>
          <a:xfrm>
            <a:off x="838200" y="5105400"/>
            <a:ext cx="7467599" cy="1015663"/>
          </a:xfrm>
          <a:prstGeom prst="rect">
            <a:avLst/>
          </a:prstGeom>
          <a:noFill/>
        </p:spPr>
        <p:txBody>
          <a:bodyPr wrap="square" rtlCol="0">
            <a:spAutoFit/>
          </a:bodyPr>
          <a:lstStyle/>
          <a:p>
            <a:r>
              <a:rPr lang="en-US" sz="2000" dirty="0" smtClean="0">
                <a:solidFill>
                  <a:srgbClr val="0070C0"/>
                </a:solidFill>
              </a:rPr>
              <a:t>Figure 6-9  </a:t>
            </a:r>
            <a:r>
              <a:rPr lang="en-US" sz="2000" dirty="0" smtClean="0"/>
              <a:t>Histogram of compressive strength of 80 aluminum-lithium alloy specimens.  </a:t>
            </a:r>
            <a:r>
              <a:rPr lang="en-US" sz="2000" u="sng" dirty="0" smtClean="0"/>
              <a:t>Errors</a:t>
            </a:r>
            <a:r>
              <a:rPr lang="en-US" sz="2000" dirty="0" smtClean="0"/>
              <a:t>:  horizontal scale not at class boundaries (cutpoints), horizontal axis label does not include units.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Cumulative Frequency Plot</a:t>
            </a:r>
            <a:endParaRPr lang="en-US" dirty="0"/>
          </a:p>
        </p:txBody>
      </p:sp>
      <p:sp>
        <p:nvSpPr>
          <p:cNvPr id="4" name="Footer Placeholder 3"/>
          <p:cNvSpPr>
            <a:spLocks noGrp="1"/>
          </p:cNvSpPr>
          <p:nvPr>
            <p:ph type="ftr" sz="quarter" idx="11"/>
          </p:nvPr>
        </p:nvSpPr>
        <p:spPr/>
        <p:txBody>
          <a:bodyPr/>
          <a:lstStyle/>
          <a:p>
            <a:r>
              <a:rPr lang="en-US" dirty="0" smtClean="0"/>
              <a:t>Sec 6-3 Frequency Distributions And Histograms</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33</a:t>
            </a:fld>
            <a:endParaRPr lang="en-US" dirty="0"/>
          </a:p>
        </p:txBody>
      </p:sp>
      <p:pic>
        <p:nvPicPr>
          <p:cNvPr id="66563" name="Picture 3" descr="C:\Documents and Settings\rsims\My Documents\Sims Courses\Wiley Slide Development Project\JPEG images from Jenny\Ch06\fig_06_10.jpg"/>
          <p:cNvPicPr>
            <a:picLocks noChangeAspect="1" noChangeArrowheads="1"/>
          </p:cNvPicPr>
          <p:nvPr/>
        </p:nvPicPr>
        <p:blipFill>
          <a:blip r:embed="rId3" cstate="print"/>
          <a:srcRect/>
          <a:stretch>
            <a:fillRect/>
          </a:stretch>
        </p:blipFill>
        <p:spPr bwMode="auto">
          <a:xfrm>
            <a:off x="1676400" y="990600"/>
            <a:ext cx="5852458" cy="3841666"/>
          </a:xfrm>
          <a:prstGeom prst="rect">
            <a:avLst/>
          </a:prstGeom>
          <a:noFill/>
        </p:spPr>
      </p:pic>
      <p:sp>
        <p:nvSpPr>
          <p:cNvPr id="9" name="TextBox 8"/>
          <p:cNvSpPr txBox="1"/>
          <p:nvPr/>
        </p:nvSpPr>
        <p:spPr>
          <a:xfrm>
            <a:off x="914400" y="4953000"/>
            <a:ext cx="7315200" cy="1015663"/>
          </a:xfrm>
          <a:prstGeom prst="rect">
            <a:avLst/>
          </a:prstGeom>
          <a:noFill/>
        </p:spPr>
        <p:txBody>
          <a:bodyPr wrap="square" rtlCol="0">
            <a:spAutoFit/>
          </a:bodyPr>
          <a:lstStyle/>
          <a:p>
            <a:r>
              <a:rPr lang="en-US" sz="2000" dirty="0" smtClean="0">
                <a:solidFill>
                  <a:srgbClr val="0070C0"/>
                </a:solidFill>
              </a:rPr>
              <a:t>Figure 6-10</a:t>
            </a:r>
            <a:r>
              <a:rPr lang="en-US" sz="2000" dirty="0" smtClean="0"/>
              <a:t>  Cumulative histogram of compressive strength of 80 aluminum-lithium alloy specimens.  </a:t>
            </a:r>
            <a:r>
              <a:rPr lang="en-US" sz="2000" u="sng" dirty="0" smtClean="0"/>
              <a:t>Comment</a:t>
            </a:r>
            <a:r>
              <a:rPr lang="en-US" sz="2000" dirty="0" smtClean="0"/>
              <a:t>:  Easy to see cumulative probabilities, hard to see distribution shape.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Shape of a Frequency Distribution</a:t>
            </a:r>
            <a:endParaRPr lang="en-US" dirty="0"/>
          </a:p>
        </p:txBody>
      </p:sp>
      <p:sp>
        <p:nvSpPr>
          <p:cNvPr id="4" name="Footer Placeholder 3"/>
          <p:cNvSpPr>
            <a:spLocks noGrp="1"/>
          </p:cNvSpPr>
          <p:nvPr>
            <p:ph type="ftr" sz="quarter" idx="11"/>
          </p:nvPr>
        </p:nvSpPr>
        <p:spPr/>
        <p:txBody>
          <a:bodyPr/>
          <a:lstStyle/>
          <a:p>
            <a:r>
              <a:rPr lang="en-US" dirty="0" smtClean="0"/>
              <a:t>Sec 6-3 Frequency Distributions And Histograms</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34</a:t>
            </a:fld>
            <a:endParaRPr lang="en-US" dirty="0"/>
          </a:p>
        </p:txBody>
      </p:sp>
      <p:pic>
        <p:nvPicPr>
          <p:cNvPr id="67586" name="Picture 2" descr="C:\Documents and Settings\rsims\My Documents\Sims Courses\Wiley Slide Development Project\JPEG images from Jenny\Ch06\fig_06_11.jpg"/>
          <p:cNvPicPr>
            <a:picLocks noChangeAspect="1" noChangeArrowheads="1"/>
          </p:cNvPicPr>
          <p:nvPr/>
        </p:nvPicPr>
        <p:blipFill>
          <a:blip r:embed="rId3" cstate="print"/>
          <a:srcRect/>
          <a:stretch>
            <a:fillRect/>
          </a:stretch>
        </p:blipFill>
        <p:spPr bwMode="auto">
          <a:xfrm>
            <a:off x="533400" y="1219200"/>
            <a:ext cx="8153400" cy="2032017"/>
          </a:xfrm>
          <a:prstGeom prst="rect">
            <a:avLst/>
          </a:prstGeom>
          <a:noFill/>
        </p:spPr>
      </p:pic>
      <p:sp>
        <p:nvSpPr>
          <p:cNvPr id="7" name="TextBox 6"/>
          <p:cNvSpPr txBox="1"/>
          <p:nvPr/>
        </p:nvSpPr>
        <p:spPr>
          <a:xfrm>
            <a:off x="685800" y="3505200"/>
            <a:ext cx="7924800" cy="1938992"/>
          </a:xfrm>
          <a:prstGeom prst="rect">
            <a:avLst/>
          </a:prstGeom>
          <a:noFill/>
        </p:spPr>
        <p:txBody>
          <a:bodyPr wrap="square" rtlCol="0">
            <a:spAutoFit/>
          </a:bodyPr>
          <a:lstStyle/>
          <a:p>
            <a:r>
              <a:rPr lang="en-US" sz="2000" dirty="0" smtClean="0">
                <a:solidFill>
                  <a:srgbClr val="0070C0"/>
                </a:solidFill>
              </a:rPr>
              <a:t>Figure 6-11</a:t>
            </a:r>
            <a:r>
              <a:rPr lang="en-US" sz="2000" dirty="0" smtClean="0"/>
              <a:t>  Histograms of symmetric and skewed distributions.</a:t>
            </a:r>
          </a:p>
          <a:p>
            <a:r>
              <a:rPr lang="en-US" sz="2000" dirty="0" smtClean="0"/>
              <a:t>(b) Symmetric distribution has identical mean, median and mode measures.</a:t>
            </a:r>
          </a:p>
          <a:p>
            <a:r>
              <a:rPr lang="en-US" sz="2000" dirty="0" smtClean="0"/>
              <a:t>(a &amp; c)  Skewed distributions are positive or negative, depending on the direction of the long tail.  Their measures occur in alphabetical order as the distribution is approached from the long tail.</a:t>
            </a:r>
            <a:r>
              <a:rPr lang="en-US" sz="2000" dirty="0" smtClean="0">
                <a:sym typeface="Wingdings"/>
              </a:rPr>
              <a:t></a:t>
            </a:r>
            <a:endParaRPr lang="en-US" sz="20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Histograms for Categorical Data</a:t>
            </a:r>
            <a:endParaRPr lang="en-US" dirty="0"/>
          </a:p>
        </p:txBody>
      </p:sp>
      <p:sp>
        <p:nvSpPr>
          <p:cNvPr id="3" name="Content Placeholder 2"/>
          <p:cNvSpPr>
            <a:spLocks noGrp="1"/>
          </p:cNvSpPr>
          <p:nvPr>
            <p:ph idx="1"/>
          </p:nvPr>
        </p:nvSpPr>
        <p:spPr>
          <a:xfrm>
            <a:off x="457200" y="1066800"/>
            <a:ext cx="8229600" cy="5105400"/>
          </a:xfrm>
        </p:spPr>
        <p:txBody>
          <a:bodyPr>
            <a:normAutofit fontScale="92500" lnSpcReduction="20000"/>
          </a:bodyPr>
          <a:lstStyle/>
          <a:p>
            <a:r>
              <a:rPr lang="en-US" dirty="0" smtClean="0"/>
              <a:t>Categorical data is of two types:</a:t>
            </a:r>
          </a:p>
          <a:p>
            <a:pPr lvl="1"/>
            <a:r>
              <a:rPr lang="en-US" dirty="0" smtClean="0"/>
              <a:t>Ordinal:  categories have a natural order, e.g., year in college, military rank.</a:t>
            </a:r>
          </a:p>
          <a:p>
            <a:pPr lvl="1"/>
            <a:r>
              <a:rPr lang="en-US" dirty="0" smtClean="0"/>
              <a:t>Nominal:  Categories are simply different, e.g., gender, colors.</a:t>
            </a:r>
          </a:p>
          <a:p>
            <a:r>
              <a:rPr lang="en-US" dirty="0" smtClean="0"/>
              <a:t>Histogram bars are for each category, are of equal width, and have a height equal to the category’s frequency or relative frequency.</a:t>
            </a:r>
          </a:p>
          <a:p>
            <a:r>
              <a:rPr lang="en-US" dirty="0" smtClean="0"/>
              <a:t>A Pareto chart is a histogram in which the categories are sequenced in decreasing order.  This approach emphasizes the most and least important categories.</a:t>
            </a:r>
            <a:endParaRPr lang="en-US" dirty="0"/>
          </a:p>
        </p:txBody>
      </p:sp>
      <p:sp>
        <p:nvSpPr>
          <p:cNvPr id="4" name="Footer Placeholder 3"/>
          <p:cNvSpPr>
            <a:spLocks noGrp="1"/>
          </p:cNvSpPr>
          <p:nvPr>
            <p:ph type="ftr" sz="quarter" idx="11"/>
          </p:nvPr>
        </p:nvSpPr>
        <p:spPr>
          <a:xfrm>
            <a:off x="457200" y="6324600"/>
            <a:ext cx="4953000" cy="365125"/>
          </a:xfrm>
        </p:spPr>
        <p:txBody>
          <a:bodyPr/>
          <a:lstStyle/>
          <a:p>
            <a:r>
              <a:rPr lang="en-US" dirty="0" smtClean="0"/>
              <a:t>Sec 6-3 Frequency Distributions And Histograms</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35</a:t>
            </a:fld>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6-6: Categorical Data Histogram</a:t>
            </a:r>
            <a:endParaRPr lang="en-US" dirty="0"/>
          </a:p>
        </p:txBody>
      </p:sp>
      <p:sp>
        <p:nvSpPr>
          <p:cNvPr id="4" name="Footer Placeholder 3"/>
          <p:cNvSpPr>
            <a:spLocks noGrp="1"/>
          </p:cNvSpPr>
          <p:nvPr>
            <p:ph type="ftr" sz="quarter" idx="11"/>
          </p:nvPr>
        </p:nvSpPr>
        <p:spPr/>
        <p:txBody>
          <a:bodyPr/>
          <a:lstStyle/>
          <a:p>
            <a:r>
              <a:rPr lang="en-US" dirty="0" smtClean="0"/>
              <a:t>Sec 6-3 Frequency Distributions And Histograms</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36</a:t>
            </a:fld>
            <a:endParaRPr lang="en-US" dirty="0"/>
          </a:p>
        </p:txBody>
      </p:sp>
      <p:pic>
        <p:nvPicPr>
          <p:cNvPr id="68610" name="Picture 2" descr="C:\Documents and Settings\rsims\My Documents\Sims Courses\Wiley Slide Development Project\JPEG images from Jenny\Ch06\fig_06_12.jpg"/>
          <p:cNvPicPr>
            <a:picLocks noChangeAspect="1" noChangeArrowheads="1"/>
          </p:cNvPicPr>
          <p:nvPr/>
        </p:nvPicPr>
        <p:blipFill>
          <a:blip r:embed="rId3" cstate="print"/>
          <a:srcRect/>
          <a:stretch>
            <a:fillRect/>
          </a:stretch>
        </p:blipFill>
        <p:spPr bwMode="auto">
          <a:xfrm>
            <a:off x="1981200" y="1143000"/>
            <a:ext cx="4937074" cy="3586487"/>
          </a:xfrm>
          <a:prstGeom prst="rect">
            <a:avLst/>
          </a:prstGeom>
          <a:noFill/>
        </p:spPr>
      </p:pic>
      <p:sp>
        <p:nvSpPr>
          <p:cNvPr id="7" name="TextBox 6"/>
          <p:cNvSpPr txBox="1"/>
          <p:nvPr/>
        </p:nvSpPr>
        <p:spPr>
          <a:xfrm>
            <a:off x="1219200" y="4800600"/>
            <a:ext cx="6934200" cy="1323439"/>
          </a:xfrm>
          <a:prstGeom prst="rect">
            <a:avLst/>
          </a:prstGeom>
          <a:noFill/>
        </p:spPr>
        <p:txBody>
          <a:bodyPr wrap="square" rtlCol="0">
            <a:spAutoFit/>
          </a:bodyPr>
          <a:lstStyle/>
          <a:p>
            <a:r>
              <a:rPr lang="en-US" sz="2000" dirty="0" smtClean="0">
                <a:solidFill>
                  <a:srgbClr val="0070C0"/>
                </a:solidFill>
              </a:rPr>
              <a:t>Figure 6-12  </a:t>
            </a:r>
            <a:r>
              <a:rPr lang="en-US" sz="2000" dirty="0" smtClean="0"/>
              <a:t>Airplane production in 1985.  (Source: Boeing Company)  </a:t>
            </a:r>
            <a:r>
              <a:rPr lang="en-US" sz="2000" u="sng" dirty="0" smtClean="0"/>
              <a:t>Comment</a:t>
            </a:r>
            <a:r>
              <a:rPr lang="en-US" sz="2000" dirty="0" smtClean="0"/>
              <a:t>:  Illustrates nominal data in spite of the numerical names, categories are shown at the bin’s midpoint, a Pareto chart since the categories are in decreasing order.</a:t>
            </a:r>
            <a:endParaRPr lang="en-US" sz="20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Box Plot or Box-and-Whisker Chart</a:t>
            </a:r>
            <a:endParaRPr lang="en-US" dirty="0"/>
          </a:p>
        </p:txBody>
      </p:sp>
      <p:sp>
        <p:nvSpPr>
          <p:cNvPr id="3" name="Content Placeholder 2"/>
          <p:cNvSpPr>
            <a:spLocks noGrp="1"/>
          </p:cNvSpPr>
          <p:nvPr>
            <p:ph idx="1"/>
          </p:nvPr>
        </p:nvSpPr>
        <p:spPr>
          <a:xfrm>
            <a:off x="457200" y="914400"/>
            <a:ext cx="8229600" cy="1981200"/>
          </a:xfrm>
        </p:spPr>
        <p:txBody>
          <a:bodyPr>
            <a:normAutofit/>
          </a:bodyPr>
          <a:lstStyle/>
          <a:p>
            <a:r>
              <a:rPr lang="en-US" sz="2800" dirty="0" smtClean="0"/>
              <a:t>A box plot is a graphical display showing </a:t>
            </a:r>
            <a:r>
              <a:rPr lang="en-US" sz="2800" dirty="0" smtClean="0">
                <a:solidFill>
                  <a:srgbClr val="0070C0"/>
                </a:solidFill>
              </a:rPr>
              <a:t>c</a:t>
            </a:r>
            <a:r>
              <a:rPr lang="en-US" sz="2800" dirty="0" smtClean="0"/>
              <a:t>enter, </a:t>
            </a:r>
            <a:r>
              <a:rPr lang="en-US" sz="2800" dirty="0" smtClean="0">
                <a:solidFill>
                  <a:srgbClr val="0070C0"/>
                </a:solidFill>
              </a:rPr>
              <a:t>s</a:t>
            </a:r>
            <a:r>
              <a:rPr lang="en-US" sz="2800" dirty="0" smtClean="0"/>
              <a:t>pread, </a:t>
            </a:r>
            <a:r>
              <a:rPr lang="en-US" sz="2800" dirty="0" smtClean="0">
                <a:solidFill>
                  <a:srgbClr val="0070C0"/>
                </a:solidFill>
              </a:rPr>
              <a:t>s</a:t>
            </a:r>
            <a:r>
              <a:rPr lang="en-US" sz="2800" dirty="0" smtClean="0"/>
              <a:t>hape, and </a:t>
            </a:r>
            <a:r>
              <a:rPr lang="en-US" sz="2800" dirty="0" smtClean="0">
                <a:solidFill>
                  <a:srgbClr val="0070C0"/>
                </a:solidFill>
              </a:rPr>
              <a:t>o</a:t>
            </a:r>
            <a:r>
              <a:rPr lang="en-US" sz="2800" dirty="0" smtClean="0"/>
              <a:t>utliers (SOCS).</a:t>
            </a:r>
          </a:p>
          <a:p>
            <a:r>
              <a:rPr lang="en-US" sz="2800" dirty="0" smtClean="0"/>
              <a:t>It displays the </a:t>
            </a:r>
            <a:r>
              <a:rPr lang="en-US" sz="2800" dirty="0" smtClean="0">
                <a:solidFill>
                  <a:srgbClr val="0070C0"/>
                </a:solidFill>
              </a:rPr>
              <a:t>5-number summary</a:t>
            </a:r>
            <a:r>
              <a:rPr lang="en-US" sz="2800" dirty="0" smtClean="0"/>
              <a:t>: </a:t>
            </a:r>
            <a:r>
              <a:rPr lang="en-US" sz="2800" i="1" dirty="0" smtClean="0"/>
              <a:t>min</a:t>
            </a:r>
            <a:r>
              <a:rPr lang="en-US" sz="2800" dirty="0" smtClean="0"/>
              <a:t>, </a:t>
            </a:r>
            <a:r>
              <a:rPr lang="en-US" sz="2800" i="1" dirty="0" smtClean="0"/>
              <a:t>q</a:t>
            </a:r>
            <a:r>
              <a:rPr lang="en-US" sz="2800" baseline="-25000" dirty="0" smtClean="0"/>
              <a:t>1</a:t>
            </a:r>
            <a:r>
              <a:rPr lang="en-US" sz="2800" dirty="0" smtClean="0"/>
              <a:t>, </a:t>
            </a:r>
            <a:r>
              <a:rPr lang="en-US" sz="2800" i="1" dirty="0" smtClean="0"/>
              <a:t>median</a:t>
            </a:r>
            <a:r>
              <a:rPr lang="en-US" sz="2800" dirty="0" smtClean="0"/>
              <a:t>, </a:t>
            </a:r>
            <a:r>
              <a:rPr lang="en-US" sz="2800" i="1" dirty="0" smtClean="0"/>
              <a:t>q</a:t>
            </a:r>
            <a:r>
              <a:rPr lang="en-US" sz="2800" baseline="-25000" dirty="0" smtClean="0"/>
              <a:t>3</a:t>
            </a:r>
            <a:r>
              <a:rPr lang="en-US" sz="2800" dirty="0" smtClean="0"/>
              <a:t>, and </a:t>
            </a:r>
            <a:r>
              <a:rPr lang="en-US" sz="2800" i="1" dirty="0" smtClean="0"/>
              <a:t>max</a:t>
            </a:r>
            <a:r>
              <a:rPr lang="en-US" sz="2800" dirty="0" smtClean="0"/>
              <a:t>.</a:t>
            </a:r>
            <a:endParaRPr lang="en-US" sz="2800" dirty="0"/>
          </a:p>
        </p:txBody>
      </p:sp>
      <p:sp>
        <p:nvSpPr>
          <p:cNvPr id="4" name="Footer Placeholder 3"/>
          <p:cNvSpPr>
            <a:spLocks noGrp="1"/>
          </p:cNvSpPr>
          <p:nvPr>
            <p:ph type="ftr" sz="quarter" idx="11"/>
          </p:nvPr>
        </p:nvSpPr>
        <p:spPr/>
        <p:txBody>
          <a:bodyPr/>
          <a:lstStyle/>
          <a:p>
            <a:r>
              <a:rPr lang="en-US" dirty="0" smtClean="0"/>
              <a:t>Sec 6-4 Box Plots</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37</a:t>
            </a:fld>
            <a:endParaRPr lang="en-US" dirty="0"/>
          </a:p>
        </p:txBody>
      </p:sp>
      <p:pic>
        <p:nvPicPr>
          <p:cNvPr id="69634" name="Picture 2" descr="C:\Documents and Settings\rsims\My Documents\Sims Courses\Wiley Slide Development Project\JPEG images from Jenny\Ch06\fig_06_13.jpg"/>
          <p:cNvPicPr>
            <a:picLocks noChangeAspect="1" noChangeArrowheads="1"/>
          </p:cNvPicPr>
          <p:nvPr/>
        </p:nvPicPr>
        <p:blipFill>
          <a:blip r:embed="rId3" cstate="print"/>
          <a:srcRect/>
          <a:stretch>
            <a:fillRect/>
          </a:stretch>
        </p:blipFill>
        <p:spPr bwMode="auto">
          <a:xfrm>
            <a:off x="381000" y="2971800"/>
            <a:ext cx="8401851" cy="2438400"/>
          </a:xfrm>
          <a:prstGeom prst="rect">
            <a:avLst/>
          </a:prstGeom>
          <a:noFill/>
        </p:spPr>
      </p:pic>
      <p:sp>
        <p:nvSpPr>
          <p:cNvPr id="7" name="TextBox 6"/>
          <p:cNvSpPr txBox="1"/>
          <p:nvPr/>
        </p:nvSpPr>
        <p:spPr>
          <a:xfrm>
            <a:off x="2438400" y="5791200"/>
            <a:ext cx="4088042" cy="400110"/>
          </a:xfrm>
          <a:prstGeom prst="rect">
            <a:avLst/>
          </a:prstGeom>
          <a:noFill/>
        </p:spPr>
        <p:txBody>
          <a:bodyPr wrap="none" rtlCol="0">
            <a:spAutoFit/>
          </a:bodyPr>
          <a:lstStyle/>
          <a:p>
            <a:r>
              <a:rPr lang="en-US" sz="2000" dirty="0" smtClean="0">
                <a:solidFill>
                  <a:srgbClr val="0070C0"/>
                </a:solidFill>
              </a:rPr>
              <a:t>Figure 6-13</a:t>
            </a:r>
            <a:r>
              <a:rPr lang="en-US" sz="2000" dirty="0" smtClean="0"/>
              <a:t>  Description of a box plot.</a:t>
            </a:r>
            <a:endParaRPr lang="en-US" sz="20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Box Plot of Table 6-2 Data</a:t>
            </a:r>
            <a:endParaRPr lang="en-US" dirty="0"/>
          </a:p>
        </p:txBody>
      </p:sp>
      <p:sp>
        <p:nvSpPr>
          <p:cNvPr id="4" name="Footer Placeholder 3"/>
          <p:cNvSpPr>
            <a:spLocks noGrp="1"/>
          </p:cNvSpPr>
          <p:nvPr>
            <p:ph type="ftr" sz="quarter" idx="11"/>
          </p:nvPr>
        </p:nvSpPr>
        <p:spPr/>
        <p:txBody>
          <a:bodyPr/>
          <a:lstStyle/>
          <a:p>
            <a:r>
              <a:rPr lang="en-US" dirty="0" smtClean="0"/>
              <a:t>Sec 6-4 Box Plots</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38</a:t>
            </a:fld>
            <a:endParaRPr lang="en-US" dirty="0"/>
          </a:p>
        </p:txBody>
      </p:sp>
      <p:pic>
        <p:nvPicPr>
          <p:cNvPr id="70658" name="Picture 2" descr="C:\Documents and Settings\rsims\My Documents\Sims Courses\Wiley Slide Development Project\JPEG images from Jenny\Ch06\fig_06_14.jpg"/>
          <p:cNvPicPr>
            <a:picLocks noChangeAspect="1" noChangeArrowheads="1"/>
          </p:cNvPicPr>
          <p:nvPr/>
        </p:nvPicPr>
        <p:blipFill>
          <a:blip r:embed="rId3" cstate="print"/>
          <a:srcRect/>
          <a:stretch>
            <a:fillRect/>
          </a:stretch>
        </p:blipFill>
        <p:spPr bwMode="auto">
          <a:xfrm>
            <a:off x="1281696" y="1295400"/>
            <a:ext cx="6339889" cy="3505200"/>
          </a:xfrm>
          <a:prstGeom prst="rect">
            <a:avLst/>
          </a:prstGeom>
          <a:noFill/>
        </p:spPr>
      </p:pic>
      <p:sp>
        <p:nvSpPr>
          <p:cNvPr id="7" name="TextBox 6"/>
          <p:cNvSpPr txBox="1"/>
          <p:nvPr/>
        </p:nvSpPr>
        <p:spPr>
          <a:xfrm>
            <a:off x="1143000" y="4876800"/>
            <a:ext cx="7315200" cy="1323439"/>
          </a:xfrm>
          <a:prstGeom prst="rect">
            <a:avLst/>
          </a:prstGeom>
          <a:noFill/>
        </p:spPr>
        <p:txBody>
          <a:bodyPr wrap="square" rtlCol="0">
            <a:spAutoFit/>
          </a:bodyPr>
          <a:lstStyle/>
          <a:p>
            <a:r>
              <a:rPr lang="en-US" sz="2000" dirty="0" smtClean="0">
                <a:solidFill>
                  <a:srgbClr val="0070C0"/>
                </a:solidFill>
              </a:rPr>
              <a:t>Figure 6-14</a:t>
            </a:r>
            <a:r>
              <a:rPr lang="en-US" sz="2000" dirty="0" smtClean="0"/>
              <a:t>  Box plot of compressive strength of 80 aluminum-lithium alloy specimens.  </a:t>
            </a:r>
            <a:r>
              <a:rPr lang="en-US" sz="2000" u="sng" dirty="0" smtClean="0"/>
              <a:t>Comment</a:t>
            </a:r>
            <a:r>
              <a:rPr lang="en-US" sz="2000" dirty="0" smtClean="0"/>
              <a:t>:  Box plot may be shown vertically or horizontally, data reveals three outliers and no extreme outliers.  Lower outlier limit is:  143.5 – 1.5*(181.0-143.5) = 87.25.</a:t>
            </a:r>
            <a:endParaRPr lang="en-US" sz="20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Comparative Box Plots</a:t>
            </a:r>
            <a:endParaRPr lang="en-US" dirty="0"/>
          </a:p>
        </p:txBody>
      </p:sp>
      <p:sp>
        <p:nvSpPr>
          <p:cNvPr id="4" name="Footer Placeholder 3"/>
          <p:cNvSpPr>
            <a:spLocks noGrp="1"/>
          </p:cNvSpPr>
          <p:nvPr>
            <p:ph type="ftr" sz="quarter" idx="11"/>
          </p:nvPr>
        </p:nvSpPr>
        <p:spPr/>
        <p:txBody>
          <a:bodyPr/>
          <a:lstStyle/>
          <a:p>
            <a:r>
              <a:rPr lang="en-US" dirty="0" smtClean="0"/>
              <a:t>Sec 6-4 Box Plots</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39</a:t>
            </a:fld>
            <a:endParaRPr lang="en-US" dirty="0"/>
          </a:p>
        </p:txBody>
      </p:sp>
      <p:pic>
        <p:nvPicPr>
          <p:cNvPr id="71682" name="Picture 2" descr="C:\Documents and Settings\rsims\My Documents\Sims Courses\Wiley Slide Development Project\JPEG images from Jenny\Ch06\fig_06_15.jpg"/>
          <p:cNvPicPr>
            <a:picLocks noChangeAspect="1" noChangeArrowheads="1"/>
          </p:cNvPicPr>
          <p:nvPr/>
        </p:nvPicPr>
        <p:blipFill>
          <a:blip r:embed="rId3" cstate="print"/>
          <a:srcRect/>
          <a:stretch>
            <a:fillRect/>
          </a:stretch>
        </p:blipFill>
        <p:spPr bwMode="auto">
          <a:xfrm>
            <a:off x="2438399" y="914400"/>
            <a:ext cx="4029363" cy="4191000"/>
          </a:xfrm>
          <a:prstGeom prst="rect">
            <a:avLst/>
          </a:prstGeom>
          <a:noFill/>
        </p:spPr>
      </p:pic>
      <p:sp>
        <p:nvSpPr>
          <p:cNvPr id="7" name="TextBox 6"/>
          <p:cNvSpPr txBox="1"/>
          <p:nvPr/>
        </p:nvSpPr>
        <p:spPr>
          <a:xfrm>
            <a:off x="990600" y="5181600"/>
            <a:ext cx="7239000" cy="1015663"/>
          </a:xfrm>
          <a:prstGeom prst="rect">
            <a:avLst/>
          </a:prstGeom>
          <a:noFill/>
        </p:spPr>
        <p:txBody>
          <a:bodyPr wrap="square" rtlCol="0">
            <a:spAutoFit/>
          </a:bodyPr>
          <a:lstStyle/>
          <a:p>
            <a:r>
              <a:rPr lang="en-US" sz="2000" dirty="0" smtClean="0">
                <a:solidFill>
                  <a:srgbClr val="0070C0"/>
                </a:solidFill>
              </a:rPr>
              <a:t>Figure 6-15  </a:t>
            </a:r>
            <a:r>
              <a:rPr lang="en-US" sz="2000" dirty="0" smtClean="0"/>
              <a:t>Comparative box plots of a quality index at three manufacturing plants.  </a:t>
            </a:r>
            <a:r>
              <a:rPr lang="en-US" sz="2000" u="sng" dirty="0" smtClean="0"/>
              <a:t>Comment</a:t>
            </a:r>
            <a:r>
              <a:rPr lang="en-US" sz="2000" dirty="0" smtClean="0"/>
              <a:t>:  Plant 2 has too much variability.  Plants 2 &amp; 3 need to raise their quality index performance.</a:t>
            </a:r>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Populations &amp; Samples</a:t>
            </a:r>
            <a:endParaRPr lang="en-US" dirty="0"/>
          </a:p>
        </p:txBody>
      </p:sp>
      <p:sp>
        <p:nvSpPr>
          <p:cNvPr id="4" name="Footer Placeholder 3"/>
          <p:cNvSpPr>
            <a:spLocks noGrp="1"/>
          </p:cNvSpPr>
          <p:nvPr>
            <p:ph type="ftr" sz="quarter" idx="11"/>
          </p:nvPr>
        </p:nvSpPr>
        <p:spPr/>
        <p:txBody>
          <a:bodyPr/>
          <a:lstStyle/>
          <a:p>
            <a:r>
              <a:rPr lang="en-US" dirty="0" smtClean="0"/>
              <a:t>Sec 6-1 Numerical Summaries of Data</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4</a:t>
            </a:fld>
            <a:endParaRPr lang="en-US" dirty="0"/>
          </a:p>
        </p:txBody>
      </p:sp>
      <p:pic>
        <p:nvPicPr>
          <p:cNvPr id="54274" name="Picture 2" descr="C:\Documents and Settings\rsims\My Documents\Sims Courses\Wiley Slide Development Project\JPEG images from Jenny\Ch06\fig_06_03.jpg"/>
          <p:cNvPicPr>
            <a:picLocks noChangeAspect="1" noChangeArrowheads="1"/>
          </p:cNvPicPr>
          <p:nvPr/>
        </p:nvPicPr>
        <p:blipFill>
          <a:blip r:embed="rId3" cstate="print"/>
          <a:srcRect/>
          <a:stretch>
            <a:fillRect/>
          </a:stretch>
        </p:blipFill>
        <p:spPr bwMode="auto">
          <a:xfrm>
            <a:off x="2380374" y="838200"/>
            <a:ext cx="3944225" cy="3962400"/>
          </a:xfrm>
          <a:prstGeom prst="rect">
            <a:avLst/>
          </a:prstGeom>
          <a:noFill/>
        </p:spPr>
      </p:pic>
      <p:sp>
        <p:nvSpPr>
          <p:cNvPr id="7" name="TextBox 6"/>
          <p:cNvSpPr txBox="1"/>
          <p:nvPr/>
        </p:nvSpPr>
        <p:spPr>
          <a:xfrm>
            <a:off x="609600" y="4800600"/>
            <a:ext cx="8001000" cy="1200329"/>
          </a:xfrm>
          <a:prstGeom prst="rect">
            <a:avLst/>
          </a:prstGeom>
          <a:noFill/>
        </p:spPr>
        <p:txBody>
          <a:bodyPr wrap="square" rtlCol="0">
            <a:spAutoFit/>
          </a:bodyPr>
          <a:lstStyle/>
          <a:p>
            <a:r>
              <a:rPr lang="en-US" dirty="0" smtClean="0">
                <a:solidFill>
                  <a:srgbClr val="0070C0"/>
                </a:solidFill>
              </a:rPr>
              <a:t>Figure 6-3 </a:t>
            </a:r>
            <a:r>
              <a:rPr lang="en-US" dirty="0" smtClean="0"/>
              <a:t>(out of order)</a:t>
            </a:r>
            <a:r>
              <a:rPr lang="en-US" dirty="0" smtClean="0">
                <a:solidFill>
                  <a:srgbClr val="0070C0"/>
                </a:solidFill>
              </a:rPr>
              <a:t>  </a:t>
            </a:r>
            <a:r>
              <a:rPr lang="en-US" dirty="0" smtClean="0"/>
              <a:t>A population  is described, in part, by its </a:t>
            </a:r>
            <a:r>
              <a:rPr lang="en-US" dirty="0" smtClean="0">
                <a:solidFill>
                  <a:srgbClr val="0070C0"/>
                </a:solidFill>
              </a:rPr>
              <a:t>parameters</a:t>
            </a:r>
            <a:r>
              <a:rPr lang="en-US" dirty="0" smtClean="0"/>
              <a:t>, i.e., mean (</a:t>
            </a:r>
            <a:r>
              <a:rPr lang="el-GR" dirty="0" smtClean="0"/>
              <a:t>μ</a:t>
            </a:r>
            <a:r>
              <a:rPr lang="en-US" dirty="0" smtClean="0"/>
              <a:t>)  and standard deviation (</a:t>
            </a:r>
            <a:r>
              <a:rPr lang="el-GR" dirty="0" smtClean="0"/>
              <a:t>σ</a:t>
            </a:r>
            <a:r>
              <a:rPr lang="en-US" dirty="0" smtClean="0"/>
              <a:t>).  A random sample of size </a:t>
            </a:r>
            <a:r>
              <a:rPr lang="en-US" i="1" dirty="0" smtClean="0"/>
              <a:t>n</a:t>
            </a:r>
            <a:r>
              <a:rPr lang="en-US" dirty="0" smtClean="0"/>
              <a:t> is drawn from a population and is described, in part, by its </a:t>
            </a:r>
            <a:r>
              <a:rPr lang="en-US" dirty="0" smtClean="0">
                <a:solidFill>
                  <a:srgbClr val="0070C0"/>
                </a:solidFill>
              </a:rPr>
              <a:t>statistics</a:t>
            </a:r>
            <a:r>
              <a:rPr lang="en-US" dirty="0" smtClean="0"/>
              <a:t>, i.e., mean (</a:t>
            </a:r>
            <a:r>
              <a:rPr lang="en-US" i="1" dirty="0" smtClean="0"/>
              <a:t>x-bar</a:t>
            </a:r>
            <a:r>
              <a:rPr lang="en-US" dirty="0" smtClean="0"/>
              <a:t>) and standard deviation (</a:t>
            </a:r>
            <a:r>
              <a:rPr lang="en-US" i="1" dirty="0" smtClean="0"/>
              <a:t>s</a:t>
            </a:r>
            <a:r>
              <a:rPr lang="en-US" dirty="0" smtClean="0"/>
              <a:t>).  The statistics are used to estimate the parameters.</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Sequence Plots</a:t>
            </a:r>
            <a:endParaRPr lang="en-US" dirty="0"/>
          </a:p>
        </p:txBody>
      </p:sp>
      <p:sp>
        <p:nvSpPr>
          <p:cNvPr id="3" name="Content Placeholder 2"/>
          <p:cNvSpPr>
            <a:spLocks noGrp="1"/>
          </p:cNvSpPr>
          <p:nvPr>
            <p:ph idx="1"/>
          </p:nvPr>
        </p:nvSpPr>
        <p:spPr>
          <a:xfrm>
            <a:off x="457200" y="838200"/>
            <a:ext cx="8229600" cy="2286000"/>
          </a:xfrm>
        </p:spPr>
        <p:txBody>
          <a:bodyPr>
            <a:noAutofit/>
          </a:bodyPr>
          <a:lstStyle/>
          <a:p>
            <a:r>
              <a:rPr lang="en-US" sz="2800" dirty="0" smtClean="0"/>
              <a:t>A time series plot shows the data value, or statistic, on the vertical axis with time on the horizontal axis.</a:t>
            </a:r>
          </a:p>
          <a:p>
            <a:r>
              <a:rPr lang="en-US" sz="2800" dirty="0" smtClean="0"/>
              <a:t>A time series plot reveals trends, cycles or other time-oriented behavior that could not be otherwise seen in the data.</a:t>
            </a:r>
            <a:endParaRPr lang="en-US" sz="2800" dirty="0"/>
          </a:p>
        </p:txBody>
      </p:sp>
      <p:sp>
        <p:nvSpPr>
          <p:cNvPr id="4" name="Footer Placeholder 3"/>
          <p:cNvSpPr>
            <a:spLocks noGrp="1"/>
          </p:cNvSpPr>
          <p:nvPr>
            <p:ph type="ftr" sz="quarter" idx="11"/>
          </p:nvPr>
        </p:nvSpPr>
        <p:spPr/>
        <p:txBody>
          <a:bodyPr/>
          <a:lstStyle/>
          <a:p>
            <a:r>
              <a:rPr lang="en-US" dirty="0" smtClean="0"/>
              <a:t>Sec 6-5 Time Sequence Plots</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40</a:t>
            </a:fld>
            <a:endParaRPr lang="en-US" dirty="0"/>
          </a:p>
        </p:txBody>
      </p:sp>
      <p:pic>
        <p:nvPicPr>
          <p:cNvPr id="72706" name="Picture 2" descr="C:\Documents and Settings\rsims\My Documents\Sims Courses\Wiley Slide Development Project\JPEG images from Jenny\Ch06\fig_06_16.jpg"/>
          <p:cNvPicPr>
            <a:picLocks noChangeAspect="1" noChangeArrowheads="1"/>
          </p:cNvPicPr>
          <p:nvPr/>
        </p:nvPicPr>
        <p:blipFill>
          <a:blip r:embed="rId3" cstate="print"/>
          <a:srcRect/>
          <a:stretch>
            <a:fillRect/>
          </a:stretch>
        </p:blipFill>
        <p:spPr bwMode="auto">
          <a:xfrm>
            <a:off x="762000" y="3200400"/>
            <a:ext cx="7658253" cy="2133600"/>
          </a:xfrm>
          <a:prstGeom prst="rect">
            <a:avLst/>
          </a:prstGeom>
          <a:noFill/>
        </p:spPr>
      </p:pic>
      <p:sp>
        <p:nvSpPr>
          <p:cNvPr id="7" name="TextBox 6"/>
          <p:cNvSpPr txBox="1"/>
          <p:nvPr/>
        </p:nvSpPr>
        <p:spPr>
          <a:xfrm>
            <a:off x="685800" y="5410200"/>
            <a:ext cx="7848600" cy="707886"/>
          </a:xfrm>
          <a:prstGeom prst="rect">
            <a:avLst/>
          </a:prstGeom>
          <a:noFill/>
        </p:spPr>
        <p:txBody>
          <a:bodyPr wrap="square" rtlCol="0">
            <a:spAutoFit/>
          </a:bodyPr>
          <a:lstStyle/>
          <a:p>
            <a:r>
              <a:rPr lang="en-US" sz="2000" dirty="0" smtClean="0">
                <a:solidFill>
                  <a:srgbClr val="0070C0"/>
                </a:solidFill>
              </a:rPr>
              <a:t>Figure 6-16  </a:t>
            </a:r>
            <a:r>
              <a:rPr lang="en-US" sz="2000" dirty="0" smtClean="0"/>
              <a:t>Company sales by year (a) &amp; by quarter (b).  The annual time interval masks cyclical quarterly variation, but shows consistent progress.</a:t>
            </a:r>
            <a:endParaRPr lang="en-US" sz="20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Digidot Plot of Table 6-2 Data</a:t>
            </a:r>
            <a:endParaRPr lang="en-US" dirty="0"/>
          </a:p>
        </p:txBody>
      </p:sp>
      <p:sp>
        <p:nvSpPr>
          <p:cNvPr id="4" name="Footer Placeholder 3"/>
          <p:cNvSpPr>
            <a:spLocks noGrp="1"/>
          </p:cNvSpPr>
          <p:nvPr>
            <p:ph type="ftr" sz="quarter" idx="11"/>
          </p:nvPr>
        </p:nvSpPr>
        <p:spPr/>
        <p:txBody>
          <a:bodyPr/>
          <a:lstStyle/>
          <a:p>
            <a:r>
              <a:rPr lang="en-US" dirty="0" smtClean="0"/>
              <a:t>Sec 6-5 Time Sequence Plots</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41</a:t>
            </a:fld>
            <a:endParaRPr lang="en-US" dirty="0"/>
          </a:p>
        </p:txBody>
      </p:sp>
      <p:pic>
        <p:nvPicPr>
          <p:cNvPr id="73730" name="Picture 2" descr="C:\Documents and Settings\rsims\My Documents\Sims Courses\Wiley Slide Development Project\JPEG images from Jenny\Ch06\fig_06_17.jpg"/>
          <p:cNvPicPr>
            <a:picLocks noChangeAspect="1" noChangeArrowheads="1"/>
          </p:cNvPicPr>
          <p:nvPr/>
        </p:nvPicPr>
        <p:blipFill>
          <a:blip r:embed="rId3" cstate="print"/>
          <a:srcRect/>
          <a:stretch>
            <a:fillRect/>
          </a:stretch>
        </p:blipFill>
        <p:spPr bwMode="auto">
          <a:xfrm>
            <a:off x="1295400" y="838200"/>
            <a:ext cx="6569865" cy="4191000"/>
          </a:xfrm>
          <a:prstGeom prst="rect">
            <a:avLst/>
          </a:prstGeom>
          <a:noFill/>
        </p:spPr>
      </p:pic>
      <p:sp>
        <p:nvSpPr>
          <p:cNvPr id="7" name="TextBox 6"/>
          <p:cNvSpPr txBox="1"/>
          <p:nvPr/>
        </p:nvSpPr>
        <p:spPr>
          <a:xfrm>
            <a:off x="1143000" y="5105400"/>
            <a:ext cx="6934200" cy="1200329"/>
          </a:xfrm>
          <a:prstGeom prst="rect">
            <a:avLst/>
          </a:prstGeom>
          <a:noFill/>
        </p:spPr>
        <p:txBody>
          <a:bodyPr wrap="square" rtlCol="0">
            <a:spAutoFit/>
          </a:bodyPr>
          <a:lstStyle/>
          <a:p>
            <a:r>
              <a:rPr lang="en-US" dirty="0" smtClean="0">
                <a:solidFill>
                  <a:srgbClr val="0070C0"/>
                </a:solidFill>
              </a:rPr>
              <a:t>Figure 6-17  </a:t>
            </a:r>
            <a:r>
              <a:rPr lang="en-US" dirty="0" smtClean="0"/>
              <a:t>A digidot plot of the compressive strength data in Table 6-2.  It combines a time series with a stem-and-leaf plot.  The variability in the frequency distribution, as shown by the stem-and-leaf plot, is distorted by the apparent trend in the time series data.</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Digiplot of Chemical Concentration Data</a:t>
            </a:r>
            <a:endParaRPr lang="en-US" dirty="0"/>
          </a:p>
        </p:txBody>
      </p:sp>
      <p:sp>
        <p:nvSpPr>
          <p:cNvPr id="4" name="Footer Placeholder 3"/>
          <p:cNvSpPr>
            <a:spLocks noGrp="1"/>
          </p:cNvSpPr>
          <p:nvPr>
            <p:ph type="ftr" sz="quarter" idx="11"/>
          </p:nvPr>
        </p:nvSpPr>
        <p:spPr/>
        <p:txBody>
          <a:bodyPr/>
          <a:lstStyle/>
          <a:p>
            <a:r>
              <a:rPr lang="en-US" dirty="0" smtClean="0"/>
              <a:t>Sec 6-5 Time Sequence Plots</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42</a:t>
            </a:fld>
            <a:endParaRPr lang="en-US" dirty="0"/>
          </a:p>
        </p:txBody>
      </p:sp>
      <p:pic>
        <p:nvPicPr>
          <p:cNvPr id="74754" name="Picture 2" descr="C:\Documents and Settings\rsims\My Documents\Sims Courses\Wiley Slide Development Project\JPEG images from Jenny\Ch06\fig_06_18.jpg"/>
          <p:cNvPicPr>
            <a:picLocks noChangeAspect="1" noChangeArrowheads="1"/>
          </p:cNvPicPr>
          <p:nvPr/>
        </p:nvPicPr>
        <p:blipFill>
          <a:blip r:embed="rId3" cstate="print"/>
          <a:srcRect/>
          <a:stretch>
            <a:fillRect/>
          </a:stretch>
        </p:blipFill>
        <p:spPr bwMode="auto">
          <a:xfrm>
            <a:off x="609600" y="1219200"/>
            <a:ext cx="7911707" cy="3048000"/>
          </a:xfrm>
          <a:prstGeom prst="rect">
            <a:avLst/>
          </a:prstGeom>
          <a:noFill/>
        </p:spPr>
      </p:pic>
      <p:sp>
        <p:nvSpPr>
          <p:cNvPr id="7" name="TextBox 6"/>
          <p:cNvSpPr txBox="1"/>
          <p:nvPr/>
        </p:nvSpPr>
        <p:spPr>
          <a:xfrm>
            <a:off x="685800" y="4343400"/>
            <a:ext cx="7772400" cy="1631216"/>
          </a:xfrm>
          <a:prstGeom prst="rect">
            <a:avLst/>
          </a:prstGeom>
          <a:noFill/>
        </p:spPr>
        <p:txBody>
          <a:bodyPr wrap="square" rtlCol="0">
            <a:spAutoFit/>
          </a:bodyPr>
          <a:lstStyle/>
          <a:p>
            <a:r>
              <a:rPr lang="en-US" sz="2000" dirty="0" smtClean="0">
                <a:solidFill>
                  <a:srgbClr val="0070C0"/>
                </a:solidFill>
              </a:rPr>
              <a:t>Figure 6-18  </a:t>
            </a:r>
            <a:r>
              <a:rPr lang="en-US" sz="2000" dirty="0" smtClean="0"/>
              <a:t>A digiplot of chemical concentration readings, observed hourly.  </a:t>
            </a:r>
            <a:r>
              <a:rPr lang="en-US" sz="2000" u="sng" dirty="0" smtClean="0"/>
              <a:t>Comment</a:t>
            </a:r>
            <a:r>
              <a:rPr lang="en-US" sz="2000" dirty="0" smtClean="0"/>
              <a:t>:  For the first 20 hours, the mean concentration is about 90.  For the last 9 hours, the mean concentration has dropped to about 85.  This shows that the process has changed and might need adjustment.  The stem-and-leaf plot does not highlight this shift.</a:t>
            </a:r>
            <a:endParaRPr lang="en-US" sz="20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Plots</a:t>
            </a:r>
            <a:endParaRPr lang="en-US" dirty="0"/>
          </a:p>
        </p:txBody>
      </p:sp>
      <p:sp>
        <p:nvSpPr>
          <p:cNvPr id="3" name="Content Placeholder 2"/>
          <p:cNvSpPr>
            <a:spLocks noGrp="1"/>
          </p:cNvSpPr>
          <p:nvPr>
            <p:ph idx="1"/>
          </p:nvPr>
        </p:nvSpPr>
        <p:spPr/>
        <p:txBody>
          <a:bodyPr>
            <a:normAutofit fontScale="92500"/>
          </a:bodyPr>
          <a:lstStyle/>
          <a:p>
            <a:r>
              <a:rPr lang="en-US" dirty="0" smtClean="0"/>
              <a:t>How do we know if a particular probability distribution is a reasonable model for a data set?</a:t>
            </a:r>
          </a:p>
          <a:p>
            <a:r>
              <a:rPr lang="en-US" dirty="0" smtClean="0"/>
              <a:t>We use a </a:t>
            </a:r>
            <a:r>
              <a:rPr lang="en-US" dirty="0" smtClean="0">
                <a:solidFill>
                  <a:srgbClr val="0070C0"/>
                </a:solidFill>
              </a:rPr>
              <a:t>probability plot </a:t>
            </a:r>
            <a:r>
              <a:rPr lang="en-US" dirty="0" smtClean="0"/>
              <a:t>to verify such an assumption using a subjective visual examination.</a:t>
            </a:r>
          </a:p>
          <a:p>
            <a:r>
              <a:rPr lang="en-US" dirty="0" smtClean="0"/>
              <a:t>A histogram of a large data set reveals the shape of a distribution.  The histogram of a small data set would not provide such a clear picture.</a:t>
            </a:r>
          </a:p>
          <a:p>
            <a:r>
              <a:rPr lang="en-US" dirty="0" smtClean="0"/>
              <a:t>A probability plot is helpful for all data set sizes.</a:t>
            </a:r>
          </a:p>
        </p:txBody>
      </p:sp>
      <p:sp>
        <p:nvSpPr>
          <p:cNvPr id="4" name="Footer Placeholder 3"/>
          <p:cNvSpPr>
            <a:spLocks noGrp="1"/>
          </p:cNvSpPr>
          <p:nvPr>
            <p:ph type="ftr" sz="quarter" idx="11"/>
          </p:nvPr>
        </p:nvSpPr>
        <p:spPr/>
        <p:txBody>
          <a:bodyPr/>
          <a:lstStyle/>
          <a:p>
            <a:r>
              <a:rPr lang="en-US" dirty="0" smtClean="0"/>
              <a:t>Sec 6-6 Probability Plots</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43</a:t>
            </a:fld>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Build a Probability Plot</a:t>
            </a:r>
            <a:endParaRPr lang="en-US" dirty="0"/>
          </a:p>
        </p:txBody>
      </p:sp>
      <p:sp>
        <p:nvSpPr>
          <p:cNvPr id="3" name="Content Placeholder 2"/>
          <p:cNvSpPr>
            <a:spLocks noGrp="1"/>
          </p:cNvSpPr>
          <p:nvPr>
            <p:ph idx="1"/>
          </p:nvPr>
        </p:nvSpPr>
        <p:spPr/>
        <p:txBody>
          <a:bodyPr/>
          <a:lstStyle/>
          <a:p>
            <a:r>
              <a:rPr lang="en-US" dirty="0" smtClean="0"/>
              <a:t>To construct a probability plot:</a:t>
            </a:r>
          </a:p>
          <a:p>
            <a:pPr lvl="1"/>
            <a:r>
              <a:rPr lang="en-US" dirty="0" smtClean="0"/>
              <a:t>Sort the data observations in ascending order: </a:t>
            </a:r>
            <a:r>
              <a:rPr lang="en-US" i="1" dirty="0" smtClean="0"/>
              <a:t>x</a:t>
            </a:r>
            <a:r>
              <a:rPr lang="en-US" baseline="-25000" dirty="0" smtClean="0"/>
              <a:t>(</a:t>
            </a:r>
            <a:r>
              <a:rPr lang="en-US" i="1" baseline="-25000" dirty="0" smtClean="0"/>
              <a:t>1</a:t>
            </a:r>
            <a:r>
              <a:rPr lang="en-US" baseline="-25000" dirty="0" smtClean="0"/>
              <a:t>)</a:t>
            </a:r>
            <a:r>
              <a:rPr lang="en-US" dirty="0" smtClean="0"/>
              <a:t>, </a:t>
            </a:r>
            <a:r>
              <a:rPr lang="en-US" i="1" dirty="0" smtClean="0"/>
              <a:t>x</a:t>
            </a:r>
            <a:r>
              <a:rPr lang="en-US" baseline="-25000" dirty="0" smtClean="0"/>
              <a:t>(</a:t>
            </a:r>
            <a:r>
              <a:rPr lang="en-US" i="1" baseline="-25000" dirty="0" smtClean="0"/>
              <a:t>2</a:t>
            </a:r>
            <a:r>
              <a:rPr lang="en-US" baseline="-25000" dirty="0" smtClean="0"/>
              <a:t>)</a:t>
            </a:r>
            <a:r>
              <a:rPr lang="en-US" dirty="0" smtClean="0"/>
              <a:t>,…, </a:t>
            </a:r>
            <a:r>
              <a:rPr lang="en-US" i="1" dirty="0" smtClean="0"/>
              <a:t>x</a:t>
            </a:r>
            <a:r>
              <a:rPr lang="en-US" baseline="-25000" dirty="0" smtClean="0"/>
              <a:t>(</a:t>
            </a:r>
            <a:r>
              <a:rPr lang="en-US" i="1" baseline="-25000" dirty="0" smtClean="0"/>
              <a:t>n</a:t>
            </a:r>
            <a:r>
              <a:rPr lang="en-US" baseline="-25000" dirty="0" smtClean="0"/>
              <a:t>)</a:t>
            </a:r>
            <a:r>
              <a:rPr lang="en-US" dirty="0" smtClean="0"/>
              <a:t>.</a:t>
            </a:r>
          </a:p>
          <a:p>
            <a:pPr lvl="1"/>
            <a:r>
              <a:rPr lang="en-US" dirty="0" smtClean="0"/>
              <a:t>The observed value </a:t>
            </a:r>
            <a:r>
              <a:rPr lang="en-US" i="1" dirty="0" smtClean="0"/>
              <a:t>x</a:t>
            </a:r>
            <a:r>
              <a:rPr lang="en-US" baseline="-25000" dirty="0" smtClean="0"/>
              <a:t>(</a:t>
            </a:r>
            <a:r>
              <a:rPr lang="en-US" i="1" baseline="-25000" dirty="0" smtClean="0"/>
              <a:t>j</a:t>
            </a:r>
            <a:r>
              <a:rPr lang="en-US" baseline="-25000" dirty="0" smtClean="0"/>
              <a:t>)</a:t>
            </a:r>
            <a:r>
              <a:rPr lang="en-US" dirty="0" smtClean="0"/>
              <a:t> is plotted against the cumulative distribution (</a:t>
            </a:r>
            <a:r>
              <a:rPr lang="en-US" i="1" dirty="0" smtClean="0"/>
              <a:t>j</a:t>
            </a:r>
            <a:r>
              <a:rPr lang="en-US" dirty="0" smtClean="0"/>
              <a:t> – 0.5)/</a:t>
            </a:r>
            <a:r>
              <a:rPr lang="en-US" i="1" dirty="0" smtClean="0"/>
              <a:t>n</a:t>
            </a:r>
            <a:r>
              <a:rPr lang="en-US" dirty="0" smtClean="0"/>
              <a:t>.</a:t>
            </a:r>
          </a:p>
          <a:p>
            <a:pPr lvl="1"/>
            <a:r>
              <a:rPr lang="en-US" dirty="0" smtClean="0"/>
              <a:t>The paired numbers are plotted on the probability paper of the proposed distribution.</a:t>
            </a:r>
          </a:p>
          <a:p>
            <a:pPr lvl="1"/>
            <a:r>
              <a:rPr lang="en-US" dirty="0" smtClean="0"/>
              <a:t>If the paired numbers form a straight line, it is reasonable to assume that the data follows the proposed distribution.</a:t>
            </a:r>
            <a:endParaRPr lang="en-US" dirty="0"/>
          </a:p>
        </p:txBody>
      </p:sp>
      <p:sp>
        <p:nvSpPr>
          <p:cNvPr id="4" name="Footer Placeholder 3"/>
          <p:cNvSpPr>
            <a:spLocks noGrp="1"/>
          </p:cNvSpPr>
          <p:nvPr>
            <p:ph type="ftr" sz="quarter" idx="11"/>
          </p:nvPr>
        </p:nvSpPr>
        <p:spPr/>
        <p:txBody>
          <a:bodyPr/>
          <a:lstStyle/>
          <a:p>
            <a:r>
              <a:rPr lang="en-US" dirty="0" smtClean="0"/>
              <a:t>Sec 6-6 Probability Plots</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44</a:t>
            </a:fld>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6-7: Battery Life</a:t>
            </a:r>
            <a:endParaRPr lang="en-US" dirty="0"/>
          </a:p>
        </p:txBody>
      </p:sp>
      <p:sp>
        <p:nvSpPr>
          <p:cNvPr id="4" name="Footer Placeholder 3"/>
          <p:cNvSpPr>
            <a:spLocks noGrp="1"/>
          </p:cNvSpPr>
          <p:nvPr>
            <p:ph type="ftr" sz="quarter" idx="11"/>
          </p:nvPr>
        </p:nvSpPr>
        <p:spPr/>
        <p:txBody>
          <a:bodyPr/>
          <a:lstStyle/>
          <a:p>
            <a:r>
              <a:rPr lang="en-US" dirty="0" smtClean="0"/>
              <a:t>Sec 6-6 Probability Plots</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45</a:t>
            </a:fld>
            <a:endParaRPr lang="en-US" dirty="0"/>
          </a:p>
        </p:txBody>
      </p:sp>
      <p:graphicFrame>
        <p:nvGraphicFramePr>
          <p:cNvPr id="75778" name="Object 2"/>
          <p:cNvGraphicFramePr>
            <a:graphicFrameLocks noChangeAspect="1"/>
          </p:cNvGraphicFramePr>
          <p:nvPr/>
        </p:nvGraphicFramePr>
        <p:xfrm>
          <a:off x="6324600" y="1917506"/>
          <a:ext cx="2151479" cy="3949894"/>
        </p:xfrm>
        <a:graphic>
          <a:graphicData uri="http://schemas.openxmlformats.org/presentationml/2006/ole">
            <p:oleObj spid="_x0000_s75778" name="Worksheet" r:id="rId4" imgW="1857451" imgH="3410102" progId="Excel.Sheet.12">
              <p:embed/>
            </p:oleObj>
          </a:graphicData>
        </a:graphic>
      </p:graphicFrame>
      <p:pic>
        <p:nvPicPr>
          <p:cNvPr id="75779" name="Picture 3" descr="C:\Documents and Settings\rsims\My Documents\Sims Courses\Wiley Slide Development Project\JPEG images from Jenny\Ch06\fig_06_19.jpg"/>
          <p:cNvPicPr>
            <a:picLocks noChangeAspect="1" noChangeArrowheads="1"/>
          </p:cNvPicPr>
          <p:nvPr/>
        </p:nvPicPr>
        <p:blipFill>
          <a:blip r:embed="rId5" cstate="print"/>
          <a:srcRect/>
          <a:stretch>
            <a:fillRect/>
          </a:stretch>
        </p:blipFill>
        <p:spPr bwMode="auto">
          <a:xfrm>
            <a:off x="990600" y="1905000"/>
            <a:ext cx="4961534" cy="3962400"/>
          </a:xfrm>
          <a:prstGeom prst="rect">
            <a:avLst/>
          </a:prstGeom>
          <a:noFill/>
        </p:spPr>
      </p:pic>
      <p:sp>
        <p:nvSpPr>
          <p:cNvPr id="8" name="TextBox 7"/>
          <p:cNvSpPr txBox="1"/>
          <p:nvPr/>
        </p:nvSpPr>
        <p:spPr>
          <a:xfrm>
            <a:off x="685800" y="5867400"/>
            <a:ext cx="5562600" cy="400110"/>
          </a:xfrm>
          <a:prstGeom prst="rect">
            <a:avLst/>
          </a:prstGeom>
          <a:noFill/>
        </p:spPr>
        <p:txBody>
          <a:bodyPr wrap="square" rtlCol="0">
            <a:spAutoFit/>
          </a:bodyPr>
          <a:lstStyle/>
          <a:p>
            <a:r>
              <a:rPr lang="en-US" sz="2000" dirty="0" smtClean="0">
                <a:solidFill>
                  <a:srgbClr val="0070C0"/>
                </a:solidFill>
              </a:rPr>
              <a:t>Figure 6-19</a:t>
            </a:r>
            <a:r>
              <a:rPr lang="en-US" sz="2000" dirty="0" smtClean="0"/>
              <a:t>  Normal probability plot for battery life.</a:t>
            </a:r>
            <a:endParaRPr lang="en-US" sz="2000" dirty="0"/>
          </a:p>
        </p:txBody>
      </p:sp>
      <p:sp>
        <p:nvSpPr>
          <p:cNvPr id="9" name="TextBox 8"/>
          <p:cNvSpPr txBox="1"/>
          <p:nvPr/>
        </p:nvSpPr>
        <p:spPr>
          <a:xfrm>
            <a:off x="381000" y="838200"/>
            <a:ext cx="8458200" cy="1015663"/>
          </a:xfrm>
          <a:prstGeom prst="rect">
            <a:avLst/>
          </a:prstGeom>
          <a:noFill/>
        </p:spPr>
        <p:txBody>
          <a:bodyPr wrap="square" rtlCol="0">
            <a:spAutoFit/>
          </a:bodyPr>
          <a:lstStyle/>
          <a:p>
            <a:r>
              <a:rPr lang="en-US" sz="2000" dirty="0" smtClean="0"/>
              <a:t>The effective service life (minutes) of batteries used in a laptop are given in the table.  We hypothesize that battery life is adequately modeled by a normal distribution.  The probability plot is shown on normal probability vertical scale.</a:t>
            </a:r>
            <a:endParaRPr lang="en-US" sz="20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Plot on Ordinary Axes</a:t>
            </a:r>
            <a:endParaRPr lang="en-US" dirty="0"/>
          </a:p>
        </p:txBody>
      </p:sp>
      <p:sp>
        <p:nvSpPr>
          <p:cNvPr id="4" name="Footer Placeholder 3"/>
          <p:cNvSpPr>
            <a:spLocks noGrp="1"/>
          </p:cNvSpPr>
          <p:nvPr>
            <p:ph type="ftr" sz="quarter" idx="11"/>
          </p:nvPr>
        </p:nvSpPr>
        <p:spPr/>
        <p:txBody>
          <a:bodyPr/>
          <a:lstStyle/>
          <a:p>
            <a:r>
              <a:rPr lang="en-US" dirty="0" smtClean="0"/>
              <a:t>Sec 6-6 Probability Plots</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46</a:t>
            </a:fld>
            <a:endParaRPr lang="en-US" dirty="0"/>
          </a:p>
        </p:txBody>
      </p:sp>
      <p:pic>
        <p:nvPicPr>
          <p:cNvPr id="76802" name="Picture 2" descr="C:\Documents and Settings\rsims\My Documents\Sims Courses\Wiley Slide Development Project\JPEG images from Jenny\Ch06\fig_06_20.jpg"/>
          <p:cNvPicPr>
            <a:picLocks noChangeAspect="1" noChangeArrowheads="1"/>
          </p:cNvPicPr>
          <p:nvPr/>
        </p:nvPicPr>
        <p:blipFill>
          <a:blip r:embed="rId4" cstate="print"/>
          <a:srcRect/>
          <a:stretch>
            <a:fillRect/>
          </a:stretch>
        </p:blipFill>
        <p:spPr bwMode="auto">
          <a:xfrm>
            <a:off x="1066800" y="1600200"/>
            <a:ext cx="4191000" cy="3862294"/>
          </a:xfrm>
          <a:prstGeom prst="rect">
            <a:avLst/>
          </a:prstGeom>
          <a:noFill/>
        </p:spPr>
      </p:pic>
      <p:graphicFrame>
        <p:nvGraphicFramePr>
          <p:cNvPr id="76803" name="Object 3"/>
          <p:cNvGraphicFramePr>
            <a:graphicFrameLocks noChangeAspect="1"/>
          </p:cNvGraphicFramePr>
          <p:nvPr/>
        </p:nvGraphicFramePr>
        <p:xfrm>
          <a:off x="5791200" y="1600200"/>
          <a:ext cx="2812746" cy="4267200"/>
        </p:xfrm>
        <a:graphic>
          <a:graphicData uri="http://schemas.openxmlformats.org/presentationml/2006/ole">
            <p:oleObj spid="_x0000_s76803" name="Worksheet" r:id="rId5" imgW="2229002" imgH="3381451" progId="Excel.Sheet.12">
              <p:embed/>
            </p:oleObj>
          </a:graphicData>
        </a:graphic>
      </p:graphicFrame>
      <p:sp>
        <p:nvSpPr>
          <p:cNvPr id="8" name="TextBox 7"/>
          <p:cNvSpPr txBox="1"/>
          <p:nvPr/>
        </p:nvSpPr>
        <p:spPr>
          <a:xfrm>
            <a:off x="1066800" y="5410200"/>
            <a:ext cx="4419600" cy="923330"/>
          </a:xfrm>
          <a:prstGeom prst="rect">
            <a:avLst/>
          </a:prstGeom>
          <a:noFill/>
        </p:spPr>
        <p:txBody>
          <a:bodyPr wrap="square" rtlCol="0">
            <a:spAutoFit/>
          </a:bodyPr>
          <a:lstStyle/>
          <a:p>
            <a:r>
              <a:rPr lang="en-US" dirty="0" smtClean="0">
                <a:solidFill>
                  <a:srgbClr val="0070C0"/>
                </a:solidFill>
              </a:rPr>
              <a:t>Figure 6-20  </a:t>
            </a:r>
            <a:r>
              <a:rPr lang="en-US" dirty="0" smtClean="0"/>
              <a:t>Normal Probability plot obtained from standardized normal scores.  This is equivalent to Figure 6-19.</a:t>
            </a:r>
            <a:endParaRPr lang="en-US" dirty="0"/>
          </a:p>
        </p:txBody>
      </p:sp>
      <p:sp>
        <p:nvSpPr>
          <p:cNvPr id="9" name="TextBox 8"/>
          <p:cNvSpPr txBox="1"/>
          <p:nvPr/>
        </p:nvSpPr>
        <p:spPr>
          <a:xfrm>
            <a:off x="457200" y="838200"/>
            <a:ext cx="8229600" cy="707886"/>
          </a:xfrm>
          <a:prstGeom prst="rect">
            <a:avLst/>
          </a:prstGeom>
          <a:noFill/>
        </p:spPr>
        <p:txBody>
          <a:bodyPr wrap="square" rtlCol="0">
            <a:spAutoFit/>
          </a:bodyPr>
          <a:lstStyle/>
          <a:p>
            <a:r>
              <a:rPr lang="en-US" sz="2000" dirty="0" smtClean="0"/>
              <a:t>A normal probability plot can be plotted on ordinary axes using z-values.  The normal probability scale is not used.</a:t>
            </a:r>
            <a:endParaRPr lang="en-US" sz="20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of the Probability Plot</a:t>
            </a:r>
            <a:endParaRPr lang="en-US" dirty="0"/>
          </a:p>
        </p:txBody>
      </p:sp>
      <p:sp>
        <p:nvSpPr>
          <p:cNvPr id="3" name="Content Placeholder 2"/>
          <p:cNvSpPr>
            <a:spLocks noGrp="1"/>
          </p:cNvSpPr>
          <p:nvPr>
            <p:ph idx="1"/>
          </p:nvPr>
        </p:nvSpPr>
        <p:spPr/>
        <p:txBody>
          <a:bodyPr/>
          <a:lstStyle/>
          <a:p>
            <a:r>
              <a:rPr lang="en-US" dirty="0" smtClean="0"/>
              <a:t>The probability plot can identify variations from a normal distribution shape.</a:t>
            </a:r>
          </a:p>
          <a:p>
            <a:pPr lvl="1"/>
            <a:r>
              <a:rPr lang="en-US" dirty="0" smtClean="0"/>
              <a:t>Light tails of the distribution – more peaked.</a:t>
            </a:r>
          </a:p>
          <a:p>
            <a:pPr lvl="1"/>
            <a:r>
              <a:rPr lang="en-US" dirty="0" smtClean="0"/>
              <a:t>Heavy tails of the distribution – less peaked.</a:t>
            </a:r>
          </a:p>
          <a:p>
            <a:pPr lvl="1"/>
            <a:r>
              <a:rPr lang="en-US" dirty="0" smtClean="0"/>
              <a:t>Skewed distributions.</a:t>
            </a:r>
          </a:p>
          <a:p>
            <a:r>
              <a:rPr lang="en-US" dirty="0" smtClean="0"/>
              <a:t>Larger samples increase the clarity of the conclusions reached.</a:t>
            </a:r>
          </a:p>
          <a:p>
            <a:endParaRPr lang="en-US" dirty="0"/>
          </a:p>
        </p:txBody>
      </p:sp>
      <p:sp>
        <p:nvSpPr>
          <p:cNvPr id="4" name="Footer Placeholder 3"/>
          <p:cNvSpPr>
            <a:spLocks noGrp="1"/>
          </p:cNvSpPr>
          <p:nvPr>
            <p:ph type="ftr" sz="quarter" idx="11"/>
          </p:nvPr>
        </p:nvSpPr>
        <p:spPr/>
        <p:txBody>
          <a:bodyPr/>
          <a:lstStyle/>
          <a:p>
            <a:r>
              <a:rPr lang="en-US" dirty="0" smtClean="0"/>
              <a:t>Sec 6-6 Probability Plots</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47</a:t>
            </a:fld>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Plot Variations</a:t>
            </a:r>
            <a:endParaRPr lang="en-US" dirty="0"/>
          </a:p>
        </p:txBody>
      </p:sp>
      <p:sp>
        <p:nvSpPr>
          <p:cNvPr id="4" name="Footer Placeholder 3"/>
          <p:cNvSpPr>
            <a:spLocks noGrp="1"/>
          </p:cNvSpPr>
          <p:nvPr>
            <p:ph type="ftr" sz="quarter" idx="11"/>
          </p:nvPr>
        </p:nvSpPr>
        <p:spPr/>
        <p:txBody>
          <a:bodyPr/>
          <a:lstStyle/>
          <a:p>
            <a:r>
              <a:rPr lang="en-US" dirty="0" smtClean="0"/>
              <a:t>Sec 6-6 Probability Plots</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48</a:t>
            </a:fld>
            <a:endParaRPr lang="en-US" dirty="0"/>
          </a:p>
        </p:txBody>
      </p:sp>
      <p:pic>
        <p:nvPicPr>
          <p:cNvPr id="77826" name="Picture 2" descr="C:\Documents and Settings\rsims\My Documents\Sims Courses\Wiley Slide Development Project\JPEG images from Jenny\Ch06\fig_06_21.jpg"/>
          <p:cNvPicPr>
            <a:picLocks noChangeAspect="1" noChangeArrowheads="1"/>
          </p:cNvPicPr>
          <p:nvPr/>
        </p:nvPicPr>
        <p:blipFill>
          <a:blip r:embed="rId3" cstate="print"/>
          <a:srcRect/>
          <a:stretch>
            <a:fillRect/>
          </a:stretch>
        </p:blipFill>
        <p:spPr bwMode="auto">
          <a:xfrm>
            <a:off x="381001" y="1447799"/>
            <a:ext cx="8425366" cy="2614445"/>
          </a:xfrm>
          <a:prstGeom prst="rect">
            <a:avLst/>
          </a:prstGeom>
          <a:noFill/>
        </p:spPr>
      </p:pic>
      <p:sp>
        <p:nvSpPr>
          <p:cNvPr id="7" name="TextBox 6"/>
          <p:cNvSpPr txBox="1"/>
          <p:nvPr/>
        </p:nvSpPr>
        <p:spPr>
          <a:xfrm>
            <a:off x="533400" y="4267200"/>
            <a:ext cx="8001000" cy="1323439"/>
          </a:xfrm>
          <a:prstGeom prst="rect">
            <a:avLst/>
          </a:prstGeom>
          <a:noFill/>
        </p:spPr>
        <p:txBody>
          <a:bodyPr wrap="square" rtlCol="0">
            <a:spAutoFit/>
          </a:bodyPr>
          <a:lstStyle/>
          <a:p>
            <a:r>
              <a:rPr lang="en-US" sz="2000" dirty="0" smtClean="0">
                <a:solidFill>
                  <a:srgbClr val="0070C0"/>
                </a:solidFill>
              </a:rPr>
              <a:t>Figure 6-21  </a:t>
            </a:r>
            <a:r>
              <a:rPr lang="en-US" sz="2000" dirty="0" smtClean="0"/>
              <a:t>Normal probability plots indicating a non-normal distribution.</a:t>
            </a:r>
          </a:p>
          <a:p>
            <a:pPr marL="342900" indent="-342900">
              <a:buAutoNum type="alphaLcParenBoth"/>
            </a:pPr>
            <a:r>
              <a:rPr lang="en-US" sz="2000" dirty="0" smtClean="0"/>
              <a:t>Light tailed distribution (squeezed together)</a:t>
            </a:r>
          </a:p>
          <a:p>
            <a:pPr marL="342900" indent="-342900">
              <a:buAutoNum type="alphaLcParenBoth"/>
            </a:pPr>
            <a:r>
              <a:rPr lang="en-US" sz="2000" dirty="0" smtClean="0"/>
              <a:t>Heavy tailed distribution (stretched out)</a:t>
            </a:r>
          </a:p>
          <a:p>
            <a:pPr marL="342900" indent="-342900">
              <a:buAutoNum type="alphaLcParenBoth"/>
            </a:pPr>
            <a:r>
              <a:rPr lang="en-US" sz="2000" dirty="0" smtClean="0"/>
              <a:t>Right skewed distribution (one end squeezed, other end stretched)</a:t>
            </a:r>
            <a:endParaRPr lang="en-US" sz="20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Plots with Minitab</a:t>
            </a:r>
            <a:endParaRPr lang="en-US" dirty="0"/>
          </a:p>
        </p:txBody>
      </p:sp>
      <p:sp>
        <p:nvSpPr>
          <p:cNvPr id="4" name="Footer Placeholder 3"/>
          <p:cNvSpPr>
            <a:spLocks noGrp="1"/>
          </p:cNvSpPr>
          <p:nvPr>
            <p:ph type="ftr" sz="quarter" idx="11"/>
          </p:nvPr>
        </p:nvSpPr>
        <p:spPr/>
        <p:txBody>
          <a:bodyPr/>
          <a:lstStyle/>
          <a:p>
            <a:r>
              <a:rPr lang="en-US" dirty="0" smtClean="0"/>
              <a:t>Sec 6-6 Probability Plots</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49</a:t>
            </a:fld>
            <a:endParaRPr lang="en-US" dirty="0"/>
          </a:p>
        </p:txBody>
      </p:sp>
      <p:sp>
        <p:nvSpPr>
          <p:cNvPr id="7" name="TextBox 6"/>
          <p:cNvSpPr txBox="1"/>
          <p:nvPr/>
        </p:nvSpPr>
        <p:spPr>
          <a:xfrm>
            <a:off x="762000" y="838200"/>
            <a:ext cx="7848600" cy="1323439"/>
          </a:xfrm>
          <a:prstGeom prst="rect">
            <a:avLst/>
          </a:prstGeom>
          <a:noFill/>
        </p:spPr>
        <p:txBody>
          <a:bodyPr wrap="square" rtlCol="0">
            <a:spAutoFit/>
          </a:bodyPr>
          <a:lstStyle/>
          <a:p>
            <a:pPr>
              <a:buFont typeface="Arial" pitchFamily="34" charset="0"/>
              <a:buChar char="•"/>
            </a:pPr>
            <a:r>
              <a:rPr lang="en-US" sz="2000" dirty="0" smtClean="0"/>
              <a:t>  Obtained using Minitab menu:  Graphics &gt; Probability Plot.  14 different distributions can be used.  </a:t>
            </a:r>
          </a:p>
          <a:p>
            <a:pPr>
              <a:buFont typeface="Arial" pitchFamily="34" charset="0"/>
              <a:buChar char="•"/>
            </a:pPr>
            <a:r>
              <a:rPr lang="en-US" sz="2000" dirty="0" smtClean="0"/>
              <a:t>  The curved bands provide guidance whether the proposed distribution is acceptable – all observations within the bands is good. </a:t>
            </a:r>
            <a:endParaRPr lang="en-US" sz="2000" dirty="0"/>
          </a:p>
        </p:txBody>
      </p:sp>
      <p:graphicFrame>
        <p:nvGraphicFramePr>
          <p:cNvPr id="78851" name="Object 3"/>
          <p:cNvGraphicFramePr>
            <a:graphicFrameLocks noChangeAspect="1"/>
          </p:cNvGraphicFramePr>
          <p:nvPr/>
        </p:nvGraphicFramePr>
        <p:xfrm>
          <a:off x="1676400" y="2286000"/>
          <a:ext cx="5829300" cy="3886200"/>
        </p:xfrm>
        <a:graphic>
          <a:graphicData uri="http://schemas.openxmlformats.org/presentationml/2006/ole">
            <p:oleObj spid="_x0000_s78851" name="Graph" r:id="rId4" imgW="5486400" imgH="3657600" progId="MtbGraph.Document.15">
              <p:embed/>
            </p:oleObj>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a:t>
            </a:r>
            <a:endParaRPr lang="en-US" dirty="0"/>
          </a:p>
        </p:txBody>
      </p:sp>
      <p:sp>
        <p:nvSpPr>
          <p:cNvPr id="4" name="Footer Placeholder 3"/>
          <p:cNvSpPr>
            <a:spLocks noGrp="1"/>
          </p:cNvSpPr>
          <p:nvPr>
            <p:ph type="ftr" sz="quarter" idx="11"/>
          </p:nvPr>
        </p:nvSpPr>
        <p:spPr/>
        <p:txBody>
          <a:bodyPr/>
          <a:lstStyle/>
          <a:p>
            <a:r>
              <a:rPr lang="en-US" dirty="0" smtClean="0"/>
              <a:t>Sec 6-1 Numerical Summaries of Data</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5</a:t>
            </a:fld>
            <a:endParaRPr lang="en-US" dirty="0"/>
          </a:p>
        </p:txBody>
      </p:sp>
      <p:graphicFrame>
        <p:nvGraphicFramePr>
          <p:cNvPr id="6" name="Object 5"/>
          <p:cNvGraphicFramePr>
            <a:graphicFrameLocks noChangeAspect="1"/>
          </p:cNvGraphicFramePr>
          <p:nvPr/>
        </p:nvGraphicFramePr>
        <p:xfrm>
          <a:off x="1078601" y="966134"/>
          <a:ext cx="6998599" cy="5206066"/>
        </p:xfrm>
        <a:graphic>
          <a:graphicData uri="http://schemas.openxmlformats.org/presentationml/2006/ole">
            <p:oleObj spid="_x0000_s1026" name="Equation" r:id="rId4" imgW="3225600" imgH="2400120" progId="Equation.DSMT4">
              <p:embed/>
            </p:oleObj>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Important Terms &amp; Concepts of Chapter 6</a:t>
            </a:r>
            <a:endParaRPr lang="en-US" dirty="0"/>
          </a:p>
        </p:txBody>
      </p:sp>
      <p:sp>
        <p:nvSpPr>
          <p:cNvPr id="3" name="Content Placeholder 2"/>
          <p:cNvSpPr>
            <a:spLocks noGrp="1"/>
          </p:cNvSpPr>
          <p:nvPr>
            <p:ph idx="1"/>
          </p:nvPr>
        </p:nvSpPr>
        <p:spPr>
          <a:xfrm>
            <a:off x="457200" y="990600"/>
            <a:ext cx="8229600" cy="5181600"/>
          </a:xfrm>
        </p:spPr>
        <p:txBody>
          <a:bodyPr numCol="2">
            <a:normAutofit fontScale="92500" lnSpcReduction="10000"/>
          </a:bodyPr>
          <a:lstStyle/>
          <a:p>
            <a:pPr>
              <a:buNone/>
            </a:pPr>
            <a:r>
              <a:rPr lang="en-US" dirty="0" smtClean="0"/>
              <a:t>Box plot</a:t>
            </a:r>
          </a:p>
          <a:p>
            <a:pPr>
              <a:buNone/>
            </a:pPr>
            <a:r>
              <a:rPr lang="en-US" dirty="0" smtClean="0"/>
              <a:t>Frequency distribution &amp; histogram</a:t>
            </a:r>
          </a:p>
          <a:p>
            <a:pPr>
              <a:buNone/>
            </a:pPr>
            <a:r>
              <a:rPr lang="en-US" dirty="0" smtClean="0"/>
              <a:t>Median, quartiles &amp; percentiles</a:t>
            </a:r>
          </a:p>
          <a:p>
            <a:pPr>
              <a:buNone/>
            </a:pPr>
            <a:r>
              <a:rPr lang="en-US" dirty="0" smtClean="0"/>
              <a:t>Multivariable data</a:t>
            </a:r>
          </a:p>
          <a:p>
            <a:pPr>
              <a:buNone/>
            </a:pPr>
            <a:r>
              <a:rPr lang="en-US" dirty="0" smtClean="0"/>
              <a:t>Normal probability plot</a:t>
            </a:r>
          </a:p>
          <a:p>
            <a:pPr>
              <a:buNone/>
            </a:pPr>
            <a:r>
              <a:rPr lang="en-US" dirty="0" smtClean="0"/>
              <a:t>Pareto chart</a:t>
            </a:r>
          </a:p>
          <a:p>
            <a:pPr>
              <a:buNone/>
            </a:pPr>
            <a:r>
              <a:rPr lang="en-US" dirty="0" smtClean="0"/>
              <a:t>Population:</a:t>
            </a:r>
          </a:p>
          <a:p>
            <a:pPr lvl="1">
              <a:buNone/>
            </a:pPr>
            <a:r>
              <a:rPr lang="en-US" dirty="0" smtClean="0"/>
              <a:t>Mean</a:t>
            </a:r>
          </a:p>
          <a:p>
            <a:pPr lvl="1">
              <a:buNone/>
            </a:pPr>
            <a:r>
              <a:rPr lang="en-US" dirty="0" smtClean="0"/>
              <a:t>Standard deviation</a:t>
            </a:r>
          </a:p>
          <a:p>
            <a:pPr lvl="1">
              <a:buNone/>
            </a:pPr>
            <a:r>
              <a:rPr lang="en-US" dirty="0" smtClean="0"/>
              <a:t>Variance</a:t>
            </a:r>
          </a:p>
          <a:p>
            <a:pPr>
              <a:buNone/>
            </a:pPr>
            <a:r>
              <a:rPr lang="en-US" dirty="0" smtClean="0"/>
              <a:t>Probability plot</a:t>
            </a:r>
          </a:p>
          <a:p>
            <a:pPr>
              <a:buNone/>
            </a:pPr>
            <a:r>
              <a:rPr lang="en-US" dirty="0" smtClean="0"/>
              <a:t>Relative frequency distribution</a:t>
            </a:r>
          </a:p>
          <a:p>
            <a:pPr>
              <a:buNone/>
            </a:pPr>
            <a:r>
              <a:rPr lang="en-US" dirty="0" smtClean="0"/>
              <a:t>Sample:</a:t>
            </a:r>
          </a:p>
          <a:p>
            <a:pPr lvl="1">
              <a:buNone/>
            </a:pPr>
            <a:r>
              <a:rPr lang="en-US" dirty="0" smtClean="0"/>
              <a:t>Mean</a:t>
            </a:r>
          </a:p>
          <a:p>
            <a:pPr lvl="1">
              <a:buNone/>
            </a:pPr>
            <a:r>
              <a:rPr lang="en-US" dirty="0" smtClean="0"/>
              <a:t>Standard deviation</a:t>
            </a:r>
          </a:p>
          <a:p>
            <a:pPr lvl="1">
              <a:buNone/>
            </a:pPr>
            <a:r>
              <a:rPr lang="en-US" dirty="0" smtClean="0"/>
              <a:t>Variance</a:t>
            </a:r>
          </a:p>
          <a:p>
            <a:pPr>
              <a:buNone/>
            </a:pPr>
            <a:r>
              <a:rPr lang="en-US" dirty="0" smtClean="0"/>
              <a:t>Stem-and-leaf diagram</a:t>
            </a:r>
          </a:p>
          <a:p>
            <a:pPr>
              <a:buNone/>
            </a:pPr>
            <a:r>
              <a:rPr lang="en-US" dirty="0" smtClean="0"/>
              <a:t>Time series plots</a:t>
            </a:r>
            <a:endParaRPr lang="en-US" dirty="0"/>
          </a:p>
        </p:txBody>
      </p:sp>
      <p:sp>
        <p:nvSpPr>
          <p:cNvPr id="4" name="Footer Placeholder 3"/>
          <p:cNvSpPr>
            <a:spLocks noGrp="1"/>
          </p:cNvSpPr>
          <p:nvPr>
            <p:ph type="ftr" sz="quarter" idx="11"/>
          </p:nvPr>
        </p:nvSpPr>
        <p:spPr/>
        <p:txBody>
          <a:bodyPr/>
          <a:lstStyle/>
          <a:p>
            <a:r>
              <a:rPr lang="en-US" dirty="0" smtClean="0"/>
              <a:t>Chapter 6 Summary</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50</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6-1: Sample Mean</a:t>
            </a:r>
            <a:endParaRPr lang="en-US" dirty="0"/>
          </a:p>
        </p:txBody>
      </p:sp>
      <p:sp>
        <p:nvSpPr>
          <p:cNvPr id="3" name="Content Placeholder 2"/>
          <p:cNvSpPr>
            <a:spLocks noGrp="1"/>
          </p:cNvSpPr>
          <p:nvPr>
            <p:ph idx="1"/>
          </p:nvPr>
        </p:nvSpPr>
        <p:spPr>
          <a:xfrm>
            <a:off x="457200" y="914400"/>
            <a:ext cx="8229600" cy="1066800"/>
          </a:xfrm>
        </p:spPr>
        <p:txBody>
          <a:bodyPr>
            <a:normAutofit fontScale="92500"/>
          </a:bodyPr>
          <a:lstStyle/>
          <a:p>
            <a:pPr>
              <a:buNone/>
            </a:pPr>
            <a:r>
              <a:rPr lang="en-US" sz="2800" dirty="0" smtClean="0"/>
              <a:t>Consider 8 observations (</a:t>
            </a:r>
            <a:r>
              <a:rPr lang="en-US" sz="2800" i="1" dirty="0" smtClean="0"/>
              <a:t>x</a:t>
            </a:r>
            <a:r>
              <a:rPr lang="en-US" sz="2800" i="1" baseline="-25000" dirty="0" smtClean="0"/>
              <a:t>i</a:t>
            </a:r>
            <a:r>
              <a:rPr lang="en-US" sz="2800" dirty="0" smtClean="0"/>
              <a:t>) of pull-off force from engine connectors from Chapter 1 as shown in the table.</a:t>
            </a:r>
            <a:endParaRPr lang="en-US" sz="2800" dirty="0"/>
          </a:p>
        </p:txBody>
      </p:sp>
      <p:sp>
        <p:nvSpPr>
          <p:cNvPr id="4" name="Footer Placeholder 3"/>
          <p:cNvSpPr>
            <a:spLocks noGrp="1"/>
          </p:cNvSpPr>
          <p:nvPr>
            <p:ph type="ftr" sz="quarter" idx="11"/>
          </p:nvPr>
        </p:nvSpPr>
        <p:spPr/>
        <p:txBody>
          <a:bodyPr/>
          <a:lstStyle/>
          <a:p>
            <a:r>
              <a:rPr lang="en-US" dirty="0" smtClean="0"/>
              <a:t>Sec 6-1 Numerical Summaries of Data</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6</a:t>
            </a:fld>
            <a:endParaRPr lang="en-US" dirty="0"/>
          </a:p>
        </p:txBody>
      </p:sp>
      <p:graphicFrame>
        <p:nvGraphicFramePr>
          <p:cNvPr id="48129" name="Object 1"/>
          <p:cNvGraphicFramePr>
            <a:graphicFrameLocks noChangeAspect="1"/>
          </p:cNvGraphicFramePr>
          <p:nvPr/>
        </p:nvGraphicFramePr>
        <p:xfrm>
          <a:off x="6553200" y="1904999"/>
          <a:ext cx="2105025" cy="3382641"/>
        </p:xfrm>
        <a:graphic>
          <a:graphicData uri="http://schemas.openxmlformats.org/presentationml/2006/ole">
            <p:oleObj spid="_x0000_s48129" name="Worksheet" r:id="rId4" imgW="1647749" imgH="2648102" progId="Excel.Sheet.12">
              <p:embed/>
            </p:oleObj>
          </a:graphicData>
        </a:graphic>
      </p:graphicFrame>
      <p:pic>
        <p:nvPicPr>
          <p:cNvPr id="48130" name="Picture 2" descr="C:\Documents and Settings\rsims\My Documents\Sims Courses\Wiley Slide Development Project\JPEG images from Jenny\Ch06\fig_06_01.jpg"/>
          <p:cNvPicPr>
            <a:picLocks noChangeAspect="1" noChangeArrowheads="1"/>
          </p:cNvPicPr>
          <p:nvPr/>
        </p:nvPicPr>
        <p:blipFill>
          <a:blip r:embed="rId5" cstate="print"/>
          <a:srcRect/>
          <a:stretch>
            <a:fillRect/>
          </a:stretch>
        </p:blipFill>
        <p:spPr bwMode="auto">
          <a:xfrm>
            <a:off x="990600" y="4191000"/>
            <a:ext cx="4964480" cy="1554162"/>
          </a:xfrm>
          <a:prstGeom prst="rect">
            <a:avLst/>
          </a:prstGeom>
          <a:noFill/>
        </p:spPr>
      </p:pic>
      <p:sp>
        <p:nvSpPr>
          <p:cNvPr id="8" name="TextBox 7"/>
          <p:cNvSpPr txBox="1"/>
          <p:nvPr/>
        </p:nvSpPr>
        <p:spPr>
          <a:xfrm>
            <a:off x="990600" y="5867400"/>
            <a:ext cx="4842672" cy="369332"/>
          </a:xfrm>
          <a:prstGeom prst="rect">
            <a:avLst/>
          </a:prstGeom>
          <a:noFill/>
        </p:spPr>
        <p:txBody>
          <a:bodyPr wrap="none" rtlCol="0">
            <a:spAutoFit/>
          </a:bodyPr>
          <a:lstStyle/>
          <a:p>
            <a:r>
              <a:rPr lang="en-US" dirty="0" smtClean="0">
                <a:solidFill>
                  <a:srgbClr val="0070C0"/>
                </a:solidFill>
              </a:rPr>
              <a:t>Figure 6-1</a:t>
            </a:r>
            <a:r>
              <a:rPr lang="en-US" dirty="0" smtClean="0"/>
              <a:t>  The sample mean is the balance point.</a:t>
            </a:r>
            <a:endParaRPr lang="en-US" dirty="0"/>
          </a:p>
        </p:txBody>
      </p:sp>
      <p:graphicFrame>
        <p:nvGraphicFramePr>
          <p:cNvPr id="9" name="Object 8"/>
          <p:cNvGraphicFramePr>
            <a:graphicFrameLocks noChangeAspect="1"/>
          </p:cNvGraphicFramePr>
          <p:nvPr/>
        </p:nvGraphicFramePr>
        <p:xfrm>
          <a:off x="838200" y="1981200"/>
          <a:ext cx="5225416" cy="1981200"/>
        </p:xfrm>
        <a:graphic>
          <a:graphicData uri="http://schemas.openxmlformats.org/presentationml/2006/ole">
            <p:oleObj spid="_x0000_s48131" name="Equation" r:id="rId6" imgW="2679480" imgH="1015920" progId="Equation.DSMT4">
              <p:embed/>
            </p:oleObj>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Variance Defined</a:t>
            </a:r>
            <a:endParaRPr lang="en-US" dirty="0"/>
          </a:p>
        </p:txBody>
      </p:sp>
      <p:sp>
        <p:nvSpPr>
          <p:cNvPr id="4" name="Footer Placeholder 3"/>
          <p:cNvSpPr>
            <a:spLocks noGrp="1"/>
          </p:cNvSpPr>
          <p:nvPr>
            <p:ph type="ftr" sz="quarter" idx="11"/>
          </p:nvPr>
        </p:nvSpPr>
        <p:spPr/>
        <p:txBody>
          <a:bodyPr/>
          <a:lstStyle/>
          <a:p>
            <a:r>
              <a:rPr lang="en-US" dirty="0" smtClean="0"/>
              <a:t>Sec 6-1 Numerical Summaries of Data</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7</a:t>
            </a:fld>
            <a:endParaRPr lang="en-US" dirty="0"/>
          </a:p>
        </p:txBody>
      </p:sp>
      <p:graphicFrame>
        <p:nvGraphicFramePr>
          <p:cNvPr id="6" name="Object 5"/>
          <p:cNvGraphicFramePr>
            <a:graphicFrameLocks noChangeAspect="1"/>
          </p:cNvGraphicFramePr>
          <p:nvPr/>
        </p:nvGraphicFramePr>
        <p:xfrm>
          <a:off x="588963" y="1143000"/>
          <a:ext cx="8001000" cy="4953000"/>
        </p:xfrm>
        <a:graphic>
          <a:graphicData uri="http://schemas.openxmlformats.org/presentationml/2006/ole">
            <p:oleObj spid="_x0000_s46082" name="Equation" r:id="rId4" imgW="4000320" imgH="2476440" progId="Equation.DSMT4">
              <p:embed/>
            </p:oleObj>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Deviation Defined</a:t>
            </a:r>
            <a:endParaRPr lang="en-US" dirty="0"/>
          </a:p>
        </p:txBody>
      </p:sp>
      <p:sp>
        <p:nvSpPr>
          <p:cNvPr id="3" name="Content Placeholder 2"/>
          <p:cNvSpPr>
            <a:spLocks noGrp="1"/>
          </p:cNvSpPr>
          <p:nvPr>
            <p:ph idx="1"/>
          </p:nvPr>
        </p:nvSpPr>
        <p:spPr/>
        <p:txBody>
          <a:bodyPr/>
          <a:lstStyle/>
          <a:p>
            <a:r>
              <a:rPr lang="en-US" dirty="0" smtClean="0"/>
              <a:t>The standard deviation is the square root of the variance.</a:t>
            </a:r>
          </a:p>
          <a:p>
            <a:r>
              <a:rPr lang="el-GR" dirty="0" smtClean="0"/>
              <a:t>σ</a:t>
            </a:r>
            <a:r>
              <a:rPr lang="en-US" dirty="0" smtClean="0"/>
              <a:t> is the population standard deviation symbol.</a:t>
            </a:r>
          </a:p>
          <a:p>
            <a:r>
              <a:rPr lang="en-US" i="1" dirty="0" smtClean="0"/>
              <a:t>s</a:t>
            </a:r>
            <a:r>
              <a:rPr lang="en-US" dirty="0" smtClean="0"/>
              <a:t> is the sample standard deviation symbol.</a:t>
            </a:r>
          </a:p>
          <a:p>
            <a:r>
              <a:rPr lang="en-US" dirty="0" smtClean="0"/>
              <a:t>The units of the standard deviation are the same as:</a:t>
            </a:r>
          </a:p>
          <a:p>
            <a:pPr lvl="1"/>
            <a:r>
              <a:rPr lang="en-US" dirty="0" smtClean="0"/>
              <a:t>The data.</a:t>
            </a:r>
          </a:p>
          <a:p>
            <a:pPr lvl="1"/>
            <a:r>
              <a:rPr lang="en-US" dirty="0" smtClean="0"/>
              <a:t>The mean.</a:t>
            </a:r>
            <a:endParaRPr lang="en-US" dirty="0"/>
          </a:p>
        </p:txBody>
      </p:sp>
      <p:sp>
        <p:nvSpPr>
          <p:cNvPr id="4" name="Footer Placeholder 3"/>
          <p:cNvSpPr>
            <a:spLocks noGrp="1"/>
          </p:cNvSpPr>
          <p:nvPr>
            <p:ph type="ftr" sz="quarter" idx="11"/>
          </p:nvPr>
        </p:nvSpPr>
        <p:spPr/>
        <p:txBody>
          <a:bodyPr/>
          <a:lstStyle/>
          <a:p>
            <a:r>
              <a:rPr lang="en-US" dirty="0" smtClean="0"/>
              <a:t>Sec 6-1 Numerical Summaries of Data</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Rationale for the Variance</a:t>
            </a:r>
            <a:endParaRPr lang="en-US" dirty="0"/>
          </a:p>
        </p:txBody>
      </p:sp>
      <p:sp>
        <p:nvSpPr>
          <p:cNvPr id="4" name="Footer Placeholder 3"/>
          <p:cNvSpPr>
            <a:spLocks noGrp="1"/>
          </p:cNvSpPr>
          <p:nvPr>
            <p:ph type="ftr" sz="quarter" idx="11"/>
          </p:nvPr>
        </p:nvSpPr>
        <p:spPr/>
        <p:txBody>
          <a:bodyPr/>
          <a:lstStyle/>
          <a:p>
            <a:r>
              <a:rPr lang="en-US" dirty="0" smtClean="0"/>
              <a:t>Sec 6-1 Numerical Summaries of Data</a:t>
            </a:r>
          </a:p>
        </p:txBody>
      </p:sp>
      <p:sp>
        <p:nvSpPr>
          <p:cNvPr id="5" name="Slide Number Placeholder 4"/>
          <p:cNvSpPr>
            <a:spLocks noGrp="1"/>
          </p:cNvSpPr>
          <p:nvPr>
            <p:ph type="sldNum" sz="quarter" idx="12"/>
          </p:nvPr>
        </p:nvSpPr>
        <p:spPr/>
        <p:txBody>
          <a:bodyPr/>
          <a:lstStyle/>
          <a:p>
            <a:fld id="{BCCD5B6C-1501-406F-8FCF-78C56CDF75BB}" type="slidenum">
              <a:rPr lang="en-US" smtClean="0"/>
              <a:pPr/>
              <a:t>9</a:t>
            </a:fld>
            <a:endParaRPr lang="en-US" dirty="0"/>
          </a:p>
        </p:txBody>
      </p:sp>
      <p:pic>
        <p:nvPicPr>
          <p:cNvPr id="50178" name="Picture 2" descr="C:\Documents and Settings\rsims\My Documents\Sims Courses\Wiley Slide Development Project\JPEG images from Jenny\Ch06\fig_06_02.jpg"/>
          <p:cNvPicPr>
            <a:picLocks noChangeAspect="1" noChangeArrowheads="1"/>
          </p:cNvPicPr>
          <p:nvPr/>
        </p:nvPicPr>
        <p:blipFill>
          <a:blip r:embed="rId3" cstate="print"/>
          <a:srcRect/>
          <a:stretch>
            <a:fillRect/>
          </a:stretch>
        </p:blipFill>
        <p:spPr bwMode="auto">
          <a:xfrm>
            <a:off x="1600200" y="1143000"/>
            <a:ext cx="6112601" cy="3048000"/>
          </a:xfrm>
          <a:prstGeom prst="rect">
            <a:avLst/>
          </a:prstGeom>
          <a:noFill/>
        </p:spPr>
      </p:pic>
      <p:sp>
        <p:nvSpPr>
          <p:cNvPr id="7" name="TextBox 6"/>
          <p:cNvSpPr txBox="1"/>
          <p:nvPr/>
        </p:nvSpPr>
        <p:spPr>
          <a:xfrm>
            <a:off x="1219200" y="4343400"/>
            <a:ext cx="6705600" cy="1938992"/>
          </a:xfrm>
          <a:prstGeom prst="rect">
            <a:avLst/>
          </a:prstGeom>
          <a:noFill/>
        </p:spPr>
        <p:txBody>
          <a:bodyPr wrap="square" rtlCol="0">
            <a:spAutoFit/>
          </a:bodyPr>
          <a:lstStyle/>
          <a:p>
            <a:r>
              <a:rPr lang="en-US" sz="2000" dirty="0" smtClean="0">
                <a:solidFill>
                  <a:srgbClr val="0070C0"/>
                </a:solidFill>
              </a:rPr>
              <a:t>Figure 6-2</a:t>
            </a:r>
            <a:r>
              <a:rPr lang="en-US" sz="2000" dirty="0" smtClean="0"/>
              <a:t>  The </a:t>
            </a:r>
            <a:r>
              <a:rPr lang="en-US" sz="2000" i="1" dirty="0" smtClean="0"/>
              <a:t>x</a:t>
            </a:r>
            <a:r>
              <a:rPr lang="en-US" sz="2000" i="1" baseline="-25000" dirty="0" smtClean="0"/>
              <a:t>i</a:t>
            </a:r>
            <a:r>
              <a:rPr lang="en-US" sz="2000" baseline="-25000" dirty="0" smtClean="0"/>
              <a:t> </a:t>
            </a:r>
            <a:r>
              <a:rPr lang="en-US" sz="2000" dirty="0" smtClean="0"/>
              <a:t>values above are the deviations from the mean.  Since the mean is the balance point, the sum of the left deviations (negative) equals the sum of the right deviations (positive).  If the deviations are squared, they become a measure of the data spread.  The variance is the average data spread.</a:t>
            </a:r>
            <a:endParaRPr lang="en-US" sz="2000" dirty="0"/>
          </a:p>
        </p:txBody>
      </p:sp>
    </p:spTree>
  </p:cSld>
  <p:clrMapOvr>
    <a:masterClrMapping/>
  </p:clrMapOvr>
</p:sld>
</file>

<file path=ppt/theme/theme1.xml><?xml version="1.0" encoding="utf-8"?>
<a:theme xmlns:a="http://schemas.openxmlformats.org/drawingml/2006/main" name="M&amp;R Chapter 3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M&amp;R Chapter 3 Template</Template>
  <TotalTime>7575</TotalTime>
  <Words>3129</Words>
  <Application>Microsoft Office PowerPoint</Application>
  <PresentationFormat>On-screen Show (4:3)</PresentationFormat>
  <Paragraphs>404</Paragraphs>
  <Slides>50</Slides>
  <Notes>50</Notes>
  <HiddenSlides>0</HiddenSlides>
  <MMClips>0</MMClips>
  <ScaleCrop>false</ScaleCrop>
  <HeadingPairs>
    <vt:vector size="8" baseType="variant">
      <vt:variant>
        <vt:lpstr>Fonts Used</vt:lpstr>
      </vt:variant>
      <vt:variant>
        <vt:i4>4</vt:i4>
      </vt:variant>
      <vt:variant>
        <vt:lpstr>Theme</vt:lpstr>
      </vt:variant>
      <vt:variant>
        <vt:i4>3</vt:i4>
      </vt:variant>
      <vt:variant>
        <vt:lpstr>Embedded OLE Servers</vt:lpstr>
      </vt:variant>
      <vt:variant>
        <vt:i4>3</vt:i4>
      </vt:variant>
      <vt:variant>
        <vt:lpstr>Slide Titles</vt:lpstr>
      </vt:variant>
      <vt:variant>
        <vt:i4>50</vt:i4>
      </vt:variant>
    </vt:vector>
  </HeadingPairs>
  <TitlesOfParts>
    <vt:vector size="60" baseType="lpstr">
      <vt:lpstr>Arial</vt:lpstr>
      <vt:lpstr>Calibri</vt:lpstr>
      <vt:lpstr>Times New Roman</vt:lpstr>
      <vt:lpstr>Wingdings</vt:lpstr>
      <vt:lpstr>M&amp;R Chapter 3 Template</vt:lpstr>
      <vt:lpstr>Custom Design</vt:lpstr>
      <vt:lpstr>1_Custom Design</vt:lpstr>
      <vt:lpstr>Equation</vt:lpstr>
      <vt:lpstr>Worksheet</vt:lpstr>
      <vt:lpstr>Graph</vt:lpstr>
      <vt:lpstr>Slide 1</vt:lpstr>
      <vt:lpstr>Learning Objective for Chapter 6</vt:lpstr>
      <vt:lpstr>Numerical Summaries of Data</vt:lpstr>
      <vt:lpstr>Populations &amp; Samples</vt:lpstr>
      <vt:lpstr>Mean</vt:lpstr>
      <vt:lpstr>Exercise 6-1: Sample Mean</vt:lpstr>
      <vt:lpstr>Variance Defined</vt:lpstr>
      <vt:lpstr>Standard Deviation Defined</vt:lpstr>
      <vt:lpstr>Rationale for the Variance</vt:lpstr>
      <vt:lpstr>Example 6-2: Sample Variance</vt:lpstr>
      <vt:lpstr>Computation of s2</vt:lpstr>
      <vt:lpstr>Example 6-3: Variance by Shortcut</vt:lpstr>
      <vt:lpstr>What is this “n–1”?</vt:lpstr>
      <vt:lpstr>Degrees of Freedom</vt:lpstr>
      <vt:lpstr>Sample Range</vt:lpstr>
      <vt:lpstr>Intro to Stem &amp; Leaf Diagrams</vt:lpstr>
      <vt:lpstr>Stem-and-Leaf Diagrams</vt:lpstr>
      <vt:lpstr>Example 6-4: Alloy Strength</vt:lpstr>
      <vt:lpstr>Split Stems</vt:lpstr>
      <vt:lpstr>Example 6-5: Chemical Yield Displays</vt:lpstr>
      <vt:lpstr>Stem-and-Leaf by Minitab</vt:lpstr>
      <vt:lpstr>Quartiles</vt:lpstr>
      <vt:lpstr>Percentiles</vt:lpstr>
      <vt:lpstr>Interquartile Range</vt:lpstr>
      <vt:lpstr>Minitab Descriptives</vt:lpstr>
      <vt:lpstr>Frequency Distributions</vt:lpstr>
      <vt:lpstr>Frequency Distribution Table</vt:lpstr>
      <vt:lpstr>Histograms</vt:lpstr>
      <vt:lpstr>Histogram of the Table 6-2 Data</vt:lpstr>
      <vt:lpstr>Histograms with Unequal Bin Widths</vt:lpstr>
      <vt:lpstr>Poor Choices in Drawing Histograms-1</vt:lpstr>
      <vt:lpstr>Poor Choices in Drawing Histograms-2</vt:lpstr>
      <vt:lpstr>Cumulative Frequency Plot</vt:lpstr>
      <vt:lpstr>Shape of a Frequency Distribution</vt:lpstr>
      <vt:lpstr>Histograms for Categorical Data</vt:lpstr>
      <vt:lpstr>Example 6-6: Categorical Data Histogram</vt:lpstr>
      <vt:lpstr>Box Plot or Box-and-Whisker Chart</vt:lpstr>
      <vt:lpstr>Box Plot of Table 6-2 Data</vt:lpstr>
      <vt:lpstr>Comparative Box Plots</vt:lpstr>
      <vt:lpstr>Time Sequence Plots</vt:lpstr>
      <vt:lpstr>Digidot Plot of Table 6-2 Data</vt:lpstr>
      <vt:lpstr>Digiplot of Chemical Concentration Data</vt:lpstr>
      <vt:lpstr>Probability Plots</vt:lpstr>
      <vt:lpstr>How To Build a Probability Plot</vt:lpstr>
      <vt:lpstr>Example 6-7: Battery Life</vt:lpstr>
      <vt:lpstr>Probability Plot on Ordinary Axes</vt:lpstr>
      <vt:lpstr>Use of the Probability Plot</vt:lpstr>
      <vt:lpstr>Probability Plot Variations</vt:lpstr>
      <vt:lpstr>Probability Plots with Minitab</vt:lpstr>
      <vt:lpstr>Important Terms &amp; Concepts of Chapter 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Administratr</dc:creator>
  <cp:lastModifiedBy>Administratr</cp:lastModifiedBy>
  <cp:revision>20</cp:revision>
  <dcterms:created xsi:type="dcterms:W3CDTF">2010-07-18T22:36:56Z</dcterms:created>
  <dcterms:modified xsi:type="dcterms:W3CDTF">2010-08-31T19:03:06Z</dcterms:modified>
</cp:coreProperties>
</file>