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308" r:id="rId4"/>
    <p:sldId id="259" r:id="rId5"/>
    <p:sldId id="309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3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5" r:id="rId49"/>
    <p:sldId id="356" r:id="rId50"/>
    <p:sldId id="354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06" r:id="rId59"/>
  </p:sldIdLst>
  <p:sldSz cx="9144000" cy="6858000" type="screen4x3"/>
  <p:notesSz cx="6858000" cy="9144000"/>
  <p:embeddedFontLst>
    <p:embeddedFont>
      <p:font typeface="Calibri" pitchFamily="34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6012" autoAdjust="0"/>
    <p:restoredTop sz="94660"/>
  </p:normalViewPr>
  <p:slideViewPr>
    <p:cSldViewPr>
      <p:cViewPr varScale="1">
        <p:scale>
          <a:sx n="73" d="100"/>
          <a:sy n="73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03546-2E76-4B7C-A6AC-DA13A5F161D8}" type="datetimeFigureOut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18E1-2791-4056-A2CD-20B3CB48E8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BD9-1ADF-4112-95AD-235B26E67FBA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5ECB-510C-4B04-B8B2-444D9A2635E1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6A20-3303-4D0F-BD8C-D16A47F87D4D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C90-6485-4413-BF17-150120F14C83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726-5492-430E-9450-94DC3CD8A93D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838-911B-431C-B49D-0F64898271DE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FC7B-1434-476E-AF89-DF03934476F8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28FC-273F-4629-A1E5-48BD27BB6200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EF1-6B3B-4568-A432-05110D79EE32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4EA3-19A4-4435-809C-D7092AEDCDDC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A6E-BCD6-4551-9ABD-80CF327DA67E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248400"/>
            <a:ext cx="990600" cy="365125"/>
          </a:xfrm>
        </p:spPr>
        <p:txBody>
          <a:bodyPr/>
          <a:lstStyle/>
          <a:p>
            <a:fld id="{6814EE14-DC2D-4C49-A196-AF6B690744EB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4953000" cy="365125"/>
          </a:xfrm>
        </p:spPr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248400"/>
            <a:ext cx="1066800" cy="365125"/>
          </a:xfrm>
        </p:spPr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762000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057400" y="6627168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John Wiley &amp; Sons, Inc.  </a:t>
            </a:r>
            <a:r>
              <a:rPr lang="en-US" sz="9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Statistics and Probability for Engineers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by Montgomery and Runger.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FEBC-AF1C-4017-B6C4-5D97D3824B57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652-FB8D-466F-B04B-EDAA4146FA09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1BF-BE87-407A-87F8-7D9D3A073457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72B4-E56B-4B5F-A087-320E40451F6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B78A-F525-4105-9CC5-339A2EF8D805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29C-44C6-4A10-9F59-F91D193AD5C1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41C-8732-4F44-9B08-C3AD3847C49D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3C62-2991-4A83-A139-F64AECB762E7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9F9A-3A68-4AE6-8495-4A0DCABA5F3E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09D4-322C-43F0-96CF-3967AF515885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1C3-C0E2-4980-BFEF-FDC32F44B061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64C3-D268-473C-972B-7872BE82DEF1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265F-A0F6-4271-9133-A2FB185EAFE6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3F2-CD56-4335-90F7-8C04BA95314B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AD1C-FFB9-49EC-9FD7-804CD9170C50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F94-1C5D-4E63-B9EB-E051F8E5616A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BCB-FD02-46F5-B3EE-69C1BB286980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8527-5CD7-462B-84A9-D5D4BA791218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5467-A358-44AD-896B-68BAF0DAA6C2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0161-D448-406C-9566-17B34554424C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1E5B-9C92-4EA7-B3ED-4D386D0C759A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63246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CB33-9B23-47C8-8540-0D3703AAD54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Sec 3-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5B6C-1501-406F-8FCF-78C56CDF7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B0C9-6427-481E-A90E-195E4475ED57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2FAB-30CA-43C8-A60D-1C183D556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1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7124-D164-4E77-80EA-8B0786FF6D49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Sec 2-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E45D-2072-4243-BD06-4FB6C71BC3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Excel_Worksheet3.xlsx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jpe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Excel_Worksheet4.xlsx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Excel_Worksheet5.xlsx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package" Target="../embeddings/Microsoft_Office_Excel_Worksheet6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Microsoft_Office_Excel_Worksheet7.xls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Office_Excel_Worksheet9.xlsx"/><Relationship Id="rId5" Type="http://schemas.openxmlformats.org/officeDocument/2006/relationships/package" Target="../embeddings/Microsoft_Office_Excel_Worksheet8.xlsx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8.jpeg"/><Relationship Id="rId4" Type="http://schemas.openxmlformats.org/officeDocument/2006/relationships/oleObject" Target="../embeddings/oleObject3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1.xlsx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3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package" Target="../embeddings/Microsoft_Office_Excel_Worksheet2.xlsx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Chapter 7 Title and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200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7</a:t>
            </a:r>
            <a:endParaRPr lang="en-US" sz="19900" b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457200"/>
            <a:ext cx="480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Sampling Distributions and Point Estimation of Parameters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83058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 smtClean="0"/>
              <a:t>7-1   Point Estimation</a:t>
            </a:r>
          </a:p>
          <a:p>
            <a:r>
              <a:rPr lang="en-US" sz="2000" dirty="0" smtClean="0"/>
              <a:t>7-2   Sampling Distributions and the Central Limit Theorem</a:t>
            </a:r>
          </a:p>
          <a:p>
            <a:r>
              <a:rPr lang="en-US" sz="2000" dirty="0" smtClean="0"/>
              <a:t>7-3   General Concepts of Point Estimation</a:t>
            </a:r>
          </a:p>
          <a:p>
            <a:r>
              <a:rPr lang="en-US" sz="2000" dirty="0" smtClean="0"/>
              <a:t>   7-3.1   Unbiased Estimators</a:t>
            </a:r>
          </a:p>
          <a:p>
            <a:r>
              <a:rPr lang="en-US" sz="2000" dirty="0" smtClean="0"/>
              <a:t>   7-3.2   Variance of a Point Estimator</a:t>
            </a:r>
          </a:p>
          <a:p>
            <a:r>
              <a:rPr lang="en-US" sz="2000" dirty="0" smtClean="0"/>
              <a:t>   7-3.3   Standard Error:  Reporting a Point Estimate</a:t>
            </a:r>
          </a:p>
          <a:p>
            <a:r>
              <a:rPr lang="en-US" sz="2000" dirty="0" smtClean="0"/>
              <a:t>   7-3.4   Mean Square Error of an Estimator</a:t>
            </a:r>
          </a:p>
          <a:p>
            <a:r>
              <a:rPr lang="en-US" sz="2000" dirty="0" smtClean="0"/>
              <a:t>7-4   Methods of Point Estimation</a:t>
            </a:r>
          </a:p>
          <a:p>
            <a:r>
              <a:rPr lang="en-US" sz="2000" dirty="0" smtClean="0"/>
              <a:t>   7-4.1   Method of Moments</a:t>
            </a:r>
          </a:p>
          <a:p>
            <a:r>
              <a:rPr lang="en-US" sz="2000" dirty="0" smtClean="0"/>
              <a:t>   7-4.2   Method of Maximum Likelihood</a:t>
            </a:r>
          </a:p>
          <a:p>
            <a:r>
              <a:rPr lang="en-US" sz="2000" dirty="0" smtClean="0"/>
              <a:t>   7-4.3   Bayesian Estimation of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2165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CHAPTER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7-1: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267200" cy="2895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An electronics company manufactures resistors having a mean resistance of 100 ohms and a standard deviation of 10 ohms.  The distribution of resistance is normal.  What is the probability that a random sample of </a:t>
            </a:r>
            <a:r>
              <a:rPr lang="en-US" i="1" dirty="0" smtClean="0"/>
              <a:t>n</a:t>
            </a:r>
            <a:r>
              <a:rPr lang="en-US" dirty="0" smtClean="0"/>
              <a:t> = 25 resistors will have an average resistance of less than 95 ohms?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8418" name="Picture 2" descr="C:\Documents and Settings\rsims\My Documents\Sims Courses\Wiley Slide Development Project\JPEG images from Jenny\Ch07\fig_07_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286" y="1066800"/>
            <a:ext cx="3610489" cy="1447800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036142"/>
          <a:ext cx="3396574" cy="2059858"/>
        </p:xfrm>
        <a:graphic>
          <a:graphicData uri="http://schemas.openxmlformats.org/presentationml/2006/ole">
            <p:oleObj spid="_x0000_s188419" name="Equation" r:id="rId5" imgW="1968480" imgH="11937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1" y="2895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7-2  </a:t>
            </a:r>
            <a:r>
              <a:rPr lang="en-US" dirty="0" smtClean="0"/>
              <a:t>Desired probability is shaded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0" y="3886200"/>
            <a:ext cx="777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267200"/>
            <a:ext cx="103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Answer:</a:t>
            </a:r>
            <a:endParaRPr lang="en-US" sz="2000" dirty="0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562600" y="5334000"/>
          <a:ext cx="3079376" cy="685800"/>
        </p:xfrm>
        <a:graphic>
          <a:graphicData uri="http://schemas.openxmlformats.org/presentationml/2006/ole">
            <p:oleObj spid="_x0000_s188421" name="Worksheet" r:id="rId6" imgW="2181149" imgH="485851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7-2: 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Suppose that a random variable X has a continuous uniform distribution: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Find the distribution of the sample mean of a random sample of size n = 40.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43400" y="1524000"/>
          <a:ext cx="2455333" cy="762000"/>
        </p:xfrm>
        <a:graphic>
          <a:graphicData uri="http://schemas.openxmlformats.org/presentationml/2006/ole">
            <p:oleObj spid="_x0000_s189442" name="Equation" r:id="rId4" imgW="1473120" imgH="457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3352800"/>
          <a:ext cx="3842940" cy="2667000"/>
        </p:xfrm>
        <a:graphic>
          <a:graphicData uri="http://schemas.openxmlformats.org/presentationml/2006/ole">
            <p:oleObj spid="_x0000_s189443" name="Equation" r:id="rId5" imgW="2158920" imgH="1498320" progId="Equation.DSMT4">
              <p:embed/>
            </p:oleObj>
          </a:graphicData>
        </a:graphic>
      </p:graphicFrame>
      <p:pic>
        <p:nvPicPr>
          <p:cNvPr id="189444" name="Picture 4" descr="C:\Documents and Settings\rsims\My Documents\Sims Courses\Wiley Slide Development Project\JPEG images from Jenny\Ch07\fig_07_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2757" y="3383878"/>
            <a:ext cx="3125443" cy="20723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562600" y="5638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Figure 7-3  </a:t>
            </a:r>
            <a:r>
              <a:rPr lang="en-US" sz="2000" dirty="0" smtClean="0"/>
              <a:t>Distributions of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X</a:t>
            </a:r>
            <a:r>
              <a:rPr lang="en-US" sz="2000" dirty="0" smtClean="0"/>
              <a:t>-bar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1242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5344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We have two independent normal populations.  What is the distribution of the difference of the sample means?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1981200"/>
          <a:ext cx="5257800" cy="3985364"/>
        </p:xfrm>
        <a:graphic>
          <a:graphicData uri="http://schemas.openxmlformats.org/presentationml/2006/ole">
            <p:oleObj spid="_x0000_s190466" name="Equation" r:id="rId4" imgW="2781000" imgH="2108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Sampling Distribution of a Difference in Sample Means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we have two independent populations with means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and variances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 if </a:t>
            </a:r>
            <a:r>
              <a:rPr lang="en-US" sz="2400" i="1" dirty="0" smtClean="0"/>
              <a:t>X</a:t>
            </a:r>
            <a:r>
              <a:rPr lang="en-US" sz="2400" dirty="0" smtClean="0"/>
              <a:t>-bar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dirty="0" smtClean="0"/>
              <a:t>-bar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the sample means of two independent random samples of sizes </a:t>
            </a:r>
            <a:r>
              <a:rPr lang="en-US" sz="2400" i="1" dirty="0" smtClean="0"/>
              <a:t>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these populations: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Then</a:t>
            </a:r>
            <a:r>
              <a:rPr lang="en-US" sz="2400" dirty="0" smtClean="0"/>
              <a:t> the sampling distribution of: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is approximately standard normal, if the conditions of the central limit theorem apply. 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the two populations are normal, </a:t>
            </a:r>
            <a:r>
              <a:rPr lang="en-US" sz="2400" dirty="0" smtClean="0">
                <a:solidFill>
                  <a:srgbClr val="0070C0"/>
                </a:solidFill>
              </a:rPr>
              <a:t>then</a:t>
            </a:r>
            <a:r>
              <a:rPr lang="en-US" sz="2400" dirty="0" smtClean="0"/>
              <a:t> the sampling distribution is exactly standard normal.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57425" y="3148013"/>
          <a:ext cx="6130925" cy="1400175"/>
        </p:xfrm>
        <a:graphic>
          <a:graphicData uri="http://schemas.openxmlformats.org/presentationml/2006/ole">
            <p:oleObj spid="_x0000_s201731" name="Equation" r:id="rId4" imgW="3225600" imgH="736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7-3: Aircraft Engine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038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effective life of a component used in jet-turbine aircraft engines is a normal-distributed random variable with parameters shown (old).  The engine manufacturer introduces an improvement into the manufacturing process for this component that changes the parameters as shown (new).</a:t>
            </a:r>
          </a:p>
          <a:p>
            <a:pPr>
              <a:buNone/>
            </a:pPr>
            <a:r>
              <a:rPr lang="en-US" dirty="0" smtClean="0"/>
              <a:t>Random samples are selected from the “old” process and “new” process as shown.</a:t>
            </a:r>
          </a:p>
          <a:p>
            <a:pPr>
              <a:buNone/>
            </a:pPr>
            <a:r>
              <a:rPr lang="en-US" dirty="0" smtClean="0"/>
              <a:t>What is the probability the difference in the two sample means is at least 25 hours?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3779" name="Picture 3" descr="C:\Documents and Settings\rsims\My Documents\Sims Courses\Wiley Slide Development Project\JPEG images from Jenny\Ch07\fig_07_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143000"/>
            <a:ext cx="4119108" cy="1295400"/>
          </a:xfrm>
          <a:prstGeom prst="rect">
            <a:avLst/>
          </a:prstGeom>
          <a:noFill/>
        </p:spPr>
      </p:pic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5105400" y="3124200"/>
          <a:ext cx="3676650" cy="3059763"/>
        </p:xfrm>
        <a:graphic>
          <a:graphicData uri="http://schemas.openxmlformats.org/presentationml/2006/ole">
            <p:oleObj spid="_x0000_s203781" name="Worksheet" r:id="rId5" imgW="2838450" imgH="2362200" progId="Excel.Sheet.12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2362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7-4  </a:t>
            </a:r>
            <a:r>
              <a:rPr lang="en-US" dirty="0" smtClean="0"/>
              <a:t>Sampling distribution of the sample mean difference.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Concepts of Point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point estimators that are: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0070C0"/>
                </a:solidFill>
              </a:rPr>
              <a:t>unbiased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0070C0"/>
                </a:solidFill>
              </a:rPr>
              <a:t>minimal variance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0070C0"/>
                </a:solidFill>
              </a:rPr>
              <a:t>standard error of the estimator </a:t>
            </a:r>
            <a:r>
              <a:rPr lang="en-US" dirty="0" smtClean="0"/>
              <a:t>to calculate its </a:t>
            </a:r>
            <a:r>
              <a:rPr lang="en-US" dirty="0" smtClean="0">
                <a:solidFill>
                  <a:srgbClr val="0070C0"/>
                </a:solidFill>
              </a:rPr>
              <a:t>mean square error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 General Concepts of Point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Unbiased Estimators Defined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7-3.1 Unbiased Estimators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87425" y="1219200"/>
          <a:ext cx="6802438" cy="4572000"/>
        </p:xfrm>
        <a:graphic>
          <a:graphicData uri="http://schemas.openxmlformats.org/presentationml/2006/ole">
            <p:oleObj spid="_x0000_s204802" name="Equation" r:id="rId4" imgW="3174840" imgH="2133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7-4: Sample Man &amp; Variance Are Unbiased-1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X</a:t>
            </a:r>
            <a:r>
              <a:rPr lang="en-US" sz="2400" dirty="0" smtClean="0"/>
              <a:t> is a random variable with mean </a:t>
            </a:r>
            <a:r>
              <a:rPr lang="el-GR" sz="2400" dirty="0" smtClean="0"/>
              <a:t>μ</a:t>
            </a:r>
            <a:r>
              <a:rPr lang="en-US" sz="2400" dirty="0" smtClean="0"/>
              <a:t> and 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 Let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be a random sample of size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Show that the sample mean (</a:t>
            </a:r>
            <a:r>
              <a:rPr lang="en-US" sz="2400" i="1" dirty="0" smtClean="0"/>
              <a:t>X</a:t>
            </a:r>
            <a:r>
              <a:rPr lang="en-US" sz="2400" dirty="0" smtClean="0"/>
              <a:t>-bar) is an unbiased estimator of </a:t>
            </a:r>
            <a:r>
              <a:rPr lang="el-GR" sz="2400" dirty="0" smtClean="0"/>
              <a:t>μ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7-3.1 Unbiased Estimators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1" y="2819400"/>
          <a:ext cx="5181600" cy="2776126"/>
        </p:xfrm>
        <a:graphic>
          <a:graphicData uri="http://schemas.openxmlformats.org/presentationml/2006/ole">
            <p:oleObj spid="_x0000_s205826" name="Equation" r:id="rId4" imgW="2654280" imgH="1422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7-4: Sample Man &amp; Variance Are Unbiased-2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Show that the sample variance (</a:t>
            </a:r>
            <a:r>
              <a:rPr lang="en-US" sz="2400" i="1" dirty="0" smtClean="0"/>
              <a:t>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is a unbiased estimator of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7-3.1 Unbiased Estimators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47738" y="1524000"/>
          <a:ext cx="7170737" cy="4486275"/>
        </p:xfrm>
        <a:graphic>
          <a:graphicData uri="http://schemas.openxmlformats.org/presentationml/2006/ole">
            <p:oleObj spid="_x0000_s211970" name="Equation" r:id="rId4" imgW="3936960" imgH="246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Other Unbiased Estimators of the Population Mean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0"/>
            <a:ext cx="55626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three statistics are unbiased.</a:t>
            </a:r>
          </a:p>
          <a:p>
            <a:pPr lvl="1"/>
            <a:r>
              <a:rPr lang="en-US" sz="2400" dirty="0" smtClean="0"/>
              <a:t>Do you see why?</a:t>
            </a:r>
          </a:p>
          <a:p>
            <a:r>
              <a:rPr lang="en-US" sz="2800" dirty="0" smtClean="0"/>
              <a:t>Which is best?</a:t>
            </a:r>
          </a:p>
          <a:p>
            <a:pPr lvl="1"/>
            <a:r>
              <a:rPr lang="en-US" sz="2400" dirty="0" smtClean="0"/>
              <a:t>We want the most reliable one.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7-3.1 Unbiased Estimators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199" y="990600"/>
          <a:ext cx="5290343" cy="2362200"/>
        </p:xfrm>
        <a:graphic>
          <a:graphicData uri="http://schemas.openxmlformats.org/presentationml/2006/ole">
            <p:oleObj spid="_x0000_s212996" name="Equation" r:id="rId4" imgW="2730240" imgH="1218960" progId="Equation.DSMT4">
              <p:embed/>
            </p:oleObj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7010400" y="1066800"/>
          <a:ext cx="1676400" cy="4330700"/>
        </p:xfrm>
        <a:graphic>
          <a:graphicData uri="http://schemas.openxmlformats.org/presentationml/2006/ole">
            <p:oleObj spid="_x0000_s212997" name="Worksheet" r:id="rId5" imgW="914400" imgH="236220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After careful study of this chapter, you should be able to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Explain the general concepts of estimating the parameters of a population or a probability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Explain the important role of  the normal distribution as a sampling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 the central limit theorem.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Explain important properties of point estimators, including bias, variances, and mean square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Know how to construct point estimators using the method of moments, and the method of maximum likelihood.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Know how to compute and explain the precision with which a parameter is estimated.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Know how to construct a point estimator using the Bayesian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Learning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Among Unbiased Estimators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7-3.2 Variance of a Point Estimate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14018" name="Picture 2" descr="C:\Documents and Settings\rsims\My Documents\Sims Courses\Wiley Slide Development Project\JPEG images from Jenny\Ch07\fig_07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3429000"/>
            <a:ext cx="3942157" cy="198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90800" y="5562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7-5  </a:t>
            </a:r>
            <a:r>
              <a:rPr lang="en-US" dirty="0" smtClean="0"/>
              <a:t>The sampling distributions of two unbiased estimators.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9600" y="1066800"/>
          <a:ext cx="6858000" cy="1641683"/>
        </p:xfrm>
        <a:graphic>
          <a:graphicData uri="http://schemas.openxmlformats.org/presentationml/2006/ole">
            <p:oleObj spid="_x0000_s214019" name="Equation" r:id="rId5" imgW="3288960" imgH="787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Variance Unbiased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consider all unbiased estimators of </a:t>
            </a:r>
            <a:r>
              <a:rPr lang="el-GR" dirty="0" smtClean="0"/>
              <a:t>θ</a:t>
            </a:r>
            <a:r>
              <a:rPr lang="en-US" dirty="0" smtClean="0"/>
              <a:t>, the one with the smallest variance is called the </a:t>
            </a:r>
            <a:r>
              <a:rPr lang="en-US" dirty="0" smtClean="0">
                <a:solidFill>
                  <a:srgbClr val="0070C0"/>
                </a:solidFill>
              </a:rPr>
              <a:t>minimum variance unbiased estimator </a:t>
            </a:r>
            <a:r>
              <a:rPr lang="en-US" dirty="0" smtClean="0"/>
              <a:t>(MVUE).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 is a random sample of size </a:t>
            </a:r>
            <a:r>
              <a:rPr lang="en-US" i="1" dirty="0" smtClean="0"/>
              <a:t>n</a:t>
            </a:r>
            <a:r>
              <a:rPr lang="en-US" dirty="0" smtClean="0"/>
              <a:t> from a normal distribution with mean </a:t>
            </a:r>
            <a:r>
              <a:rPr lang="el-GR" dirty="0" smtClean="0"/>
              <a:t>μ</a:t>
            </a:r>
            <a:r>
              <a:rPr lang="en-US" dirty="0" smtClean="0"/>
              <a:t> and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, then the sample </a:t>
            </a:r>
            <a:r>
              <a:rPr lang="en-US" i="1" dirty="0" smtClean="0"/>
              <a:t>X</a:t>
            </a:r>
            <a:r>
              <a:rPr lang="en-US" dirty="0" smtClean="0"/>
              <a:t>-bar is the MVUE for </a:t>
            </a:r>
            <a:r>
              <a:rPr lang="el-GR" dirty="0" smtClean="0"/>
              <a:t>μ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sample mean and a single observation are unbiased estimators of </a:t>
            </a:r>
            <a:r>
              <a:rPr lang="el-GR" dirty="0" smtClean="0"/>
              <a:t>μ</a:t>
            </a:r>
            <a:r>
              <a:rPr lang="en-US" dirty="0" smtClean="0"/>
              <a:t>.  The variance of the:</a:t>
            </a:r>
          </a:p>
          <a:p>
            <a:pPr lvl="1"/>
            <a:r>
              <a:rPr lang="en-US" dirty="0" smtClean="0"/>
              <a:t> Sample mean is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Single observation is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Since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i="1" dirty="0" smtClean="0"/>
              <a:t>n </a:t>
            </a:r>
            <a:r>
              <a:rPr lang="en-US" dirty="0" smtClean="0"/>
              <a:t>≤</a:t>
            </a:r>
            <a:r>
              <a:rPr lang="en-US" i="1" dirty="0" smtClean="0"/>
              <a:t>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, the sample mean is preferred.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7-3.2 Variance of a Point Estimate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an Estimator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7-3.3 Standard Error Reporting a Point Estimate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799" y="1066800"/>
          <a:ext cx="7707855" cy="4876800"/>
        </p:xfrm>
        <a:graphic>
          <a:graphicData uri="http://schemas.openxmlformats.org/presentationml/2006/ole">
            <p:oleObj spid="_x0000_s218114" name="Equation" r:id="rId4" imgW="4457520" imgH="2819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7-5: Thermal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9436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These observations are 10 measurements of thermal conductivity of Armco iron.</a:t>
            </a:r>
          </a:p>
          <a:p>
            <a:r>
              <a:rPr lang="en-US" sz="2800" dirty="0" smtClean="0"/>
              <a:t>Since </a:t>
            </a:r>
            <a:r>
              <a:rPr lang="el-GR" sz="2800" dirty="0" smtClean="0"/>
              <a:t>σ</a:t>
            </a:r>
            <a:r>
              <a:rPr lang="en-US" sz="2800" dirty="0" smtClean="0"/>
              <a:t> is not known, we use s to calculate the standard error.</a:t>
            </a:r>
          </a:p>
          <a:p>
            <a:r>
              <a:rPr lang="en-US" sz="2800" dirty="0" smtClean="0"/>
              <a:t>Since the standard error is 0.2% of the mean, the mean estimate is fairly precise.  We can be very confident that the true population mean is 41.924 ± 2(0.0898).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7-3.3 Standard Error Reporting a Point Estimate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6553200" y="1143000"/>
          <a:ext cx="2259013" cy="4597400"/>
        </p:xfrm>
        <a:graphic>
          <a:graphicData uri="http://schemas.openxmlformats.org/presentationml/2006/ole">
            <p:oleObj spid="_x0000_s219139" name="Worksheet" r:id="rId4" imgW="1371600" imgH="2790825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95800"/>
            <a:ext cx="7086600" cy="152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Conclusion:  The mean squared error (MSE) of the estimator is equal to the variance of the estimator plus the bias squared.  It measures both characteristics.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7-3.4 Mean Squared Error of an Estimator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20775" y="914400"/>
          <a:ext cx="6848475" cy="3054350"/>
        </p:xfrm>
        <a:graphic>
          <a:graphicData uri="http://schemas.openxmlformats.org/presentationml/2006/ole">
            <p:oleObj spid="_x0000_s220163" name="Equation" r:id="rId4" imgW="3530520" imgH="1574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MSE is an important criterion for comparing two estimators.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relative efficiency is less than 1, we conclude that the 1</a:t>
            </a:r>
            <a:r>
              <a:rPr lang="en-US" baseline="30000" dirty="0" smtClean="0"/>
              <a:t>st</a:t>
            </a:r>
            <a:r>
              <a:rPr lang="en-US" dirty="0" smtClean="0"/>
              <a:t> estimator is superior to the 2</a:t>
            </a:r>
            <a:r>
              <a:rPr lang="en-US" baseline="30000" dirty="0" smtClean="0"/>
              <a:t>nd</a:t>
            </a:r>
            <a:r>
              <a:rPr lang="en-US" dirty="0" smtClean="0"/>
              <a:t> estimator.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7-3.4 Mean Squared Error of an Estimator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2285999"/>
          <a:ext cx="4191000" cy="1301553"/>
        </p:xfrm>
        <a:graphic>
          <a:graphicData uri="http://schemas.openxmlformats.org/presentationml/2006/ole">
            <p:oleObj spid="_x0000_s221186" name="Equation" r:id="rId4" imgW="2044440" imgH="634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41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biased estimator can be preferred to an unbiased estimator if it has a smaller MSE.</a:t>
            </a:r>
          </a:p>
          <a:p>
            <a:r>
              <a:rPr lang="en-US" sz="2800" dirty="0" smtClean="0"/>
              <a:t>Biased estimators are occasionally used in linear regression.</a:t>
            </a:r>
          </a:p>
          <a:p>
            <a:r>
              <a:rPr lang="en-US" sz="2800" dirty="0" smtClean="0"/>
              <a:t>An estimator whose MSE is smaller than that of any other estimator is called an </a:t>
            </a:r>
            <a:r>
              <a:rPr lang="en-US" sz="2800" dirty="0" smtClean="0">
                <a:solidFill>
                  <a:srgbClr val="0070C0"/>
                </a:solidFill>
              </a:rPr>
              <a:t>optimal estimator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7-3.4 Mean Squared Error of an Estimator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 descr="C:\Documents and Settings\rsims\My Documents\Sims Courses\Wiley Slide Development Project\JPEG images from Jenny\Ch07\fig_07_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471" y="1143000"/>
            <a:ext cx="3783543" cy="198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29200" y="3505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7-6  </a:t>
            </a:r>
            <a:r>
              <a:rPr lang="en-US" dirty="0" smtClean="0"/>
              <a:t>A biased estimator has a smaller variance than the unbiased estimator.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Point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methodologies to create point estimates of a population parameter.</a:t>
            </a:r>
          </a:p>
          <a:p>
            <a:pPr marL="971550" lvl="1" indent="-514350"/>
            <a:r>
              <a:rPr lang="en-US" dirty="0" smtClean="0"/>
              <a:t>Method of moments</a:t>
            </a:r>
          </a:p>
          <a:p>
            <a:pPr marL="971550" lvl="1" indent="-514350"/>
            <a:r>
              <a:rPr lang="en-US" dirty="0" smtClean="0"/>
              <a:t>Method of maximum likelihood</a:t>
            </a:r>
          </a:p>
          <a:p>
            <a:pPr marL="971550" lvl="1" indent="-514350"/>
            <a:r>
              <a:rPr lang="en-US" dirty="0" smtClean="0"/>
              <a:t>Bayesian estimation of parameters</a:t>
            </a:r>
          </a:p>
          <a:p>
            <a:r>
              <a:rPr lang="en-US" dirty="0" smtClean="0"/>
              <a:t>Each approach can be used to create estimators with varying degrees of biasedness and relative MSE efficiencies.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 Methods of Point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</a:t>
            </a:r>
            <a:r>
              <a:rPr lang="en-US" dirty="0" smtClean="0">
                <a:solidFill>
                  <a:srgbClr val="0070C0"/>
                </a:solidFill>
              </a:rPr>
              <a:t>moment</a:t>
            </a:r>
            <a:r>
              <a:rPr lang="en-US" dirty="0" smtClean="0"/>
              <a:t>” is a kind of an expected value of a random variable.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population moment </a:t>
            </a:r>
            <a:r>
              <a:rPr lang="en-US" dirty="0" smtClean="0"/>
              <a:t>relates to the entire population or its representative function.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sample moment </a:t>
            </a:r>
            <a:r>
              <a:rPr lang="en-US" dirty="0" smtClean="0"/>
              <a:t>is calculated like its associated population moments.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 be a random sample from the probability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where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either a:</a:t>
            </a:r>
          </a:p>
          <a:p>
            <a:pPr lvl="1"/>
            <a:r>
              <a:rPr lang="en-US" dirty="0" smtClean="0"/>
              <a:t>Discrete probability mass function, or</a:t>
            </a:r>
          </a:p>
          <a:p>
            <a:pPr lvl="1"/>
            <a:r>
              <a:rPr lang="en-US" dirty="0" smtClean="0"/>
              <a:t>Continuous probability density function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population moment </a:t>
            </a:r>
            <a:r>
              <a:rPr lang="en-US" dirty="0" smtClean="0"/>
              <a:t>(or distribution moment) is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30000" dirty="0" smtClean="0"/>
              <a:t>k</a:t>
            </a:r>
            <a:r>
              <a:rPr lang="en-US" dirty="0" smtClean="0"/>
              <a:t>), k = 1, 2, ….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sample moment </a:t>
            </a:r>
            <a:r>
              <a:rPr lang="en-US" dirty="0" smtClean="0"/>
              <a:t>is (1/n)</a:t>
            </a:r>
            <a:r>
              <a:rPr lang="el-GR" dirty="0" smtClean="0"/>
              <a:t>Σ</a:t>
            </a:r>
            <a:r>
              <a:rPr lang="en-US" i="1" dirty="0" smtClean="0"/>
              <a:t>X</a:t>
            </a:r>
            <a:r>
              <a:rPr lang="en-US" i="1" baseline="30000" dirty="0" smtClean="0"/>
              <a:t>k</a:t>
            </a:r>
            <a:r>
              <a:rPr lang="en-US" dirty="0" smtClean="0"/>
              <a:t>, k = 1, 2, ….</a:t>
            </a:r>
          </a:p>
          <a:p>
            <a:r>
              <a:rPr lang="en-US" dirty="0" smtClean="0"/>
              <a:t>If k = 1 (called the first moment), then:</a:t>
            </a:r>
          </a:p>
          <a:p>
            <a:pPr lvl="1"/>
            <a:r>
              <a:rPr lang="en-US" dirty="0" smtClean="0"/>
              <a:t>Population moment is </a:t>
            </a:r>
            <a:r>
              <a:rPr lang="el-GR" dirty="0" smtClean="0"/>
              <a:t>μ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Sample moment is </a:t>
            </a:r>
            <a:r>
              <a:rPr lang="en-US" i="1" dirty="0" smtClean="0"/>
              <a:t>x</a:t>
            </a:r>
            <a:r>
              <a:rPr lang="en-US" dirty="0" smtClean="0"/>
              <a:t>-bar.</a:t>
            </a:r>
          </a:p>
          <a:p>
            <a:r>
              <a:rPr lang="en-US" dirty="0" smtClean="0"/>
              <a:t>The sample mean is the </a:t>
            </a:r>
            <a:r>
              <a:rPr lang="en-US" dirty="0" smtClean="0">
                <a:solidFill>
                  <a:srgbClr val="0070C0"/>
                </a:solidFill>
              </a:rPr>
              <a:t>moment estimator </a:t>
            </a:r>
            <a:r>
              <a:rPr lang="en-US" dirty="0" smtClean="0"/>
              <a:t>of the population mean.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point estimate </a:t>
            </a:r>
            <a:r>
              <a:rPr lang="en-US" dirty="0" smtClean="0"/>
              <a:t>is a reasonable value of a population parameter.</a:t>
            </a:r>
          </a:p>
          <a:p>
            <a:r>
              <a:rPr lang="en-US" dirty="0" smtClean="0"/>
              <a:t>Data collected,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 are random variables.</a:t>
            </a:r>
          </a:p>
          <a:p>
            <a:r>
              <a:rPr lang="en-US" dirty="0" smtClean="0"/>
              <a:t>Functions of these random variables, x-bar and </a:t>
            </a:r>
            <a:r>
              <a:rPr lang="en-US" i="1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, are also random variables called </a:t>
            </a:r>
            <a:r>
              <a:rPr lang="en-US" dirty="0" smtClean="0">
                <a:solidFill>
                  <a:srgbClr val="0070C0"/>
                </a:solidFill>
              </a:rPr>
              <a:t>statistics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Statistics have their unique distributions that are called </a:t>
            </a:r>
            <a:r>
              <a:rPr lang="en-US" dirty="0" smtClean="0">
                <a:solidFill>
                  <a:srgbClr val="0070C0"/>
                </a:solidFill>
              </a:rPr>
              <a:t>sampling distributions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7-1 Point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Estimators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5613" y="1212850"/>
          <a:ext cx="8415320" cy="4349750"/>
        </p:xfrm>
        <a:graphic>
          <a:graphicData uri="http://schemas.openxmlformats.org/presentationml/2006/ole">
            <p:oleObj spid="_x0000_s228354" name="Equation" r:id="rId4" imgW="3733560" imgH="1930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 7-6: Exponential Moment Estimator-1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 is a random sample from an exponential distribution with parameter 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only one parameter to estimate, so equating population and sample first moments, we have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-bar.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1/</a:t>
            </a:r>
            <a:r>
              <a:rPr lang="el-GR" dirty="0" smtClean="0"/>
              <a:t>λ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-bar</a:t>
            </a:r>
          </a:p>
          <a:p>
            <a:r>
              <a:rPr lang="en-US" dirty="0" smtClean="0"/>
              <a:t> λ = 1/</a:t>
            </a:r>
            <a:r>
              <a:rPr lang="en-US" i="1" dirty="0" smtClean="0"/>
              <a:t>x</a:t>
            </a:r>
            <a:r>
              <a:rPr lang="en-US" dirty="0" smtClean="0"/>
              <a:t>-bar is the moment estimator.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7-6: Exponential Moment Estimator-2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4800600"/>
          </a:xfrm>
        </p:spPr>
        <p:txBody>
          <a:bodyPr/>
          <a:lstStyle/>
          <a:p>
            <a:r>
              <a:rPr lang="en-US" dirty="0" smtClean="0"/>
              <a:t>As an example,  the time to failure of an electronic module is exponentially distributed.</a:t>
            </a:r>
          </a:p>
          <a:p>
            <a:r>
              <a:rPr lang="en-US" dirty="0" smtClean="0"/>
              <a:t>Eight units are randomly selected and tested.  Their times to failure are shown.</a:t>
            </a:r>
          </a:p>
          <a:p>
            <a:r>
              <a:rPr lang="en-US" dirty="0" smtClean="0"/>
              <a:t>The moment estimate of the </a:t>
            </a:r>
            <a:r>
              <a:rPr lang="el-GR" dirty="0" smtClean="0"/>
              <a:t>λ</a:t>
            </a:r>
            <a:r>
              <a:rPr lang="en-US" dirty="0" smtClean="0"/>
              <a:t> parameter is 0.04620.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6248400" y="1066800"/>
          <a:ext cx="2579688" cy="4364038"/>
        </p:xfrm>
        <a:graphic>
          <a:graphicData uri="http://schemas.openxmlformats.org/presentationml/2006/ole">
            <p:oleObj spid="_x0000_s229378" name="Worksheet" r:id="rId4" imgW="1295400" imgH="219090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7-7: Normal Moment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Suppose that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is a random sample from a normal distribution with parameter </a:t>
            </a:r>
            <a:r>
              <a:rPr lang="el-GR" sz="2800" dirty="0" smtClean="0"/>
              <a:t>μ</a:t>
            </a:r>
            <a:r>
              <a:rPr lang="en-US" sz="2800" dirty="0" smtClean="0"/>
              <a:t> and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  So </a:t>
            </a:r>
            <a:r>
              <a:rPr lang="en-US" sz="2800" i="1" dirty="0" smtClean="0"/>
              <a:t>E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l-GR" sz="2800" dirty="0" smtClean="0"/>
              <a:t>μ</a:t>
            </a:r>
            <a:r>
              <a:rPr lang="en-US" sz="2800" dirty="0" smtClean="0"/>
              <a:t> and </a:t>
            </a:r>
            <a:r>
              <a:rPr lang="en-US" sz="2800" i="1" dirty="0" smtClean="0"/>
              <a:t>E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= </a:t>
            </a:r>
            <a:r>
              <a:rPr lang="el-GR" sz="2800" dirty="0" smtClean="0"/>
              <a:t>μ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3050" y="2362200"/>
          <a:ext cx="5829300" cy="3794125"/>
        </p:xfrm>
        <a:graphic>
          <a:graphicData uri="http://schemas.openxmlformats.org/presentationml/2006/ole">
            <p:oleObj spid="_x0000_s230402" name="Equation" r:id="rId4" imgW="3238200" imgH="2108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7-8: Gamma Moment Estimators-1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0" y="914400"/>
          <a:ext cx="5884862" cy="5173663"/>
        </p:xfrm>
        <a:graphic>
          <a:graphicData uri="http://schemas.openxmlformats.org/presentationml/2006/ole">
            <p:oleObj spid="_x0000_s231426" name="Equation" r:id="rId4" imgW="3149280" imgH="276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7-8: Gamma Moment Estimators-2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791200" cy="205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Using the exponential example data shown, we can estimate the parameters of the gamma distribution.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7-4.1 Method of Moments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3886200"/>
          <a:ext cx="6739216" cy="2362200"/>
        </p:xfrm>
        <a:graphic>
          <a:graphicData uri="http://schemas.openxmlformats.org/presentationml/2006/ole">
            <p:oleObj spid="_x0000_s232450" name="Equation" r:id="rId4" imgW="3695400" imgH="1295280" progId="Equation.DSMT4">
              <p:embed/>
            </p:oleObj>
          </a:graphicData>
        </a:graphic>
      </p:graphicFrame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6781800" y="990600"/>
          <a:ext cx="1866900" cy="2673061"/>
        </p:xfrm>
        <a:graphic>
          <a:graphicData uri="http://schemas.openxmlformats.org/presentationml/2006/ole">
            <p:oleObj spid="_x0000_s232452" name="Worksheet" r:id="rId5" imgW="1257300" imgH="1800149" progId="Excel.Sheet.12">
              <p:embed/>
            </p:oleObj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4114800" y="2819400"/>
          <a:ext cx="2590800" cy="838200"/>
        </p:xfrm>
        <a:graphic>
          <a:graphicData uri="http://schemas.openxmlformats.org/presentationml/2006/ole">
            <p:oleObj spid="_x0000_s232453" name="Worksheet" r:id="rId6" imgW="1295400" imgH="41910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Suppose that </a:t>
            </a:r>
            <a:r>
              <a:rPr lang="en-US" sz="2800" i="1" dirty="0" smtClean="0"/>
              <a:t>X</a:t>
            </a:r>
            <a:r>
              <a:rPr lang="en-US" sz="2800" dirty="0" smtClean="0"/>
              <a:t> is a random variable with probability distribution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:</a:t>
            </a:r>
            <a:r>
              <a:rPr lang="el-GR" sz="2800" dirty="0" smtClean="0"/>
              <a:t>θ</a:t>
            </a:r>
            <a:r>
              <a:rPr lang="en-US" sz="2800" dirty="0" smtClean="0"/>
              <a:t>), where </a:t>
            </a:r>
            <a:r>
              <a:rPr lang="el-GR" sz="2800" dirty="0" smtClean="0"/>
              <a:t>θ</a:t>
            </a:r>
            <a:r>
              <a:rPr lang="en-US" sz="2800" dirty="0" smtClean="0"/>
              <a:t> is a single unknown parameter.  Let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be the observed values in a random sample of size </a:t>
            </a:r>
            <a:r>
              <a:rPr lang="en-US" sz="2800" i="1" dirty="0" smtClean="0"/>
              <a:t>n</a:t>
            </a:r>
            <a:r>
              <a:rPr lang="en-US" sz="2800" dirty="0" smtClean="0"/>
              <a:t>.  Then the </a:t>
            </a:r>
            <a:r>
              <a:rPr lang="en-US" sz="2800" dirty="0" smtClean="0">
                <a:solidFill>
                  <a:srgbClr val="0070C0"/>
                </a:solidFill>
              </a:rPr>
              <a:t>likelihood function </a:t>
            </a:r>
            <a:r>
              <a:rPr lang="en-US" sz="2800" dirty="0" smtClean="0"/>
              <a:t>of the sample is:</a:t>
            </a:r>
          </a:p>
          <a:p>
            <a:pPr lvl="3">
              <a:buNone/>
            </a:pPr>
            <a:r>
              <a:rPr lang="en-US" sz="1600" dirty="0" smtClean="0"/>
              <a:t>				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l-GR" sz="2800" dirty="0" smtClean="0"/>
              <a:t>θ</a:t>
            </a:r>
            <a:r>
              <a:rPr lang="en-US" sz="2800" dirty="0" smtClean="0"/>
              <a:t>) 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:</a:t>
            </a:r>
            <a:r>
              <a:rPr lang="el-GR" sz="2800" dirty="0" smtClean="0"/>
              <a:t> θ</a:t>
            </a:r>
            <a:r>
              <a:rPr lang="en-US" sz="2800" dirty="0" smtClean="0"/>
              <a:t>) ∙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;</a:t>
            </a:r>
            <a:r>
              <a:rPr lang="el-GR" sz="2800" dirty="0" smtClean="0"/>
              <a:t> θ</a:t>
            </a:r>
            <a:r>
              <a:rPr lang="en-US" sz="2800" dirty="0" smtClean="0"/>
              <a:t>) </a:t>
            </a:r>
            <a:r>
              <a:rPr lang="el-GR" sz="2800" dirty="0" smtClean="0"/>
              <a:t>∙</a:t>
            </a:r>
            <a:r>
              <a:rPr lang="en-US" sz="2800" dirty="0" smtClean="0"/>
              <a:t>…</a:t>
            </a:r>
            <a:r>
              <a:rPr lang="el-GR" sz="2800" dirty="0" smtClean="0"/>
              <a:t>∙</a:t>
            </a:r>
            <a:r>
              <a:rPr lang="en-US" sz="2800" dirty="0" smtClean="0"/>
              <a:t>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:</a:t>
            </a:r>
            <a:r>
              <a:rPr lang="el-GR" sz="2800" dirty="0" smtClean="0"/>
              <a:t> θ</a:t>
            </a:r>
            <a:r>
              <a:rPr lang="en-US" sz="2800" dirty="0" smtClean="0"/>
              <a:t>)		(7-9)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Note that the likelihood function is now a function of only the unknown parameter </a:t>
            </a:r>
            <a:r>
              <a:rPr lang="el-GR" sz="2800" dirty="0" smtClean="0"/>
              <a:t>θ</a:t>
            </a:r>
            <a:r>
              <a:rPr lang="en-US" sz="2800" dirty="0" smtClean="0"/>
              <a:t>.  The </a:t>
            </a:r>
            <a:r>
              <a:rPr lang="en-US" sz="2800" dirty="0" smtClean="0">
                <a:solidFill>
                  <a:srgbClr val="0070C0"/>
                </a:solidFill>
              </a:rPr>
              <a:t>maximum likelihood estimator</a:t>
            </a:r>
            <a:r>
              <a:rPr lang="en-US" sz="2800" dirty="0" smtClean="0"/>
              <a:t> (MLE) of </a:t>
            </a:r>
            <a:r>
              <a:rPr lang="el-GR" sz="2800" dirty="0" smtClean="0"/>
              <a:t>θ</a:t>
            </a:r>
            <a:r>
              <a:rPr lang="en-US" sz="2800" dirty="0" smtClean="0"/>
              <a:t> is the value of </a:t>
            </a:r>
            <a:r>
              <a:rPr lang="el-GR" sz="2800" dirty="0" smtClean="0"/>
              <a:t>θ</a:t>
            </a:r>
            <a:r>
              <a:rPr lang="en-US" sz="2800" dirty="0" smtClean="0"/>
              <a:t> that maximizes the likelihood function </a:t>
            </a:r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l-GR" sz="2800" dirty="0" smtClean="0"/>
              <a:t>θ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is a discrete random variable, then </a:t>
            </a:r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l-GR" sz="2800" dirty="0" smtClean="0"/>
              <a:t>θ</a:t>
            </a:r>
            <a:r>
              <a:rPr lang="en-US" sz="2800" dirty="0" smtClean="0"/>
              <a:t>) is the probability of obtaining those sample values.  The MLE is the</a:t>
            </a:r>
            <a:r>
              <a:rPr lang="en-US" sz="2800" i="1" dirty="0" smtClean="0"/>
              <a:t> </a:t>
            </a:r>
            <a:r>
              <a:rPr lang="el-GR" sz="2800" dirty="0" smtClean="0"/>
              <a:t>θ</a:t>
            </a:r>
            <a:r>
              <a:rPr lang="en-US" sz="2800" dirty="0" smtClean="0"/>
              <a:t> that maximizes that probability.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7-9: Bernoulli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52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</a:t>
            </a:r>
            <a:r>
              <a:rPr lang="en-US" sz="2400" dirty="0" smtClean="0"/>
              <a:t> be a Bernoulli random variable.  The probability mass function is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;</a:t>
            </a:r>
            <a:r>
              <a:rPr lang="en-US" sz="2400" i="1" dirty="0" smtClean="0"/>
              <a:t>p</a:t>
            </a:r>
            <a:r>
              <a:rPr lang="en-US" sz="2400" dirty="0" smtClean="0"/>
              <a:t>) = </a:t>
            </a:r>
            <a:r>
              <a:rPr lang="en-US" sz="2400" i="1" dirty="0" smtClean="0"/>
              <a:t>p</a:t>
            </a:r>
            <a:r>
              <a:rPr lang="en-US" sz="2400" i="1" baseline="30000" dirty="0" smtClean="0"/>
              <a:t>x</a:t>
            </a:r>
            <a:r>
              <a:rPr lang="en-US" sz="2400" dirty="0" smtClean="0"/>
              <a:t>(1-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1-</a:t>
            </a:r>
            <a:r>
              <a:rPr lang="en-US" sz="2400" i="1" baseline="30000" dirty="0" smtClean="0"/>
              <a:t>x</a:t>
            </a:r>
            <a:r>
              <a:rPr lang="en-US" sz="2400" i="1" dirty="0" smtClean="0"/>
              <a:t>, x </a:t>
            </a:r>
            <a:r>
              <a:rPr lang="en-US" sz="2400" dirty="0" smtClean="0"/>
              <a:t>= 0, 1</a:t>
            </a:r>
            <a:r>
              <a:rPr lang="en-US" sz="2400" i="1" dirty="0" smtClean="0"/>
              <a:t> </a:t>
            </a:r>
            <a:r>
              <a:rPr lang="en-US" sz="2400" dirty="0" smtClean="0"/>
              <a:t>where P is the parameter to be estimated.  The likelihood function of a random sample of size </a:t>
            </a:r>
            <a:r>
              <a:rPr lang="en-US" sz="2400" i="1" dirty="0" smtClean="0"/>
              <a:t>n</a:t>
            </a:r>
            <a:r>
              <a:rPr lang="en-US" sz="2400" dirty="0" smtClean="0"/>
              <a:t> is: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1981199"/>
          <a:ext cx="5739654" cy="4227037"/>
        </p:xfrm>
        <a:graphic>
          <a:graphicData uri="http://schemas.openxmlformats.org/presentationml/2006/ole">
            <p:oleObj spid="_x0000_s249858" name="Equation" r:id="rId4" imgW="3517560" imgH="259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7-10: Normal MLE for </a:t>
            </a:r>
            <a:r>
              <a:rPr lang="el-GR" dirty="0" smtClean="0"/>
              <a:t>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</a:t>
            </a:r>
            <a:r>
              <a:rPr lang="en-US" sz="2400" dirty="0" smtClean="0"/>
              <a:t> be a normal random variable with unknown mean </a:t>
            </a:r>
            <a:r>
              <a:rPr lang="el-GR" sz="2400" dirty="0" smtClean="0"/>
              <a:t>μ</a:t>
            </a:r>
            <a:r>
              <a:rPr lang="en-US" sz="2400" dirty="0" smtClean="0"/>
              <a:t> and known 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 The likelihood function of a random sample of size n is: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1600200"/>
          <a:ext cx="5813425" cy="4714875"/>
        </p:xfrm>
        <a:graphic>
          <a:graphicData uri="http://schemas.openxmlformats.org/presentationml/2006/ole">
            <p:oleObj spid="_x0000_s250882" name="Equation" r:id="rId4" imgW="3162240" imgH="2565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7-11: Exponential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</a:t>
            </a:r>
            <a:r>
              <a:rPr lang="en-US" sz="2400" dirty="0" smtClean="0"/>
              <a:t> be a exponential random variable with parameter </a:t>
            </a:r>
            <a:r>
              <a:rPr lang="el-GR" sz="2400" dirty="0" smtClean="0"/>
              <a:t>λ</a:t>
            </a:r>
            <a:r>
              <a:rPr lang="en-US" sz="2400" dirty="0" smtClean="0"/>
              <a:t>.  The likelihood function of a random sample of size n is: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2057400"/>
          <a:ext cx="5887232" cy="3657600"/>
        </p:xfrm>
        <a:graphic>
          <a:graphicData uri="http://schemas.openxmlformats.org/presentationml/2006/ole">
            <p:oleObj spid="_x0000_s254978" name="Equation" r:id="rId4" imgW="2984400" imgH="185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7-1 Point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990600"/>
          <a:ext cx="6965731" cy="1676400"/>
        </p:xfrm>
        <a:graphic>
          <a:graphicData uri="http://schemas.openxmlformats.org/presentationml/2006/ole">
            <p:oleObj spid="_x0000_s138242" name="Equation" r:id="rId4" imgW="3060360" imgH="73656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124200"/>
          <a:ext cx="7377454" cy="2743199"/>
        </p:xfrm>
        <a:graphic>
          <a:graphicData uri="http://schemas.openxmlformats.org/presentationml/2006/ole">
            <p:oleObj spid="_x0000_s138244" name="Equation" r:id="rId5" imgW="4711680" imgH="1752480" progId="Equation.DSMT4">
              <p:embed/>
            </p:oleObj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27847" y="981635"/>
          <a:ext cx="7140388" cy="1761565"/>
        </p:xfrm>
        <a:graphic>
          <a:graphicData uri="http://schemas.openxmlformats.org/drawingml/2006/table">
            <a:tbl>
              <a:tblPr/>
              <a:tblGrid>
                <a:gridCol w="7140388"/>
              </a:tblGrid>
              <a:tr h="17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MLE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From Examples 7-6 &amp; 11 using the 8 data observations, the plot of the ln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l-GR" sz="2400" dirty="0" smtClean="0"/>
              <a:t>λ</a:t>
            </a:r>
            <a:r>
              <a:rPr lang="en-US" sz="2400" dirty="0" smtClean="0"/>
              <a:t>) function maximizes at </a:t>
            </a:r>
            <a:r>
              <a:rPr lang="el-GR" sz="2400" dirty="0" smtClean="0"/>
              <a:t>λ</a:t>
            </a:r>
            <a:r>
              <a:rPr lang="en-US" sz="2400" dirty="0" smtClean="0"/>
              <a:t> = 0.0462.  The curve is flat near max indicating estimator not precise.</a:t>
            </a:r>
          </a:p>
          <a:p>
            <a:r>
              <a:rPr lang="en-US" sz="2400" dirty="0" smtClean="0"/>
              <a:t>As the sample size increases, while maintaining the same x-bar, the curve maximums are the same, but sharper and more precise.</a:t>
            </a:r>
          </a:p>
          <a:p>
            <a:r>
              <a:rPr lang="en-US" sz="2400" dirty="0" smtClean="0"/>
              <a:t>Large samples are better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56002" name="Picture 2" descr="C:\Documents and Settings\rsims\My Documents\Sims Courses\Wiley Slide Development Project\JPEG images from Jenny\Ch07\fig_07_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475" y="3124200"/>
            <a:ext cx="8279105" cy="2743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5867400"/>
            <a:ext cx="764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7-7  </a:t>
            </a:r>
            <a:r>
              <a:rPr lang="en-US" dirty="0" smtClean="0"/>
              <a:t>Log likelihood for exponential distribution.  (a) n = 8, (b) n = 8, 20, 40.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7-12: Normal MLEs for </a:t>
            </a:r>
            <a:r>
              <a:rPr lang="el-GR" dirty="0" smtClean="0"/>
              <a:t>μ</a:t>
            </a:r>
            <a:r>
              <a:rPr lang="en-US" dirty="0" smtClean="0"/>
              <a:t> &amp;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</a:t>
            </a:r>
            <a:r>
              <a:rPr lang="en-US" sz="2400" dirty="0" smtClean="0"/>
              <a:t> be a normal random variable with both unknown mean </a:t>
            </a:r>
            <a:r>
              <a:rPr lang="el-GR" sz="2400" dirty="0" smtClean="0"/>
              <a:t>μ</a:t>
            </a:r>
            <a:r>
              <a:rPr lang="en-US" sz="2400" dirty="0" smtClean="0"/>
              <a:t> and 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 The likelihood function of a random sample of size </a:t>
            </a:r>
            <a:r>
              <a:rPr lang="en-US" sz="2400" i="1" dirty="0" smtClean="0"/>
              <a:t>n</a:t>
            </a:r>
            <a:r>
              <a:rPr lang="en-US" sz="2400" dirty="0" smtClean="0"/>
              <a:t> is: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09850" y="1676400"/>
          <a:ext cx="4457700" cy="4805363"/>
        </p:xfrm>
        <a:graphic>
          <a:graphicData uri="http://schemas.openxmlformats.org/presentationml/2006/ole">
            <p:oleObj spid="_x0000_s257026" name="Equation" r:id="rId4" imgW="2946240" imgH="3174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an MLE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1143000"/>
          <a:ext cx="8019142" cy="2971800"/>
        </p:xfrm>
        <a:graphic>
          <a:graphicData uri="http://schemas.openxmlformats.org/presentationml/2006/ole">
            <p:oleObj spid="_x0000_s258050" name="Equation" r:id="rId4" imgW="4317840" imgH="1600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34340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Notes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Mathematical statisticians will often prefer MLEs because of these properties.  Properties (1) and (2) state that MLEs are MVUEs.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To use MLEs, the distribution of the population must be known or assumed.</a:t>
            </a: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Large Sample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Consider the MLE for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shown in Example 7-12: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Since the bias is negative, the MLE underestimates the true variance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MLE is an asymptotically (large sample) unbiased estimator.  The bias approaches zero as </a:t>
            </a:r>
            <a:r>
              <a:rPr lang="en-US" sz="2800" i="1" dirty="0" smtClean="0"/>
              <a:t>n</a:t>
            </a:r>
            <a:r>
              <a:rPr lang="en-US" sz="2800" dirty="0" smtClean="0"/>
              <a:t> increases.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19400" y="1752600"/>
          <a:ext cx="3810000" cy="2281437"/>
        </p:xfrm>
        <a:graphic>
          <a:graphicData uri="http://schemas.openxmlformats.org/presentationml/2006/ole">
            <p:oleObj spid="_x0000_s259074" name="Equation" r:id="rId4" imgW="2120760" imgH="1269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4953000" cy="365125"/>
          </a:xfrm>
        </p:spPr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1600200"/>
          <a:ext cx="8156121" cy="2057400"/>
        </p:xfrm>
        <a:graphic>
          <a:graphicData uri="http://schemas.openxmlformats.org/presentationml/2006/ole">
            <p:oleObj spid="_x0000_s260098" name="Equation" r:id="rId4" imgW="4228920" imgH="1066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4724400"/>
            <a:ext cx="556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property is illustrated in Example 7-13.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7-13: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the normal distribution, the MLEs were: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1676400"/>
          <a:ext cx="7086600" cy="4248658"/>
        </p:xfrm>
        <a:graphic>
          <a:graphicData uri="http://schemas.openxmlformats.org/presentationml/2006/ole">
            <p:oleObj spid="_x0000_s261122" name="Equation" r:id="rId4" imgW="3454200" imgH="2070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of the MLE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method of maximum likelihood is an excellent technique, however there are two complications: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may not be easy to maximize the likelihood function because the derivative function set to zero may be difficult to solve algebraically.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likelihood function may be impossible to solve, so numerical methods must be used.</a:t>
            </a:r>
          </a:p>
          <a:p>
            <a:pPr marL="514350" indent="-514350">
              <a:buNone/>
            </a:pPr>
            <a:r>
              <a:rPr lang="en-US" dirty="0" smtClean="0"/>
              <a:t>The following two examples illustrate.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7-14: Uniform Distribution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X</a:t>
            </a:r>
            <a:r>
              <a:rPr lang="en-US" sz="2800" dirty="0" smtClean="0"/>
              <a:t> be uniformly distributed on the interval 0 to a.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1752600"/>
          <a:ext cx="4465638" cy="2571750"/>
        </p:xfrm>
        <a:graphic>
          <a:graphicData uri="http://schemas.openxmlformats.org/presentationml/2006/ole">
            <p:oleObj spid="_x0000_s262146" name="Equation" r:id="rId4" imgW="2425680" imgH="1396800" progId="Equation.DSMT4">
              <p:embed/>
            </p:oleObj>
          </a:graphicData>
        </a:graphic>
      </p:graphicFrame>
      <p:pic>
        <p:nvPicPr>
          <p:cNvPr id="262147" name="Picture 3" descr="C:\Documents and Settings\rsims\My Documents\Sims Courses\Wiley Slide Development Project\JPEG images from Jenny\Ch07\fig_07_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676400"/>
            <a:ext cx="3587418" cy="2133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Calculus methods don’t work here because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 is maximized at the discontinuity. </a:t>
            </a:r>
          </a:p>
          <a:p>
            <a:r>
              <a:rPr lang="en-US" sz="2400" dirty="0" smtClean="0"/>
              <a:t>Clearly, </a:t>
            </a:r>
            <a:r>
              <a:rPr lang="en-US" sz="2400" i="1" dirty="0" smtClean="0"/>
              <a:t>a</a:t>
            </a:r>
            <a:r>
              <a:rPr lang="en-US" sz="2400" dirty="0" smtClean="0"/>
              <a:t> cannot be smaller than max(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), thus the MLE is max(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810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7-8  </a:t>
            </a:r>
            <a:r>
              <a:rPr lang="en-US" dirty="0" smtClean="0"/>
              <a:t>The likelihood function for this uniform distribution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7-15: Gamma Distribution MLE-1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91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i="1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i="1" dirty="0" smtClean="0"/>
              <a:t>, …, X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be a random sample from a gamma distribution.  The log of the likelihood function is: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8482" y="1752600"/>
          <a:ext cx="6701118" cy="4556760"/>
        </p:xfrm>
        <a:graphic>
          <a:graphicData uri="http://schemas.openxmlformats.org/presentationml/2006/ole">
            <p:oleObj spid="_x0000_s263170" name="Equation" r:id="rId4" imgW="3886200" imgH="2641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7-15: Gamma Distribution MLE-2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7-4.2 Method of Maximum Likelihood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264194" name="Picture 2" descr="C:\Documents and Settings\rsims\My Documents\Sims Courses\Wiley Slide Development Project\JPEG images from Jenny\Ch07\fig_07_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87" y="1295400"/>
            <a:ext cx="7521010" cy="34877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4953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Figure 7-9  </a:t>
            </a:r>
            <a:r>
              <a:rPr lang="en-US" dirty="0" smtClean="0"/>
              <a:t>Log likelihood for the gamma distribution using the failure time data (n=8).  (a) is the log likelihood surface.  (b) is the contour plot.  The log likelihood function is maximized at r = 1.75, </a:t>
            </a:r>
            <a:r>
              <a:rPr lang="el-GR" dirty="0" smtClean="0"/>
              <a:t>λ</a:t>
            </a:r>
            <a:r>
              <a:rPr lang="en-US" dirty="0" smtClean="0"/>
              <a:t> = 0.08 using numerical methods.  Note the imprecision of the MLEs inferred by the flat top of the function.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Parameters &amp; Their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667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could be choices for the point estimator of a parameter.</a:t>
            </a:r>
          </a:p>
          <a:p>
            <a:r>
              <a:rPr lang="en-US" sz="2000" dirty="0" smtClean="0"/>
              <a:t>To estimate the mean of a population, we could choose the:</a:t>
            </a:r>
          </a:p>
          <a:p>
            <a:pPr lvl="1"/>
            <a:r>
              <a:rPr lang="en-US" sz="2000" dirty="0" smtClean="0"/>
              <a:t>Sample mean.</a:t>
            </a:r>
          </a:p>
          <a:p>
            <a:pPr lvl="1"/>
            <a:r>
              <a:rPr lang="en-US" sz="2000" dirty="0" smtClean="0"/>
              <a:t>Sample median.</a:t>
            </a:r>
          </a:p>
          <a:p>
            <a:pPr lvl="1"/>
            <a:r>
              <a:rPr lang="en-US" sz="2000" dirty="0" smtClean="0"/>
              <a:t>Average of the largest &amp; smallest observations of the sample.</a:t>
            </a:r>
          </a:p>
          <a:p>
            <a:r>
              <a:rPr lang="en-US" sz="2000" dirty="0" smtClean="0"/>
              <a:t>We need to develop criteria to compare estimates using statistical properties.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7-1 Point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838200" y="1066800"/>
          <a:ext cx="7318948" cy="2362200"/>
        </p:xfrm>
        <a:graphic>
          <a:graphicData uri="http://schemas.openxmlformats.org/presentationml/2006/ole">
            <p:oleObj spid="_x0000_s140291" name="Worksheet" r:id="rId4" imgW="5400751" imgH="1743151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 of Parameters-1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moment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likelihood</a:t>
            </a:r>
            <a:r>
              <a:rPr lang="en-US" dirty="0" smtClean="0"/>
              <a:t> methods interpret probabilities as relative frequencies and are called </a:t>
            </a:r>
            <a:r>
              <a:rPr lang="en-US" dirty="0" smtClean="0">
                <a:solidFill>
                  <a:srgbClr val="0070C0"/>
                </a:solidFill>
              </a:rPr>
              <a:t>objective frequencies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Bayesian method combines sample information with prior information.</a:t>
            </a:r>
          </a:p>
          <a:p>
            <a:r>
              <a:rPr lang="en-US" dirty="0" smtClean="0"/>
              <a:t>The random variable </a:t>
            </a:r>
            <a:r>
              <a:rPr lang="en-US" i="1" dirty="0" smtClean="0"/>
              <a:t>X</a:t>
            </a:r>
            <a:r>
              <a:rPr lang="en-US" dirty="0" smtClean="0"/>
              <a:t> has a probability distribution of parameter </a:t>
            </a:r>
            <a:r>
              <a:rPr lang="el-GR" dirty="0" smtClean="0"/>
              <a:t>θ</a:t>
            </a:r>
            <a:r>
              <a:rPr lang="en-US" dirty="0" smtClean="0"/>
              <a:t> called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).  </a:t>
            </a:r>
            <a:r>
              <a:rPr lang="el-GR" dirty="0" smtClean="0"/>
              <a:t>θ</a:t>
            </a:r>
            <a:r>
              <a:rPr lang="en-US" dirty="0" smtClean="0"/>
              <a:t> could be determined by classical methods.</a:t>
            </a:r>
          </a:p>
          <a:p>
            <a:r>
              <a:rPr lang="en-US" dirty="0" smtClean="0"/>
              <a:t>Additional information about </a:t>
            </a:r>
            <a:r>
              <a:rPr lang="el-GR" dirty="0" smtClean="0"/>
              <a:t>θ</a:t>
            </a:r>
            <a:r>
              <a:rPr lang="en-US" dirty="0" smtClean="0"/>
              <a:t> can be expressed as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), the </a:t>
            </a:r>
            <a:r>
              <a:rPr lang="en-US" dirty="0" smtClean="0">
                <a:solidFill>
                  <a:srgbClr val="0070C0"/>
                </a:solidFill>
              </a:rPr>
              <a:t>prior distribution</a:t>
            </a:r>
            <a:r>
              <a:rPr lang="en-US" dirty="0" smtClean="0"/>
              <a:t>, with mean </a:t>
            </a:r>
            <a:r>
              <a:rPr lang="el-GR" dirty="0" smtClean="0"/>
              <a:t>μ</a:t>
            </a:r>
            <a:r>
              <a:rPr lang="en-US" baseline="-25000" dirty="0" smtClean="0"/>
              <a:t>0</a:t>
            </a:r>
            <a:r>
              <a:rPr lang="en-US" dirty="0" smtClean="0"/>
              <a:t> and variance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, with </a:t>
            </a:r>
            <a:r>
              <a:rPr lang="el-GR" dirty="0" smtClean="0"/>
              <a:t>θ</a:t>
            </a:r>
            <a:r>
              <a:rPr lang="en-US" dirty="0" smtClean="0"/>
              <a:t> as the random variable.  Probabilities associated with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are </a:t>
            </a:r>
            <a:r>
              <a:rPr lang="en-US" dirty="0" smtClean="0">
                <a:solidFill>
                  <a:srgbClr val="0070C0"/>
                </a:solidFill>
              </a:rPr>
              <a:t>subjective probabilities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joint distribution </a:t>
            </a:r>
            <a:r>
              <a:rPr lang="en-US" dirty="0" smtClean="0"/>
              <a:t>is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, 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posterior distribution </a:t>
            </a:r>
            <a:r>
              <a:rPr lang="en-US" dirty="0" smtClean="0"/>
              <a:t>is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) is our degree of belief regarding </a:t>
            </a:r>
            <a:r>
              <a:rPr lang="el-GR" dirty="0" smtClean="0"/>
              <a:t>θ</a:t>
            </a:r>
            <a:r>
              <a:rPr lang="en-US" dirty="0" smtClean="0"/>
              <a:t> after gathering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 of Parameters-2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putting these together, the joint is:</a:t>
            </a:r>
          </a:p>
          <a:p>
            <a:pPr lvl="1"/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, </a:t>
            </a:r>
            <a:r>
              <a:rPr lang="el-GR" dirty="0" smtClean="0"/>
              <a:t>θ</a:t>
            </a:r>
            <a:r>
              <a:rPr lang="en-US" dirty="0" smtClean="0"/>
              <a:t>) =</a:t>
            </a:r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n 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 ∙</a:t>
            </a:r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The marginal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desired posterior distribution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 Bayesian estimator of </a:t>
            </a:r>
            <a:r>
              <a:rPr lang="el-GR" dirty="0" smtClean="0"/>
              <a:t>θ</a:t>
            </a:r>
            <a:r>
              <a:rPr lang="en-US" dirty="0" smtClean="0"/>
              <a:t> is the expected value of the posterior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2133600"/>
          <a:ext cx="6382327" cy="1488458"/>
        </p:xfrm>
        <a:graphic>
          <a:graphicData uri="http://schemas.openxmlformats.org/presentationml/2006/ole">
            <p:oleObj spid="_x0000_s265218" name="Equation" r:id="rId4" imgW="3593880" imgH="838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4267200"/>
          <a:ext cx="4419600" cy="898490"/>
        </p:xfrm>
        <a:graphic>
          <a:graphicData uri="http://schemas.openxmlformats.org/presentationml/2006/ole">
            <p:oleObj spid="_x0000_s265219" name="Equation" r:id="rId5" imgW="231120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7-16: Bayes Estimator for a Normal Mean-1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Let </a:t>
            </a:r>
            <a:r>
              <a:rPr lang="en-US" sz="2400" i="1" dirty="0" smtClean="0">
                <a:solidFill>
                  <a:prstClr val="black"/>
                </a:solidFill>
              </a:rPr>
              <a:t>X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r>
              <a:rPr lang="en-US" sz="2400" i="1" dirty="0" smtClean="0">
                <a:solidFill>
                  <a:prstClr val="black"/>
                </a:solidFill>
              </a:rPr>
              <a:t>, X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r>
              <a:rPr lang="en-US" sz="2400" i="1" dirty="0" smtClean="0">
                <a:solidFill>
                  <a:prstClr val="black"/>
                </a:solidFill>
              </a:rPr>
              <a:t>, …, X</a:t>
            </a:r>
            <a:r>
              <a:rPr lang="en-US" sz="2400" i="1" baseline="-25000" dirty="0" smtClean="0">
                <a:solidFill>
                  <a:prstClr val="black"/>
                </a:solidFill>
              </a:rPr>
              <a:t>n</a:t>
            </a:r>
            <a:r>
              <a:rPr lang="en-US" sz="2400" dirty="0" smtClean="0">
                <a:solidFill>
                  <a:prstClr val="black"/>
                </a:solidFill>
              </a:rPr>
              <a:t> be a random sample from a normal distribution unknown mean </a:t>
            </a:r>
            <a:r>
              <a:rPr lang="el-GR" sz="2400" dirty="0" smtClean="0">
                <a:solidFill>
                  <a:prstClr val="black"/>
                </a:solidFill>
              </a:rPr>
              <a:t>μ</a:t>
            </a:r>
            <a:r>
              <a:rPr lang="en-US" sz="2400" dirty="0" smtClean="0">
                <a:solidFill>
                  <a:prstClr val="black"/>
                </a:solidFill>
              </a:rPr>
              <a:t> and known variance </a:t>
            </a:r>
            <a:r>
              <a:rPr lang="el-GR" sz="2400" dirty="0" smtClean="0">
                <a:solidFill>
                  <a:prstClr val="black"/>
                </a:solidFill>
              </a:rPr>
              <a:t>σ</a:t>
            </a:r>
            <a:r>
              <a:rPr lang="en-US" sz="2400" baseline="30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.  Assume that the prior distribution for </a:t>
            </a:r>
            <a:r>
              <a:rPr lang="el-GR" sz="2400" dirty="0" smtClean="0">
                <a:solidFill>
                  <a:prstClr val="black"/>
                </a:solidFill>
              </a:rPr>
              <a:t>μ</a:t>
            </a:r>
            <a:r>
              <a:rPr lang="en-US" sz="2400" dirty="0" smtClean="0">
                <a:solidFill>
                  <a:prstClr val="black"/>
                </a:solidFill>
              </a:rPr>
              <a:t>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5013" y="1981200"/>
          <a:ext cx="6911975" cy="993775"/>
        </p:xfrm>
        <a:graphic>
          <a:graphicData uri="http://schemas.openxmlformats.org/presentationml/2006/ole">
            <p:oleObj spid="_x0000_s266242" name="Equation" r:id="rId4" imgW="3263760" imgH="4698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971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joint distribution of the sample is: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1999" y="3505200"/>
          <a:ext cx="7000875" cy="2667000"/>
        </p:xfrm>
        <a:graphic>
          <a:graphicData uri="http://schemas.openxmlformats.org/presentationml/2006/ole">
            <p:oleObj spid="_x0000_s266243" name="Equation" r:id="rId5" imgW="3200400" imgH="1218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7-16: Bayes Estimator for a Normal Mean-2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Now the joint distribution of the sample and </a:t>
            </a:r>
            <a:r>
              <a:rPr lang="el-GR" sz="2400" dirty="0" smtClean="0"/>
              <a:t>μ</a:t>
            </a:r>
            <a:r>
              <a:rPr lang="en-US" sz="2400" dirty="0" smtClean="0"/>
              <a:t> is: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6550" y="1392238"/>
          <a:ext cx="7981950" cy="4930775"/>
        </p:xfrm>
        <a:graphic>
          <a:graphicData uri="http://schemas.openxmlformats.org/presentationml/2006/ole">
            <p:oleObj spid="_x0000_s283650" name="Equation" r:id="rId4" imgW="4978080" imgH="3073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7-16: Bayes Estimator for a Normal Mean-3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all that algebra, the bottom line is: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Observations:</a:t>
            </a:r>
          </a:p>
          <a:p>
            <a:pPr lvl="1"/>
            <a:r>
              <a:rPr lang="en-US" sz="2400" dirty="0" smtClean="0"/>
              <a:t>Estimator is a weighted average of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dirty="0" smtClean="0"/>
              <a:t>-bar.</a:t>
            </a:r>
          </a:p>
          <a:p>
            <a:pPr lvl="1"/>
            <a:r>
              <a:rPr lang="en-US" sz="2400" dirty="0" smtClean="0"/>
              <a:t>x-bar is the MLE for </a:t>
            </a:r>
            <a:r>
              <a:rPr lang="el-GR" sz="2400" dirty="0" smtClean="0"/>
              <a:t>μ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importance of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decreases as </a:t>
            </a:r>
            <a:r>
              <a:rPr lang="en-US" sz="2400" i="1" dirty="0" smtClean="0"/>
              <a:t>n</a:t>
            </a:r>
            <a:r>
              <a:rPr lang="en-US" sz="2400" dirty="0" smtClean="0"/>
              <a:t> increases.</a:t>
            </a:r>
            <a:endParaRPr lang="en-US" sz="24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1676400"/>
          <a:ext cx="4470400" cy="2184400"/>
        </p:xfrm>
        <a:graphic>
          <a:graphicData uri="http://schemas.openxmlformats.org/presentationml/2006/ole">
            <p:oleObj spid="_x0000_s285698" name="Equation" r:id="rId4" imgW="2234880" imgH="1091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7-16: Bayes Estimator for a Normal Mean-4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illustrate:</a:t>
            </a:r>
          </a:p>
          <a:p>
            <a:pPr lvl="1"/>
            <a:r>
              <a:rPr lang="en-US" dirty="0" smtClean="0"/>
              <a:t>The prior parameters:  </a:t>
            </a:r>
            <a:r>
              <a:rPr lang="el-GR" dirty="0" smtClean="0"/>
              <a:t>μ</a:t>
            </a:r>
            <a:r>
              <a:rPr lang="en-US" baseline="-25000" dirty="0" smtClean="0"/>
              <a:t>0</a:t>
            </a:r>
            <a:r>
              <a:rPr lang="en-US" dirty="0" smtClean="0"/>
              <a:t> = 0,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= 1</a:t>
            </a:r>
          </a:p>
          <a:p>
            <a:pPr lvl="1"/>
            <a:r>
              <a:rPr lang="en-US" dirty="0" smtClean="0"/>
              <a:t>Sample:   n = 10, x-bar = 0.75,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7-4.3 Bayesian Estimation of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2971800"/>
          <a:ext cx="3810000" cy="2162432"/>
        </p:xfrm>
        <a:graphic>
          <a:graphicData uri="http://schemas.openxmlformats.org/presentationml/2006/ole">
            <p:oleObj spid="_x0000_s286722" name="Equation" r:id="rId4" imgW="1879560" imgH="1066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Terms &amp; Concepts of 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sz="2900" dirty="0" smtClean="0"/>
              <a:t>Bayes estimator</a:t>
            </a:r>
          </a:p>
          <a:p>
            <a:pPr>
              <a:buNone/>
            </a:pPr>
            <a:r>
              <a:rPr lang="en-US" sz="2900" dirty="0" smtClean="0"/>
              <a:t>Bias in parameter estimation</a:t>
            </a:r>
          </a:p>
          <a:p>
            <a:pPr>
              <a:buNone/>
            </a:pPr>
            <a:r>
              <a:rPr lang="en-US" sz="2900" dirty="0" smtClean="0"/>
              <a:t>Central limit theorem</a:t>
            </a:r>
          </a:p>
          <a:p>
            <a:pPr>
              <a:buNone/>
            </a:pPr>
            <a:r>
              <a:rPr lang="en-US" sz="2900" dirty="0" smtClean="0"/>
              <a:t>Estimator vs. estimate</a:t>
            </a:r>
          </a:p>
          <a:p>
            <a:pPr>
              <a:buNone/>
            </a:pPr>
            <a:r>
              <a:rPr lang="en-US" sz="2900" dirty="0" smtClean="0"/>
              <a:t>Likelihood function</a:t>
            </a:r>
          </a:p>
          <a:p>
            <a:pPr>
              <a:buNone/>
            </a:pPr>
            <a:r>
              <a:rPr lang="en-US" sz="2900" dirty="0" smtClean="0"/>
              <a:t>Maximum likelihood estimator</a:t>
            </a:r>
          </a:p>
          <a:p>
            <a:pPr>
              <a:buNone/>
            </a:pPr>
            <a:r>
              <a:rPr lang="en-US" sz="2900" dirty="0" smtClean="0"/>
              <a:t>Mean square error of an estimator</a:t>
            </a:r>
          </a:p>
          <a:p>
            <a:pPr>
              <a:buNone/>
            </a:pPr>
            <a:r>
              <a:rPr lang="en-US" sz="2900" dirty="0" smtClean="0"/>
              <a:t>Minimum variance unbiased estimator</a:t>
            </a:r>
          </a:p>
          <a:p>
            <a:pPr>
              <a:buNone/>
            </a:pPr>
            <a:r>
              <a:rPr lang="en-US" sz="2900" dirty="0" smtClean="0"/>
              <a:t>Moment estimator</a:t>
            </a:r>
          </a:p>
          <a:p>
            <a:pPr>
              <a:buNone/>
            </a:pPr>
            <a:r>
              <a:rPr lang="en-US" sz="2900" dirty="0" smtClean="0"/>
              <a:t>Normal distribution as the sampling distribution of the:</a:t>
            </a:r>
          </a:p>
          <a:p>
            <a:pPr lvl="1"/>
            <a:r>
              <a:rPr lang="en-US" sz="2900" dirty="0" smtClean="0"/>
              <a:t>sample mean</a:t>
            </a:r>
          </a:p>
          <a:p>
            <a:pPr lvl="1"/>
            <a:r>
              <a:rPr lang="en-US" sz="2900" dirty="0" smtClean="0"/>
              <a:t>difference in two sample means</a:t>
            </a:r>
          </a:p>
          <a:p>
            <a:pPr>
              <a:buNone/>
            </a:pPr>
            <a:r>
              <a:rPr lang="en-US" sz="2900" dirty="0" smtClean="0"/>
              <a:t>Parameter estimation</a:t>
            </a:r>
          </a:p>
          <a:p>
            <a:pPr>
              <a:buNone/>
            </a:pPr>
            <a:r>
              <a:rPr lang="en-US" sz="2900" dirty="0" smtClean="0"/>
              <a:t>Point estimator</a:t>
            </a:r>
          </a:p>
          <a:p>
            <a:pPr>
              <a:buNone/>
            </a:pPr>
            <a:r>
              <a:rPr lang="en-US" sz="2900" dirty="0" smtClean="0"/>
              <a:t>Population or distribution moments</a:t>
            </a:r>
          </a:p>
          <a:p>
            <a:pPr>
              <a:buNone/>
            </a:pPr>
            <a:r>
              <a:rPr lang="en-US" sz="2900" dirty="0" smtClean="0"/>
              <a:t>Posterior distribution</a:t>
            </a:r>
          </a:p>
          <a:p>
            <a:pPr>
              <a:buNone/>
            </a:pPr>
            <a:r>
              <a:rPr lang="en-US" sz="2900" dirty="0" smtClean="0"/>
              <a:t>Prior distribution</a:t>
            </a:r>
          </a:p>
          <a:p>
            <a:pPr>
              <a:buNone/>
            </a:pPr>
            <a:r>
              <a:rPr lang="en-US" sz="2900" dirty="0" smtClean="0"/>
              <a:t>Sample moments</a:t>
            </a:r>
          </a:p>
          <a:p>
            <a:pPr>
              <a:buNone/>
            </a:pPr>
            <a:r>
              <a:rPr lang="en-US" sz="2900" dirty="0" smtClean="0"/>
              <a:t>Sampling distribution</a:t>
            </a:r>
          </a:p>
          <a:p>
            <a:pPr>
              <a:buNone/>
            </a:pPr>
            <a:r>
              <a:rPr lang="en-US" sz="2900" dirty="0" smtClean="0"/>
              <a:t>An estimator has a:</a:t>
            </a:r>
          </a:p>
          <a:p>
            <a:pPr lvl="1"/>
            <a:r>
              <a:rPr lang="en-US" sz="2900" dirty="0" smtClean="0"/>
              <a:t>Standard error</a:t>
            </a:r>
          </a:p>
          <a:p>
            <a:pPr lvl="1"/>
            <a:r>
              <a:rPr lang="en-US" sz="2900" dirty="0" smtClean="0"/>
              <a:t>Estimated standard error</a:t>
            </a:r>
          </a:p>
          <a:p>
            <a:pPr>
              <a:buNone/>
            </a:pPr>
            <a:r>
              <a:rPr lang="en-US" sz="2900" dirty="0" smtClean="0"/>
              <a:t>Statistic</a:t>
            </a:r>
          </a:p>
          <a:p>
            <a:pPr>
              <a:buNone/>
            </a:pPr>
            <a:r>
              <a:rPr lang="en-US" sz="2900" dirty="0" smtClean="0"/>
              <a:t>Statistical inference</a:t>
            </a:r>
          </a:p>
          <a:p>
            <a:pPr>
              <a:buNone/>
            </a:pPr>
            <a:r>
              <a:rPr lang="en-US" sz="2900" dirty="0" smtClean="0"/>
              <a:t>Unbiased estimator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variables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dirty="0" smtClean="0"/>
              <a:t> are a </a:t>
            </a:r>
            <a:r>
              <a:rPr lang="en-US" dirty="0" smtClean="0">
                <a:solidFill>
                  <a:srgbClr val="0070C0"/>
                </a:solidFill>
              </a:rPr>
              <a:t>random sample </a:t>
            </a:r>
            <a:r>
              <a:rPr lang="en-US" dirty="0" smtClean="0"/>
              <a:t>of size </a:t>
            </a:r>
            <a:r>
              <a:rPr lang="en-US" i="1" dirty="0" smtClean="0"/>
              <a:t>n</a:t>
            </a:r>
            <a:r>
              <a:rPr lang="en-US" dirty="0" smtClean="0"/>
              <a:t> if: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are independent random variables.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has the same probability distribution.</a:t>
            </a:r>
          </a:p>
          <a:p>
            <a:pPr marL="571500" indent="-514350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statistic</a:t>
            </a:r>
            <a:r>
              <a:rPr lang="en-US" dirty="0" smtClean="0"/>
              <a:t> is any function of the observations in a random sample.</a:t>
            </a:r>
          </a:p>
          <a:p>
            <a:pPr marL="571500" indent="-514350"/>
            <a:r>
              <a:rPr lang="en-US" dirty="0" smtClean="0"/>
              <a:t>The probability distribution of a statistic is called a </a:t>
            </a:r>
            <a:r>
              <a:rPr lang="en-US" dirty="0" smtClean="0">
                <a:solidFill>
                  <a:srgbClr val="0070C0"/>
                </a:solidFill>
              </a:rPr>
              <a:t>sampling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 of the Sample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743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random sample of size </a:t>
            </a:r>
            <a:r>
              <a:rPr lang="en-US" sz="2800" i="1" dirty="0" smtClean="0"/>
              <a:t>n</a:t>
            </a:r>
            <a:r>
              <a:rPr lang="en-US" sz="2800" dirty="0" smtClean="0"/>
              <a:t> is taken from a normal population with mean </a:t>
            </a:r>
            <a:r>
              <a:rPr lang="el-GR" sz="2800" dirty="0" smtClean="0"/>
              <a:t>μ</a:t>
            </a:r>
            <a:r>
              <a:rPr lang="en-US" sz="2800" dirty="0" smtClean="0"/>
              <a:t> and variance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observations,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,…,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, are normally and independently distributed.</a:t>
            </a:r>
          </a:p>
          <a:p>
            <a:r>
              <a:rPr lang="en-US" sz="2800" dirty="0" smtClean="0"/>
              <a:t>A linear function (X-bar) of normal and independent random variables is itself normally distributed.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962400"/>
          <a:ext cx="4996543" cy="2057400"/>
        </p:xfrm>
        <a:graphic>
          <a:graphicData uri="http://schemas.openxmlformats.org/presentationml/2006/ole">
            <p:oleObj spid="_x0000_s185346" name="Equation" r:id="rId4" imgW="3022560" imgH="12445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1066800"/>
          <a:ext cx="7813676" cy="4810126"/>
        </p:xfrm>
        <a:graphic>
          <a:graphicData uri="http://schemas.openxmlformats.org/presentationml/2006/ole">
            <p:oleObj spid="_x0000_s186370" name="Equation" r:id="rId4" imgW="3035160" imgH="1866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Distributions of Sample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81600" cy="167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Figure 7-1  </a:t>
            </a:r>
            <a:r>
              <a:rPr lang="en-US" dirty="0" smtClean="0"/>
              <a:t>Distributions of average scores from throwing dice.  Mean = 3.5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Sec 7-2 Sampling Distributions and the Central Limit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5B6C-1501-406F-8FCF-78C56CDF75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7394" name="Picture 2" descr="C:\Documents and Settings\rsims\My Documents\Sims Courses\Wiley Slide Development Project\JPEG images from Jenny\Ch07\fig_07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142999"/>
            <a:ext cx="2286000" cy="4813235"/>
          </a:xfrm>
          <a:prstGeom prst="rect">
            <a:avLst/>
          </a:prstGeom>
          <a:noFill/>
        </p:spPr>
      </p:pic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3810000" y="2819400"/>
          <a:ext cx="2209800" cy="3339623"/>
        </p:xfrm>
        <a:graphic>
          <a:graphicData uri="http://schemas.openxmlformats.org/presentationml/2006/ole">
            <p:oleObj spid="_x0000_s187395" name="Worksheet" r:id="rId5" imgW="1266749" imgH="1914449" progId="Excel.Sheet.12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9600" y="2819400"/>
          <a:ext cx="2970213" cy="3213100"/>
        </p:xfrm>
        <a:graphic>
          <a:graphicData uri="http://schemas.openxmlformats.org/presentationml/2006/ole">
            <p:oleObj spid="_x0000_s187396" name="Equation" r:id="rId6" imgW="1244520" imgH="13460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&amp;R Chapter 3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M&amp;R Chapter 3 Template</Template>
  <TotalTime>12449</TotalTime>
  <Words>3107</Words>
  <Application>Microsoft Office PowerPoint</Application>
  <PresentationFormat>On-screen Show (4:3)</PresentationFormat>
  <Paragraphs>438</Paragraphs>
  <Slides>56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Times New Roman</vt:lpstr>
      <vt:lpstr>Wingdings</vt:lpstr>
      <vt:lpstr>M&amp;R Chapter 3 Template</vt:lpstr>
      <vt:lpstr>Custom Design</vt:lpstr>
      <vt:lpstr>1_Custom Design</vt:lpstr>
      <vt:lpstr>Equation</vt:lpstr>
      <vt:lpstr>Worksheet</vt:lpstr>
      <vt:lpstr>Slide 1</vt:lpstr>
      <vt:lpstr>Learning Objectives for Chapter 7</vt:lpstr>
      <vt:lpstr>Point Estimation</vt:lpstr>
      <vt:lpstr>Point Estimator</vt:lpstr>
      <vt:lpstr>Some Parameters &amp; Their Statistics</vt:lpstr>
      <vt:lpstr>Some Definitions</vt:lpstr>
      <vt:lpstr>Sampling Distribution of the Sample Mean</vt:lpstr>
      <vt:lpstr>Central Limit Theorem</vt:lpstr>
      <vt:lpstr>Sampling Distributions of Sample Means</vt:lpstr>
      <vt:lpstr>Example 7-1: Resistors</vt:lpstr>
      <vt:lpstr>Example 7-2: Central Limit Theorem</vt:lpstr>
      <vt:lpstr>Two Populations</vt:lpstr>
      <vt:lpstr>Sampling Distribution of a Difference in Sample Means</vt:lpstr>
      <vt:lpstr>Example 7-3: Aircraft Engine Life</vt:lpstr>
      <vt:lpstr>General Concepts of Point Estimation</vt:lpstr>
      <vt:lpstr>Unbiased Estimators Defined</vt:lpstr>
      <vt:lpstr>Example 7-4: Sample Man &amp; Variance Are Unbiased-1</vt:lpstr>
      <vt:lpstr>Example 7-4: Sample Man &amp; Variance Are Unbiased-2</vt:lpstr>
      <vt:lpstr>Other Unbiased Estimators of the Population Mean</vt:lpstr>
      <vt:lpstr>Choosing Among Unbiased Estimators</vt:lpstr>
      <vt:lpstr>Minimum Variance Unbiased Estimators</vt:lpstr>
      <vt:lpstr>Standard Error of an Estimator</vt:lpstr>
      <vt:lpstr>Example 7-5: Thermal Conductivity</vt:lpstr>
      <vt:lpstr>Mean Squared Error</vt:lpstr>
      <vt:lpstr>Relative Efficiency</vt:lpstr>
      <vt:lpstr>Optimal Estimator</vt:lpstr>
      <vt:lpstr>Methods of Point Estimation</vt:lpstr>
      <vt:lpstr>Method of Moments</vt:lpstr>
      <vt:lpstr>Moments Defined</vt:lpstr>
      <vt:lpstr>Moment Estimators</vt:lpstr>
      <vt:lpstr>Example 7-6: Exponential Moment Estimator-1</vt:lpstr>
      <vt:lpstr>Example 7-6: Exponential Moment Estimator-2</vt:lpstr>
      <vt:lpstr>Example 7-7: Normal Moment Estimators</vt:lpstr>
      <vt:lpstr>Example 7-8: Gamma Moment Estimators-1</vt:lpstr>
      <vt:lpstr>Example 7-8: Gamma Moment Estimators-2</vt:lpstr>
      <vt:lpstr>Maximum Likelihood Estimators</vt:lpstr>
      <vt:lpstr>Example 7-9: Bernoulli MLE</vt:lpstr>
      <vt:lpstr>Example 7-10: Normal MLE for μ</vt:lpstr>
      <vt:lpstr>Example 7-11: Exponential MLE</vt:lpstr>
      <vt:lpstr>Why Does MLE Work?</vt:lpstr>
      <vt:lpstr>Example 7-12: Normal MLEs for μ &amp; σ2</vt:lpstr>
      <vt:lpstr>Properties of an MLE</vt:lpstr>
      <vt:lpstr>Importance of Large Sample Sizes</vt:lpstr>
      <vt:lpstr>Invariance Property</vt:lpstr>
      <vt:lpstr>Example 7-13: Invariance</vt:lpstr>
      <vt:lpstr>Complications of the MLE Method</vt:lpstr>
      <vt:lpstr>Example 7-14: Uniform Distribution MLE</vt:lpstr>
      <vt:lpstr>Example 7-15: Gamma Distribution MLE-1</vt:lpstr>
      <vt:lpstr>Example 7-15: Gamma Distribution MLE-2</vt:lpstr>
      <vt:lpstr>Bayesian Estimation of Parameters-1</vt:lpstr>
      <vt:lpstr>Bayesian Estimation of Parameters-2</vt:lpstr>
      <vt:lpstr>Example 7-16: Bayes Estimator for a Normal Mean-1</vt:lpstr>
      <vt:lpstr>Example 7-16: Bayes Estimator for a Normal Mean-2</vt:lpstr>
      <vt:lpstr>Example 7-16: Bayes Estimator for a Normal Mean-3</vt:lpstr>
      <vt:lpstr>Example 7-16: Bayes Estimator for a Normal Mean-4</vt:lpstr>
      <vt:lpstr>Important Terms &amp; Concepts of Chapter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Administratr</cp:lastModifiedBy>
  <cp:revision>65</cp:revision>
  <dcterms:created xsi:type="dcterms:W3CDTF">2010-07-18T22:36:56Z</dcterms:created>
  <dcterms:modified xsi:type="dcterms:W3CDTF">2010-08-31T19:03:39Z</dcterms:modified>
</cp:coreProperties>
</file>