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308" r:id="rId4"/>
    <p:sldId id="259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06" r:id="rId50"/>
  </p:sldIdLst>
  <p:sldSz cx="9144000" cy="6858000" type="screen4x3"/>
  <p:notesSz cx="7010400" cy="9296400"/>
  <p:embeddedFontLst>
    <p:embeddedFont>
      <p:font typeface="Calibri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3" autoAdjust="0"/>
    <p:restoredTop sz="81917" autoAdjust="0"/>
  </p:normalViewPr>
  <p:slideViewPr>
    <p:cSldViewPr>
      <p:cViewPr varScale="1">
        <p:scale>
          <a:sx n="89" d="100"/>
          <a:sy n="8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28927C-EE0A-4C90-A6CD-79ED27968182}" type="datetimeFigureOut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E17FE-406F-411B-BB16-AFBB74DFD5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Dear Instructor:  You may note a difference in style between the lecture slides for Chapters 8-15, as compared to Chapters 1-7. Two different instructors authored these lecture slides, so that they may be completed in time for their use in preparing lectures. 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09FCE0-A22F-4BD9-BAD3-EA7E328A28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A22168-4E33-4860-B060-34FD4119C5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12EC8A-B822-4F2F-A26B-4D864401E8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F5DF6E-C012-40E0-9D6C-496A9F4BC2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4555E1-6277-49DA-8854-8493176D8B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60C84E-755A-4FA7-8644-4C0D9A6EB9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7970B-BE7A-45F0-A6C6-3BA58FA3AA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57564-D4AC-47BF-BF24-6A41AB02E9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3767C9-044E-4B6C-A5C3-4FE8228BFA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96DB8C-966F-4A69-AF89-C01EE5849B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D7AC94-F148-4EEE-A602-10776B0387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FEF480-4D5F-44EB-882D-5170C26B7E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A0F35A-0E91-4E43-9EA2-EED25A463F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97E8A-97C3-4792-BC01-416AF54D5E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8057BB-40AC-4AF3-8F35-08D4D7C36D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94099-9B24-4FAA-A0B0-EEAB70E776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4A87D2-A273-4A4E-A284-805B0C381B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5CCCB-5067-40AE-9A56-ED90DAE0AD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FB36E-F51A-4605-81AE-31119E0926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6430AA-03AF-4BD0-BA2E-41AB5D617F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D0EB85-5E8D-4255-9BA3-FB7598DF09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261369-02AF-40AD-9CA0-D8525CE6C7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A6B079-00A3-4630-A910-9DA73AC596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DE02D-7307-4CB3-9A26-0BC1A7E736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52E645-8C2E-4B90-AEC1-91A4B20971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C2E8D-5D3D-4EEC-AC3B-BC3A3EB289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F1EDB-A6C9-424B-9C51-BCD64B719E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89BCE5-58A4-4748-A974-799CE5474B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BC987E-4C7D-47C4-9DAD-182C2C0028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13E24-8E7D-4F93-A08C-E0D48ADB45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CF1FEF-E8A8-4A9E-951E-58F2978561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15A768-2EEA-48E8-BEFA-0ECA540755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41753-6C10-4CA8-AE33-583FA3AA40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D6E37-2A70-4EE9-B50C-1B27516C41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F2370-D767-444D-BF81-DB9DB51C78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AD4DB9-8FBD-45FA-A615-5AB9928875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9F835-FF40-4B47-B843-B1AC2A139D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084E7-73C1-4D28-AD31-CCDF421427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44BAE-EE09-49CF-B19A-A1B2C4F798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99616F-0ECE-40C4-86E4-AE51DA6A37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A46923-AC02-4620-BAC9-047201B0AC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4DDFC-29BA-4775-A137-7C45584534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9D01FD-25A6-49E4-9569-4E63E99DC6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07F2E7-BCED-43CA-91DE-DDC35FE5D4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2BB8C4-4AB1-4995-97BA-FD59F09199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F20C4-537A-4AB8-937C-56BD3F3D35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F240C4-79A0-4D3C-90C4-34BCF97AA4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34F4-EB99-4D1A-B4CC-0D09B4118BF0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9C876-5393-4F96-883F-2EB3306FD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5F2F5-3B85-4156-AD46-F0F926C61DC2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1D5F0-BE31-4654-A129-15A8BE5D4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E9912-32BB-46C7-A337-D905F2D58B94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B695D-FA2A-453D-B2B3-0CC8E12DC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3B1B-636D-456C-BC00-5569E6EE1972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9756-6BE5-4507-9D45-156D631AC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35F2A-E515-4FB2-B755-5392DDE4F75D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872BC-FB74-48C1-8D84-66A9CBEBF6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18507-7E48-4728-BEBB-08788973FF18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D7998-8D99-469E-A812-095017B25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ED1E5-C52E-485D-88C5-3253F35123BF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4B256-0CF8-46F5-BA4B-1858912C63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16D0A-5289-45B9-8128-4819693E6088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E3462-402B-4BAC-930F-8FBF236103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C081C-FD40-4F4A-83B6-87677463C216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60295-9433-4E76-8330-88017A6DB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043BA-A6BC-476B-BE95-70F104AF76D4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C1E15-6E76-4B66-9EE2-A5B0FA01DB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8DE8C-B255-4863-8D1A-5FC687655833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E07C-56BC-4821-9353-D95385C537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762000"/>
            <a:ext cx="822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057400" y="6627813"/>
            <a:ext cx="50292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© John Wiley &amp; Sons, Inc.  </a:t>
            </a:r>
            <a:r>
              <a:rPr lang="en-US" sz="900" i="1" dirty="0">
                <a:latin typeface="+mn-lt"/>
                <a:cs typeface="+mn-cs"/>
              </a:rPr>
              <a:t>Applied Statistics and Probability for Engineers</a:t>
            </a:r>
            <a:r>
              <a:rPr lang="en-US" sz="900" dirty="0">
                <a:latin typeface="+mn-lt"/>
                <a:cs typeface="+mn-cs"/>
              </a:rPr>
              <a:t>, by Montgomery and Runger.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248400"/>
            <a:ext cx="990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CD290-3FF8-434F-85CC-67C7F17A5FDD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495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24840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ED5E9-C7BC-4FBC-BD48-9A785AE7BC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666B-EC7B-4052-A638-76EF14D544A1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4FF11-5BC0-4412-9ED0-F91E10EAF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A30C-2006-4409-9027-4005FE9FA1CF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1CC03-ABC0-47C8-9405-7E965E504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75575-E30B-4083-A3F3-E8C8614FF3A0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9DDBD-4988-4135-B118-22BC52E18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552F-2C24-4905-AED1-9F2976EBB103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682CC-7653-44C4-A524-5B6BFF244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E099-A0CA-486A-82BA-F984C9211281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0345-C3D1-4777-8219-94BC7433AA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2044-530E-4558-B91D-7A646E74BF82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4D58-0647-4A79-B379-0666A83B8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08CC-3760-481B-B9DE-85C4A1350D78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6D34-0815-4192-83E6-4893A10ABE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9ACB8-5F03-4E6B-8335-784DAF4001BD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06C5E-A4AA-4110-9BFC-DBAD53C8A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EADE-2EEC-4364-8E57-6BD9AFA4F646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88960-F31F-4CAD-8CFB-AA54FD857D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3ED2D-C3F8-41F5-BFC2-F8A6592B8FB4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445B9-9F26-4EC8-9519-E9DC6347D8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D453-5DF0-4772-B66A-5E86CD63F2C7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813D-E015-492D-BC48-DB1240484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BA003-6562-4379-817D-083E4C516930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C7EA4-AB4B-4F5F-B4FD-3BC8D0570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1995-DB13-4A02-891C-6680EF845210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E3D2-4419-470A-99FC-F209FC5A8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DE627-3E4A-43A0-8A49-4942E3E13AC9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ABC4-EA9A-46E1-BDA1-8939BE26D1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C59B8-F050-4A1F-9DFC-412961A48F47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A6403-F17D-43A5-A512-4031AC6659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758BB-94F5-43A0-BD5F-A56E64BAFA8C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0EAE1-C8C8-4583-9181-6FDFF4DF7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9D0FA-2127-4557-99F7-A4919FB3BA84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C200E-ED1F-40F5-B0C8-1F2A7E194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0CD46-BC02-49E0-810B-E03E891D71B9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476F-B87A-41F2-80DB-AEF9112AE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8069-628C-4A3C-8895-5AC9B7CB5013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9195-EC7D-4A55-9ACF-E39A2F92D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5C8B-B8FF-4B87-88C7-4543450F3679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75941-50B6-4A48-BC41-377B77BAFD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A9DC7-1AED-4A0B-AD3D-DFAEB16D3B77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F845-775E-4FD5-B906-EE44FBCD3A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63246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61009E-87EC-498D-8D07-72F0F9909AB2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Sec 3-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653C5D-158C-467F-A168-A3C554D2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896F34-EC86-4687-A85F-86754E6F6B0B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90131F-A1FF-4D1E-BD7B-68B14884B1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1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6EE99-407D-4DD2-91A6-1078076104CE}" type="datetime1">
              <a:rPr lang="en-US"/>
              <a:pPr>
                <a:defRPr/>
              </a:pPr>
              <a:t>10/20/2010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Sec 2-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9257DC-8FF0-4E60-9CFD-CD1ED22DAF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1722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8 Title and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1E27E-AE61-44E9-A42B-AA3FBE503B8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743200" cy="2646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6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8</a:t>
            </a:r>
            <a:endParaRPr lang="en-US" sz="13800" b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3733800" y="304800"/>
            <a:ext cx="480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Calibri" pitchFamily="34" charset="0"/>
              </a:rPr>
              <a:t>Statistical Intervals for a Single 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286000"/>
            <a:ext cx="8305800" cy="3962400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8-1   Introduction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8-2   Confidence Interval on the Mean of a Normal, </a:t>
            </a:r>
            <a:r>
              <a:rPr lang="el-GR" sz="2000" dirty="0">
                <a:latin typeface="+mn-lt"/>
                <a:cs typeface="+mn-cs"/>
              </a:rPr>
              <a:t>σ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 Known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   </a:t>
            </a:r>
            <a:r>
              <a:rPr lang="en-US" dirty="0">
                <a:latin typeface="+mn-lt"/>
                <a:cs typeface="+mn-cs"/>
              </a:rPr>
              <a:t>8-2.1   Development of the Confidence Interval &amp; Its Properties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8-2.2   Choice of Sample Size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8-2.3   1-Sided Confidence Bounds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8-2.4   General Method to Derive a Confidence Interval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8-2.5   Large-Sample Confidence Interval for </a:t>
            </a:r>
            <a:r>
              <a:rPr lang="el-GR" dirty="0">
                <a:latin typeface="+mn-lt"/>
                <a:cs typeface="+mn-cs"/>
              </a:rPr>
              <a:t>μ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8-3 Confidence Interval on the Mean of a Normal, </a:t>
            </a:r>
            <a:r>
              <a:rPr lang="el-GR" sz="2000" dirty="0">
                <a:latin typeface="+mn-lt"/>
                <a:cs typeface="+mn-cs"/>
              </a:rPr>
              <a:t>σ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 Unknown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   </a:t>
            </a:r>
            <a:r>
              <a:rPr lang="en-US" dirty="0">
                <a:latin typeface="+mn-lt"/>
                <a:cs typeface="+mn-cs"/>
              </a:rPr>
              <a:t>8-3.1   t Distribution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8-3.2   t Confidence Interval on </a:t>
            </a:r>
            <a:r>
              <a:rPr lang="el-GR" dirty="0">
                <a:latin typeface="+mn-lt"/>
                <a:cs typeface="+mn-cs"/>
              </a:rPr>
              <a:t>μ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8-4   Confidence Interval on </a:t>
            </a:r>
            <a:r>
              <a:rPr lang="el-GR" sz="2000" dirty="0">
                <a:latin typeface="+mn-lt"/>
                <a:cs typeface="+mn-cs"/>
              </a:rPr>
              <a:t>σ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 &amp; </a:t>
            </a:r>
            <a:r>
              <a:rPr lang="el-GR" sz="2000" dirty="0">
                <a:latin typeface="+mn-lt"/>
                <a:cs typeface="+mn-cs"/>
              </a:rPr>
              <a:t>σ</a:t>
            </a:r>
            <a:r>
              <a:rPr lang="en-US" sz="2000" dirty="0">
                <a:latin typeface="+mn-lt"/>
                <a:cs typeface="+mn-cs"/>
              </a:rPr>
              <a:t> of a Normal Distribution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8-5   Large-Sample Confidence Interval for a Population Proportion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8-6   Guidelines for Constructing Confidence Intervals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8-7   Tolerance &amp; Prediction Intervals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8-7.1   Prediction Interval for a Future Observation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   8-7.2   Tolerance Interval for a Normal Distribution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3048000" y="1828800"/>
            <a:ext cx="2165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CHAPTER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0" y="6035675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8-1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Repeated construction of a confidence interval for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.</a:t>
            </a:r>
            <a:r>
              <a:rPr lang="en-US">
                <a:solidFill>
                  <a:srgbClr val="000000"/>
                </a:solidFill>
              </a:rPr>
              <a:t>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133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B0B35-10C0-4063-AC99-706F995644C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371600"/>
            <a:ext cx="83073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Confidence Level and Precision of Error</a:t>
            </a:r>
            <a:r>
              <a:rPr lang="en-US" sz="2800">
                <a:latin typeface="Calibri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The length of a confidence interval is a measure of the 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precision</a:t>
            </a:r>
            <a:r>
              <a:rPr lang="en-US" sz="2800">
                <a:latin typeface="Calibri" pitchFamily="34" charset="0"/>
              </a:rPr>
              <a:t> of estimation. </a:t>
            </a:r>
            <a:endParaRPr lang="en-US" sz="280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8580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143000" y="6019800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8-2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Error in estimating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 with   .</a:t>
            </a:r>
            <a:r>
              <a:rPr lang="en-US">
                <a:solidFill>
                  <a:srgbClr val="000000"/>
                </a:solidFill>
              </a:rPr>
              <a:t>            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4876800" y="6019800"/>
          <a:ext cx="327025" cy="387350"/>
        </p:xfrm>
        <a:graphic>
          <a:graphicData uri="http://schemas.openxmlformats.org/presentationml/2006/ole">
            <p:oleObj spid="_x0000_s1026" name="Equation" r:id="rId4" imgW="139680" imgH="164880" progId="Equation.3">
              <p:embed/>
            </p:oleObj>
          </a:graphicData>
        </a:graphic>
      </p:graphicFrame>
      <p:sp>
        <p:nvSpPr>
          <p:cNvPr id="1033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219D8-4E14-4407-8E5F-D259DD9C3EC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0"/>
            <a:ext cx="9088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8-2.2 Choice of Sample Size				</a:t>
            </a:r>
            <a:r>
              <a:rPr lang="en-US" sz="2000">
                <a:latin typeface="Calibri" pitchFamily="34" charset="0"/>
              </a:rPr>
              <a:t>(Eq. 8-6)</a:t>
            </a:r>
            <a:r>
              <a:rPr lang="en-US" sz="2800">
                <a:latin typeface="Calibri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</a:t>
            </a:r>
            <a:endParaRPr lang="en-US" sz="2800" b="1">
              <a:solidFill>
                <a:srgbClr val="009900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0866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43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64844-AB29-49E2-AD2B-5482047397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911225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28600" y="990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8-2</a:t>
            </a:r>
            <a:r>
              <a:rPr lang="en-US" sz="2800">
                <a:latin typeface="Calibri" pitchFamily="34" charset="0"/>
              </a:rPr>
              <a:t> 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53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3E2E3-6C18-41B8-A8B9-41E8C5B3C24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867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596423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3810000"/>
            <a:ext cx="608171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8-2.3 One-Sided Confidence Bounds		      </a:t>
            </a:r>
            <a:r>
              <a:rPr lang="en-US" sz="2000">
                <a:latin typeface="Calibri" pitchFamily="34" charset="0"/>
              </a:rPr>
              <a:t>(Eq. 8-7 &amp; 8) 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63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63997-A705-4685-BF20-B88956ABB4D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2930525"/>
            <a:ext cx="90201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8-2.4 General Method to Derive a Confidence Interval</a:t>
            </a:r>
            <a:r>
              <a:rPr lang="en-US" sz="2800">
                <a:latin typeface="Calibri" pitchFamily="34" charset="0"/>
              </a:rPr>
              <a:t> 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819400"/>
            <a:ext cx="89916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DBB1F-8680-408E-BA7E-C3EBC644FA4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8-2.4 General Method to Derive a Confidence Interval 							    </a:t>
            </a:r>
            <a:r>
              <a:rPr lang="en-US" sz="2000">
                <a:latin typeface="Calibri" pitchFamily="34" charset="0"/>
              </a:rPr>
              <a:t>(Eq. 8-9 &amp; 10) 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84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30784-56D5-43D3-91F8-347E4BC0EC8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" y="2667000"/>
            <a:ext cx="89408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8-2.4 General Method to Derive a Confidence Interval</a:t>
            </a:r>
            <a:r>
              <a:rPr lang="en-US" sz="2800">
                <a:latin typeface="Calibri" pitchFamily="34" charset="0"/>
              </a:rPr>
              <a:t> 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FB074-FD3E-4087-B30F-A636FFBD9C4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8-2.5 A Large-Sample Confidence Interval for </a:t>
            </a:r>
            <a:r>
              <a:rPr lang="en-US" sz="2800" b="1">
                <a:latin typeface="Calibri" pitchFamily="34" charset="0"/>
                <a:sym typeface="Symbol" pitchFamily="18" charset="2"/>
              </a:rPr>
              <a:t>    </a:t>
            </a:r>
            <a:r>
              <a:rPr lang="en-US" sz="2000">
                <a:latin typeface="Calibri" pitchFamily="34" charset="0"/>
                <a:sym typeface="Symbol" pitchFamily="18" charset="2"/>
              </a:rPr>
              <a:t>(Eq. 8-11)</a:t>
            </a:r>
            <a:r>
              <a:rPr lang="en-US" sz="2000">
                <a:latin typeface="Calibri" pitchFamily="34" charset="0"/>
              </a:rPr>
              <a:t> 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204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B344-BF0A-46A1-8224-8F74896E573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47975"/>
            <a:ext cx="82581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8-4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8-2 Confidence Interval on the Mean of a Normal Distribution, Variance 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215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62F64-21AF-44D7-90C4-5247DE4D10D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4823" name="Picture 8"/>
          <p:cNvPicPr>
            <a:picLocks noChangeAspect="1" noChangeArrowheads="1"/>
          </p:cNvPicPr>
          <p:nvPr/>
        </p:nvPicPr>
        <p:blipFill>
          <a:blip r:embed="rId3" cstate="print"/>
          <a:srcRect l="2438" b="2499"/>
          <a:stretch>
            <a:fillRect/>
          </a:stretch>
        </p:blipFill>
        <p:spPr bwMode="auto">
          <a:xfrm>
            <a:off x="0" y="2514600"/>
            <a:ext cx="91487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Learning Objectives for Chapter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After careful study of this chapter, you should be able to do the following: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Construct confidence intervals on the mean of a normal distribution, using either the normal distribution or the t distribution method.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Construct confidence intervals on the variance and standard deviation of a normal distribution.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Construct confidence intervals on a population proportion.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Use a general method for constructing an approximate confidence interval on a parameter.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Construct prediction intervals for a future observation.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Construct a tolerance interval for a normal population.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Explain the three types of interval estimates:  Confidence intervals, prediction intervals, and tolerance intervals.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C1F1-42D5-44F6-9E7C-C1EC9E0ADE3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</a:t>
            </a:r>
            <a:r>
              <a:rPr lang="en-US" dirty="0" smtClean="0"/>
              <a:t>8 </a:t>
            </a:r>
            <a:r>
              <a:rPr lang="en-US" dirty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8-4 (continued)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8-2 Confidence Interval on the Mean of a Normal Distribution, Variance Known</a:t>
            </a:r>
            <a:br>
              <a:rPr lang="en-US" sz="3600" b="1" smtClean="0"/>
            </a:br>
            <a:endParaRPr lang="en-US" sz="3600" b="1" smtClean="0"/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36825"/>
            <a:ext cx="88392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62DB9-B6BC-432D-AC36-51BFB0373519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9"/>
          <p:cNvPicPr>
            <a:picLocks noChangeAspect="1" noChangeArrowheads="1"/>
          </p:cNvPicPr>
          <p:nvPr/>
        </p:nvPicPr>
        <p:blipFill>
          <a:blip r:embed="rId3" cstate="print"/>
          <a:srcRect t="5495" b="6519"/>
          <a:stretch>
            <a:fillRect/>
          </a:stretch>
        </p:blipFill>
        <p:spPr bwMode="auto">
          <a:xfrm>
            <a:off x="152400" y="1747838"/>
            <a:ext cx="8648700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8-4 (continued)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8-2 Confidence Interval on the Mean of a Normal Distribution, Variance 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8-3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Mercury concentration in largemouth bass (a) Histogram. (b) Normal probability plot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2356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A89FB-334D-4848-A81C-7178B93ABC43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447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8-4 (continued)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8-2 Confidence Interval on the Mean of a Normal Distribution, Variance Known</a:t>
            </a:r>
            <a:br>
              <a:rPr lang="en-US" sz="3600" b="1" smtClean="0"/>
            </a:br>
            <a:endParaRPr lang="en-US" sz="3600" b="1" smtClean="0"/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3A9D8-9637-4A08-AC1F-957AD4BED7F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A General Large Sample Confidence Interval         </a:t>
            </a:r>
            <a:r>
              <a:rPr lang="en-US" sz="2000">
                <a:latin typeface="Calibri" pitchFamily="34" charset="0"/>
              </a:rPr>
              <a:t>(Eq. 8-12)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8-2 Confidence Interval on the Mean of a Normal Distribution, Variance 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2560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FD4EB-3A83-402E-8200-2DE1DD54786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9096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04800" y="19050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8-3.1 The </a:t>
            </a:r>
            <a:r>
              <a:rPr lang="en-US" sz="2800" b="1" i="1">
                <a:latin typeface="Calibri" pitchFamily="34" charset="0"/>
              </a:rPr>
              <a:t>t</a:t>
            </a:r>
            <a:r>
              <a:rPr lang="en-US" sz="2800" b="1">
                <a:latin typeface="Calibri" pitchFamily="34" charset="0"/>
              </a:rPr>
              <a:t> distribution				         </a:t>
            </a:r>
            <a:r>
              <a:rPr lang="en-US" sz="2000">
                <a:latin typeface="Calibri" pitchFamily="34" charset="0"/>
              </a:rPr>
              <a:t>(Eq. 8-13)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8-3 Confidence Interval on the Mean of a Normal Distribution, Variance Unknown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26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18C80-77A2-40A2-91FD-6B3E9A361C7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3994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760663"/>
            <a:ext cx="9020175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95438"/>
            <a:ext cx="57308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8-3.1 The </a:t>
            </a:r>
            <a:r>
              <a:rPr lang="en-US" sz="2800" b="1" i="1">
                <a:latin typeface="Calibri" pitchFamily="34" charset="0"/>
              </a:rPr>
              <a:t>t</a:t>
            </a:r>
            <a:r>
              <a:rPr lang="en-US" sz="2800" b="1">
                <a:latin typeface="Calibri" pitchFamily="34" charset="0"/>
              </a:rPr>
              <a:t> distribution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8-3 Confidence Interval on the Mean of a Normal Distribution, Variance Unknown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8-4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Probability density functions of several </a:t>
            </a:r>
            <a:r>
              <a:rPr lang="en-US" i="1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 distributions.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2765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73314-2CA8-4814-98AA-89B875E9F5FD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14400"/>
            <a:ext cx="57150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8-3.1 The </a:t>
            </a:r>
            <a:r>
              <a:rPr lang="en-US" sz="2800" b="1" i="1">
                <a:latin typeface="Calibri" pitchFamily="34" charset="0"/>
              </a:rPr>
              <a:t>t</a:t>
            </a:r>
            <a:r>
              <a:rPr lang="en-US" sz="2800" b="1">
                <a:latin typeface="Calibri" pitchFamily="34" charset="0"/>
              </a:rPr>
              <a:t> distribution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8-3 Confidence Interval on the Mean of a Normal Distribution, Variance Unknown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8-5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Percentage points of the </a:t>
            </a:r>
            <a:r>
              <a:rPr lang="en-US" i="1">
                <a:solidFill>
                  <a:srgbClr val="000000"/>
                </a:solidFill>
              </a:rPr>
              <a:t>t</a:t>
            </a:r>
            <a:r>
              <a:rPr lang="en-US">
                <a:solidFill>
                  <a:srgbClr val="000000"/>
                </a:solidFill>
              </a:rPr>
              <a:t> distribution.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2868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406F8-112E-44A0-B87D-AAD1137146F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8-3.2 The </a:t>
            </a:r>
            <a:r>
              <a:rPr lang="en-US" sz="2800" b="1" i="1">
                <a:latin typeface="Calibri" pitchFamily="34" charset="0"/>
              </a:rPr>
              <a:t>t</a:t>
            </a:r>
            <a:r>
              <a:rPr lang="en-US" sz="2800" b="1">
                <a:latin typeface="Calibri" pitchFamily="34" charset="0"/>
              </a:rPr>
              <a:t> Confidence Interval on </a:t>
            </a:r>
            <a:r>
              <a:rPr lang="en-US" sz="2800" b="1">
                <a:latin typeface="Calibri" pitchFamily="34" charset="0"/>
                <a:sym typeface="Symbol" pitchFamily="18" charset="2"/>
              </a:rPr>
              <a:t>		         </a:t>
            </a:r>
            <a:r>
              <a:rPr lang="en-US" sz="2000">
                <a:latin typeface="Calibri" pitchFamily="34" charset="0"/>
                <a:sym typeface="Symbol" pitchFamily="18" charset="2"/>
              </a:rPr>
              <a:t>(Eq. 8-16)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8-3 Confidence Interval on the Mean of a Normal Distribution, Variance Unknown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876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33"/>
                </a:solidFill>
                <a:latin typeface="Calibri" pitchFamily="34" charset="0"/>
              </a:rPr>
              <a:t>One-sided confidence bounds</a:t>
            </a:r>
            <a:r>
              <a:rPr lang="en-US">
                <a:latin typeface="Calibri" pitchFamily="34" charset="0"/>
              </a:rPr>
              <a:t> on the mean are found by replacing </a:t>
            </a:r>
            <a:r>
              <a:rPr lang="en-US" i="1">
                <a:latin typeface="Calibri" pitchFamily="34" charset="0"/>
              </a:rPr>
              <a:t>t</a:t>
            </a:r>
            <a:r>
              <a:rPr lang="en-US" baseline="-25000">
                <a:latin typeface="Calibri" pitchFamily="34" charset="0"/>
                <a:sym typeface="Symbol" pitchFamily="18" charset="2"/>
              </a:rPr>
              <a:t>/2,n-1</a:t>
            </a:r>
            <a:r>
              <a:rPr lang="en-US">
                <a:latin typeface="Calibri" pitchFamily="34" charset="0"/>
                <a:sym typeface="Symbol" pitchFamily="18" charset="2"/>
              </a:rPr>
              <a:t> in Equation 8-16 with </a:t>
            </a:r>
            <a:r>
              <a:rPr lang="en-US" i="1">
                <a:latin typeface="Calibri" pitchFamily="34" charset="0"/>
                <a:sym typeface="Symbol" pitchFamily="18" charset="2"/>
              </a:rPr>
              <a:t>t</a:t>
            </a:r>
            <a:r>
              <a:rPr lang="en-US">
                <a:latin typeface="Calibri" pitchFamily="34" charset="0"/>
                <a:sym typeface="Symbol" pitchFamily="18" charset="2"/>
              </a:rPr>
              <a:t> </a:t>
            </a:r>
            <a:r>
              <a:rPr lang="en-US" baseline="-25000">
                <a:latin typeface="Calibri" pitchFamily="34" charset="0"/>
                <a:sym typeface="Symbol" pitchFamily="18" charset="2"/>
              </a:rPr>
              <a:t>,n-1</a:t>
            </a:r>
            <a:r>
              <a:rPr lang="en-US">
                <a:latin typeface="Calibri" pitchFamily="34" charset="0"/>
                <a:sym typeface="Symbol" pitchFamily="18" charset="2"/>
              </a:rPr>
              <a:t>.</a:t>
            </a:r>
            <a:endParaRPr lang="en-US" baseline="-2500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970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52051-2ECC-408F-9F04-EC33F9B4B08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301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613" y="2438400"/>
            <a:ext cx="86375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1143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8-5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/>
          <a:lstStyle/>
          <a:p>
            <a:pPr algn="l" eaLnBrk="1" hangingPunct="1"/>
            <a:r>
              <a:rPr lang="en-US" sz="2800" b="1" smtClean="0"/>
              <a:t>8-3 Confidence Interval on the Mean of a Normal Distribution, Variance Unknown</a:t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307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2380-1B7E-41CA-9959-75926872258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4403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46482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0"/>
          <p:cNvPicPr>
            <a:picLocks noChangeAspect="1" noChangeArrowheads="1"/>
          </p:cNvPicPr>
          <p:nvPr/>
        </p:nvPicPr>
        <p:blipFill>
          <a:blip r:embed="rId4" cstate="print"/>
          <a:srcRect r="5048"/>
          <a:stretch>
            <a:fillRect/>
          </a:stretch>
        </p:blipFill>
        <p:spPr bwMode="auto">
          <a:xfrm>
            <a:off x="4648200" y="1828800"/>
            <a:ext cx="45386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487680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8-3 Confidence Interval on the Mean of a Normal Distribution, Variance Unknown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1066800" y="57912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8-6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Box and Whisker plot for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317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BEE7-A13D-498E-9869-BC2B65E58C22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b="1" smtClean="0"/>
              <a:t>8-1 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9906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NewRomanPS"/>
              </a:rPr>
              <a:t>  </a:t>
            </a:r>
            <a:r>
              <a:rPr lang="en-US" sz="2400">
                <a:latin typeface="TimesNewRomanPS"/>
              </a:rPr>
              <a:t>In the previous chapter we illustrated how a parameter can be estimated from sample data.  However, it is important to understand how good is the estimate obtained.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NewRomanPS"/>
              </a:rPr>
              <a:t>  Bounds that represent an interval of plausible values for a parameter are an example of an </a:t>
            </a:r>
            <a:r>
              <a:rPr lang="en-US" sz="2400">
                <a:solidFill>
                  <a:srgbClr val="009900"/>
                </a:solidFill>
                <a:latin typeface="TimesNewRomanPS"/>
              </a:rPr>
              <a:t>interval estimate</a:t>
            </a:r>
            <a:r>
              <a:rPr lang="en-US" sz="2400">
                <a:latin typeface="TimesNewRomanPS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latin typeface="TimesNewRomanPS-Bold"/>
              </a:rPr>
              <a:t>  </a:t>
            </a:r>
            <a:r>
              <a:rPr lang="en-US" sz="2400">
                <a:latin typeface="TimesNewRomanPS"/>
              </a:rPr>
              <a:t>Three types of intervals will be presented: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NewRomanPS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Confidence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Prediction intervals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2400">
                <a:latin typeface="Calibri" pitchFamily="34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Tolerance intervals</a:t>
            </a:r>
          </a:p>
        </p:txBody>
      </p:sp>
      <p:sp>
        <p:nvSpPr>
          <p:cNvPr id="615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0C4BC-588C-4136-8BA6-E0D1F1F6F17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457200" y="13716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4582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8-3 Confidence Interval on the Mean of a Normal Distribution, Variance Unknown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1066800" y="6035675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8-7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Normal probability plot of the load at failure data in Example 8-5.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32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5935D-3ED7-4DB3-82EC-647621A66E0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8763"/>
            <a:ext cx="358457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52400" y="12954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						         </a:t>
            </a:r>
            <a:r>
              <a:rPr lang="en-US" sz="2000">
                <a:latin typeface="Calibri" pitchFamily="34" charset="0"/>
              </a:rPr>
              <a:t>(Eq. 8-17)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91440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8-4 Confidence Interval on the Variance and Standard Deviation of a Normal Distribution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337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700A3-C944-42FE-9A96-A7C1EA6BF9F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471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27300"/>
            <a:ext cx="9144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2" name="Line 3"/>
          <p:cNvSpPr>
            <a:spLocks noChangeShapeType="1"/>
          </p:cNvSpPr>
          <p:nvPr/>
        </p:nv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74800"/>
            <a:ext cx="6629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152400" y="12954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609600"/>
            <a:ext cx="9144000" cy="838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8-4 Confidence Interval on the Variance and Standard Deviation of a Normal Distribution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228600" y="1905000"/>
            <a:ext cx="3429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Figure 8-8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Probability density functions of several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</a:t>
            </a:r>
            <a:r>
              <a:rPr lang="en-US" baseline="3000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 distributions</a:t>
            </a:r>
            <a:r>
              <a:rPr lang="en-US">
                <a:solidFill>
                  <a:srgbClr val="000000"/>
                </a:solidFill>
              </a:rPr>
              <a:t>.            </a:t>
            </a:r>
            <a:endParaRPr lang="en-US" sz="2800">
              <a:solidFill>
                <a:srgbClr val="000000"/>
              </a:solidFill>
              <a:latin typeface="Times New Roman PS"/>
            </a:endParaRPr>
          </a:p>
        </p:txBody>
      </p:sp>
      <p:sp>
        <p:nvSpPr>
          <p:cNvPr id="348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42628-28E8-401E-B656-CD8227BDBEF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8136" name="Line 3"/>
          <p:cNvSpPr>
            <a:spLocks noChangeShapeType="1"/>
          </p:cNvSpPr>
          <p:nvPr/>
        </p:nvSpPr>
        <p:spPr bwMode="auto">
          <a:xfrm>
            <a:off x="152400" y="7620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						         </a:t>
            </a:r>
            <a:r>
              <a:rPr lang="en-US" sz="2000">
                <a:latin typeface="Calibri" pitchFamily="34" charset="0"/>
              </a:rPr>
              <a:t>(Eq. 8-19)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915400" cy="1066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8-4 Confidence Interval on the Variance and Standard Deviation of a Normal Distribution</a:t>
            </a:r>
          </a:p>
        </p:txBody>
      </p:sp>
      <p:sp>
        <p:nvSpPr>
          <p:cNvPr id="35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7ADB-941E-4A8B-B20A-72D0211B236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4915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2266950"/>
            <a:ext cx="88011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152400" y="12192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04800" y="16764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One-Sided Confidence Bounds			</a:t>
            </a:r>
            <a:r>
              <a:rPr lang="en-US" sz="2000">
                <a:latin typeface="Calibri" pitchFamily="34" charset="0"/>
              </a:rPr>
              <a:t>(Eq. 8-20)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1440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8-4 Confidence Interval on the Variance and Standard Deviation of a Normal Distribution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368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F0993-1F83-4425-A468-801CD4870E8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0183" name="Line 3"/>
          <p:cNvSpPr>
            <a:spLocks noChangeShapeType="1"/>
          </p:cNvSpPr>
          <p:nvPr/>
        </p:nvSpPr>
        <p:spPr bwMode="auto">
          <a:xfrm>
            <a:off x="152400" y="7620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514600"/>
            <a:ext cx="8991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3"/>
          <p:cNvSpPr>
            <a:spLocks noChangeShapeType="1"/>
          </p:cNvSpPr>
          <p:nvPr/>
        </p:nvSpPr>
        <p:spPr bwMode="auto">
          <a:xfrm>
            <a:off x="228600" y="12192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04800" y="1219200"/>
            <a:ext cx="830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8-6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1440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8-4 Confidence Interval on the Variance and Standard Deviation of a Normal Distribution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378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E33DE-028A-45B6-B8CD-A6A76669553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1206" name="Line 3"/>
          <p:cNvSpPr>
            <a:spLocks noChangeShapeType="1"/>
          </p:cNvSpPr>
          <p:nvPr/>
        </p:nvSpPr>
        <p:spPr bwMode="auto">
          <a:xfrm>
            <a:off x="228600" y="7620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0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8800"/>
            <a:ext cx="90805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Normal Approximation for Binomial Proportion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8-5 A Large-Sample Confidence Interval For a Population Proportion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4800" y="53340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The quantity                            is called the standard error of the point estimator     .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1600200" y="5334000"/>
          <a:ext cx="1371600" cy="422275"/>
        </p:xfrm>
        <a:graphic>
          <a:graphicData uri="http://schemas.openxmlformats.org/presentationml/2006/ole">
            <p:oleObj spid="_x0000_s2050" name="Equation" r:id="rId4" imgW="825480" imgH="253800" progId="Equation.3">
              <p:embed/>
            </p:oleObj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7620000" y="5334000"/>
          <a:ext cx="285750" cy="381000"/>
        </p:xfrm>
        <a:graphic>
          <a:graphicData uri="http://schemas.openxmlformats.org/presentationml/2006/ole">
            <p:oleObj spid="_x0000_s2051" name="Equation" r:id="rId5" imgW="152280" imgH="203040" progId="Equation.3">
              <p:embed/>
            </p:oleObj>
          </a:graphicData>
        </a:graphic>
      </p:graphicFrame>
      <p:sp>
        <p:nvSpPr>
          <p:cNvPr id="2058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FCF4-C445-4885-BC05-BCFBDA4258C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2286000"/>
            <a:ext cx="8820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 b="1">
              <a:solidFill>
                <a:srgbClr val="009900"/>
              </a:solidFill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8-5 A Large-Sample Confidence Interval For a Population Proportion			    </a:t>
            </a:r>
            <a:r>
              <a:rPr lang="en-US" sz="2700" dirty="0" smtClean="0"/>
              <a:t>(Eq. 8-23)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389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8D1C5-18A1-44CD-8A7F-9E1EB6CA9E2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5223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2038350"/>
            <a:ext cx="8867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86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8-7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8-5 A Large-Sample Confidence Interval For a Population Proportion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399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4E1DE-1B05-4F48-81B5-FE288B5949C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5325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839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Calibri" pitchFamily="34" charset="0"/>
              </a:rPr>
              <a:t>Choice of Sample Size				   </a:t>
            </a:r>
            <a:r>
              <a:rPr lang="en-US" sz="2000">
                <a:latin typeface="Calibri" pitchFamily="34" charset="0"/>
              </a:rPr>
              <a:t>(Eq. 8-24 &amp; 25)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The sample size for a specified value </a:t>
            </a:r>
            <a:r>
              <a:rPr lang="en-US" sz="2800" i="1">
                <a:latin typeface="Calibri" pitchFamily="34" charset="0"/>
              </a:rPr>
              <a:t>E</a:t>
            </a:r>
            <a:r>
              <a:rPr lang="en-US" sz="2800">
                <a:latin typeface="Calibri" pitchFamily="34" charset="0"/>
              </a:rPr>
              <a:t> is given by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8-5 A Large-Sample Confidence Interval For a Population Proportion</a:t>
            </a:r>
            <a:br>
              <a:rPr lang="en-US" sz="3600" b="1" smtClean="0"/>
            </a:br>
            <a:endParaRPr lang="en-US" sz="3600" b="1" smtClean="0"/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228600" y="43434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An upper bound on </a:t>
            </a:r>
            <a:r>
              <a:rPr lang="en-US" sz="2800" i="1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is given by</a:t>
            </a:r>
          </a:p>
        </p:txBody>
      </p:sp>
      <p:sp>
        <p:nvSpPr>
          <p:cNvPr id="4096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A96FD-6900-49E1-990A-449EEF4AC16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5428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3" y="2809875"/>
            <a:ext cx="88296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4800600"/>
            <a:ext cx="8848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304800" y="1524000"/>
            <a:ext cx="74914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8-2.1 Development of the Confidence Interval and its Basic Properties				</a:t>
            </a:r>
            <a:r>
              <a:rPr lang="en-US" sz="2000">
                <a:latin typeface="Calibri" pitchFamily="34" charset="0"/>
              </a:rPr>
              <a:t>(Eq. 8-1)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20484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71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7B4BB-475A-4FCE-9C7D-F02BD4FE149A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32113"/>
            <a:ext cx="8885238" cy="20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7200" y="1295400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8-8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8-5 A Large-Sample Confidence Interval For a Population Proportion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199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07CBA-8EF7-4669-803F-83B02EF6EE4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5530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0"/>
            <a:ext cx="9134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3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304800" y="15240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Calibri" pitchFamily="34" charset="0"/>
              </a:rPr>
              <a:t>One-Sided Confidence Bounds			         </a:t>
            </a:r>
            <a:r>
              <a:rPr lang="en-US" sz="2000">
                <a:latin typeface="Calibri" pitchFamily="34" charset="0"/>
              </a:rPr>
              <a:t>(Eq. 8-26)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8-5 A Large-Sample Confidence Interval For a Population Proportion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30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10F4B-3C3D-4A52-B121-70E36120941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5632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2357438"/>
            <a:ext cx="87915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457200" y="12192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219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8-6 Guidelines for Constructing Confidence Intervals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403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E51BD-449A-484D-91F2-1B2D90178FA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05000"/>
            <a:ext cx="8991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52400" y="1295400"/>
            <a:ext cx="838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8-7.1 Prediction Interval for Future Observation  </a:t>
            </a:r>
            <a:r>
              <a:rPr lang="en-US" sz="2000">
                <a:latin typeface="Calibri" pitchFamily="34" charset="0"/>
              </a:rPr>
              <a:t>(Eq. 8-27)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848600" cy="8382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 smtClean="0"/>
              <a:t>8-7 Tolerance and Prediction Intervals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81000" y="48006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The prediction interval for X</a:t>
            </a:r>
            <a:r>
              <a:rPr lang="en-US" baseline="-25000">
                <a:latin typeface="Calibri" pitchFamily="34" charset="0"/>
              </a:rPr>
              <a:t>n+1</a:t>
            </a:r>
            <a:r>
              <a:rPr lang="en-US">
                <a:latin typeface="Calibri" pitchFamily="34" charset="0"/>
              </a:rPr>
              <a:t> will always be longer than the confidence interval for </a:t>
            </a:r>
            <a:r>
              <a:rPr lang="en-US">
                <a:latin typeface="Calibri" pitchFamily="34" charset="0"/>
                <a:sym typeface="Symbol" pitchFamily="18" charset="2"/>
              </a:rPr>
              <a:t>.</a:t>
            </a:r>
            <a:endParaRPr lang="en-US">
              <a:latin typeface="Calibri" pitchFamily="34" charset="0"/>
            </a:endParaRPr>
          </a:p>
        </p:txBody>
      </p:sp>
      <p:sp>
        <p:nvSpPr>
          <p:cNvPr id="450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AFB5-805D-41D8-AC60-E84ED677EA4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5837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981200"/>
            <a:ext cx="89344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0" y="12192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8-9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990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 smtClean="0"/>
              <a:t>8-7 Tolerance and Prediction Intervals 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60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953D4-0F7E-4775-A4E3-D74AAA176D3C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14400"/>
            <a:ext cx="4724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11"/>
          <p:cNvPicPr>
            <a:picLocks noChangeAspect="1" noChangeArrowheads="1"/>
          </p:cNvPicPr>
          <p:nvPr/>
        </p:nvPicPr>
        <p:blipFill>
          <a:blip r:embed="rId4" cstate="print"/>
          <a:srcRect t="7407"/>
          <a:stretch>
            <a:fillRect/>
          </a:stretch>
        </p:blipFill>
        <p:spPr bwMode="auto">
          <a:xfrm>
            <a:off x="2819400" y="3581400"/>
            <a:ext cx="5105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304800" y="1919288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9144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 smtClean="0"/>
              <a:t>8-7 Tolerance and Prediction Intervals 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52400" y="1295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8-7.2 Tolerance Interval for a Normal Distribution</a:t>
            </a:r>
          </a:p>
        </p:txBody>
      </p:sp>
      <p:sp>
        <p:nvSpPr>
          <p:cNvPr id="4711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1336C-DF3D-4C26-8E4A-B532EBF60F03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6042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87153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76200" y="914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8-10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20000" cy="8382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 smtClean="0"/>
              <a:t>8-7 Tolerance and Prediction Intervals 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481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7E4C5-DA8F-4464-AD99-96F72FBF8FC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6144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447800"/>
            <a:ext cx="5638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10"/>
          <p:cNvPicPr>
            <a:picLocks noChangeAspect="1" noChangeArrowheads="1"/>
          </p:cNvPicPr>
          <p:nvPr/>
        </p:nvPicPr>
        <p:blipFill>
          <a:blip r:embed="rId4" cstate="print"/>
          <a:srcRect t="8540"/>
          <a:stretch>
            <a:fillRect/>
          </a:stretch>
        </p:blipFill>
        <p:spPr bwMode="auto">
          <a:xfrm>
            <a:off x="1438275" y="3886200"/>
            <a:ext cx="53435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Important Terms &amp; Concepts of Chapter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029200"/>
          </a:xfrm>
        </p:spPr>
        <p:txBody>
          <a:bodyPr numCol="2"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Chi-squared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Confidence coefficient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Confidence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 Confidence interval for 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 smtClean="0"/>
              <a:t>Population proportion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 smtClean="0"/>
              <a:t>Mean of a normal distribution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 smtClean="0"/>
              <a:t>Variance of a normal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Confidence level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Error in estimation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Large sample confidence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1-sided confidence bounds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Precision of parameter estimation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Prediction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Tolerance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2-sided confidence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900" dirty="0" smtClean="0"/>
              <a:t>t distribution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8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F3000-7B38-4A3F-8B87-B43FF3F73DE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04800" y="1524000"/>
            <a:ext cx="74914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8-2.1 Development of the Confidence Interval and its Basic Properties			      </a:t>
            </a:r>
            <a:r>
              <a:rPr lang="en-US" sz="2000">
                <a:latin typeface="Calibri" pitchFamily="34" charset="0"/>
              </a:rPr>
              <a:t>(Eq. 8-2 &amp; 3)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81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13FF1-4E05-4763-A457-D75FC8823671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590800"/>
            <a:ext cx="89154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8-2.1 Development of the Confidence Interval and its Basic Properties							</a:t>
            </a:r>
            <a:r>
              <a:rPr lang="en-US" sz="2000">
                <a:latin typeface="Calibri" pitchFamily="34" charset="0"/>
              </a:rPr>
              <a:t>(Eq. 8-4)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latin typeface="Calibri" pitchFamily="34" charset="0"/>
              </a:rPr>
              <a:t>  The endpoints or bounds </a:t>
            </a:r>
            <a:r>
              <a:rPr lang="en-US" i="1">
                <a:latin typeface="Calibri" pitchFamily="34" charset="0"/>
              </a:rPr>
              <a:t>l</a:t>
            </a:r>
            <a:r>
              <a:rPr lang="en-US">
                <a:latin typeface="Calibri" pitchFamily="34" charset="0"/>
              </a:rPr>
              <a:t> and </a:t>
            </a:r>
            <a:r>
              <a:rPr lang="en-US" i="1">
                <a:latin typeface="Calibri" pitchFamily="34" charset="0"/>
              </a:rPr>
              <a:t>u</a:t>
            </a:r>
            <a:r>
              <a:rPr lang="en-US">
                <a:latin typeface="Calibri" pitchFamily="34" charset="0"/>
              </a:rPr>
              <a:t> are called </a:t>
            </a:r>
            <a:r>
              <a:rPr lang="en-US">
                <a:solidFill>
                  <a:srgbClr val="FF9933"/>
                </a:solidFill>
                <a:latin typeface="Calibri" pitchFamily="34" charset="0"/>
              </a:rPr>
              <a:t>lower-</a:t>
            </a:r>
            <a:r>
              <a:rPr lang="en-US">
                <a:latin typeface="Calibri" pitchFamily="34" charset="0"/>
              </a:rPr>
              <a:t> and </a:t>
            </a:r>
            <a:r>
              <a:rPr lang="en-US">
                <a:solidFill>
                  <a:srgbClr val="FF9933"/>
                </a:solidFill>
                <a:latin typeface="Calibri" pitchFamily="34" charset="0"/>
              </a:rPr>
              <a:t>upper-confidence limits</a:t>
            </a:r>
            <a:r>
              <a:rPr lang="en-US">
                <a:latin typeface="Calibri" pitchFamily="34" charset="0"/>
              </a:rPr>
              <a:t>, respectively.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latin typeface="Calibri" pitchFamily="34" charset="0"/>
              </a:rPr>
              <a:t> Since Z follows a standard normal distribution, we can write: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0104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 smtClean="0"/>
              <a:t>8-2 Confidence Interval on the Mean of a Normal Distribution, Variance Known</a:t>
            </a:r>
            <a:endParaRPr lang="en-US" sz="3600" b="1" dirty="0" smtClean="0"/>
          </a:p>
        </p:txBody>
      </p:sp>
      <p:sp>
        <p:nvSpPr>
          <p:cNvPr id="92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D7CA8-3BC6-45AC-B12B-45752F8F1F6E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3733800"/>
            <a:ext cx="8905875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04800" y="1447800"/>
            <a:ext cx="8839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Calibri" pitchFamily="34" charset="0"/>
              </a:rPr>
              <a:t>8-2.1 Development of the Confidence Interval and its Basic Properties							   </a:t>
            </a:r>
            <a:r>
              <a:rPr lang="en-US" sz="2000">
                <a:latin typeface="Calibri" pitchFamily="34" charset="0"/>
              </a:rPr>
              <a:t>(Eq. 8-5)</a:t>
            </a:r>
            <a:endParaRPr lang="en-US" sz="28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Definition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02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5294D-A45D-4579-8A1A-664E042FF32F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229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04800" y="9144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990033"/>
                </a:solidFill>
                <a:latin typeface="Calibri" pitchFamily="34" charset="0"/>
              </a:rPr>
              <a:t>Example 8-1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12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7126D-6D22-40CD-A20B-49898B0C0006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495776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4475" y="3810000"/>
            <a:ext cx="51403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04800" y="2133600"/>
            <a:ext cx="8382000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9900"/>
                </a:solidFill>
                <a:latin typeface="Calibri" pitchFamily="34" charset="0"/>
              </a:rPr>
              <a:t>Interpreting a Confidence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Calibri" pitchFamily="34" charset="0"/>
              </a:rPr>
              <a:t>  The confidence interval is a </a:t>
            </a:r>
            <a:r>
              <a:rPr lang="en-US" sz="2800">
                <a:solidFill>
                  <a:schemeClr val="accent2"/>
                </a:solidFill>
                <a:latin typeface="Calibri" pitchFamily="34" charset="0"/>
              </a:rPr>
              <a:t>random interval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Calibri" pitchFamily="34" charset="0"/>
              </a:rPr>
              <a:t>  The appropriate interpretation of a confidence interval (for example on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)</a:t>
            </a:r>
            <a:r>
              <a:rPr lang="en-US" sz="2800">
                <a:latin typeface="Calibri" pitchFamily="34" charset="0"/>
              </a:rPr>
              <a:t> is: The observed interval [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u</a:t>
            </a:r>
            <a:r>
              <a:rPr lang="en-US" sz="2800">
                <a:latin typeface="Calibri" pitchFamily="34" charset="0"/>
              </a:rPr>
              <a:t>] brackets the true value of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, with confidence 100(1-).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latin typeface="Calibri" pitchFamily="34" charset="0"/>
                <a:sym typeface="Symbol" pitchFamily="18" charset="2"/>
              </a:rPr>
              <a:t>  Examine Figure 8-1 on the next slide.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9342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1" smtClean="0"/>
              <a:t>8-2 Confidence Interval on the Mean of a Normal Distribution, Variance Known</a:t>
            </a:r>
          </a:p>
        </p:txBody>
      </p:sp>
      <p:sp>
        <p:nvSpPr>
          <p:cNvPr id="1229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540BD-419B-48A9-A6CA-0A7B4459AA1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&amp;R Chapter 3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M&amp;R Chapter 3 Template</Template>
  <TotalTime>0</TotalTime>
  <Words>1442</Words>
  <Application>Microsoft Office PowerPoint</Application>
  <PresentationFormat>On-screen Show (4:3)</PresentationFormat>
  <Paragraphs>256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Times New Roman</vt:lpstr>
      <vt:lpstr>TimesNewRomanPS</vt:lpstr>
      <vt:lpstr>TimesNewRomanPS-Bold</vt:lpstr>
      <vt:lpstr>Symbol</vt:lpstr>
      <vt:lpstr>Times New Roman PS</vt:lpstr>
      <vt:lpstr>M&amp;R Chapter 3 Template</vt:lpstr>
      <vt:lpstr>Custom Design</vt:lpstr>
      <vt:lpstr>1_Custom Design</vt:lpstr>
      <vt:lpstr>Equation</vt:lpstr>
      <vt:lpstr>Slide 1</vt:lpstr>
      <vt:lpstr>Learning Objectives for Chapter 8</vt:lpstr>
      <vt:lpstr>8-1 Introduction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8-2 Confidence Interval on the Mean of a Normal Distribution, Variance 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8-3 Confidence Interval on the Mean of a Normal Distribution, Variance Unknown </vt:lpstr>
      <vt:lpstr>8-4 Confidence Interval on the Variance and Standard Deviation of a Normal Distribution </vt:lpstr>
      <vt:lpstr>8-4 Confidence Interval on the Variance and Standard Deviation of a Normal Distribution </vt:lpstr>
      <vt:lpstr>8-4 Confidence Interval on the Variance and Standard Deviation of a Normal Distribution</vt:lpstr>
      <vt:lpstr>8-4 Confidence Interval on the Variance and Standard Deviation of a Normal Distribution </vt:lpstr>
      <vt:lpstr>8-4 Confidence Interval on the Variance and Standard Deviation of a Normal Distribution </vt:lpstr>
      <vt:lpstr>8-5 A Large-Sample Confidence Interval For a Population Proportion </vt:lpstr>
      <vt:lpstr>8-5 A Large-Sample Confidence Interval For a Population Proportion       (Eq. 8-23)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8-5 A Large-Sample Confidence Interval For a Population Proportion </vt:lpstr>
      <vt:lpstr>8-6 Guidelines for Constructing Confidence Intervals </vt:lpstr>
      <vt:lpstr>8-7 Tolerance and Prediction Intervals </vt:lpstr>
      <vt:lpstr>8-7 Tolerance and Prediction Intervals  </vt:lpstr>
      <vt:lpstr>8-7 Tolerance and Prediction Intervals  </vt:lpstr>
      <vt:lpstr>8-7 Tolerance and Prediction Intervals  </vt:lpstr>
      <vt:lpstr>Important Terms &amp; Concepts of Chapter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WileyService</cp:lastModifiedBy>
  <cp:revision>97</cp:revision>
  <dcterms:created xsi:type="dcterms:W3CDTF">2010-07-18T22:36:56Z</dcterms:created>
  <dcterms:modified xsi:type="dcterms:W3CDTF">2010-10-20T23:00:14Z</dcterms:modified>
</cp:coreProperties>
</file>