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6A23-6FC5-4B27-90CC-A4C57C33FF43}" type="datetimeFigureOut">
              <a:rPr lang="en-CA" smtClean="0"/>
              <a:pPr/>
              <a:t>31/05/2015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8C4B-6331-4411-B95A-9EC999DE179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77800" y="912813"/>
            <a:ext cx="8813800" cy="52308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176463"/>
            <a:ext cx="4313238" cy="292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000125" y="1035050"/>
          <a:ext cx="3052763" cy="892175"/>
        </p:xfrm>
        <a:graphic>
          <a:graphicData uri="http://schemas.openxmlformats.org/presentationml/2006/ole">
            <p:oleObj spid="_x0000_s1026" name="Equation" r:id="rId4" imgW="1650960" imgH="482400" progId="">
              <p:embed/>
            </p:oleObj>
          </a:graphicData>
        </a:graphic>
      </p:graphicFrame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400550" y="1287463"/>
            <a:ext cx="382588" cy="401637"/>
          </a:xfrm>
          <a:prstGeom prst="rightArrow">
            <a:avLst>
              <a:gd name="adj1" fmla="val 50194"/>
              <a:gd name="adj2" fmla="val 44398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5338" y="2179638"/>
            <a:ext cx="4333875" cy="292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725863" y="2238375"/>
            <a:ext cx="1506537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z=f</a:t>
            </a:r>
            <a:r>
              <a:rPr lang="en-US" sz="2000" baseline="-25000"/>
              <a:t>1</a:t>
            </a:r>
            <a:r>
              <a:rPr lang="en-US" sz="2000"/>
              <a:t>(x,y) = 0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3395663" y="2640013"/>
            <a:ext cx="430212" cy="3730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857750" y="4583113"/>
            <a:ext cx="1506538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z=f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 = 0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V="1">
            <a:off x="5715000" y="4127500"/>
            <a:ext cx="334963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129213" y="1133475"/>
          <a:ext cx="2441575" cy="736600"/>
        </p:xfrm>
        <a:graphic>
          <a:graphicData uri="http://schemas.openxmlformats.org/presentationml/2006/ole">
            <p:oleObj spid="_x0000_s1030" name="Equation" r:id="rId6" imgW="2438280" imgH="73656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47864" y="5445224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Graphical Representation</a:t>
            </a:r>
            <a:endParaRPr lang="en-CA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Example</a:t>
            </a:r>
            <a:br>
              <a:rPr kumimoji="0" lang="en-CA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CA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Non-Linear System of Equations: Newton’s Method</a:t>
            </a:r>
            <a:endParaRPr kumimoji="0" lang="en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CA" sz="2400" dirty="0" smtClean="0">
                <a:latin typeface="Arial" pitchFamily="34" charset="0"/>
                <a:cs typeface="Arial" pitchFamily="34" charset="0"/>
              </a:rPr>
              <a:t>Example</a:t>
            </a:r>
            <a:br>
              <a:rPr lang="en-CA" sz="2400" dirty="0" smtClean="0">
                <a:latin typeface="Arial" pitchFamily="34" charset="0"/>
                <a:cs typeface="Arial" pitchFamily="34" charset="0"/>
              </a:rPr>
            </a:br>
            <a:r>
              <a:rPr lang="en-CA" sz="2400" dirty="0" smtClean="0">
                <a:latin typeface="Arial" pitchFamily="34" charset="0"/>
                <a:cs typeface="Arial" pitchFamily="34" charset="0"/>
              </a:rPr>
              <a:t>Non-Linear System of Equations: Newton’s Method</a:t>
            </a:r>
            <a:endParaRPr lang="en-CA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6097588" cy="424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11760" y="5373216"/>
            <a:ext cx="449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Graphical Representation</a:t>
            </a:r>
          </a:p>
          <a:p>
            <a:pPr algn="ctr"/>
            <a:r>
              <a:rPr lang="en-CA" dirty="0" smtClean="0"/>
              <a:t>We will start iteration from the point (0,0),</a:t>
            </a:r>
          </a:p>
          <a:p>
            <a:pPr algn="ctr"/>
            <a:r>
              <a:rPr lang="en-CA" dirty="0" smtClean="0"/>
              <a:t>so we would expect to obtain the intersection</a:t>
            </a:r>
          </a:p>
          <a:p>
            <a:pPr algn="ctr"/>
            <a:r>
              <a:rPr lang="en-CA" dirty="0" smtClean="0"/>
              <a:t>point on the right.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5580112" y="3284984"/>
            <a:ext cx="360040" cy="288032"/>
          </a:xfrm>
          <a:prstGeom prst="ellipse">
            <a:avLst/>
          </a:prstGeom>
          <a:noFill/>
          <a:ln w="15875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508104" y="3573016"/>
            <a:ext cx="0" cy="129614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39752" y="3717032"/>
            <a:ext cx="331236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08104" y="3429000"/>
            <a:ext cx="216024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7800" y="912813"/>
            <a:ext cx="8813800" cy="52308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Non-Linear System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Newton’s Method in matrix form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rPr>
              <a:t>(from your class notes):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66FF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 smtClean="0">
              <a:solidFill>
                <a:srgbClr val="0066FF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Starting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point: (x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0,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= (0, 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11560" y="1412776"/>
          <a:ext cx="3384376" cy="1179913"/>
        </p:xfrm>
        <a:graphic>
          <a:graphicData uri="http://schemas.openxmlformats.org/presentationml/2006/ole">
            <p:oleObj spid="_x0000_s15365" name="Equation" r:id="rId3" imgW="1384300" imgH="482600" progId="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67544" y="3356992"/>
          <a:ext cx="6538891" cy="1224136"/>
        </p:xfrm>
        <a:graphic>
          <a:graphicData uri="http://schemas.openxmlformats.org/presentationml/2006/ole">
            <p:oleObj spid="_x0000_s15366" name="Equation" r:id="rId4" imgW="2578100" imgH="482600" progId="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68288" y="5229200"/>
          <a:ext cx="3029039" cy="981992"/>
        </p:xfrm>
        <a:graphic>
          <a:graphicData uri="http://schemas.openxmlformats.org/presentationml/2006/ole">
            <p:oleObj spid="_x0000_s15367" name="Equation" r:id="rId5" imgW="1409700" imgH="457200" progId="">
              <p:embed/>
            </p:oleObj>
          </a:graphicData>
        </a:graphic>
      </p:graphicFrame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382466" y="5517232"/>
            <a:ext cx="325438" cy="373063"/>
          </a:xfrm>
          <a:prstGeom prst="rightArrow">
            <a:avLst>
              <a:gd name="adj1" fmla="val 50194"/>
              <a:gd name="adj2" fmla="val 44398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875087" y="5229200"/>
          <a:ext cx="1764179" cy="947067"/>
        </p:xfrm>
        <a:graphic>
          <a:graphicData uri="http://schemas.openxmlformats.org/presentationml/2006/ole">
            <p:oleObj spid="_x0000_s15368" name="Equation" r:id="rId6" imgW="850900" imgH="457200" progId="">
              <p:embed/>
            </p:oleObj>
          </a:graphicData>
        </a:graphic>
      </p:graphicFrame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724128" y="5517232"/>
            <a:ext cx="325438" cy="373063"/>
          </a:xfrm>
          <a:prstGeom prst="rightArrow">
            <a:avLst>
              <a:gd name="adj1" fmla="val 50194"/>
              <a:gd name="adj2" fmla="val 44398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Example</a:t>
            </a:r>
            <a:b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Non-Linear System of Equations: Newton’s Method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809228" y="2780928"/>
          <a:ext cx="3155260" cy="432048"/>
        </p:xfrm>
        <a:graphic>
          <a:graphicData uri="http://schemas.openxmlformats.org/presentationml/2006/ole">
            <p:oleObj spid="_x0000_s15370" name="Equation" r:id="rId7" imgW="2298700" imgH="3175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83968" y="378904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latin typeface="Arial Black" pitchFamily="34" charset="0"/>
              </a:rPr>
              <a:t>-</a:t>
            </a:r>
            <a:endParaRPr lang="en-CA" sz="1600" dirty="0"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6381328"/>
            <a:ext cx="8790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 can solve this system any way you want: Gauss Elimination, LU-</a:t>
            </a:r>
            <a:r>
              <a:rPr lang="en-CA" dirty="0" err="1" smtClean="0"/>
              <a:t>decomp</a:t>
            </a:r>
            <a:r>
              <a:rPr lang="en-CA" dirty="0" smtClean="0"/>
              <a:t>. Or by using  </a:t>
            </a:r>
            <a:r>
              <a:rPr lang="en-CA" sz="2400" dirty="0" smtClean="0"/>
              <a:t>J </a:t>
            </a:r>
            <a:r>
              <a:rPr lang="en-CA" sz="2400" baseline="30000" dirty="0" smtClean="0"/>
              <a:t>-1</a:t>
            </a:r>
            <a:endParaRPr lang="en-CA" sz="2400" baseline="30000" dirty="0"/>
          </a:p>
        </p:txBody>
      </p:sp>
      <p:sp>
        <p:nvSpPr>
          <p:cNvPr id="22" name="Freeform 21"/>
          <p:cNvSpPr/>
          <p:nvPr/>
        </p:nvSpPr>
        <p:spPr>
          <a:xfrm>
            <a:off x="7433733" y="4055533"/>
            <a:ext cx="1471790" cy="1245675"/>
          </a:xfrm>
          <a:custGeom>
            <a:avLst/>
            <a:gdLst>
              <a:gd name="connsiteX0" fmla="*/ 1109134 w 1471790"/>
              <a:gd name="connsiteY0" fmla="*/ 1659467 h 1659467"/>
              <a:gd name="connsiteX1" fmla="*/ 1286934 w 1471790"/>
              <a:gd name="connsiteY1" fmla="*/ 482600 h 1659467"/>
              <a:gd name="connsiteX2" fmla="*/ 0 w 1471790"/>
              <a:gd name="connsiteY2" fmla="*/ 0 h 16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790" h="1659467">
                <a:moveTo>
                  <a:pt x="1109134" y="1659467"/>
                </a:moveTo>
                <a:cubicBezTo>
                  <a:pt x="1290462" y="1209322"/>
                  <a:pt x="1471790" y="759178"/>
                  <a:pt x="1286934" y="482600"/>
                </a:cubicBezTo>
                <a:cubicBezTo>
                  <a:pt x="1102078" y="206022"/>
                  <a:pt x="551039" y="103011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 flipV="1">
            <a:off x="7020273" y="4005065"/>
            <a:ext cx="413460" cy="5046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544" y="4077072"/>
            <a:ext cx="303389" cy="931333"/>
          </a:xfrm>
          <a:custGeom>
            <a:avLst/>
            <a:gdLst>
              <a:gd name="connsiteX0" fmla="*/ 303389 w 303389"/>
              <a:gd name="connsiteY0" fmla="*/ 0 h 931333"/>
              <a:gd name="connsiteX1" fmla="*/ 23989 w 303389"/>
              <a:gd name="connsiteY1" fmla="*/ 541866 h 931333"/>
              <a:gd name="connsiteX2" fmla="*/ 159456 w 303389"/>
              <a:gd name="connsiteY2" fmla="*/ 931333 h 93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9" h="931333">
                <a:moveTo>
                  <a:pt x="303389" y="0"/>
                </a:moveTo>
                <a:cubicBezTo>
                  <a:pt x="175683" y="193322"/>
                  <a:pt x="47978" y="386644"/>
                  <a:pt x="23989" y="541866"/>
                </a:cubicBezTo>
                <a:cubicBezTo>
                  <a:pt x="0" y="697088"/>
                  <a:pt x="79728" y="814210"/>
                  <a:pt x="159456" y="931333"/>
                </a:cubicBezTo>
              </a:path>
            </a:pathLst>
          </a:cu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>
            <a:off x="254000" y="5008405"/>
            <a:ext cx="141536" cy="17040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1" idx="1"/>
          </p:cNvCxnSpPr>
          <p:nvPr/>
        </p:nvCxnSpPr>
        <p:spPr>
          <a:xfrm>
            <a:off x="3563888" y="5949280"/>
            <a:ext cx="545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 rot="5400000">
            <a:off x="4221678" y="1979122"/>
            <a:ext cx="484620" cy="8712968"/>
          </a:xfrm>
          <a:prstGeom prst="leftBrace">
            <a:avLst>
              <a:gd name="adj1" fmla="val 8333"/>
              <a:gd name="adj2" fmla="val 602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7164288" y="4623519"/>
            <a:ext cx="156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smtClean="0">
                <a:latin typeface="Arial" pitchFamily="34" charset="0"/>
                <a:cs typeface="Arial" pitchFamily="34" charset="0"/>
              </a:rPr>
              <a:t>Keep Plugging back</a:t>
            </a:r>
          </a:p>
          <a:p>
            <a:pPr algn="ctr"/>
            <a:r>
              <a:rPr lang="en-CA" sz="1200" dirty="0" smtClean="0">
                <a:latin typeface="Arial" pitchFamily="34" charset="0"/>
                <a:cs typeface="Arial" pitchFamily="34" charset="0"/>
              </a:rPr>
              <a:t> into Matrix equation</a:t>
            </a:r>
            <a:endParaRPr lang="en-CA" sz="1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6107316" y="5301208"/>
          <a:ext cx="2876348" cy="872580"/>
        </p:xfrm>
        <a:graphic>
          <a:graphicData uri="http://schemas.openxmlformats.org/presentationml/2006/ole">
            <p:oleObj spid="_x0000_s15371" name="Equation" r:id="rId8" imgW="259056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323528" y="3018656"/>
          <a:ext cx="2667000" cy="790575"/>
        </p:xfrm>
        <a:graphic>
          <a:graphicData uri="http://schemas.openxmlformats.org/presentationml/2006/ole">
            <p:oleObj spid="_x0000_s17409" name="Equation" r:id="rId3" imgW="2667000" imgH="787400" progId="Equation.3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635896" y="2946648"/>
          <a:ext cx="1476375" cy="914400"/>
        </p:xfrm>
        <a:graphic>
          <a:graphicData uri="http://schemas.openxmlformats.org/presentationml/2006/ole">
            <p:oleObj spid="_x0000_s17411" name="Equation" r:id="rId4" imgW="1473200" imgH="914400" progId="Equation.3">
              <p:embed/>
            </p:oleObj>
          </a:graphicData>
        </a:graphic>
      </p:graphicFrame>
      <p:sp>
        <p:nvSpPr>
          <p:cNvPr id="6" name="Right Arrow 5"/>
          <p:cNvSpPr/>
          <p:nvPr/>
        </p:nvSpPr>
        <p:spPr>
          <a:xfrm>
            <a:off x="3131840" y="323468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>
            <a:off x="5364088" y="323468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049838" y="2874963"/>
          <a:ext cx="2914650" cy="914400"/>
        </p:xfrm>
        <a:graphic>
          <a:graphicData uri="http://schemas.openxmlformats.org/presentationml/2006/ole">
            <p:oleObj spid="_x0000_s17413" name="Equation" r:id="rId5" imgW="2908080" imgH="914400" progId="Equation.3">
              <p:embed/>
            </p:oleObj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259632" y="4881945"/>
          <a:ext cx="4824536" cy="491271"/>
        </p:xfrm>
        <a:graphic>
          <a:graphicData uri="http://schemas.openxmlformats.org/presentationml/2006/ole">
            <p:oleObj spid="_x0000_s17415" name="Equation" r:id="rId6" imgW="3644900" imgH="368300" progId="Equation.3">
              <p:embed/>
            </p:oleObj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187624" y="2132856"/>
          <a:ext cx="4878988" cy="500738"/>
        </p:xfrm>
        <a:graphic>
          <a:graphicData uri="http://schemas.openxmlformats.org/presentationml/2006/ole">
            <p:oleObj spid="_x0000_s17417" name="Equation" r:id="rId7" imgW="3619500" imgH="368300" progId="Equation.3">
              <p:embed/>
            </p:oleObj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Example</a:t>
            </a:r>
            <a:b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Non-Linear System of Equations: Newton’s Method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1484784"/>
            <a:ext cx="16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Calculating the </a:t>
            </a:r>
            <a:endParaRPr lang="en-CA" dirty="0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979712" y="1440160"/>
          <a:ext cx="425140" cy="476672"/>
        </p:xfrm>
        <a:graphic>
          <a:graphicData uri="http://schemas.openxmlformats.org/presentationml/2006/ole">
            <p:oleObj spid="_x0000_s17419" name="Equation" r:id="rId8" imgW="317225" imgH="355292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11760" y="1484784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After the first iteration…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467544" y="4149080"/>
            <a:ext cx="16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Calculating the </a:t>
            </a:r>
            <a:endParaRPr lang="en-CA" dirty="0"/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2051720" y="4104456"/>
          <a:ext cx="425140" cy="476672"/>
        </p:xfrm>
        <a:graphic>
          <a:graphicData uri="http://schemas.openxmlformats.org/presentationml/2006/ole">
            <p:oleObj spid="_x0000_s17421" name="Equation" r:id="rId9" imgW="317225" imgH="355292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83768" y="4149080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After the second iteration…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5949280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Keep going…until</a:t>
            </a:r>
            <a:endParaRPr lang="en-CA" dirty="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339752" y="5949280"/>
          <a:ext cx="653910" cy="432048"/>
        </p:xfrm>
        <a:graphic>
          <a:graphicData uri="http://schemas.openxmlformats.org/presentationml/2006/ole">
            <p:oleObj spid="_x0000_s17422" name="Equation" r:id="rId10" imgW="533169" imgH="355446" progId="Equation.3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131840" y="5949280"/>
            <a:ext cx="186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given tolerance.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118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Equation</vt:lpstr>
      <vt:lpstr>Microsoft Equation 3.0</vt:lpstr>
      <vt:lpstr>Slide 1</vt:lpstr>
      <vt:lpstr>Example Non-Linear System of Equations: Newton’s Method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Pierre</dc:creator>
  <cp:lastModifiedBy>Pierre</cp:lastModifiedBy>
  <cp:revision>9</cp:revision>
  <dcterms:created xsi:type="dcterms:W3CDTF">2015-06-01T01:24:12Z</dcterms:created>
  <dcterms:modified xsi:type="dcterms:W3CDTF">2015-06-01T02:30:03Z</dcterms:modified>
</cp:coreProperties>
</file>