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5" r:id="rId5"/>
    <p:sldMasterId id="2147483666" r:id="rId6"/>
    <p:sldMasterId id="2147483667" r:id="rId7"/>
    <p:sldMasterId id="2147483668" r:id="rId8"/>
    <p:sldMasterId id="2147483669" r:id="rId9"/>
    <p:sldMasterId id="2147483670" r:id="rId10"/>
    <p:sldMasterId id="2147483671" r:id="rId11"/>
    <p:sldMasterId id="2147483672" r:id="rId12"/>
    <p:sldMasterId id="2147483673" r:id="rId13"/>
    <p:sldMasterId id="2147483674" r:id="rId14"/>
    <p:sldMasterId id="2147483675" r:id="rId15"/>
    <p:sldMasterId id="2147483676" r:id="rId16"/>
    <p:sldMasterId id="2147483677" r:id="rId17"/>
    <p:sldMasterId id="2147483678" r:id="rId18"/>
    <p:sldMasterId id="2147483679" r:id="rId19"/>
    <p:sldMasterId id="2147483680" r:id="rId20"/>
    <p:sldMasterId id="2147483681" r:id="rId21"/>
    <p:sldMasterId id="2147483682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  <p:sldId id="316" r:id="rId84"/>
    <p:sldId id="317" r:id="rId85"/>
    <p:sldId id="318" r:id="rId86"/>
    <p:sldId id="319" r:id="rId87"/>
    <p:sldId id="320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331" r:id="rId99"/>
    <p:sldId id="332" r:id="rId100"/>
    <p:sldId id="333" r:id="rId101"/>
    <p:sldId id="334" r:id="rId102"/>
    <p:sldId id="335" r:id="rId103"/>
    <p:sldId id="336" r:id="rId104"/>
    <p:sldId id="337" r:id="rId105"/>
    <p:sldId id="338" r:id="rId106"/>
    <p:sldId id="339" r:id="rId107"/>
    <p:sldId id="340" r:id="rId108"/>
    <p:sldId id="341" r:id="rId109"/>
    <p:sldId id="342" r:id="rId110"/>
    <p:sldId id="343" r:id="rId111"/>
    <p:sldId id="344" r:id="rId112"/>
  </p:sldIdLst>
  <p:sldSz cy="6858000" cx="9144000"/>
  <p:notesSz cx="7315200" cy="9601200"/>
  <p:embeddedFontLst>
    <p:embeddedFont>
      <p:font typeface="Arimo"/>
      <p:regular r:id="rId113"/>
      <p:bold r:id="rId114"/>
      <p:italic r:id="rId115"/>
      <p:boldItalic r:id="rId116"/>
    </p:embeddedFont>
    <p:embeddedFont>
      <p:font typeface="Cabin"/>
      <p:regular r:id="rId117"/>
      <p:bold r:id="rId118"/>
      <p:italic r:id="rId119"/>
      <p:boldItalic r:id="rId120"/>
    </p:embeddedFont>
    <p:embeddedFont>
      <p:font typeface="Tahoma"/>
      <p:regular r:id="rId121"/>
      <p:bold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E335CD-78F9-4E04-B761-2A218A4B861A}">
  <a:tblStyle styleId="{A5E335CD-78F9-4E04-B761-2A218A4B86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7.xml"/><Relationship Id="rId42" Type="http://schemas.openxmlformats.org/officeDocument/2006/relationships/slide" Target="slides/slide19.xml"/><Relationship Id="rId41" Type="http://schemas.openxmlformats.org/officeDocument/2006/relationships/slide" Target="slides/slide18.xml"/><Relationship Id="rId44" Type="http://schemas.openxmlformats.org/officeDocument/2006/relationships/slide" Target="slides/slide21.xml"/><Relationship Id="rId43" Type="http://schemas.openxmlformats.org/officeDocument/2006/relationships/slide" Target="slides/slide20.xml"/><Relationship Id="rId46" Type="http://schemas.openxmlformats.org/officeDocument/2006/relationships/slide" Target="slides/slide23.xml"/><Relationship Id="rId45" Type="http://schemas.openxmlformats.org/officeDocument/2006/relationships/slide" Target="slides/slide22.xml"/><Relationship Id="rId107" Type="http://schemas.openxmlformats.org/officeDocument/2006/relationships/slide" Target="slides/slide84.xml"/><Relationship Id="rId106" Type="http://schemas.openxmlformats.org/officeDocument/2006/relationships/slide" Target="slides/slide83.xml"/><Relationship Id="rId105" Type="http://schemas.openxmlformats.org/officeDocument/2006/relationships/slide" Target="slides/slide82.xml"/><Relationship Id="rId104" Type="http://schemas.openxmlformats.org/officeDocument/2006/relationships/slide" Target="slides/slide81.xml"/><Relationship Id="rId109" Type="http://schemas.openxmlformats.org/officeDocument/2006/relationships/slide" Target="slides/slide86.xml"/><Relationship Id="rId108" Type="http://schemas.openxmlformats.org/officeDocument/2006/relationships/slide" Target="slides/slide85.xml"/><Relationship Id="rId48" Type="http://schemas.openxmlformats.org/officeDocument/2006/relationships/slide" Target="slides/slide25.xml"/><Relationship Id="rId47" Type="http://schemas.openxmlformats.org/officeDocument/2006/relationships/slide" Target="slides/slide24.xml"/><Relationship Id="rId49" Type="http://schemas.openxmlformats.org/officeDocument/2006/relationships/slide" Target="slides/slide26.xml"/><Relationship Id="rId103" Type="http://schemas.openxmlformats.org/officeDocument/2006/relationships/slide" Target="slides/slide80.xml"/><Relationship Id="rId102" Type="http://schemas.openxmlformats.org/officeDocument/2006/relationships/slide" Target="slides/slide79.xml"/><Relationship Id="rId101" Type="http://schemas.openxmlformats.org/officeDocument/2006/relationships/slide" Target="slides/slide78.xml"/><Relationship Id="rId100" Type="http://schemas.openxmlformats.org/officeDocument/2006/relationships/slide" Target="slides/slide77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33" Type="http://schemas.openxmlformats.org/officeDocument/2006/relationships/slide" Target="slides/slide10.xml"/><Relationship Id="rId32" Type="http://schemas.openxmlformats.org/officeDocument/2006/relationships/slide" Target="slides/slide9.xml"/><Relationship Id="rId35" Type="http://schemas.openxmlformats.org/officeDocument/2006/relationships/slide" Target="slides/slide12.xml"/><Relationship Id="rId34" Type="http://schemas.openxmlformats.org/officeDocument/2006/relationships/slide" Target="slides/slide11.xml"/><Relationship Id="rId37" Type="http://schemas.openxmlformats.org/officeDocument/2006/relationships/slide" Target="slides/slide14.xml"/><Relationship Id="rId36" Type="http://schemas.openxmlformats.org/officeDocument/2006/relationships/slide" Target="slides/slide13.xml"/><Relationship Id="rId39" Type="http://schemas.openxmlformats.org/officeDocument/2006/relationships/slide" Target="slides/slide16.xml"/><Relationship Id="rId38" Type="http://schemas.openxmlformats.org/officeDocument/2006/relationships/slide" Target="slides/slide15.xml"/><Relationship Id="rId20" Type="http://schemas.openxmlformats.org/officeDocument/2006/relationships/slideMaster" Target="slideMasters/slideMaster16.xml"/><Relationship Id="rId22" Type="http://schemas.openxmlformats.org/officeDocument/2006/relationships/slideMaster" Target="slideMasters/slideMaster18.xml"/><Relationship Id="rId21" Type="http://schemas.openxmlformats.org/officeDocument/2006/relationships/slideMaster" Target="slideMasters/slideMaster17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6" Type="http://schemas.openxmlformats.org/officeDocument/2006/relationships/slide" Target="slides/slide3.xml"/><Relationship Id="rId121" Type="http://schemas.openxmlformats.org/officeDocument/2006/relationships/font" Target="fonts/Tahoma-regular.fntdata"/><Relationship Id="rId25" Type="http://schemas.openxmlformats.org/officeDocument/2006/relationships/slide" Target="slides/slide2.xml"/><Relationship Id="rId120" Type="http://schemas.openxmlformats.org/officeDocument/2006/relationships/font" Target="fonts/Cabin-boldItalic.fntdata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29" Type="http://schemas.openxmlformats.org/officeDocument/2006/relationships/slide" Target="slides/slide6.xml"/><Relationship Id="rId122" Type="http://schemas.openxmlformats.org/officeDocument/2006/relationships/font" Target="fonts/Tahoma-bold.fntdata"/><Relationship Id="rId95" Type="http://schemas.openxmlformats.org/officeDocument/2006/relationships/slide" Target="slides/slide72.xml"/><Relationship Id="rId94" Type="http://schemas.openxmlformats.org/officeDocument/2006/relationships/slide" Target="slides/slide71.xml"/><Relationship Id="rId97" Type="http://schemas.openxmlformats.org/officeDocument/2006/relationships/slide" Target="slides/slide74.xml"/><Relationship Id="rId96" Type="http://schemas.openxmlformats.org/officeDocument/2006/relationships/slide" Target="slides/slide73.xml"/><Relationship Id="rId11" Type="http://schemas.openxmlformats.org/officeDocument/2006/relationships/slideMaster" Target="slideMasters/slideMaster7.xml"/><Relationship Id="rId99" Type="http://schemas.openxmlformats.org/officeDocument/2006/relationships/slide" Target="slides/slide76.xml"/><Relationship Id="rId10" Type="http://schemas.openxmlformats.org/officeDocument/2006/relationships/slideMaster" Target="slideMasters/slideMaster6.xml"/><Relationship Id="rId98" Type="http://schemas.openxmlformats.org/officeDocument/2006/relationships/slide" Target="slides/slide75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68.xml"/><Relationship Id="rId90" Type="http://schemas.openxmlformats.org/officeDocument/2006/relationships/slide" Target="slides/slide67.xml"/><Relationship Id="rId93" Type="http://schemas.openxmlformats.org/officeDocument/2006/relationships/slide" Target="slides/slide70.xml"/><Relationship Id="rId92" Type="http://schemas.openxmlformats.org/officeDocument/2006/relationships/slide" Target="slides/slide69.xml"/><Relationship Id="rId118" Type="http://schemas.openxmlformats.org/officeDocument/2006/relationships/font" Target="fonts/Cabin-bold.fntdata"/><Relationship Id="rId117" Type="http://schemas.openxmlformats.org/officeDocument/2006/relationships/font" Target="fonts/Cabin-regular.fntdata"/><Relationship Id="rId116" Type="http://schemas.openxmlformats.org/officeDocument/2006/relationships/font" Target="fonts/Arimo-boldItalic.fntdata"/><Relationship Id="rId115" Type="http://schemas.openxmlformats.org/officeDocument/2006/relationships/font" Target="fonts/Arimo-italic.fntdata"/><Relationship Id="rId119" Type="http://schemas.openxmlformats.org/officeDocument/2006/relationships/font" Target="fonts/Cabin-italic.fntdata"/><Relationship Id="rId15" Type="http://schemas.openxmlformats.org/officeDocument/2006/relationships/slideMaster" Target="slideMasters/slideMaster11.xml"/><Relationship Id="rId110" Type="http://schemas.openxmlformats.org/officeDocument/2006/relationships/slide" Target="slides/slide87.xml"/><Relationship Id="rId14" Type="http://schemas.openxmlformats.org/officeDocument/2006/relationships/slideMaster" Target="slideMasters/slideMaster10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19" Type="http://schemas.openxmlformats.org/officeDocument/2006/relationships/slideMaster" Target="slideMasters/slideMaster15.xml"/><Relationship Id="rId114" Type="http://schemas.openxmlformats.org/officeDocument/2006/relationships/font" Target="fonts/Arimo-bold.fntdata"/><Relationship Id="rId18" Type="http://schemas.openxmlformats.org/officeDocument/2006/relationships/slideMaster" Target="slideMasters/slideMaster14.xml"/><Relationship Id="rId113" Type="http://schemas.openxmlformats.org/officeDocument/2006/relationships/font" Target="fonts/Arimo-regular.fntdata"/><Relationship Id="rId112" Type="http://schemas.openxmlformats.org/officeDocument/2006/relationships/slide" Target="slides/slide89.xml"/><Relationship Id="rId111" Type="http://schemas.openxmlformats.org/officeDocument/2006/relationships/slide" Target="slides/slide88.xml"/><Relationship Id="rId84" Type="http://schemas.openxmlformats.org/officeDocument/2006/relationships/slide" Target="slides/slide61.xml"/><Relationship Id="rId83" Type="http://schemas.openxmlformats.org/officeDocument/2006/relationships/slide" Target="slides/slide60.xml"/><Relationship Id="rId86" Type="http://schemas.openxmlformats.org/officeDocument/2006/relationships/slide" Target="slides/slide63.xml"/><Relationship Id="rId85" Type="http://schemas.openxmlformats.org/officeDocument/2006/relationships/slide" Target="slides/slide62.xml"/><Relationship Id="rId88" Type="http://schemas.openxmlformats.org/officeDocument/2006/relationships/slide" Target="slides/slide65.xml"/><Relationship Id="rId87" Type="http://schemas.openxmlformats.org/officeDocument/2006/relationships/slide" Target="slides/slide64.xml"/><Relationship Id="rId89" Type="http://schemas.openxmlformats.org/officeDocument/2006/relationships/slide" Target="slides/slide66.xml"/><Relationship Id="rId80" Type="http://schemas.openxmlformats.org/officeDocument/2006/relationships/slide" Target="slides/slide57.xml"/><Relationship Id="rId82" Type="http://schemas.openxmlformats.org/officeDocument/2006/relationships/slide" Target="slides/slide59.xml"/><Relationship Id="rId81" Type="http://schemas.openxmlformats.org/officeDocument/2006/relationships/slide" Target="slides/slide58.xml"/><Relationship Id="rId1" Type="http://schemas.openxmlformats.org/officeDocument/2006/relationships/theme" Target="theme/theme1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0.xml"/><Relationship Id="rId72" Type="http://schemas.openxmlformats.org/officeDocument/2006/relationships/slide" Target="slides/slide49.xml"/><Relationship Id="rId75" Type="http://schemas.openxmlformats.org/officeDocument/2006/relationships/slide" Target="slides/slide52.xml"/><Relationship Id="rId74" Type="http://schemas.openxmlformats.org/officeDocument/2006/relationships/slide" Target="slides/slide51.xml"/><Relationship Id="rId77" Type="http://schemas.openxmlformats.org/officeDocument/2006/relationships/slide" Target="slides/slide54.xml"/><Relationship Id="rId76" Type="http://schemas.openxmlformats.org/officeDocument/2006/relationships/slide" Target="slides/slide53.xml"/><Relationship Id="rId79" Type="http://schemas.openxmlformats.org/officeDocument/2006/relationships/slide" Target="slides/slide56.xml"/><Relationship Id="rId78" Type="http://schemas.openxmlformats.org/officeDocument/2006/relationships/slide" Target="slides/slide55.xml"/><Relationship Id="rId71" Type="http://schemas.openxmlformats.org/officeDocument/2006/relationships/slide" Target="slides/slide48.xml"/><Relationship Id="rId70" Type="http://schemas.openxmlformats.org/officeDocument/2006/relationships/slide" Target="slides/slide47.xml"/><Relationship Id="rId62" Type="http://schemas.openxmlformats.org/officeDocument/2006/relationships/slide" Target="slides/slide39.xml"/><Relationship Id="rId61" Type="http://schemas.openxmlformats.org/officeDocument/2006/relationships/slide" Target="slides/slide38.xml"/><Relationship Id="rId64" Type="http://schemas.openxmlformats.org/officeDocument/2006/relationships/slide" Target="slides/slide41.xml"/><Relationship Id="rId63" Type="http://schemas.openxmlformats.org/officeDocument/2006/relationships/slide" Target="slides/slide40.xml"/><Relationship Id="rId66" Type="http://schemas.openxmlformats.org/officeDocument/2006/relationships/slide" Target="slides/slide43.xml"/><Relationship Id="rId65" Type="http://schemas.openxmlformats.org/officeDocument/2006/relationships/slide" Target="slides/slide42.xml"/><Relationship Id="rId68" Type="http://schemas.openxmlformats.org/officeDocument/2006/relationships/slide" Target="slides/slide45.xml"/><Relationship Id="rId67" Type="http://schemas.openxmlformats.org/officeDocument/2006/relationships/slide" Target="slides/slide44.xml"/><Relationship Id="rId60" Type="http://schemas.openxmlformats.org/officeDocument/2006/relationships/slide" Target="slides/slide37.xml"/><Relationship Id="rId69" Type="http://schemas.openxmlformats.org/officeDocument/2006/relationships/slide" Target="slides/slide46.xml"/><Relationship Id="rId51" Type="http://schemas.openxmlformats.org/officeDocument/2006/relationships/slide" Target="slides/slide28.xml"/><Relationship Id="rId50" Type="http://schemas.openxmlformats.org/officeDocument/2006/relationships/slide" Target="slides/slide27.xml"/><Relationship Id="rId53" Type="http://schemas.openxmlformats.org/officeDocument/2006/relationships/slide" Target="slides/slide30.xml"/><Relationship Id="rId52" Type="http://schemas.openxmlformats.org/officeDocument/2006/relationships/slide" Target="slides/slide29.xml"/><Relationship Id="rId55" Type="http://schemas.openxmlformats.org/officeDocument/2006/relationships/slide" Target="slides/slide32.xml"/><Relationship Id="rId54" Type="http://schemas.openxmlformats.org/officeDocument/2006/relationships/slide" Target="slides/slide31.xml"/><Relationship Id="rId57" Type="http://schemas.openxmlformats.org/officeDocument/2006/relationships/slide" Target="slides/slide34.xml"/><Relationship Id="rId56" Type="http://schemas.openxmlformats.org/officeDocument/2006/relationships/slide" Target="slides/slide33.xml"/><Relationship Id="rId59" Type="http://schemas.openxmlformats.org/officeDocument/2006/relationships/slide" Target="slides/slide36.xml"/><Relationship Id="rId58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7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7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7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7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7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7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7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7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7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7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8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8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8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8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8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8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8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8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8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8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8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8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8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8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8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8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8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8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8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9" name="Google Shape;139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40" name="Google Shape;140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41" name="Google Shape;141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 rot="5400000">
            <a:off x="4318793" y="2272507"/>
            <a:ext cx="6030913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 rot="5400000">
            <a:off x="356393" y="405607"/>
            <a:ext cx="6030913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5800" y="16002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4495800" y="40005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Text" type="twoObjAndTx">
  <p:cSld name="TWO_OBJECTS_AND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33400" y="16002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533400" y="40005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3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7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6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3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1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11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8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4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" name="Google Shape;31;p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8615362" y="64484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8615362" y="6486525"/>
            <a:ext cx="2667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hyperlink" Target="http://cos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hyperlink" Target="http://aimanhanna.com/concordia/comp445/RSA%20Laboratories%20-%20The%20RSA%20Challenge%20Numbers.htm" TargetMode="External"/><Relationship Id="rId5" Type="http://schemas.openxmlformats.org/officeDocument/2006/relationships/hyperlink" Target="http://aimanhanna.com/concordia/comp445/RSA%20Laboratories%20-%20The%20RSA%20Challenge%20Numbers.ht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24.png"/><Relationship Id="rId7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24.png"/><Relationship Id="rId7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3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2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8.png"/><Relationship Id="rId4" Type="http://schemas.openxmlformats.org/officeDocument/2006/relationships/image" Target="../media/image35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29.png"/><Relationship Id="rId7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Relationship Id="rId7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512762" y="619125"/>
            <a:ext cx="7829550" cy="606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and Computer Networks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6600"/>
              </a:buClr>
              <a:buSzPts val="1200"/>
              <a:buFont typeface="Times New Roman"/>
              <a:buNone/>
            </a:pPr>
            <a:br>
              <a:rPr b="1" i="0" lang="en-US" sz="12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000" u="none" cap="none" strike="noStrike">
                <a:solidFill>
                  <a:srgbClr val="33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Computer Networks Security</a:t>
            </a:r>
            <a:endParaRPr b="0" i="0" sz="4400" u="none" cap="none" strike="noStrik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Aiman Hanna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Software Engineering </a:t>
            </a:r>
            <a:b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Concordia University, Montreal, Canada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slides has  mainly been extracted, modified and updated from original slides of :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Networking: A Top Down Approach,  6th edition  Jim Kurose, Keith Ross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Addison-Wesley, 2013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 materials have been extracted, modified and updated from: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Communications and Networking, 3e by William A. Shay 2005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1996-2013 J.F Kurose and K.W. Ross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Copyright © 2005 William A. Shay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100"/>
              <a:buFont typeface="Times New Roman"/>
              <a:buNone/>
            </a:pP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2018 Aiman Hanna </a:t>
            </a:r>
            <a:b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1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rights reserved </a:t>
            </a:r>
            <a:endParaRPr/>
          </a:p>
        </p:txBody>
      </p:sp>
      <p:pic>
        <p:nvPicPr>
          <p:cNvPr descr="logo.png" id="208" name="Google Shape;2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12" y="280987"/>
            <a:ext cx="2424112" cy="60325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209" name="Google Shape;209;p36"/>
          <p:cNvGrpSpPr/>
          <p:nvPr/>
        </p:nvGrpSpPr>
        <p:grpSpPr>
          <a:xfrm>
            <a:off x="1633537" y="2752725"/>
            <a:ext cx="5630863" cy="346075"/>
            <a:chOff x="0" y="0"/>
            <a:chExt cx="2147483647" cy="2147483646"/>
          </a:xfrm>
        </p:grpSpPr>
        <p:pic>
          <p:nvPicPr>
            <p:cNvPr descr="underline_base" id="210" name="Google Shape;21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derline_base" id="211" name="Google Shape;21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935206" y="1005648885"/>
              <a:ext cx="2061548440" cy="114183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Breaking an encryption scheme!</a:t>
            </a:r>
            <a:endParaRPr/>
          </a:p>
        </p:txBody>
      </p:sp>
      <p:pic>
        <p:nvPicPr>
          <p:cNvPr descr="underline_base" id="331" name="Google Shape;3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1054100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447675" y="1274762"/>
            <a:ext cx="843915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encrypted data is decrypted if the encryption key and method are known 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encryption and decryption keys are the same, this is called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symmetric key cryptosystem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issues: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happens if the key is compromised?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happens if the key and encryption methods became known?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about authentication &amp; authorization?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Breaking an encryption scheme!</a:t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533400" y="161131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cipher-text only attack: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has ciphertext she can analyze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two approaches: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brute force: search through all keys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statistical analysis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4495800" y="1600200"/>
            <a:ext cx="43259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known-plaintext attack: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has plaintext corresponding to ciphertext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in monoalphabetic cipher, Trudy determines pairings for a,l,i,c,e,b,o,b</a:t>
            </a:r>
            <a:endParaRPr/>
          </a:p>
          <a:p>
            <a:pPr indent="-1079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chosen-plaintext attack: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can get ciphertext for chosen plaintext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341" name="Google Shape;3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" y="1054100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381000" y="1412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cryptography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625475" y="4021137"/>
            <a:ext cx="8218487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symmetric key crypto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Bob and Alice share same (symmetric) key: 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key is knowing substitution pattern in mono alphabetic substitution cipher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sng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do Bob and Alice agree on key value?</a:t>
            </a:r>
            <a:endParaRPr/>
          </a:p>
        </p:txBody>
      </p:sp>
      <p:sp>
        <p:nvSpPr>
          <p:cNvPr id="349" name="Google Shape;349;p47"/>
          <p:cNvSpPr txBox="1"/>
          <p:nvPr/>
        </p:nvSpPr>
        <p:spPr>
          <a:xfrm>
            <a:off x="3486150" y="2613025"/>
            <a:ext cx="1409700" cy="400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ciphertext</a:t>
            </a:r>
            <a:endParaRPr/>
          </a:p>
        </p:txBody>
      </p:sp>
      <p:grpSp>
        <p:nvGrpSpPr>
          <p:cNvPr id="350" name="Google Shape;350;p47"/>
          <p:cNvGrpSpPr/>
          <p:nvPr/>
        </p:nvGrpSpPr>
        <p:grpSpPr>
          <a:xfrm>
            <a:off x="2165350" y="1716087"/>
            <a:ext cx="642937" cy="579437"/>
            <a:chOff x="2193925" y="1644650"/>
            <a:chExt cx="642937" cy="579437"/>
          </a:xfrm>
        </p:grpSpPr>
        <p:sp>
          <p:nvSpPr>
            <p:cNvPr id="351" name="Google Shape;351;p47"/>
            <p:cNvSpPr txBox="1"/>
            <p:nvPr/>
          </p:nvSpPr>
          <p:spPr>
            <a:xfrm>
              <a:off x="2193925" y="1644650"/>
              <a:ext cx="390525" cy="461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352" name="Google Shape;352;p47"/>
            <p:cNvSpPr txBox="1"/>
            <p:nvPr/>
          </p:nvSpPr>
          <p:spPr>
            <a:xfrm>
              <a:off x="2476500" y="1827212"/>
              <a:ext cx="360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pic>
        <p:nvPicPr>
          <p:cNvPr descr="Alice"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950" y="1666875"/>
            <a:ext cx="698500" cy="86201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1982787" y="2573337"/>
            <a:ext cx="1392237" cy="803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7"/>
          <p:cNvSpPr txBox="1"/>
          <p:nvPr/>
        </p:nvSpPr>
        <p:spPr>
          <a:xfrm>
            <a:off x="1944687" y="2582862"/>
            <a:ext cx="14954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5100637" y="2571750"/>
            <a:ext cx="1377950" cy="8032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5057775" y="2595562"/>
            <a:ext cx="15652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decryption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cxnSp>
        <p:nvCxnSpPr>
          <p:cNvPr id="358" name="Google Shape;358;p47"/>
          <p:cNvCxnSpPr/>
          <p:nvPr/>
        </p:nvCxnSpPr>
        <p:spPr>
          <a:xfrm>
            <a:off x="3403600" y="2986087"/>
            <a:ext cx="1692275" cy="7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9" name="Google Shape;359;p47"/>
          <p:cNvCxnSpPr/>
          <p:nvPr/>
        </p:nvCxnSpPr>
        <p:spPr>
          <a:xfrm flipH="1">
            <a:off x="2373312" y="2193925"/>
            <a:ext cx="1587" cy="3921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Bob" id="360" name="Google Shape;36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787" y="1855787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7"/>
          <p:cNvCxnSpPr/>
          <p:nvPr/>
        </p:nvCxnSpPr>
        <p:spPr>
          <a:xfrm>
            <a:off x="1238250" y="3011487"/>
            <a:ext cx="6746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6548437" y="3008312"/>
            <a:ext cx="6746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BS00768_[1]" id="363" name="Google Shape;36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511425" y="1639887"/>
            <a:ext cx="465137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1773237" y="4481512"/>
            <a:ext cx="3254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grpSp>
        <p:nvGrpSpPr>
          <p:cNvPr id="365" name="Google Shape;365;p47"/>
          <p:cNvGrpSpPr/>
          <p:nvPr/>
        </p:nvGrpSpPr>
        <p:grpSpPr>
          <a:xfrm>
            <a:off x="5351462" y="1665287"/>
            <a:ext cx="642937" cy="579437"/>
            <a:chOff x="2193925" y="1644650"/>
            <a:chExt cx="642937" cy="579437"/>
          </a:xfrm>
        </p:grpSpPr>
        <p:sp>
          <p:nvSpPr>
            <p:cNvPr id="366" name="Google Shape;366;p47"/>
            <p:cNvSpPr txBox="1"/>
            <p:nvPr/>
          </p:nvSpPr>
          <p:spPr>
            <a:xfrm>
              <a:off x="2193925" y="1644650"/>
              <a:ext cx="390525" cy="461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367" name="Google Shape;367;p47"/>
            <p:cNvSpPr txBox="1"/>
            <p:nvPr/>
          </p:nvSpPr>
          <p:spPr>
            <a:xfrm>
              <a:off x="2476500" y="1827212"/>
              <a:ext cx="360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cxnSp>
        <p:nvCxnSpPr>
          <p:cNvPr id="368" name="Google Shape;368;p47"/>
          <p:cNvCxnSpPr/>
          <p:nvPr/>
        </p:nvCxnSpPr>
        <p:spPr>
          <a:xfrm flipH="1">
            <a:off x="5559425" y="2143125"/>
            <a:ext cx="1587" cy="3921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BS00768_[1]" id="369" name="Google Shape;3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697537" y="1589087"/>
            <a:ext cx="465137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7"/>
          <p:cNvSpPr txBox="1"/>
          <p:nvPr/>
        </p:nvSpPr>
        <p:spPr>
          <a:xfrm>
            <a:off x="319087" y="2643187"/>
            <a:ext cx="16525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plaintext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message, m</a:t>
            </a:r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665537" y="3149600"/>
            <a:ext cx="10223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6689725" y="3141662"/>
            <a:ext cx="22113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 = K</a:t>
            </a:r>
            <a:r>
              <a:rPr b="1" baseline="-2500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(K</a:t>
            </a:r>
            <a:r>
              <a:rPr b="1" baseline="-2500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(m))</a:t>
            </a:r>
            <a:endParaRPr/>
          </a:p>
        </p:txBody>
      </p:sp>
      <p:pic>
        <p:nvPicPr>
          <p:cNvPr descr="underline_base" id="373" name="Google Shape;373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" y="95091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sp>
        <p:nvSpPr>
          <p:cNvPr id="375" name="Google Shape;375;p47"/>
          <p:cNvSpPr txBox="1"/>
          <p:nvPr/>
        </p:nvSpPr>
        <p:spPr>
          <a:xfrm>
            <a:off x="6627812" y="2622550"/>
            <a:ext cx="1238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plaintext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idx="4294967295" type="title"/>
          </p:nvPr>
        </p:nvSpPr>
        <p:spPr>
          <a:xfrm>
            <a:off x="468312" y="109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Encryption schemes</a:t>
            </a:r>
            <a:endParaRPr/>
          </a:p>
        </p:txBody>
      </p:sp>
      <p:sp>
        <p:nvSpPr>
          <p:cNvPr id="381" name="Google Shape;381;p48"/>
          <p:cNvSpPr txBox="1"/>
          <p:nvPr/>
        </p:nvSpPr>
        <p:spPr>
          <a:xfrm>
            <a:off x="457200" y="1254125"/>
            <a:ext cx="8399462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Cabin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Caesar Cipher</a:t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replaces each character by another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 What is the plaintext of the following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ciphertext: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Yjq%mpqyu%yjgtg%vjg%tqcfu%yknn%ngcf%wu,%qpna%c%hqqn%yqwnf%uca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this is not so difficult to guess! Is it?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once some characters are guessed, the rest like the TV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show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Wheel of Fortune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pic>
        <p:nvPicPr>
          <p:cNvPr descr="underline_base" id="382" name="Google Shape;3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95091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idx="4294967295" type="title"/>
          </p:nvPr>
        </p:nvSpPr>
        <p:spPr>
          <a:xfrm>
            <a:off x="468312" y="109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Encryption schemes</a:t>
            </a:r>
            <a:endParaRPr/>
          </a:p>
        </p:txBody>
      </p:sp>
      <p:sp>
        <p:nvSpPr>
          <p:cNvPr id="389" name="Google Shape;389;p49"/>
          <p:cNvSpPr txBox="1"/>
          <p:nvPr>
            <p:ph idx="4294967295" type="body"/>
          </p:nvPr>
        </p:nvSpPr>
        <p:spPr>
          <a:xfrm>
            <a:off x="544512" y="1398587"/>
            <a:ext cx="8077200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substitution cipher: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substituting one thing for another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monoalphabetic cipher: substitute one letter for another</a:t>
            </a: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1174750" y="2516187"/>
            <a:ext cx="7121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plaintext:  abcdefghijklmnopqrstuvwxyz</a:t>
            </a:r>
            <a:endParaRPr/>
          </a:p>
        </p:txBody>
      </p:sp>
      <p:sp>
        <p:nvSpPr>
          <p:cNvPr id="391" name="Google Shape;391;p49"/>
          <p:cNvSpPr txBox="1"/>
          <p:nvPr/>
        </p:nvSpPr>
        <p:spPr>
          <a:xfrm>
            <a:off x="1011237" y="3295650"/>
            <a:ext cx="7304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ciphertext:  mnbvcxzasdfghjklpoiuytrewq</a:t>
            </a:r>
            <a:endParaRPr/>
          </a:p>
        </p:txBody>
      </p:sp>
      <p:cxnSp>
        <p:nvCxnSpPr>
          <p:cNvPr id="392" name="Google Shape;392;p49"/>
          <p:cNvCxnSpPr/>
          <p:nvPr/>
        </p:nvCxnSpPr>
        <p:spPr>
          <a:xfrm>
            <a:off x="3536950" y="2925762"/>
            <a:ext cx="0" cy="4937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3" name="Google Shape;393;p49"/>
          <p:cNvCxnSpPr/>
          <p:nvPr/>
        </p:nvCxnSpPr>
        <p:spPr>
          <a:xfrm>
            <a:off x="8110537" y="2889250"/>
            <a:ext cx="0" cy="4937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4" name="Google Shape;394;p49"/>
          <p:cNvSpPr txBox="1"/>
          <p:nvPr/>
        </p:nvSpPr>
        <p:spPr>
          <a:xfrm>
            <a:off x="2120900" y="4067175"/>
            <a:ext cx="6208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Plaintext: bob. i love you. alice</a:t>
            </a:r>
            <a:endParaRPr/>
          </a:p>
        </p:txBody>
      </p:sp>
      <p:sp>
        <p:nvSpPr>
          <p:cNvPr id="395" name="Google Shape;395;p49"/>
          <p:cNvSpPr txBox="1"/>
          <p:nvPr/>
        </p:nvSpPr>
        <p:spPr>
          <a:xfrm>
            <a:off x="1965325" y="4492625"/>
            <a:ext cx="6391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ciphertext: nkn. s gktc wky. mgsbc</a:t>
            </a: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1184275" y="4002087"/>
            <a:ext cx="7826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e.g.:</a:t>
            </a: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546225" y="5332412"/>
            <a:ext cx="67945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Encryption key: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mapping from set of 26 letters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to set of 26 letters</a:t>
            </a:r>
            <a:endParaRPr/>
          </a:p>
        </p:txBody>
      </p:sp>
      <p:pic>
        <p:nvPicPr>
          <p:cNvPr descr="underline_base" id="398" name="Google Shape;3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36625"/>
            <a:ext cx="59420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0768_[1]" id="399" name="Google Shape;3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27112" y="5475287"/>
            <a:ext cx="465137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idx="4294967295" type="title"/>
          </p:nvPr>
        </p:nvSpPr>
        <p:spPr>
          <a:xfrm>
            <a:off x="468312" y="109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Encryption schemes</a:t>
            </a:r>
            <a:endParaRPr/>
          </a:p>
        </p:txBody>
      </p:sp>
      <p:pic>
        <p:nvPicPr>
          <p:cNvPr descr="underline_base" id="406" name="Google Shape;40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366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0"/>
          <p:cNvSpPr txBox="1"/>
          <p:nvPr/>
        </p:nvSpPr>
        <p:spPr>
          <a:xfrm>
            <a:off x="447675" y="1223962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Polyalphabetic Cipher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plaintext characters are not always replaced with the same ciphertext character 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replace each character depending on character sequence as well as its position in the message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(int i=0; i &lt; length of P; i++)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				C[i] = P[i] + K + (i mod 3)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K=10, then 10 is added to characters in position 0, 3, 6, …; and 11 is added for those in positions 1, 4, 7; and 12 is added for those in 2, 5,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Google Shape;408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idx="4294967295" type="title"/>
          </p:nvPr>
        </p:nvSpPr>
        <p:spPr>
          <a:xfrm>
            <a:off x="468312" y="109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Encryption schemes</a:t>
            </a:r>
            <a:endParaRPr/>
          </a:p>
        </p:txBody>
      </p:sp>
      <p:pic>
        <p:nvPicPr>
          <p:cNvPr descr="underline_base" id="414" name="Google Shape;4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9366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1"/>
          <p:cNvSpPr txBox="1"/>
          <p:nvPr/>
        </p:nvSpPr>
        <p:spPr>
          <a:xfrm>
            <a:off x="447675" y="1309687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Polyalphabetic Cipher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THEMTHENTHEY will be UJHNVKFPWIG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is encrypted into UJH, VKF, and WIG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repetition is fewer but still there 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professional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thief may still be able to break-in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idx="4294967295" type="title"/>
          </p:nvPr>
        </p:nvSpPr>
        <p:spPr>
          <a:xfrm>
            <a:off x="347662" y="0"/>
            <a:ext cx="8353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more sophisticated encryption approaches</a:t>
            </a:r>
            <a:endParaRPr/>
          </a:p>
        </p:txBody>
      </p:sp>
      <p:pic>
        <p:nvPicPr>
          <p:cNvPr descr="underline_base" id="422" name="Google Shape;4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8032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2"/>
          <p:cNvSpPr txBox="1"/>
          <p:nvPr/>
        </p:nvSpPr>
        <p:spPr>
          <a:xfrm>
            <a:off x="447675" y="1139825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Cabin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Transposition Cipher</a:t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rearrange the plaintext characters into a 2-D array and sends columns based on a specific permutation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problem: character frequencies are preserved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FOLLOW THE YELLOW BRICK ROAD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=2,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=4,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=3,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=1, p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=5 then the encrypted msg is: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O YWCALHLB LTE KDFW OIOOELRR </a:t>
            </a:r>
            <a:endParaRPr/>
          </a:p>
        </p:txBody>
      </p:sp>
      <p:sp>
        <p:nvSpPr>
          <p:cNvPr id="424" name="Google Shape;424;p52"/>
          <p:cNvSpPr txBox="1"/>
          <p:nvPr/>
        </p:nvSpPr>
        <p:spPr>
          <a:xfrm>
            <a:off x="714375" y="4213225"/>
            <a:ext cx="77724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		2		3		4		5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		O		L		L		O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					T		H		E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Y		E		L		L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			W				B		R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			C		K				R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			A		D</a:t>
            </a:r>
            <a:endParaRPr/>
          </a:p>
        </p:txBody>
      </p:sp>
      <p:sp>
        <p:nvSpPr>
          <p:cNvPr id="425" name="Google Shape;425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idx="4294967295" type="title"/>
          </p:nvPr>
        </p:nvSpPr>
        <p:spPr>
          <a:xfrm>
            <a:off x="347662" y="0"/>
            <a:ext cx="8353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more sophisticated encryption approaches</a:t>
            </a:r>
            <a:endParaRPr/>
          </a:p>
        </p:txBody>
      </p:sp>
      <p:sp>
        <p:nvSpPr>
          <p:cNvPr id="431" name="Google Shape;431;p53"/>
          <p:cNvSpPr txBox="1"/>
          <p:nvPr>
            <p:ph idx="4294967295" type="body"/>
          </p:nvPr>
        </p:nvSpPr>
        <p:spPr>
          <a:xfrm>
            <a:off x="519112" y="1150937"/>
            <a:ext cx="81153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substitution ciphers, 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,…,M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endParaRPr/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baseline="-2500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cycling pattern: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e.g., n=4: 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;   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;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..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each new plaintext symbol, use subsequent substitution pattern in cyclic pattern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dog: d from 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 o from 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, g from M</a:t>
            </a:r>
            <a:r>
              <a:rPr b="0" baseline="-25000" i="0" lang="en-US" sz="2400" u="none" cap="none" strike="noStrike">
                <a:solidFill>
                  <a:srgbClr val="0080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endParaRPr/>
          </a:p>
          <a:p>
            <a:pPr indent="-1333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rgbClr val="008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   Encryption key: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substitution ciphers, and cyclic             pattern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need not be just n-bit pattern</a:t>
            </a:r>
            <a:endParaRPr/>
          </a:p>
        </p:txBody>
      </p:sp>
      <p:pic>
        <p:nvPicPr>
          <p:cNvPr descr="underline_base" id="432" name="Google Shape;4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803275"/>
            <a:ext cx="73136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0768_[1]" id="433" name="Google Shape;43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36562" y="4471987"/>
            <a:ext cx="465137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idx="4294967295" type="title"/>
          </p:nvPr>
        </p:nvSpPr>
        <p:spPr>
          <a:xfrm>
            <a:off x="347662" y="0"/>
            <a:ext cx="8353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more sophisticated encryption approaches</a:t>
            </a:r>
            <a:endParaRPr/>
          </a:p>
        </p:txBody>
      </p:sp>
      <p:pic>
        <p:nvPicPr>
          <p:cNvPr descr="underline_base" id="440" name="Google Shape;4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8032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sp>
        <p:nvSpPr>
          <p:cNvPr id="442" name="Google Shape;442;p54"/>
          <p:cNvSpPr txBox="1"/>
          <p:nvPr/>
        </p:nvSpPr>
        <p:spPr>
          <a:xfrm>
            <a:off x="447675" y="1139825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Bit-Level Ciphering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 all transmissions are over characters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creates a key (a bit string) secretly and randomly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divides the message into substrings of the same length as the key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XOR all substrings with the key and transmit the result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decryption in that case is not a reverse operation; rather a repetition of the encryption operation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 is network security?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533400" y="1323975"/>
            <a:ext cx="7772400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confidentiality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sender, intended receiver should “understand” message contents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encrypts message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receiver decrypts message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authentication: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sender, receiver want to confirm identity of each other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message integrity: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sender, receiver want to ensure message not altered (in transit, or afterwards) without detection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access and availability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services must be accessible and available to users</a:t>
            </a:r>
            <a:endParaRPr/>
          </a:p>
        </p:txBody>
      </p:sp>
      <p:pic>
        <p:nvPicPr>
          <p:cNvPr descr="underline_base"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414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idx="4294967295" type="title"/>
          </p:nvPr>
        </p:nvSpPr>
        <p:spPr>
          <a:xfrm>
            <a:off x="347662" y="0"/>
            <a:ext cx="8353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more sophisticated encryption approaches</a:t>
            </a:r>
            <a:endParaRPr/>
          </a:p>
        </p:txBody>
      </p:sp>
      <p:pic>
        <p:nvPicPr>
          <p:cNvPr descr="underline_base" id="448" name="Google Shape;44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8032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5"/>
          <p:cNvSpPr txBox="1"/>
          <p:nvPr/>
        </p:nvSpPr>
        <p:spPr>
          <a:xfrm>
            <a:off x="447675" y="1020762"/>
            <a:ext cx="84391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Cabin"/>
              <a:buNone/>
            </a:pPr>
            <a:r>
              <a:rPr b="1" i="0" lang="en-US" sz="28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Bit-Level Ciphering</a:t>
            </a:r>
            <a:endParaRPr/>
          </a:p>
        </p:txBody>
      </p:sp>
      <p:sp>
        <p:nvSpPr>
          <p:cNvPr id="450" name="Google Shape;450;p55"/>
          <p:cNvSpPr txBox="1"/>
          <p:nvPr/>
        </p:nvSpPr>
        <p:spPr>
          <a:xfrm>
            <a:off x="314325" y="5046662"/>
            <a:ext cx="8439150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length is sensitive here. 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6814f7xxx3" id="451" name="Google Shape;45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" y="2573337"/>
            <a:ext cx="8532812" cy="16954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52" name="Google Shape;452;p55"/>
          <p:cNvSpPr txBox="1"/>
          <p:nvPr/>
        </p:nvSpPr>
        <p:spPr>
          <a:xfrm>
            <a:off x="1116012" y="4440237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Using XOR Bit Operation </a:t>
            </a:r>
            <a:endParaRPr/>
          </a:p>
        </p:txBody>
      </p:sp>
      <p:sp>
        <p:nvSpPr>
          <p:cNvPr id="453" name="Google Shape;453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sp>
        <p:nvSpPr>
          <p:cNvPr id="454" name="Google Shape;454;p55"/>
          <p:cNvSpPr txBox="1"/>
          <p:nvPr/>
        </p:nvSpPr>
        <p:spPr>
          <a:xfrm>
            <a:off x="363537" y="1922462"/>
            <a:ext cx="1900237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idx="4294967295" type="title"/>
          </p:nvPr>
        </p:nvSpPr>
        <p:spPr>
          <a:xfrm>
            <a:off x="347662" y="0"/>
            <a:ext cx="8353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more sophisticated encryption approaches</a:t>
            </a:r>
            <a:endParaRPr/>
          </a:p>
        </p:txBody>
      </p:sp>
      <p:pic>
        <p:nvPicPr>
          <p:cNvPr descr="underline_base" id="460" name="Google Shape;4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62" y="8032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6"/>
          <p:cNvSpPr txBox="1"/>
          <p:nvPr/>
        </p:nvSpPr>
        <p:spPr>
          <a:xfrm>
            <a:off x="447675" y="1139825"/>
            <a:ext cx="843915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Bit-Level Ciphering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advantages: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is used once, so comparisons to other cipher texts is not possible, so code is unbreakable without trying all possible decryption keys 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such unbreakable ciphers are also called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one-time pads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keys, sometimes large ones, must be communicated to the receiver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keys are used only once! </a:t>
            </a:r>
            <a:endParaRPr/>
          </a:p>
        </p:txBody>
      </p:sp>
      <p:sp>
        <p:nvSpPr>
          <p:cNvPr id="462" name="Google Shape;462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crypto: DES</a:t>
            </a:r>
            <a:endParaRPr/>
          </a:p>
        </p:txBody>
      </p:sp>
      <p:pic>
        <p:nvPicPr>
          <p:cNvPr descr="underline_base" id="468" name="Google Shape;46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7"/>
          <p:cNvSpPr txBox="1"/>
          <p:nvPr/>
        </p:nvSpPr>
        <p:spPr>
          <a:xfrm>
            <a:off x="447675" y="1139825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Data Encryption Standards (DES) 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widely used as encryption standard (US encryption standard [NIST 1993])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divides messages into 64-bit blocks and encrypts each one (using 56-bit symmetric key)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 bits are used for error detection, so the key used is 56-bit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employs complex steps including transposition, XOR, substitutions, and others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general, DES has a total of 19 steps, where the output of each step is the input of the following one  </a:t>
            </a:r>
            <a:endParaRPr/>
          </a:p>
        </p:txBody>
      </p:sp>
      <p:sp>
        <p:nvSpPr>
          <p:cNvPr id="470" name="Google Shape;470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crypto: DES</a:t>
            </a:r>
            <a:endParaRPr/>
          </a:p>
        </p:txBody>
      </p:sp>
      <p:sp>
        <p:nvSpPr>
          <p:cNvPr id="476" name="Google Shape;476;p58"/>
          <p:cNvSpPr txBox="1"/>
          <p:nvPr>
            <p:ph idx="1" type="body"/>
          </p:nvPr>
        </p:nvSpPr>
        <p:spPr>
          <a:xfrm>
            <a:off x="579437" y="1206500"/>
            <a:ext cx="8278812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DES: Data Encryption Standard</a:t>
            </a:r>
            <a:endParaRPr/>
          </a:p>
        </p:txBody>
      </p:sp>
      <p:pic>
        <p:nvPicPr>
          <p:cNvPr descr="underline_base" id="477" name="Google Shape;47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54848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814f7xxx4" id="478" name="Google Shape;47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6462" y="1638300"/>
            <a:ext cx="3290887" cy="49926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79" name="Google Shape;479;p58"/>
          <p:cNvSpPr txBox="1"/>
          <p:nvPr/>
        </p:nvSpPr>
        <p:spPr>
          <a:xfrm>
            <a:off x="1446212" y="3654425"/>
            <a:ext cx="21812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 of DES</a:t>
            </a:r>
            <a:endParaRPr/>
          </a:p>
        </p:txBody>
      </p:sp>
      <p:sp>
        <p:nvSpPr>
          <p:cNvPr id="480" name="Google Shape;480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14f7xxx5" id="485" name="Google Shape;4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475" y="304800"/>
            <a:ext cx="4559300" cy="64897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554037" y="2046287"/>
            <a:ext cx="34163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DES: Data Encryption Standard</a:t>
            </a:r>
            <a:endParaRPr/>
          </a:p>
        </p:txBody>
      </p:sp>
      <p:sp>
        <p:nvSpPr>
          <p:cNvPr id="487" name="Google Shape;487;p59"/>
          <p:cNvSpPr txBox="1"/>
          <p:nvPr/>
        </p:nvSpPr>
        <p:spPr>
          <a:xfrm>
            <a:off x="1725612" y="3621087"/>
            <a:ext cx="21812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16 Steps of DES</a:t>
            </a:r>
            <a:endParaRPr/>
          </a:p>
        </p:txBody>
      </p:sp>
      <p:sp>
        <p:nvSpPr>
          <p:cNvPr id="488" name="Google Shape;488;p59"/>
          <p:cNvSpPr txBox="1"/>
          <p:nvPr>
            <p:ph type="title"/>
          </p:nvPr>
        </p:nvSpPr>
        <p:spPr>
          <a:xfrm>
            <a:off x="293687" y="304800"/>
            <a:ext cx="3927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2777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</a:t>
            </a:r>
            <a:b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crypto: DES</a:t>
            </a:r>
            <a:endParaRPr/>
          </a:p>
        </p:txBody>
      </p:sp>
      <p:pic>
        <p:nvPicPr>
          <p:cNvPr descr="underline_base" id="489" name="Google Shape;4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25" y="1327150"/>
            <a:ext cx="2851150" cy="16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/>
        </p:nvSpPr>
        <p:spPr>
          <a:xfrm>
            <a:off x="376237" y="2222500"/>
            <a:ext cx="3717925" cy="304641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293687" y="304800"/>
            <a:ext cx="39274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2777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</a:t>
            </a:r>
            <a:b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crypto: DES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509587" y="2517775"/>
            <a:ext cx="3527425" cy="248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 permutation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16 identical “rounds” of function application, each using different 48 bits of key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permutation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97" name="Google Shape;497;p60"/>
          <p:cNvGrpSpPr/>
          <p:nvPr/>
        </p:nvGrpSpPr>
        <p:grpSpPr>
          <a:xfrm>
            <a:off x="587375" y="1928812"/>
            <a:ext cx="2176462" cy="523875"/>
            <a:chOff x="609600" y="2146300"/>
            <a:chExt cx="2176462" cy="523875"/>
          </a:xfrm>
        </p:grpSpPr>
        <p:sp>
          <p:nvSpPr>
            <p:cNvPr id="498" name="Google Shape;498;p60"/>
            <p:cNvSpPr txBox="1"/>
            <p:nvPr/>
          </p:nvSpPr>
          <p:spPr>
            <a:xfrm>
              <a:off x="611187" y="2152650"/>
              <a:ext cx="2174875" cy="422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0"/>
            <p:cNvSpPr txBox="1"/>
            <p:nvPr/>
          </p:nvSpPr>
          <p:spPr>
            <a:xfrm>
              <a:off x="609600" y="2146300"/>
              <a:ext cx="2132012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DES operation</a:t>
              </a:r>
              <a:endParaRPr/>
            </a:p>
          </p:txBody>
        </p:sp>
      </p:grpSp>
      <p:pic>
        <p:nvPicPr>
          <p:cNvPr descr="07-06" id="500" name="Google Shape;50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587" y="282575"/>
            <a:ext cx="4043362" cy="62103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nderline_base" id="501" name="Google Shape;50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225" y="1327150"/>
            <a:ext cx="2851150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crypto: DES</a:t>
            </a:r>
            <a:endParaRPr/>
          </a:p>
        </p:txBody>
      </p:sp>
      <p:pic>
        <p:nvPicPr>
          <p:cNvPr descr="underline_base" id="508" name="Google Shape;50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1"/>
          <p:cNvSpPr txBox="1"/>
          <p:nvPr/>
        </p:nvSpPr>
        <p:spPr>
          <a:xfrm>
            <a:off x="447675" y="1139825"/>
            <a:ext cx="8439150" cy="533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Data Encryption Standards (DES) 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 can operate in several modes including: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ECB –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Codebook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CBC –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Cipher Block Chaining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ECB, if the original string has similar 64-bit blocks, then the cipher of these blocks is consequently the same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is not good since patterns are possible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CBC disrupts this pattern by performing an XOR between the block and the previous encrypted block before encrypting the new block </a:t>
            </a:r>
            <a:endParaRPr/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1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XOR is performed with an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initialization vector</a:t>
            </a:r>
            <a:endParaRPr/>
          </a:p>
        </p:txBody>
      </p:sp>
      <p:sp>
        <p:nvSpPr>
          <p:cNvPr id="510" name="Google Shape;510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crypto: DES</a:t>
            </a:r>
            <a:endParaRPr/>
          </a:p>
        </p:txBody>
      </p:sp>
      <p:pic>
        <p:nvPicPr>
          <p:cNvPr descr="underline_base" id="516" name="Google Shape;51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2"/>
          <p:cNvSpPr txBox="1"/>
          <p:nvPr/>
        </p:nvSpPr>
        <p:spPr>
          <a:xfrm>
            <a:off x="447675" y="1139825"/>
            <a:ext cx="8439150" cy="62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Data Encryption Standards (DES) – CBC Mode</a:t>
            </a:r>
            <a:endParaRPr/>
          </a:p>
        </p:txBody>
      </p:sp>
      <p:pic>
        <p:nvPicPr>
          <p:cNvPr descr="6814f7xxx6" id="518" name="Google Shape;51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0" y="1865312"/>
            <a:ext cx="7245350" cy="32289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19" name="Google Shape;519;p62"/>
          <p:cNvSpPr txBox="1"/>
          <p:nvPr/>
        </p:nvSpPr>
        <p:spPr>
          <a:xfrm>
            <a:off x="1082675" y="5253037"/>
            <a:ext cx="64976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Block Chaining  (CBC)  Mode of DES Encryption</a:t>
            </a:r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Symmetric key crypto: DES</a:t>
            </a:r>
            <a:endParaRPr/>
          </a:p>
        </p:txBody>
      </p:sp>
      <p:sp>
        <p:nvSpPr>
          <p:cNvPr id="526" name="Google Shape;526;p63"/>
          <p:cNvSpPr txBox="1"/>
          <p:nvPr>
            <p:ph idx="1" type="body"/>
          </p:nvPr>
        </p:nvSpPr>
        <p:spPr>
          <a:xfrm>
            <a:off x="579437" y="919162"/>
            <a:ext cx="8278812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How secure is DES?</a:t>
            </a:r>
            <a:endParaRPr/>
          </a:p>
        </p:txBody>
      </p:sp>
      <p:pic>
        <p:nvPicPr>
          <p:cNvPr descr="underline_base" id="527" name="Google Shape;52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/>
        </p:nvSpPr>
        <p:spPr>
          <a:xfrm>
            <a:off x="447675" y="1393825"/>
            <a:ext cx="8439150" cy="502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unless the key is knows it is very difficult to break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is a method where all possible keys are attempted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56-bit key ➔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7.2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keys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these keys would take 4500 years in an Alpha station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many years, researchers tried to break DES without success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1998, the Electronic Frontier Foundation built a DES Cracker, a specially designed computer, at a trivial cost of 250,000$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http://w2.eff.org/Privacy/Crypto/Crypto_misc/DESCracker/HTML/19980716_eff_des_faq.html#cost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event rendered DES obsolete! 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of 128 bits could provide a reasonable solution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3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keys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that tries 1 billion keys / microsecond would still take about 9.5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years to resolve all keys </a:t>
            </a:r>
            <a:endParaRPr/>
          </a:p>
        </p:txBody>
      </p:sp>
      <p:sp>
        <p:nvSpPr>
          <p:cNvPr id="529" name="Google Shape;529;p6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Triple DES</a:t>
            </a:r>
            <a:endParaRPr/>
          </a:p>
        </p:txBody>
      </p:sp>
      <p:pic>
        <p:nvPicPr>
          <p:cNvPr descr="underline_base" id="535" name="Google Shape;53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2" y="754062"/>
            <a:ext cx="2465387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4"/>
          <p:cNvSpPr txBox="1"/>
          <p:nvPr/>
        </p:nvSpPr>
        <p:spPr>
          <a:xfrm>
            <a:off x="447675" y="1071562"/>
            <a:ext cx="843915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an alternative to DES</a:t>
            </a:r>
            <a:endParaRPr/>
          </a:p>
          <a:p>
            <a:pPr indent="-22733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encrypts data 3 times </a:t>
            </a:r>
            <a:endParaRPr/>
          </a:p>
          <a:p>
            <a:pPr indent="-22733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example, suppose E</a:t>
            </a:r>
            <a:r>
              <a:rPr b="0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and D</a:t>
            </a:r>
            <a:r>
              <a:rPr b="0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are DES encryption and decryption using a key K, triple DES is calculated as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	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1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K3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(D</a:t>
            </a:r>
            <a:r>
              <a:rPr b="1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K2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(E</a:t>
            </a:r>
            <a:r>
              <a:rPr b="1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K1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(M)))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Triple DES uses 168-bit key, and proved to be solid </a:t>
            </a:r>
            <a:endParaRPr/>
          </a:p>
          <a:p>
            <a:pPr indent="-22733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relatively slow; 3 times of DES</a:t>
            </a:r>
            <a:endParaRPr/>
          </a:p>
        </p:txBody>
      </p:sp>
      <p:sp>
        <p:nvSpPr>
          <p:cNvPr id="537" name="Google Shape;537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228600" y="152400"/>
            <a:ext cx="84042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Friends and enemies: Alice, Bob, Trudy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533400" y="1282700"/>
            <a:ext cx="8142287" cy="161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well-known in network security world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Bob, Alice (friends) want to communicate “securely”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(intruder) may intercept, delete, add messages</a:t>
            </a:r>
            <a:endParaRPr/>
          </a:p>
        </p:txBody>
      </p:sp>
      <p:pic>
        <p:nvPicPr>
          <p:cNvPr descr="Alice" id="226" name="Google Shape;2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950" y="3370262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227" name="Google Shape;2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1825" y="3417887"/>
            <a:ext cx="812800" cy="830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228" name="Google Shape;228;p3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8487" y="5337175"/>
            <a:ext cx="10826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2038350" y="4205287"/>
            <a:ext cx="1293812" cy="803275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5780087" y="4217987"/>
            <a:ext cx="1293812" cy="803275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5849937" y="4265612"/>
            <a:ext cx="10969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233" name="Google Shape;233;p38"/>
          <p:cNvSpPr txBox="1"/>
          <p:nvPr/>
        </p:nvSpPr>
        <p:spPr>
          <a:xfrm>
            <a:off x="3052762" y="3460750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</p:txBody>
      </p:sp>
      <p:cxnSp>
        <p:nvCxnSpPr>
          <p:cNvPr id="234" name="Google Shape;234;p38"/>
          <p:cNvCxnSpPr/>
          <p:nvPr/>
        </p:nvCxnSpPr>
        <p:spPr>
          <a:xfrm>
            <a:off x="3768725" y="3883025"/>
            <a:ext cx="238125" cy="449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5" name="Google Shape;235;p38"/>
          <p:cNvSpPr txBox="1"/>
          <p:nvPr/>
        </p:nvSpPr>
        <p:spPr>
          <a:xfrm>
            <a:off x="3332162" y="4403725"/>
            <a:ext cx="2447925" cy="36671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38"/>
          <p:cNvCxnSpPr/>
          <p:nvPr/>
        </p:nvCxnSpPr>
        <p:spPr>
          <a:xfrm>
            <a:off x="3375025" y="4616450"/>
            <a:ext cx="2460625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4200525" y="3417887"/>
            <a:ext cx="1889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data, control messages</a:t>
            </a:r>
            <a:endParaRPr/>
          </a:p>
        </p:txBody>
      </p:sp>
      <p:cxnSp>
        <p:nvCxnSpPr>
          <p:cNvPr id="238" name="Google Shape;238;p38"/>
          <p:cNvCxnSpPr/>
          <p:nvPr/>
        </p:nvCxnSpPr>
        <p:spPr>
          <a:xfrm>
            <a:off x="5046662" y="4035425"/>
            <a:ext cx="223837" cy="517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9" name="Google Shape;239;p38"/>
          <p:cNvSpPr/>
          <p:nvPr/>
        </p:nvSpPr>
        <p:spPr>
          <a:xfrm>
            <a:off x="3854450" y="4656137"/>
            <a:ext cx="573087" cy="914400"/>
          </a:xfrm>
          <a:custGeom>
            <a:rect b="b" l="l" r="r" t="t"/>
            <a:pathLst>
              <a:path extrusionOk="0" h="789" w="344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/>
          <p:nvPr/>
        </p:nvSpPr>
        <p:spPr>
          <a:xfrm flipH="1">
            <a:off x="4529137" y="4654550"/>
            <a:ext cx="573087" cy="914400"/>
          </a:xfrm>
          <a:custGeom>
            <a:rect b="b" l="l" r="r" t="t"/>
            <a:pathLst>
              <a:path extrusionOk="0" h="789" w="344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38"/>
          <p:cNvCxnSpPr/>
          <p:nvPr/>
        </p:nvCxnSpPr>
        <p:spPr>
          <a:xfrm>
            <a:off x="1279525" y="4586287"/>
            <a:ext cx="8143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2" name="Google Shape;242;p38"/>
          <p:cNvSpPr txBox="1"/>
          <p:nvPr/>
        </p:nvSpPr>
        <p:spPr>
          <a:xfrm>
            <a:off x="504825" y="4316412"/>
            <a:ext cx="684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cxnSp>
        <p:nvCxnSpPr>
          <p:cNvPr id="243" name="Google Shape;243;p38"/>
          <p:cNvCxnSpPr/>
          <p:nvPr/>
        </p:nvCxnSpPr>
        <p:spPr>
          <a:xfrm>
            <a:off x="7086600" y="4556125"/>
            <a:ext cx="8143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4" name="Google Shape;244;p38"/>
          <p:cNvSpPr txBox="1"/>
          <p:nvPr/>
        </p:nvSpPr>
        <p:spPr>
          <a:xfrm>
            <a:off x="7874000" y="4286250"/>
            <a:ext cx="684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7670800" y="3100387"/>
            <a:ext cx="641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3359150" y="5727700"/>
            <a:ext cx="830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Trudy</a:t>
            </a:r>
            <a:endParaRPr/>
          </a:p>
        </p:txBody>
      </p:sp>
      <p:pic>
        <p:nvPicPr>
          <p:cNvPr descr="underline_base" id="248" name="Google Shape;24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062" y="850900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533400" y="228600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AES: Advanced Encryption Standard</a:t>
            </a:r>
            <a:endParaRPr/>
          </a:p>
        </p:txBody>
      </p:sp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533400" y="1443037"/>
            <a:ext cx="7772400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another alternative to DES &amp; Triple DES is the Advanced Encryption Standard (</a:t>
            </a: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AES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  <a:p>
            <a:pPr indent="-22733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symmetric-key NIST standard, replaced DES (Nov 2001)</a:t>
            </a:r>
            <a:endParaRPr/>
          </a:p>
          <a:p>
            <a:pPr indent="-22733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AES uses: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Rijndael algorithm, with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128, 192, or 256 bits key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brute force decryption (try each key) taking 1 sec on DES, takes 149 trillion years for AES! [NIST 2001]</a:t>
            </a:r>
            <a:endParaRPr/>
          </a:p>
        </p:txBody>
      </p:sp>
      <p:pic>
        <p:nvPicPr>
          <p:cNvPr descr="underline_base" id="544" name="Google Shape;5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937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type="title"/>
          </p:nvPr>
        </p:nvSpPr>
        <p:spPr>
          <a:xfrm>
            <a:off x="533400" y="228600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Key distribution and protection </a:t>
            </a:r>
            <a:endParaRPr/>
          </a:p>
        </p:txBody>
      </p:sp>
      <p:pic>
        <p:nvPicPr>
          <p:cNvPr descr="underline_base" id="551" name="Google Shape;55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937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6"/>
          <p:cNvSpPr txBox="1"/>
          <p:nvPr/>
        </p:nvSpPr>
        <p:spPr>
          <a:xfrm>
            <a:off x="447675" y="1325562"/>
            <a:ext cx="8439150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the major encryption methods depends on a </a:t>
            </a:r>
            <a:r>
              <a:rPr b="1" i="0" lang="en-US" sz="24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secret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key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the key is compromised, the algorithm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hence become useless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Char char="❖"/>
            </a:pPr>
            <a:r>
              <a:rPr b="0" i="0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do sender and receiver exchange keys securely prior to the session?</a:t>
            </a:r>
            <a:endParaRPr/>
          </a:p>
          <a:p>
            <a:pPr indent="-235584" lvl="0" marL="342900" marR="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Shamir’s method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Diffie-Hellman key exchange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3" name="Google Shape;553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7"/>
          <p:cNvSpPr txBox="1"/>
          <p:nvPr>
            <p:ph type="title"/>
          </p:nvPr>
        </p:nvSpPr>
        <p:spPr>
          <a:xfrm>
            <a:off x="533400" y="228600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Key distribution and protection </a:t>
            </a:r>
            <a:endParaRPr/>
          </a:p>
        </p:txBody>
      </p:sp>
      <p:pic>
        <p:nvPicPr>
          <p:cNvPr descr="underline_base" id="559" name="Google Shape;55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937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7"/>
          <p:cNvSpPr txBox="1"/>
          <p:nvPr/>
        </p:nvSpPr>
        <p:spPr>
          <a:xfrm>
            <a:off x="447675" y="1376362"/>
            <a:ext cx="8439150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Shamir’s method</a:t>
            </a:r>
            <a:endParaRPr b="0" i="0" sz="2400" u="none">
              <a:solidFill>
                <a:srgbClr val="0033CC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be used if the information is so sensitive that no single person can be trusted to keep, send or receive it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such case, instead of keeping the key at one location, break it into different pieces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Shamir’s method does not actually break the key itself; rather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polynomial p(x)=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x+a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+…+a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k-1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person is given a unique point (part of this polynomial)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P(x) can be calculated by communicating only those unique points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of the coefficients ‘a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’ is the key </a:t>
            </a:r>
            <a:endParaRPr/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>
            <p:ph type="title"/>
          </p:nvPr>
        </p:nvSpPr>
        <p:spPr>
          <a:xfrm>
            <a:off x="533400" y="228600"/>
            <a:ext cx="82073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Diffie-Hellman key exchange</a:t>
            </a:r>
            <a:endParaRPr/>
          </a:p>
        </p:txBody>
      </p:sp>
      <p:pic>
        <p:nvPicPr>
          <p:cNvPr descr="underline_base" id="567" name="Google Shape;56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937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8"/>
          <p:cNvSpPr txBox="1"/>
          <p:nvPr/>
        </p:nvSpPr>
        <p:spPr>
          <a:xfrm>
            <a:off x="447675" y="1274762"/>
            <a:ext cx="8439150" cy="133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chooses a value x and keeps it secret; receiver chooses a value y and keeps it secret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sender and receiver can then calculate the key</a:t>
            </a:r>
            <a:endParaRPr/>
          </a:p>
        </p:txBody>
      </p:sp>
      <p:pic>
        <p:nvPicPr>
          <p:cNvPr descr="6814f7xx12" id="569" name="Google Shape;56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5175" y="2667000"/>
            <a:ext cx="6578600" cy="38020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570" name="Google Shape;570;p68"/>
          <p:cNvSpPr txBox="1"/>
          <p:nvPr/>
        </p:nvSpPr>
        <p:spPr>
          <a:xfrm>
            <a:off x="300037" y="3594100"/>
            <a:ext cx="17192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Diffie-Hellman Key Exchange </a:t>
            </a:r>
            <a:endParaRPr/>
          </a:p>
        </p:txBody>
      </p:sp>
      <p:sp>
        <p:nvSpPr>
          <p:cNvPr id="571" name="Google Shape;571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 txBox="1"/>
          <p:nvPr>
            <p:ph type="title"/>
          </p:nvPr>
        </p:nvSpPr>
        <p:spPr>
          <a:xfrm>
            <a:off x="533400" y="228600"/>
            <a:ext cx="82073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Diffie-Hellman key exchange</a:t>
            </a:r>
            <a:endParaRPr/>
          </a:p>
        </p:txBody>
      </p:sp>
      <p:pic>
        <p:nvPicPr>
          <p:cNvPr descr="underline_base" id="577" name="Google Shape;57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9937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9"/>
          <p:cNvSpPr txBox="1"/>
          <p:nvPr/>
        </p:nvSpPr>
        <p:spPr>
          <a:xfrm>
            <a:off x="447675" y="1165225"/>
            <a:ext cx="8285162" cy="541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Disadvantages: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n and g must be very large (perhaps a thousand bits), in order to make it  difficult to determine the key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susceptible to the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Man-in-the-middle attack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intruder may intercept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forward it to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x’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n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intruder then intercepts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forward it to </a:t>
            </a:r>
            <a:r>
              <a:rPr b="1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y’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n 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 far as A and B are concerned, all is fine. The intruder then uses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xy’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modulo 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communicate with A and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</a:t>
            </a:r>
            <a:r>
              <a:rPr b="0" baseline="3000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yx’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n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communicate with B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 A and B believe that they are communicating with each other while in reality, each of them is communicating with the intruder which decrypt the messages, then re-encrypting them and send them to the other side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9" name="Google Shape;579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338137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 key cryptography</a:t>
            </a:r>
            <a:endParaRPr/>
          </a:p>
        </p:txBody>
      </p:sp>
      <p:sp>
        <p:nvSpPr>
          <p:cNvPr id="585" name="Google Shape;585;p70"/>
          <p:cNvSpPr txBox="1"/>
          <p:nvPr>
            <p:ph idx="1" type="body"/>
          </p:nvPr>
        </p:nvSpPr>
        <p:spPr>
          <a:xfrm>
            <a:off x="239712" y="165417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symmetric key crypto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requires sender, receiver know shared secret key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Q: how to agree on key in first place (particularly if never “met”)?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586" name="Google Shape;58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990600"/>
            <a:ext cx="59420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70"/>
          <p:cNvGrpSpPr/>
          <p:nvPr/>
        </p:nvGrpSpPr>
        <p:grpSpPr>
          <a:xfrm>
            <a:off x="4354512" y="852487"/>
            <a:ext cx="3973512" cy="5565775"/>
            <a:chOff x="0" y="0"/>
            <a:chExt cx="2147483647" cy="2147483647"/>
          </a:xfrm>
        </p:grpSpPr>
        <p:sp>
          <p:nvSpPr>
            <p:cNvPr id="588" name="Google Shape;588;p70"/>
            <p:cNvSpPr txBox="1"/>
            <p:nvPr/>
          </p:nvSpPr>
          <p:spPr>
            <a:xfrm>
              <a:off x="0" y="414327357"/>
              <a:ext cx="2094529604" cy="1733156289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j0078625[1]" id="589" name="Google Shape;589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2889677" y="0"/>
              <a:ext cx="304593969" cy="6610513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70"/>
            <p:cNvSpPr txBox="1"/>
            <p:nvPr/>
          </p:nvSpPr>
          <p:spPr>
            <a:xfrm>
              <a:off x="94138774" y="313502425"/>
              <a:ext cx="1323790076" cy="1932478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0"/>
            <p:cNvSpPr txBox="1"/>
            <p:nvPr/>
          </p:nvSpPr>
          <p:spPr>
            <a:xfrm>
              <a:off x="89358719" y="301774665"/>
              <a:ext cx="1976001210" cy="1793844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public key crypto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Noto Sans Symbols"/>
                <a:buChar char="❖"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radically different approach [Diffie-Hellman76, RSA78]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Noto Sans Symbols"/>
                <a:buChar char="❖"/>
              </a:pP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sender, receiver do </a:t>
              </a:r>
              <a:r>
                <a:rPr b="0" i="1" lang="en-US" sz="24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not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share secret key</a:t>
              </a:r>
              <a:endParaRPr/>
            </a:p>
            <a:p>
              <a:pPr indent="-2286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Noto Sans Symbols"/>
                <a:buChar char="❖"/>
              </a:pPr>
              <a:r>
                <a:rPr b="0" i="1" lang="en-US" sz="24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public</a:t>
              </a:r>
              <a:r>
                <a:rPr b="0" i="1" lang="en-US" sz="2400" u="none">
                  <a:solidFill>
                    <a:schemeClr val="accent2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encryption key </a:t>
              </a:r>
              <a:r>
                <a:rPr b="0" i="1" lang="en-US" sz="2400" u="none">
                  <a:solidFill>
                    <a:schemeClr val="accent2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known to</a:t>
              </a:r>
              <a:r>
                <a:rPr b="0" i="1" lang="en-US" sz="2400" u="none">
                  <a:solidFill>
                    <a:schemeClr val="accent2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1" lang="en-US" sz="24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all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Noto Sans Symbols"/>
                <a:buChar char="❖"/>
              </a:pPr>
              <a:r>
                <a:rPr b="0" i="1" lang="en-US" sz="24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private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decryption key known only to receiver</a:t>
              </a:r>
              <a:endParaRPr b="0" i="0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1"/>
          <p:cNvSpPr txBox="1"/>
          <p:nvPr>
            <p:ph type="title"/>
          </p:nvPr>
        </p:nvSpPr>
        <p:spPr>
          <a:xfrm>
            <a:off x="338137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 key cryptography</a:t>
            </a:r>
            <a:endParaRPr/>
          </a:p>
        </p:txBody>
      </p:sp>
      <p:pic>
        <p:nvPicPr>
          <p:cNvPr descr="underline_base" id="597" name="Google Shape;59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990600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1"/>
          <p:cNvSpPr txBox="1"/>
          <p:nvPr>
            <p:ph idx="1" type="body"/>
          </p:nvPr>
        </p:nvSpPr>
        <p:spPr>
          <a:xfrm>
            <a:off x="447675" y="1411287"/>
            <a:ext cx="843915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reasonable assumption: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you know the encryption algorithm and the key then you can decrypt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fact: In real life, not every reasonable thing holds true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idea here is to have the encryption algorithm known, and have the key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(known to the entire world)! 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yet, have only the receiver capable of decrypting the message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receiver has some secret knowledge, for example a private key, that is necessary to decrypt the message </a:t>
            </a:r>
            <a:endParaRPr/>
          </a:p>
          <a:p>
            <a:pPr indent="-2438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such systems are called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 Key Cryptosystems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338137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 key cryptography</a:t>
            </a:r>
            <a:endParaRPr/>
          </a:p>
        </p:txBody>
      </p:sp>
      <p:pic>
        <p:nvPicPr>
          <p:cNvPr descr="underline_base" id="604" name="Google Shape;60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990600"/>
            <a:ext cx="59420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814f7xx13" id="605" name="Google Shape;60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87" y="1252537"/>
            <a:ext cx="6929437" cy="46434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606" name="Google Shape;606;p72"/>
          <p:cNvSpPr txBox="1"/>
          <p:nvPr/>
        </p:nvSpPr>
        <p:spPr>
          <a:xfrm>
            <a:off x="1317625" y="6111875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Senders Using The Same Encryption Method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3"/>
          <p:cNvSpPr txBox="1"/>
          <p:nvPr>
            <p:ph type="title"/>
          </p:nvPr>
        </p:nvSpPr>
        <p:spPr>
          <a:xfrm>
            <a:off x="282575" y="13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 key cryptography</a:t>
            </a:r>
            <a:endParaRPr/>
          </a:p>
        </p:txBody>
      </p:sp>
      <p:pic>
        <p:nvPicPr>
          <p:cNvPr descr="underline_base" id="612" name="Google Shape;61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950912"/>
            <a:ext cx="54848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73"/>
          <p:cNvGrpSpPr/>
          <p:nvPr/>
        </p:nvGrpSpPr>
        <p:grpSpPr>
          <a:xfrm>
            <a:off x="0" y="3317875"/>
            <a:ext cx="8726488" cy="3338512"/>
            <a:chOff x="0" y="0"/>
            <a:chExt cx="2147483647" cy="2147483647"/>
          </a:xfrm>
        </p:grpSpPr>
        <p:pic>
          <p:nvPicPr>
            <p:cNvPr descr="Alice" id="614" name="Google Shape;614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7793126" y="915973961"/>
              <a:ext cx="125794006" cy="405397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73"/>
            <p:cNvSpPr txBox="1"/>
            <p:nvPr/>
          </p:nvSpPr>
          <p:spPr>
            <a:xfrm>
              <a:off x="519193407" y="1366301802"/>
              <a:ext cx="342612751" cy="51670310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3"/>
            <p:cNvSpPr txBox="1"/>
            <p:nvPr/>
          </p:nvSpPr>
          <p:spPr>
            <a:xfrm>
              <a:off x="510598791" y="1372428823"/>
              <a:ext cx="366443430" cy="49525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encryption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sp>
          <p:nvSpPr>
            <p:cNvPr id="617" name="Google Shape;617;p73"/>
            <p:cNvSpPr txBox="1"/>
            <p:nvPr/>
          </p:nvSpPr>
          <p:spPr>
            <a:xfrm>
              <a:off x="1311851841" y="1374471163"/>
              <a:ext cx="339096904" cy="51670310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3"/>
            <p:cNvSpPr txBox="1"/>
            <p:nvPr/>
          </p:nvSpPr>
          <p:spPr>
            <a:xfrm>
              <a:off x="1301304054" y="1389788634"/>
              <a:ext cx="385195336" cy="49525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decryption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b="0" i="0" lang="en-US" sz="2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cxnSp>
          <p:nvCxnSpPr>
            <p:cNvPr id="619" name="Google Shape;619;p73"/>
            <p:cNvCxnSpPr/>
            <p:nvPr/>
          </p:nvCxnSpPr>
          <p:spPr>
            <a:xfrm flipH="1" rot="10800000">
              <a:off x="868838150" y="1628738361"/>
              <a:ext cx="445357671" cy="30631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20" name="Google Shape;620;p73"/>
            <p:cNvSpPr txBox="1"/>
            <p:nvPr/>
          </p:nvSpPr>
          <p:spPr>
            <a:xfrm>
              <a:off x="1593130296" y="25529091"/>
              <a:ext cx="433637743" cy="4125455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Bob’s </a:t>
              </a:r>
              <a:r>
                <a:rPr b="0" i="1" lang="en-US" sz="1800" u="sng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</a:t>
              </a:r>
              <a:endParaRPr/>
            </a:p>
          </p:txBody>
        </p:sp>
        <p:pic>
          <p:nvPicPr>
            <p:cNvPr descr="Bob" id="621" name="Google Shape;621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5063456" y="927206266"/>
              <a:ext cx="163688355" cy="4360323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2" name="Google Shape;622;p73"/>
            <p:cNvCxnSpPr/>
            <p:nvPr/>
          </p:nvCxnSpPr>
          <p:spPr>
            <a:xfrm>
              <a:off x="335971584" y="1648139894"/>
              <a:ext cx="16603259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3" name="Google Shape;623;p73"/>
            <p:cNvCxnSpPr/>
            <p:nvPr/>
          </p:nvCxnSpPr>
          <p:spPr>
            <a:xfrm>
              <a:off x="1661105943" y="1619547617"/>
              <a:ext cx="16603259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descr="BS00768_[1]" id="624" name="Google Shape;624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1357559687" y="117432821"/>
              <a:ext cx="112901956" cy="152151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73"/>
            <p:cNvSpPr txBox="1"/>
            <p:nvPr/>
          </p:nvSpPr>
          <p:spPr>
            <a:xfrm>
              <a:off x="1675560754" y="1343836545"/>
              <a:ext cx="370350072" cy="534063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plaintext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/>
            </a:p>
          </p:txBody>
        </p:sp>
        <p:grpSp>
          <p:nvGrpSpPr>
            <p:cNvPr id="626" name="Google Shape;626;p73"/>
            <p:cNvGrpSpPr/>
            <p:nvPr/>
          </p:nvGrpSpPr>
          <p:grpSpPr>
            <a:xfrm>
              <a:off x="973145738" y="1611378525"/>
              <a:ext cx="215646884" cy="397228598"/>
              <a:chOff x="3732212" y="3297237"/>
              <a:chExt cx="876300" cy="617537"/>
            </a:xfrm>
          </p:grpSpPr>
          <p:sp>
            <p:nvSpPr>
              <p:cNvPr id="627" name="Google Shape;627;p73"/>
              <p:cNvSpPr txBox="1"/>
              <p:nvPr/>
            </p:nvSpPr>
            <p:spPr>
              <a:xfrm>
                <a:off x="3732212" y="3384550"/>
                <a:ext cx="8763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 (m)</a:t>
                </a:r>
                <a:endParaRPr/>
              </a:p>
            </p:txBody>
          </p:sp>
          <p:sp>
            <p:nvSpPr>
              <p:cNvPr id="628" name="Google Shape;628;p73"/>
              <p:cNvSpPr txBox="1"/>
              <p:nvPr/>
            </p:nvSpPr>
            <p:spPr>
              <a:xfrm>
                <a:off x="3910012" y="3576637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29" name="Google Shape;629;p73"/>
              <p:cNvSpPr txBox="1"/>
              <p:nvPr/>
            </p:nvSpPr>
            <p:spPr>
              <a:xfrm>
                <a:off x="3917950" y="3297237"/>
                <a:ext cx="3048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</p:grpSp>
        <p:sp>
          <p:nvSpPr>
            <p:cNvPr id="630" name="Google Shape;630;p73"/>
            <p:cNvSpPr txBox="1"/>
            <p:nvPr/>
          </p:nvSpPr>
          <p:spPr>
            <a:xfrm>
              <a:off x="1479837633" y="64332907"/>
              <a:ext cx="104698119" cy="257330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631" name="Google Shape;631;p73"/>
            <p:cNvSpPr txBox="1"/>
            <p:nvPr/>
          </p:nvSpPr>
          <p:spPr>
            <a:xfrm>
              <a:off x="1515388266" y="179722781"/>
              <a:ext cx="79304794" cy="217505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32" name="Google Shape;632;p73"/>
            <p:cNvSpPr txBox="1"/>
            <p:nvPr/>
          </p:nvSpPr>
          <p:spPr>
            <a:xfrm>
              <a:off x="1517341468" y="0"/>
              <a:ext cx="75007605" cy="217505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633" name="Google Shape;633;p73"/>
            <p:cNvSpPr txBox="1"/>
            <p:nvPr/>
          </p:nvSpPr>
          <p:spPr>
            <a:xfrm>
              <a:off x="1592349015" y="461560792"/>
              <a:ext cx="433637743" cy="4125455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Bob’s </a:t>
              </a:r>
              <a:r>
                <a:rPr b="0" i="1" lang="en-US" sz="1800" u="sng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private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</a:t>
              </a:r>
              <a:endParaRPr/>
            </a:p>
          </p:txBody>
        </p:sp>
        <p:pic>
          <p:nvPicPr>
            <p:cNvPr descr="BS00768_[1]" id="634" name="Google Shape;634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1356778363" y="550401415"/>
              <a:ext cx="133607304" cy="1797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73"/>
            <p:cNvSpPr txBox="1"/>
            <p:nvPr/>
          </p:nvSpPr>
          <p:spPr>
            <a:xfrm>
              <a:off x="1482181599" y="508533808"/>
              <a:ext cx="104698119" cy="257330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636" name="Google Shape;636;p73"/>
            <p:cNvSpPr txBox="1"/>
            <p:nvPr/>
          </p:nvSpPr>
          <p:spPr>
            <a:xfrm>
              <a:off x="1533358841" y="632093691"/>
              <a:ext cx="79304794" cy="217505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37" name="Google Shape;637;p73"/>
            <p:cNvSpPr txBox="1"/>
            <p:nvPr/>
          </p:nvSpPr>
          <p:spPr>
            <a:xfrm>
              <a:off x="1541562662" y="452370828"/>
              <a:ext cx="62115797" cy="217505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grpSp>
          <p:nvGrpSpPr>
            <p:cNvPr id="638" name="Google Shape;638;p73"/>
            <p:cNvGrpSpPr/>
            <p:nvPr/>
          </p:nvGrpSpPr>
          <p:grpSpPr>
            <a:xfrm>
              <a:off x="1683374060" y="1738001231"/>
              <a:ext cx="464109586" cy="409482415"/>
              <a:chOff x="3830637" y="5387975"/>
              <a:chExt cx="1885950" cy="636587"/>
            </a:xfrm>
          </p:grpSpPr>
          <p:sp>
            <p:nvSpPr>
              <p:cNvPr id="639" name="Google Shape;639;p73"/>
              <p:cNvSpPr txBox="1"/>
              <p:nvPr/>
            </p:nvSpPr>
            <p:spPr>
              <a:xfrm>
                <a:off x="3830637" y="5451475"/>
                <a:ext cx="188595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m = K  (K  (m))</a:t>
                </a:r>
                <a:endParaRPr/>
              </a:p>
            </p:txBody>
          </p:sp>
          <p:sp>
            <p:nvSpPr>
              <p:cNvPr id="640" name="Google Shape;640;p73"/>
              <p:cNvSpPr txBox="1"/>
              <p:nvPr/>
            </p:nvSpPr>
            <p:spPr>
              <a:xfrm>
                <a:off x="4905375" y="568642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41" name="Google Shape;641;p73"/>
              <p:cNvSpPr txBox="1"/>
              <p:nvPr/>
            </p:nvSpPr>
            <p:spPr>
              <a:xfrm>
                <a:off x="4908550" y="5397500"/>
                <a:ext cx="3048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  <p:sp>
            <p:nvSpPr>
              <p:cNvPr id="642" name="Google Shape;642;p73"/>
              <p:cNvSpPr txBox="1"/>
              <p:nvPr/>
            </p:nvSpPr>
            <p:spPr>
              <a:xfrm>
                <a:off x="4491037" y="566737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43" name="Google Shape;643;p73"/>
              <p:cNvSpPr txBox="1"/>
              <p:nvPr/>
            </p:nvSpPr>
            <p:spPr>
              <a:xfrm>
                <a:off x="4533900" y="5387975"/>
                <a:ext cx="2540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</p:grpSp>
        <p:sp>
          <p:nvSpPr>
            <p:cNvPr id="644" name="Google Shape;644;p73"/>
            <p:cNvSpPr/>
            <p:nvPr/>
          </p:nvSpPr>
          <p:spPr>
            <a:xfrm>
              <a:off x="738746957" y="203209613"/>
              <a:ext cx="589122260" cy="1128373050"/>
            </a:xfrm>
            <a:custGeom>
              <a:rect b="b" l="l" r="r" t="t"/>
              <a:pathLst>
                <a:path extrusionOk="0" h="1105" w="1508">
                  <a:moveTo>
                    <a:pt x="1508" y="0"/>
                  </a:moveTo>
                  <a:lnTo>
                    <a:pt x="0" y="0"/>
                  </a:lnTo>
                  <a:lnTo>
                    <a:pt x="5" y="1105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3"/>
            <p:cNvSpPr/>
            <p:nvPr/>
          </p:nvSpPr>
          <p:spPr>
            <a:xfrm>
              <a:off x="1340370451" y="636178209"/>
              <a:ext cx="81258242" cy="691319849"/>
            </a:xfrm>
            <a:custGeom>
              <a:rect b="b" l="l" r="r" t="t"/>
              <a:pathLst>
                <a:path extrusionOk="0" h="1113" w="184">
                  <a:moveTo>
                    <a:pt x="184" y="0"/>
                  </a:moveTo>
                  <a:lnTo>
                    <a:pt x="0" y="8"/>
                  </a:lnTo>
                  <a:lnTo>
                    <a:pt x="5" y="1113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3"/>
            <p:cNvSpPr txBox="1"/>
            <p:nvPr/>
          </p:nvSpPr>
          <p:spPr>
            <a:xfrm>
              <a:off x="0" y="1340773440"/>
              <a:ext cx="608264924" cy="534062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plaintext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message, m</a:t>
              </a:r>
              <a:endParaRPr/>
            </a:p>
          </p:txBody>
        </p:sp>
        <p:sp>
          <p:nvSpPr>
            <p:cNvPr id="647" name="Google Shape;647;p73"/>
            <p:cNvSpPr txBox="1"/>
            <p:nvPr/>
          </p:nvSpPr>
          <p:spPr>
            <a:xfrm>
              <a:off x="892278000" y="1328519561"/>
              <a:ext cx="373866175" cy="297155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ciphertext</a:t>
              </a:r>
              <a:endParaRPr/>
            </a:p>
          </p:txBody>
        </p:sp>
      </p:grpSp>
      <p:sp>
        <p:nvSpPr>
          <p:cNvPr id="648" name="Google Shape;648;p7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sp>
        <p:nvSpPr>
          <p:cNvPr id="649" name="Google Shape;649;p73"/>
          <p:cNvSpPr txBox="1"/>
          <p:nvPr/>
        </p:nvSpPr>
        <p:spPr>
          <a:xfrm>
            <a:off x="447675" y="1063625"/>
            <a:ext cx="8439150" cy="229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assume the existence of an algorithm such that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(K</a:t>
            </a:r>
            <a:r>
              <a:rPr b="1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(m)) = m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encryption/decryption keys 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1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</a:t>
            </a:r>
            <a:r>
              <a:rPr b="1" baseline="-2500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instead of having Alice and Bob sharing the same key (as in symmetric key crypto), let them have two keys, where: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 the keys is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key that is available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everyone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the world!</a:t>
            </a:r>
            <a:endParaRPr/>
          </a:p>
          <a:p>
            <a:pPr indent="-342900" lvl="1" marL="8001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other key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private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receiver (i.e. Bob)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4"/>
          <p:cNvSpPr txBox="1"/>
          <p:nvPr>
            <p:ph type="title"/>
          </p:nvPr>
        </p:nvSpPr>
        <p:spPr>
          <a:xfrm>
            <a:off x="414337" y="1635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 key encryption algorithms</a:t>
            </a:r>
            <a:endParaRPr/>
          </a:p>
        </p:txBody>
      </p:sp>
      <p:sp>
        <p:nvSpPr>
          <p:cNvPr id="655" name="Google Shape;655;p74"/>
          <p:cNvSpPr txBox="1"/>
          <p:nvPr>
            <p:ph idx="1" type="body"/>
          </p:nvPr>
        </p:nvSpPr>
        <p:spPr>
          <a:xfrm>
            <a:off x="2095500" y="2179637"/>
            <a:ext cx="561975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K  ( ) and K  ( ) such that</a:t>
            </a:r>
            <a:endParaRPr/>
          </a:p>
        </p:txBody>
      </p:sp>
      <p:sp>
        <p:nvSpPr>
          <p:cNvPr id="656" name="Google Shape;656;p74"/>
          <p:cNvSpPr txBox="1"/>
          <p:nvPr/>
        </p:nvSpPr>
        <p:spPr>
          <a:xfrm>
            <a:off x="3208337" y="2403475"/>
            <a:ext cx="3889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57" name="Google Shape;657;p74"/>
          <p:cNvSpPr txBox="1"/>
          <p:nvPr/>
        </p:nvSpPr>
        <p:spPr>
          <a:xfrm>
            <a:off x="4810125" y="2441575"/>
            <a:ext cx="3889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58" name="Google Shape;658;p74"/>
          <p:cNvSpPr txBox="1"/>
          <p:nvPr/>
        </p:nvSpPr>
        <p:spPr>
          <a:xfrm>
            <a:off x="3502025" y="1839912"/>
            <a:ext cx="355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59" name="Google Shape;659;p74"/>
          <p:cNvSpPr txBox="1"/>
          <p:nvPr/>
        </p:nvSpPr>
        <p:spPr>
          <a:xfrm>
            <a:off x="5070475" y="1844675"/>
            <a:ext cx="3556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660" name="Google Shape;660;p74"/>
          <p:cNvSpPr txBox="1"/>
          <p:nvPr/>
        </p:nvSpPr>
        <p:spPr>
          <a:xfrm>
            <a:off x="2117725" y="3738562"/>
            <a:ext cx="5468937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public key K   , it should be impossible to compute private key K  </a:t>
            </a:r>
            <a:endParaRPr/>
          </a:p>
        </p:txBody>
      </p:sp>
      <p:sp>
        <p:nvSpPr>
          <p:cNvPr id="661" name="Google Shape;661;p74"/>
          <p:cNvSpPr txBox="1"/>
          <p:nvPr/>
        </p:nvSpPr>
        <p:spPr>
          <a:xfrm>
            <a:off x="3409950" y="4843462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62" name="Google Shape;662;p74"/>
          <p:cNvSpPr txBox="1"/>
          <p:nvPr/>
        </p:nvSpPr>
        <p:spPr>
          <a:xfrm>
            <a:off x="4995862" y="3935412"/>
            <a:ext cx="433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63" name="Google Shape;663;p74"/>
          <p:cNvSpPr txBox="1"/>
          <p:nvPr/>
        </p:nvSpPr>
        <p:spPr>
          <a:xfrm>
            <a:off x="703262" y="1416050"/>
            <a:ext cx="22002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requirements:</a:t>
            </a:r>
            <a:endParaRPr/>
          </a:p>
        </p:txBody>
      </p:sp>
      <p:sp>
        <p:nvSpPr>
          <p:cNvPr id="664" name="Google Shape;664;p74"/>
          <p:cNvSpPr/>
          <p:nvPr/>
        </p:nvSpPr>
        <p:spPr>
          <a:xfrm>
            <a:off x="1490662" y="2189162"/>
            <a:ext cx="552450" cy="517525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74"/>
          <p:cNvSpPr txBox="1"/>
          <p:nvPr/>
        </p:nvSpPr>
        <p:spPr>
          <a:xfrm>
            <a:off x="1576387" y="2189162"/>
            <a:ext cx="3841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666" name="Google Shape;666;p74"/>
          <p:cNvGrpSpPr/>
          <p:nvPr/>
        </p:nvGrpSpPr>
        <p:grpSpPr>
          <a:xfrm>
            <a:off x="1524000" y="3690937"/>
            <a:ext cx="552450" cy="533400"/>
            <a:chOff x="776287" y="2819400"/>
            <a:chExt cx="552450" cy="533400"/>
          </a:xfrm>
        </p:grpSpPr>
        <p:sp>
          <p:nvSpPr>
            <p:cNvPr id="667" name="Google Shape;667;p74"/>
            <p:cNvSpPr/>
            <p:nvPr/>
          </p:nvSpPr>
          <p:spPr>
            <a:xfrm>
              <a:off x="776287" y="2835275"/>
              <a:ext cx="552450" cy="517525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4"/>
            <p:cNvSpPr txBox="1"/>
            <p:nvPr/>
          </p:nvSpPr>
          <p:spPr>
            <a:xfrm>
              <a:off x="866775" y="2819400"/>
              <a:ext cx="3857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sp>
        <p:nvSpPr>
          <p:cNvPr id="669" name="Google Shape;669;p74"/>
          <p:cNvSpPr txBox="1"/>
          <p:nvPr/>
        </p:nvSpPr>
        <p:spPr>
          <a:xfrm>
            <a:off x="1431925" y="5519737"/>
            <a:ext cx="57070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RSA: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Rivest, Shamir, Adelson algorithm</a:t>
            </a:r>
            <a:endParaRPr/>
          </a:p>
        </p:txBody>
      </p:sp>
      <p:sp>
        <p:nvSpPr>
          <p:cNvPr id="670" name="Google Shape;670;p74"/>
          <p:cNvSpPr txBox="1"/>
          <p:nvPr/>
        </p:nvSpPr>
        <p:spPr>
          <a:xfrm>
            <a:off x="3213100" y="2028825"/>
            <a:ext cx="3651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71" name="Google Shape;671;p74"/>
          <p:cNvSpPr txBox="1"/>
          <p:nvPr/>
        </p:nvSpPr>
        <p:spPr>
          <a:xfrm>
            <a:off x="4838700" y="2068512"/>
            <a:ext cx="2857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grpSp>
        <p:nvGrpSpPr>
          <p:cNvPr id="672" name="Google Shape;672;p74"/>
          <p:cNvGrpSpPr/>
          <p:nvPr/>
        </p:nvGrpSpPr>
        <p:grpSpPr>
          <a:xfrm>
            <a:off x="3238500" y="2601912"/>
            <a:ext cx="2830512" cy="947737"/>
            <a:chOff x="2127250" y="2708275"/>
            <a:chExt cx="2830512" cy="947737"/>
          </a:xfrm>
        </p:grpSpPr>
        <p:grpSp>
          <p:nvGrpSpPr>
            <p:cNvPr id="673" name="Google Shape;673;p74"/>
            <p:cNvGrpSpPr/>
            <p:nvPr/>
          </p:nvGrpSpPr>
          <p:grpSpPr>
            <a:xfrm>
              <a:off x="2127250" y="2922587"/>
              <a:ext cx="2830512" cy="733425"/>
              <a:chOff x="2716212" y="2322512"/>
              <a:chExt cx="2830512" cy="733425"/>
            </a:xfrm>
          </p:grpSpPr>
          <p:sp>
            <p:nvSpPr>
              <p:cNvPr id="674" name="Google Shape;674;p74"/>
              <p:cNvSpPr txBox="1"/>
              <p:nvPr/>
            </p:nvSpPr>
            <p:spPr>
              <a:xfrm>
                <a:off x="2716212" y="2322512"/>
                <a:ext cx="2830512" cy="519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800"/>
                  <a:buFont typeface="Arial"/>
                  <a:buNone/>
                </a:pPr>
                <a:r>
                  <a:rPr b="0" i="0" lang="en-US" sz="28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 (K  (m))  =  m </a:t>
                </a:r>
                <a:endParaRPr/>
              </a:p>
            </p:txBody>
          </p:sp>
          <p:sp>
            <p:nvSpPr>
              <p:cNvPr id="675" name="Google Shape;675;p74"/>
              <p:cNvSpPr txBox="1"/>
              <p:nvPr/>
            </p:nvSpPr>
            <p:spPr>
              <a:xfrm>
                <a:off x="3546475" y="2593975"/>
                <a:ext cx="390525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76" name="Google Shape;676;p74"/>
              <p:cNvSpPr txBox="1"/>
              <p:nvPr/>
            </p:nvSpPr>
            <p:spPr>
              <a:xfrm>
                <a:off x="3003550" y="2571750"/>
                <a:ext cx="390525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677" name="Google Shape;677;p74"/>
            <p:cNvSpPr txBox="1"/>
            <p:nvPr/>
          </p:nvSpPr>
          <p:spPr>
            <a:xfrm>
              <a:off x="2414587" y="2708275"/>
              <a:ext cx="2873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678" name="Google Shape;678;p74"/>
            <p:cNvSpPr txBox="1"/>
            <p:nvPr/>
          </p:nvSpPr>
          <p:spPr>
            <a:xfrm>
              <a:off x="2952750" y="2733675"/>
              <a:ext cx="3635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sp>
        <p:nvSpPr>
          <p:cNvPr id="679" name="Google Shape;679;p74"/>
          <p:cNvSpPr txBox="1"/>
          <p:nvPr/>
        </p:nvSpPr>
        <p:spPr>
          <a:xfrm>
            <a:off x="5053012" y="3589337"/>
            <a:ext cx="365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680" name="Google Shape;680;p74"/>
          <p:cNvSpPr txBox="1"/>
          <p:nvPr/>
        </p:nvSpPr>
        <p:spPr>
          <a:xfrm>
            <a:off x="3408362" y="4438650"/>
            <a:ext cx="2857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pic>
        <p:nvPicPr>
          <p:cNvPr descr="underline_base" id="681" name="Google Shape;68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362" y="9540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Who might Bob, Alice be?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533400" y="1600200"/>
            <a:ext cx="7772400" cy="3240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well,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real-life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Bobs and Alices!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 browser/server for electronic transactions (e.g., on-line purchases)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on-line banking client/server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DNS servers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 exchanging routing table updates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 examples?</a:t>
            </a:r>
            <a:endParaRPr/>
          </a:p>
        </p:txBody>
      </p:sp>
      <p:pic>
        <p:nvPicPr>
          <p:cNvPr descr="underline_base"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055687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"/>
          <p:cNvSpPr txBox="1"/>
          <p:nvPr>
            <p:ph type="title"/>
          </p:nvPr>
        </p:nvSpPr>
        <p:spPr>
          <a:xfrm>
            <a:off x="403225" y="141287"/>
            <a:ext cx="77724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 algorithm</a:t>
            </a:r>
            <a:endParaRPr/>
          </a:p>
        </p:txBody>
      </p:sp>
      <p:pic>
        <p:nvPicPr>
          <p:cNvPr descr="underline_base" id="688" name="Google Shape;68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016000"/>
            <a:ext cx="3703637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5"/>
          <p:cNvSpPr txBox="1"/>
          <p:nvPr/>
        </p:nvSpPr>
        <p:spPr>
          <a:xfrm>
            <a:off x="447675" y="1139825"/>
            <a:ext cx="843915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rgbClr val="0033CC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by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ivest,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hamir and 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dleman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based on mathematical operations over very large numbers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ciphertext is surprisingly easy to calculate and very difficult to break even if the key is known</a:t>
            </a:r>
            <a:endParaRPr/>
          </a:p>
          <a:p>
            <a:pPr indent="-2273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idea here is to have the encryption algorithm known, and the key is known  </a:t>
            </a:r>
            <a:endParaRPr/>
          </a:p>
        </p:txBody>
      </p:sp>
      <p:sp>
        <p:nvSpPr>
          <p:cNvPr id="690" name="Google Shape;690;p7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6"/>
          <p:cNvSpPr txBox="1"/>
          <p:nvPr>
            <p:ph type="title"/>
          </p:nvPr>
        </p:nvSpPr>
        <p:spPr>
          <a:xfrm>
            <a:off x="403225" y="1412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Prerequisite: modular arithmetic</a:t>
            </a:r>
            <a:endParaRPr/>
          </a:p>
        </p:txBody>
      </p:sp>
      <p:sp>
        <p:nvSpPr>
          <p:cNvPr id="696" name="Google Shape;696;p76"/>
          <p:cNvSpPr txBox="1"/>
          <p:nvPr>
            <p:ph idx="1" type="body"/>
          </p:nvPr>
        </p:nvSpPr>
        <p:spPr>
          <a:xfrm>
            <a:off x="533400" y="1244600"/>
            <a:ext cx="7924800" cy="527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 mod n = remainder of x when divide by n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facts: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[(a mod n) + (b mod n)] mod n = (a+b) mod 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[(a mod n) - (b mod n)] mod n = (a-b) mod 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[(a mod n) * (b mod n)] mod n = (a*b) mod 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(a mod n)</a:t>
            </a:r>
            <a:r>
              <a:rPr b="0" baseline="3000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mod n = a</a:t>
            </a:r>
            <a:r>
              <a:rPr b="0" baseline="3000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 x=14, n=10, d=2: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(x mod n)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= 4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10 = 6</a:t>
            </a:r>
            <a:b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14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196   x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10  = 6 </a:t>
            </a:r>
            <a:endParaRPr/>
          </a:p>
        </p:txBody>
      </p:sp>
      <p:pic>
        <p:nvPicPr>
          <p:cNvPr descr="underline_base" id="697" name="Google Shape;6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931862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RSA: getting ready</a:t>
            </a:r>
            <a:endParaRPr/>
          </a:p>
        </p:txBody>
      </p:sp>
      <p:sp>
        <p:nvSpPr>
          <p:cNvPr id="704" name="Google Shape;704;p77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message: just a bit pattern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bit pattern can be uniquely represented by an integer number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thus, encrypting a message is equivalent to encrypting a number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 = 10010001. This message is uniquely represented by the decimal number 145 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encrypt m, we encrypt the corresponding number, which gives a new number (the ciphertext)</a:t>
            </a:r>
            <a:endParaRPr/>
          </a:p>
        </p:txBody>
      </p:sp>
      <p:pic>
        <p:nvPicPr>
          <p:cNvPr descr="underline_base" id="705" name="Google Shape;70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10445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7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8"/>
          <p:cNvSpPr txBox="1"/>
          <p:nvPr>
            <p:ph type="title"/>
          </p:nvPr>
        </p:nvSpPr>
        <p:spPr>
          <a:xfrm>
            <a:off x="403225" y="141287"/>
            <a:ext cx="77724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 algorithm</a:t>
            </a:r>
            <a:endParaRPr/>
          </a:p>
        </p:txBody>
      </p:sp>
      <p:pic>
        <p:nvPicPr>
          <p:cNvPr descr="underline_base" id="712" name="Google Shape;71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016000"/>
            <a:ext cx="3703637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8"/>
          <p:cNvSpPr txBox="1"/>
          <p:nvPr/>
        </p:nvSpPr>
        <p:spPr>
          <a:xfrm>
            <a:off x="447675" y="1139825"/>
            <a:ext cx="843915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Cabin"/>
              <a:buNone/>
            </a:pPr>
            <a:r>
              <a:rPr b="1" i="0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RSA Algorithm – </a:t>
            </a:r>
            <a:r>
              <a:rPr b="1" i="1" lang="en-US" sz="2000" u="none">
                <a:solidFill>
                  <a:srgbClr val="0033CC"/>
                </a:solidFill>
                <a:latin typeface="Cabin"/>
                <a:ea typeface="Cabin"/>
                <a:cs typeface="Cabin"/>
                <a:sym typeface="Cabin"/>
              </a:rPr>
              <a:t>Encryption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Char char="❖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Illustrative example: Assume messages have only uppercase characters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	Assign simple code to each character, for example, 1 to 26</a:t>
            </a:r>
            <a:endParaRPr/>
          </a:p>
          <a:p>
            <a:pPr indent="-459105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	Choose </a:t>
            </a: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&amp; </a:t>
            </a: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prime numbers ➔ </a:t>
            </a: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p * q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Both p &amp; q are secrets and known to the receiver</a:t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example n = 11 * 7</a:t>
            </a:r>
            <a:endParaRPr/>
          </a:p>
          <a:p>
            <a:pPr indent="-459105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	Find a number </a:t>
            </a:r>
            <a:r>
              <a:rPr b="0" i="1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that is relatively prime to (p -1) * (q -1), in this example 60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 This k is the encryption key. In this example, k can be 7</a:t>
            </a:r>
            <a:endParaRPr/>
          </a:p>
          <a:p>
            <a:pPr indent="-459105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	Divide the message into components; each with many characters to avoid repetition. In this example however assume each component has one character.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For example, if the message is “HELLO” ➔ Component are H, E, L, L &amp; O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	Concatenate the binary codes of each character in a component and find the integer value of the result.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our example, the integers of the components will be: 8, 5, 12, 12 &amp; 15</a:t>
            </a:r>
            <a:endParaRPr/>
          </a:p>
        </p:txBody>
      </p:sp>
      <p:sp>
        <p:nvSpPr>
          <p:cNvPr id="714" name="Google Shape;714;p7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 txBox="1"/>
          <p:nvPr>
            <p:ph type="title"/>
          </p:nvPr>
        </p:nvSpPr>
        <p:spPr>
          <a:xfrm>
            <a:off x="403225" y="141287"/>
            <a:ext cx="77724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 algorithm</a:t>
            </a:r>
            <a:endParaRPr/>
          </a:p>
        </p:txBody>
      </p:sp>
      <p:pic>
        <p:nvPicPr>
          <p:cNvPr descr="underline_base" id="720" name="Google Shape;72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016000"/>
            <a:ext cx="3703637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9"/>
          <p:cNvSpPr txBox="1"/>
          <p:nvPr/>
        </p:nvSpPr>
        <p:spPr>
          <a:xfrm>
            <a:off x="447675" y="1139825"/>
            <a:ext cx="843915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533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Illustrative example (Continues …) </a:t>
            </a:r>
            <a:endParaRPr/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6.	Encrypt the message by raising each number to the power of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then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modulo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/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our example, that is:</a:t>
            </a:r>
            <a:endParaRPr/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5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12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12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15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</a:t>
            </a:r>
            <a:endParaRPr/>
          </a:p>
          <a:p>
            <a:pPr indent="-43434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results compose the encrypted message </a:t>
            </a:r>
            <a:endParaRPr/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in our example, the encrypted message 57, 47, 12, 12, 71</a:t>
            </a:r>
            <a:endParaRPr/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Now when the receiver gets this encrypted message, how can it decrypt it? </a:t>
            </a:r>
            <a:endParaRPr/>
          </a:p>
        </p:txBody>
      </p:sp>
      <p:sp>
        <p:nvSpPr>
          <p:cNvPr id="722" name="Google Shape;722;p7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0"/>
          <p:cNvSpPr txBox="1"/>
          <p:nvPr>
            <p:ph type="title"/>
          </p:nvPr>
        </p:nvSpPr>
        <p:spPr>
          <a:xfrm>
            <a:off x="403225" y="141287"/>
            <a:ext cx="77724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 algorithm</a:t>
            </a:r>
            <a:endParaRPr/>
          </a:p>
        </p:txBody>
      </p:sp>
      <p:pic>
        <p:nvPicPr>
          <p:cNvPr descr="underline_base" id="728" name="Google Shape;72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949325"/>
            <a:ext cx="3703637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80"/>
          <p:cNvSpPr txBox="1"/>
          <p:nvPr/>
        </p:nvSpPr>
        <p:spPr>
          <a:xfrm>
            <a:off x="582612" y="1122362"/>
            <a:ext cx="8307387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RSA Algorithm – </a:t>
            </a:r>
            <a:r>
              <a:rPr b="1" i="1" lang="en-US" sz="20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Decryption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Illustrative example (Continues …) 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can the receiver decrypt the message?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	Find a value k’ such that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[(k * k’) – 1] modulo [(p – 1) * (q – 1)] = 0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other words, (k * k’) – 1 is evenly divisible by (p – 1) * (q – 1)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➔ The value of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the decryption key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our example, k’ can be 43 since (43 * 7) – 1 = 300 divides 60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Raise each number of the encrypted message by k’ then do modulo n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In our example, that will be: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57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43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47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43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12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43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		12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43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77; 71</a:t>
            </a:r>
            <a:r>
              <a:rPr b="0" baseline="30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43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modulo 77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➔ that results in 8, 5, 12, 12 and 15, which are the original numbers </a:t>
            </a:r>
            <a:endParaRPr/>
          </a:p>
        </p:txBody>
      </p:sp>
      <p:sp>
        <p:nvSpPr>
          <p:cNvPr id="730" name="Google Shape;730;p8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1"/>
          <p:cNvSpPr txBox="1"/>
          <p:nvPr>
            <p:ph type="title"/>
          </p:nvPr>
        </p:nvSpPr>
        <p:spPr>
          <a:xfrm>
            <a:off x="414337" y="984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RSA: Summery</a:t>
            </a:r>
            <a:endParaRPr/>
          </a:p>
        </p:txBody>
      </p:sp>
      <p:sp>
        <p:nvSpPr>
          <p:cNvPr id="736" name="Google Shape;736;p81"/>
          <p:cNvSpPr txBox="1"/>
          <p:nvPr/>
        </p:nvSpPr>
        <p:spPr>
          <a:xfrm>
            <a:off x="625475" y="1620837"/>
            <a:ext cx="60801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choose two large prime numbers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p, q.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(e.g., 1024 bits each)</a:t>
            </a:r>
            <a:endParaRPr/>
          </a:p>
        </p:txBody>
      </p:sp>
      <p:sp>
        <p:nvSpPr>
          <p:cNvPr id="737" name="Google Shape;737;p81"/>
          <p:cNvSpPr txBox="1"/>
          <p:nvPr/>
        </p:nvSpPr>
        <p:spPr>
          <a:xfrm>
            <a:off x="611187" y="2606675"/>
            <a:ext cx="49450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compute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pq,  z = (p-1)(q-1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/>
          </a:p>
        </p:txBody>
      </p:sp>
      <p:sp>
        <p:nvSpPr>
          <p:cNvPr id="738" name="Google Shape;738;p81"/>
          <p:cNvSpPr txBox="1"/>
          <p:nvPr/>
        </p:nvSpPr>
        <p:spPr>
          <a:xfrm>
            <a:off x="609600" y="3276600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3.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choose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k&lt;n)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that has no common factors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with z (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k, z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are “relatively prime”).</a:t>
            </a:r>
            <a:endParaRPr/>
          </a:p>
        </p:txBody>
      </p:sp>
      <p:sp>
        <p:nvSpPr>
          <p:cNvPr id="739" name="Google Shape;739;p81"/>
          <p:cNvSpPr txBox="1"/>
          <p:nvPr/>
        </p:nvSpPr>
        <p:spPr>
          <a:xfrm>
            <a:off x="625475" y="4265612"/>
            <a:ext cx="77057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4.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choose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such that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k.k’-1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 exactly divisible by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(in other words: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k.k’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z  = 1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  <a:endParaRPr/>
          </a:p>
        </p:txBody>
      </p:sp>
      <p:sp>
        <p:nvSpPr>
          <p:cNvPr id="740" name="Google Shape;740;p81"/>
          <p:cNvSpPr txBox="1"/>
          <p:nvPr/>
        </p:nvSpPr>
        <p:spPr>
          <a:xfrm>
            <a:off x="636587" y="5376862"/>
            <a:ext cx="58451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5.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key is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n,k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private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key is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n,k’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  <a:endParaRPr/>
          </a:p>
        </p:txBody>
      </p:sp>
      <p:grpSp>
        <p:nvGrpSpPr>
          <p:cNvPr id="741" name="Google Shape;741;p81"/>
          <p:cNvGrpSpPr/>
          <p:nvPr/>
        </p:nvGrpSpPr>
        <p:grpSpPr>
          <a:xfrm>
            <a:off x="2938462" y="5905500"/>
            <a:ext cx="612775" cy="708025"/>
            <a:chOff x="2774950" y="5759450"/>
            <a:chExt cx="612775" cy="708025"/>
          </a:xfrm>
        </p:grpSpPr>
        <p:sp>
          <p:nvSpPr>
            <p:cNvPr id="742" name="Google Shape;742;p81"/>
            <p:cNvSpPr txBox="1"/>
            <p:nvPr/>
          </p:nvSpPr>
          <p:spPr>
            <a:xfrm>
              <a:off x="2774950" y="5873750"/>
              <a:ext cx="4603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743" name="Google Shape;743;p81"/>
            <p:cNvSpPr txBox="1"/>
            <p:nvPr/>
          </p:nvSpPr>
          <p:spPr>
            <a:xfrm>
              <a:off x="3032125" y="6067425"/>
              <a:ext cx="3556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44" name="Google Shape;744;p81"/>
            <p:cNvSpPr txBox="1"/>
            <p:nvPr/>
          </p:nvSpPr>
          <p:spPr>
            <a:xfrm>
              <a:off x="3030537" y="5759450"/>
              <a:ext cx="3333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grpSp>
        <p:nvGrpSpPr>
          <p:cNvPr id="745" name="Google Shape;745;p81"/>
          <p:cNvGrpSpPr/>
          <p:nvPr/>
        </p:nvGrpSpPr>
        <p:grpSpPr>
          <a:xfrm>
            <a:off x="5705475" y="5897562"/>
            <a:ext cx="612775" cy="708025"/>
            <a:chOff x="2774950" y="5759450"/>
            <a:chExt cx="612775" cy="708025"/>
          </a:xfrm>
        </p:grpSpPr>
        <p:sp>
          <p:nvSpPr>
            <p:cNvPr id="746" name="Google Shape;746;p81"/>
            <p:cNvSpPr txBox="1"/>
            <p:nvPr/>
          </p:nvSpPr>
          <p:spPr>
            <a:xfrm>
              <a:off x="2774950" y="5873750"/>
              <a:ext cx="4603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747" name="Google Shape;747;p81"/>
            <p:cNvSpPr txBox="1"/>
            <p:nvPr/>
          </p:nvSpPr>
          <p:spPr>
            <a:xfrm>
              <a:off x="3032125" y="6067425"/>
              <a:ext cx="3556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48" name="Google Shape;748;p81"/>
            <p:cNvSpPr txBox="1"/>
            <p:nvPr/>
          </p:nvSpPr>
          <p:spPr>
            <a:xfrm>
              <a:off x="3054350" y="5759450"/>
              <a:ext cx="2698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749" name="Google Shape;749;p81"/>
          <p:cNvSpPr/>
          <p:nvPr/>
        </p:nvSpPr>
        <p:spPr>
          <a:xfrm rot="5400000">
            <a:off x="3064668" y="5568156"/>
            <a:ext cx="165100" cy="7604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81"/>
          <p:cNvSpPr/>
          <p:nvPr/>
        </p:nvSpPr>
        <p:spPr>
          <a:xfrm rot="5400000">
            <a:off x="5844381" y="5537993"/>
            <a:ext cx="165100" cy="7604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751" name="Google Shape;75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8675"/>
            <a:ext cx="3200400" cy="220662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81"/>
          <p:cNvSpPr txBox="1"/>
          <p:nvPr/>
        </p:nvSpPr>
        <p:spPr>
          <a:xfrm>
            <a:off x="620712" y="1116012"/>
            <a:ext cx="47656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Creating public/private key pair</a:t>
            </a:r>
            <a:endParaRPr/>
          </a:p>
        </p:txBody>
      </p:sp>
      <p:sp>
        <p:nvSpPr>
          <p:cNvPr id="753" name="Google Shape;753;p8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"/>
          <p:cNvSpPr txBox="1"/>
          <p:nvPr/>
        </p:nvSpPr>
        <p:spPr>
          <a:xfrm>
            <a:off x="612775" y="1500187"/>
            <a:ext cx="6324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0.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given (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n,k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and (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nk’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 as computed above</a:t>
            </a:r>
            <a:endParaRPr/>
          </a:p>
        </p:txBody>
      </p:sp>
      <p:grpSp>
        <p:nvGrpSpPr>
          <p:cNvPr id="759" name="Google Shape;759;p82"/>
          <p:cNvGrpSpPr/>
          <p:nvPr/>
        </p:nvGrpSpPr>
        <p:grpSpPr>
          <a:xfrm>
            <a:off x="669925" y="2179637"/>
            <a:ext cx="6024563" cy="1031875"/>
            <a:chOff x="646112" y="2414587"/>
            <a:chExt cx="6024563" cy="1031875"/>
          </a:xfrm>
        </p:grpSpPr>
        <p:sp>
          <p:nvSpPr>
            <p:cNvPr id="760" name="Google Shape;760;p82"/>
            <p:cNvSpPr txBox="1"/>
            <p:nvPr/>
          </p:nvSpPr>
          <p:spPr>
            <a:xfrm>
              <a:off x="646112" y="2414587"/>
              <a:ext cx="58213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1.</a:t>
              </a: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to encrypt message </a:t>
              </a:r>
              <a:r>
                <a:rPr b="0" i="1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m (&lt;n)</a:t>
              </a: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, compute</a:t>
              </a:r>
              <a:endParaRPr/>
            </a:p>
          </p:txBody>
        </p:sp>
        <p:grpSp>
          <p:nvGrpSpPr>
            <p:cNvPr id="761" name="Google Shape;761;p82"/>
            <p:cNvGrpSpPr/>
            <p:nvPr/>
          </p:nvGrpSpPr>
          <p:grpSpPr>
            <a:xfrm>
              <a:off x="893762" y="2806700"/>
              <a:ext cx="2303462" cy="639762"/>
              <a:chOff x="2679700" y="2876550"/>
              <a:chExt cx="2303462" cy="639762"/>
            </a:xfrm>
          </p:grpSpPr>
          <p:sp>
            <p:nvSpPr>
              <p:cNvPr id="762" name="Google Shape;762;p82"/>
              <p:cNvSpPr txBox="1"/>
              <p:nvPr/>
            </p:nvSpPr>
            <p:spPr>
              <a:xfrm>
                <a:off x="2679700" y="2992437"/>
                <a:ext cx="2303462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800"/>
                  <a:buFont typeface="Cabin"/>
                  <a:buNone/>
                </a:pPr>
                <a:r>
                  <a:rPr b="0" i="1" lang="en-US" sz="2800" u="none">
                    <a:solidFill>
                      <a:srgbClr val="C00000"/>
                    </a:solidFill>
                    <a:latin typeface="Cabin"/>
                    <a:ea typeface="Cabin"/>
                    <a:cs typeface="Cabin"/>
                    <a:sym typeface="Cabin"/>
                  </a:rPr>
                  <a:t>c = m   </a:t>
                </a:r>
                <a:r>
                  <a:rPr b="0" i="0" lang="en-US" sz="2800" u="none">
                    <a:solidFill>
                      <a:srgbClr val="C00000"/>
                    </a:solidFill>
                    <a:latin typeface="Cabin"/>
                    <a:ea typeface="Cabin"/>
                    <a:cs typeface="Cabin"/>
                    <a:sym typeface="Cabin"/>
                  </a:rPr>
                  <a:t>mod</a:t>
                </a:r>
                <a:r>
                  <a:rPr b="0" i="1" lang="en-US" sz="2800" u="none">
                    <a:solidFill>
                      <a:srgbClr val="C00000"/>
                    </a:solidFill>
                    <a:latin typeface="Cabin"/>
                    <a:ea typeface="Cabin"/>
                    <a:cs typeface="Cabin"/>
                    <a:sym typeface="Cabin"/>
                  </a:rPr>
                  <a:t>  n</a:t>
                </a:r>
                <a:endParaRPr/>
              </a:p>
            </p:txBody>
          </p:sp>
          <p:sp>
            <p:nvSpPr>
              <p:cNvPr id="763" name="Google Shape;763;p82"/>
              <p:cNvSpPr txBox="1"/>
              <p:nvPr/>
            </p:nvSpPr>
            <p:spPr>
              <a:xfrm>
                <a:off x="3530600" y="2876550"/>
                <a:ext cx="34925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800"/>
                  <a:buFont typeface="Cabin"/>
                  <a:buNone/>
                </a:pPr>
                <a:r>
                  <a:rPr b="0" i="1" lang="en-US" sz="2800" u="none">
                    <a:solidFill>
                      <a:srgbClr val="C00000"/>
                    </a:solidFill>
                    <a:latin typeface="Cabin"/>
                    <a:ea typeface="Cabin"/>
                    <a:cs typeface="Cabin"/>
                    <a:sym typeface="Cabin"/>
                  </a:rPr>
                  <a:t>k</a:t>
                </a:r>
                <a:endParaRPr/>
              </a:p>
            </p:txBody>
          </p:sp>
        </p:grpSp>
        <p:grpSp>
          <p:nvGrpSpPr>
            <p:cNvPr id="764" name="Google Shape;764;p82"/>
            <p:cNvGrpSpPr/>
            <p:nvPr/>
          </p:nvGrpSpPr>
          <p:grpSpPr>
            <a:xfrm>
              <a:off x="3121025" y="2736850"/>
              <a:ext cx="3549650" cy="696912"/>
              <a:chOff x="1233487" y="4029075"/>
              <a:chExt cx="3549650" cy="696912"/>
            </a:xfrm>
          </p:grpSpPr>
          <p:sp>
            <p:nvSpPr>
              <p:cNvPr id="765" name="Google Shape;765;p82"/>
              <p:cNvSpPr txBox="1"/>
              <p:nvPr/>
            </p:nvSpPr>
            <p:spPr>
              <a:xfrm>
                <a:off x="1233487" y="4202112"/>
                <a:ext cx="18415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2"/>
              <p:cNvSpPr txBox="1"/>
              <p:nvPr/>
            </p:nvSpPr>
            <p:spPr>
              <a:xfrm>
                <a:off x="4598987" y="4029075"/>
                <a:ext cx="184150" cy="523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82"/>
          <p:cNvSpPr txBox="1"/>
          <p:nvPr/>
        </p:nvSpPr>
        <p:spPr>
          <a:xfrm>
            <a:off x="669925" y="3449637"/>
            <a:ext cx="67119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2.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decrypt received bit pattern,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compute</a:t>
            </a:r>
            <a:endParaRPr/>
          </a:p>
        </p:txBody>
      </p:sp>
      <p:grpSp>
        <p:nvGrpSpPr>
          <p:cNvPr id="768" name="Google Shape;768;p82"/>
          <p:cNvGrpSpPr/>
          <p:nvPr/>
        </p:nvGrpSpPr>
        <p:grpSpPr>
          <a:xfrm>
            <a:off x="917575" y="3841750"/>
            <a:ext cx="2303462" cy="639762"/>
            <a:chOff x="2679700" y="2876550"/>
            <a:chExt cx="2303462" cy="639762"/>
          </a:xfrm>
        </p:grpSpPr>
        <p:sp>
          <p:nvSpPr>
            <p:cNvPr id="769" name="Google Shape;769;p82"/>
            <p:cNvSpPr txBox="1"/>
            <p:nvPr/>
          </p:nvSpPr>
          <p:spPr>
            <a:xfrm>
              <a:off x="2679700" y="2992437"/>
              <a:ext cx="2303462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m = c   </a:t>
              </a:r>
              <a:r>
                <a:rPr b="0" i="0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mod</a:t>
              </a:r>
              <a:r>
                <a:rPr b="0" i="1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  n</a:t>
              </a:r>
              <a:endParaRPr/>
            </a:p>
          </p:txBody>
        </p:sp>
        <p:sp>
          <p:nvSpPr>
            <p:cNvPr id="770" name="Google Shape;770;p82"/>
            <p:cNvSpPr txBox="1"/>
            <p:nvPr/>
          </p:nvSpPr>
          <p:spPr>
            <a:xfrm>
              <a:off x="3478212" y="2876550"/>
              <a:ext cx="454025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C00000"/>
                  </a:solidFill>
                  <a:latin typeface="Cabin"/>
                  <a:ea typeface="Cabin"/>
                  <a:cs typeface="Cabin"/>
                  <a:sym typeface="Cabin"/>
                </a:rPr>
                <a:t>K’</a:t>
              </a:r>
              <a:endParaRPr/>
            </a:p>
          </p:txBody>
        </p:sp>
      </p:grpSp>
      <p:grpSp>
        <p:nvGrpSpPr>
          <p:cNvPr id="771" name="Google Shape;771;p82"/>
          <p:cNvGrpSpPr/>
          <p:nvPr/>
        </p:nvGrpSpPr>
        <p:grpSpPr>
          <a:xfrm>
            <a:off x="2965450" y="4922837"/>
            <a:ext cx="3935412" cy="619125"/>
            <a:chOff x="1377950" y="5218112"/>
            <a:chExt cx="3935412" cy="619125"/>
          </a:xfrm>
        </p:grpSpPr>
        <p:sp>
          <p:nvSpPr>
            <p:cNvPr id="772" name="Google Shape;772;p82"/>
            <p:cNvSpPr txBox="1"/>
            <p:nvPr/>
          </p:nvSpPr>
          <p:spPr>
            <a:xfrm>
              <a:off x="1377950" y="5378450"/>
              <a:ext cx="27146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 =  (m  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n)</a:t>
              </a:r>
              <a:endParaRPr/>
            </a:p>
          </p:txBody>
        </p:sp>
        <p:sp>
          <p:nvSpPr>
            <p:cNvPr id="773" name="Google Shape;773;p82"/>
            <p:cNvSpPr txBox="1"/>
            <p:nvPr/>
          </p:nvSpPr>
          <p:spPr>
            <a:xfrm>
              <a:off x="2571750" y="5251450"/>
              <a:ext cx="3381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  <p:sp>
          <p:nvSpPr>
            <p:cNvPr id="774" name="Google Shape;774;p82"/>
            <p:cNvSpPr txBox="1"/>
            <p:nvPr/>
          </p:nvSpPr>
          <p:spPr>
            <a:xfrm>
              <a:off x="4021137" y="5380037"/>
              <a:ext cx="12922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</a:t>
              </a: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</a:t>
              </a:r>
              <a:endParaRPr/>
            </a:p>
          </p:txBody>
        </p:sp>
        <p:sp>
          <p:nvSpPr>
            <p:cNvPr id="775" name="Google Shape;775;p82"/>
            <p:cNvSpPr txBox="1"/>
            <p:nvPr/>
          </p:nvSpPr>
          <p:spPr>
            <a:xfrm>
              <a:off x="3867150" y="5218112"/>
              <a:ext cx="4079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k’</a:t>
              </a:r>
              <a:endParaRPr/>
            </a:p>
          </p:txBody>
        </p:sp>
      </p:grpSp>
      <p:sp>
        <p:nvSpPr>
          <p:cNvPr id="776" name="Google Shape;776;p82"/>
          <p:cNvSpPr txBox="1"/>
          <p:nvPr/>
        </p:nvSpPr>
        <p:spPr>
          <a:xfrm>
            <a:off x="1466850" y="4910137"/>
            <a:ext cx="14605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magic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happens!</a:t>
            </a:r>
            <a:endParaRPr/>
          </a:p>
        </p:txBody>
      </p:sp>
      <p:sp>
        <p:nvSpPr>
          <p:cNvPr id="777" name="Google Shape;777;p82"/>
          <p:cNvSpPr txBox="1"/>
          <p:nvPr/>
        </p:nvSpPr>
        <p:spPr>
          <a:xfrm>
            <a:off x="1198562" y="4786312"/>
            <a:ext cx="6256337" cy="126841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2"/>
          <p:cNvSpPr/>
          <p:nvPr/>
        </p:nvSpPr>
        <p:spPr>
          <a:xfrm rot="-5400000">
            <a:off x="4688681" y="4985543"/>
            <a:ext cx="139700" cy="1223962"/>
          </a:xfrm>
          <a:prstGeom prst="leftBrace">
            <a:avLst>
              <a:gd fmla="val 8333" name="adj1"/>
              <a:gd fmla="val 11438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82"/>
          <p:cNvSpPr txBox="1"/>
          <p:nvPr/>
        </p:nvSpPr>
        <p:spPr>
          <a:xfrm>
            <a:off x="4656137" y="5584825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780" name="Google Shape;780;p82"/>
          <p:cNvSpPr txBox="1"/>
          <p:nvPr>
            <p:ph type="title"/>
          </p:nvPr>
        </p:nvSpPr>
        <p:spPr>
          <a:xfrm>
            <a:off x="414337" y="984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RSA: Summery</a:t>
            </a:r>
            <a:endParaRPr/>
          </a:p>
        </p:txBody>
      </p:sp>
      <p:pic>
        <p:nvPicPr>
          <p:cNvPr descr="underline_base" id="781" name="Google Shape;78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8675"/>
            <a:ext cx="3200400" cy="220662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82"/>
          <p:cNvSpPr txBox="1"/>
          <p:nvPr/>
        </p:nvSpPr>
        <p:spPr>
          <a:xfrm>
            <a:off x="620712" y="1047750"/>
            <a:ext cx="34988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encryption, decryption</a:t>
            </a:r>
            <a:endParaRPr/>
          </a:p>
        </p:txBody>
      </p:sp>
      <p:sp>
        <p:nvSpPr>
          <p:cNvPr id="783" name="Google Shape;783;p8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3"/>
          <p:cNvSpPr txBox="1"/>
          <p:nvPr>
            <p:ph type="title"/>
          </p:nvPr>
        </p:nvSpPr>
        <p:spPr>
          <a:xfrm>
            <a:off x="338137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 - example2:</a:t>
            </a:r>
            <a:endParaRPr/>
          </a:p>
        </p:txBody>
      </p:sp>
      <p:sp>
        <p:nvSpPr>
          <p:cNvPr id="789" name="Google Shape;789;p83"/>
          <p:cNvSpPr txBox="1"/>
          <p:nvPr/>
        </p:nvSpPr>
        <p:spPr>
          <a:xfrm>
            <a:off x="533400" y="1300162"/>
            <a:ext cx="5881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chooses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p=5, q=7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Then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n=35, z=24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790" name="Google Shape;790;p83"/>
          <p:cNvSpPr txBox="1"/>
          <p:nvPr/>
        </p:nvSpPr>
        <p:spPr>
          <a:xfrm>
            <a:off x="2312987" y="1724025"/>
            <a:ext cx="526891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k=5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(so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 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relatively prime).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k’=29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k.k’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exactly divisible by z).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1" name="Google Shape;791;p83"/>
          <p:cNvSpPr txBox="1"/>
          <p:nvPr/>
        </p:nvSpPr>
        <p:spPr>
          <a:xfrm>
            <a:off x="1954212" y="3465512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pattern</a:t>
            </a:r>
            <a:endParaRPr/>
          </a:p>
        </p:txBody>
      </p:sp>
      <p:sp>
        <p:nvSpPr>
          <p:cNvPr id="792" name="Google Shape;792;p83"/>
          <p:cNvSpPr txBox="1"/>
          <p:nvPr/>
        </p:nvSpPr>
        <p:spPr>
          <a:xfrm>
            <a:off x="3810000" y="3441700"/>
            <a:ext cx="441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93" name="Google Shape;793;p83"/>
          <p:cNvSpPr txBox="1"/>
          <p:nvPr/>
        </p:nvSpPr>
        <p:spPr>
          <a:xfrm>
            <a:off x="5078412" y="3462337"/>
            <a:ext cx="4397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794" name="Google Shape;794;p83"/>
          <p:cNvSpPr txBox="1"/>
          <p:nvPr/>
        </p:nvSpPr>
        <p:spPr>
          <a:xfrm>
            <a:off x="5316537" y="3309937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grpSp>
        <p:nvGrpSpPr>
          <p:cNvPr id="795" name="Google Shape;795;p83"/>
          <p:cNvGrpSpPr/>
          <p:nvPr/>
        </p:nvGrpSpPr>
        <p:grpSpPr>
          <a:xfrm>
            <a:off x="6704012" y="3343275"/>
            <a:ext cx="2055812" cy="590550"/>
            <a:chOff x="4298950" y="2814637"/>
            <a:chExt cx="2055812" cy="590550"/>
          </a:xfrm>
        </p:grpSpPr>
        <p:sp>
          <p:nvSpPr>
            <p:cNvPr id="796" name="Google Shape;796;p83"/>
            <p:cNvSpPr txBox="1"/>
            <p:nvPr/>
          </p:nvSpPr>
          <p:spPr>
            <a:xfrm>
              <a:off x="4298950" y="2943225"/>
              <a:ext cx="20558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= m  mod  n</a:t>
              </a:r>
              <a:endParaRPr/>
            </a:p>
          </p:txBody>
        </p:sp>
        <p:sp>
          <p:nvSpPr>
            <p:cNvPr id="797" name="Google Shape;797;p83"/>
            <p:cNvSpPr txBox="1"/>
            <p:nvPr/>
          </p:nvSpPr>
          <p:spPr>
            <a:xfrm>
              <a:off x="5037137" y="2814637"/>
              <a:ext cx="3381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/>
            </a:p>
          </p:txBody>
        </p:sp>
      </p:grpSp>
      <p:sp>
        <p:nvSpPr>
          <p:cNvPr id="798" name="Google Shape;798;p83"/>
          <p:cNvSpPr txBox="1"/>
          <p:nvPr/>
        </p:nvSpPr>
        <p:spPr>
          <a:xfrm>
            <a:off x="2006600" y="4005262"/>
            <a:ext cx="1441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0000l000</a:t>
            </a:r>
            <a:endParaRPr/>
          </a:p>
        </p:txBody>
      </p:sp>
      <p:sp>
        <p:nvSpPr>
          <p:cNvPr id="799" name="Google Shape;799;p83"/>
          <p:cNvSpPr txBox="1"/>
          <p:nvPr/>
        </p:nvSpPr>
        <p:spPr>
          <a:xfrm>
            <a:off x="3741737" y="3995737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00" name="Google Shape;800;p83"/>
          <p:cNvSpPr txBox="1"/>
          <p:nvPr/>
        </p:nvSpPr>
        <p:spPr>
          <a:xfrm>
            <a:off x="4783137" y="3987800"/>
            <a:ext cx="1033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24832</a:t>
            </a:r>
            <a:endParaRPr/>
          </a:p>
        </p:txBody>
      </p:sp>
      <p:sp>
        <p:nvSpPr>
          <p:cNvPr id="801" name="Google Shape;801;p83"/>
          <p:cNvSpPr txBox="1"/>
          <p:nvPr/>
        </p:nvSpPr>
        <p:spPr>
          <a:xfrm>
            <a:off x="7637462" y="3986212"/>
            <a:ext cx="523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802" name="Google Shape;802;p83"/>
          <p:cNvSpPr txBox="1"/>
          <p:nvPr/>
        </p:nvSpPr>
        <p:spPr>
          <a:xfrm>
            <a:off x="487362" y="3767137"/>
            <a:ext cx="1279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encrypt:</a:t>
            </a:r>
            <a:endParaRPr/>
          </a:p>
        </p:txBody>
      </p:sp>
      <p:sp>
        <p:nvSpPr>
          <p:cNvPr id="803" name="Google Shape;803;p83"/>
          <p:cNvSpPr txBox="1"/>
          <p:nvPr/>
        </p:nvSpPr>
        <p:spPr>
          <a:xfrm>
            <a:off x="503237" y="2667000"/>
            <a:ext cx="38655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encrypting 8-bit messages.</a:t>
            </a:r>
            <a:endParaRPr/>
          </a:p>
        </p:txBody>
      </p:sp>
      <p:pic>
        <p:nvPicPr>
          <p:cNvPr descr="underline_base" id="804" name="Google Shape;80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968375"/>
            <a:ext cx="3702050" cy="233362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83"/>
          <p:cNvSpPr/>
          <p:nvPr/>
        </p:nvSpPr>
        <p:spPr>
          <a:xfrm rot="5400000">
            <a:off x="2625725" y="3203575"/>
            <a:ext cx="180975" cy="1403350"/>
          </a:xfrm>
          <a:prstGeom prst="rightBrace">
            <a:avLst>
              <a:gd fmla="val 23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3"/>
          <p:cNvSpPr/>
          <p:nvPr/>
        </p:nvSpPr>
        <p:spPr>
          <a:xfrm rot="5400000">
            <a:off x="3948112" y="3676650"/>
            <a:ext cx="169862" cy="468312"/>
          </a:xfrm>
          <a:prstGeom prst="rightBrace">
            <a:avLst>
              <a:gd fmla="val 649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83"/>
          <p:cNvSpPr/>
          <p:nvPr/>
        </p:nvSpPr>
        <p:spPr>
          <a:xfrm rot="5400000">
            <a:off x="5195093" y="3682206"/>
            <a:ext cx="168275" cy="468312"/>
          </a:xfrm>
          <a:prstGeom prst="rightBrace">
            <a:avLst>
              <a:gd fmla="val 649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83"/>
          <p:cNvSpPr/>
          <p:nvPr/>
        </p:nvSpPr>
        <p:spPr>
          <a:xfrm rot="5400000">
            <a:off x="7737475" y="2892425"/>
            <a:ext cx="179387" cy="2046287"/>
          </a:xfrm>
          <a:prstGeom prst="rightBrace">
            <a:avLst>
              <a:gd fmla="val 15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9" name="Google Shape;809;p83"/>
          <p:cNvGrpSpPr/>
          <p:nvPr/>
        </p:nvGrpSpPr>
        <p:grpSpPr>
          <a:xfrm>
            <a:off x="544512" y="4729162"/>
            <a:ext cx="7564437" cy="1150937"/>
            <a:chOff x="0" y="0"/>
            <a:chExt cx="2147483647" cy="1207010795"/>
          </a:xfrm>
        </p:grpSpPr>
        <p:sp>
          <p:nvSpPr>
            <p:cNvPr id="810" name="Google Shape;810;p83"/>
            <p:cNvSpPr txBox="1"/>
            <p:nvPr/>
          </p:nvSpPr>
          <p:spPr>
            <a:xfrm>
              <a:off x="515295874" y="151590527"/>
              <a:ext cx="96885912" cy="47975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811" name="Google Shape;811;p83"/>
            <p:cNvGrpSpPr/>
            <p:nvPr/>
          </p:nvGrpSpPr>
          <p:grpSpPr>
            <a:xfrm>
              <a:off x="1563915746" y="39029024"/>
              <a:ext cx="583567900" cy="619687313"/>
              <a:chOff x="4298950" y="2814637"/>
              <a:chExt cx="2055812" cy="590550"/>
            </a:xfrm>
          </p:grpSpPr>
          <p:sp>
            <p:nvSpPr>
              <p:cNvPr id="812" name="Google Shape;812;p83"/>
              <p:cNvSpPr txBox="1"/>
              <p:nvPr/>
            </p:nvSpPr>
            <p:spPr>
              <a:xfrm>
                <a:off x="4298950" y="2943225"/>
                <a:ext cx="2055812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 = c  mod  n</a:t>
                </a:r>
                <a:endParaRPr/>
              </a:p>
            </p:txBody>
          </p:sp>
          <p:sp>
            <p:nvSpPr>
              <p:cNvPr id="813" name="Google Shape;813;p83"/>
              <p:cNvSpPr txBox="1"/>
              <p:nvPr/>
            </p:nvSpPr>
            <p:spPr>
              <a:xfrm>
                <a:off x="4978400" y="2814637"/>
                <a:ext cx="45878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K’</a:t>
                </a:r>
                <a:endParaRPr/>
              </a:p>
            </p:txBody>
          </p:sp>
        </p:grpSp>
        <p:sp>
          <p:nvSpPr>
            <p:cNvPr id="814" name="Google Shape;814;p83"/>
            <p:cNvSpPr txBox="1"/>
            <p:nvPr/>
          </p:nvSpPr>
          <p:spPr>
            <a:xfrm>
              <a:off x="472486033" y="713927474"/>
              <a:ext cx="148708393" cy="47975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815" name="Google Shape;815;p83"/>
            <p:cNvSpPr txBox="1"/>
            <p:nvPr/>
          </p:nvSpPr>
          <p:spPr>
            <a:xfrm>
              <a:off x="660141740" y="851714756"/>
              <a:ext cx="912078105" cy="288186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481968572106750915091411825223071697</a:t>
              </a:r>
              <a:endParaRPr/>
            </a:p>
          </p:txBody>
        </p:sp>
        <p:sp>
          <p:nvSpPr>
            <p:cNvPr id="816" name="Google Shape;816;p83"/>
            <p:cNvSpPr txBox="1"/>
            <p:nvPr/>
          </p:nvSpPr>
          <p:spPr>
            <a:xfrm>
              <a:off x="1778416145" y="727253761"/>
              <a:ext cx="148708393" cy="47975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grpSp>
          <p:nvGrpSpPr>
            <p:cNvPr id="817" name="Google Shape;817;p83"/>
            <p:cNvGrpSpPr/>
            <p:nvPr/>
          </p:nvGrpSpPr>
          <p:grpSpPr>
            <a:xfrm>
              <a:off x="836148052" y="0"/>
              <a:ext cx="152313473" cy="641342506"/>
              <a:chOff x="4816475" y="4565650"/>
              <a:chExt cx="536574" cy="611187"/>
            </a:xfrm>
          </p:grpSpPr>
          <p:sp>
            <p:nvSpPr>
              <p:cNvPr id="818" name="Google Shape;818;p83"/>
              <p:cNvSpPr txBox="1"/>
              <p:nvPr/>
            </p:nvSpPr>
            <p:spPr>
              <a:xfrm>
                <a:off x="4816475" y="4719637"/>
                <a:ext cx="3413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819" name="Google Shape;819;p83"/>
              <p:cNvSpPr txBox="1"/>
              <p:nvPr/>
            </p:nvSpPr>
            <p:spPr>
              <a:xfrm>
                <a:off x="4945062" y="4565650"/>
                <a:ext cx="40798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k’</a:t>
                </a:r>
                <a:endParaRPr/>
              </a:p>
            </p:txBody>
          </p:sp>
        </p:grpSp>
        <p:sp>
          <p:nvSpPr>
            <p:cNvPr id="820" name="Google Shape;820;p83"/>
            <p:cNvSpPr txBox="1"/>
            <p:nvPr/>
          </p:nvSpPr>
          <p:spPr>
            <a:xfrm>
              <a:off x="0" y="346015982"/>
              <a:ext cx="363206712" cy="484442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decrypt:</a:t>
              </a:r>
              <a:endParaRPr/>
            </a:p>
          </p:txBody>
        </p:sp>
        <p:sp>
          <p:nvSpPr>
            <p:cNvPr id="821" name="Google Shape;821;p83"/>
            <p:cNvSpPr/>
            <p:nvPr/>
          </p:nvSpPr>
          <p:spPr>
            <a:xfrm rot="5400000">
              <a:off x="540146458" y="391709976"/>
              <a:ext cx="47895244" cy="491180130"/>
            </a:xfrm>
            <a:prstGeom prst="rightBrace">
              <a:avLst>
                <a:gd fmla="val 649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3"/>
            <p:cNvSpPr/>
            <p:nvPr/>
          </p:nvSpPr>
          <p:spPr>
            <a:xfrm rot="5400000">
              <a:off x="869237176" y="397423659"/>
              <a:ext cx="47895244" cy="491180130"/>
            </a:xfrm>
            <a:prstGeom prst="rightBrace">
              <a:avLst>
                <a:gd fmla="val 649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3"/>
            <p:cNvSpPr/>
            <p:nvPr/>
          </p:nvSpPr>
          <p:spPr>
            <a:xfrm rot="5400000">
              <a:off x="1822513002" y="-407887664"/>
              <a:ext cx="50985085" cy="2147483647"/>
            </a:xfrm>
            <a:prstGeom prst="rightBrace">
              <a:avLst>
                <a:gd fmla="val 158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4" name="Google Shape;824;p83"/>
          <p:cNvSpPr/>
          <p:nvPr/>
        </p:nvSpPr>
        <p:spPr>
          <a:xfrm rot="1560000">
            <a:off x="4113212" y="4827587"/>
            <a:ext cx="2944812" cy="246062"/>
          </a:xfrm>
          <a:prstGeom prst="leftRightArrow">
            <a:avLst>
              <a:gd fmla="val 903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8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4"/>
          <p:cNvSpPr txBox="1"/>
          <p:nvPr>
            <p:ph type="title"/>
          </p:nvPr>
        </p:nvSpPr>
        <p:spPr>
          <a:xfrm>
            <a:off x="392112" y="1412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Why does RSA work?</a:t>
            </a:r>
            <a:endParaRPr/>
          </a:p>
        </p:txBody>
      </p:sp>
      <p:sp>
        <p:nvSpPr>
          <p:cNvPr id="831" name="Google Shape;831;p8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show that c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= m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c = m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fact: for any x and y: x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= x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(y mod z)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where n= pq and z = (p-1)(q-1)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thus,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= (m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n)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= m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k.k’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= m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(k.k’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 z)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= m</a:t>
            </a:r>
            <a:r>
              <a:rPr b="0" baseline="30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= m</a:t>
            </a:r>
            <a:endParaRPr/>
          </a:p>
        </p:txBody>
      </p:sp>
      <p:grpSp>
        <p:nvGrpSpPr>
          <p:cNvPr id="832" name="Google Shape;832;p84"/>
          <p:cNvGrpSpPr/>
          <p:nvPr/>
        </p:nvGrpSpPr>
        <p:grpSpPr>
          <a:xfrm>
            <a:off x="3905250" y="2289175"/>
            <a:ext cx="3905249" cy="2066924"/>
            <a:chOff x="3905250" y="2289175"/>
            <a:chExt cx="3905249" cy="2066924"/>
          </a:xfrm>
        </p:grpSpPr>
        <p:sp>
          <p:nvSpPr>
            <p:cNvPr id="833" name="Google Shape;833;p84"/>
            <p:cNvSpPr/>
            <p:nvPr/>
          </p:nvSpPr>
          <p:spPr>
            <a:xfrm>
              <a:off x="3979862" y="2289175"/>
              <a:ext cx="3830637" cy="700087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4"/>
            <p:cNvSpPr/>
            <p:nvPr/>
          </p:nvSpPr>
          <p:spPr>
            <a:xfrm>
              <a:off x="3905250" y="3011487"/>
              <a:ext cx="2000250" cy="1344612"/>
            </a:xfrm>
            <a:custGeom>
              <a:rect b="b" l="l" r="r" t="t"/>
              <a:pathLst>
                <a:path extrusionOk="0" h="847" w="1260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835" name="Google Shape;83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963612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174625" y="109537"/>
            <a:ext cx="871855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There are bad guys (and girls) out there!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617537" y="1262062"/>
            <a:ext cx="7958137" cy="5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sng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can a “bad guy” do?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sng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lot!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eavesdrop: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intercept messages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actively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insert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messages into connection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impersonation: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fake (spoof) source address in packet (or any field in packet)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hijacking: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“take over” ongoing connection by removing sender or receiver, inserting himself in place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denial of service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prevent service from being used by others (e.g.,  by overloading resources)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….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63" name="Google Shape;2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" y="847725"/>
            <a:ext cx="8228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5"/>
          <p:cNvSpPr txBox="1"/>
          <p:nvPr>
            <p:ph type="title"/>
          </p:nvPr>
        </p:nvSpPr>
        <p:spPr>
          <a:xfrm>
            <a:off x="414337" y="984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How secure is RSA?</a:t>
            </a:r>
            <a:endParaRPr/>
          </a:p>
        </p:txBody>
      </p:sp>
      <p:pic>
        <p:nvPicPr>
          <p:cNvPr descr="underline_base" id="842" name="Google Shape;84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8675"/>
            <a:ext cx="3759200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5"/>
          <p:cNvSpPr txBox="1"/>
          <p:nvPr/>
        </p:nvSpPr>
        <p:spPr>
          <a:xfrm>
            <a:off x="447675" y="1139825"/>
            <a:ext cx="8439150" cy="5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Encryption algorithm requires k &amp; n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Decryption requires k’ &amp; n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Interception of a message would reveal both k &amp; n</a:t>
            </a:r>
            <a:endParaRPr/>
          </a:p>
          <a:p>
            <a: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So, the question is how easy can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be calculated/obtained?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K’ is chosen based on: 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[(k * k’) – 1] modulo [(p – 1) * (q – 1)] = 0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p &amp; q are guessed then k’ is obtained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 = p * q, and n is known!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does not look so difficult then; does it?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➔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 &amp; q are very big numbers that n is usually more than 200 digits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➔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is very difficult to guess (factor in fact) p &amp; q from n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➔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Factoring an RSA 2048-bit number has been worth 200,000$ prize </a:t>
            </a:r>
            <a:r>
              <a:rPr b="1" i="0" lang="en-US" sz="1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(as of Sept 12, 2007)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Click here to see RSA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Click here to see RSA </a:t>
            </a:r>
            <a:r>
              <a:rPr b="1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Challeng Numbers</a:t>
            </a:r>
            <a:endParaRPr/>
          </a:p>
        </p:txBody>
      </p:sp>
      <p:sp>
        <p:nvSpPr>
          <p:cNvPr id="844" name="Google Shape;844;p8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RSA: another important property</a:t>
            </a:r>
            <a:endParaRPr/>
          </a:p>
        </p:txBody>
      </p:sp>
      <p:sp>
        <p:nvSpPr>
          <p:cNvPr id="850" name="Google Shape;850;p86"/>
          <p:cNvSpPr txBox="1"/>
          <p:nvPr/>
        </p:nvSpPr>
        <p:spPr>
          <a:xfrm>
            <a:off x="981075" y="1422400"/>
            <a:ext cx="70405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following property will be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very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useful later:</a:t>
            </a:r>
            <a:endParaRPr/>
          </a:p>
        </p:txBody>
      </p:sp>
      <p:grpSp>
        <p:nvGrpSpPr>
          <p:cNvPr id="851" name="Google Shape;851;p86"/>
          <p:cNvGrpSpPr/>
          <p:nvPr/>
        </p:nvGrpSpPr>
        <p:grpSpPr>
          <a:xfrm>
            <a:off x="1636712" y="2257425"/>
            <a:ext cx="5249862" cy="946149"/>
            <a:chOff x="795337" y="2517775"/>
            <a:chExt cx="5249862" cy="946149"/>
          </a:xfrm>
        </p:grpSpPr>
        <p:grpSp>
          <p:nvGrpSpPr>
            <p:cNvPr id="852" name="Google Shape;852;p86"/>
            <p:cNvGrpSpPr/>
            <p:nvPr/>
          </p:nvGrpSpPr>
          <p:grpSpPr>
            <a:xfrm>
              <a:off x="795337" y="2517775"/>
              <a:ext cx="2868612" cy="942974"/>
              <a:chOff x="2108200" y="2708275"/>
              <a:chExt cx="2868612" cy="942974"/>
            </a:xfrm>
          </p:grpSpPr>
          <p:grpSp>
            <p:nvGrpSpPr>
              <p:cNvPr id="853" name="Google Shape;853;p86"/>
              <p:cNvGrpSpPr/>
              <p:nvPr/>
            </p:nvGrpSpPr>
            <p:grpSpPr>
              <a:xfrm>
                <a:off x="2108200" y="2874962"/>
                <a:ext cx="2868612" cy="776287"/>
                <a:chOff x="2697162" y="2274887"/>
                <a:chExt cx="2868612" cy="776287"/>
              </a:xfrm>
            </p:grpSpPr>
            <p:sp>
              <p:nvSpPr>
                <p:cNvPr id="854" name="Google Shape;854;p86"/>
                <p:cNvSpPr txBox="1"/>
                <p:nvPr/>
              </p:nvSpPr>
              <p:spPr>
                <a:xfrm>
                  <a:off x="2697162" y="2274887"/>
                  <a:ext cx="2868612" cy="579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800"/>
                    <a:buFont typeface="Arial"/>
                    <a:buNone/>
                  </a:pPr>
                  <a:r>
                    <a:rPr b="0" i="0" lang="en-US" sz="28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  </a:t>
                  </a:r>
                  <a:r>
                    <a:rPr b="0" i="0" lang="en-US" sz="32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</a:t>
                  </a:r>
                  <a:r>
                    <a:rPr b="0" i="0" lang="en-US" sz="28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  (m)</a:t>
                  </a:r>
                  <a:r>
                    <a:rPr b="0" i="0" lang="en-US" sz="32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)</a:t>
                  </a:r>
                  <a:r>
                    <a:rPr b="0" i="0" lang="en-US" sz="28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=  m </a:t>
                  </a:r>
                  <a:endParaRPr/>
                </a:p>
              </p:txBody>
            </p:sp>
            <p:sp>
              <p:nvSpPr>
                <p:cNvPr id="855" name="Google Shape;855;p86"/>
                <p:cNvSpPr txBox="1"/>
                <p:nvPr/>
              </p:nvSpPr>
              <p:spPr>
                <a:xfrm>
                  <a:off x="3548062" y="2589212"/>
                  <a:ext cx="390525" cy="4619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856" name="Google Shape;856;p86"/>
                <p:cNvSpPr txBox="1"/>
                <p:nvPr/>
              </p:nvSpPr>
              <p:spPr>
                <a:xfrm>
                  <a:off x="2990850" y="2571750"/>
                  <a:ext cx="390525" cy="4619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857" name="Google Shape;857;p86"/>
              <p:cNvSpPr txBox="1"/>
              <p:nvPr/>
            </p:nvSpPr>
            <p:spPr>
              <a:xfrm>
                <a:off x="2417762" y="2708275"/>
                <a:ext cx="2873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  <p:sp>
            <p:nvSpPr>
              <p:cNvPr id="858" name="Google Shape;858;p86"/>
              <p:cNvSpPr txBox="1"/>
              <p:nvPr/>
            </p:nvSpPr>
            <p:spPr>
              <a:xfrm>
                <a:off x="2924175" y="2733675"/>
                <a:ext cx="3635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</p:grpSp>
        <p:sp>
          <p:nvSpPr>
            <p:cNvPr id="859" name="Google Shape;859;p86"/>
            <p:cNvSpPr txBox="1"/>
            <p:nvPr/>
          </p:nvSpPr>
          <p:spPr>
            <a:xfrm>
              <a:off x="3973512" y="2705100"/>
              <a:ext cx="20716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 </a:t>
              </a:r>
              <a:r>
                <a:rPr b="0" i="0" lang="en-US" sz="32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0" lang="en-US" sz="2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 (m)</a:t>
              </a:r>
              <a:r>
                <a:rPr b="0" i="0" lang="en-US" sz="32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2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860" name="Google Shape;860;p86"/>
            <p:cNvSpPr txBox="1"/>
            <p:nvPr/>
          </p:nvSpPr>
          <p:spPr>
            <a:xfrm>
              <a:off x="4767262" y="2995612"/>
              <a:ext cx="3905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61" name="Google Shape;861;p86"/>
            <p:cNvSpPr txBox="1"/>
            <p:nvPr/>
          </p:nvSpPr>
          <p:spPr>
            <a:xfrm>
              <a:off x="4227512" y="3001962"/>
              <a:ext cx="390525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62" name="Google Shape;862;p86"/>
            <p:cNvSpPr txBox="1"/>
            <p:nvPr/>
          </p:nvSpPr>
          <p:spPr>
            <a:xfrm>
              <a:off x="4300537" y="2597150"/>
              <a:ext cx="3635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863" name="Google Shape;863;p86"/>
            <p:cNvSpPr txBox="1"/>
            <p:nvPr/>
          </p:nvSpPr>
          <p:spPr>
            <a:xfrm>
              <a:off x="4883150" y="2563812"/>
              <a:ext cx="2873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864" name="Google Shape;864;p86"/>
            <p:cNvSpPr txBox="1"/>
            <p:nvPr/>
          </p:nvSpPr>
          <p:spPr>
            <a:xfrm>
              <a:off x="3576637" y="2786062"/>
              <a:ext cx="36353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/>
            </a:p>
          </p:txBody>
        </p:sp>
      </p:grpSp>
      <p:sp>
        <p:nvSpPr>
          <p:cNvPr id="865" name="Google Shape;865;p86"/>
          <p:cNvSpPr txBox="1"/>
          <p:nvPr/>
        </p:nvSpPr>
        <p:spPr>
          <a:xfrm>
            <a:off x="1163637" y="3487737"/>
            <a:ext cx="291782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public key first, followed by private key </a:t>
            </a:r>
            <a:endParaRPr/>
          </a:p>
        </p:txBody>
      </p:sp>
      <p:sp>
        <p:nvSpPr>
          <p:cNvPr id="866" name="Google Shape;866;p86"/>
          <p:cNvSpPr txBox="1"/>
          <p:nvPr/>
        </p:nvSpPr>
        <p:spPr>
          <a:xfrm>
            <a:off x="4494212" y="3479800"/>
            <a:ext cx="291782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private key first, followed by public key </a:t>
            </a:r>
            <a:endParaRPr/>
          </a:p>
        </p:txBody>
      </p:sp>
      <p:sp>
        <p:nvSpPr>
          <p:cNvPr id="867" name="Google Shape;867;p86"/>
          <p:cNvSpPr/>
          <p:nvPr/>
        </p:nvSpPr>
        <p:spPr>
          <a:xfrm rot="5400000">
            <a:off x="2481262" y="2509837"/>
            <a:ext cx="138112" cy="15097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86"/>
          <p:cNvSpPr/>
          <p:nvPr/>
        </p:nvSpPr>
        <p:spPr>
          <a:xfrm rot="5400000">
            <a:off x="5753100" y="2501900"/>
            <a:ext cx="138112" cy="15097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6"/>
          <p:cNvSpPr txBox="1"/>
          <p:nvPr/>
        </p:nvSpPr>
        <p:spPr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bin"/>
              <a:buNone/>
            </a:pPr>
            <a:r>
              <a:rPr b="0" i="1" lang="en-US" sz="32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result is the same!</a:t>
            </a:r>
            <a:r>
              <a:rPr b="0" i="0" lang="en-US" sz="32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pic>
        <p:nvPicPr>
          <p:cNvPr descr="underline_base" id="870" name="Google Shape;87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31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7"/>
          <p:cNvSpPr txBox="1"/>
          <p:nvPr>
            <p:ph idx="1" type="body"/>
          </p:nvPr>
        </p:nvSpPr>
        <p:spPr>
          <a:xfrm>
            <a:off x="522287" y="142557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follows directly from modular arithmetic: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n)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= m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      = m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                        = (m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n)</a:t>
            </a:r>
            <a:r>
              <a:rPr b="0" baseline="30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mod n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77" name="Google Shape;877;p87"/>
          <p:cNvGrpSpPr/>
          <p:nvPr/>
        </p:nvGrpSpPr>
        <p:grpSpPr>
          <a:xfrm>
            <a:off x="423862" y="457200"/>
            <a:ext cx="6591300" cy="946149"/>
            <a:chOff x="0" y="0"/>
            <a:chExt cx="2147483647" cy="2147483647"/>
          </a:xfrm>
        </p:grpSpPr>
        <p:grpSp>
          <p:nvGrpSpPr>
            <p:cNvPr id="878" name="Google Shape;878;p87"/>
            <p:cNvGrpSpPr/>
            <p:nvPr/>
          </p:nvGrpSpPr>
          <p:grpSpPr>
            <a:xfrm>
              <a:off x="390183198" y="0"/>
              <a:ext cx="1713776181" cy="2147483647"/>
              <a:chOff x="795337" y="2517775"/>
              <a:chExt cx="5259388" cy="946149"/>
            </a:xfrm>
          </p:grpSpPr>
          <p:grpSp>
            <p:nvGrpSpPr>
              <p:cNvPr id="879" name="Google Shape;879;p87"/>
              <p:cNvGrpSpPr/>
              <p:nvPr/>
            </p:nvGrpSpPr>
            <p:grpSpPr>
              <a:xfrm>
                <a:off x="795337" y="2517775"/>
                <a:ext cx="2868612" cy="938212"/>
                <a:chOff x="2108200" y="2708275"/>
                <a:chExt cx="2868612" cy="938212"/>
              </a:xfrm>
            </p:grpSpPr>
            <p:grpSp>
              <p:nvGrpSpPr>
                <p:cNvPr id="880" name="Google Shape;880;p87"/>
                <p:cNvGrpSpPr/>
                <p:nvPr/>
              </p:nvGrpSpPr>
              <p:grpSpPr>
                <a:xfrm>
                  <a:off x="2108200" y="2874962"/>
                  <a:ext cx="2868612" cy="771525"/>
                  <a:chOff x="2697162" y="2274887"/>
                  <a:chExt cx="2868612" cy="771525"/>
                </a:xfrm>
              </p:grpSpPr>
              <p:sp>
                <p:nvSpPr>
                  <p:cNvPr id="881" name="Google Shape;881;p87"/>
                  <p:cNvSpPr txBox="1"/>
                  <p:nvPr/>
                </p:nvSpPr>
                <p:spPr>
                  <a:xfrm>
                    <a:off x="2697162" y="2274887"/>
                    <a:ext cx="2868612" cy="5794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00000"/>
                      </a:buClr>
                      <a:buSzPts val="2800"/>
                      <a:buFont typeface="Arial"/>
                      <a:buNone/>
                    </a:pPr>
                    <a:r>
                      <a:rPr b="0" i="0" lang="en-US" sz="28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K  </a:t>
                    </a:r>
                    <a:r>
                      <a:rPr b="0" i="0" lang="en-US" sz="32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(</a:t>
                    </a:r>
                    <a:r>
                      <a:rPr b="0" i="0" lang="en-US" sz="28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K  (m)</a:t>
                    </a:r>
                    <a:r>
                      <a:rPr b="0" i="0" lang="en-US" sz="32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)</a:t>
                    </a:r>
                    <a:r>
                      <a:rPr b="0" i="0" lang="en-US" sz="28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=  m </a:t>
                    </a:r>
                    <a:endParaRPr/>
                  </a:p>
                </p:txBody>
              </p:sp>
              <p:sp>
                <p:nvSpPr>
                  <p:cNvPr id="882" name="Google Shape;882;p87"/>
                  <p:cNvSpPr txBox="1"/>
                  <p:nvPr/>
                </p:nvSpPr>
                <p:spPr>
                  <a:xfrm>
                    <a:off x="3557587" y="2584450"/>
                    <a:ext cx="390525" cy="4619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00000"/>
                      </a:buClr>
                      <a:buSzPts val="2400"/>
                      <a:buFont typeface="Arial"/>
                      <a:buNone/>
                    </a:pPr>
                    <a:r>
                      <a:rPr b="0" i="0" lang="en-US" sz="24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883" name="Google Shape;883;p87"/>
                  <p:cNvSpPr txBox="1"/>
                  <p:nvPr/>
                </p:nvSpPr>
                <p:spPr>
                  <a:xfrm>
                    <a:off x="2986087" y="2571750"/>
                    <a:ext cx="390525" cy="4619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00000"/>
                      </a:buClr>
                      <a:buSzPts val="2400"/>
                      <a:buFont typeface="Arial"/>
                      <a:buNone/>
                    </a:pPr>
                    <a:r>
                      <a:rPr b="0" i="0" lang="en-US" sz="2400" u="non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884" name="Google Shape;884;p87"/>
                <p:cNvSpPr txBox="1"/>
                <p:nvPr/>
              </p:nvSpPr>
              <p:spPr>
                <a:xfrm>
                  <a:off x="2389187" y="2708275"/>
                  <a:ext cx="287337" cy="4619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-</a:t>
                  </a:r>
                  <a:endParaRPr/>
                </a:p>
              </p:txBody>
            </p:sp>
            <p:sp>
              <p:nvSpPr>
                <p:cNvPr id="885" name="Google Shape;885;p87"/>
                <p:cNvSpPr txBox="1"/>
                <p:nvPr/>
              </p:nvSpPr>
              <p:spPr>
                <a:xfrm>
                  <a:off x="2947987" y="2738437"/>
                  <a:ext cx="363537" cy="4619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+</a:t>
                  </a:r>
                  <a:endParaRPr/>
                </a:p>
              </p:txBody>
            </p:sp>
          </p:grpSp>
          <p:sp>
            <p:nvSpPr>
              <p:cNvPr id="886" name="Google Shape;886;p87"/>
              <p:cNvSpPr txBox="1"/>
              <p:nvPr/>
            </p:nvSpPr>
            <p:spPr>
              <a:xfrm>
                <a:off x="3962400" y="2705100"/>
                <a:ext cx="2092325" cy="579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800"/>
                  <a:buFont typeface="Arial"/>
                  <a:buNone/>
                </a:pPr>
                <a:r>
                  <a:rPr b="0" i="0" lang="en-US" sz="28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 </a:t>
                </a:r>
                <a:r>
                  <a:rPr b="0" i="0" lang="en-US" sz="32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b="0" i="0" lang="en-US" sz="28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 (m)</a:t>
                </a:r>
                <a:r>
                  <a:rPr b="0" i="0" lang="en-US" sz="32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r>
                  <a:rPr b="0" i="0" lang="en-US" sz="28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/>
              </a:p>
            </p:txBody>
          </p:sp>
          <p:sp>
            <p:nvSpPr>
              <p:cNvPr id="887" name="Google Shape;887;p87"/>
              <p:cNvSpPr txBox="1"/>
              <p:nvPr/>
            </p:nvSpPr>
            <p:spPr>
              <a:xfrm>
                <a:off x="4884737" y="2995612"/>
                <a:ext cx="390525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888" name="Google Shape;888;p87"/>
              <p:cNvSpPr txBox="1"/>
              <p:nvPr/>
            </p:nvSpPr>
            <p:spPr>
              <a:xfrm>
                <a:off x="4311650" y="3001962"/>
                <a:ext cx="390525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889" name="Google Shape;889;p87"/>
              <p:cNvSpPr txBox="1"/>
              <p:nvPr/>
            </p:nvSpPr>
            <p:spPr>
              <a:xfrm>
                <a:off x="4276725" y="2597150"/>
                <a:ext cx="3635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  <p:sp>
            <p:nvSpPr>
              <p:cNvPr id="890" name="Google Shape;890;p87"/>
              <p:cNvSpPr txBox="1"/>
              <p:nvPr/>
            </p:nvSpPr>
            <p:spPr>
              <a:xfrm>
                <a:off x="4887912" y="2549525"/>
                <a:ext cx="2873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  <p:sp>
            <p:nvSpPr>
              <p:cNvPr id="891" name="Google Shape;891;p87"/>
              <p:cNvSpPr txBox="1"/>
              <p:nvPr/>
            </p:nvSpPr>
            <p:spPr>
              <a:xfrm>
                <a:off x="3576637" y="2786062"/>
                <a:ext cx="3635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=</a:t>
                </a:r>
                <a:endParaRPr/>
              </a:p>
            </p:txBody>
          </p:sp>
        </p:grpSp>
        <p:sp>
          <p:nvSpPr>
            <p:cNvPr id="892" name="Google Shape;892;p87"/>
            <p:cNvSpPr txBox="1"/>
            <p:nvPr/>
          </p:nvSpPr>
          <p:spPr>
            <a:xfrm>
              <a:off x="0" y="98827801"/>
              <a:ext cx="417788336" cy="1746407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4400"/>
                <a:buFont typeface="Cabin"/>
                <a:buNone/>
              </a:pPr>
              <a:r>
                <a:rPr b="0" i="0" lang="en-US" sz="4400" u="none">
                  <a:solidFill>
                    <a:srgbClr val="000099"/>
                  </a:solidFill>
                  <a:latin typeface="Cabin"/>
                  <a:ea typeface="Cabin"/>
                  <a:cs typeface="Cabin"/>
                  <a:sym typeface="Cabin"/>
                </a:rPr>
                <a:t>Why</a:t>
              </a:r>
              <a:endParaRPr/>
            </a:p>
          </p:txBody>
        </p:sp>
        <p:sp>
          <p:nvSpPr>
            <p:cNvPr id="893" name="Google Shape;893;p87"/>
            <p:cNvSpPr txBox="1"/>
            <p:nvPr/>
          </p:nvSpPr>
          <p:spPr>
            <a:xfrm>
              <a:off x="2013137955" y="378846534"/>
              <a:ext cx="134345691" cy="1327269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200"/>
                <a:buFont typeface="Arial"/>
                <a:buNone/>
              </a:pPr>
              <a:r>
                <a:rPr b="0" i="0" lang="en-US" sz="32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/>
            </a:p>
          </p:txBody>
        </p:sp>
      </p:grpSp>
      <p:pic>
        <p:nvPicPr>
          <p:cNvPr descr="underline_base" id="894" name="Google Shape;89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87" y="1325562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8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8"/>
          <p:cNvSpPr txBox="1"/>
          <p:nvPr>
            <p:ph type="title"/>
          </p:nvPr>
        </p:nvSpPr>
        <p:spPr>
          <a:xfrm>
            <a:off x="490537" y="312737"/>
            <a:ext cx="42767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</a:t>
            </a:r>
            <a:endParaRPr/>
          </a:p>
        </p:txBody>
      </p:sp>
      <p:sp>
        <p:nvSpPr>
          <p:cNvPr id="901" name="Google Shape;901;p88"/>
          <p:cNvSpPr txBox="1"/>
          <p:nvPr>
            <p:ph idx="1" type="body"/>
          </p:nvPr>
        </p:nvSpPr>
        <p:spPr>
          <a:xfrm>
            <a:off x="533400" y="1600200"/>
            <a:ext cx="7978775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Goal: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wants Alice to “prove” her identity to him</a:t>
            </a:r>
            <a:endParaRPr/>
          </a:p>
        </p:txBody>
      </p:sp>
      <p:sp>
        <p:nvSpPr>
          <p:cNvPr id="902" name="Google Shape;902;p88"/>
          <p:cNvSpPr txBox="1"/>
          <p:nvPr/>
        </p:nvSpPr>
        <p:spPr>
          <a:xfrm>
            <a:off x="477837" y="2262187"/>
            <a:ext cx="56022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sng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ap1.0: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</a:t>
            </a:r>
            <a:endParaRPr/>
          </a:p>
        </p:txBody>
      </p:sp>
      <p:sp>
        <p:nvSpPr>
          <p:cNvPr id="903" name="Google Shape;903;p88"/>
          <p:cNvSpPr txBox="1"/>
          <p:nvPr/>
        </p:nvSpPr>
        <p:spPr>
          <a:xfrm>
            <a:off x="5281612" y="4135437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scenario??</a:t>
            </a:r>
            <a:endParaRPr/>
          </a:p>
        </p:txBody>
      </p:sp>
      <p:pic>
        <p:nvPicPr>
          <p:cNvPr descr="Alice" id="904" name="Google Shape;90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8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05" name="Google Shape;905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412" y="4983162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06" name="Google Shape;906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8362" y="3811587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7" name="Google Shape;907;p88"/>
          <p:cNvCxnSpPr/>
          <p:nvPr/>
        </p:nvCxnSpPr>
        <p:spPr>
          <a:xfrm>
            <a:off x="1490662" y="4248150"/>
            <a:ext cx="1870075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8" name="Google Shape;908;p88"/>
          <p:cNvSpPr txBox="1"/>
          <p:nvPr/>
        </p:nvSpPr>
        <p:spPr>
          <a:xfrm>
            <a:off x="1535112" y="3749675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Alice”</a:t>
            </a:r>
            <a:endParaRPr/>
          </a:p>
        </p:txBody>
      </p:sp>
      <p:pic>
        <p:nvPicPr>
          <p:cNvPr descr="underline_base" id="909" name="Google Shape;909;p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175" y="1109662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8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9"/>
          <p:cNvSpPr txBox="1"/>
          <p:nvPr/>
        </p:nvSpPr>
        <p:spPr>
          <a:xfrm>
            <a:off x="5094287" y="3840162"/>
            <a:ext cx="358616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network,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can not “see” Alice, so Trudy simply declares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herself to be Alice</a:t>
            </a:r>
            <a:endParaRPr/>
          </a:p>
        </p:txBody>
      </p:sp>
      <p:pic>
        <p:nvPicPr>
          <p:cNvPr descr="Alice" id="916" name="Google Shape;91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8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17" name="Google Shape;917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412" y="4983162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18" name="Google Shape;918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1062" y="3813175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9" name="Google Shape;919;p89"/>
          <p:cNvCxnSpPr/>
          <p:nvPr/>
        </p:nvCxnSpPr>
        <p:spPr>
          <a:xfrm flipH="1" rot="10800000">
            <a:off x="2784475" y="4473575"/>
            <a:ext cx="773112" cy="102711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0" name="Google Shape;920;p89"/>
          <p:cNvSpPr txBox="1"/>
          <p:nvPr/>
        </p:nvSpPr>
        <p:spPr>
          <a:xfrm>
            <a:off x="3109912" y="5002212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Alice”</a:t>
            </a:r>
            <a:endParaRPr/>
          </a:p>
        </p:txBody>
      </p:sp>
      <p:sp>
        <p:nvSpPr>
          <p:cNvPr id="921" name="Google Shape;921;p89"/>
          <p:cNvSpPr txBox="1"/>
          <p:nvPr>
            <p:ph type="title"/>
          </p:nvPr>
        </p:nvSpPr>
        <p:spPr>
          <a:xfrm>
            <a:off x="490537" y="312737"/>
            <a:ext cx="42767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</a:t>
            </a:r>
            <a:endParaRPr/>
          </a:p>
        </p:txBody>
      </p:sp>
      <p:pic>
        <p:nvPicPr>
          <p:cNvPr descr="underline_base" id="922" name="Google Shape;922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175" y="1109662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89"/>
          <p:cNvSpPr txBox="1"/>
          <p:nvPr/>
        </p:nvSpPr>
        <p:spPr>
          <a:xfrm>
            <a:off x="533400" y="1600200"/>
            <a:ext cx="7978775" cy="96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Goal: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wants Alice to “prove” her identity to him</a:t>
            </a:r>
            <a:endParaRPr/>
          </a:p>
        </p:txBody>
      </p:sp>
      <p:sp>
        <p:nvSpPr>
          <p:cNvPr id="924" name="Google Shape;924;p89"/>
          <p:cNvSpPr txBox="1"/>
          <p:nvPr/>
        </p:nvSpPr>
        <p:spPr>
          <a:xfrm>
            <a:off x="477837" y="2262187"/>
            <a:ext cx="56022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sng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ap1.0: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</a:t>
            </a:r>
            <a:endParaRPr/>
          </a:p>
        </p:txBody>
      </p:sp>
      <p:sp>
        <p:nvSpPr>
          <p:cNvPr id="925" name="Google Shape;925;p8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0"/>
          <p:cNvSpPr txBox="1"/>
          <p:nvPr>
            <p:ph type="title"/>
          </p:nvPr>
        </p:nvSpPr>
        <p:spPr>
          <a:xfrm>
            <a:off x="358775" y="13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another try</a:t>
            </a:r>
            <a:endParaRPr/>
          </a:p>
        </p:txBody>
      </p:sp>
      <p:sp>
        <p:nvSpPr>
          <p:cNvPr id="931" name="Google Shape;931;p90"/>
          <p:cNvSpPr txBox="1"/>
          <p:nvPr/>
        </p:nvSpPr>
        <p:spPr>
          <a:xfrm>
            <a:off x="725487" y="1452562"/>
            <a:ext cx="782955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Protocol ap2.0: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says “I am Alice” in an IP packet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containing her source IP address </a:t>
            </a:r>
            <a:endParaRPr/>
          </a:p>
        </p:txBody>
      </p:sp>
      <p:sp>
        <p:nvSpPr>
          <p:cNvPr id="932" name="Google Shape;932;p90"/>
          <p:cNvSpPr txBox="1"/>
          <p:nvPr/>
        </p:nvSpPr>
        <p:spPr>
          <a:xfrm>
            <a:off x="6030912" y="4113212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scenario??</a:t>
            </a:r>
            <a:endParaRPr/>
          </a:p>
        </p:txBody>
      </p:sp>
      <p:pic>
        <p:nvPicPr>
          <p:cNvPr descr="Alice" id="933" name="Google Shape;93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34" name="Google Shape;934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412" y="4983162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35" name="Google Shape;935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3684587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6" name="Google Shape;936;p90"/>
          <p:cNvCxnSpPr/>
          <p:nvPr/>
        </p:nvCxnSpPr>
        <p:spPr>
          <a:xfrm>
            <a:off x="1238250" y="4262437"/>
            <a:ext cx="3798887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37" name="Google Shape;937;p90"/>
          <p:cNvGrpSpPr/>
          <p:nvPr/>
        </p:nvGrpSpPr>
        <p:grpSpPr>
          <a:xfrm>
            <a:off x="1574800" y="3433762"/>
            <a:ext cx="2870200" cy="649287"/>
            <a:chOff x="842962" y="2843212"/>
            <a:chExt cx="2870200" cy="649287"/>
          </a:xfrm>
        </p:grpSpPr>
        <p:sp>
          <p:nvSpPr>
            <p:cNvPr id="938" name="Google Shape;938;p90"/>
            <p:cNvSpPr txBox="1"/>
            <p:nvPr/>
          </p:nvSpPr>
          <p:spPr>
            <a:xfrm>
              <a:off x="857250" y="2843212"/>
              <a:ext cx="28559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0"/>
            <p:cNvSpPr txBox="1"/>
            <p:nvPr/>
          </p:nvSpPr>
          <p:spPr>
            <a:xfrm>
              <a:off x="2173287" y="2979737"/>
              <a:ext cx="1465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 am Alice”</a:t>
              </a:r>
              <a:endParaRPr/>
            </a:p>
          </p:txBody>
        </p:sp>
        <p:sp>
          <p:nvSpPr>
            <p:cNvPr id="940" name="Google Shape;940;p90"/>
            <p:cNvSpPr txBox="1"/>
            <p:nvPr/>
          </p:nvSpPr>
          <p:spPr>
            <a:xfrm>
              <a:off x="842962" y="2846387"/>
              <a:ext cx="1282700" cy="646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address</a:t>
              </a:r>
              <a:endParaRPr/>
            </a:p>
          </p:txBody>
        </p:sp>
        <p:cxnSp>
          <p:nvCxnSpPr>
            <p:cNvPr id="941" name="Google Shape;941;p90"/>
            <p:cNvCxnSpPr/>
            <p:nvPr/>
          </p:nvCxnSpPr>
          <p:spPr>
            <a:xfrm>
              <a:off x="2124075" y="28527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942" name="Google Shape;942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062" y="9652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9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1"/>
          <p:cNvSpPr txBox="1"/>
          <p:nvPr/>
        </p:nvSpPr>
        <p:spPr>
          <a:xfrm>
            <a:off x="6351587" y="3986212"/>
            <a:ext cx="279241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Trudy can create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packet “spoofing”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Alice’s address</a:t>
            </a:r>
            <a:endParaRPr/>
          </a:p>
        </p:txBody>
      </p:sp>
      <p:pic>
        <p:nvPicPr>
          <p:cNvPr descr="Alice" id="949" name="Google Shape;9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50" name="Google Shape;95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412" y="4983162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51" name="Google Shape;951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3684587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91"/>
          <p:cNvCxnSpPr/>
          <p:nvPr/>
        </p:nvCxnSpPr>
        <p:spPr>
          <a:xfrm flipH="1" rot="10800000">
            <a:off x="2925762" y="4262437"/>
            <a:ext cx="2111375" cy="12382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953" name="Google Shape;953;p91"/>
          <p:cNvGrpSpPr/>
          <p:nvPr/>
        </p:nvGrpSpPr>
        <p:grpSpPr>
          <a:xfrm>
            <a:off x="3460750" y="4938712"/>
            <a:ext cx="2870200" cy="649287"/>
            <a:chOff x="842962" y="2843212"/>
            <a:chExt cx="2870200" cy="649287"/>
          </a:xfrm>
        </p:grpSpPr>
        <p:sp>
          <p:nvSpPr>
            <p:cNvPr id="954" name="Google Shape;954;p91"/>
            <p:cNvSpPr txBox="1"/>
            <p:nvPr/>
          </p:nvSpPr>
          <p:spPr>
            <a:xfrm>
              <a:off x="857250" y="2843212"/>
              <a:ext cx="28559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1"/>
            <p:cNvSpPr txBox="1"/>
            <p:nvPr/>
          </p:nvSpPr>
          <p:spPr>
            <a:xfrm>
              <a:off x="2173287" y="2979737"/>
              <a:ext cx="1465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 am Alice”</a:t>
              </a:r>
              <a:endParaRPr/>
            </a:p>
          </p:txBody>
        </p:sp>
        <p:sp>
          <p:nvSpPr>
            <p:cNvPr id="956" name="Google Shape;956;p91"/>
            <p:cNvSpPr txBox="1"/>
            <p:nvPr/>
          </p:nvSpPr>
          <p:spPr>
            <a:xfrm>
              <a:off x="842962" y="2846387"/>
              <a:ext cx="1282700" cy="646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address</a:t>
              </a:r>
              <a:endParaRPr/>
            </a:p>
          </p:txBody>
        </p:sp>
        <p:cxnSp>
          <p:nvCxnSpPr>
            <p:cNvPr id="957" name="Google Shape;957;p91"/>
            <p:cNvCxnSpPr/>
            <p:nvPr/>
          </p:nvCxnSpPr>
          <p:spPr>
            <a:xfrm>
              <a:off x="2124075" y="28527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58" name="Google Shape;958;p91"/>
          <p:cNvSpPr txBox="1"/>
          <p:nvPr>
            <p:ph type="title"/>
          </p:nvPr>
        </p:nvSpPr>
        <p:spPr>
          <a:xfrm>
            <a:off x="358775" y="13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another try</a:t>
            </a:r>
            <a:endParaRPr/>
          </a:p>
        </p:txBody>
      </p:sp>
      <p:sp>
        <p:nvSpPr>
          <p:cNvPr id="959" name="Google Shape;959;p91"/>
          <p:cNvSpPr txBox="1"/>
          <p:nvPr/>
        </p:nvSpPr>
        <p:spPr>
          <a:xfrm>
            <a:off x="725487" y="1452562"/>
            <a:ext cx="782955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Protocol ap2.0: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says “I am Alice” in an IP packet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containing her source IP address </a:t>
            </a:r>
            <a:endParaRPr/>
          </a:p>
        </p:txBody>
      </p:sp>
      <p:pic>
        <p:nvPicPr>
          <p:cNvPr descr="underline_base" id="960" name="Google Shape;960;p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062" y="9652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9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2"/>
          <p:cNvSpPr txBox="1"/>
          <p:nvPr/>
        </p:nvSpPr>
        <p:spPr>
          <a:xfrm>
            <a:off x="736600" y="1452562"/>
            <a:ext cx="78184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ap3.0: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 and sends 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secret password to “prove” it.</a:t>
            </a:r>
            <a:endParaRPr/>
          </a:p>
        </p:txBody>
      </p:sp>
      <p:sp>
        <p:nvSpPr>
          <p:cNvPr id="967" name="Google Shape;967;p92"/>
          <p:cNvSpPr txBox="1"/>
          <p:nvPr/>
        </p:nvSpPr>
        <p:spPr>
          <a:xfrm>
            <a:off x="6030912" y="4113212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scenario??</a:t>
            </a:r>
            <a:endParaRPr/>
          </a:p>
        </p:txBody>
      </p:sp>
      <p:pic>
        <p:nvPicPr>
          <p:cNvPr descr="Alice" id="968" name="Google Shape;96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69" name="Google Shape;969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70" name="Google Shape;970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0" y="3670300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92"/>
          <p:cNvCxnSpPr/>
          <p:nvPr/>
        </p:nvCxnSpPr>
        <p:spPr>
          <a:xfrm>
            <a:off x="1209675" y="4065587"/>
            <a:ext cx="3798887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972" name="Google Shape;972;p92"/>
          <p:cNvGrpSpPr/>
          <p:nvPr/>
        </p:nvGrpSpPr>
        <p:grpSpPr>
          <a:xfrm>
            <a:off x="1504950" y="3306762"/>
            <a:ext cx="3046412" cy="633412"/>
            <a:chOff x="1279525" y="2855912"/>
            <a:chExt cx="3046412" cy="633412"/>
          </a:xfrm>
        </p:grpSpPr>
        <p:sp>
          <p:nvSpPr>
            <p:cNvPr id="973" name="Google Shape;973;p92"/>
            <p:cNvSpPr txBox="1"/>
            <p:nvPr/>
          </p:nvSpPr>
          <p:spPr>
            <a:xfrm>
              <a:off x="1279525" y="2855912"/>
              <a:ext cx="30464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2"/>
            <p:cNvSpPr txBox="1"/>
            <p:nvPr/>
          </p:nvSpPr>
          <p:spPr>
            <a:xfrm>
              <a:off x="3117850" y="2978150"/>
              <a:ext cx="11985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“I’m Alice”</a:t>
              </a:r>
              <a:endParaRPr/>
            </a:p>
          </p:txBody>
        </p:sp>
        <p:sp>
          <p:nvSpPr>
            <p:cNvPr id="975" name="Google Shape;975;p92"/>
            <p:cNvSpPr txBox="1"/>
            <p:nvPr/>
          </p:nvSpPr>
          <p:spPr>
            <a:xfrm>
              <a:off x="1284287" y="28924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976" name="Google Shape;976;p92"/>
            <p:cNvCxnSpPr/>
            <p:nvPr/>
          </p:nvCxnSpPr>
          <p:spPr>
            <a:xfrm>
              <a:off x="212248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77" name="Google Shape;977;p92"/>
            <p:cNvSpPr txBox="1"/>
            <p:nvPr/>
          </p:nvSpPr>
          <p:spPr>
            <a:xfrm>
              <a:off x="2112962" y="2878137"/>
              <a:ext cx="10572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password</a:t>
              </a:r>
              <a:endParaRPr/>
            </a:p>
          </p:txBody>
        </p:sp>
        <p:cxnSp>
          <p:nvCxnSpPr>
            <p:cNvPr id="978" name="Google Shape;978;p92"/>
            <p:cNvCxnSpPr/>
            <p:nvPr/>
          </p:nvCxnSpPr>
          <p:spPr>
            <a:xfrm>
              <a:off x="313213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79" name="Google Shape;979;p92"/>
          <p:cNvGrpSpPr/>
          <p:nvPr/>
        </p:nvGrpSpPr>
        <p:grpSpPr>
          <a:xfrm>
            <a:off x="3063875" y="4235450"/>
            <a:ext cx="1489075" cy="633412"/>
            <a:chOff x="1587500" y="4316412"/>
            <a:chExt cx="1489075" cy="633412"/>
          </a:xfrm>
        </p:grpSpPr>
        <p:sp>
          <p:nvSpPr>
            <p:cNvPr id="980" name="Google Shape;980;p92"/>
            <p:cNvSpPr txBox="1"/>
            <p:nvPr/>
          </p:nvSpPr>
          <p:spPr>
            <a:xfrm>
              <a:off x="1587500" y="4316412"/>
              <a:ext cx="1489075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2"/>
            <p:cNvSpPr txBox="1"/>
            <p:nvPr/>
          </p:nvSpPr>
          <p:spPr>
            <a:xfrm>
              <a:off x="2498725" y="4433887"/>
              <a:ext cx="5175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  <a:endParaRPr/>
            </a:p>
          </p:txBody>
        </p:sp>
        <p:sp>
          <p:nvSpPr>
            <p:cNvPr id="982" name="Google Shape;982;p92"/>
            <p:cNvSpPr txBox="1"/>
            <p:nvPr/>
          </p:nvSpPr>
          <p:spPr>
            <a:xfrm>
              <a:off x="1592262" y="43529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983" name="Google Shape;983;p92"/>
            <p:cNvCxnSpPr/>
            <p:nvPr/>
          </p:nvCxnSpPr>
          <p:spPr>
            <a:xfrm>
              <a:off x="2430462" y="43259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984" name="Google Shape;984;p92"/>
          <p:cNvCxnSpPr/>
          <p:nvPr/>
        </p:nvCxnSpPr>
        <p:spPr>
          <a:xfrm>
            <a:off x="4627562" y="3600450"/>
            <a:ext cx="5619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5" name="Google Shape;985;p92"/>
          <p:cNvCxnSpPr/>
          <p:nvPr/>
        </p:nvCxnSpPr>
        <p:spPr>
          <a:xfrm flipH="1">
            <a:off x="2541587" y="4551362"/>
            <a:ext cx="452437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6" name="Google Shape;986;p92"/>
          <p:cNvSpPr txBox="1"/>
          <p:nvPr>
            <p:ph type="title"/>
          </p:nvPr>
        </p:nvSpPr>
        <p:spPr>
          <a:xfrm>
            <a:off x="358775" y="13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another try</a:t>
            </a:r>
            <a:endParaRPr/>
          </a:p>
        </p:txBody>
      </p:sp>
      <p:pic>
        <p:nvPicPr>
          <p:cNvPr descr="underline_base" id="987" name="Google Shape;987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062" y="9652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9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3"/>
          <p:cNvSpPr txBox="1"/>
          <p:nvPr/>
        </p:nvSpPr>
        <p:spPr>
          <a:xfrm>
            <a:off x="5903912" y="3644900"/>
            <a:ext cx="3001962" cy="169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playback attack:</a:t>
            </a:r>
            <a:r>
              <a:rPr b="1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Trudy records Alice’s packet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later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plays it back to Bob </a:t>
            </a:r>
            <a:endParaRPr/>
          </a:p>
        </p:txBody>
      </p:sp>
      <p:pic>
        <p:nvPicPr>
          <p:cNvPr descr="Alice" id="994" name="Google Shape;99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995" name="Google Shape;995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996" name="Google Shape;996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0" y="3670300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7" name="Google Shape;997;p93"/>
          <p:cNvCxnSpPr/>
          <p:nvPr/>
        </p:nvCxnSpPr>
        <p:spPr>
          <a:xfrm>
            <a:off x="1209675" y="4065587"/>
            <a:ext cx="3798887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98" name="Google Shape;998;p93"/>
          <p:cNvSpPr txBox="1"/>
          <p:nvPr/>
        </p:nvSpPr>
        <p:spPr>
          <a:xfrm>
            <a:off x="1504950" y="3306762"/>
            <a:ext cx="3046412" cy="633412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93"/>
          <p:cNvSpPr txBox="1"/>
          <p:nvPr/>
        </p:nvSpPr>
        <p:spPr>
          <a:xfrm>
            <a:off x="3343275" y="3429000"/>
            <a:ext cx="1198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“I’m Alice”</a:t>
            </a:r>
            <a:endParaRPr/>
          </a:p>
        </p:txBody>
      </p:sp>
      <p:sp>
        <p:nvSpPr>
          <p:cNvPr id="1000" name="Google Shape;1000;p93"/>
          <p:cNvSpPr txBox="1"/>
          <p:nvPr/>
        </p:nvSpPr>
        <p:spPr>
          <a:xfrm>
            <a:off x="1509712" y="3343275"/>
            <a:ext cx="8429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Alice’s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IP addr</a:t>
            </a:r>
            <a:endParaRPr/>
          </a:p>
        </p:txBody>
      </p:sp>
      <p:cxnSp>
        <p:nvCxnSpPr>
          <p:cNvPr id="1001" name="Google Shape;1001;p93"/>
          <p:cNvCxnSpPr/>
          <p:nvPr/>
        </p:nvCxnSpPr>
        <p:spPr>
          <a:xfrm>
            <a:off x="2347912" y="3316287"/>
            <a:ext cx="0" cy="623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2" name="Google Shape;1002;p93"/>
          <p:cNvSpPr txBox="1"/>
          <p:nvPr/>
        </p:nvSpPr>
        <p:spPr>
          <a:xfrm>
            <a:off x="2338387" y="3328987"/>
            <a:ext cx="10572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Alice’s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</p:txBody>
      </p:sp>
      <p:cxnSp>
        <p:nvCxnSpPr>
          <p:cNvPr id="1003" name="Google Shape;1003;p93"/>
          <p:cNvCxnSpPr/>
          <p:nvPr/>
        </p:nvCxnSpPr>
        <p:spPr>
          <a:xfrm>
            <a:off x="3357562" y="3316287"/>
            <a:ext cx="0" cy="623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04" name="Google Shape;1004;p93"/>
          <p:cNvGrpSpPr/>
          <p:nvPr/>
        </p:nvGrpSpPr>
        <p:grpSpPr>
          <a:xfrm>
            <a:off x="3327400" y="4224337"/>
            <a:ext cx="1489075" cy="633412"/>
            <a:chOff x="1587500" y="4316412"/>
            <a:chExt cx="1489075" cy="633412"/>
          </a:xfrm>
        </p:grpSpPr>
        <p:sp>
          <p:nvSpPr>
            <p:cNvPr id="1005" name="Google Shape;1005;p93"/>
            <p:cNvSpPr txBox="1"/>
            <p:nvPr/>
          </p:nvSpPr>
          <p:spPr>
            <a:xfrm>
              <a:off x="1587500" y="4316412"/>
              <a:ext cx="1489075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93"/>
            <p:cNvSpPr txBox="1"/>
            <p:nvPr/>
          </p:nvSpPr>
          <p:spPr>
            <a:xfrm>
              <a:off x="2498725" y="4433887"/>
              <a:ext cx="5175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  <a:endParaRPr/>
            </a:p>
          </p:txBody>
        </p:sp>
        <p:sp>
          <p:nvSpPr>
            <p:cNvPr id="1007" name="Google Shape;1007;p93"/>
            <p:cNvSpPr txBox="1"/>
            <p:nvPr/>
          </p:nvSpPr>
          <p:spPr>
            <a:xfrm>
              <a:off x="1592262" y="43529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08" name="Google Shape;1008;p93"/>
            <p:cNvCxnSpPr/>
            <p:nvPr/>
          </p:nvCxnSpPr>
          <p:spPr>
            <a:xfrm>
              <a:off x="2430462" y="43259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09" name="Google Shape;1009;p93"/>
          <p:cNvCxnSpPr/>
          <p:nvPr/>
        </p:nvCxnSpPr>
        <p:spPr>
          <a:xfrm>
            <a:off x="4627562" y="3600450"/>
            <a:ext cx="561975" cy="158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EN00179_[1]" id="1010" name="Google Shape;1010;p93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9450" y="5337175"/>
            <a:ext cx="862012" cy="66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1" name="Google Shape;1011;p93"/>
          <p:cNvCxnSpPr/>
          <p:nvPr/>
        </p:nvCxnSpPr>
        <p:spPr>
          <a:xfrm>
            <a:off x="1857375" y="4106862"/>
            <a:ext cx="623887" cy="12922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2" name="Google Shape;1012;p93"/>
          <p:cNvCxnSpPr/>
          <p:nvPr/>
        </p:nvCxnSpPr>
        <p:spPr>
          <a:xfrm flipH="1">
            <a:off x="3344862" y="4214812"/>
            <a:ext cx="1857375" cy="155416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1013" name="Google Shape;1013;p93"/>
          <p:cNvGrpSpPr/>
          <p:nvPr/>
        </p:nvGrpSpPr>
        <p:grpSpPr>
          <a:xfrm>
            <a:off x="3551237" y="5368925"/>
            <a:ext cx="3046412" cy="633412"/>
            <a:chOff x="1279525" y="2855912"/>
            <a:chExt cx="3046412" cy="633412"/>
          </a:xfrm>
        </p:grpSpPr>
        <p:sp>
          <p:nvSpPr>
            <p:cNvPr id="1014" name="Google Shape;1014;p93"/>
            <p:cNvSpPr txBox="1"/>
            <p:nvPr/>
          </p:nvSpPr>
          <p:spPr>
            <a:xfrm>
              <a:off x="1279525" y="2855912"/>
              <a:ext cx="30464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93"/>
            <p:cNvSpPr txBox="1"/>
            <p:nvPr/>
          </p:nvSpPr>
          <p:spPr>
            <a:xfrm>
              <a:off x="3117850" y="2978150"/>
              <a:ext cx="11985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“I’m Alice”</a:t>
              </a:r>
              <a:endParaRPr/>
            </a:p>
          </p:txBody>
        </p:sp>
        <p:sp>
          <p:nvSpPr>
            <p:cNvPr id="1016" name="Google Shape;1016;p93"/>
            <p:cNvSpPr txBox="1"/>
            <p:nvPr/>
          </p:nvSpPr>
          <p:spPr>
            <a:xfrm>
              <a:off x="1284287" y="28924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17" name="Google Shape;1017;p93"/>
            <p:cNvCxnSpPr/>
            <p:nvPr/>
          </p:nvCxnSpPr>
          <p:spPr>
            <a:xfrm>
              <a:off x="212248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8" name="Google Shape;1018;p93"/>
            <p:cNvSpPr txBox="1"/>
            <p:nvPr/>
          </p:nvSpPr>
          <p:spPr>
            <a:xfrm>
              <a:off x="2112962" y="2878137"/>
              <a:ext cx="10572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password</a:t>
              </a:r>
              <a:endParaRPr/>
            </a:p>
          </p:txBody>
        </p:sp>
        <p:cxnSp>
          <p:nvCxnSpPr>
            <p:cNvPr id="1019" name="Google Shape;1019;p93"/>
            <p:cNvCxnSpPr/>
            <p:nvPr/>
          </p:nvCxnSpPr>
          <p:spPr>
            <a:xfrm>
              <a:off x="313213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20" name="Google Shape;1020;p93"/>
          <p:cNvCxnSpPr/>
          <p:nvPr/>
        </p:nvCxnSpPr>
        <p:spPr>
          <a:xfrm flipH="1" rot="10800000">
            <a:off x="4548187" y="4741862"/>
            <a:ext cx="67945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1" name="Google Shape;1021;p93"/>
          <p:cNvCxnSpPr/>
          <p:nvPr/>
        </p:nvCxnSpPr>
        <p:spPr>
          <a:xfrm flipH="1">
            <a:off x="3697287" y="4878387"/>
            <a:ext cx="365125" cy="2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3"/>
          <p:cNvSpPr txBox="1"/>
          <p:nvPr/>
        </p:nvSpPr>
        <p:spPr>
          <a:xfrm>
            <a:off x="736600" y="1452562"/>
            <a:ext cx="78184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ap3.0: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 and sends 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secret password to “prove” it.</a:t>
            </a:r>
            <a:endParaRPr/>
          </a:p>
        </p:txBody>
      </p:sp>
      <p:sp>
        <p:nvSpPr>
          <p:cNvPr id="1023" name="Google Shape;1023;p93"/>
          <p:cNvSpPr txBox="1"/>
          <p:nvPr>
            <p:ph type="title"/>
          </p:nvPr>
        </p:nvSpPr>
        <p:spPr>
          <a:xfrm>
            <a:off x="358775" y="130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another try</a:t>
            </a:r>
            <a:endParaRPr/>
          </a:p>
        </p:txBody>
      </p:sp>
      <p:pic>
        <p:nvPicPr>
          <p:cNvPr descr="underline_base" id="1024" name="Google Shape;1024;p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062" y="965200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9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yet another try</a:t>
            </a:r>
            <a:endParaRPr/>
          </a:p>
        </p:txBody>
      </p:sp>
      <p:sp>
        <p:nvSpPr>
          <p:cNvPr id="1031" name="Google Shape;1031;p94"/>
          <p:cNvSpPr txBox="1"/>
          <p:nvPr/>
        </p:nvSpPr>
        <p:spPr>
          <a:xfrm>
            <a:off x="736600" y="1452562"/>
            <a:ext cx="78184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ap3.1: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 and sends 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encrypted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secret password to “prove” it.</a:t>
            </a:r>
            <a:endParaRPr/>
          </a:p>
        </p:txBody>
      </p:sp>
      <p:sp>
        <p:nvSpPr>
          <p:cNvPr id="1032" name="Google Shape;1032;p94"/>
          <p:cNvSpPr txBox="1"/>
          <p:nvPr/>
        </p:nvSpPr>
        <p:spPr>
          <a:xfrm>
            <a:off x="6030912" y="4113212"/>
            <a:ext cx="2757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scenario??</a:t>
            </a:r>
            <a:endParaRPr/>
          </a:p>
        </p:txBody>
      </p:sp>
      <p:pic>
        <p:nvPicPr>
          <p:cNvPr descr="Alice" id="1033" name="Google Shape;103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1034" name="Google Shape;1034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035" name="Google Shape;1035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0" y="3670300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6" name="Google Shape;1036;p94"/>
          <p:cNvCxnSpPr/>
          <p:nvPr/>
        </p:nvCxnSpPr>
        <p:spPr>
          <a:xfrm>
            <a:off x="1209675" y="4065587"/>
            <a:ext cx="3798887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1037" name="Google Shape;1037;p94"/>
          <p:cNvGrpSpPr/>
          <p:nvPr/>
        </p:nvGrpSpPr>
        <p:grpSpPr>
          <a:xfrm>
            <a:off x="1504950" y="3306762"/>
            <a:ext cx="3046412" cy="633412"/>
            <a:chOff x="1279525" y="2855912"/>
            <a:chExt cx="3046412" cy="633412"/>
          </a:xfrm>
        </p:grpSpPr>
        <p:sp>
          <p:nvSpPr>
            <p:cNvPr id="1038" name="Google Shape;1038;p94"/>
            <p:cNvSpPr txBox="1"/>
            <p:nvPr/>
          </p:nvSpPr>
          <p:spPr>
            <a:xfrm>
              <a:off x="1279525" y="2855912"/>
              <a:ext cx="30464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4"/>
            <p:cNvSpPr txBox="1"/>
            <p:nvPr/>
          </p:nvSpPr>
          <p:spPr>
            <a:xfrm>
              <a:off x="3117850" y="2978150"/>
              <a:ext cx="11985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“I’m Alice”</a:t>
              </a:r>
              <a:endParaRPr/>
            </a:p>
          </p:txBody>
        </p:sp>
        <p:sp>
          <p:nvSpPr>
            <p:cNvPr id="1040" name="Google Shape;1040;p94"/>
            <p:cNvSpPr txBox="1"/>
            <p:nvPr/>
          </p:nvSpPr>
          <p:spPr>
            <a:xfrm>
              <a:off x="1284287" y="28924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41" name="Google Shape;1041;p94"/>
            <p:cNvCxnSpPr/>
            <p:nvPr/>
          </p:nvCxnSpPr>
          <p:spPr>
            <a:xfrm>
              <a:off x="212248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42" name="Google Shape;1042;p94"/>
            <p:cNvSpPr txBox="1"/>
            <p:nvPr/>
          </p:nvSpPr>
          <p:spPr>
            <a:xfrm>
              <a:off x="2070100" y="2878137"/>
              <a:ext cx="1143000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encrypted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password</a:t>
              </a:r>
              <a:endParaRPr/>
            </a:p>
          </p:txBody>
        </p:sp>
        <p:cxnSp>
          <p:nvCxnSpPr>
            <p:cNvPr id="1043" name="Google Shape;1043;p94"/>
            <p:cNvCxnSpPr/>
            <p:nvPr/>
          </p:nvCxnSpPr>
          <p:spPr>
            <a:xfrm>
              <a:off x="313213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44" name="Google Shape;1044;p94"/>
          <p:cNvGrpSpPr/>
          <p:nvPr/>
        </p:nvGrpSpPr>
        <p:grpSpPr>
          <a:xfrm>
            <a:off x="3063875" y="4235450"/>
            <a:ext cx="1489075" cy="633412"/>
            <a:chOff x="1587500" y="4316412"/>
            <a:chExt cx="1489075" cy="633412"/>
          </a:xfrm>
        </p:grpSpPr>
        <p:sp>
          <p:nvSpPr>
            <p:cNvPr id="1045" name="Google Shape;1045;p94"/>
            <p:cNvSpPr txBox="1"/>
            <p:nvPr/>
          </p:nvSpPr>
          <p:spPr>
            <a:xfrm>
              <a:off x="1587500" y="4316412"/>
              <a:ext cx="1489075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4"/>
            <p:cNvSpPr txBox="1"/>
            <p:nvPr/>
          </p:nvSpPr>
          <p:spPr>
            <a:xfrm>
              <a:off x="2498725" y="4433887"/>
              <a:ext cx="5175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  <a:endParaRPr/>
            </a:p>
          </p:txBody>
        </p:sp>
        <p:sp>
          <p:nvSpPr>
            <p:cNvPr id="1047" name="Google Shape;1047;p94"/>
            <p:cNvSpPr txBox="1"/>
            <p:nvPr/>
          </p:nvSpPr>
          <p:spPr>
            <a:xfrm>
              <a:off x="1592262" y="43529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48" name="Google Shape;1048;p94"/>
            <p:cNvCxnSpPr/>
            <p:nvPr/>
          </p:nvCxnSpPr>
          <p:spPr>
            <a:xfrm>
              <a:off x="2430462" y="43259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49" name="Google Shape;1049;p94"/>
          <p:cNvCxnSpPr/>
          <p:nvPr/>
        </p:nvCxnSpPr>
        <p:spPr>
          <a:xfrm>
            <a:off x="4627562" y="3600450"/>
            <a:ext cx="56197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0" name="Google Shape;1050;p94"/>
          <p:cNvCxnSpPr/>
          <p:nvPr/>
        </p:nvCxnSpPr>
        <p:spPr>
          <a:xfrm rot="10800000">
            <a:off x="2424112" y="4537075"/>
            <a:ext cx="541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1051" name="Google Shape;1051;p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375" y="1031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9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47675" y="1427162"/>
            <a:ext cx="8439150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ideal scenario: prevent any unauthorized person from intercepting/viewing what is being transferred 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however, this may not be possible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so, do not secure data; rather prevent unauthorized person from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understanding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them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encryption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used to achieve that</a:t>
            </a:r>
            <a:endParaRPr/>
          </a:p>
        </p:txBody>
      </p:sp>
      <p:sp>
        <p:nvSpPr>
          <p:cNvPr id="270" name="Google Shape;270;p4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security</a:t>
            </a:r>
            <a:endParaRPr/>
          </a:p>
        </p:txBody>
      </p:sp>
      <p:pic>
        <p:nvPicPr>
          <p:cNvPr descr="underline_base"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1041400"/>
            <a:ext cx="428466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5"/>
          <p:cNvSpPr txBox="1"/>
          <p:nvPr/>
        </p:nvSpPr>
        <p:spPr>
          <a:xfrm>
            <a:off x="6672262" y="3436937"/>
            <a:ext cx="179228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playback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still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works!</a:t>
            </a:r>
            <a:endParaRPr/>
          </a:p>
        </p:txBody>
      </p:sp>
      <p:pic>
        <p:nvPicPr>
          <p:cNvPr descr="Alice" id="1058" name="Google Shape;105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372110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1059" name="Google Shape;1059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060" name="Google Shape;1060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1900" y="3670300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1" name="Google Shape;1061;p95"/>
          <p:cNvCxnSpPr/>
          <p:nvPr/>
        </p:nvCxnSpPr>
        <p:spPr>
          <a:xfrm>
            <a:off x="1209675" y="4065587"/>
            <a:ext cx="3798887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62" name="Google Shape;1062;p95"/>
          <p:cNvSpPr txBox="1"/>
          <p:nvPr/>
        </p:nvSpPr>
        <p:spPr>
          <a:xfrm>
            <a:off x="1504950" y="3306762"/>
            <a:ext cx="3046412" cy="633412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95"/>
          <p:cNvSpPr txBox="1"/>
          <p:nvPr/>
        </p:nvSpPr>
        <p:spPr>
          <a:xfrm>
            <a:off x="3343275" y="3429000"/>
            <a:ext cx="1198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“I’m Alice”</a:t>
            </a:r>
            <a:endParaRPr/>
          </a:p>
        </p:txBody>
      </p:sp>
      <p:sp>
        <p:nvSpPr>
          <p:cNvPr id="1064" name="Google Shape;1064;p95"/>
          <p:cNvSpPr txBox="1"/>
          <p:nvPr/>
        </p:nvSpPr>
        <p:spPr>
          <a:xfrm>
            <a:off x="1509712" y="3343275"/>
            <a:ext cx="8429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Alice’s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IP addr</a:t>
            </a:r>
            <a:endParaRPr/>
          </a:p>
        </p:txBody>
      </p:sp>
      <p:cxnSp>
        <p:nvCxnSpPr>
          <p:cNvPr id="1065" name="Google Shape;1065;p95"/>
          <p:cNvCxnSpPr/>
          <p:nvPr/>
        </p:nvCxnSpPr>
        <p:spPr>
          <a:xfrm>
            <a:off x="2347912" y="3316287"/>
            <a:ext cx="0" cy="623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6" name="Google Shape;1066;p95"/>
          <p:cNvSpPr txBox="1"/>
          <p:nvPr/>
        </p:nvSpPr>
        <p:spPr>
          <a:xfrm>
            <a:off x="2325687" y="3328987"/>
            <a:ext cx="10842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encrypted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/>
          </a:p>
        </p:txBody>
      </p:sp>
      <p:cxnSp>
        <p:nvCxnSpPr>
          <p:cNvPr id="1067" name="Google Shape;1067;p95"/>
          <p:cNvCxnSpPr/>
          <p:nvPr/>
        </p:nvCxnSpPr>
        <p:spPr>
          <a:xfrm>
            <a:off x="3357562" y="3316287"/>
            <a:ext cx="0" cy="623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68" name="Google Shape;1068;p95"/>
          <p:cNvGrpSpPr/>
          <p:nvPr/>
        </p:nvGrpSpPr>
        <p:grpSpPr>
          <a:xfrm>
            <a:off x="3327400" y="4224337"/>
            <a:ext cx="1489075" cy="633412"/>
            <a:chOff x="1587500" y="4316412"/>
            <a:chExt cx="1489075" cy="633412"/>
          </a:xfrm>
        </p:grpSpPr>
        <p:sp>
          <p:nvSpPr>
            <p:cNvPr id="1069" name="Google Shape;1069;p95"/>
            <p:cNvSpPr txBox="1"/>
            <p:nvPr/>
          </p:nvSpPr>
          <p:spPr>
            <a:xfrm>
              <a:off x="1587500" y="4316412"/>
              <a:ext cx="1489075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5"/>
            <p:cNvSpPr txBox="1"/>
            <p:nvPr/>
          </p:nvSpPr>
          <p:spPr>
            <a:xfrm>
              <a:off x="2498725" y="4433887"/>
              <a:ext cx="5175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OK</a:t>
              </a:r>
              <a:endParaRPr/>
            </a:p>
          </p:txBody>
        </p:sp>
        <p:sp>
          <p:nvSpPr>
            <p:cNvPr id="1071" name="Google Shape;1071;p95"/>
            <p:cNvSpPr txBox="1"/>
            <p:nvPr/>
          </p:nvSpPr>
          <p:spPr>
            <a:xfrm>
              <a:off x="1592262" y="43529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72" name="Google Shape;1072;p95"/>
            <p:cNvCxnSpPr/>
            <p:nvPr/>
          </p:nvCxnSpPr>
          <p:spPr>
            <a:xfrm>
              <a:off x="2430462" y="43259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73" name="Google Shape;1073;p95"/>
          <p:cNvCxnSpPr/>
          <p:nvPr/>
        </p:nvCxnSpPr>
        <p:spPr>
          <a:xfrm>
            <a:off x="4627562" y="3600450"/>
            <a:ext cx="561975" cy="158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EN00179_[1]" id="1074" name="Google Shape;1074;p95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9450" y="5337175"/>
            <a:ext cx="862012" cy="66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5" name="Google Shape;1075;p95"/>
          <p:cNvCxnSpPr/>
          <p:nvPr/>
        </p:nvCxnSpPr>
        <p:spPr>
          <a:xfrm>
            <a:off x="1857375" y="4106862"/>
            <a:ext cx="623887" cy="12922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6" name="Google Shape;1076;p95"/>
          <p:cNvCxnSpPr/>
          <p:nvPr/>
        </p:nvCxnSpPr>
        <p:spPr>
          <a:xfrm flipH="1">
            <a:off x="3344862" y="4214812"/>
            <a:ext cx="1857375" cy="1554162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grpSp>
        <p:nvGrpSpPr>
          <p:cNvPr id="1077" name="Google Shape;1077;p95"/>
          <p:cNvGrpSpPr/>
          <p:nvPr/>
        </p:nvGrpSpPr>
        <p:grpSpPr>
          <a:xfrm>
            <a:off x="3551237" y="5368925"/>
            <a:ext cx="3046412" cy="633412"/>
            <a:chOff x="1279525" y="2855912"/>
            <a:chExt cx="3046412" cy="633412"/>
          </a:xfrm>
        </p:grpSpPr>
        <p:sp>
          <p:nvSpPr>
            <p:cNvPr id="1078" name="Google Shape;1078;p95"/>
            <p:cNvSpPr txBox="1"/>
            <p:nvPr/>
          </p:nvSpPr>
          <p:spPr>
            <a:xfrm>
              <a:off x="1279525" y="2855912"/>
              <a:ext cx="3046412" cy="633412"/>
            </a:xfrm>
            <a:prstGeom prst="rect">
              <a:avLst/>
            </a:prstGeom>
            <a:solidFill>
              <a:srgbClr val="CC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5"/>
            <p:cNvSpPr txBox="1"/>
            <p:nvPr/>
          </p:nvSpPr>
          <p:spPr>
            <a:xfrm>
              <a:off x="3117850" y="2978150"/>
              <a:ext cx="119856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“I’m Alice”</a:t>
              </a:r>
              <a:endParaRPr/>
            </a:p>
          </p:txBody>
        </p:sp>
        <p:sp>
          <p:nvSpPr>
            <p:cNvPr id="1080" name="Google Shape;1080;p95"/>
            <p:cNvSpPr txBox="1"/>
            <p:nvPr/>
          </p:nvSpPr>
          <p:spPr>
            <a:xfrm>
              <a:off x="1284287" y="2892425"/>
              <a:ext cx="842962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addr</a:t>
              </a:r>
              <a:endParaRPr/>
            </a:p>
          </p:txBody>
        </p:sp>
        <p:cxnSp>
          <p:nvCxnSpPr>
            <p:cNvPr id="1081" name="Google Shape;1081;p95"/>
            <p:cNvCxnSpPr/>
            <p:nvPr/>
          </p:nvCxnSpPr>
          <p:spPr>
            <a:xfrm>
              <a:off x="212248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82" name="Google Shape;1082;p95"/>
            <p:cNvSpPr txBox="1"/>
            <p:nvPr/>
          </p:nvSpPr>
          <p:spPr>
            <a:xfrm>
              <a:off x="2100262" y="2878137"/>
              <a:ext cx="1085850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encrypted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password</a:t>
              </a:r>
              <a:endParaRPr/>
            </a:p>
          </p:txBody>
        </p:sp>
        <p:cxnSp>
          <p:nvCxnSpPr>
            <p:cNvPr id="1083" name="Google Shape;1083;p95"/>
            <p:cNvCxnSpPr/>
            <p:nvPr/>
          </p:nvCxnSpPr>
          <p:spPr>
            <a:xfrm>
              <a:off x="3132137" y="2865437"/>
              <a:ext cx="0" cy="623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084" name="Google Shape;1084;p95"/>
          <p:cNvCxnSpPr/>
          <p:nvPr/>
        </p:nvCxnSpPr>
        <p:spPr>
          <a:xfrm flipH="1" rot="10800000">
            <a:off x="4548187" y="4741862"/>
            <a:ext cx="679450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5" name="Google Shape;1085;p95"/>
          <p:cNvCxnSpPr/>
          <p:nvPr/>
        </p:nvCxnSpPr>
        <p:spPr>
          <a:xfrm flipH="1">
            <a:off x="3697287" y="4878387"/>
            <a:ext cx="365125" cy="2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yet another try</a:t>
            </a:r>
            <a:endParaRPr/>
          </a:p>
        </p:txBody>
      </p:sp>
      <p:sp>
        <p:nvSpPr>
          <p:cNvPr id="1087" name="Google Shape;1087;p95"/>
          <p:cNvSpPr txBox="1"/>
          <p:nvPr/>
        </p:nvSpPr>
        <p:spPr>
          <a:xfrm>
            <a:off x="736600" y="1452562"/>
            <a:ext cx="781843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Protocol ap3.1: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says “I am Alice” and sends her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encrypted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secret password to “prove” it.</a:t>
            </a:r>
            <a:endParaRPr/>
          </a:p>
        </p:txBody>
      </p:sp>
      <p:pic>
        <p:nvPicPr>
          <p:cNvPr descr="underline_base" id="1088" name="Google Shape;1088;p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7375" y="1031875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9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96"/>
          <p:cNvSpPr txBox="1"/>
          <p:nvPr/>
        </p:nvSpPr>
        <p:spPr>
          <a:xfrm>
            <a:off x="874712" y="1316037"/>
            <a:ext cx="36369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Goal: 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avoid playback attack</a:t>
            </a:r>
            <a:endParaRPr/>
          </a:p>
        </p:txBody>
      </p:sp>
      <p:sp>
        <p:nvSpPr>
          <p:cNvPr id="1095" name="Google Shape;1095;p96"/>
          <p:cNvSpPr txBox="1"/>
          <p:nvPr/>
        </p:nvSpPr>
        <p:spPr>
          <a:xfrm>
            <a:off x="604837" y="5934075"/>
            <a:ext cx="3144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Failures, drawbacks?</a:t>
            </a:r>
            <a:endParaRPr/>
          </a:p>
        </p:txBody>
      </p:sp>
      <p:sp>
        <p:nvSpPr>
          <p:cNvPr id="1096" name="Google Shape;1096;p96"/>
          <p:cNvSpPr txBox="1"/>
          <p:nvPr/>
        </p:nvSpPr>
        <p:spPr>
          <a:xfrm>
            <a:off x="903287" y="1755775"/>
            <a:ext cx="59118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nonce: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number (R) used only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once-in-a-lifetime</a:t>
            </a:r>
            <a:endParaRPr/>
          </a:p>
        </p:txBody>
      </p:sp>
      <p:sp>
        <p:nvSpPr>
          <p:cNvPr id="1097" name="Google Shape;1097;p96"/>
          <p:cNvSpPr txBox="1"/>
          <p:nvPr/>
        </p:nvSpPr>
        <p:spPr>
          <a:xfrm>
            <a:off x="750887" y="2162175"/>
            <a:ext cx="7777162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ap4.0: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prove Alice “live”, Bob sends Alice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nonce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R.  Alice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return R, encrypted with shared (symmetric) secret key</a:t>
            </a:r>
            <a:endParaRPr/>
          </a:p>
        </p:txBody>
      </p:sp>
      <p:pic>
        <p:nvPicPr>
          <p:cNvPr descr="Alice" id="1098" name="Google Shape;1098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937" y="3736975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099" name="Google Shape;1099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4300" y="3686175"/>
            <a:ext cx="812800" cy="830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0" name="Google Shape;1100;p96"/>
          <p:cNvGrpSpPr/>
          <p:nvPr/>
        </p:nvGrpSpPr>
        <p:grpSpPr>
          <a:xfrm>
            <a:off x="2733675" y="3467100"/>
            <a:ext cx="3697287" cy="614362"/>
            <a:chOff x="0" y="0"/>
            <a:chExt cx="2147483647" cy="2147483647"/>
          </a:xfrm>
        </p:grpSpPr>
        <p:cxnSp>
          <p:nvCxnSpPr>
            <p:cNvPr id="1101" name="Google Shape;1101;p96"/>
            <p:cNvCxnSpPr/>
            <p:nvPr/>
          </p:nvCxnSpPr>
          <p:spPr>
            <a:xfrm>
              <a:off x="0" y="1231888954"/>
              <a:ext cx="2147483647" cy="91559469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02" name="Google Shape;1102;p96"/>
            <p:cNvSpPr txBox="1"/>
            <p:nvPr/>
          </p:nvSpPr>
          <p:spPr>
            <a:xfrm>
              <a:off x="584587472" y="0"/>
              <a:ext cx="1002282156" cy="161477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“I am Alice”</a:t>
              </a:r>
              <a:endParaRPr/>
            </a:p>
          </p:txBody>
        </p:sp>
      </p:grpSp>
      <p:grpSp>
        <p:nvGrpSpPr>
          <p:cNvPr id="1103" name="Google Shape;1103;p96"/>
          <p:cNvGrpSpPr/>
          <p:nvPr/>
        </p:nvGrpSpPr>
        <p:grpSpPr>
          <a:xfrm>
            <a:off x="2727325" y="4141787"/>
            <a:ext cx="3697287" cy="557212"/>
            <a:chOff x="0" y="0"/>
            <a:chExt cx="2147483647" cy="2147483646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1137983993"/>
              <a:ext cx="2147483647" cy="100949965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05" name="Google Shape;1105;p96"/>
            <p:cNvSpPr txBox="1"/>
            <p:nvPr/>
          </p:nvSpPr>
          <p:spPr>
            <a:xfrm>
              <a:off x="899932987" y="0"/>
              <a:ext cx="236970326" cy="1780391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</p:grpSp>
      <p:grpSp>
        <p:nvGrpSpPr>
          <p:cNvPr id="1106" name="Google Shape;1106;p96"/>
          <p:cNvGrpSpPr/>
          <p:nvPr/>
        </p:nvGrpSpPr>
        <p:grpSpPr>
          <a:xfrm>
            <a:off x="2735262" y="4700587"/>
            <a:ext cx="5965825" cy="1616075"/>
            <a:chOff x="0" y="0"/>
            <a:chExt cx="2147483647" cy="2147483647"/>
          </a:xfrm>
        </p:grpSpPr>
        <p:cxnSp>
          <p:nvCxnSpPr>
            <p:cNvPr id="1107" name="Google Shape;1107;p96"/>
            <p:cNvCxnSpPr/>
            <p:nvPr/>
          </p:nvCxnSpPr>
          <p:spPr>
            <a:xfrm>
              <a:off x="0" y="527378212"/>
              <a:ext cx="1330891089" cy="34806886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1108" name="Google Shape;1108;p96"/>
            <p:cNvGrpSpPr/>
            <p:nvPr/>
          </p:nvGrpSpPr>
          <p:grpSpPr>
            <a:xfrm>
              <a:off x="642874168" y="56956525"/>
              <a:ext cx="416582274" cy="767862359"/>
              <a:chOff x="4275137" y="5643562"/>
              <a:chExt cx="1157287" cy="577850"/>
            </a:xfrm>
          </p:grpSpPr>
          <p:sp>
            <p:nvSpPr>
              <p:cNvPr id="1109" name="Google Shape;1109;p96"/>
              <p:cNvSpPr txBox="1"/>
              <p:nvPr/>
            </p:nvSpPr>
            <p:spPr>
              <a:xfrm>
                <a:off x="4275137" y="5643562"/>
                <a:ext cx="115728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 (R)</a:t>
                </a:r>
                <a:endParaRPr/>
              </a:p>
            </p:txBody>
          </p:sp>
          <p:sp>
            <p:nvSpPr>
              <p:cNvPr id="1110" name="Google Shape;1110;p96"/>
              <p:cNvSpPr txBox="1"/>
              <p:nvPr/>
            </p:nvSpPr>
            <p:spPr>
              <a:xfrm>
                <a:off x="4422775" y="5854700"/>
                <a:ext cx="5905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A-B</a:t>
                </a:r>
                <a:endParaRPr/>
              </a:p>
            </p:txBody>
          </p:sp>
        </p:grpSp>
        <p:sp>
          <p:nvSpPr>
            <p:cNvPr id="1111" name="Google Shape;1111;p96"/>
            <p:cNvSpPr txBox="1"/>
            <p:nvPr/>
          </p:nvSpPr>
          <p:spPr>
            <a:xfrm>
              <a:off x="1308033409" y="0"/>
              <a:ext cx="839450237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 is live, and only Alice knows key to encrypt nonce, so it must be Alice!</a:t>
              </a:r>
              <a:endParaRPr/>
            </a:p>
          </p:txBody>
        </p:sp>
      </p:grpSp>
      <p:sp>
        <p:nvSpPr>
          <p:cNvPr id="1112" name="Google Shape;1112;p96"/>
          <p:cNvSpPr txBox="1"/>
          <p:nvPr>
            <p:ph type="title"/>
          </p:nvPr>
        </p:nvSpPr>
        <p:spPr>
          <a:xfrm>
            <a:off x="468312" y="1412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yet another try</a:t>
            </a:r>
            <a:endParaRPr/>
          </a:p>
        </p:txBody>
      </p:sp>
      <p:pic>
        <p:nvPicPr>
          <p:cNvPr descr="underline_base" id="1113" name="Google Shape;1113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287" y="94456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9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119" name="Google Shape;111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062037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9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Authentication: ap5.0</a:t>
            </a:r>
            <a:endParaRPr/>
          </a:p>
        </p:txBody>
      </p:sp>
      <p:sp>
        <p:nvSpPr>
          <p:cNvPr id="1121" name="Google Shape;1121;p97"/>
          <p:cNvSpPr txBox="1"/>
          <p:nvPr>
            <p:ph idx="1" type="body"/>
          </p:nvPr>
        </p:nvSpPr>
        <p:spPr>
          <a:xfrm>
            <a:off x="544512" y="1457325"/>
            <a:ext cx="83550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ap4.0 requires shared symmetric key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can we authenticate using public key techniques?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ap5.0: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nonce, public key cryptography</a:t>
            </a:r>
            <a:endParaRPr/>
          </a:p>
        </p:txBody>
      </p:sp>
      <p:pic>
        <p:nvPicPr>
          <p:cNvPr descr="Alice" id="1122" name="Google Shape;1122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912" y="3448050"/>
            <a:ext cx="698500" cy="86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123" name="Google Shape;1123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5275" y="3397250"/>
            <a:ext cx="812800" cy="83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4" name="Google Shape;1124;p97"/>
          <p:cNvCxnSpPr/>
          <p:nvPr/>
        </p:nvCxnSpPr>
        <p:spPr>
          <a:xfrm>
            <a:off x="1644650" y="3530600"/>
            <a:ext cx="3697287" cy="2619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97"/>
          <p:cNvSpPr txBox="1"/>
          <p:nvPr/>
        </p:nvSpPr>
        <p:spPr>
          <a:xfrm>
            <a:off x="2651125" y="3178175"/>
            <a:ext cx="17256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am Alice”</a:t>
            </a:r>
            <a:endParaRPr/>
          </a:p>
        </p:txBody>
      </p:sp>
      <p:cxnSp>
        <p:nvCxnSpPr>
          <p:cNvPr id="1126" name="Google Shape;1126;p97"/>
          <p:cNvCxnSpPr/>
          <p:nvPr/>
        </p:nvCxnSpPr>
        <p:spPr>
          <a:xfrm flipH="1">
            <a:off x="1609725" y="3917950"/>
            <a:ext cx="3697287" cy="2619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7" name="Google Shape;1127;p97"/>
          <p:cNvCxnSpPr/>
          <p:nvPr/>
        </p:nvCxnSpPr>
        <p:spPr>
          <a:xfrm>
            <a:off x="1660525" y="4389437"/>
            <a:ext cx="3697287" cy="2619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8" name="Google Shape;1128;p97"/>
          <p:cNvSpPr txBox="1"/>
          <p:nvPr/>
        </p:nvSpPr>
        <p:spPr>
          <a:xfrm>
            <a:off x="2374900" y="3708400"/>
            <a:ext cx="407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1129" name="Google Shape;1129;p97"/>
          <p:cNvSpPr txBox="1"/>
          <p:nvPr/>
        </p:nvSpPr>
        <p:spPr>
          <a:xfrm>
            <a:off x="6332537" y="3455987"/>
            <a:ext cx="2332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computes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97"/>
          <p:cNvGrpSpPr/>
          <p:nvPr/>
        </p:nvGrpSpPr>
        <p:grpSpPr>
          <a:xfrm>
            <a:off x="4068762" y="3965575"/>
            <a:ext cx="1073150" cy="673100"/>
            <a:chOff x="4505325" y="4589462"/>
            <a:chExt cx="1073150" cy="673100"/>
          </a:xfrm>
        </p:grpSpPr>
        <p:sp>
          <p:nvSpPr>
            <p:cNvPr id="1131" name="Google Shape;1131;p97"/>
            <p:cNvSpPr txBox="1"/>
            <p:nvPr/>
          </p:nvSpPr>
          <p:spPr>
            <a:xfrm>
              <a:off x="4505325" y="4729162"/>
              <a:ext cx="1073150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  (R)</a:t>
              </a:r>
              <a:endParaRPr/>
            </a:p>
          </p:txBody>
        </p:sp>
        <p:sp>
          <p:nvSpPr>
            <p:cNvPr id="1132" name="Google Shape;1132;p97"/>
            <p:cNvSpPr txBox="1"/>
            <p:nvPr/>
          </p:nvSpPr>
          <p:spPr>
            <a:xfrm>
              <a:off x="4729162" y="4895850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33" name="Google Shape;1133;p97"/>
            <p:cNvSpPr txBox="1"/>
            <p:nvPr/>
          </p:nvSpPr>
          <p:spPr>
            <a:xfrm>
              <a:off x="4749800" y="4589462"/>
              <a:ext cx="2698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cxnSp>
        <p:nvCxnSpPr>
          <p:cNvPr id="1134" name="Google Shape;1134;p97"/>
          <p:cNvCxnSpPr/>
          <p:nvPr/>
        </p:nvCxnSpPr>
        <p:spPr>
          <a:xfrm flipH="1">
            <a:off x="1646237" y="4811712"/>
            <a:ext cx="3697287" cy="2619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5" name="Google Shape;1135;p97"/>
          <p:cNvSpPr txBox="1"/>
          <p:nvPr/>
        </p:nvSpPr>
        <p:spPr>
          <a:xfrm>
            <a:off x="2060575" y="4722812"/>
            <a:ext cx="288766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“send me your public key”</a:t>
            </a:r>
            <a:endParaRPr/>
          </a:p>
        </p:txBody>
      </p:sp>
      <p:cxnSp>
        <p:nvCxnSpPr>
          <p:cNvPr id="1136" name="Google Shape;1136;p97"/>
          <p:cNvCxnSpPr/>
          <p:nvPr/>
        </p:nvCxnSpPr>
        <p:spPr>
          <a:xfrm>
            <a:off x="1697037" y="5383212"/>
            <a:ext cx="3697287" cy="26193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37" name="Google Shape;1137;p97"/>
          <p:cNvGrpSpPr/>
          <p:nvPr/>
        </p:nvGrpSpPr>
        <p:grpSpPr>
          <a:xfrm>
            <a:off x="4521200" y="4960937"/>
            <a:ext cx="612774" cy="701674"/>
            <a:chOff x="1314450" y="5133975"/>
            <a:chExt cx="612774" cy="701674"/>
          </a:xfrm>
        </p:grpSpPr>
        <p:sp>
          <p:nvSpPr>
            <p:cNvPr id="1138" name="Google Shape;1138;p97"/>
            <p:cNvSpPr txBox="1"/>
            <p:nvPr/>
          </p:nvSpPr>
          <p:spPr>
            <a:xfrm>
              <a:off x="1314450" y="5286375"/>
              <a:ext cx="560387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 </a:t>
              </a:r>
              <a:endParaRPr/>
            </a:p>
          </p:txBody>
        </p:sp>
        <p:sp>
          <p:nvSpPr>
            <p:cNvPr id="1139" name="Google Shape;1139;p97"/>
            <p:cNvSpPr txBox="1"/>
            <p:nvPr/>
          </p:nvSpPr>
          <p:spPr>
            <a:xfrm>
              <a:off x="1576387" y="5468937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40" name="Google Shape;1140;p97"/>
            <p:cNvSpPr txBox="1"/>
            <p:nvPr/>
          </p:nvSpPr>
          <p:spPr>
            <a:xfrm>
              <a:off x="1584325" y="5133975"/>
              <a:ext cx="3333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grpSp>
        <p:nvGrpSpPr>
          <p:cNvPr id="1141" name="Google Shape;1141;p97"/>
          <p:cNvGrpSpPr/>
          <p:nvPr/>
        </p:nvGrpSpPr>
        <p:grpSpPr>
          <a:xfrm>
            <a:off x="6388100" y="3703637"/>
            <a:ext cx="2070100" cy="714374"/>
            <a:chOff x="1773237" y="5702300"/>
            <a:chExt cx="2070100" cy="714374"/>
          </a:xfrm>
        </p:grpSpPr>
        <p:sp>
          <p:nvSpPr>
            <p:cNvPr id="1142" name="Google Shape;1142;p97"/>
            <p:cNvSpPr txBox="1"/>
            <p:nvPr/>
          </p:nvSpPr>
          <p:spPr>
            <a:xfrm>
              <a:off x="2078037" y="5853112"/>
              <a:ext cx="1765300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  (R)) = R</a:t>
              </a:r>
              <a:endParaRPr/>
            </a:p>
          </p:txBody>
        </p:sp>
        <p:sp>
          <p:nvSpPr>
            <p:cNvPr id="1143" name="Google Shape;1143;p97"/>
            <p:cNvSpPr txBox="1"/>
            <p:nvPr/>
          </p:nvSpPr>
          <p:spPr>
            <a:xfrm>
              <a:off x="2400300" y="6049962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44" name="Google Shape;1144;p97"/>
            <p:cNvSpPr txBox="1"/>
            <p:nvPr/>
          </p:nvSpPr>
          <p:spPr>
            <a:xfrm>
              <a:off x="2447925" y="5702300"/>
              <a:ext cx="2698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grpSp>
          <p:nvGrpSpPr>
            <p:cNvPr id="1145" name="Google Shape;1145;p97"/>
            <p:cNvGrpSpPr/>
            <p:nvPr/>
          </p:nvGrpSpPr>
          <p:grpSpPr>
            <a:xfrm>
              <a:off x="1773237" y="5713412"/>
              <a:ext cx="542925" cy="703262"/>
              <a:chOff x="1303337" y="5167312"/>
              <a:chExt cx="542925" cy="703262"/>
            </a:xfrm>
          </p:grpSpPr>
          <p:sp>
            <p:nvSpPr>
              <p:cNvPr id="1146" name="Google Shape;1146;p97"/>
              <p:cNvSpPr txBox="1"/>
              <p:nvPr/>
            </p:nvSpPr>
            <p:spPr>
              <a:xfrm>
                <a:off x="1303337" y="5326062"/>
                <a:ext cx="390525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</a:t>
                </a:r>
                <a:endParaRPr/>
              </a:p>
            </p:txBody>
          </p:sp>
          <p:sp>
            <p:nvSpPr>
              <p:cNvPr id="1147" name="Google Shape;1147;p97"/>
              <p:cNvSpPr txBox="1"/>
              <p:nvPr/>
            </p:nvSpPr>
            <p:spPr>
              <a:xfrm>
                <a:off x="1495425" y="5503862"/>
                <a:ext cx="3508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148" name="Google Shape;1148;p97"/>
              <p:cNvSpPr txBox="1"/>
              <p:nvPr/>
            </p:nvSpPr>
            <p:spPr>
              <a:xfrm>
                <a:off x="1493837" y="5167312"/>
                <a:ext cx="33337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</p:grpSp>
      </p:grpSp>
      <p:sp>
        <p:nvSpPr>
          <p:cNvPr id="1149" name="Google Shape;1149;p97"/>
          <p:cNvSpPr txBox="1"/>
          <p:nvPr/>
        </p:nvSpPr>
        <p:spPr>
          <a:xfrm>
            <a:off x="5862637" y="4352925"/>
            <a:ext cx="30353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knows only Alice could have the private key, that encrypted R such that</a:t>
            </a:r>
            <a:endParaRPr/>
          </a:p>
        </p:txBody>
      </p:sp>
      <p:grpSp>
        <p:nvGrpSpPr>
          <p:cNvPr id="1150" name="Google Shape;1150;p97"/>
          <p:cNvGrpSpPr/>
          <p:nvPr/>
        </p:nvGrpSpPr>
        <p:grpSpPr>
          <a:xfrm>
            <a:off x="6496050" y="5453062"/>
            <a:ext cx="1893887" cy="763587"/>
            <a:chOff x="1489075" y="5695950"/>
            <a:chExt cx="1893887" cy="763587"/>
          </a:xfrm>
        </p:grpSpPr>
        <p:sp>
          <p:nvSpPr>
            <p:cNvPr id="1151" name="Google Shape;1151;p97"/>
            <p:cNvSpPr txBox="1"/>
            <p:nvPr/>
          </p:nvSpPr>
          <p:spPr>
            <a:xfrm>
              <a:off x="1884362" y="5922962"/>
              <a:ext cx="149860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(K  (R)) = R</a:t>
              </a:r>
              <a:endParaRPr/>
            </a:p>
          </p:txBody>
        </p:sp>
        <p:sp>
          <p:nvSpPr>
            <p:cNvPr id="1152" name="Google Shape;1152;p97"/>
            <p:cNvSpPr txBox="1"/>
            <p:nvPr/>
          </p:nvSpPr>
          <p:spPr>
            <a:xfrm>
              <a:off x="2122487" y="6062662"/>
              <a:ext cx="3698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3" name="Google Shape;1153;p97"/>
            <p:cNvSpPr txBox="1"/>
            <p:nvPr/>
          </p:nvSpPr>
          <p:spPr>
            <a:xfrm>
              <a:off x="2122487" y="5695950"/>
              <a:ext cx="2698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154" name="Google Shape;1154;p97"/>
            <p:cNvSpPr txBox="1"/>
            <p:nvPr/>
          </p:nvSpPr>
          <p:spPr>
            <a:xfrm>
              <a:off x="1489075" y="5902325"/>
              <a:ext cx="4968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 </a:t>
              </a:r>
              <a:endParaRPr/>
            </a:p>
          </p:txBody>
        </p:sp>
        <p:sp>
          <p:nvSpPr>
            <p:cNvPr id="1155" name="Google Shape;1155;p97"/>
            <p:cNvSpPr txBox="1"/>
            <p:nvPr/>
          </p:nvSpPr>
          <p:spPr>
            <a:xfrm>
              <a:off x="1697037" y="6040437"/>
              <a:ext cx="36988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156" name="Google Shape;1156;p97"/>
            <p:cNvSpPr txBox="1"/>
            <p:nvPr/>
          </p:nvSpPr>
          <p:spPr>
            <a:xfrm>
              <a:off x="1714500" y="5746750"/>
              <a:ext cx="3333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sp>
        <p:nvSpPr>
          <p:cNvPr id="1157" name="Google Shape;1157;p9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9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sp>
        <p:nvSpPr>
          <p:cNvPr id="1163" name="Google Shape;1163;p98"/>
          <p:cNvSpPr txBox="1"/>
          <p:nvPr>
            <p:ph type="title"/>
          </p:nvPr>
        </p:nvSpPr>
        <p:spPr>
          <a:xfrm>
            <a:off x="457200" y="123825"/>
            <a:ext cx="4800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ap5.0: security hole</a:t>
            </a:r>
            <a:endParaRPr/>
          </a:p>
        </p:txBody>
      </p:sp>
      <p:sp>
        <p:nvSpPr>
          <p:cNvPr id="1164" name="Google Shape;1164;p98"/>
          <p:cNvSpPr txBox="1"/>
          <p:nvPr>
            <p:ph idx="1" type="body"/>
          </p:nvPr>
        </p:nvSpPr>
        <p:spPr>
          <a:xfrm>
            <a:off x="455612" y="1084262"/>
            <a:ext cx="7451725" cy="91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man (or woman) in the middle attack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(as seen in Diffie-Hellman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poses as Alice (to Bob) and as Bob (to Alice)</a:t>
            </a:r>
            <a:endParaRPr/>
          </a:p>
        </p:txBody>
      </p:sp>
      <p:pic>
        <p:nvPicPr>
          <p:cNvPr descr="Bob" id="1165" name="Google Shape;1165;p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3175" y="2306637"/>
            <a:ext cx="800100" cy="8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1166" name="Google Shape;1166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9262" y="2203450"/>
            <a:ext cx="954087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ce" id="1167" name="Google Shape;1167;p98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637" y="2195512"/>
            <a:ext cx="752475" cy="92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8" name="Google Shape;1168;p98"/>
          <p:cNvCxnSpPr/>
          <p:nvPr/>
        </p:nvCxnSpPr>
        <p:spPr>
          <a:xfrm>
            <a:off x="1936750" y="2678112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9" name="Google Shape;1169;p98"/>
          <p:cNvSpPr txBox="1"/>
          <p:nvPr/>
        </p:nvSpPr>
        <p:spPr>
          <a:xfrm>
            <a:off x="2265362" y="2328862"/>
            <a:ext cx="1184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Alice</a:t>
            </a:r>
            <a:endParaRPr/>
          </a:p>
        </p:txBody>
      </p:sp>
      <p:cxnSp>
        <p:nvCxnSpPr>
          <p:cNvPr id="1170" name="Google Shape;1170;p98"/>
          <p:cNvCxnSpPr/>
          <p:nvPr/>
        </p:nvCxnSpPr>
        <p:spPr>
          <a:xfrm>
            <a:off x="5183187" y="2717800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1" name="Google Shape;1171;p98"/>
          <p:cNvSpPr txBox="1"/>
          <p:nvPr/>
        </p:nvSpPr>
        <p:spPr>
          <a:xfrm>
            <a:off x="5511800" y="2368550"/>
            <a:ext cx="1184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Alice</a:t>
            </a:r>
            <a:endParaRPr/>
          </a:p>
        </p:txBody>
      </p:sp>
      <p:cxnSp>
        <p:nvCxnSpPr>
          <p:cNvPr id="1172" name="Google Shape;1172;p98"/>
          <p:cNvCxnSpPr/>
          <p:nvPr/>
        </p:nvCxnSpPr>
        <p:spPr>
          <a:xfrm flipH="1">
            <a:off x="5222875" y="2786062"/>
            <a:ext cx="2165350" cy="28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3" name="Google Shape;1173;p98"/>
          <p:cNvSpPr txBox="1"/>
          <p:nvPr/>
        </p:nvSpPr>
        <p:spPr>
          <a:xfrm>
            <a:off x="5321300" y="2701925"/>
            <a:ext cx="352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174" name="Google Shape;1174;p98"/>
          <p:cNvCxnSpPr/>
          <p:nvPr/>
        </p:nvCxnSpPr>
        <p:spPr>
          <a:xfrm>
            <a:off x="5251450" y="3235325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75" name="Google Shape;1175;p98"/>
          <p:cNvGrpSpPr/>
          <p:nvPr/>
        </p:nvGrpSpPr>
        <p:grpSpPr>
          <a:xfrm>
            <a:off x="6481762" y="2781300"/>
            <a:ext cx="850900" cy="681037"/>
            <a:chOff x="5924550" y="555625"/>
            <a:chExt cx="850900" cy="681037"/>
          </a:xfrm>
        </p:grpSpPr>
        <p:sp>
          <p:nvSpPr>
            <p:cNvPr id="1176" name="Google Shape;1176;p98"/>
            <p:cNvSpPr txBox="1"/>
            <p:nvPr/>
          </p:nvSpPr>
          <p:spPr>
            <a:xfrm>
              <a:off x="6100762" y="866775"/>
              <a:ext cx="3254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grpSp>
          <p:nvGrpSpPr>
            <p:cNvPr id="1177" name="Google Shape;1177;p98"/>
            <p:cNvGrpSpPr/>
            <p:nvPr/>
          </p:nvGrpSpPr>
          <p:grpSpPr>
            <a:xfrm>
              <a:off x="5924550" y="555625"/>
              <a:ext cx="850900" cy="515937"/>
              <a:chOff x="5924550" y="555625"/>
              <a:chExt cx="850900" cy="515937"/>
            </a:xfrm>
          </p:grpSpPr>
          <p:sp>
            <p:nvSpPr>
              <p:cNvPr id="1178" name="Google Shape;1178;p98"/>
              <p:cNvSpPr txBox="1"/>
              <p:nvPr/>
            </p:nvSpPr>
            <p:spPr>
              <a:xfrm>
                <a:off x="5924550" y="701675"/>
                <a:ext cx="850900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(R)</a:t>
                </a:r>
                <a:endParaRPr/>
              </a:p>
            </p:txBody>
          </p:sp>
          <p:sp>
            <p:nvSpPr>
              <p:cNvPr id="1179" name="Google Shape;1179;p98"/>
              <p:cNvSpPr txBox="1"/>
              <p:nvPr/>
            </p:nvSpPr>
            <p:spPr>
              <a:xfrm>
                <a:off x="6116637" y="55562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</p:grpSp>
      </p:grpSp>
      <p:cxnSp>
        <p:nvCxnSpPr>
          <p:cNvPr id="1180" name="Google Shape;1180;p98"/>
          <p:cNvCxnSpPr/>
          <p:nvPr/>
        </p:nvCxnSpPr>
        <p:spPr>
          <a:xfrm flipH="1">
            <a:off x="5289550" y="3403600"/>
            <a:ext cx="2165350" cy="28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98"/>
          <p:cNvSpPr txBox="1"/>
          <p:nvPr/>
        </p:nvSpPr>
        <p:spPr>
          <a:xfrm>
            <a:off x="5135562" y="3360737"/>
            <a:ext cx="24685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 your public key</a:t>
            </a:r>
            <a:endParaRPr/>
          </a:p>
        </p:txBody>
      </p:sp>
      <p:cxnSp>
        <p:nvCxnSpPr>
          <p:cNvPr id="1182" name="Google Shape;1182;p98"/>
          <p:cNvCxnSpPr/>
          <p:nvPr/>
        </p:nvCxnSpPr>
        <p:spPr>
          <a:xfrm>
            <a:off x="5319712" y="3922712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83" name="Google Shape;1183;p98"/>
          <p:cNvGrpSpPr/>
          <p:nvPr/>
        </p:nvGrpSpPr>
        <p:grpSpPr>
          <a:xfrm>
            <a:off x="6937375" y="3525837"/>
            <a:ext cx="584200" cy="695324"/>
            <a:chOff x="7519987" y="3984625"/>
            <a:chExt cx="584200" cy="695324"/>
          </a:xfrm>
        </p:grpSpPr>
        <p:grpSp>
          <p:nvGrpSpPr>
            <p:cNvPr id="1184" name="Google Shape;1184;p98"/>
            <p:cNvGrpSpPr/>
            <p:nvPr/>
          </p:nvGrpSpPr>
          <p:grpSpPr>
            <a:xfrm>
              <a:off x="7519987" y="4159250"/>
              <a:ext cx="584200" cy="520699"/>
              <a:chOff x="7519987" y="4159250"/>
              <a:chExt cx="584200" cy="520699"/>
            </a:xfrm>
          </p:grpSpPr>
          <p:sp>
            <p:nvSpPr>
              <p:cNvPr id="1185" name="Google Shape;1185;p98"/>
              <p:cNvSpPr txBox="1"/>
              <p:nvPr/>
            </p:nvSpPr>
            <p:spPr>
              <a:xfrm>
                <a:off x="7778750" y="4310062"/>
                <a:ext cx="325437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1186" name="Google Shape;1186;p98"/>
              <p:cNvSpPr txBox="1"/>
              <p:nvPr/>
            </p:nvSpPr>
            <p:spPr>
              <a:xfrm>
                <a:off x="7519987" y="4159250"/>
                <a:ext cx="5286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</a:t>
                </a:r>
                <a:endParaRPr/>
              </a:p>
            </p:txBody>
          </p:sp>
        </p:grpSp>
        <p:sp>
          <p:nvSpPr>
            <p:cNvPr id="1187" name="Google Shape;1187;p98"/>
            <p:cNvSpPr txBox="1"/>
            <p:nvPr/>
          </p:nvSpPr>
          <p:spPr>
            <a:xfrm>
              <a:off x="7766050" y="3984625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cxnSp>
        <p:nvCxnSpPr>
          <p:cNvPr id="1188" name="Google Shape;1188;p98"/>
          <p:cNvCxnSpPr/>
          <p:nvPr/>
        </p:nvCxnSpPr>
        <p:spPr>
          <a:xfrm flipH="1">
            <a:off x="1900237" y="3430587"/>
            <a:ext cx="2165350" cy="28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9" name="Google Shape;1189;p98"/>
          <p:cNvCxnSpPr/>
          <p:nvPr/>
        </p:nvCxnSpPr>
        <p:spPr>
          <a:xfrm>
            <a:off x="1928812" y="3879850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90" name="Google Shape;1190;p98"/>
          <p:cNvGrpSpPr/>
          <p:nvPr/>
        </p:nvGrpSpPr>
        <p:grpSpPr>
          <a:xfrm>
            <a:off x="3144837" y="3411537"/>
            <a:ext cx="850900" cy="654049"/>
            <a:chOff x="5924550" y="555625"/>
            <a:chExt cx="850900" cy="654049"/>
          </a:xfrm>
        </p:grpSpPr>
        <p:sp>
          <p:nvSpPr>
            <p:cNvPr id="1191" name="Google Shape;1191;p98"/>
            <p:cNvSpPr txBox="1"/>
            <p:nvPr/>
          </p:nvSpPr>
          <p:spPr>
            <a:xfrm>
              <a:off x="6056312" y="842962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grpSp>
          <p:nvGrpSpPr>
            <p:cNvPr id="1192" name="Google Shape;1192;p98"/>
            <p:cNvGrpSpPr/>
            <p:nvPr/>
          </p:nvGrpSpPr>
          <p:grpSpPr>
            <a:xfrm>
              <a:off x="5924550" y="555625"/>
              <a:ext cx="850900" cy="515937"/>
              <a:chOff x="5924550" y="555625"/>
              <a:chExt cx="850900" cy="515937"/>
            </a:xfrm>
          </p:grpSpPr>
          <p:sp>
            <p:nvSpPr>
              <p:cNvPr id="1193" name="Google Shape;1193;p98"/>
              <p:cNvSpPr txBox="1"/>
              <p:nvPr/>
            </p:nvSpPr>
            <p:spPr>
              <a:xfrm>
                <a:off x="5924550" y="701675"/>
                <a:ext cx="850900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(R)</a:t>
                </a:r>
                <a:endParaRPr/>
              </a:p>
            </p:txBody>
          </p:sp>
          <p:sp>
            <p:nvSpPr>
              <p:cNvPr id="1194" name="Google Shape;1194;p98"/>
              <p:cNvSpPr txBox="1"/>
              <p:nvPr/>
            </p:nvSpPr>
            <p:spPr>
              <a:xfrm>
                <a:off x="6092825" y="555625"/>
                <a:ext cx="261937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</p:grpSp>
      </p:grpSp>
      <p:cxnSp>
        <p:nvCxnSpPr>
          <p:cNvPr id="1195" name="Google Shape;1195;p98"/>
          <p:cNvCxnSpPr/>
          <p:nvPr/>
        </p:nvCxnSpPr>
        <p:spPr>
          <a:xfrm flipH="1">
            <a:off x="1966912" y="4048125"/>
            <a:ext cx="2165350" cy="28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6" name="Google Shape;1196;p98"/>
          <p:cNvSpPr txBox="1"/>
          <p:nvPr/>
        </p:nvSpPr>
        <p:spPr>
          <a:xfrm>
            <a:off x="1812925" y="4005262"/>
            <a:ext cx="24685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 your public key</a:t>
            </a:r>
            <a:endParaRPr/>
          </a:p>
        </p:txBody>
      </p:sp>
      <p:cxnSp>
        <p:nvCxnSpPr>
          <p:cNvPr id="1197" name="Google Shape;1197;p98"/>
          <p:cNvCxnSpPr/>
          <p:nvPr/>
        </p:nvCxnSpPr>
        <p:spPr>
          <a:xfrm>
            <a:off x="1997075" y="4567237"/>
            <a:ext cx="22494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98" name="Google Shape;1198;p98"/>
          <p:cNvGrpSpPr/>
          <p:nvPr/>
        </p:nvGrpSpPr>
        <p:grpSpPr>
          <a:xfrm>
            <a:off x="3500437" y="4125912"/>
            <a:ext cx="569912" cy="654049"/>
            <a:chOff x="7519987" y="4022725"/>
            <a:chExt cx="569912" cy="654049"/>
          </a:xfrm>
        </p:grpSpPr>
        <p:grpSp>
          <p:nvGrpSpPr>
            <p:cNvPr id="1199" name="Google Shape;1199;p98"/>
            <p:cNvGrpSpPr/>
            <p:nvPr/>
          </p:nvGrpSpPr>
          <p:grpSpPr>
            <a:xfrm>
              <a:off x="7519987" y="4159250"/>
              <a:ext cx="569912" cy="517524"/>
              <a:chOff x="7519987" y="4159250"/>
              <a:chExt cx="569912" cy="517524"/>
            </a:xfrm>
          </p:grpSpPr>
          <p:sp>
            <p:nvSpPr>
              <p:cNvPr id="1200" name="Google Shape;1200;p98"/>
              <p:cNvSpPr txBox="1"/>
              <p:nvPr/>
            </p:nvSpPr>
            <p:spPr>
              <a:xfrm>
                <a:off x="7739062" y="4310062"/>
                <a:ext cx="3508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1201" name="Google Shape;1201;p98"/>
              <p:cNvSpPr txBox="1"/>
              <p:nvPr/>
            </p:nvSpPr>
            <p:spPr>
              <a:xfrm>
                <a:off x="7519987" y="4159250"/>
                <a:ext cx="52863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   </a:t>
                </a:r>
                <a:endParaRPr/>
              </a:p>
            </p:txBody>
          </p:sp>
        </p:grpSp>
        <p:sp>
          <p:nvSpPr>
            <p:cNvPr id="1202" name="Google Shape;1202;p98"/>
            <p:cNvSpPr txBox="1"/>
            <p:nvPr/>
          </p:nvSpPr>
          <p:spPr>
            <a:xfrm>
              <a:off x="7751762" y="4022725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cxnSp>
        <p:nvCxnSpPr>
          <p:cNvPr id="1203" name="Google Shape;1203;p98"/>
          <p:cNvCxnSpPr/>
          <p:nvPr/>
        </p:nvCxnSpPr>
        <p:spPr>
          <a:xfrm rot="10800000">
            <a:off x="5364162" y="5024437"/>
            <a:ext cx="2168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204" name="Google Shape;1204;p98"/>
          <p:cNvGrpSpPr/>
          <p:nvPr/>
        </p:nvGrpSpPr>
        <p:grpSpPr>
          <a:xfrm>
            <a:off x="5975350" y="4506912"/>
            <a:ext cx="874712" cy="681037"/>
            <a:chOff x="5826125" y="5445125"/>
            <a:chExt cx="874712" cy="681037"/>
          </a:xfrm>
        </p:grpSpPr>
        <p:sp>
          <p:nvSpPr>
            <p:cNvPr id="1205" name="Google Shape;1205;p98"/>
            <p:cNvSpPr txBox="1"/>
            <p:nvPr/>
          </p:nvSpPr>
          <p:spPr>
            <a:xfrm>
              <a:off x="5997575" y="5756275"/>
              <a:ext cx="3254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06" name="Google Shape;1206;p98"/>
            <p:cNvSpPr txBox="1"/>
            <p:nvPr/>
          </p:nvSpPr>
          <p:spPr>
            <a:xfrm>
              <a:off x="5826125" y="5619750"/>
              <a:ext cx="874712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  (m)</a:t>
              </a:r>
              <a:endParaRPr/>
            </a:p>
          </p:txBody>
        </p:sp>
        <p:sp>
          <p:nvSpPr>
            <p:cNvPr id="1207" name="Google Shape;1207;p98"/>
            <p:cNvSpPr txBox="1"/>
            <p:nvPr/>
          </p:nvSpPr>
          <p:spPr>
            <a:xfrm>
              <a:off x="5915025" y="5445125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grpSp>
        <p:nvGrpSpPr>
          <p:cNvPr id="1208" name="Google Shape;1208;p98"/>
          <p:cNvGrpSpPr/>
          <p:nvPr/>
        </p:nvGrpSpPr>
        <p:grpSpPr>
          <a:xfrm>
            <a:off x="3814762" y="5006975"/>
            <a:ext cx="1768475" cy="719137"/>
            <a:chOff x="2062162" y="5260975"/>
            <a:chExt cx="1768475" cy="719137"/>
          </a:xfrm>
        </p:grpSpPr>
        <p:sp>
          <p:nvSpPr>
            <p:cNvPr id="1209" name="Google Shape;1209;p98"/>
            <p:cNvSpPr txBox="1"/>
            <p:nvPr/>
          </p:nvSpPr>
          <p:spPr>
            <a:xfrm>
              <a:off x="2636837" y="5597525"/>
              <a:ext cx="3254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10" name="Google Shape;1210;p98"/>
            <p:cNvSpPr txBox="1"/>
            <p:nvPr/>
          </p:nvSpPr>
          <p:spPr>
            <a:xfrm>
              <a:off x="2062162" y="5419725"/>
              <a:ext cx="17684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= K  (K   (m))</a:t>
              </a:r>
              <a:endParaRPr/>
            </a:p>
          </p:txBody>
        </p:sp>
        <p:sp>
          <p:nvSpPr>
            <p:cNvPr id="1211" name="Google Shape;1211;p98"/>
            <p:cNvSpPr txBox="1"/>
            <p:nvPr/>
          </p:nvSpPr>
          <p:spPr>
            <a:xfrm>
              <a:off x="3017837" y="5289550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1212" name="Google Shape;1212;p98"/>
            <p:cNvSpPr txBox="1"/>
            <p:nvPr/>
          </p:nvSpPr>
          <p:spPr>
            <a:xfrm>
              <a:off x="3024187" y="5610225"/>
              <a:ext cx="3254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13" name="Google Shape;1213;p98"/>
            <p:cNvSpPr txBox="1"/>
            <p:nvPr/>
          </p:nvSpPr>
          <p:spPr>
            <a:xfrm>
              <a:off x="2679700" y="5260975"/>
              <a:ext cx="261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214" name="Google Shape;1214;p98"/>
          <p:cNvSpPr txBox="1"/>
          <p:nvPr/>
        </p:nvSpPr>
        <p:spPr>
          <a:xfrm>
            <a:off x="3946525" y="4819650"/>
            <a:ext cx="12668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Trudy gets</a:t>
            </a:r>
            <a:endParaRPr/>
          </a:p>
        </p:txBody>
      </p:sp>
      <p:sp>
        <p:nvSpPr>
          <p:cNvPr id="1215" name="Google Shape;1215;p98"/>
          <p:cNvSpPr txBox="1"/>
          <p:nvPr/>
        </p:nvSpPr>
        <p:spPr>
          <a:xfrm>
            <a:off x="3714750" y="5511800"/>
            <a:ext cx="200183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sends m to Alice encrypted with Alice’s public key</a:t>
            </a:r>
            <a:endParaRPr/>
          </a:p>
        </p:txBody>
      </p:sp>
      <p:cxnSp>
        <p:nvCxnSpPr>
          <p:cNvPr id="1216" name="Google Shape;1216;p98"/>
          <p:cNvCxnSpPr/>
          <p:nvPr/>
        </p:nvCxnSpPr>
        <p:spPr>
          <a:xfrm flipH="1">
            <a:off x="1782762" y="5767387"/>
            <a:ext cx="1712912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217" name="Google Shape;1217;p98"/>
          <p:cNvGrpSpPr/>
          <p:nvPr/>
        </p:nvGrpSpPr>
        <p:grpSpPr>
          <a:xfrm>
            <a:off x="2566987" y="5230812"/>
            <a:ext cx="806450" cy="677862"/>
            <a:chOff x="5859462" y="5445125"/>
            <a:chExt cx="806450" cy="677862"/>
          </a:xfrm>
        </p:grpSpPr>
        <p:sp>
          <p:nvSpPr>
            <p:cNvPr id="1218" name="Google Shape;1218;p98"/>
            <p:cNvSpPr txBox="1"/>
            <p:nvPr/>
          </p:nvSpPr>
          <p:spPr>
            <a:xfrm>
              <a:off x="5986462" y="5756275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19" name="Google Shape;1219;p98"/>
            <p:cNvSpPr txBox="1"/>
            <p:nvPr/>
          </p:nvSpPr>
          <p:spPr>
            <a:xfrm>
              <a:off x="5859462" y="5619750"/>
              <a:ext cx="8064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  (m)</a:t>
              </a:r>
              <a:endParaRPr/>
            </a:p>
          </p:txBody>
        </p:sp>
        <p:sp>
          <p:nvSpPr>
            <p:cNvPr id="1220" name="Google Shape;1220;p98"/>
            <p:cNvSpPr txBox="1"/>
            <p:nvPr/>
          </p:nvSpPr>
          <p:spPr>
            <a:xfrm>
              <a:off x="5976937" y="5445125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grpSp>
        <p:nvGrpSpPr>
          <p:cNvPr id="1221" name="Google Shape;1221;p98"/>
          <p:cNvGrpSpPr/>
          <p:nvPr/>
        </p:nvGrpSpPr>
        <p:grpSpPr>
          <a:xfrm>
            <a:off x="296862" y="5646737"/>
            <a:ext cx="1768475" cy="711200"/>
            <a:chOff x="2062162" y="5265737"/>
            <a:chExt cx="1768475" cy="711200"/>
          </a:xfrm>
        </p:grpSpPr>
        <p:sp>
          <p:nvSpPr>
            <p:cNvPr id="1222" name="Google Shape;1222;p98"/>
            <p:cNvSpPr txBox="1"/>
            <p:nvPr/>
          </p:nvSpPr>
          <p:spPr>
            <a:xfrm>
              <a:off x="2625725" y="5597525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23" name="Google Shape;1223;p98"/>
            <p:cNvSpPr txBox="1"/>
            <p:nvPr/>
          </p:nvSpPr>
          <p:spPr>
            <a:xfrm>
              <a:off x="2062162" y="5419725"/>
              <a:ext cx="17684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= K  (K   (m))</a:t>
              </a:r>
              <a:endParaRPr/>
            </a:p>
          </p:txBody>
        </p:sp>
        <p:sp>
          <p:nvSpPr>
            <p:cNvPr id="1224" name="Google Shape;1224;p98"/>
            <p:cNvSpPr txBox="1"/>
            <p:nvPr/>
          </p:nvSpPr>
          <p:spPr>
            <a:xfrm>
              <a:off x="3017837" y="5289550"/>
              <a:ext cx="3190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1225" name="Google Shape;1225;p98"/>
            <p:cNvSpPr txBox="1"/>
            <p:nvPr/>
          </p:nvSpPr>
          <p:spPr>
            <a:xfrm>
              <a:off x="3013075" y="5610225"/>
              <a:ext cx="350837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226" name="Google Shape;1226;p98"/>
            <p:cNvSpPr txBox="1"/>
            <p:nvPr/>
          </p:nvSpPr>
          <p:spPr>
            <a:xfrm>
              <a:off x="2674937" y="5265737"/>
              <a:ext cx="261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sp>
        <p:nvSpPr>
          <p:cNvPr id="1227" name="Google Shape;1227;p98"/>
          <p:cNvSpPr txBox="1"/>
          <p:nvPr/>
        </p:nvSpPr>
        <p:spPr>
          <a:xfrm>
            <a:off x="2224087" y="3305175"/>
            <a:ext cx="3524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pic>
        <p:nvPicPr>
          <p:cNvPr descr="underline_base" id="1228" name="Google Shape;1228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50" y="827087"/>
            <a:ext cx="45704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ice" id="1233" name="Google Shape;1233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612" y="2430462"/>
            <a:ext cx="4095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234" name="Google Shape;1234;p9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6025" y="2306637"/>
            <a:ext cx="800100" cy="8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" id="1235" name="Google Shape;1235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9262" y="2203450"/>
            <a:ext cx="954087" cy="114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6" name="Google Shape;1236;p99"/>
          <p:cNvCxnSpPr/>
          <p:nvPr/>
        </p:nvCxnSpPr>
        <p:spPr>
          <a:xfrm>
            <a:off x="1936750" y="2678112"/>
            <a:ext cx="22494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37" name="Google Shape;1237;p99"/>
          <p:cNvCxnSpPr/>
          <p:nvPr/>
        </p:nvCxnSpPr>
        <p:spPr>
          <a:xfrm>
            <a:off x="5183187" y="2717800"/>
            <a:ext cx="22494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38" name="Google Shape;1238;p99"/>
          <p:cNvSpPr txBox="1"/>
          <p:nvPr/>
        </p:nvSpPr>
        <p:spPr>
          <a:xfrm>
            <a:off x="730250" y="3498850"/>
            <a:ext cx="7708900" cy="275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difficult to detect:</a:t>
            </a:r>
            <a:endParaRPr/>
          </a:p>
          <a:p>
            <a:pPr indent="-106679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receives everything that Alice sends, and vice versa. (e.g., so Bob, Alice can meet one week later and recall conversation!)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06679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problem is that Trudy receives all messages as well! </a:t>
            </a:r>
            <a:endParaRPr/>
          </a:p>
        </p:txBody>
      </p:sp>
      <p:sp>
        <p:nvSpPr>
          <p:cNvPr id="1239" name="Google Shape;1239;p99"/>
          <p:cNvSpPr txBox="1"/>
          <p:nvPr>
            <p:ph type="title"/>
          </p:nvPr>
        </p:nvSpPr>
        <p:spPr>
          <a:xfrm>
            <a:off x="457200" y="123825"/>
            <a:ext cx="4800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ap5.0: security hole</a:t>
            </a:r>
            <a:endParaRPr/>
          </a:p>
        </p:txBody>
      </p:sp>
      <p:sp>
        <p:nvSpPr>
          <p:cNvPr id="1240" name="Google Shape;1240;p99"/>
          <p:cNvSpPr txBox="1"/>
          <p:nvPr/>
        </p:nvSpPr>
        <p:spPr>
          <a:xfrm>
            <a:off x="455612" y="1084262"/>
            <a:ext cx="7593012" cy="91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man (or woman) in the middle attack: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poses as Alice (to Bob) and as Bob (to Alice)</a:t>
            </a:r>
            <a:endParaRPr/>
          </a:p>
        </p:txBody>
      </p:sp>
      <p:pic>
        <p:nvPicPr>
          <p:cNvPr descr="underline_base" id="1241" name="Google Shape;1241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50" y="827087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9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0"/>
          <p:cNvSpPr txBox="1"/>
          <p:nvPr>
            <p:ph type="title"/>
          </p:nvPr>
        </p:nvSpPr>
        <p:spPr>
          <a:xfrm>
            <a:off x="533400" y="228600"/>
            <a:ext cx="4583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</a:t>
            </a:r>
            <a:endParaRPr/>
          </a:p>
        </p:txBody>
      </p:sp>
      <p:pic>
        <p:nvPicPr>
          <p:cNvPr descr="underline_base" id="1248" name="Google Shape;124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810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0"/>
          <p:cNvSpPr txBox="1"/>
          <p:nvPr/>
        </p:nvSpPr>
        <p:spPr>
          <a:xfrm>
            <a:off x="447675" y="1360487"/>
            <a:ext cx="84391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authentication purposes</a:t>
            </a:r>
            <a:endParaRPr/>
          </a:p>
        </p:txBody>
      </p:sp>
      <p:pic>
        <p:nvPicPr>
          <p:cNvPr descr="6814f7xx14" id="1250" name="Google Shape;1250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187" y="2219325"/>
            <a:ext cx="5818187" cy="36004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251" name="Google Shape;1251;p100"/>
          <p:cNvSpPr txBox="1"/>
          <p:nvPr/>
        </p:nvSpPr>
        <p:spPr>
          <a:xfrm>
            <a:off x="1317625" y="6111875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 Denying Sending a Message</a:t>
            </a:r>
            <a:endParaRPr/>
          </a:p>
        </p:txBody>
      </p:sp>
      <p:sp>
        <p:nvSpPr>
          <p:cNvPr id="1252" name="Google Shape;1252;p10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1"/>
          <p:cNvSpPr txBox="1"/>
          <p:nvPr>
            <p:ph type="title"/>
          </p:nvPr>
        </p:nvSpPr>
        <p:spPr>
          <a:xfrm>
            <a:off x="533400" y="228600"/>
            <a:ext cx="4583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</a:t>
            </a:r>
            <a:endParaRPr/>
          </a:p>
        </p:txBody>
      </p:sp>
      <p:pic>
        <p:nvPicPr>
          <p:cNvPr descr="underline_base" id="1258" name="Google Shape;1258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810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01"/>
          <p:cNvSpPr txBox="1"/>
          <p:nvPr/>
        </p:nvSpPr>
        <p:spPr>
          <a:xfrm>
            <a:off x="447675" y="1139825"/>
            <a:ext cx="843915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sender has an encryption key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k’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the receiver has a decryption key </a:t>
            </a:r>
            <a:r>
              <a:rPr b="0" i="1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j’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; both k’ and j’ are private keys while k &amp; j are public keys </a:t>
            </a:r>
            <a:endParaRPr/>
          </a:p>
          <a:p>
            <a:pPr indent="-2603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sender is hence the only one that can sends an authenticated message </a:t>
            </a:r>
            <a:endParaRPr/>
          </a:p>
        </p:txBody>
      </p:sp>
      <p:pic>
        <p:nvPicPr>
          <p:cNvPr descr="6814f7xx15" id="1260" name="Google Shape;1260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2912" y="2743200"/>
            <a:ext cx="5497512" cy="35496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1261" name="Google Shape;1261;p101"/>
          <p:cNvSpPr txBox="1"/>
          <p:nvPr/>
        </p:nvSpPr>
        <p:spPr>
          <a:xfrm>
            <a:off x="1317625" y="6388100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a Message Using a Digital Signature</a:t>
            </a:r>
            <a:endParaRPr/>
          </a:p>
        </p:txBody>
      </p:sp>
      <p:sp>
        <p:nvSpPr>
          <p:cNvPr id="1262" name="Google Shape;1262;p10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2"/>
          <p:cNvSpPr txBox="1"/>
          <p:nvPr>
            <p:ph type="title"/>
          </p:nvPr>
        </p:nvSpPr>
        <p:spPr>
          <a:xfrm>
            <a:off x="533400" y="228600"/>
            <a:ext cx="4583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</a:t>
            </a:r>
            <a:endParaRPr/>
          </a:p>
        </p:txBody>
      </p:sp>
      <p:sp>
        <p:nvSpPr>
          <p:cNvPr id="1268" name="Google Shape;1268;p102"/>
          <p:cNvSpPr txBox="1"/>
          <p:nvPr>
            <p:ph idx="1" type="body"/>
          </p:nvPr>
        </p:nvSpPr>
        <p:spPr>
          <a:xfrm>
            <a:off x="711200" y="1677987"/>
            <a:ext cx="7708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cryptographic technique analogous to hand-written signatures: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Char char="❖"/>
            </a:pPr>
            <a:r>
              <a:rPr b="0" i="0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(Bob) digitally signs document,  establishing he is document owner/creator. </a:t>
            </a:r>
            <a:endParaRPr/>
          </a:p>
          <a:p>
            <a:pPr indent="-235584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Clr>
                <a:srgbClr val="000099"/>
              </a:buClr>
              <a:buSzPts val="1690"/>
              <a:buFont typeface="Noto Sans Symbols"/>
              <a:buChar char="❖"/>
            </a:pPr>
            <a:r>
              <a:rPr b="0" i="1" lang="en-US" sz="2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verifiable, nonforgeable:</a:t>
            </a:r>
            <a:r>
              <a:rPr b="0" i="1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recipient (Alice) can prove to someone that Bob, and no one else (including Alice), must have signed document </a:t>
            </a:r>
            <a:endParaRPr/>
          </a:p>
        </p:txBody>
      </p:sp>
      <p:pic>
        <p:nvPicPr>
          <p:cNvPr descr="underline_base" id="1269" name="Google Shape;126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81087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10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3"/>
          <p:cNvSpPr txBox="1"/>
          <p:nvPr/>
        </p:nvSpPr>
        <p:spPr>
          <a:xfrm>
            <a:off x="6311900" y="3794125"/>
            <a:ext cx="2311400" cy="154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03"/>
          <p:cNvSpPr txBox="1"/>
          <p:nvPr/>
        </p:nvSpPr>
        <p:spPr>
          <a:xfrm>
            <a:off x="952500" y="3717925"/>
            <a:ext cx="2311400" cy="154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03"/>
          <p:cNvSpPr txBox="1"/>
          <p:nvPr>
            <p:ph idx="1" type="body"/>
          </p:nvPr>
        </p:nvSpPr>
        <p:spPr>
          <a:xfrm>
            <a:off x="903287" y="1436687"/>
            <a:ext cx="73914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simple digital signature for message m: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signs m by encrypting with his private key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creating “signed” message,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</a:t>
            </a:r>
            <a:endParaRPr/>
          </a:p>
        </p:txBody>
      </p:sp>
      <p:sp>
        <p:nvSpPr>
          <p:cNvPr id="1278" name="Google Shape;1278;p103"/>
          <p:cNvSpPr txBox="1"/>
          <p:nvPr/>
        </p:nvSpPr>
        <p:spPr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1279" name="Google Shape;1279;p103"/>
          <p:cNvSpPr txBox="1"/>
          <p:nvPr/>
        </p:nvSpPr>
        <p:spPr>
          <a:xfrm>
            <a:off x="7088187" y="1804987"/>
            <a:ext cx="596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1280" name="Google Shape;1280;p103"/>
          <p:cNvSpPr txBox="1"/>
          <p:nvPr/>
        </p:nvSpPr>
        <p:spPr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Dear Alice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Oh, how I have missed you. I think of you all the time! …(blah blah blah)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</p:txBody>
      </p:sp>
      <p:sp>
        <p:nvSpPr>
          <p:cNvPr id="1281" name="Google Shape;1281;p103"/>
          <p:cNvSpPr txBox="1"/>
          <p:nvPr/>
        </p:nvSpPr>
        <p:spPr>
          <a:xfrm>
            <a:off x="652462" y="3298825"/>
            <a:ext cx="2735262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Bob’s message, m</a:t>
            </a:r>
            <a:endParaRPr/>
          </a:p>
        </p:txBody>
      </p:sp>
      <p:sp>
        <p:nvSpPr>
          <p:cNvPr id="1282" name="Google Shape;1282;p103"/>
          <p:cNvSpPr txBox="1"/>
          <p:nvPr/>
        </p:nvSpPr>
        <p:spPr>
          <a:xfrm>
            <a:off x="4141787" y="4060825"/>
            <a:ext cx="1417637" cy="1082675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03"/>
          <p:cNvSpPr txBox="1"/>
          <p:nvPr/>
        </p:nvSpPr>
        <p:spPr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key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encryption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cxnSp>
        <p:nvCxnSpPr>
          <p:cNvPr id="1284" name="Google Shape;1284;p103"/>
          <p:cNvCxnSpPr/>
          <p:nvPr/>
        </p:nvCxnSpPr>
        <p:spPr>
          <a:xfrm>
            <a:off x="3409950" y="4524375"/>
            <a:ext cx="6746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03"/>
          <p:cNvSpPr txBox="1"/>
          <p:nvPr/>
        </p:nvSpPr>
        <p:spPr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private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286" name="Google Shape;1286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014787" y="3432175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7" name="Google Shape;1287;p103"/>
          <p:cNvGrpSpPr/>
          <p:nvPr/>
        </p:nvGrpSpPr>
        <p:grpSpPr>
          <a:xfrm>
            <a:off x="4479925" y="3200400"/>
            <a:ext cx="544512" cy="628649"/>
            <a:chOff x="4746625" y="3267075"/>
            <a:chExt cx="544512" cy="628649"/>
          </a:xfrm>
        </p:grpSpPr>
        <p:grpSp>
          <p:nvGrpSpPr>
            <p:cNvPr id="1288" name="Google Shape;1288;p103"/>
            <p:cNvGrpSpPr/>
            <p:nvPr/>
          </p:nvGrpSpPr>
          <p:grpSpPr>
            <a:xfrm>
              <a:off x="4746625" y="3403600"/>
              <a:ext cx="544512" cy="492124"/>
              <a:chOff x="4746625" y="3403600"/>
              <a:chExt cx="544512" cy="492124"/>
            </a:xfrm>
          </p:grpSpPr>
          <p:sp>
            <p:nvSpPr>
              <p:cNvPr id="1289" name="Google Shape;1289;p103"/>
              <p:cNvSpPr txBox="1"/>
              <p:nvPr/>
            </p:nvSpPr>
            <p:spPr>
              <a:xfrm>
                <a:off x="4746625" y="3403600"/>
                <a:ext cx="44132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</a:t>
                </a:r>
                <a:endParaRPr/>
              </a:p>
            </p:txBody>
          </p:sp>
          <p:sp>
            <p:nvSpPr>
              <p:cNvPr id="1290" name="Google Shape;1290;p103"/>
              <p:cNvSpPr txBox="1"/>
              <p:nvPr/>
            </p:nvSpPr>
            <p:spPr>
              <a:xfrm>
                <a:off x="4959350" y="3557587"/>
                <a:ext cx="331787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1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291" name="Google Shape;1291;p103"/>
            <p:cNvSpPr txBox="1"/>
            <p:nvPr/>
          </p:nvSpPr>
          <p:spPr>
            <a:xfrm>
              <a:off x="4984750" y="3267075"/>
              <a:ext cx="2540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cxnSp>
        <p:nvCxnSpPr>
          <p:cNvPr id="1292" name="Google Shape;1292;p103"/>
          <p:cNvCxnSpPr/>
          <p:nvPr/>
        </p:nvCxnSpPr>
        <p:spPr>
          <a:xfrm>
            <a:off x="4489450" y="3584575"/>
            <a:ext cx="1587" cy="46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3" name="Google Shape;1293;p103"/>
          <p:cNvCxnSpPr/>
          <p:nvPr/>
        </p:nvCxnSpPr>
        <p:spPr>
          <a:xfrm>
            <a:off x="5594350" y="4524375"/>
            <a:ext cx="6746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03"/>
          <p:cNvSpPr txBox="1"/>
          <p:nvPr/>
        </p:nvSpPr>
        <p:spPr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message, m, signed (encrypted) with his private key</a:t>
            </a:r>
            <a:endParaRPr/>
          </a:p>
        </p:txBody>
      </p:sp>
      <p:sp>
        <p:nvSpPr>
          <p:cNvPr id="1295" name="Google Shape;1295;p103"/>
          <p:cNvSpPr txBox="1"/>
          <p:nvPr/>
        </p:nvSpPr>
        <p:spPr>
          <a:xfrm>
            <a:off x="6845300" y="3375025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m,K </a:t>
            </a:r>
            <a:endParaRPr/>
          </a:p>
        </p:txBody>
      </p:sp>
      <p:sp>
        <p:nvSpPr>
          <p:cNvPr id="1296" name="Google Shape;1296;p103"/>
          <p:cNvSpPr txBox="1"/>
          <p:nvPr/>
        </p:nvSpPr>
        <p:spPr>
          <a:xfrm>
            <a:off x="7350125" y="3529012"/>
            <a:ext cx="3333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97" name="Google Shape;1297;p103"/>
          <p:cNvSpPr txBox="1"/>
          <p:nvPr/>
        </p:nvSpPr>
        <p:spPr>
          <a:xfrm>
            <a:off x="7362825" y="3228975"/>
            <a:ext cx="2540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298" name="Google Shape;1298;p103"/>
          <p:cNvSpPr txBox="1"/>
          <p:nvPr/>
        </p:nvSpPr>
        <p:spPr>
          <a:xfrm>
            <a:off x="7381875" y="3344862"/>
            <a:ext cx="677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(m)</a:t>
            </a:r>
            <a:endParaRPr/>
          </a:p>
        </p:txBody>
      </p:sp>
      <p:sp>
        <p:nvSpPr>
          <p:cNvPr id="1299" name="Google Shape;1299;p103"/>
          <p:cNvSpPr txBox="1"/>
          <p:nvPr>
            <p:ph type="title"/>
          </p:nvPr>
        </p:nvSpPr>
        <p:spPr>
          <a:xfrm>
            <a:off x="533400" y="174625"/>
            <a:ext cx="4583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</a:t>
            </a:r>
            <a:endParaRPr/>
          </a:p>
        </p:txBody>
      </p:sp>
      <p:pic>
        <p:nvPicPr>
          <p:cNvPr descr="underline_base" id="1300" name="Google Shape;130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487" y="102552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10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04"/>
          <p:cNvSpPr txBox="1"/>
          <p:nvPr>
            <p:ph idx="1" type="body"/>
          </p:nvPr>
        </p:nvSpPr>
        <p:spPr>
          <a:xfrm>
            <a:off x="990600" y="3648075"/>
            <a:ext cx="7391400" cy="247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194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Alice thus verifies that: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signed m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one else signed m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signed m and not m‘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non-repudiation: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can take m, and signature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to court and prove that Bob signed m</a:t>
            </a:r>
            <a:endParaRPr/>
          </a:p>
        </p:txBody>
      </p:sp>
      <p:sp>
        <p:nvSpPr>
          <p:cNvPr id="1307" name="Google Shape;1307;p104"/>
          <p:cNvSpPr txBox="1"/>
          <p:nvPr/>
        </p:nvSpPr>
        <p:spPr>
          <a:xfrm>
            <a:off x="7034212" y="1116012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endParaRPr/>
          </a:p>
        </p:txBody>
      </p:sp>
      <p:sp>
        <p:nvSpPr>
          <p:cNvPr id="1308" name="Google Shape;1308;p104"/>
          <p:cNvSpPr txBox="1"/>
          <p:nvPr/>
        </p:nvSpPr>
        <p:spPr>
          <a:xfrm>
            <a:off x="5661025" y="5905500"/>
            <a:ext cx="7366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endParaRPr/>
          </a:p>
        </p:txBody>
      </p:sp>
      <p:sp>
        <p:nvSpPr>
          <p:cNvPr id="1309" name="Google Shape;1309;p104"/>
          <p:cNvSpPr txBox="1"/>
          <p:nvPr>
            <p:ph type="title"/>
          </p:nvPr>
        </p:nvSpPr>
        <p:spPr>
          <a:xfrm>
            <a:off x="533400" y="174625"/>
            <a:ext cx="4583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</a:t>
            </a:r>
            <a:endParaRPr/>
          </a:p>
        </p:txBody>
      </p:sp>
      <p:pic>
        <p:nvPicPr>
          <p:cNvPr descr="underline_base" id="1310" name="Google Shape;131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2552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04"/>
          <p:cNvSpPr txBox="1"/>
          <p:nvPr/>
        </p:nvSpPr>
        <p:spPr>
          <a:xfrm>
            <a:off x="757237" y="1239837"/>
            <a:ext cx="814705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suppose Alice receives msg m, with signature: m,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verifies m signed by Bob by applying Bob’s public key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then checks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) = m.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68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(m) ) = m, whoever signed m must have used Bob’s private key.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2" name="Google Shape;1312;p104"/>
          <p:cNvSpPr txBox="1"/>
          <p:nvPr/>
        </p:nvSpPr>
        <p:spPr>
          <a:xfrm>
            <a:off x="1703387" y="2433637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endParaRPr/>
          </a:p>
        </p:txBody>
      </p:sp>
      <p:sp>
        <p:nvSpPr>
          <p:cNvPr id="1313" name="Google Shape;1313;p104"/>
          <p:cNvSpPr txBox="1"/>
          <p:nvPr/>
        </p:nvSpPr>
        <p:spPr>
          <a:xfrm>
            <a:off x="4619625" y="1989137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endParaRPr/>
          </a:p>
        </p:txBody>
      </p:sp>
      <p:sp>
        <p:nvSpPr>
          <p:cNvPr id="1314" name="Google Shape;1314;p104"/>
          <p:cNvSpPr txBox="1"/>
          <p:nvPr/>
        </p:nvSpPr>
        <p:spPr>
          <a:xfrm>
            <a:off x="1814512" y="1976437"/>
            <a:ext cx="736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endParaRPr/>
          </a:p>
        </p:txBody>
      </p:sp>
      <p:sp>
        <p:nvSpPr>
          <p:cNvPr id="1315" name="Google Shape;1315;p104"/>
          <p:cNvSpPr txBox="1"/>
          <p:nvPr/>
        </p:nvSpPr>
        <p:spPr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endParaRPr/>
          </a:p>
        </p:txBody>
      </p:sp>
      <p:sp>
        <p:nvSpPr>
          <p:cNvPr id="1316" name="Google Shape;1316;p104"/>
          <p:cNvSpPr txBox="1"/>
          <p:nvPr/>
        </p:nvSpPr>
        <p:spPr>
          <a:xfrm>
            <a:off x="1058862" y="1992312"/>
            <a:ext cx="7366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endParaRPr/>
          </a:p>
        </p:txBody>
      </p:sp>
      <p:sp>
        <p:nvSpPr>
          <p:cNvPr id="1317" name="Google Shape;1317;p104"/>
          <p:cNvSpPr txBox="1"/>
          <p:nvPr/>
        </p:nvSpPr>
        <p:spPr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0" i="0" lang="en-US" sz="18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+</a:t>
            </a:r>
            <a:endParaRPr/>
          </a:p>
        </p:txBody>
      </p:sp>
      <p:sp>
        <p:nvSpPr>
          <p:cNvPr id="1318" name="Google Shape;1318;p10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447675" y="1139825"/>
            <a:ext cx="8439150" cy="178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Privacy: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prevent a third party from intercepting the information, and if intercepted from understanding it</a:t>
            </a:r>
            <a:endParaRPr/>
          </a:p>
          <a:p>
            <a:pPr indent="-24384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encrypt the information, decryption is then necessary to understand it 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1157287" y="6324600"/>
            <a:ext cx="6497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Unsecured Messages </a:t>
            </a:r>
            <a:endParaRPr/>
          </a:p>
        </p:txBody>
      </p:sp>
      <p:pic>
        <p:nvPicPr>
          <p:cNvPr descr="6814f7xxx1" id="278" name="Google Shape;2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237" y="3044825"/>
            <a:ext cx="5786437" cy="32210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79" name="Google Shape;279;p42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 language of cryptography</a:t>
            </a:r>
            <a:endParaRPr/>
          </a:p>
        </p:txBody>
      </p:sp>
      <p:pic>
        <p:nvPicPr>
          <p:cNvPr descr="underline_base" id="280" name="Google Shape;28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2" y="784225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0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Message digests</a:t>
            </a:r>
            <a:endParaRPr/>
          </a:p>
        </p:txBody>
      </p:sp>
      <p:sp>
        <p:nvSpPr>
          <p:cNvPr id="1324" name="Google Shape;1324;p105"/>
          <p:cNvSpPr txBox="1"/>
          <p:nvPr>
            <p:ph idx="1" type="body"/>
          </p:nvPr>
        </p:nvSpPr>
        <p:spPr>
          <a:xfrm>
            <a:off x="611187" y="1739900"/>
            <a:ext cx="3916362" cy="392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computationally expensive to public-key-encrypt long messages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goal: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fixed-length, easy- to-compute digital “fingerprint”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apply hash function H to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get fixed size message digest,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H(m).</a:t>
            </a:r>
            <a:endParaRPr/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6035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5" name="Google Shape;1325;p105"/>
          <p:cNvSpPr txBox="1"/>
          <p:nvPr>
            <p:ph idx="1" type="body"/>
          </p:nvPr>
        </p:nvSpPr>
        <p:spPr>
          <a:xfrm>
            <a:off x="4756150" y="2965450"/>
            <a:ext cx="4044950" cy="352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Hash function properties: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many-to-1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produces fixed-size msg digest (fingerprint)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given two different messages x and y, it is computationally infeasible that H(x) = H(y)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6" name="Google Shape;1326;p105"/>
          <p:cNvSpPr txBox="1"/>
          <p:nvPr/>
        </p:nvSpPr>
        <p:spPr>
          <a:xfrm>
            <a:off x="6846887" y="2305050"/>
            <a:ext cx="804862" cy="4222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05"/>
          <p:cNvSpPr txBox="1"/>
          <p:nvPr/>
        </p:nvSpPr>
        <p:spPr>
          <a:xfrm>
            <a:off x="4878387" y="850900"/>
            <a:ext cx="1355725" cy="9445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05"/>
          <p:cNvSpPr txBox="1"/>
          <p:nvPr/>
        </p:nvSpPr>
        <p:spPr>
          <a:xfrm>
            <a:off x="4873625" y="839787"/>
            <a:ext cx="13430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329" name="Google Shape;1329;p105"/>
          <p:cNvSpPr txBox="1"/>
          <p:nvPr/>
        </p:nvSpPr>
        <p:spPr>
          <a:xfrm>
            <a:off x="6732587" y="966787"/>
            <a:ext cx="1108075" cy="758825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05"/>
          <p:cNvSpPr txBox="1"/>
          <p:nvPr/>
        </p:nvSpPr>
        <p:spPr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H: Hash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cxnSp>
        <p:nvCxnSpPr>
          <p:cNvPr id="1331" name="Google Shape;1331;p105"/>
          <p:cNvCxnSpPr/>
          <p:nvPr/>
        </p:nvCxnSpPr>
        <p:spPr>
          <a:xfrm>
            <a:off x="6238875" y="1320800"/>
            <a:ext cx="5064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2" name="Google Shape;1332;p105"/>
          <p:cNvSpPr txBox="1"/>
          <p:nvPr/>
        </p:nvSpPr>
        <p:spPr>
          <a:xfrm>
            <a:off x="6797675" y="2328862"/>
            <a:ext cx="8937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H(m)</a:t>
            </a:r>
            <a:endParaRPr/>
          </a:p>
        </p:txBody>
      </p:sp>
      <p:cxnSp>
        <p:nvCxnSpPr>
          <p:cNvPr id="1333" name="Google Shape;1333;p105"/>
          <p:cNvCxnSpPr/>
          <p:nvPr/>
        </p:nvCxnSpPr>
        <p:spPr>
          <a:xfrm>
            <a:off x="7164387" y="1739900"/>
            <a:ext cx="0" cy="5492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underline_base" id="1334" name="Google Shape;133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10763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0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06"/>
          <p:cNvSpPr txBox="1"/>
          <p:nvPr>
            <p:ph type="title"/>
          </p:nvPr>
        </p:nvSpPr>
        <p:spPr>
          <a:xfrm>
            <a:off x="533400" y="174625"/>
            <a:ext cx="78089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signatures – Hash functions  </a:t>
            </a:r>
            <a:endParaRPr/>
          </a:p>
        </p:txBody>
      </p:sp>
      <p:pic>
        <p:nvPicPr>
          <p:cNvPr descr="underline_base" id="1341" name="Google Shape;134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1025525"/>
            <a:ext cx="7127875" cy="1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10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  <p:grpSp>
        <p:nvGrpSpPr>
          <p:cNvPr id="1343" name="Google Shape;1343;p106"/>
          <p:cNvGrpSpPr/>
          <p:nvPr/>
        </p:nvGrpSpPr>
        <p:grpSpPr>
          <a:xfrm>
            <a:off x="522287" y="2624137"/>
            <a:ext cx="8420100" cy="3484562"/>
            <a:chOff x="0" y="0"/>
            <a:chExt cx="2147483647" cy="2147483647"/>
          </a:xfrm>
        </p:grpSpPr>
        <p:cxnSp>
          <p:nvCxnSpPr>
            <p:cNvPr id="1344" name="Google Shape;1344;p106"/>
            <p:cNvCxnSpPr/>
            <p:nvPr/>
          </p:nvCxnSpPr>
          <p:spPr>
            <a:xfrm>
              <a:off x="1293653678" y="1297435652"/>
              <a:ext cx="17209007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45" name="Google Shape;1345;p106"/>
            <p:cNvSpPr txBox="1"/>
            <p:nvPr/>
          </p:nvSpPr>
          <p:spPr>
            <a:xfrm>
              <a:off x="1476676492" y="847215253"/>
              <a:ext cx="589559921" cy="9552501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06"/>
            <p:cNvSpPr txBox="1"/>
            <p:nvPr/>
          </p:nvSpPr>
          <p:spPr>
            <a:xfrm>
              <a:off x="109674880" y="800235699"/>
              <a:ext cx="589559921" cy="130891461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06"/>
            <p:cNvSpPr txBox="1"/>
            <p:nvPr/>
          </p:nvSpPr>
          <p:spPr>
            <a:xfrm>
              <a:off x="119392893" y="800235699"/>
              <a:ext cx="540969806" cy="1347247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Dear Alice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Oh, how I have missed you. I think of you all the time!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</a:t>
              </a:r>
              <a:endParaRPr/>
            </a:p>
          </p:txBody>
        </p:sp>
        <p:sp>
          <p:nvSpPr>
            <p:cNvPr id="1348" name="Google Shape;1348;p106"/>
            <p:cNvSpPr txBox="1"/>
            <p:nvPr/>
          </p:nvSpPr>
          <p:spPr>
            <a:xfrm>
              <a:off x="0" y="541848386"/>
              <a:ext cx="785374485" cy="2466794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Bob’s long message, m</a:t>
              </a:r>
              <a:endParaRPr/>
            </a:p>
          </p:txBody>
        </p:sp>
        <p:sp>
          <p:nvSpPr>
            <p:cNvPr id="1349" name="Google Shape;1349;p106"/>
            <p:cNvSpPr txBox="1"/>
            <p:nvPr/>
          </p:nvSpPr>
          <p:spPr>
            <a:xfrm>
              <a:off x="890091619" y="1011643458"/>
              <a:ext cx="456945397" cy="667500615"/>
            </a:xfrm>
            <a:prstGeom prst="rect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6"/>
            <p:cNvSpPr txBox="1"/>
            <p:nvPr/>
          </p:nvSpPr>
          <p:spPr>
            <a:xfrm>
              <a:off x="889828375" y="1113711155"/>
              <a:ext cx="435939185" cy="436432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Many-to-one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hash function</a:t>
              </a:r>
              <a:endParaRPr/>
            </a:p>
          </p:txBody>
        </p:sp>
        <p:cxnSp>
          <p:nvCxnSpPr>
            <p:cNvPr id="1351" name="Google Shape;1351;p106"/>
            <p:cNvCxnSpPr/>
            <p:nvPr/>
          </p:nvCxnSpPr>
          <p:spPr>
            <a:xfrm>
              <a:off x="717448062" y="1297435652"/>
              <a:ext cx="17209007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52" name="Google Shape;1352;p106"/>
            <p:cNvSpPr txBox="1"/>
            <p:nvPr/>
          </p:nvSpPr>
          <p:spPr>
            <a:xfrm>
              <a:off x="1494790222" y="1082433345"/>
              <a:ext cx="540969806" cy="398481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ohjsgjh;jhaskmbhuhajhakjhajgeipiow</a:t>
              </a:r>
              <a:endParaRPr/>
            </a:p>
          </p:txBody>
        </p:sp>
        <p:pic>
          <p:nvPicPr>
            <p:cNvPr descr="Bob" id="1353" name="Google Shape;1353;p1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715640" y="0"/>
              <a:ext cx="204078423" cy="504050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4" name="Google Shape;1354;p106"/>
            <p:cNvSpPr txBox="1"/>
            <p:nvPr/>
          </p:nvSpPr>
          <p:spPr>
            <a:xfrm>
              <a:off x="1362109161" y="382696349"/>
              <a:ext cx="785374485" cy="4364322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Fixed-length hash: H(m)</a:t>
              </a:r>
              <a:endParaRPr/>
            </a:p>
          </p:txBody>
        </p:sp>
      </p:grpSp>
      <p:sp>
        <p:nvSpPr>
          <p:cNvPr id="1355" name="Google Shape;1355;p106"/>
          <p:cNvSpPr txBox="1"/>
          <p:nvPr/>
        </p:nvSpPr>
        <p:spPr>
          <a:xfrm>
            <a:off x="447675" y="1309687"/>
            <a:ext cx="8439150" cy="61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hash function used, also referred to as </a:t>
            </a: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message digest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07"/>
          <p:cNvSpPr txBox="1"/>
          <p:nvPr>
            <p:ph type="title"/>
          </p:nvPr>
        </p:nvSpPr>
        <p:spPr>
          <a:xfrm>
            <a:off x="315912" y="276225"/>
            <a:ext cx="8120062" cy="84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bin"/>
              <a:buNone/>
            </a:pP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checksum: poor crypto hash function</a:t>
            </a:r>
            <a:endParaRPr/>
          </a:p>
        </p:txBody>
      </p:sp>
      <p:sp>
        <p:nvSpPr>
          <p:cNvPr id="1361" name="Google Shape;1361;p107"/>
          <p:cNvSpPr txBox="1"/>
          <p:nvPr>
            <p:ph idx="1" type="body"/>
          </p:nvPr>
        </p:nvSpPr>
        <p:spPr>
          <a:xfrm>
            <a:off x="447675" y="1360487"/>
            <a:ext cx="8424862" cy="212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checksum has some properties of hash function: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produces fixed length digest (16-bit sum) of message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✓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many-to-one</a:t>
            </a:r>
            <a:endParaRPr/>
          </a:p>
        </p:txBody>
      </p:sp>
      <p:sp>
        <p:nvSpPr>
          <p:cNvPr id="1362" name="Google Shape;1362;p107"/>
          <p:cNvSpPr txBox="1"/>
          <p:nvPr/>
        </p:nvSpPr>
        <p:spPr>
          <a:xfrm>
            <a:off x="417512" y="2809875"/>
            <a:ext cx="8424862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given message with given hash value, it is easy to find another message with same hash value: </a:t>
            </a:r>
            <a:endParaRPr/>
          </a:p>
        </p:txBody>
      </p:sp>
      <p:sp>
        <p:nvSpPr>
          <p:cNvPr id="1363" name="Google Shape;1363;p107"/>
          <p:cNvSpPr txBox="1"/>
          <p:nvPr/>
        </p:nvSpPr>
        <p:spPr>
          <a:xfrm>
            <a:off x="514350" y="4238625"/>
            <a:ext cx="11096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 U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0 0 . 9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B O B</a:t>
            </a:r>
            <a:endParaRPr/>
          </a:p>
        </p:txBody>
      </p:sp>
      <p:sp>
        <p:nvSpPr>
          <p:cNvPr id="1364" name="Google Shape;1364;p107"/>
          <p:cNvSpPr txBox="1"/>
          <p:nvPr/>
        </p:nvSpPr>
        <p:spPr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 4F 55 31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30 2E 39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 42 D2 42</a:t>
            </a:r>
            <a:endParaRPr/>
          </a:p>
        </p:txBody>
      </p:sp>
      <p:sp>
        <p:nvSpPr>
          <p:cNvPr id="1365" name="Google Shape;1365;p107"/>
          <p:cNvSpPr txBox="1"/>
          <p:nvPr/>
        </p:nvSpPr>
        <p:spPr>
          <a:xfrm>
            <a:off x="431800" y="3879850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1366" name="Google Shape;1366;p107"/>
          <p:cNvSpPr txBox="1"/>
          <p:nvPr/>
        </p:nvSpPr>
        <p:spPr>
          <a:xfrm>
            <a:off x="1920875" y="3875087"/>
            <a:ext cx="1649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 format</a:t>
            </a:r>
            <a:endParaRPr/>
          </a:p>
        </p:txBody>
      </p:sp>
      <p:cxnSp>
        <p:nvCxnSpPr>
          <p:cNvPr id="1367" name="Google Shape;1367;p107"/>
          <p:cNvCxnSpPr/>
          <p:nvPr/>
        </p:nvCxnSpPr>
        <p:spPr>
          <a:xfrm>
            <a:off x="1901825" y="5257800"/>
            <a:ext cx="1603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8" name="Google Shape;1368;p107"/>
          <p:cNvSpPr txBox="1"/>
          <p:nvPr/>
        </p:nvSpPr>
        <p:spPr>
          <a:xfrm>
            <a:off x="1852612" y="5291137"/>
            <a:ext cx="1744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 C1 D2 AC</a:t>
            </a:r>
            <a:endParaRPr/>
          </a:p>
        </p:txBody>
      </p:sp>
      <p:sp>
        <p:nvSpPr>
          <p:cNvPr id="1369" name="Google Shape;1369;p107"/>
          <p:cNvSpPr txBox="1"/>
          <p:nvPr/>
        </p:nvSpPr>
        <p:spPr>
          <a:xfrm>
            <a:off x="5535612" y="4222750"/>
            <a:ext cx="110966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O U </a:t>
            </a:r>
            <a:r>
              <a:rPr b="1" i="0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0 0 . </a:t>
            </a:r>
            <a:r>
              <a:rPr b="1" i="0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B O B</a:t>
            </a:r>
            <a:endParaRPr/>
          </a:p>
        </p:txBody>
      </p:sp>
      <p:sp>
        <p:nvSpPr>
          <p:cNvPr id="1370" name="Google Shape;1370;p107"/>
          <p:cNvSpPr txBox="1"/>
          <p:nvPr/>
        </p:nvSpPr>
        <p:spPr>
          <a:xfrm>
            <a:off x="6942137" y="4222750"/>
            <a:ext cx="15811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 4F 55 </a:t>
            </a:r>
            <a:r>
              <a:rPr b="1" i="0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30 2E </a:t>
            </a:r>
            <a:r>
              <a:rPr b="1" i="0" lang="en-US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 42 D2 42</a:t>
            </a:r>
            <a:endParaRPr/>
          </a:p>
        </p:txBody>
      </p:sp>
      <p:sp>
        <p:nvSpPr>
          <p:cNvPr id="1371" name="Google Shape;1371;p107"/>
          <p:cNvSpPr txBox="1"/>
          <p:nvPr/>
        </p:nvSpPr>
        <p:spPr>
          <a:xfrm>
            <a:off x="5453062" y="3863975"/>
            <a:ext cx="12239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1372" name="Google Shape;1372;p107"/>
          <p:cNvSpPr txBox="1"/>
          <p:nvPr/>
        </p:nvSpPr>
        <p:spPr>
          <a:xfrm>
            <a:off x="6942137" y="3859212"/>
            <a:ext cx="1649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ASCII format</a:t>
            </a:r>
            <a:endParaRPr/>
          </a:p>
        </p:txBody>
      </p:sp>
      <p:cxnSp>
        <p:nvCxnSpPr>
          <p:cNvPr id="1373" name="Google Shape;1373;p107"/>
          <p:cNvCxnSpPr/>
          <p:nvPr/>
        </p:nvCxnSpPr>
        <p:spPr>
          <a:xfrm>
            <a:off x="6923087" y="5241925"/>
            <a:ext cx="1603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74" name="Google Shape;1374;p107"/>
          <p:cNvSpPr txBox="1"/>
          <p:nvPr/>
        </p:nvSpPr>
        <p:spPr>
          <a:xfrm>
            <a:off x="6873875" y="5275262"/>
            <a:ext cx="17446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 C1 D2 AC</a:t>
            </a:r>
            <a:endParaRPr/>
          </a:p>
        </p:txBody>
      </p:sp>
      <p:sp>
        <p:nvSpPr>
          <p:cNvPr id="1375" name="Google Shape;1375;p107"/>
          <p:cNvSpPr txBox="1"/>
          <p:nvPr/>
        </p:nvSpPr>
        <p:spPr>
          <a:xfrm>
            <a:off x="3740150" y="5349875"/>
            <a:ext cx="30718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different messages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but identical checksums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cxnSp>
        <p:nvCxnSpPr>
          <p:cNvPr id="1376" name="Google Shape;1376;p107"/>
          <p:cNvCxnSpPr/>
          <p:nvPr/>
        </p:nvCxnSpPr>
        <p:spPr>
          <a:xfrm rot="10800000">
            <a:off x="3589337" y="5483225"/>
            <a:ext cx="381000" cy="8413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7" name="Google Shape;1377;p107"/>
          <p:cNvCxnSpPr/>
          <p:nvPr/>
        </p:nvCxnSpPr>
        <p:spPr>
          <a:xfrm flipH="1" rot="10800000">
            <a:off x="6499225" y="5467350"/>
            <a:ext cx="381000" cy="8413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1378" name="Google Shape;1378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90963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0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Hash function algorithms</a:t>
            </a:r>
            <a:endParaRPr/>
          </a:p>
        </p:txBody>
      </p:sp>
      <p:sp>
        <p:nvSpPr>
          <p:cNvPr id="1385" name="Google Shape;1385;p108"/>
          <p:cNvSpPr txBox="1"/>
          <p:nvPr>
            <p:ph idx="1" type="body"/>
          </p:nvPr>
        </p:nvSpPr>
        <p:spPr>
          <a:xfrm>
            <a:off x="646112" y="1284287"/>
            <a:ext cx="81311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major existing hash functions include: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MD5</a:t>
            </a: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hash function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widely used (RFC 1321)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computes 128-bit message digest in 4-step process.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arbitrary 128-bit string x, appears difficult to construct msg m whose MD5 hash is equal to x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SHA-1</a:t>
            </a:r>
            <a:r>
              <a:rPr b="1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Secure Hash Algorithm</a:t>
            </a:r>
            <a:endParaRPr b="0" i="0" sz="2400" u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 standard [</a:t>
            </a: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NIST, FIPS PUB 180-1]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160-bit message digest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longer output length makes SHA-1 more secure</a:t>
            </a:r>
            <a:endParaRPr/>
          </a:p>
        </p:txBody>
      </p:sp>
      <p:pic>
        <p:nvPicPr>
          <p:cNvPr descr="underline_base" id="1386" name="Google Shape;138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" y="104457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10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sp>
        <p:nvSpPr>
          <p:cNvPr id="1393" name="Google Shape;1393;p109"/>
          <p:cNvSpPr txBox="1"/>
          <p:nvPr/>
        </p:nvSpPr>
        <p:spPr>
          <a:xfrm>
            <a:off x="3652837" y="2405062"/>
            <a:ext cx="762000" cy="4079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4" name="Google Shape;1394;p109"/>
          <p:cNvGrpSpPr/>
          <p:nvPr/>
        </p:nvGrpSpPr>
        <p:grpSpPr>
          <a:xfrm>
            <a:off x="598487" y="2076450"/>
            <a:ext cx="1343025" cy="841375"/>
            <a:chOff x="639762" y="2076450"/>
            <a:chExt cx="1343025" cy="841375"/>
          </a:xfrm>
        </p:grpSpPr>
        <p:sp>
          <p:nvSpPr>
            <p:cNvPr id="1395" name="Google Shape;1395;p109"/>
            <p:cNvSpPr txBox="1"/>
            <p:nvPr/>
          </p:nvSpPr>
          <p:spPr>
            <a:xfrm>
              <a:off x="757237" y="2076450"/>
              <a:ext cx="1087437" cy="7905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09"/>
            <p:cNvSpPr txBox="1"/>
            <p:nvPr/>
          </p:nvSpPr>
          <p:spPr>
            <a:xfrm>
              <a:off x="639762" y="2092325"/>
              <a:ext cx="1343025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large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</p:grpSp>
      <p:pic>
        <p:nvPicPr>
          <p:cNvPr id="1397" name="Google Shape;1397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812" y="2157412"/>
            <a:ext cx="1114425" cy="7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8" name="Google Shape;1398;p109"/>
          <p:cNvCxnSpPr/>
          <p:nvPr/>
        </p:nvCxnSpPr>
        <p:spPr>
          <a:xfrm>
            <a:off x="1765300" y="2546350"/>
            <a:ext cx="5064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9" name="Google Shape;1399;p109"/>
          <p:cNvSpPr txBox="1"/>
          <p:nvPr/>
        </p:nvSpPr>
        <p:spPr>
          <a:xfrm>
            <a:off x="3603625" y="2428875"/>
            <a:ext cx="846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H(m)</a:t>
            </a:r>
            <a:endParaRPr/>
          </a:p>
        </p:txBody>
      </p:sp>
      <p:cxnSp>
        <p:nvCxnSpPr>
          <p:cNvPr id="1400" name="Google Shape;1400;p109"/>
          <p:cNvCxnSpPr/>
          <p:nvPr/>
        </p:nvCxnSpPr>
        <p:spPr>
          <a:xfrm>
            <a:off x="3789362" y="2840037"/>
            <a:ext cx="1587" cy="3286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1" name="Google Shape;1401;p109"/>
          <p:cNvCxnSpPr/>
          <p:nvPr/>
        </p:nvCxnSpPr>
        <p:spPr>
          <a:xfrm>
            <a:off x="3154362" y="2560637"/>
            <a:ext cx="5064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402" name="Google Shape;1402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144837"/>
            <a:ext cx="123825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09"/>
          <p:cNvSpPr txBox="1"/>
          <p:nvPr/>
        </p:nvSpPr>
        <p:spPr>
          <a:xfrm>
            <a:off x="1490662" y="3252787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404" name="Google Shape;1404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468562" y="3333750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5" name="Google Shape;1405;p109"/>
          <p:cNvGrpSpPr/>
          <p:nvPr/>
        </p:nvGrpSpPr>
        <p:grpSpPr>
          <a:xfrm>
            <a:off x="2406650" y="3659187"/>
            <a:ext cx="490537" cy="604837"/>
            <a:chOff x="4752975" y="3290887"/>
            <a:chExt cx="490537" cy="604837"/>
          </a:xfrm>
        </p:grpSpPr>
        <p:grpSp>
          <p:nvGrpSpPr>
            <p:cNvPr id="1406" name="Google Shape;1406;p109"/>
            <p:cNvGrpSpPr/>
            <p:nvPr/>
          </p:nvGrpSpPr>
          <p:grpSpPr>
            <a:xfrm>
              <a:off x="4752975" y="3403600"/>
              <a:ext cx="490537" cy="492124"/>
              <a:chOff x="4752975" y="3403600"/>
              <a:chExt cx="490537" cy="492124"/>
            </a:xfrm>
          </p:grpSpPr>
          <p:sp>
            <p:nvSpPr>
              <p:cNvPr id="1407" name="Google Shape;1407;p109"/>
              <p:cNvSpPr txBox="1"/>
              <p:nvPr/>
            </p:nvSpPr>
            <p:spPr>
              <a:xfrm>
                <a:off x="4752975" y="3403600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</a:t>
                </a:r>
                <a:endParaRPr/>
              </a:p>
            </p:txBody>
          </p:sp>
          <p:sp>
            <p:nvSpPr>
              <p:cNvPr id="1408" name="Google Shape;1408;p109"/>
              <p:cNvSpPr txBox="1"/>
              <p:nvPr/>
            </p:nvSpPr>
            <p:spPr>
              <a:xfrm>
                <a:off x="4922837" y="3557587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409" name="Google Shape;1409;p109"/>
            <p:cNvSpPr txBox="1"/>
            <p:nvPr/>
          </p:nvSpPr>
          <p:spPr>
            <a:xfrm>
              <a:off x="4956175" y="3290887"/>
              <a:ext cx="2540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</p:grpSp>
      <p:cxnSp>
        <p:nvCxnSpPr>
          <p:cNvPr id="1410" name="Google Shape;1410;p109"/>
          <p:cNvCxnSpPr/>
          <p:nvPr/>
        </p:nvCxnSpPr>
        <p:spPr>
          <a:xfrm flipH="1" rot="10800000">
            <a:off x="2535237" y="3702050"/>
            <a:ext cx="565150" cy="7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1" name="Google Shape;1411;p109"/>
          <p:cNvCxnSpPr/>
          <p:nvPr/>
        </p:nvCxnSpPr>
        <p:spPr>
          <a:xfrm>
            <a:off x="3800475" y="4129087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412" name="Google Shape;1412;p109"/>
          <p:cNvGrpSpPr/>
          <p:nvPr/>
        </p:nvGrpSpPr>
        <p:grpSpPr>
          <a:xfrm>
            <a:off x="828675" y="4799012"/>
            <a:ext cx="846137" cy="519112"/>
            <a:chOff x="1562100" y="4494212"/>
            <a:chExt cx="846137" cy="519112"/>
          </a:xfrm>
        </p:grpSpPr>
        <p:sp>
          <p:nvSpPr>
            <p:cNvPr id="1413" name="Google Shape;1413;p109"/>
            <p:cNvSpPr txBox="1"/>
            <p:nvPr/>
          </p:nvSpPr>
          <p:spPr>
            <a:xfrm>
              <a:off x="1562100" y="4494212"/>
              <a:ext cx="846137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1414" name="Google Shape;1414;p109"/>
            <p:cNvSpPr/>
            <p:nvPr/>
          </p:nvSpPr>
          <p:spPr>
            <a:xfrm>
              <a:off x="1828800" y="4641850"/>
              <a:ext cx="309562" cy="254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5" name="Google Shape;1415;p109"/>
          <p:cNvCxnSpPr/>
          <p:nvPr/>
        </p:nvCxnSpPr>
        <p:spPr>
          <a:xfrm>
            <a:off x="1276350" y="2928937"/>
            <a:ext cx="0" cy="198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6" name="Google Shape;1416;p109"/>
          <p:cNvCxnSpPr/>
          <p:nvPr/>
        </p:nvCxnSpPr>
        <p:spPr>
          <a:xfrm>
            <a:off x="1249362" y="5222875"/>
            <a:ext cx="3175" cy="30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BS00592_[1]" id="1417" name="Google Shape;1417;p109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775" y="5551487"/>
            <a:ext cx="627062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09"/>
          <p:cNvSpPr txBox="1"/>
          <p:nvPr/>
        </p:nvSpPr>
        <p:spPr>
          <a:xfrm>
            <a:off x="520700" y="1096962"/>
            <a:ext cx="3810000" cy="112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sends digitally signed message:</a:t>
            </a:r>
            <a:endParaRPr/>
          </a:p>
        </p:txBody>
      </p:sp>
      <p:sp>
        <p:nvSpPr>
          <p:cNvPr id="1419" name="Google Shape;1419;p109"/>
          <p:cNvSpPr txBox="1"/>
          <p:nvPr>
            <p:ph idx="1" type="body"/>
          </p:nvPr>
        </p:nvSpPr>
        <p:spPr>
          <a:xfrm>
            <a:off x="4883150" y="1211262"/>
            <a:ext cx="423862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Alice verifies signature, integrity of digitally signed message:</a:t>
            </a:r>
            <a:endParaRPr/>
          </a:p>
        </p:txBody>
      </p:sp>
      <p:grpSp>
        <p:nvGrpSpPr>
          <p:cNvPr id="1420" name="Google Shape;1420;p109"/>
          <p:cNvGrpSpPr/>
          <p:nvPr/>
        </p:nvGrpSpPr>
        <p:grpSpPr>
          <a:xfrm>
            <a:off x="2959100" y="4325937"/>
            <a:ext cx="1722437" cy="995362"/>
            <a:chOff x="5011737" y="3749675"/>
            <a:chExt cx="1722437" cy="995362"/>
          </a:xfrm>
        </p:grpSpPr>
        <p:grpSp>
          <p:nvGrpSpPr>
            <p:cNvPr id="1421" name="Google Shape;1421;p109"/>
            <p:cNvGrpSpPr/>
            <p:nvPr/>
          </p:nvGrpSpPr>
          <p:grpSpPr>
            <a:xfrm>
              <a:off x="5111750" y="4189412"/>
              <a:ext cx="1465262" cy="538163"/>
              <a:chOff x="4041775" y="4808537"/>
              <a:chExt cx="1465262" cy="538163"/>
            </a:xfrm>
          </p:grpSpPr>
          <p:sp>
            <p:nvSpPr>
              <p:cNvPr id="1422" name="Google Shape;1422;p109"/>
              <p:cNvSpPr txBox="1"/>
              <p:nvPr/>
            </p:nvSpPr>
            <p:spPr>
              <a:xfrm>
                <a:off x="4041775" y="4949825"/>
                <a:ext cx="146526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r>
                  <a:rPr b="0" baseline="-2500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(H(m))</a:t>
                </a:r>
                <a:endParaRPr/>
              </a:p>
            </p:txBody>
          </p:sp>
          <p:sp>
            <p:nvSpPr>
              <p:cNvPr id="1423" name="Google Shape;1423;p109"/>
              <p:cNvSpPr txBox="1"/>
              <p:nvPr/>
            </p:nvSpPr>
            <p:spPr>
              <a:xfrm>
                <a:off x="4054475" y="4808537"/>
                <a:ext cx="846137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</p:grpSp>
        <p:sp>
          <p:nvSpPr>
            <p:cNvPr id="1424" name="Google Shape;1424;p109"/>
            <p:cNvSpPr txBox="1"/>
            <p:nvPr/>
          </p:nvSpPr>
          <p:spPr>
            <a:xfrm>
              <a:off x="5224462" y="3775075"/>
              <a:ext cx="1238250" cy="9699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9"/>
            <p:cNvSpPr txBox="1"/>
            <p:nvPr/>
          </p:nvSpPr>
          <p:spPr>
            <a:xfrm>
              <a:off x="5011737" y="3749675"/>
              <a:ext cx="1722437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encrypted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msg digest</a:t>
              </a:r>
              <a:endParaRPr/>
            </a:p>
          </p:txBody>
        </p:sp>
      </p:grpSp>
      <p:cxnSp>
        <p:nvCxnSpPr>
          <p:cNvPr id="1426" name="Google Shape;1426;p109"/>
          <p:cNvCxnSpPr/>
          <p:nvPr/>
        </p:nvCxnSpPr>
        <p:spPr>
          <a:xfrm rot="10800000">
            <a:off x="1377950" y="5078412"/>
            <a:ext cx="180181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BS00592_[1]" id="1427" name="Google Shape;1427;p1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0037" y="2201862"/>
            <a:ext cx="627062" cy="76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109"/>
          <p:cNvCxnSpPr/>
          <p:nvPr/>
        </p:nvCxnSpPr>
        <p:spPr>
          <a:xfrm>
            <a:off x="8116887" y="3352800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429" name="Google Shape;1429;p109"/>
          <p:cNvGrpSpPr/>
          <p:nvPr/>
        </p:nvGrpSpPr>
        <p:grpSpPr>
          <a:xfrm>
            <a:off x="7248525" y="2339975"/>
            <a:ext cx="1722437" cy="995362"/>
            <a:chOff x="5011737" y="3749675"/>
            <a:chExt cx="1722437" cy="995362"/>
          </a:xfrm>
        </p:grpSpPr>
        <p:grpSp>
          <p:nvGrpSpPr>
            <p:cNvPr id="1430" name="Google Shape;1430;p109"/>
            <p:cNvGrpSpPr/>
            <p:nvPr/>
          </p:nvGrpSpPr>
          <p:grpSpPr>
            <a:xfrm>
              <a:off x="5111750" y="4189412"/>
              <a:ext cx="1465262" cy="538163"/>
              <a:chOff x="4041775" y="4808537"/>
              <a:chExt cx="1465262" cy="538163"/>
            </a:xfrm>
          </p:grpSpPr>
          <p:sp>
            <p:nvSpPr>
              <p:cNvPr id="1431" name="Google Shape;1431;p109"/>
              <p:cNvSpPr txBox="1"/>
              <p:nvPr/>
            </p:nvSpPr>
            <p:spPr>
              <a:xfrm>
                <a:off x="4041775" y="4949825"/>
                <a:ext cx="1465262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r>
                  <a:rPr b="0" baseline="-2500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(H(m))</a:t>
                </a:r>
                <a:endParaRPr/>
              </a:p>
            </p:txBody>
          </p:sp>
          <p:sp>
            <p:nvSpPr>
              <p:cNvPr id="1432" name="Google Shape;1432;p109"/>
              <p:cNvSpPr txBox="1"/>
              <p:nvPr/>
            </p:nvSpPr>
            <p:spPr>
              <a:xfrm>
                <a:off x="4054475" y="4808537"/>
                <a:ext cx="846137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endParaRPr/>
              </a:p>
            </p:txBody>
          </p:sp>
        </p:grpSp>
        <p:sp>
          <p:nvSpPr>
            <p:cNvPr id="1433" name="Google Shape;1433;p109"/>
            <p:cNvSpPr txBox="1"/>
            <p:nvPr/>
          </p:nvSpPr>
          <p:spPr>
            <a:xfrm>
              <a:off x="5224462" y="3775075"/>
              <a:ext cx="1238250" cy="96996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9"/>
            <p:cNvSpPr txBox="1"/>
            <p:nvPr/>
          </p:nvSpPr>
          <p:spPr>
            <a:xfrm>
              <a:off x="5011737" y="3749675"/>
              <a:ext cx="1722437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encrypted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msg digest</a:t>
              </a:r>
              <a:endParaRPr/>
            </a:p>
          </p:txBody>
        </p:sp>
      </p:grpSp>
      <p:grpSp>
        <p:nvGrpSpPr>
          <p:cNvPr id="1435" name="Google Shape;1435;p109"/>
          <p:cNvGrpSpPr/>
          <p:nvPr/>
        </p:nvGrpSpPr>
        <p:grpSpPr>
          <a:xfrm>
            <a:off x="5054600" y="3254375"/>
            <a:ext cx="1343025" cy="841375"/>
            <a:chOff x="639762" y="2076450"/>
            <a:chExt cx="1343025" cy="841375"/>
          </a:xfrm>
        </p:grpSpPr>
        <p:sp>
          <p:nvSpPr>
            <p:cNvPr id="1436" name="Google Shape;1436;p109"/>
            <p:cNvSpPr txBox="1"/>
            <p:nvPr/>
          </p:nvSpPr>
          <p:spPr>
            <a:xfrm>
              <a:off x="757237" y="2076450"/>
              <a:ext cx="1087437" cy="7905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09"/>
            <p:cNvSpPr txBox="1"/>
            <p:nvPr/>
          </p:nvSpPr>
          <p:spPr>
            <a:xfrm>
              <a:off x="639762" y="2092325"/>
              <a:ext cx="1343025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large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message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</p:grpSp>
      <p:pic>
        <p:nvPicPr>
          <p:cNvPr id="1438" name="Google Shape;1438;p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8737" y="4260850"/>
            <a:ext cx="1116012" cy="7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9" name="Google Shape;1439;p109"/>
          <p:cNvGrpSpPr/>
          <p:nvPr/>
        </p:nvGrpSpPr>
        <p:grpSpPr>
          <a:xfrm>
            <a:off x="5289550" y="5132387"/>
            <a:ext cx="873125" cy="420687"/>
            <a:chOff x="5246687" y="4978400"/>
            <a:chExt cx="873125" cy="420687"/>
          </a:xfrm>
        </p:grpSpPr>
        <p:sp>
          <p:nvSpPr>
            <p:cNvPr id="1440" name="Google Shape;1440;p109"/>
            <p:cNvSpPr txBox="1"/>
            <p:nvPr/>
          </p:nvSpPr>
          <p:spPr>
            <a:xfrm>
              <a:off x="5295900" y="4978400"/>
              <a:ext cx="762000" cy="4079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09"/>
            <p:cNvSpPr txBox="1"/>
            <p:nvPr/>
          </p:nvSpPr>
          <p:spPr>
            <a:xfrm>
              <a:off x="5246687" y="5002212"/>
              <a:ext cx="8731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H(m)</a:t>
              </a:r>
              <a:endParaRPr/>
            </a:p>
          </p:txBody>
        </p:sp>
      </p:grpSp>
      <p:pic>
        <p:nvPicPr>
          <p:cNvPr id="1442" name="Google Shape;1442;p1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77137" y="3676650"/>
            <a:ext cx="1238250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3" name="Google Shape;1443;p109"/>
          <p:cNvCxnSpPr/>
          <p:nvPr/>
        </p:nvCxnSpPr>
        <p:spPr>
          <a:xfrm>
            <a:off x="8132762" y="4748212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444" name="Google Shape;1444;p109"/>
          <p:cNvGrpSpPr/>
          <p:nvPr/>
        </p:nvGrpSpPr>
        <p:grpSpPr>
          <a:xfrm>
            <a:off x="7762875" y="5129212"/>
            <a:ext cx="873125" cy="420687"/>
            <a:chOff x="5246687" y="4978400"/>
            <a:chExt cx="873125" cy="420687"/>
          </a:xfrm>
        </p:grpSpPr>
        <p:sp>
          <p:nvSpPr>
            <p:cNvPr id="1445" name="Google Shape;1445;p109"/>
            <p:cNvSpPr txBox="1"/>
            <p:nvPr/>
          </p:nvSpPr>
          <p:spPr>
            <a:xfrm>
              <a:off x="5295900" y="4978400"/>
              <a:ext cx="762000" cy="40798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09"/>
            <p:cNvSpPr txBox="1"/>
            <p:nvPr/>
          </p:nvSpPr>
          <p:spPr>
            <a:xfrm>
              <a:off x="5246687" y="5002212"/>
              <a:ext cx="8731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H(m)</a:t>
              </a:r>
              <a:endParaRPr/>
            </a:p>
          </p:txBody>
        </p:sp>
      </p:grpSp>
      <p:cxnSp>
        <p:nvCxnSpPr>
          <p:cNvPr id="1447" name="Google Shape;1447;p109"/>
          <p:cNvCxnSpPr/>
          <p:nvPr/>
        </p:nvCxnSpPr>
        <p:spPr>
          <a:xfrm rot="10800000">
            <a:off x="6003925" y="2571750"/>
            <a:ext cx="14493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48" name="Google Shape;1448;p109"/>
          <p:cNvCxnSpPr/>
          <p:nvPr/>
        </p:nvCxnSpPr>
        <p:spPr>
          <a:xfrm>
            <a:off x="5638800" y="2914650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49" name="Google Shape;1449;p109"/>
          <p:cNvCxnSpPr/>
          <p:nvPr/>
        </p:nvCxnSpPr>
        <p:spPr>
          <a:xfrm>
            <a:off x="5678487" y="4037012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0" name="Google Shape;1450;p109"/>
          <p:cNvCxnSpPr/>
          <p:nvPr/>
        </p:nvCxnSpPr>
        <p:spPr>
          <a:xfrm>
            <a:off x="5689600" y="4892675"/>
            <a:ext cx="15875" cy="312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09"/>
          <p:cNvSpPr txBox="1"/>
          <p:nvPr/>
        </p:nvSpPr>
        <p:spPr>
          <a:xfrm>
            <a:off x="6061075" y="3643312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452" name="Google Shape;1452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038975" y="3724275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3" name="Google Shape;1453;p109"/>
          <p:cNvGrpSpPr/>
          <p:nvPr/>
        </p:nvGrpSpPr>
        <p:grpSpPr>
          <a:xfrm>
            <a:off x="6977062" y="4049712"/>
            <a:ext cx="490537" cy="604837"/>
            <a:chOff x="4752975" y="3290887"/>
            <a:chExt cx="490537" cy="604837"/>
          </a:xfrm>
        </p:grpSpPr>
        <p:grpSp>
          <p:nvGrpSpPr>
            <p:cNvPr id="1454" name="Google Shape;1454;p109"/>
            <p:cNvGrpSpPr/>
            <p:nvPr/>
          </p:nvGrpSpPr>
          <p:grpSpPr>
            <a:xfrm>
              <a:off x="4752975" y="3403600"/>
              <a:ext cx="490537" cy="492124"/>
              <a:chOff x="4752975" y="3403600"/>
              <a:chExt cx="490537" cy="492124"/>
            </a:xfrm>
          </p:grpSpPr>
          <p:sp>
            <p:nvSpPr>
              <p:cNvPr id="1455" name="Google Shape;1455;p109"/>
              <p:cNvSpPr txBox="1"/>
              <p:nvPr/>
            </p:nvSpPr>
            <p:spPr>
              <a:xfrm>
                <a:off x="4752975" y="3403600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</a:t>
                </a:r>
                <a:endParaRPr/>
              </a:p>
            </p:txBody>
          </p:sp>
          <p:sp>
            <p:nvSpPr>
              <p:cNvPr id="1456" name="Google Shape;1456;p109"/>
              <p:cNvSpPr txBox="1"/>
              <p:nvPr/>
            </p:nvSpPr>
            <p:spPr>
              <a:xfrm>
                <a:off x="4922837" y="3557587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457" name="Google Shape;1457;p109"/>
            <p:cNvSpPr txBox="1"/>
            <p:nvPr/>
          </p:nvSpPr>
          <p:spPr>
            <a:xfrm>
              <a:off x="4930775" y="3290887"/>
              <a:ext cx="3048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cxnSp>
        <p:nvCxnSpPr>
          <p:cNvPr id="1458" name="Google Shape;1458;p109"/>
          <p:cNvCxnSpPr/>
          <p:nvPr/>
        </p:nvCxnSpPr>
        <p:spPr>
          <a:xfrm flipH="1" rot="10800000">
            <a:off x="7105650" y="4092575"/>
            <a:ext cx="423862" cy="79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9" name="Google Shape;1459;p109"/>
          <p:cNvCxnSpPr/>
          <p:nvPr/>
        </p:nvCxnSpPr>
        <p:spPr>
          <a:xfrm>
            <a:off x="5681662" y="5581650"/>
            <a:ext cx="873125" cy="211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0" name="Google Shape;1460;p109"/>
          <p:cNvCxnSpPr/>
          <p:nvPr/>
        </p:nvCxnSpPr>
        <p:spPr>
          <a:xfrm flipH="1">
            <a:off x="7299325" y="5575300"/>
            <a:ext cx="873125" cy="2111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1" name="Google Shape;1461;p109"/>
          <p:cNvSpPr txBox="1"/>
          <p:nvPr/>
        </p:nvSpPr>
        <p:spPr>
          <a:xfrm>
            <a:off x="6170612" y="5640387"/>
            <a:ext cx="14398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</p:txBody>
      </p:sp>
      <p:sp>
        <p:nvSpPr>
          <p:cNvPr id="1462" name="Google Shape;1462;p109"/>
          <p:cNvSpPr txBox="1"/>
          <p:nvPr/>
        </p:nvSpPr>
        <p:spPr>
          <a:xfrm>
            <a:off x="244475" y="0"/>
            <a:ext cx="81835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Digital signature = signed message digest</a:t>
            </a:r>
            <a:endParaRPr/>
          </a:p>
        </p:txBody>
      </p:sp>
      <p:pic>
        <p:nvPicPr>
          <p:cNvPr descr="underline_base" id="1463" name="Google Shape;1463;p10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0512" y="806450"/>
            <a:ext cx="8228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468" name="Google Shape;146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0509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Public-key certification</a:t>
            </a:r>
            <a:endParaRPr/>
          </a:p>
        </p:txBody>
      </p:sp>
      <p:sp>
        <p:nvSpPr>
          <p:cNvPr id="1470" name="Google Shape;1470;p110"/>
          <p:cNvSpPr txBox="1"/>
          <p:nvPr>
            <p:ph idx="1" type="body"/>
          </p:nvPr>
        </p:nvSpPr>
        <p:spPr>
          <a:xfrm>
            <a:off x="533400" y="1192212"/>
            <a:ext cx="8237537" cy="536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important application to digital signature is public-key certification: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certifies that a public-key indeed belongs to a specific entity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motivation: Trudy plays pizza prank on Bob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creates e-mail order: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Dear Pizza Store, Please deliver to me four pepperoni pizzas. Thank you, Bob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signs order with her private key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sends order to Pizza Store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Trudy sends to Pizza Store her public key, but says it’s Bob’s public key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Pizza Store verifies signature; then delivers four pepperoni pizzas to Bob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Bob doesn’t even like pepperoni!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71" name="Google Shape;1471;p11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1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sp>
        <p:nvSpPr>
          <p:cNvPr id="1477" name="Google Shape;1477;p111"/>
          <p:cNvSpPr txBox="1"/>
          <p:nvPr>
            <p:ph type="title"/>
          </p:nvPr>
        </p:nvSpPr>
        <p:spPr>
          <a:xfrm>
            <a:off x="522287" y="130175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Certification authorities</a:t>
            </a:r>
            <a:endParaRPr/>
          </a:p>
        </p:txBody>
      </p:sp>
      <p:sp>
        <p:nvSpPr>
          <p:cNvPr id="1478" name="Google Shape;1478;p111"/>
          <p:cNvSpPr txBox="1"/>
          <p:nvPr>
            <p:ph idx="1" type="body"/>
          </p:nvPr>
        </p:nvSpPr>
        <p:spPr>
          <a:xfrm>
            <a:off x="561975" y="1195387"/>
            <a:ext cx="79025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certification authority (CA):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binds public key to particular entity, E.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 (person, router) registers its public key with CA.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 provides “proof of identity” to CA.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 creates certificate binding E to its public key.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certificate containing E’s public key digitally signed by CA – CA says “this is E’s public key”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certificate itself is digitally signed by the CA</a:t>
            </a:r>
            <a:endParaRPr/>
          </a:p>
        </p:txBody>
      </p:sp>
      <p:pic>
        <p:nvPicPr>
          <p:cNvPr descr="j0175664[1]" id="1479" name="Google Shape;1479;p1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225" y="4979987"/>
            <a:ext cx="1155700" cy="91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1480" name="Google Shape;1480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387" y="5702300"/>
            <a:ext cx="590550" cy="60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11"/>
          <p:cNvSpPr txBox="1"/>
          <p:nvPr/>
        </p:nvSpPr>
        <p:spPr>
          <a:xfrm>
            <a:off x="1155700" y="4324350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482" name="Google Shape;1482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2133600" y="4405312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3" name="Google Shape;1483;p111"/>
          <p:cNvGrpSpPr/>
          <p:nvPr/>
        </p:nvGrpSpPr>
        <p:grpSpPr>
          <a:xfrm>
            <a:off x="2043112" y="4643437"/>
            <a:ext cx="538162" cy="604837"/>
            <a:chOff x="4752975" y="3290887"/>
            <a:chExt cx="538162" cy="604837"/>
          </a:xfrm>
        </p:grpSpPr>
        <p:grpSp>
          <p:nvGrpSpPr>
            <p:cNvPr id="1484" name="Google Shape;1484;p111"/>
            <p:cNvGrpSpPr/>
            <p:nvPr/>
          </p:nvGrpSpPr>
          <p:grpSpPr>
            <a:xfrm>
              <a:off x="4752975" y="3403600"/>
              <a:ext cx="538162" cy="492124"/>
              <a:chOff x="4752975" y="3403600"/>
              <a:chExt cx="538162" cy="492124"/>
            </a:xfrm>
          </p:grpSpPr>
          <p:sp>
            <p:nvSpPr>
              <p:cNvPr id="1485" name="Google Shape;1485;p111"/>
              <p:cNvSpPr txBox="1"/>
              <p:nvPr/>
            </p:nvSpPr>
            <p:spPr>
              <a:xfrm>
                <a:off x="4752975" y="3403600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</a:t>
                </a:r>
                <a:endParaRPr/>
              </a:p>
            </p:txBody>
          </p:sp>
          <p:sp>
            <p:nvSpPr>
              <p:cNvPr id="1486" name="Google Shape;1486;p111"/>
              <p:cNvSpPr txBox="1"/>
              <p:nvPr/>
            </p:nvSpPr>
            <p:spPr>
              <a:xfrm>
                <a:off x="4970462" y="3557587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487" name="Google Shape;1487;p111"/>
            <p:cNvSpPr txBox="1"/>
            <p:nvPr/>
          </p:nvSpPr>
          <p:spPr>
            <a:xfrm>
              <a:off x="4973637" y="3290887"/>
              <a:ext cx="3048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cxnSp>
        <p:nvCxnSpPr>
          <p:cNvPr id="1488" name="Google Shape;1488;p111"/>
          <p:cNvCxnSpPr/>
          <p:nvPr/>
        </p:nvCxnSpPr>
        <p:spPr>
          <a:xfrm>
            <a:off x="2562225" y="4651375"/>
            <a:ext cx="698500" cy="6159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9" name="Google Shape;1489;p111"/>
          <p:cNvSpPr txBox="1"/>
          <p:nvPr/>
        </p:nvSpPr>
        <p:spPr>
          <a:xfrm>
            <a:off x="565150" y="5507037"/>
            <a:ext cx="130968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information </a:t>
            </a:r>
            <a:endParaRPr/>
          </a:p>
        </p:txBody>
      </p:sp>
      <p:cxnSp>
        <p:nvCxnSpPr>
          <p:cNvPr id="1490" name="Google Shape;1490;p111"/>
          <p:cNvCxnSpPr/>
          <p:nvPr/>
        </p:nvCxnSpPr>
        <p:spPr>
          <a:xfrm flipH="1" rot="10800000">
            <a:off x="2525712" y="5434012"/>
            <a:ext cx="741362" cy="3413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491" name="Google Shape;1491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3937" y="4194175"/>
            <a:ext cx="12382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11"/>
          <p:cNvSpPr txBox="1"/>
          <p:nvPr/>
        </p:nvSpPr>
        <p:spPr>
          <a:xfrm>
            <a:off x="4546600" y="5219700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493" name="Google Shape;1493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715000" y="5313362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4" name="Google Shape;1494;p111"/>
          <p:cNvGrpSpPr/>
          <p:nvPr/>
        </p:nvGrpSpPr>
        <p:grpSpPr>
          <a:xfrm>
            <a:off x="5403850" y="5551487"/>
            <a:ext cx="690562" cy="479424"/>
            <a:chOff x="5984875" y="5854700"/>
            <a:chExt cx="690562" cy="479424"/>
          </a:xfrm>
        </p:grpSpPr>
        <p:sp>
          <p:nvSpPr>
            <p:cNvPr id="1495" name="Google Shape;1495;p111"/>
            <p:cNvSpPr txBox="1"/>
            <p:nvPr/>
          </p:nvSpPr>
          <p:spPr>
            <a:xfrm>
              <a:off x="5984875" y="5854700"/>
              <a:ext cx="4270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1496" name="Google Shape;1496;p111"/>
            <p:cNvSpPr txBox="1"/>
            <p:nvPr/>
          </p:nvSpPr>
          <p:spPr>
            <a:xfrm>
              <a:off x="6207125" y="5995987"/>
              <a:ext cx="468312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CA</a:t>
              </a:r>
              <a:endParaRPr/>
            </a:p>
          </p:txBody>
        </p:sp>
      </p:grpSp>
      <p:sp>
        <p:nvSpPr>
          <p:cNvPr id="1497" name="Google Shape;1497;p111"/>
          <p:cNvSpPr txBox="1"/>
          <p:nvPr/>
        </p:nvSpPr>
        <p:spPr>
          <a:xfrm>
            <a:off x="5643562" y="5368925"/>
            <a:ext cx="285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1498" name="Google Shape;1498;p111"/>
          <p:cNvCxnSpPr/>
          <p:nvPr/>
        </p:nvCxnSpPr>
        <p:spPr>
          <a:xfrm rot="10800000">
            <a:off x="5634037" y="5132387"/>
            <a:ext cx="0" cy="4286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99" name="Google Shape;1499;p111"/>
          <p:cNvCxnSpPr/>
          <p:nvPr/>
        </p:nvCxnSpPr>
        <p:spPr>
          <a:xfrm>
            <a:off x="2613025" y="4468812"/>
            <a:ext cx="2222500" cy="63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0" name="Google Shape;1500;p111"/>
          <p:cNvCxnSpPr/>
          <p:nvPr/>
        </p:nvCxnSpPr>
        <p:spPr>
          <a:xfrm flipH="1" rot="10800000">
            <a:off x="6089650" y="4495800"/>
            <a:ext cx="1133475" cy="9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501" name="Google Shape;1501;p111"/>
          <p:cNvGrpSpPr/>
          <p:nvPr/>
        </p:nvGrpSpPr>
        <p:grpSpPr>
          <a:xfrm>
            <a:off x="7058025" y="4203700"/>
            <a:ext cx="858837" cy="1158875"/>
            <a:chOff x="7058025" y="4203700"/>
            <a:chExt cx="858837" cy="1158875"/>
          </a:xfrm>
        </p:grpSpPr>
        <p:pic>
          <p:nvPicPr>
            <p:cNvPr descr="SO00109_[1]" id="1502" name="Google Shape;1502;p11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58025" y="4203700"/>
              <a:ext cx="858837" cy="1158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3" name="Google Shape;1503;p111"/>
            <p:cNvGrpSpPr/>
            <p:nvPr/>
          </p:nvGrpSpPr>
          <p:grpSpPr>
            <a:xfrm>
              <a:off x="7318375" y="4391025"/>
              <a:ext cx="490537" cy="604837"/>
              <a:chOff x="4752975" y="3290887"/>
              <a:chExt cx="490537" cy="604837"/>
            </a:xfrm>
          </p:grpSpPr>
          <p:grpSp>
            <p:nvGrpSpPr>
              <p:cNvPr id="1504" name="Google Shape;1504;p111"/>
              <p:cNvGrpSpPr/>
              <p:nvPr/>
            </p:nvGrpSpPr>
            <p:grpSpPr>
              <a:xfrm>
                <a:off x="4752975" y="3403600"/>
                <a:ext cx="490537" cy="492124"/>
                <a:chOff x="4752975" y="3403600"/>
                <a:chExt cx="490537" cy="492124"/>
              </a:xfrm>
            </p:grpSpPr>
            <p:sp>
              <p:nvSpPr>
                <p:cNvPr id="1505" name="Google Shape;1505;p111"/>
                <p:cNvSpPr txBox="1"/>
                <p:nvPr/>
              </p:nvSpPr>
              <p:spPr>
                <a:xfrm>
                  <a:off x="4752975" y="3403600"/>
                  <a:ext cx="427037" cy="40005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 </a:t>
                  </a:r>
                  <a:endParaRPr/>
                </a:p>
              </p:txBody>
            </p:sp>
            <p:sp>
              <p:nvSpPr>
                <p:cNvPr id="1506" name="Google Shape;1506;p111"/>
                <p:cNvSpPr txBox="1"/>
                <p:nvPr/>
              </p:nvSpPr>
              <p:spPr>
                <a:xfrm>
                  <a:off x="4922837" y="3557587"/>
                  <a:ext cx="320675" cy="338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1507" name="Google Shape;1507;p111"/>
              <p:cNvSpPr txBox="1"/>
              <p:nvPr/>
            </p:nvSpPr>
            <p:spPr>
              <a:xfrm>
                <a:off x="4930775" y="3290887"/>
                <a:ext cx="3048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</p:grpSp>
        <p:pic>
          <p:nvPicPr>
            <p:cNvPr descr="BS00768_[1]" id="1508" name="Google Shape;1508;p1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366000" y="4949825"/>
              <a:ext cx="458787" cy="2365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9" name="Google Shape;1509;p111"/>
          <p:cNvSpPr txBox="1"/>
          <p:nvPr/>
        </p:nvSpPr>
        <p:spPr>
          <a:xfrm>
            <a:off x="6319837" y="5297487"/>
            <a:ext cx="231298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certificate for Bob’s public key, signed by CA</a:t>
            </a:r>
            <a:endParaRPr/>
          </a:p>
        </p:txBody>
      </p:sp>
      <p:pic>
        <p:nvPicPr>
          <p:cNvPr descr="underline_base" id="1510" name="Google Shape;1510;p1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700" y="9858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11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sp>
        <p:nvSpPr>
          <p:cNvPr id="1516" name="Google Shape;1516;p112"/>
          <p:cNvSpPr txBox="1"/>
          <p:nvPr>
            <p:ph idx="1" type="body"/>
          </p:nvPr>
        </p:nvSpPr>
        <p:spPr>
          <a:xfrm>
            <a:off x="650875" y="1325562"/>
            <a:ext cx="77279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when Alice wants Bob’s public key: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gets Bob’s certificate (Bob or elsewhere).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apply CA’s public key to Bob’s certificate, get Bob’s public key</a:t>
            </a:r>
            <a:endParaRPr/>
          </a:p>
        </p:txBody>
      </p:sp>
      <p:pic>
        <p:nvPicPr>
          <p:cNvPr descr="j0175664[1]" id="1517" name="Google Shape;1517;p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887" y="5241925"/>
            <a:ext cx="938212" cy="7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112"/>
          <p:cNvSpPr txBox="1"/>
          <p:nvPr/>
        </p:nvSpPr>
        <p:spPr>
          <a:xfrm>
            <a:off x="6642100" y="3467100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Bob’s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519" name="Google Shape;1519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473825" y="3592512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0" name="Google Shape;1520;p112"/>
          <p:cNvGrpSpPr/>
          <p:nvPr/>
        </p:nvGrpSpPr>
        <p:grpSpPr>
          <a:xfrm>
            <a:off x="6383337" y="3830637"/>
            <a:ext cx="528637" cy="604837"/>
            <a:chOff x="4752975" y="3290887"/>
            <a:chExt cx="528637" cy="604837"/>
          </a:xfrm>
        </p:grpSpPr>
        <p:grpSp>
          <p:nvGrpSpPr>
            <p:cNvPr id="1521" name="Google Shape;1521;p112"/>
            <p:cNvGrpSpPr/>
            <p:nvPr/>
          </p:nvGrpSpPr>
          <p:grpSpPr>
            <a:xfrm>
              <a:off x="4752975" y="3403600"/>
              <a:ext cx="528637" cy="492124"/>
              <a:chOff x="4752975" y="3403600"/>
              <a:chExt cx="528637" cy="492124"/>
            </a:xfrm>
          </p:grpSpPr>
          <p:sp>
            <p:nvSpPr>
              <p:cNvPr id="1522" name="Google Shape;1522;p112"/>
              <p:cNvSpPr txBox="1"/>
              <p:nvPr/>
            </p:nvSpPr>
            <p:spPr>
              <a:xfrm>
                <a:off x="4752975" y="3403600"/>
                <a:ext cx="427037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</a:t>
                </a:r>
                <a:endParaRPr/>
              </a:p>
            </p:txBody>
          </p:sp>
          <p:sp>
            <p:nvSpPr>
              <p:cNvPr id="1523" name="Google Shape;1523;p112"/>
              <p:cNvSpPr txBox="1"/>
              <p:nvPr/>
            </p:nvSpPr>
            <p:spPr>
              <a:xfrm>
                <a:off x="4960937" y="3557587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1524" name="Google Shape;1524;p112"/>
            <p:cNvSpPr txBox="1"/>
            <p:nvPr/>
          </p:nvSpPr>
          <p:spPr>
            <a:xfrm>
              <a:off x="4959350" y="3290887"/>
              <a:ext cx="304800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pic>
        <p:nvPicPr>
          <p:cNvPr id="1525" name="Google Shape;1525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1612" y="3395662"/>
            <a:ext cx="1236662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12"/>
          <p:cNvSpPr txBox="1"/>
          <p:nvPr/>
        </p:nvSpPr>
        <p:spPr>
          <a:xfrm>
            <a:off x="3560762" y="4522787"/>
            <a:ext cx="96043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endParaRPr/>
          </a:p>
        </p:txBody>
      </p:sp>
      <p:pic>
        <p:nvPicPr>
          <p:cNvPr descr="BS00768_[1]" id="1527" name="Google Shape;1527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800600" y="4530725"/>
            <a:ext cx="458787" cy="236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8" name="Google Shape;1528;p112"/>
          <p:cNvGrpSpPr/>
          <p:nvPr/>
        </p:nvGrpSpPr>
        <p:grpSpPr>
          <a:xfrm>
            <a:off x="4779962" y="4810125"/>
            <a:ext cx="690562" cy="479424"/>
            <a:chOff x="5984875" y="5854700"/>
            <a:chExt cx="690562" cy="479424"/>
          </a:xfrm>
        </p:grpSpPr>
        <p:sp>
          <p:nvSpPr>
            <p:cNvPr id="1529" name="Google Shape;1529;p112"/>
            <p:cNvSpPr txBox="1"/>
            <p:nvPr/>
          </p:nvSpPr>
          <p:spPr>
            <a:xfrm>
              <a:off x="5984875" y="5854700"/>
              <a:ext cx="4270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 </a:t>
              </a:r>
              <a:endParaRPr/>
            </a:p>
          </p:txBody>
        </p:sp>
        <p:sp>
          <p:nvSpPr>
            <p:cNvPr id="1530" name="Google Shape;1530;p112"/>
            <p:cNvSpPr txBox="1"/>
            <p:nvPr/>
          </p:nvSpPr>
          <p:spPr>
            <a:xfrm>
              <a:off x="6207125" y="5995987"/>
              <a:ext cx="468312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CA</a:t>
              </a:r>
              <a:endParaRPr/>
            </a:p>
          </p:txBody>
        </p:sp>
      </p:grpSp>
      <p:sp>
        <p:nvSpPr>
          <p:cNvPr id="1531" name="Google Shape;1531;p112"/>
          <p:cNvSpPr txBox="1"/>
          <p:nvPr/>
        </p:nvSpPr>
        <p:spPr>
          <a:xfrm>
            <a:off x="4995862" y="4645025"/>
            <a:ext cx="365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cxnSp>
        <p:nvCxnSpPr>
          <p:cNvPr id="1532" name="Google Shape;1532;p112"/>
          <p:cNvCxnSpPr/>
          <p:nvPr/>
        </p:nvCxnSpPr>
        <p:spPr>
          <a:xfrm rot="10800000">
            <a:off x="4603750" y="4449762"/>
            <a:ext cx="0" cy="8937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33" name="Google Shape;1533;p112"/>
          <p:cNvCxnSpPr/>
          <p:nvPr/>
        </p:nvCxnSpPr>
        <p:spPr>
          <a:xfrm>
            <a:off x="2379662" y="3873500"/>
            <a:ext cx="1627187" cy="63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34" name="Google Shape;1534;p112"/>
          <p:cNvCxnSpPr/>
          <p:nvPr/>
        </p:nvCxnSpPr>
        <p:spPr>
          <a:xfrm flipH="1" rot="10800000">
            <a:off x="5248275" y="3886200"/>
            <a:ext cx="1133475" cy="95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535" name="Google Shape;1535;p112"/>
          <p:cNvGrpSpPr/>
          <p:nvPr/>
        </p:nvGrpSpPr>
        <p:grpSpPr>
          <a:xfrm>
            <a:off x="1558925" y="3305175"/>
            <a:ext cx="858837" cy="1158875"/>
            <a:chOff x="7058025" y="4203700"/>
            <a:chExt cx="858837" cy="1158875"/>
          </a:xfrm>
        </p:grpSpPr>
        <p:pic>
          <p:nvPicPr>
            <p:cNvPr descr="SO00109_[1]" id="1536" name="Google Shape;1536;p1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58025" y="4203700"/>
              <a:ext cx="858837" cy="1158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7" name="Google Shape;1537;p112"/>
            <p:cNvGrpSpPr/>
            <p:nvPr/>
          </p:nvGrpSpPr>
          <p:grpSpPr>
            <a:xfrm>
              <a:off x="7318375" y="4391025"/>
              <a:ext cx="490537" cy="604837"/>
              <a:chOff x="4752975" y="3290887"/>
              <a:chExt cx="490537" cy="604837"/>
            </a:xfrm>
          </p:grpSpPr>
          <p:grpSp>
            <p:nvGrpSpPr>
              <p:cNvPr id="1538" name="Google Shape;1538;p112"/>
              <p:cNvGrpSpPr/>
              <p:nvPr/>
            </p:nvGrpSpPr>
            <p:grpSpPr>
              <a:xfrm>
                <a:off x="4752975" y="3403600"/>
                <a:ext cx="490537" cy="492124"/>
                <a:chOff x="4752975" y="3403600"/>
                <a:chExt cx="490537" cy="492124"/>
              </a:xfrm>
            </p:grpSpPr>
            <p:sp>
              <p:nvSpPr>
                <p:cNvPr id="1539" name="Google Shape;1539;p112"/>
                <p:cNvSpPr txBox="1"/>
                <p:nvPr/>
              </p:nvSpPr>
              <p:spPr>
                <a:xfrm>
                  <a:off x="4752975" y="3403600"/>
                  <a:ext cx="427037" cy="40005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2400"/>
                    <a:buFont typeface="Arial"/>
                    <a:buNone/>
                  </a:pPr>
                  <a:r>
                    <a:rPr b="0" i="0" lang="en-US" sz="2400" u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 </a:t>
                  </a:r>
                  <a:endParaRPr/>
                </a:p>
              </p:txBody>
            </p:sp>
            <p:sp>
              <p:nvSpPr>
                <p:cNvPr id="1540" name="Google Shape;1540;p112"/>
                <p:cNvSpPr txBox="1"/>
                <p:nvPr/>
              </p:nvSpPr>
              <p:spPr>
                <a:xfrm>
                  <a:off x="4922837" y="3557587"/>
                  <a:ext cx="320675" cy="3381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1541" name="Google Shape;1541;p112"/>
              <p:cNvSpPr txBox="1"/>
              <p:nvPr/>
            </p:nvSpPr>
            <p:spPr>
              <a:xfrm>
                <a:off x="4930775" y="3290887"/>
                <a:ext cx="30480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</p:grpSp>
        <p:pic>
          <p:nvPicPr>
            <p:cNvPr descr="BS00768_[1]" id="1542" name="Google Shape;1542;p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366000" y="4949825"/>
              <a:ext cx="458787" cy="2365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3" name="Google Shape;1543;p112"/>
          <p:cNvSpPr txBox="1"/>
          <p:nvPr>
            <p:ph type="title"/>
          </p:nvPr>
        </p:nvSpPr>
        <p:spPr>
          <a:xfrm>
            <a:off x="522287" y="130175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Certification authorities</a:t>
            </a:r>
            <a:endParaRPr/>
          </a:p>
        </p:txBody>
      </p:sp>
      <p:pic>
        <p:nvPicPr>
          <p:cNvPr descr="underline_base" id="1544" name="Google Shape;1544;p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700" y="985837"/>
            <a:ext cx="54848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13"/>
          <p:cNvSpPr txBox="1"/>
          <p:nvPr/>
        </p:nvSpPr>
        <p:spPr>
          <a:xfrm>
            <a:off x="496887" y="1522412"/>
            <a:ext cx="8366125" cy="123507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13"/>
          <p:cNvSpPr txBox="1"/>
          <p:nvPr>
            <p:ph type="title"/>
          </p:nvPr>
        </p:nvSpPr>
        <p:spPr>
          <a:xfrm>
            <a:off x="474662" y="180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Firewalls</a:t>
            </a:r>
            <a:endParaRPr/>
          </a:p>
        </p:txBody>
      </p:sp>
      <p:sp>
        <p:nvSpPr>
          <p:cNvPr id="1551" name="Google Shape;1551;p113"/>
          <p:cNvSpPr txBox="1"/>
          <p:nvPr/>
        </p:nvSpPr>
        <p:spPr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13"/>
          <p:cNvSpPr txBox="1"/>
          <p:nvPr/>
        </p:nvSpPr>
        <p:spPr>
          <a:xfrm>
            <a:off x="555625" y="1708150"/>
            <a:ext cx="83613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isolates organization’s internal net from larger Internet, allowing some packets to pass, blocking others</a:t>
            </a:r>
            <a:endParaRPr/>
          </a:p>
        </p:txBody>
      </p:sp>
      <p:grpSp>
        <p:nvGrpSpPr>
          <p:cNvPr id="1553" name="Google Shape;1553;p113"/>
          <p:cNvGrpSpPr/>
          <p:nvPr/>
        </p:nvGrpSpPr>
        <p:grpSpPr>
          <a:xfrm>
            <a:off x="727075" y="1201737"/>
            <a:ext cx="1223962" cy="523875"/>
            <a:chOff x="2035175" y="5732462"/>
            <a:chExt cx="1223962" cy="523875"/>
          </a:xfrm>
        </p:grpSpPr>
        <p:sp>
          <p:nvSpPr>
            <p:cNvPr id="1554" name="Google Shape;1554;p113"/>
            <p:cNvSpPr txBox="1"/>
            <p:nvPr/>
          </p:nvSpPr>
          <p:spPr>
            <a:xfrm>
              <a:off x="2152650" y="5791200"/>
              <a:ext cx="1009650" cy="371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3"/>
            <p:cNvSpPr txBox="1"/>
            <p:nvPr/>
          </p:nvSpPr>
          <p:spPr>
            <a:xfrm>
              <a:off x="2035175" y="5732462"/>
              <a:ext cx="1223962" cy="523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FF0000"/>
                  </a:solidFill>
                  <a:latin typeface="Cabin"/>
                  <a:ea typeface="Cabin"/>
                  <a:cs typeface="Cabin"/>
                  <a:sym typeface="Cabin"/>
                </a:rPr>
                <a:t>firewall</a:t>
              </a:r>
              <a:endParaRPr/>
            </a:p>
          </p:txBody>
        </p:sp>
      </p:grpSp>
      <p:sp>
        <p:nvSpPr>
          <p:cNvPr id="1556" name="Google Shape;1556;p113"/>
          <p:cNvSpPr txBox="1"/>
          <p:nvPr/>
        </p:nvSpPr>
        <p:spPr>
          <a:xfrm>
            <a:off x="0" y="1890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13"/>
          <p:cNvSpPr/>
          <p:nvPr/>
        </p:nvSpPr>
        <p:spPr>
          <a:xfrm>
            <a:off x="1697037" y="3113087"/>
            <a:ext cx="5200650" cy="290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13"/>
          <p:cNvSpPr txBox="1"/>
          <p:nvPr/>
        </p:nvSpPr>
        <p:spPr>
          <a:xfrm>
            <a:off x="6910387" y="6164262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9" name="Google Shape;1559;p113"/>
          <p:cNvSpPr txBox="1"/>
          <p:nvPr/>
        </p:nvSpPr>
        <p:spPr>
          <a:xfrm>
            <a:off x="3616325" y="6015037"/>
            <a:ext cx="1449387" cy="331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113"/>
          <p:cNvSpPr txBox="1"/>
          <p:nvPr/>
        </p:nvSpPr>
        <p:spPr>
          <a:xfrm>
            <a:off x="4665662" y="607695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61" name="Google Shape;1561;p113"/>
          <p:cNvSpPr/>
          <p:nvPr/>
        </p:nvSpPr>
        <p:spPr>
          <a:xfrm>
            <a:off x="1195387" y="3017837"/>
            <a:ext cx="3189287" cy="1808162"/>
          </a:xfrm>
          <a:custGeom>
            <a:rect b="b" l="l" r="r" t="t"/>
            <a:pathLst>
              <a:path extrusionOk="0" h="977" w="1672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2" name="Google Shape;1562;p113"/>
          <p:cNvGrpSpPr/>
          <p:nvPr/>
        </p:nvGrpSpPr>
        <p:grpSpPr>
          <a:xfrm>
            <a:off x="4048125" y="4906962"/>
            <a:ext cx="441325" cy="1095375"/>
            <a:chOff x="0" y="0"/>
            <a:chExt cx="2147483647" cy="2147483646"/>
          </a:xfrm>
        </p:grpSpPr>
        <p:sp>
          <p:nvSpPr>
            <p:cNvPr id="1563" name="Google Shape;1563;p113"/>
            <p:cNvSpPr/>
            <p:nvPr/>
          </p:nvSpPr>
          <p:spPr>
            <a:xfrm>
              <a:off x="216293393" y="158728080"/>
              <a:ext cx="1066017062" cy="1985644320"/>
            </a:xfrm>
            <a:custGeom>
              <a:rect b="b" l="l" r="r" t="t"/>
              <a:pathLst>
                <a:path extrusionOk="0" h="638" w="1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13"/>
            <p:cNvSpPr txBox="1"/>
            <p:nvPr/>
          </p:nvSpPr>
          <p:spPr>
            <a:xfrm>
              <a:off x="1282309343" y="382813270"/>
              <a:ext cx="648879965" cy="176467037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13"/>
            <p:cNvSpPr/>
            <p:nvPr/>
          </p:nvSpPr>
          <p:spPr>
            <a:xfrm>
              <a:off x="1259138948" y="382813270"/>
              <a:ext cx="664329474" cy="199186891"/>
            </a:xfrm>
            <a:custGeom>
              <a:rect b="b" l="l" r="r" t="t"/>
              <a:pathLst>
                <a:path extrusionOk="0" h="64" w="86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13"/>
            <p:cNvSpPr txBox="1"/>
            <p:nvPr/>
          </p:nvSpPr>
          <p:spPr>
            <a:xfrm>
              <a:off x="1282309343" y="641132573"/>
              <a:ext cx="316717665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13"/>
            <p:cNvSpPr txBox="1"/>
            <p:nvPr/>
          </p:nvSpPr>
          <p:spPr>
            <a:xfrm>
              <a:off x="1614478007" y="638021459"/>
              <a:ext cx="332162303" cy="10581803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13"/>
            <p:cNvSpPr txBox="1"/>
            <p:nvPr/>
          </p:nvSpPr>
          <p:spPr>
            <a:xfrm>
              <a:off x="1444533986" y="522865774"/>
              <a:ext cx="332162303" cy="99593444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13"/>
            <p:cNvSpPr txBox="1"/>
            <p:nvPr/>
          </p:nvSpPr>
          <p:spPr>
            <a:xfrm>
              <a:off x="1784422028" y="522865774"/>
              <a:ext cx="162217553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13"/>
            <p:cNvSpPr txBox="1"/>
            <p:nvPr/>
          </p:nvSpPr>
          <p:spPr>
            <a:xfrm>
              <a:off x="1251412214" y="522865774"/>
              <a:ext cx="169944750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13"/>
            <p:cNvSpPr txBox="1"/>
            <p:nvPr/>
          </p:nvSpPr>
          <p:spPr>
            <a:xfrm>
              <a:off x="1274587513" y="401486872"/>
              <a:ext cx="332162303" cy="10581803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13"/>
            <p:cNvSpPr txBox="1"/>
            <p:nvPr/>
          </p:nvSpPr>
          <p:spPr>
            <a:xfrm>
              <a:off x="1622199837" y="404597986"/>
              <a:ext cx="332167180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13"/>
            <p:cNvSpPr txBox="1"/>
            <p:nvPr/>
          </p:nvSpPr>
          <p:spPr>
            <a:xfrm>
              <a:off x="1274587513" y="874556047"/>
              <a:ext cx="308990467" cy="10270476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13"/>
            <p:cNvSpPr txBox="1"/>
            <p:nvPr/>
          </p:nvSpPr>
          <p:spPr>
            <a:xfrm>
              <a:off x="1614478007" y="874556047"/>
              <a:ext cx="324439982" cy="10270476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13"/>
            <p:cNvSpPr txBox="1"/>
            <p:nvPr/>
          </p:nvSpPr>
          <p:spPr>
            <a:xfrm>
              <a:off x="1444533986" y="756288259"/>
              <a:ext cx="324439982" cy="99593444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13"/>
            <p:cNvSpPr txBox="1"/>
            <p:nvPr/>
          </p:nvSpPr>
          <p:spPr>
            <a:xfrm>
              <a:off x="1776695293" y="756288259"/>
              <a:ext cx="169944750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13"/>
            <p:cNvSpPr txBox="1"/>
            <p:nvPr/>
          </p:nvSpPr>
          <p:spPr>
            <a:xfrm>
              <a:off x="1282309343" y="756288259"/>
              <a:ext cx="131323375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13"/>
            <p:cNvSpPr txBox="1"/>
            <p:nvPr/>
          </p:nvSpPr>
          <p:spPr>
            <a:xfrm>
              <a:off x="1274587513" y="1101752351"/>
              <a:ext cx="308990467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13"/>
            <p:cNvSpPr txBox="1"/>
            <p:nvPr/>
          </p:nvSpPr>
          <p:spPr>
            <a:xfrm>
              <a:off x="1614478007" y="1101752351"/>
              <a:ext cx="324439982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13"/>
            <p:cNvSpPr txBox="1"/>
            <p:nvPr/>
          </p:nvSpPr>
          <p:spPr>
            <a:xfrm>
              <a:off x="1444533986" y="986598642"/>
              <a:ext cx="324439982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13"/>
            <p:cNvSpPr txBox="1"/>
            <p:nvPr/>
          </p:nvSpPr>
          <p:spPr>
            <a:xfrm>
              <a:off x="1776695293" y="986598642"/>
              <a:ext cx="169944750" cy="99593444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13"/>
            <p:cNvSpPr txBox="1"/>
            <p:nvPr/>
          </p:nvSpPr>
          <p:spPr>
            <a:xfrm>
              <a:off x="1274587513" y="986598642"/>
              <a:ext cx="139045702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13"/>
            <p:cNvSpPr txBox="1"/>
            <p:nvPr/>
          </p:nvSpPr>
          <p:spPr>
            <a:xfrm>
              <a:off x="1274587513" y="1338286939"/>
              <a:ext cx="308990467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13"/>
            <p:cNvSpPr txBox="1"/>
            <p:nvPr/>
          </p:nvSpPr>
          <p:spPr>
            <a:xfrm>
              <a:off x="1614478007" y="1338286939"/>
              <a:ext cx="324439982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13"/>
            <p:cNvSpPr txBox="1"/>
            <p:nvPr/>
          </p:nvSpPr>
          <p:spPr>
            <a:xfrm>
              <a:off x="1436804799" y="1220019151"/>
              <a:ext cx="332167180" cy="102706719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13"/>
            <p:cNvSpPr txBox="1"/>
            <p:nvPr/>
          </p:nvSpPr>
          <p:spPr>
            <a:xfrm>
              <a:off x="1776695293" y="1220019151"/>
              <a:ext cx="162222411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13"/>
            <p:cNvSpPr txBox="1"/>
            <p:nvPr/>
          </p:nvSpPr>
          <p:spPr>
            <a:xfrm>
              <a:off x="1282309343" y="1220019151"/>
              <a:ext cx="131323375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13"/>
            <p:cNvSpPr txBox="1"/>
            <p:nvPr/>
          </p:nvSpPr>
          <p:spPr>
            <a:xfrm>
              <a:off x="1274587513" y="1571709424"/>
              <a:ext cx="324439982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13"/>
            <p:cNvSpPr txBox="1"/>
            <p:nvPr/>
          </p:nvSpPr>
          <p:spPr>
            <a:xfrm>
              <a:off x="1614478007" y="1568596334"/>
              <a:ext cx="332162303" cy="10581803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13"/>
            <p:cNvSpPr txBox="1"/>
            <p:nvPr/>
          </p:nvSpPr>
          <p:spPr>
            <a:xfrm>
              <a:off x="1444533986" y="1453442624"/>
              <a:ext cx="332162303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13"/>
            <p:cNvSpPr txBox="1"/>
            <p:nvPr/>
          </p:nvSpPr>
          <p:spPr>
            <a:xfrm>
              <a:off x="1784422028" y="1453442624"/>
              <a:ext cx="162217553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13"/>
            <p:cNvSpPr txBox="1"/>
            <p:nvPr/>
          </p:nvSpPr>
          <p:spPr>
            <a:xfrm>
              <a:off x="1274587513" y="1805130921"/>
              <a:ext cx="308990467" cy="102706719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13"/>
            <p:cNvSpPr txBox="1"/>
            <p:nvPr/>
          </p:nvSpPr>
          <p:spPr>
            <a:xfrm>
              <a:off x="1614478007" y="1805130921"/>
              <a:ext cx="324439982" cy="102706719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13"/>
            <p:cNvSpPr txBox="1"/>
            <p:nvPr/>
          </p:nvSpPr>
          <p:spPr>
            <a:xfrm>
              <a:off x="1444533986" y="1689977212"/>
              <a:ext cx="324439982" cy="96480167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13"/>
            <p:cNvSpPr txBox="1"/>
            <p:nvPr/>
          </p:nvSpPr>
          <p:spPr>
            <a:xfrm>
              <a:off x="1776695293" y="1683752019"/>
              <a:ext cx="169944750" cy="10270476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13"/>
            <p:cNvSpPr txBox="1"/>
            <p:nvPr/>
          </p:nvSpPr>
          <p:spPr>
            <a:xfrm>
              <a:off x="1282309343" y="1683752019"/>
              <a:ext cx="131323375" cy="10270476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13"/>
            <p:cNvSpPr txBox="1"/>
            <p:nvPr/>
          </p:nvSpPr>
          <p:spPr>
            <a:xfrm>
              <a:off x="1274587513" y="2035440316"/>
              <a:ext cx="308990467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13"/>
            <p:cNvSpPr txBox="1"/>
            <p:nvPr/>
          </p:nvSpPr>
          <p:spPr>
            <a:xfrm>
              <a:off x="1614478007" y="2035440316"/>
              <a:ext cx="324439982" cy="99593444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13"/>
            <p:cNvSpPr txBox="1"/>
            <p:nvPr/>
          </p:nvSpPr>
          <p:spPr>
            <a:xfrm>
              <a:off x="1444533986" y="1917173517"/>
              <a:ext cx="324439982" cy="99593444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13"/>
            <p:cNvSpPr txBox="1"/>
            <p:nvPr/>
          </p:nvSpPr>
          <p:spPr>
            <a:xfrm>
              <a:off x="1776695293" y="1917173517"/>
              <a:ext cx="169944750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13"/>
            <p:cNvSpPr txBox="1"/>
            <p:nvPr/>
          </p:nvSpPr>
          <p:spPr>
            <a:xfrm>
              <a:off x="1274587513" y="1917173517"/>
              <a:ext cx="139045702" cy="9959344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13"/>
            <p:cNvSpPr/>
            <p:nvPr/>
          </p:nvSpPr>
          <p:spPr>
            <a:xfrm>
              <a:off x="1189613050" y="2001206204"/>
              <a:ext cx="92697135" cy="127603122"/>
            </a:xfrm>
            <a:custGeom>
              <a:rect b="b" l="l" r="r" t="t"/>
              <a:pathLst>
                <a:path extrusionOk="0" h="41" w="12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13"/>
            <p:cNvSpPr/>
            <p:nvPr/>
          </p:nvSpPr>
          <p:spPr>
            <a:xfrm>
              <a:off x="903799889" y="1870490008"/>
              <a:ext cx="270364216" cy="217860662"/>
            </a:xfrm>
            <a:custGeom>
              <a:rect b="b" l="l" r="r" t="t"/>
              <a:pathLst>
                <a:path extrusionOk="0" h="70" w="35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13"/>
            <p:cNvSpPr/>
            <p:nvPr/>
          </p:nvSpPr>
          <p:spPr>
            <a:xfrm>
              <a:off x="625708559" y="1749110118"/>
              <a:ext cx="270364216" cy="208524762"/>
            </a:xfrm>
            <a:custGeom>
              <a:rect b="b" l="l" r="r" t="t"/>
              <a:pathLst>
                <a:path extrusionOk="0" h="67" w="35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13"/>
            <p:cNvSpPr/>
            <p:nvPr/>
          </p:nvSpPr>
          <p:spPr>
            <a:xfrm>
              <a:off x="339889267" y="1627731216"/>
              <a:ext cx="262641886" cy="202298197"/>
            </a:xfrm>
            <a:custGeom>
              <a:rect b="b" l="l" r="r" t="t"/>
              <a:pathLst>
                <a:path extrusionOk="0" h="65" w="34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13"/>
            <p:cNvSpPr/>
            <p:nvPr/>
          </p:nvSpPr>
          <p:spPr>
            <a:xfrm>
              <a:off x="193121772" y="1562372129"/>
              <a:ext cx="131318510" cy="143165578"/>
            </a:xfrm>
            <a:custGeom>
              <a:rect b="b" l="l" r="r" t="t"/>
              <a:pathLst>
                <a:path extrusionOk="0" h="46" w="17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13"/>
            <p:cNvSpPr/>
            <p:nvPr/>
          </p:nvSpPr>
          <p:spPr>
            <a:xfrm>
              <a:off x="1189613050" y="385924385"/>
              <a:ext cx="92697135" cy="112042626"/>
            </a:xfrm>
            <a:custGeom>
              <a:rect b="b" l="l" r="r" t="t"/>
              <a:pathLst>
                <a:path extrusionOk="0" h="36" w="12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13"/>
            <p:cNvSpPr/>
            <p:nvPr/>
          </p:nvSpPr>
          <p:spPr>
            <a:xfrm>
              <a:off x="903799889" y="323678389"/>
              <a:ext cx="270364216" cy="152503444"/>
            </a:xfrm>
            <a:custGeom>
              <a:rect b="b" l="l" r="r" t="t"/>
              <a:pathLst>
                <a:path extrusionOk="0" h="49" w="35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13"/>
            <p:cNvSpPr/>
            <p:nvPr/>
          </p:nvSpPr>
          <p:spPr>
            <a:xfrm>
              <a:off x="625708559" y="264545483"/>
              <a:ext cx="270364216" cy="143165578"/>
            </a:xfrm>
            <a:custGeom>
              <a:rect b="b" l="l" r="r" t="t"/>
              <a:pathLst>
                <a:path extrusionOk="0" h="46" w="35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13"/>
            <p:cNvSpPr/>
            <p:nvPr/>
          </p:nvSpPr>
          <p:spPr>
            <a:xfrm>
              <a:off x="339889267" y="202299487"/>
              <a:ext cx="262641886" cy="143165578"/>
            </a:xfrm>
            <a:custGeom>
              <a:rect b="b" l="l" r="r" t="t"/>
              <a:pathLst>
                <a:path extrusionOk="0" h="46" w="34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3"/>
            <p:cNvSpPr/>
            <p:nvPr/>
          </p:nvSpPr>
          <p:spPr>
            <a:xfrm>
              <a:off x="193121772" y="168063398"/>
              <a:ext cx="131318510" cy="112042626"/>
            </a:xfrm>
            <a:custGeom>
              <a:rect b="b" l="l" r="r" t="t"/>
              <a:pathLst>
                <a:path extrusionOk="0" h="36" w="17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13"/>
            <p:cNvSpPr/>
            <p:nvPr/>
          </p:nvSpPr>
          <p:spPr>
            <a:xfrm>
              <a:off x="903799889" y="544652465"/>
              <a:ext cx="270364216" cy="161839348"/>
            </a:xfrm>
            <a:custGeom>
              <a:rect b="b" l="l" r="r" t="t"/>
              <a:pathLst>
                <a:path extrusionOk="0" h="52" w="35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13"/>
            <p:cNvSpPr/>
            <p:nvPr/>
          </p:nvSpPr>
          <p:spPr>
            <a:xfrm>
              <a:off x="625708559" y="473068186"/>
              <a:ext cx="270364216" cy="161839348"/>
            </a:xfrm>
            <a:custGeom>
              <a:rect b="b" l="l" r="r" t="t"/>
              <a:pathLst>
                <a:path extrusionOk="0" h="52" w="35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13"/>
            <p:cNvSpPr/>
            <p:nvPr/>
          </p:nvSpPr>
          <p:spPr>
            <a:xfrm>
              <a:off x="339889267" y="404597986"/>
              <a:ext cx="262641886" cy="152503444"/>
            </a:xfrm>
            <a:custGeom>
              <a:rect b="b" l="l" r="r" t="t"/>
              <a:pathLst>
                <a:path extrusionOk="0" h="49" w="34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13"/>
            <p:cNvSpPr/>
            <p:nvPr/>
          </p:nvSpPr>
          <p:spPr>
            <a:xfrm>
              <a:off x="193121772" y="367250783"/>
              <a:ext cx="131318510" cy="121380490"/>
            </a:xfrm>
            <a:custGeom>
              <a:rect b="b" l="l" r="r" t="t"/>
              <a:pathLst>
                <a:path extrusionOk="0" h="39" w="17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13"/>
            <p:cNvSpPr/>
            <p:nvPr/>
          </p:nvSpPr>
          <p:spPr>
            <a:xfrm>
              <a:off x="1189613050" y="849657253"/>
              <a:ext cx="92697135" cy="118267217"/>
            </a:xfrm>
            <a:custGeom>
              <a:rect b="b" l="l" r="r" t="t"/>
              <a:pathLst>
                <a:path extrusionOk="0" h="38" w="12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13"/>
            <p:cNvSpPr/>
            <p:nvPr/>
          </p:nvSpPr>
          <p:spPr>
            <a:xfrm>
              <a:off x="903799889" y="765624565"/>
              <a:ext cx="270364216" cy="171177216"/>
            </a:xfrm>
            <a:custGeom>
              <a:rect b="b" l="l" r="r" t="t"/>
              <a:pathLst>
                <a:path extrusionOk="0" h="55" w="3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13"/>
            <p:cNvSpPr/>
            <p:nvPr/>
          </p:nvSpPr>
          <p:spPr>
            <a:xfrm>
              <a:off x="625708559" y="684704968"/>
              <a:ext cx="270364216" cy="168063939"/>
            </a:xfrm>
            <a:custGeom>
              <a:rect b="b" l="l" r="r" t="t"/>
              <a:pathLst>
                <a:path extrusionOk="0" h="54" w="35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13"/>
            <p:cNvSpPr/>
            <p:nvPr/>
          </p:nvSpPr>
          <p:spPr>
            <a:xfrm>
              <a:off x="339889267" y="610009575"/>
              <a:ext cx="262641886" cy="161839348"/>
            </a:xfrm>
            <a:custGeom>
              <a:rect b="b" l="l" r="r" t="t"/>
              <a:pathLst>
                <a:path extrusionOk="0" h="52" w="34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13"/>
            <p:cNvSpPr/>
            <p:nvPr/>
          </p:nvSpPr>
          <p:spPr>
            <a:xfrm>
              <a:off x="193121772" y="569551259"/>
              <a:ext cx="131318510" cy="118267217"/>
            </a:xfrm>
            <a:custGeom>
              <a:rect b="b" l="l" r="r" t="t"/>
              <a:pathLst>
                <a:path extrusionOk="0" h="38" w="17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13"/>
            <p:cNvSpPr/>
            <p:nvPr/>
          </p:nvSpPr>
          <p:spPr>
            <a:xfrm>
              <a:off x="1189613050" y="1073742444"/>
              <a:ext cx="84974805" cy="124491806"/>
            </a:xfrm>
            <a:custGeom>
              <a:rect b="b" l="l" r="r" t="t"/>
              <a:pathLst>
                <a:path extrusionOk="0" h="40" w="11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13"/>
            <p:cNvSpPr/>
            <p:nvPr/>
          </p:nvSpPr>
          <p:spPr>
            <a:xfrm>
              <a:off x="903799889" y="986598642"/>
              <a:ext cx="270364216" cy="177399848"/>
            </a:xfrm>
            <a:custGeom>
              <a:rect b="b" l="l" r="r" t="t"/>
              <a:pathLst>
                <a:path extrusionOk="0" h="57" w="35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13"/>
            <p:cNvSpPr/>
            <p:nvPr/>
          </p:nvSpPr>
          <p:spPr>
            <a:xfrm>
              <a:off x="625708559" y="899453852"/>
              <a:ext cx="270364216" cy="174288529"/>
            </a:xfrm>
            <a:custGeom>
              <a:rect b="b" l="l" r="r" t="t"/>
              <a:pathLst>
                <a:path extrusionOk="0" h="56" w="35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13"/>
            <p:cNvSpPr/>
            <p:nvPr/>
          </p:nvSpPr>
          <p:spPr>
            <a:xfrm>
              <a:off x="339889267" y="809196960"/>
              <a:ext cx="262641886" cy="174288529"/>
            </a:xfrm>
            <a:custGeom>
              <a:rect b="b" l="l" r="r" t="t"/>
              <a:pathLst>
                <a:path extrusionOk="0" h="56" w="34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13"/>
            <p:cNvSpPr/>
            <p:nvPr/>
          </p:nvSpPr>
          <p:spPr>
            <a:xfrm>
              <a:off x="193121772" y="765624565"/>
              <a:ext cx="131318510" cy="127605081"/>
            </a:xfrm>
            <a:custGeom>
              <a:rect b="b" l="l" r="r" t="t"/>
              <a:pathLst>
                <a:path extrusionOk="0" h="41" w="17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13"/>
            <p:cNvSpPr/>
            <p:nvPr/>
          </p:nvSpPr>
          <p:spPr>
            <a:xfrm>
              <a:off x="1189613050" y="1307163941"/>
              <a:ext cx="92697135" cy="127605081"/>
            </a:xfrm>
            <a:custGeom>
              <a:rect b="b" l="l" r="r" t="t"/>
              <a:pathLst>
                <a:path extrusionOk="0" h="41" w="12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13"/>
            <p:cNvSpPr/>
            <p:nvPr/>
          </p:nvSpPr>
          <p:spPr>
            <a:xfrm>
              <a:off x="903799889" y="1207570742"/>
              <a:ext cx="270364216" cy="183626397"/>
            </a:xfrm>
            <a:custGeom>
              <a:rect b="b" l="l" r="r" t="t"/>
              <a:pathLst>
                <a:path extrusionOk="0" h="59" w="35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13"/>
            <p:cNvSpPr/>
            <p:nvPr/>
          </p:nvSpPr>
          <p:spPr>
            <a:xfrm>
              <a:off x="625708559" y="1111089646"/>
              <a:ext cx="270364216" cy="183624433"/>
            </a:xfrm>
            <a:custGeom>
              <a:rect b="b" l="l" r="r" t="t"/>
              <a:pathLst>
                <a:path extrusionOk="0" h="59" w="35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13"/>
            <p:cNvSpPr/>
            <p:nvPr/>
          </p:nvSpPr>
          <p:spPr>
            <a:xfrm>
              <a:off x="339889267" y="1011496448"/>
              <a:ext cx="262641886" cy="183624433"/>
            </a:xfrm>
            <a:custGeom>
              <a:rect b="b" l="l" r="r" t="t"/>
              <a:pathLst>
                <a:path extrusionOk="0" h="59" w="34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13"/>
            <p:cNvSpPr/>
            <p:nvPr/>
          </p:nvSpPr>
          <p:spPr>
            <a:xfrm>
              <a:off x="193121772" y="964810962"/>
              <a:ext cx="131318510" cy="130716397"/>
            </a:xfrm>
            <a:custGeom>
              <a:rect b="b" l="l" r="r" t="t"/>
              <a:pathLst>
                <a:path extrusionOk="0" h="42" w="17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13"/>
            <p:cNvSpPr/>
            <p:nvPr/>
          </p:nvSpPr>
          <p:spPr>
            <a:xfrm>
              <a:off x="1189613050" y="1543698528"/>
              <a:ext cx="84974805" cy="118267217"/>
            </a:xfrm>
            <a:custGeom>
              <a:rect b="b" l="l" r="r" t="t"/>
              <a:pathLst>
                <a:path extrusionOk="0" h="38" w="11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13"/>
            <p:cNvSpPr/>
            <p:nvPr/>
          </p:nvSpPr>
          <p:spPr>
            <a:xfrm>
              <a:off x="903799889" y="1431655933"/>
              <a:ext cx="270364216" cy="196075568"/>
            </a:xfrm>
            <a:custGeom>
              <a:rect b="b" l="l" r="r" t="t"/>
              <a:pathLst>
                <a:path extrusionOk="0" h="63" w="35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13"/>
            <p:cNvSpPr/>
            <p:nvPr/>
          </p:nvSpPr>
          <p:spPr>
            <a:xfrm>
              <a:off x="625708559" y="1325837542"/>
              <a:ext cx="270364216" cy="186737710"/>
            </a:xfrm>
            <a:custGeom>
              <a:rect b="b" l="l" r="r" t="t"/>
              <a:pathLst>
                <a:path extrusionOk="0" h="60" w="35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13"/>
            <p:cNvSpPr/>
            <p:nvPr/>
          </p:nvSpPr>
          <p:spPr>
            <a:xfrm>
              <a:off x="332167437" y="1213794947"/>
              <a:ext cx="270364216" cy="189850990"/>
            </a:xfrm>
            <a:custGeom>
              <a:rect b="b" l="l" r="r" t="t"/>
              <a:pathLst>
                <a:path extrusionOk="0" h="61" w="35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13"/>
            <p:cNvSpPr/>
            <p:nvPr/>
          </p:nvSpPr>
          <p:spPr>
            <a:xfrm>
              <a:off x="193121772" y="1163998347"/>
              <a:ext cx="131318510" cy="130716397"/>
            </a:xfrm>
            <a:custGeom>
              <a:rect b="b" l="l" r="r" t="t"/>
              <a:pathLst>
                <a:path extrusionOk="0" h="42" w="17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13"/>
            <p:cNvSpPr/>
            <p:nvPr/>
          </p:nvSpPr>
          <p:spPr>
            <a:xfrm>
              <a:off x="1189613050" y="1764671617"/>
              <a:ext cx="84974805" cy="136940987"/>
            </a:xfrm>
            <a:custGeom>
              <a:rect b="b" l="l" r="r" t="t"/>
              <a:pathLst>
                <a:path extrusionOk="0" h="44" w="11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13"/>
            <p:cNvSpPr/>
            <p:nvPr/>
          </p:nvSpPr>
          <p:spPr>
            <a:xfrm>
              <a:off x="903799889" y="1652629021"/>
              <a:ext cx="270364216" cy="202298197"/>
            </a:xfrm>
            <a:custGeom>
              <a:rect b="b" l="l" r="r" t="t"/>
              <a:pathLst>
                <a:path extrusionOk="0" h="65" w="3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13"/>
            <p:cNvSpPr/>
            <p:nvPr/>
          </p:nvSpPr>
          <p:spPr>
            <a:xfrm>
              <a:off x="625708559" y="1534362222"/>
              <a:ext cx="270364216" cy="202298197"/>
            </a:xfrm>
            <a:custGeom>
              <a:rect b="b" l="l" r="r" t="t"/>
              <a:pathLst>
                <a:path extrusionOk="0" h="65" w="3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13"/>
            <p:cNvSpPr/>
            <p:nvPr/>
          </p:nvSpPr>
          <p:spPr>
            <a:xfrm>
              <a:off x="339889267" y="1422319626"/>
              <a:ext cx="262641886" cy="196073608"/>
            </a:xfrm>
            <a:custGeom>
              <a:rect b="b" l="l" r="r" t="t"/>
              <a:pathLst>
                <a:path extrusionOk="0" h="63" w="34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13"/>
            <p:cNvSpPr/>
            <p:nvPr/>
          </p:nvSpPr>
          <p:spPr>
            <a:xfrm>
              <a:off x="193121772" y="1369409937"/>
              <a:ext cx="131318510" cy="136940987"/>
            </a:xfrm>
            <a:custGeom>
              <a:rect b="b" l="l" r="r" t="t"/>
              <a:pathLst>
                <a:path extrusionOk="0" h="44" w="17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13"/>
            <p:cNvSpPr/>
            <p:nvPr/>
          </p:nvSpPr>
          <p:spPr>
            <a:xfrm>
              <a:off x="193121772" y="1465892021"/>
              <a:ext cx="224015646" cy="171175252"/>
            </a:xfrm>
            <a:custGeom>
              <a:rect b="b" l="l" r="r" t="t"/>
              <a:pathLst>
                <a:path extrusionOk="0" h="55" w="29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13"/>
            <p:cNvSpPr/>
            <p:nvPr/>
          </p:nvSpPr>
          <p:spPr>
            <a:xfrm>
              <a:off x="973320883" y="1786457320"/>
              <a:ext cx="301268119" cy="220973933"/>
            </a:xfrm>
            <a:custGeom>
              <a:rect b="b" l="l" r="r" t="t"/>
              <a:pathLst>
                <a:path extrusionOk="0" h="71" w="39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13"/>
            <p:cNvSpPr/>
            <p:nvPr/>
          </p:nvSpPr>
          <p:spPr>
            <a:xfrm>
              <a:off x="710678117" y="1677527815"/>
              <a:ext cx="247192362" cy="199186891"/>
            </a:xfrm>
            <a:custGeom>
              <a:rect b="b" l="l" r="r" t="t"/>
              <a:pathLst>
                <a:path extrusionOk="0" h="64" w="32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13"/>
            <p:cNvSpPr/>
            <p:nvPr/>
          </p:nvSpPr>
          <p:spPr>
            <a:xfrm>
              <a:off x="432586786" y="1565485220"/>
              <a:ext cx="262641886" cy="192962301"/>
            </a:xfrm>
            <a:custGeom>
              <a:rect b="b" l="l" r="r" t="t"/>
              <a:pathLst>
                <a:path extrusionOk="0" h="62" w="34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13"/>
            <p:cNvSpPr/>
            <p:nvPr/>
          </p:nvSpPr>
          <p:spPr>
            <a:xfrm>
              <a:off x="193121772" y="270770675"/>
              <a:ext cx="231742840" cy="136940987"/>
            </a:xfrm>
            <a:custGeom>
              <a:rect b="b" l="l" r="r" t="t"/>
              <a:pathLst>
                <a:path extrusionOk="0" h="44" w="30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13"/>
            <p:cNvSpPr/>
            <p:nvPr/>
          </p:nvSpPr>
          <p:spPr>
            <a:xfrm>
              <a:off x="718404852" y="389037475"/>
              <a:ext cx="254914691" cy="155614759"/>
            </a:xfrm>
            <a:custGeom>
              <a:rect b="b" l="l" r="r" t="t"/>
              <a:pathLst>
                <a:path extrusionOk="0" h="50" w="33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13"/>
            <p:cNvSpPr/>
            <p:nvPr/>
          </p:nvSpPr>
          <p:spPr>
            <a:xfrm>
              <a:off x="440313521" y="323678389"/>
              <a:ext cx="262641886" cy="152503444"/>
            </a:xfrm>
            <a:custGeom>
              <a:rect b="b" l="l" r="r" t="t"/>
              <a:pathLst>
                <a:path extrusionOk="0" h="49" w="34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13"/>
            <p:cNvSpPr/>
            <p:nvPr/>
          </p:nvSpPr>
          <p:spPr>
            <a:xfrm>
              <a:off x="193121772" y="466843982"/>
              <a:ext cx="231742840" cy="149390168"/>
            </a:xfrm>
            <a:custGeom>
              <a:rect b="b" l="l" r="r" t="t"/>
              <a:pathLst>
                <a:path extrusionOk="0" h="48" w="30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13"/>
            <p:cNvSpPr/>
            <p:nvPr/>
          </p:nvSpPr>
          <p:spPr>
            <a:xfrm>
              <a:off x="981047618" y="678479776"/>
              <a:ext cx="301263264" cy="174288529"/>
            </a:xfrm>
            <a:custGeom>
              <a:rect b="b" l="l" r="r" t="t"/>
              <a:pathLst>
                <a:path extrusionOk="0" h="56" w="39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13"/>
            <p:cNvSpPr/>
            <p:nvPr/>
          </p:nvSpPr>
          <p:spPr>
            <a:xfrm>
              <a:off x="718404852" y="610009575"/>
              <a:ext cx="254914691" cy="158728038"/>
            </a:xfrm>
            <a:custGeom>
              <a:rect b="b" l="l" r="r" t="t"/>
              <a:pathLst>
                <a:path extrusionOk="0" h="51" w="33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13"/>
            <p:cNvSpPr/>
            <p:nvPr/>
          </p:nvSpPr>
          <p:spPr>
            <a:xfrm>
              <a:off x="440313521" y="535314182"/>
              <a:ext cx="262641886" cy="155614759"/>
            </a:xfrm>
            <a:custGeom>
              <a:rect b="b" l="l" r="r" t="t"/>
              <a:pathLst>
                <a:path extrusionOk="0" h="50" w="34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13"/>
            <p:cNvSpPr/>
            <p:nvPr/>
          </p:nvSpPr>
          <p:spPr>
            <a:xfrm>
              <a:off x="193121772" y="666031367"/>
              <a:ext cx="231742840" cy="152503444"/>
            </a:xfrm>
            <a:custGeom>
              <a:rect b="b" l="l" r="r" t="t"/>
              <a:pathLst>
                <a:path extrusionOk="0" h="49" w="30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13"/>
            <p:cNvSpPr/>
            <p:nvPr/>
          </p:nvSpPr>
          <p:spPr>
            <a:xfrm>
              <a:off x="718404852" y="821645369"/>
              <a:ext cx="254914691" cy="168063939"/>
            </a:xfrm>
            <a:custGeom>
              <a:rect b="b" l="l" r="r" t="t"/>
              <a:pathLst>
                <a:path extrusionOk="0" h="54" w="33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13"/>
            <p:cNvSpPr/>
            <p:nvPr/>
          </p:nvSpPr>
          <p:spPr>
            <a:xfrm>
              <a:off x="440313521" y="740725772"/>
              <a:ext cx="262641886" cy="164952628"/>
            </a:xfrm>
            <a:custGeom>
              <a:rect b="b" l="l" r="r" t="t"/>
              <a:pathLst>
                <a:path extrusionOk="0" h="53" w="34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13"/>
            <p:cNvSpPr/>
            <p:nvPr/>
          </p:nvSpPr>
          <p:spPr>
            <a:xfrm>
              <a:off x="193121772" y="868330854"/>
              <a:ext cx="224015646" cy="155614759"/>
            </a:xfrm>
            <a:custGeom>
              <a:rect b="b" l="l" r="r" t="t"/>
              <a:pathLst>
                <a:path extrusionOk="0" h="50" w="29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13"/>
            <p:cNvSpPr/>
            <p:nvPr/>
          </p:nvSpPr>
          <p:spPr>
            <a:xfrm>
              <a:off x="973320883" y="1117314838"/>
              <a:ext cx="308990452" cy="196073608"/>
            </a:xfrm>
            <a:custGeom>
              <a:rect b="b" l="l" r="r" t="t"/>
              <a:pathLst>
                <a:path extrusionOk="0" h="63" w="40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13"/>
            <p:cNvSpPr/>
            <p:nvPr/>
          </p:nvSpPr>
          <p:spPr>
            <a:xfrm>
              <a:off x="710678117" y="1033282151"/>
              <a:ext cx="247192362" cy="180513120"/>
            </a:xfrm>
            <a:custGeom>
              <a:rect b="b" l="l" r="r" t="t"/>
              <a:pathLst>
                <a:path extrusionOk="0" h="58" w="32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13"/>
            <p:cNvSpPr/>
            <p:nvPr/>
          </p:nvSpPr>
          <p:spPr>
            <a:xfrm>
              <a:off x="432586786" y="943026247"/>
              <a:ext cx="262641886" cy="174288529"/>
            </a:xfrm>
            <a:custGeom>
              <a:rect b="b" l="l" r="r" t="t"/>
              <a:pathLst>
                <a:path extrusionOk="0" h="56" w="34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13"/>
            <p:cNvSpPr/>
            <p:nvPr/>
          </p:nvSpPr>
          <p:spPr>
            <a:xfrm>
              <a:off x="193121772" y="1067518239"/>
              <a:ext cx="224015646" cy="158726069"/>
            </a:xfrm>
            <a:custGeom>
              <a:rect b="b" l="l" r="r" t="t"/>
              <a:pathLst>
                <a:path extrusionOk="0" h="51" w="29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13"/>
            <p:cNvSpPr/>
            <p:nvPr/>
          </p:nvSpPr>
          <p:spPr>
            <a:xfrm>
              <a:off x="973320883" y="1344511143"/>
              <a:ext cx="308990452" cy="199186891"/>
            </a:xfrm>
            <a:custGeom>
              <a:rect b="b" l="l" r="r" t="t"/>
              <a:pathLst>
                <a:path extrusionOk="0" h="64" w="40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13"/>
            <p:cNvSpPr/>
            <p:nvPr/>
          </p:nvSpPr>
          <p:spPr>
            <a:xfrm>
              <a:off x="710678117" y="1248031035"/>
              <a:ext cx="247192362" cy="186737710"/>
            </a:xfrm>
            <a:custGeom>
              <a:rect b="b" l="l" r="r" t="t"/>
              <a:pathLst>
                <a:path extrusionOk="0" h="60" w="32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13"/>
            <p:cNvSpPr/>
            <p:nvPr/>
          </p:nvSpPr>
          <p:spPr>
            <a:xfrm>
              <a:off x="432586786" y="1145324746"/>
              <a:ext cx="262641886" cy="186737710"/>
            </a:xfrm>
            <a:custGeom>
              <a:rect b="b" l="l" r="r" t="t"/>
              <a:pathLst>
                <a:path extrusionOk="0" h="60" w="34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13"/>
            <p:cNvSpPr/>
            <p:nvPr/>
          </p:nvSpPr>
          <p:spPr>
            <a:xfrm>
              <a:off x="193121772" y="1263591546"/>
              <a:ext cx="224015646" cy="174288529"/>
            </a:xfrm>
            <a:custGeom>
              <a:rect b="b" l="l" r="r" t="t"/>
              <a:pathLst>
                <a:path extrusionOk="0" h="56" w="29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13"/>
            <p:cNvSpPr/>
            <p:nvPr/>
          </p:nvSpPr>
          <p:spPr>
            <a:xfrm>
              <a:off x="973320883" y="1565485220"/>
              <a:ext cx="308990452" cy="217860662"/>
            </a:xfrm>
            <a:custGeom>
              <a:rect b="b" l="l" r="r" t="t"/>
              <a:pathLst>
                <a:path extrusionOk="0" h="70" w="4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13"/>
            <p:cNvSpPr/>
            <p:nvPr/>
          </p:nvSpPr>
          <p:spPr>
            <a:xfrm>
              <a:off x="710678117" y="1465892021"/>
              <a:ext cx="247192362" cy="192962301"/>
            </a:xfrm>
            <a:custGeom>
              <a:rect b="b" l="l" r="r" t="t"/>
              <a:pathLst>
                <a:path extrusionOk="0" h="62" w="3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13"/>
            <p:cNvSpPr/>
            <p:nvPr/>
          </p:nvSpPr>
          <p:spPr>
            <a:xfrm>
              <a:off x="432586786" y="1356960540"/>
              <a:ext cx="262641886" cy="192962301"/>
            </a:xfrm>
            <a:custGeom>
              <a:rect b="b" l="l" r="r" t="t"/>
              <a:pathLst>
                <a:path extrusionOk="0" h="62" w="34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13"/>
            <p:cNvSpPr/>
            <p:nvPr/>
          </p:nvSpPr>
          <p:spPr>
            <a:xfrm>
              <a:off x="981047618" y="451283471"/>
              <a:ext cx="293540931" cy="168063939"/>
            </a:xfrm>
            <a:custGeom>
              <a:rect b="b" l="l" r="r" t="t"/>
              <a:pathLst>
                <a:path extrusionOk="0" h="54" w="38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13"/>
            <p:cNvSpPr/>
            <p:nvPr/>
          </p:nvSpPr>
          <p:spPr>
            <a:xfrm>
              <a:off x="1189613050" y="616233780"/>
              <a:ext cx="92697135" cy="118267217"/>
            </a:xfrm>
            <a:custGeom>
              <a:rect b="b" l="l" r="r" t="t"/>
              <a:pathLst>
                <a:path extrusionOk="0" h="38" w="12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13"/>
            <p:cNvSpPr/>
            <p:nvPr/>
          </p:nvSpPr>
          <p:spPr>
            <a:xfrm>
              <a:off x="981047618" y="899453852"/>
              <a:ext cx="293540931" cy="180513120"/>
            </a:xfrm>
            <a:custGeom>
              <a:rect b="b" l="l" r="r" t="t"/>
              <a:pathLst>
                <a:path extrusionOk="0" h="58" w="3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13"/>
            <p:cNvSpPr txBox="1"/>
            <p:nvPr/>
          </p:nvSpPr>
          <p:spPr>
            <a:xfrm>
              <a:off x="1274587513" y="1453442624"/>
              <a:ext cx="139045702" cy="99593444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3"/>
            <p:cNvSpPr/>
            <p:nvPr/>
          </p:nvSpPr>
          <p:spPr>
            <a:xfrm>
              <a:off x="0" y="0"/>
              <a:ext cx="2147483647" cy="245872290"/>
            </a:xfrm>
            <a:custGeom>
              <a:rect b="b" l="l" r="r" t="t"/>
              <a:pathLst>
                <a:path extrusionOk="0" h="79" w="278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3"/>
            <p:cNvSpPr/>
            <p:nvPr/>
          </p:nvSpPr>
          <p:spPr>
            <a:xfrm>
              <a:off x="1305487095" y="227198280"/>
              <a:ext cx="834274221" cy="183624433"/>
            </a:xfrm>
            <a:custGeom>
              <a:rect b="b" l="l" r="r" t="t"/>
              <a:pathLst>
                <a:path extrusionOk="0" h="59" w="108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3"/>
            <p:cNvSpPr/>
            <p:nvPr/>
          </p:nvSpPr>
          <p:spPr>
            <a:xfrm>
              <a:off x="7726734" y="0"/>
              <a:ext cx="1328658946" cy="407711647"/>
            </a:xfrm>
            <a:custGeom>
              <a:rect b="b" l="l" r="r" t="t"/>
              <a:pathLst>
                <a:path extrusionOk="0" h="131" w="172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4" name="Google Shape;1674;p113"/>
          <p:cNvSpPr txBox="1"/>
          <p:nvPr/>
        </p:nvSpPr>
        <p:spPr>
          <a:xfrm>
            <a:off x="4164012" y="4121150"/>
            <a:ext cx="4127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675" name="Google Shape;1675;p113"/>
          <p:cNvCxnSpPr/>
          <p:nvPr/>
        </p:nvCxnSpPr>
        <p:spPr>
          <a:xfrm>
            <a:off x="3389312" y="4148137"/>
            <a:ext cx="434975" cy="1587"/>
          </a:xfrm>
          <a:prstGeom prst="straightConnector1">
            <a:avLst/>
          </a:prstGeom>
          <a:noFill/>
          <a:ln cap="flat" cmpd="sng" w="11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6" name="Google Shape;1676;p113"/>
          <p:cNvSpPr/>
          <p:nvPr/>
        </p:nvSpPr>
        <p:spPr>
          <a:xfrm>
            <a:off x="4945062" y="3524250"/>
            <a:ext cx="1901825" cy="1141412"/>
          </a:xfrm>
          <a:custGeom>
            <a:rect b="b" l="l" r="r" t="t"/>
            <a:pathLst>
              <a:path extrusionOk="0" h="719" w="1198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7" name="Google Shape;1677;p113"/>
          <p:cNvCxnSpPr/>
          <p:nvPr/>
        </p:nvCxnSpPr>
        <p:spPr>
          <a:xfrm flipH="1" rot="10800000">
            <a:off x="4451350" y="4130675"/>
            <a:ext cx="490537" cy="3175"/>
          </a:xfrm>
          <a:prstGeom prst="straightConnector1">
            <a:avLst/>
          </a:prstGeom>
          <a:noFill/>
          <a:ln cap="flat" cmpd="sng" w="11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8" name="Google Shape;1678;p113"/>
          <p:cNvSpPr txBox="1"/>
          <p:nvPr/>
        </p:nvSpPr>
        <p:spPr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79" name="Google Shape;1679;p113"/>
          <p:cNvSpPr txBox="1"/>
          <p:nvPr/>
        </p:nvSpPr>
        <p:spPr>
          <a:xfrm>
            <a:off x="3332162" y="5432425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0" name="Google Shape;1680;p113"/>
          <p:cNvSpPr txBox="1"/>
          <p:nvPr/>
        </p:nvSpPr>
        <p:spPr>
          <a:xfrm>
            <a:off x="5167312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113"/>
          <p:cNvSpPr txBox="1"/>
          <p:nvPr/>
        </p:nvSpPr>
        <p:spPr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2" name="Google Shape;1682;p113"/>
          <p:cNvSpPr txBox="1"/>
          <p:nvPr/>
        </p:nvSpPr>
        <p:spPr>
          <a:xfrm>
            <a:off x="6218237" y="5432425"/>
            <a:ext cx="4762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83" name="Google Shape;1683;p113"/>
          <p:cNvSpPr/>
          <p:nvPr/>
        </p:nvSpPr>
        <p:spPr>
          <a:xfrm>
            <a:off x="3463925" y="5394325"/>
            <a:ext cx="609600" cy="93662"/>
          </a:xfrm>
          <a:custGeom>
            <a:rect b="b" l="l" r="r" t="t"/>
            <a:pathLst>
              <a:path extrusionOk="0" h="59" w="384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113"/>
          <p:cNvSpPr/>
          <p:nvPr/>
        </p:nvSpPr>
        <p:spPr>
          <a:xfrm>
            <a:off x="1208087" y="5394325"/>
            <a:ext cx="868362" cy="74612"/>
          </a:xfrm>
          <a:custGeom>
            <a:rect b="b" l="l" r="r" t="t"/>
            <a:pathLst>
              <a:path extrusionOk="0" h="59" w="384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113"/>
          <p:cNvSpPr/>
          <p:nvPr/>
        </p:nvSpPr>
        <p:spPr>
          <a:xfrm>
            <a:off x="6176962" y="5394325"/>
            <a:ext cx="1069975" cy="74612"/>
          </a:xfrm>
          <a:custGeom>
            <a:rect b="b" l="l" r="r" t="t"/>
            <a:pathLst>
              <a:path extrusionOk="0" h="59" w="384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113"/>
          <p:cNvSpPr/>
          <p:nvPr/>
        </p:nvSpPr>
        <p:spPr>
          <a:xfrm>
            <a:off x="4513262" y="5394325"/>
            <a:ext cx="831850" cy="93662"/>
          </a:xfrm>
          <a:custGeom>
            <a:rect b="b" l="l" r="r" t="t"/>
            <a:pathLst>
              <a:path extrusionOk="0" h="59" w="671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113"/>
          <p:cNvSpPr txBox="1"/>
          <p:nvPr/>
        </p:nvSpPr>
        <p:spPr>
          <a:xfrm>
            <a:off x="1971675" y="5113337"/>
            <a:ext cx="15065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1688" name="Google Shape;1688;p113"/>
          <p:cNvSpPr txBox="1"/>
          <p:nvPr/>
        </p:nvSpPr>
        <p:spPr>
          <a:xfrm>
            <a:off x="5216525" y="5108575"/>
            <a:ext cx="10033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1689" name="Google Shape;1689;p113"/>
          <p:cNvSpPr txBox="1"/>
          <p:nvPr/>
        </p:nvSpPr>
        <p:spPr>
          <a:xfrm>
            <a:off x="3844925" y="5948362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/>
          </a:p>
        </p:txBody>
      </p:sp>
      <p:pic>
        <p:nvPicPr>
          <p:cNvPr descr="underline_base" id="1690" name="Google Shape;1690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30287"/>
            <a:ext cx="2170112" cy="17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1" name="Google Shape;1691;p113"/>
          <p:cNvGrpSpPr/>
          <p:nvPr/>
        </p:nvGrpSpPr>
        <p:grpSpPr>
          <a:xfrm>
            <a:off x="3749675" y="3932237"/>
            <a:ext cx="765175" cy="376236"/>
            <a:chOff x="3740150" y="2063750"/>
            <a:chExt cx="881062" cy="307974"/>
          </a:xfrm>
        </p:grpSpPr>
        <p:sp>
          <p:nvSpPr>
            <p:cNvPr id="1692" name="Google Shape;1692;p113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13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13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5" name="Google Shape;1695;p113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1696" name="Google Shape;1696;p113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113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98" name="Google Shape;1698;p113"/>
            <p:cNvCxnSpPr/>
            <p:nvPr/>
          </p:nvCxnSpPr>
          <p:spPr>
            <a:xfrm>
              <a:off x="3741737" y="2160587"/>
              <a:ext cx="0" cy="1317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9" name="Google Shape;1699;p113"/>
            <p:cNvCxnSpPr/>
            <p:nvPr/>
          </p:nvCxnSpPr>
          <p:spPr>
            <a:xfrm>
              <a:off x="4616450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700" name="Google Shape;1700;p113"/>
          <p:cNvGrpSpPr/>
          <p:nvPr/>
        </p:nvGrpSpPr>
        <p:grpSpPr>
          <a:xfrm>
            <a:off x="3968750" y="3448050"/>
            <a:ext cx="296862" cy="541337"/>
            <a:chOff x="6572250" y="681037"/>
            <a:chExt cx="2262187" cy="3803650"/>
          </a:xfrm>
        </p:grpSpPr>
        <p:sp>
          <p:nvSpPr>
            <p:cNvPr id="1701" name="Google Shape;1701;p113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13"/>
            <p:cNvSpPr txBox="1"/>
            <p:nvPr/>
          </p:nvSpPr>
          <p:spPr>
            <a:xfrm>
              <a:off x="6681787" y="681037"/>
              <a:ext cx="1657350" cy="362585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13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13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13"/>
            <p:cNvSpPr txBox="1"/>
            <p:nvPr/>
          </p:nvSpPr>
          <p:spPr>
            <a:xfrm>
              <a:off x="6692900" y="1093787"/>
              <a:ext cx="931862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6" name="Google Shape;1706;p113"/>
            <p:cNvGrpSpPr/>
            <p:nvPr/>
          </p:nvGrpSpPr>
          <p:grpSpPr>
            <a:xfrm>
              <a:off x="7540309" y="1060450"/>
              <a:ext cx="919793" cy="211971"/>
              <a:chOff x="976312" y="4076700"/>
              <a:chExt cx="1147762" cy="203200"/>
            </a:xfrm>
          </p:grpSpPr>
          <p:sp>
            <p:nvSpPr>
              <p:cNvPr id="1707" name="Google Shape;1707;p113"/>
              <p:cNvSpPr/>
              <p:nvPr/>
            </p:nvSpPr>
            <p:spPr>
              <a:xfrm>
                <a:off x="976312" y="4076700"/>
                <a:ext cx="1147762" cy="2032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113"/>
              <p:cNvSpPr/>
              <p:nvPr/>
            </p:nvSpPr>
            <p:spPr>
              <a:xfrm>
                <a:off x="1006475" y="4097337"/>
                <a:ext cx="1101725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9" name="Google Shape;1709;p113"/>
            <p:cNvSpPr txBox="1"/>
            <p:nvPr/>
          </p:nvSpPr>
          <p:spPr>
            <a:xfrm>
              <a:off x="6705600" y="1617662"/>
              <a:ext cx="942975" cy="7778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0" name="Google Shape;1710;p113"/>
            <p:cNvGrpSpPr/>
            <p:nvPr/>
          </p:nvGrpSpPr>
          <p:grpSpPr>
            <a:xfrm>
              <a:off x="7539678" y="1573383"/>
              <a:ext cx="919793" cy="211195"/>
              <a:chOff x="979487" y="4071937"/>
              <a:chExt cx="1147762" cy="219075"/>
            </a:xfrm>
          </p:grpSpPr>
          <p:sp>
            <p:nvSpPr>
              <p:cNvPr id="1711" name="Google Shape;1711;p113"/>
              <p:cNvSpPr/>
              <p:nvPr/>
            </p:nvSpPr>
            <p:spPr>
              <a:xfrm>
                <a:off x="979487" y="4071937"/>
                <a:ext cx="114776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113"/>
              <p:cNvSpPr/>
              <p:nvPr/>
            </p:nvSpPr>
            <p:spPr>
              <a:xfrm>
                <a:off x="995362" y="4095750"/>
                <a:ext cx="1117600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3" name="Google Shape;1713;p113"/>
            <p:cNvSpPr txBox="1"/>
            <p:nvPr/>
          </p:nvSpPr>
          <p:spPr>
            <a:xfrm>
              <a:off x="6692900" y="2165350"/>
              <a:ext cx="942975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13"/>
            <p:cNvSpPr txBox="1"/>
            <p:nvPr/>
          </p:nvSpPr>
          <p:spPr>
            <a:xfrm>
              <a:off x="6705600" y="2633662"/>
              <a:ext cx="955675" cy="666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5" name="Google Shape;1715;p113"/>
            <p:cNvGrpSpPr/>
            <p:nvPr/>
          </p:nvGrpSpPr>
          <p:grpSpPr>
            <a:xfrm>
              <a:off x="7516186" y="2587625"/>
              <a:ext cx="931549" cy="234539"/>
              <a:chOff x="973137" y="4081462"/>
              <a:chExt cx="1160462" cy="215900"/>
            </a:xfrm>
          </p:grpSpPr>
          <p:sp>
            <p:nvSpPr>
              <p:cNvPr id="1716" name="Google Shape;1716;p113"/>
              <p:cNvSpPr/>
              <p:nvPr/>
            </p:nvSpPr>
            <p:spPr>
              <a:xfrm>
                <a:off x="973137" y="4081462"/>
                <a:ext cx="1160462" cy="21590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113"/>
              <p:cNvSpPr/>
              <p:nvPr/>
            </p:nvSpPr>
            <p:spPr>
              <a:xfrm>
                <a:off x="1003300" y="4113212"/>
                <a:ext cx="1100137" cy="1635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8" name="Google Shape;1718;p113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9" name="Google Shape;1719;p113"/>
            <p:cNvGrpSpPr/>
            <p:nvPr/>
          </p:nvGrpSpPr>
          <p:grpSpPr>
            <a:xfrm>
              <a:off x="7528260" y="2108199"/>
              <a:ext cx="907358" cy="223837"/>
              <a:chOff x="981075" y="4078287"/>
              <a:chExt cx="1130300" cy="223837"/>
            </a:xfrm>
          </p:grpSpPr>
          <p:sp>
            <p:nvSpPr>
              <p:cNvPr id="1720" name="Google Shape;1720;p113"/>
              <p:cNvSpPr/>
              <p:nvPr/>
            </p:nvSpPr>
            <p:spPr>
              <a:xfrm>
                <a:off x="981075" y="4078287"/>
                <a:ext cx="113030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113"/>
              <p:cNvSpPr/>
              <p:nvPr/>
            </p:nvSpPr>
            <p:spPr>
              <a:xfrm>
                <a:off x="1011237" y="4100512"/>
                <a:ext cx="1084262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2" name="Google Shape;1722;p113"/>
            <p:cNvSpPr txBox="1"/>
            <p:nvPr/>
          </p:nvSpPr>
          <p:spPr>
            <a:xfrm>
              <a:off x="8339137" y="681037"/>
              <a:ext cx="109537" cy="363696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13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13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13"/>
            <p:cNvSpPr/>
            <p:nvPr/>
          </p:nvSpPr>
          <p:spPr>
            <a:xfrm>
              <a:off x="8761412" y="4138612"/>
              <a:ext cx="73025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13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13"/>
            <p:cNvSpPr/>
            <p:nvPr/>
          </p:nvSpPr>
          <p:spPr>
            <a:xfrm>
              <a:off x="6572250" y="4260850"/>
              <a:ext cx="1898650" cy="2238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13"/>
            <p:cNvSpPr/>
            <p:nvPr/>
          </p:nvSpPr>
          <p:spPr>
            <a:xfrm>
              <a:off x="6681787" y="4306887"/>
              <a:ext cx="1693862" cy="12223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13"/>
            <p:cNvSpPr/>
            <p:nvPr/>
          </p:nvSpPr>
          <p:spPr>
            <a:xfrm>
              <a:off x="6838950" y="3781425"/>
              <a:ext cx="254000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13"/>
            <p:cNvSpPr/>
            <p:nvPr/>
          </p:nvSpPr>
          <p:spPr>
            <a:xfrm>
              <a:off x="7116762" y="3781425"/>
              <a:ext cx="254000" cy="2349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13"/>
            <p:cNvSpPr/>
            <p:nvPr/>
          </p:nvSpPr>
          <p:spPr>
            <a:xfrm>
              <a:off x="7407275" y="3781425"/>
              <a:ext cx="241300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13"/>
            <p:cNvSpPr txBox="1"/>
            <p:nvPr/>
          </p:nvSpPr>
          <p:spPr>
            <a:xfrm>
              <a:off x="8035925" y="2911475"/>
              <a:ext cx="133350" cy="120491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3" name="Google Shape;1733;p113"/>
          <p:cNvGrpSpPr/>
          <p:nvPr/>
        </p:nvGrpSpPr>
        <p:grpSpPr>
          <a:xfrm>
            <a:off x="1128712" y="3273425"/>
            <a:ext cx="2365375" cy="1590675"/>
            <a:chOff x="0" y="0"/>
            <a:chExt cx="2147483647" cy="2147483647"/>
          </a:xfrm>
        </p:grpSpPr>
        <p:cxnSp>
          <p:nvCxnSpPr>
            <p:cNvPr id="1734" name="Google Shape;1734;p113"/>
            <p:cNvCxnSpPr/>
            <p:nvPr/>
          </p:nvCxnSpPr>
          <p:spPr>
            <a:xfrm rot="10800000">
              <a:off x="413642302" y="507937937"/>
              <a:ext cx="504442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5" name="Google Shape;1735;p113"/>
            <p:cNvCxnSpPr/>
            <p:nvPr/>
          </p:nvCxnSpPr>
          <p:spPr>
            <a:xfrm flipH="1">
              <a:off x="765310792" y="572234862"/>
              <a:ext cx="246456639" cy="4243529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6" name="Google Shape;1736;p113"/>
            <p:cNvCxnSpPr/>
            <p:nvPr/>
          </p:nvCxnSpPr>
          <p:spPr>
            <a:xfrm>
              <a:off x="1145804475" y="610811383"/>
              <a:ext cx="66298154" cy="3986349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737" name="Google Shape;1737;p113"/>
            <p:cNvGrpSpPr/>
            <p:nvPr/>
          </p:nvGrpSpPr>
          <p:grpSpPr>
            <a:xfrm>
              <a:off x="0" y="241509846"/>
              <a:ext cx="515972614" cy="649617305"/>
              <a:chOff x="-69850" y="2338387"/>
              <a:chExt cx="1557337" cy="1754187"/>
            </a:xfrm>
          </p:grpSpPr>
          <p:pic>
            <p:nvPicPr>
              <p:cNvPr descr="desktop_computer_stylized_medium" id="1738" name="Google Shape;1738;p1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9" name="Google Shape;1739;p11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0" name="Google Shape;1740;p113"/>
            <p:cNvGrpSpPr/>
            <p:nvPr/>
          </p:nvGrpSpPr>
          <p:grpSpPr>
            <a:xfrm>
              <a:off x="848904969" y="901847446"/>
              <a:ext cx="515972614" cy="649617305"/>
              <a:chOff x="-69850" y="2338387"/>
              <a:chExt cx="1557337" cy="1754187"/>
            </a:xfrm>
          </p:grpSpPr>
          <p:pic>
            <p:nvPicPr>
              <p:cNvPr descr="desktop_computer_stylized_medium" id="1741" name="Google Shape;1741;p1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2" name="Google Shape;1742;p11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43" name="Google Shape;1743;p113"/>
            <p:cNvCxnSpPr/>
            <p:nvPr/>
          </p:nvCxnSpPr>
          <p:spPr>
            <a:xfrm>
              <a:off x="1344698963" y="516511178"/>
              <a:ext cx="343020878" cy="4114945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4" name="Google Shape;1744;p113"/>
            <p:cNvCxnSpPr/>
            <p:nvPr/>
          </p:nvCxnSpPr>
          <p:spPr>
            <a:xfrm flipH="1">
              <a:off x="1555123548" y="1185188580"/>
              <a:ext cx="109536085" cy="3964902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5" name="Google Shape;1745;p113"/>
            <p:cNvCxnSpPr/>
            <p:nvPr/>
          </p:nvCxnSpPr>
          <p:spPr>
            <a:xfrm>
              <a:off x="1922646389" y="1200189880"/>
              <a:ext cx="66298154" cy="3986349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6" name="Google Shape;1746;p113"/>
            <p:cNvCxnSpPr/>
            <p:nvPr/>
          </p:nvCxnSpPr>
          <p:spPr>
            <a:xfrm rot="10800000">
              <a:off x="1193366702" y="454357393"/>
              <a:ext cx="50444247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747" name="Google Shape;1747;p113"/>
            <p:cNvGrpSpPr/>
            <p:nvPr/>
          </p:nvGrpSpPr>
          <p:grpSpPr>
            <a:xfrm>
              <a:off x="1216426928" y="1405675647"/>
              <a:ext cx="515972614" cy="649618625"/>
              <a:chOff x="-69850" y="2338387"/>
              <a:chExt cx="1557337" cy="1754187"/>
            </a:xfrm>
          </p:grpSpPr>
          <p:pic>
            <p:nvPicPr>
              <p:cNvPr descr="desktop_computer_stylized_medium" id="1748" name="Google Shape;1748;p1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11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0" name="Google Shape;1750;p113"/>
            <p:cNvGrpSpPr/>
            <p:nvPr/>
          </p:nvGrpSpPr>
          <p:grpSpPr>
            <a:xfrm>
              <a:off x="1631511032" y="1497866342"/>
              <a:ext cx="515972614" cy="649617305"/>
              <a:chOff x="-69850" y="2338387"/>
              <a:chExt cx="1557337" cy="1754187"/>
            </a:xfrm>
          </p:grpSpPr>
          <p:pic>
            <p:nvPicPr>
              <p:cNvPr descr="desktop_computer_stylized_medium" id="1751" name="Google Shape;1751;p1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11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53" name="Google Shape;1753;p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5666154" y="302191384"/>
              <a:ext cx="615420278" cy="407208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1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87384599" y="863708720"/>
              <a:ext cx="615419393" cy="4072080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5" name="Google Shape;1755;p113"/>
            <p:cNvGrpSpPr/>
            <p:nvPr/>
          </p:nvGrpSpPr>
          <p:grpSpPr>
            <a:xfrm>
              <a:off x="1470259174" y="0"/>
              <a:ext cx="515972614" cy="649618625"/>
              <a:chOff x="-69850" y="2338387"/>
              <a:chExt cx="1557337" cy="1754187"/>
            </a:xfrm>
          </p:grpSpPr>
          <p:pic>
            <p:nvPicPr>
              <p:cNvPr descr="desktop_computer_stylized_medium" id="1756" name="Google Shape;1756;p1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7" name="Google Shape;1757;p113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8" name="Google Shape;1758;p113"/>
            <p:cNvGrpSpPr/>
            <p:nvPr/>
          </p:nvGrpSpPr>
          <p:grpSpPr>
            <a:xfrm>
              <a:off x="534793841" y="825194781"/>
              <a:ext cx="259221209" cy="726421446"/>
              <a:chOff x="6572250" y="677862"/>
              <a:chExt cx="2259012" cy="3803650"/>
            </a:xfrm>
          </p:grpSpPr>
          <p:sp>
            <p:nvSpPr>
              <p:cNvPr id="1759" name="Google Shape;1759;p113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13"/>
              <p:cNvSpPr txBox="1"/>
              <p:nvPr/>
            </p:nvSpPr>
            <p:spPr>
              <a:xfrm>
                <a:off x="6684962" y="677862"/>
                <a:ext cx="1644650" cy="3624262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113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113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13"/>
              <p:cNvSpPr txBox="1"/>
              <p:nvPr/>
            </p:nvSpPr>
            <p:spPr>
              <a:xfrm>
                <a:off x="6684962" y="1092200"/>
                <a:ext cx="94138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4" name="Google Shape;1764;p113"/>
              <p:cNvGrpSpPr/>
              <p:nvPr/>
            </p:nvGrpSpPr>
            <p:grpSpPr>
              <a:xfrm>
                <a:off x="7539037" y="1058794"/>
                <a:ext cx="917248" cy="213627"/>
                <a:chOff x="974725" y="4075112"/>
                <a:chExt cx="1144587" cy="204787"/>
              </a:xfrm>
            </p:grpSpPr>
            <p:sp>
              <p:nvSpPr>
                <p:cNvPr id="1765" name="Google Shape;1765;p113"/>
                <p:cNvSpPr/>
                <p:nvPr/>
              </p:nvSpPr>
              <p:spPr>
                <a:xfrm>
                  <a:off x="974725" y="4075112"/>
                  <a:ext cx="1144587" cy="2047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113"/>
                <p:cNvSpPr/>
                <p:nvPr/>
              </p:nvSpPr>
              <p:spPr>
                <a:xfrm>
                  <a:off x="1004887" y="4097337"/>
                  <a:ext cx="1096962" cy="1619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7" name="Google Shape;1767;p113"/>
              <p:cNvSpPr txBox="1"/>
              <p:nvPr/>
            </p:nvSpPr>
            <p:spPr>
              <a:xfrm>
                <a:off x="6710362" y="1620837"/>
                <a:ext cx="941387" cy="666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8" name="Google Shape;1768;p113"/>
              <p:cNvGrpSpPr/>
              <p:nvPr/>
            </p:nvGrpSpPr>
            <p:grpSpPr>
              <a:xfrm>
                <a:off x="7538406" y="1574914"/>
                <a:ext cx="917248" cy="212725"/>
                <a:chOff x="977900" y="4073525"/>
                <a:chExt cx="1144587" cy="220662"/>
              </a:xfrm>
            </p:grpSpPr>
            <p:sp>
              <p:nvSpPr>
                <p:cNvPr id="1769" name="Google Shape;1769;p113"/>
                <p:cNvSpPr/>
                <p:nvPr/>
              </p:nvSpPr>
              <p:spPr>
                <a:xfrm>
                  <a:off x="977900" y="4073525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113"/>
                <p:cNvSpPr/>
                <p:nvPr/>
              </p:nvSpPr>
              <p:spPr>
                <a:xfrm>
                  <a:off x="993775" y="4097337"/>
                  <a:ext cx="1112837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1" name="Google Shape;1771;p113"/>
              <p:cNvSpPr txBox="1"/>
              <p:nvPr/>
            </p:nvSpPr>
            <p:spPr>
              <a:xfrm>
                <a:off x="6684962" y="2159000"/>
                <a:ext cx="954087" cy="666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13"/>
              <p:cNvSpPr txBox="1"/>
              <p:nvPr/>
            </p:nvSpPr>
            <p:spPr>
              <a:xfrm>
                <a:off x="6710362" y="2630487"/>
                <a:ext cx="941387" cy="666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3" name="Google Shape;1773;p113"/>
              <p:cNvGrpSpPr/>
              <p:nvPr/>
            </p:nvGrpSpPr>
            <p:grpSpPr>
              <a:xfrm>
                <a:off x="7513637" y="2585901"/>
                <a:ext cx="929000" cy="236263"/>
                <a:chOff x="969962" y="4079875"/>
                <a:chExt cx="1157287" cy="217487"/>
              </a:xfrm>
            </p:grpSpPr>
            <p:sp>
              <p:nvSpPr>
                <p:cNvPr id="1774" name="Google Shape;1774;p113"/>
                <p:cNvSpPr/>
                <p:nvPr/>
              </p:nvSpPr>
              <p:spPr>
                <a:xfrm>
                  <a:off x="969962" y="4079875"/>
                  <a:ext cx="115728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113"/>
                <p:cNvSpPr/>
                <p:nvPr/>
              </p:nvSpPr>
              <p:spPr>
                <a:xfrm>
                  <a:off x="1001712" y="4110037"/>
                  <a:ext cx="1095375" cy="16510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6" name="Google Shape;1776;p113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77" name="Google Shape;1777;p113"/>
              <p:cNvGrpSpPr/>
              <p:nvPr/>
            </p:nvGrpSpPr>
            <p:grpSpPr>
              <a:xfrm>
                <a:off x="7525711" y="2103437"/>
                <a:ext cx="904810" cy="223837"/>
                <a:chOff x="977900" y="4073525"/>
                <a:chExt cx="1127125" cy="223837"/>
              </a:xfrm>
            </p:grpSpPr>
            <p:sp>
              <p:nvSpPr>
                <p:cNvPr id="1778" name="Google Shape;1778;p113"/>
                <p:cNvSpPr/>
                <p:nvPr/>
              </p:nvSpPr>
              <p:spPr>
                <a:xfrm>
                  <a:off x="977900" y="4073525"/>
                  <a:ext cx="1127125" cy="2238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113"/>
                <p:cNvSpPr/>
                <p:nvPr/>
              </p:nvSpPr>
              <p:spPr>
                <a:xfrm>
                  <a:off x="1009650" y="4095750"/>
                  <a:ext cx="1079500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0" name="Google Shape;1780;p113"/>
              <p:cNvSpPr txBox="1"/>
              <p:nvPr/>
            </p:nvSpPr>
            <p:spPr>
              <a:xfrm>
                <a:off x="8329612" y="677862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13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13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13"/>
              <p:cNvSpPr/>
              <p:nvPr/>
            </p:nvSpPr>
            <p:spPr>
              <a:xfrm>
                <a:off x="8756650" y="4133850"/>
                <a:ext cx="74612" cy="15716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113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13"/>
              <p:cNvSpPr/>
              <p:nvPr/>
            </p:nvSpPr>
            <p:spPr>
              <a:xfrm>
                <a:off x="6572250" y="4257675"/>
                <a:ext cx="1897062" cy="2238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13"/>
              <p:cNvSpPr/>
              <p:nvPr/>
            </p:nvSpPr>
            <p:spPr>
              <a:xfrm>
                <a:off x="6684962" y="4302125"/>
                <a:ext cx="1682750" cy="1238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13"/>
              <p:cNvSpPr/>
              <p:nvPr/>
            </p:nvSpPr>
            <p:spPr>
              <a:xfrm>
                <a:off x="6835775" y="3786187"/>
                <a:ext cx="250825" cy="2127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13"/>
              <p:cNvSpPr/>
              <p:nvPr/>
            </p:nvSpPr>
            <p:spPr>
              <a:xfrm>
                <a:off x="7124700" y="3786187"/>
                <a:ext cx="250825" cy="2238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113"/>
              <p:cNvSpPr/>
              <p:nvPr/>
            </p:nvSpPr>
            <p:spPr>
              <a:xfrm>
                <a:off x="7400925" y="3775075"/>
                <a:ext cx="250825" cy="2238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13"/>
              <p:cNvSpPr txBox="1"/>
              <p:nvPr/>
            </p:nvSpPr>
            <p:spPr>
              <a:xfrm>
                <a:off x="8027987" y="2911475"/>
                <a:ext cx="138112" cy="120015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1" name="Google Shape;1791;p113"/>
          <p:cNvSpPr txBox="1"/>
          <p:nvPr/>
        </p:nvSpPr>
        <p:spPr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trusted “good guys” </a:t>
            </a:r>
            <a:endParaRPr/>
          </a:p>
        </p:txBody>
      </p:sp>
      <p:sp>
        <p:nvSpPr>
          <p:cNvPr id="1792" name="Google Shape;1792;p113"/>
          <p:cNvSpPr txBox="1"/>
          <p:nvPr/>
        </p:nvSpPr>
        <p:spPr>
          <a:xfrm>
            <a:off x="5038725" y="5680075"/>
            <a:ext cx="26177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untrusted “bad guys” </a:t>
            </a:r>
            <a:endParaRPr/>
          </a:p>
        </p:txBody>
      </p:sp>
      <p:sp>
        <p:nvSpPr>
          <p:cNvPr id="1793" name="Google Shape;1793;p11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14"/>
          <p:cNvSpPr txBox="1"/>
          <p:nvPr>
            <p:ph type="title"/>
          </p:nvPr>
        </p:nvSpPr>
        <p:spPr>
          <a:xfrm>
            <a:off x="474662" y="1809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Firewalls: why</a:t>
            </a:r>
            <a:endParaRPr/>
          </a:p>
        </p:txBody>
      </p:sp>
      <p:sp>
        <p:nvSpPr>
          <p:cNvPr id="1799" name="Google Shape;1799;p114"/>
          <p:cNvSpPr txBox="1"/>
          <p:nvPr/>
        </p:nvSpPr>
        <p:spPr>
          <a:xfrm>
            <a:off x="363537" y="1357312"/>
            <a:ext cx="8421687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prevent denial of service attacks: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 flooding: attacker establishes many bogus TCP connections, no resources left for “real” connections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prevent illegal modification/access of internal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attacker replaces CIA’s homepage with something 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allow only authorized traffic to inside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set of authenticated users/hosts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three types of firewalls: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stateless packet filters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stateful packet filters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gateways</a:t>
            </a:r>
            <a:endParaRPr/>
          </a:p>
        </p:txBody>
      </p:sp>
      <p:pic>
        <p:nvPicPr>
          <p:cNvPr descr="underline_base" id="1800" name="Google Shape;1800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" y="1000125"/>
            <a:ext cx="3144837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p11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447675" y="1055687"/>
            <a:ext cx="843915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Plaintext</a:t>
            </a:r>
            <a:r>
              <a:rPr b="1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message before encryption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1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Ciphertext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the encrypted message </a:t>
            </a:r>
            <a:endParaRPr/>
          </a:p>
        </p:txBody>
      </p:sp>
      <p:pic>
        <p:nvPicPr>
          <p:cNvPr descr="6814f7xxx2"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287" y="2024062"/>
            <a:ext cx="6122987" cy="446563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8100">
              <a:srgbClr val="000000">
                <a:alpha val="42745"/>
              </a:srgbClr>
            </a:outerShdw>
          </a:effectLst>
        </p:spPr>
      </p:pic>
      <p:sp>
        <p:nvSpPr>
          <p:cNvPr id="287" name="Google Shape;287;p43"/>
          <p:cNvSpPr txBox="1"/>
          <p:nvPr/>
        </p:nvSpPr>
        <p:spPr>
          <a:xfrm>
            <a:off x="149225" y="3798887"/>
            <a:ext cx="21812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Sending Encrypted Messages </a:t>
            </a:r>
            <a:endParaRPr/>
          </a:p>
        </p:txBody>
      </p:sp>
      <p:sp>
        <p:nvSpPr>
          <p:cNvPr id="288" name="Google Shape;288;p43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 language of cryptography</a:t>
            </a:r>
            <a:endParaRPr/>
          </a:p>
        </p:txBody>
      </p:sp>
      <p:pic>
        <p:nvPicPr>
          <p:cNvPr descr="underline_base" id="289" name="Google Shape;28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2" y="784225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806" name="Google Shape;1806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50" y="1004887"/>
            <a:ext cx="5605462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7" name="Google Shape;1807;p115"/>
          <p:cNvSpPr txBox="1"/>
          <p:nvPr>
            <p:ph type="title"/>
          </p:nvPr>
        </p:nvSpPr>
        <p:spPr>
          <a:xfrm>
            <a:off x="409575" y="2000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Stateless packet filtering</a:t>
            </a:r>
            <a:endParaRPr/>
          </a:p>
        </p:txBody>
      </p:sp>
      <p:sp>
        <p:nvSpPr>
          <p:cNvPr id="1808" name="Google Shape;1808;p115"/>
          <p:cNvSpPr txBox="1"/>
          <p:nvPr>
            <p:ph idx="1" type="body"/>
          </p:nvPr>
        </p:nvSpPr>
        <p:spPr>
          <a:xfrm>
            <a:off x="477837" y="3375025"/>
            <a:ext cx="7920037" cy="348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internal network connected to the ISP (and hence the  Internet) via a gateway router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router firewall)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</a:t>
            </a: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filters packet-by-packet,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decision to forward/drop packet based 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IP address, destination IP address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TCP/UDP source and destination port numbers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 flag bits: SYN, ACK, 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other rules for datagram leaving/entering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</a:t>
            </a:r>
            <a:endParaRPr/>
          </a:p>
        </p:txBody>
      </p:sp>
      <p:grpSp>
        <p:nvGrpSpPr>
          <p:cNvPr id="1809" name="Google Shape;1809;p115"/>
          <p:cNvGrpSpPr/>
          <p:nvPr/>
        </p:nvGrpSpPr>
        <p:grpSpPr>
          <a:xfrm>
            <a:off x="1069975" y="809625"/>
            <a:ext cx="7721600" cy="2432050"/>
            <a:chOff x="0" y="0"/>
            <a:chExt cx="2147483647" cy="2147483647"/>
          </a:xfrm>
        </p:grpSpPr>
        <p:sp>
          <p:nvSpPr>
            <p:cNvPr id="1810" name="Google Shape;1810;p115"/>
            <p:cNvSpPr/>
            <p:nvPr/>
          </p:nvSpPr>
          <p:spPr>
            <a:xfrm>
              <a:off x="7064031" y="552290187"/>
              <a:ext cx="1014580031" cy="1595193459"/>
            </a:xfrm>
            <a:custGeom>
              <a:rect b="b" l="l" r="r" t="t"/>
              <a:pathLst>
                <a:path extrusionOk="0" h="977" w="1672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15"/>
            <p:cNvSpPr txBox="1"/>
            <p:nvPr/>
          </p:nvSpPr>
          <p:spPr>
            <a:xfrm>
              <a:off x="960274896" y="1525105833"/>
              <a:ext cx="11479148" cy="17521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cxnSp>
          <p:nvCxnSpPr>
            <p:cNvPr id="1812" name="Google Shape;1812;p115"/>
            <p:cNvCxnSpPr/>
            <p:nvPr/>
          </p:nvCxnSpPr>
          <p:spPr>
            <a:xfrm>
              <a:off x="633119071" y="1390537561"/>
              <a:ext cx="232673632" cy="159799692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13" name="Google Shape;1813;p115"/>
            <p:cNvSpPr/>
            <p:nvPr/>
          </p:nvSpPr>
          <p:spPr>
            <a:xfrm>
              <a:off x="1321426583" y="1131214004"/>
              <a:ext cx="528923816" cy="1007858990"/>
            </a:xfrm>
            <a:custGeom>
              <a:rect b="b" l="l" r="r" t="t"/>
              <a:pathLst>
                <a:path extrusionOk="0" h="719" w="1198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4" name="Google Shape;1814;p115"/>
            <p:cNvCxnSpPr/>
            <p:nvPr/>
          </p:nvCxnSpPr>
          <p:spPr>
            <a:xfrm>
              <a:off x="1040187376" y="1536319819"/>
              <a:ext cx="290069380" cy="8410509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815" name="Google Shape;1815;p115"/>
            <p:cNvGrpSpPr/>
            <p:nvPr/>
          </p:nvGrpSpPr>
          <p:grpSpPr>
            <a:xfrm>
              <a:off x="845041816" y="1358297798"/>
              <a:ext cx="212805758" cy="332213537"/>
              <a:chOff x="3740150" y="2063750"/>
              <a:chExt cx="881062" cy="307974"/>
            </a:xfrm>
          </p:grpSpPr>
          <p:sp>
            <p:nvSpPr>
              <p:cNvPr id="1816" name="Google Shape;1816;p11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1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1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9" name="Google Shape;1819;p11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820" name="Google Shape;1820;p11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11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22" name="Google Shape;1822;p115"/>
              <p:cNvCxnSpPr/>
              <p:nvPr/>
            </p:nvCxnSpPr>
            <p:spPr>
              <a:xfrm>
                <a:off x="3741737" y="2160587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115"/>
              <p:cNvCxnSpPr/>
              <p:nvPr/>
            </p:nvCxnSpPr>
            <p:spPr>
              <a:xfrm>
                <a:off x="4616450" y="2163762"/>
                <a:ext cx="0" cy="1333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24" name="Google Shape;1824;p115"/>
            <p:cNvGrpSpPr/>
            <p:nvPr/>
          </p:nvGrpSpPr>
          <p:grpSpPr>
            <a:xfrm>
              <a:off x="905969640" y="932165304"/>
              <a:ext cx="82561690" cy="476595571"/>
              <a:chOff x="6572250" y="681037"/>
              <a:chExt cx="2262187" cy="3803650"/>
            </a:xfrm>
          </p:grpSpPr>
          <p:sp>
            <p:nvSpPr>
              <p:cNvPr id="1825" name="Google Shape;1825;p11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115"/>
              <p:cNvSpPr txBox="1"/>
              <p:nvPr/>
            </p:nvSpPr>
            <p:spPr>
              <a:xfrm>
                <a:off x="6681787" y="681037"/>
                <a:ext cx="1657350" cy="3624262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1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11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115"/>
              <p:cNvSpPr txBox="1"/>
              <p:nvPr/>
            </p:nvSpPr>
            <p:spPr>
              <a:xfrm>
                <a:off x="6692900" y="1095375"/>
                <a:ext cx="931862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0" name="Google Shape;1830;p115"/>
              <p:cNvGrpSpPr/>
              <p:nvPr/>
            </p:nvGrpSpPr>
            <p:grpSpPr>
              <a:xfrm>
                <a:off x="7540309" y="1062106"/>
                <a:ext cx="919793" cy="211971"/>
                <a:chOff x="976312" y="4078287"/>
                <a:chExt cx="1147762" cy="203200"/>
              </a:xfrm>
            </p:grpSpPr>
            <p:sp>
              <p:nvSpPr>
                <p:cNvPr id="1831" name="Google Shape;1831;p115"/>
                <p:cNvSpPr/>
                <p:nvPr/>
              </p:nvSpPr>
              <p:spPr>
                <a:xfrm>
                  <a:off x="976312" y="4078287"/>
                  <a:ext cx="1147762" cy="2032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115"/>
                <p:cNvSpPr/>
                <p:nvPr/>
              </p:nvSpPr>
              <p:spPr>
                <a:xfrm>
                  <a:off x="1006475" y="4098925"/>
                  <a:ext cx="1101725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3" name="Google Shape;1833;p115"/>
              <p:cNvSpPr txBox="1"/>
              <p:nvPr/>
            </p:nvSpPr>
            <p:spPr>
              <a:xfrm>
                <a:off x="6705600" y="1620837"/>
                <a:ext cx="942975" cy="666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4" name="Google Shape;1834;p115"/>
              <p:cNvGrpSpPr/>
              <p:nvPr/>
            </p:nvGrpSpPr>
            <p:grpSpPr>
              <a:xfrm>
                <a:off x="7539678" y="1576444"/>
                <a:ext cx="919793" cy="212725"/>
                <a:chOff x="979487" y="4075112"/>
                <a:chExt cx="1147762" cy="220662"/>
              </a:xfrm>
            </p:grpSpPr>
            <p:sp>
              <p:nvSpPr>
                <p:cNvPr id="1835" name="Google Shape;1835;p115"/>
                <p:cNvSpPr/>
                <p:nvPr/>
              </p:nvSpPr>
              <p:spPr>
                <a:xfrm>
                  <a:off x="979487" y="4075112"/>
                  <a:ext cx="1147762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115"/>
                <p:cNvSpPr/>
                <p:nvPr/>
              </p:nvSpPr>
              <p:spPr>
                <a:xfrm>
                  <a:off x="995362" y="4097337"/>
                  <a:ext cx="1117600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7" name="Google Shape;1837;p115"/>
              <p:cNvSpPr txBox="1"/>
              <p:nvPr/>
            </p:nvSpPr>
            <p:spPr>
              <a:xfrm>
                <a:off x="6692900" y="2157412"/>
                <a:ext cx="942975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15"/>
              <p:cNvSpPr txBox="1"/>
              <p:nvPr/>
            </p:nvSpPr>
            <p:spPr>
              <a:xfrm>
                <a:off x="6705600" y="2627312"/>
                <a:ext cx="955675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39" name="Google Shape;1839;p115"/>
              <p:cNvGrpSpPr/>
              <p:nvPr/>
            </p:nvGrpSpPr>
            <p:grpSpPr>
              <a:xfrm>
                <a:off x="7516186" y="2582452"/>
                <a:ext cx="931549" cy="246610"/>
                <a:chOff x="973137" y="4076700"/>
                <a:chExt cx="1160462" cy="227012"/>
              </a:xfrm>
            </p:grpSpPr>
            <p:sp>
              <p:nvSpPr>
                <p:cNvPr id="1840" name="Google Shape;1840;p115"/>
                <p:cNvSpPr/>
                <p:nvPr/>
              </p:nvSpPr>
              <p:spPr>
                <a:xfrm>
                  <a:off x="973137" y="4076700"/>
                  <a:ext cx="116046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841;p115"/>
                <p:cNvSpPr/>
                <p:nvPr/>
              </p:nvSpPr>
              <p:spPr>
                <a:xfrm>
                  <a:off x="1003300" y="4108450"/>
                  <a:ext cx="1100137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2" name="Google Shape;1842;p11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43" name="Google Shape;1843;p115"/>
              <p:cNvGrpSpPr/>
              <p:nvPr/>
            </p:nvGrpSpPr>
            <p:grpSpPr>
              <a:xfrm>
                <a:off x="7528260" y="2101849"/>
                <a:ext cx="907358" cy="223837"/>
                <a:chOff x="981075" y="4071937"/>
                <a:chExt cx="1130300" cy="223837"/>
              </a:xfrm>
            </p:grpSpPr>
            <p:sp>
              <p:nvSpPr>
                <p:cNvPr id="1844" name="Google Shape;1844;p115"/>
                <p:cNvSpPr/>
                <p:nvPr/>
              </p:nvSpPr>
              <p:spPr>
                <a:xfrm>
                  <a:off x="981075" y="4071937"/>
                  <a:ext cx="1130300" cy="2238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5" name="Google Shape;1845;p115"/>
                <p:cNvSpPr/>
                <p:nvPr/>
              </p:nvSpPr>
              <p:spPr>
                <a:xfrm>
                  <a:off x="1011237" y="4094162"/>
                  <a:ext cx="1084262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6" name="Google Shape;1846;p115"/>
              <p:cNvSpPr txBox="1"/>
              <p:nvPr/>
            </p:nvSpPr>
            <p:spPr>
              <a:xfrm>
                <a:off x="8339137" y="681037"/>
                <a:ext cx="109537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11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11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115"/>
              <p:cNvSpPr/>
              <p:nvPr/>
            </p:nvSpPr>
            <p:spPr>
              <a:xfrm>
                <a:off x="8761412" y="4138612"/>
                <a:ext cx="73025" cy="15716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11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15"/>
              <p:cNvSpPr/>
              <p:nvPr/>
            </p:nvSpPr>
            <p:spPr>
              <a:xfrm>
                <a:off x="6572250" y="4260850"/>
                <a:ext cx="1898650" cy="223837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115"/>
              <p:cNvSpPr/>
              <p:nvPr/>
            </p:nvSpPr>
            <p:spPr>
              <a:xfrm>
                <a:off x="6681787" y="4305300"/>
                <a:ext cx="1693862" cy="1238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115"/>
              <p:cNvSpPr/>
              <p:nvPr/>
            </p:nvSpPr>
            <p:spPr>
              <a:xfrm>
                <a:off x="6838950" y="3790950"/>
                <a:ext cx="254000" cy="2127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115"/>
              <p:cNvSpPr/>
              <p:nvPr/>
            </p:nvSpPr>
            <p:spPr>
              <a:xfrm>
                <a:off x="7116762" y="3790950"/>
                <a:ext cx="254000" cy="2238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15"/>
              <p:cNvSpPr/>
              <p:nvPr/>
            </p:nvSpPr>
            <p:spPr>
              <a:xfrm>
                <a:off x="7407275" y="3779837"/>
                <a:ext cx="241300" cy="2238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15"/>
              <p:cNvSpPr txBox="1"/>
              <p:nvPr/>
            </p:nvSpPr>
            <p:spPr>
              <a:xfrm>
                <a:off x="8035925" y="2906712"/>
                <a:ext cx="133350" cy="1208087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7" name="Google Shape;1857;p115"/>
            <p:cNvGrpSpPr/>
            <p:nvPr/>
          </p:nvGrpSpPr>
          <p:grpSpPr>
            <a:xfrm>
              <a:off x="0" y="700875918"/>
              <a:ext cx="657843451" cy="1403153762"/>
              <a:chOff x="0" y="0"/>
              <a:chExt cx="2147483647" cy="2147483647"/>
            </a:xfrm>
          </p:grpSpPr>
          <p:cxnSp>
            <p:nvCxnSpPr>
              <p:cNvPr id="1858" name="Google Shape;1858;p115"/>
              <p:cNvCxnSpPr/>
              <p:nvPr/>
            </p:nvCxnSpPr>
            <p:spPr>
              <a:xfrm rot="10800000">
                <a:off x="413643217" y="506299786"/>
                <a:ext cx="50444247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59" name="Google Shape;1859;p115"/>
              <p:cNvCxnSpPr/>
              <p:nvPr/>
            </p:nvCxnSpPr>
            <p:spPr>
              <a:xfrm flipH="1">
                <a:off x="765311708" y="570660685"/>
                <a:ext cx="246455723" cy="42477695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0" name="Google Shape;1860;p115"/>
              <p:cNvCxnSpPr/>
              <p:nvPr/>
            </p:nvCxnSpPr>
            <p:spPr>
              <a:xfrm>
                <a:off x="1145805390" y="609275999"/>
                <a:ext cx="66298154" cy="3990333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1861" name="Google Shape;1861;p115"/>
              <p:cNvGrpSpPr/>
              <p:nvPr/>
            </p:nvGrpSpPr>
            <p:grpSpPr>
              <a:xfrm>
                <a:off x="0" y="241509846"/>
                <a:ext cx="515972614" cy="649617305"/>
                <a:chOff x="-69850" y="2338387"/>
                <a:chExt cx="1557337" cy="1754187"/>
              </a:xfrm>
            </p:grpSpPr>
            <p:pic>
              <p:nvPicPr>
                <p:cNvPr descr="desktop_computer_stylized_medium" id="1862" name="Google Shape;1862;p1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63" name="Google Shape;1863;p11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64" name="Google Shape;1864;p115"/>
              <p:cNvGrpSpPr/>
              <p:nvPr/>
            </p:nvGrpSpPr>
            <p:grpSpPr>
              <a:xfrm>
                <a:off x="848904969" y="901847446"/>
                <a:ext cx="515972614" cy="649617305"/>
                <a:chOff x="-69850" y="2338387"/>
                <a:chExt cx="1557337" cy="1754187"/>
              </a:xfrm>
            </p:grpSpPr>
            <p:pic>
              <p:nvPicPr>
                <p:cNvPr descr="desktop_computer_stylized_medium" id="1865" name="Google Shape;1865;p1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66" name="Google Shape;1866;p11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67" name="Google Shape;1867;p115"/>
              <p:cNvCxnSpPr/>
              <p:nvPr/>
            </p:nvCxnSpPr>
            <p:spPr>
              <a:xfrm>
                <a:off x="1344699878" y="514881194"/>
                <a:ext cx="343020878" cy="411905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8" name="Google Shape;1868;p115"/>
              <p:cNvCxnSpPr/>
              <p:nvPr/>
            </p:nvCxnSpPr>
            <p:spPr>
              <a:xfrm flipH="1">
                <a:off x="1555124463" y="1184226924"/>
                <a:ext cx="109536085" cy="3968886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9" name="Google Shape;1869;p115"/>
              <p:cNvCxnSpPr/>
              <p:nvPr/>
            </p:nvCxnSpPr>
            <p:spPr>
              <a:xfrm>
                <a:off x="1922646389" y="1199244557"/>
                <a:ext cx="66298154" cy="39903330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0" name="Google Shape;1870;p115"/>
              <p:cNvCxnSpPr/>
              <p:nvPr/>
            </p:nvCxnSpPr>
            <p:spPr>
              <a:xfrm rot="10800000">
                <a:off x="1193366702" y="454811338"/>
                <a:ext cx="50444247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1871" name="Google Shape;1871;p115"/>
              <p:cNvGrpSpPr/>
              <p:nvPr/>
            </p:nvGrpSpPr>
            <p:grpSpPr>
              <a:xfrm>
                <a:off x="1216426928" y="1405675647"/>
                <a:ext cx="515972614" cy="649618625"/>
                <a:chOff x="-69850" y="2338387"/>
                <a:chExt cx="1557337" cy="1754187"/>
              </a:xfrm>
            </p:grpSpPr>
            <p:pic>
              <p:nvPicPr>
                <p:cNvPr descr="desktop_computer_stylized_medium" id="1872" name="Google Shape;1872;p1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3" name="Google Shape;1873;p11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74" name="Google Shape;1874;p115"/>
              <p:cNvGrpSpPr/>
              <p:nvPr/>
            </p:nvGrpSpPr>
            <p:grpSpPr>
              <a:xfrm>
                <a:off x="1631511032" y="1497866342"/>
                <a:ext cx="515972614" cy="649617305"/>
                <a:chOff x="-69850" y="2338387"/>
                <a:chExt cx="1557337" cy="1754187"/>
              </a:xfrm>
            </p:grpSpPr>
            <p:pic>
              <p:nvPicPr>
                <p:cNvPr descr="desktop_computer_stylized_medium" id="1875" name="Google Shape;1875;p1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6" name="Google Shape;1876;p11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877" name="Google Shape;1877;p1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05667069" y="302493901"/>
                <a:ext cx="615419393" cy="4054685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8" name="Google Shape;1878;p1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487384599" y="862425830"/>
                <a:ext cx="615420278" cy="40761452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79" name="Google Shape;1879;p115"/>
              <p:cNvGrpSpPr/>
              <p:nvPr/>
            </p:nvGrpSpPr>
            <p:grpSpPr>
              <a:xfrm>
                <a:off x="1470259174" y="0"/>
                <a:ext cx="515972614" cy="649618625"/>
                <a:chOff x="-69850" y="2338387"/>
                <a:chExt cx="1557337" cy="1754187"/>
              </a:xfrm>
            </p:grpSpPr>
            <p:pic>
              <p:nvPicPr>
                <p:cNvPr descr="desktop_computer_stylized_medium" id="1880" name="Google Shape;1880;p1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69850" y="2338387"/>
                  <a:ext cx="1557337" cy="17541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81" name="Google Shape;1881;p115"/>
                <p:cNvSpPr/>
                <p:nvPr/>
              </p:nvSpPr>
              <p:spPr>
                <a:xfrm flipH="1">
                  <a:off x="593725" y="2506662"/>
                  <a:ext cx="757237" cy="803275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82" name="Google Shape;1882;p115"/>
              <p:cNvGrpSpPr/>
              <p:nvPr/>
            </p:nvGrpSpPr>
            <p:grpSpPr>
              <a:xfrm>
                <a:off x="534793841" y="826104416"/>
                <a:ext cx="259221209" cy="727330917"/>
                <a:chOff x="6572250" y="682625"/>
                <a:chExt cx="2259012" cy="3808412"/>
              </a:xfrm>
            </p:grpSpPr>
            <p:sp>
              <p:nvSpPr>
                <p:cNvPr id="1883" name="Google Shape;1883;p115"/>
                <p:cNvSpPr/>
                <p:nvPr/>
              </p:nvSpPr>
              <p:spPr>
                <a:xfrm>
                  <a:off x="8362950" y="687387"/>
                  <a:ext cx="449262" cy="3629025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4" name="Google Shape;1884;p115"/>
                <p:cNvSpPr txBox="1"/>
                <p:nvPr/>
              </p:nvSpPr>
              <p:spPr>
                <a:xfrm>
                  <a:off x="6684962" y="682625"/>
                  <a:ext cx="1644650" cy="3629025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5" name="Google Shape;1885;p115"/>
                <p:cNvSpPr/>
                <p:nvPr/>
              </p:nvSpPr>
              <p:spPr>
                <a:xfrm>
                  <a:off x="8447087" y="904875"/>
                  <a:ext cx="268287" cy="3357562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6" name="Google Shape;1886;p115"/>
                <p:cNvSpPr/>
                <p:nvPr/>
              </p:nvSpPr>
              <p:spPr>
                <a:xfrm>
                  <a:off x="8388350" y="2603500"/>
                  <a:ext cx="417512" cy="300037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7" name="Google Shape;1887;p115"/>
                <p:cNvSpPr txBox="1"/>
                <p:nvPr/>
              </p:nvSpPr>
              <p:spPr>
                <a:xfrm>
                  <a:off x="6684962" y="1096962"/>
                  <a:ext cx="941387" cy="7937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88" name="Google Shape;1888;p115"/>
                <p:cNvGrpSpPr/>
                <p:nvPr/>
              </p:nvGrpSpPr>
              <p:grpSpPr>
                <a:xfrm>
                  <a:off x="7539037" y="1063762"/>
                  <a:ext cx="917248" cy="213627"/>
                  <a:chOff x="974725" y="4079875"/>
                  <a:chExt cx="1144587" cy="204787"/>
                </a:xfrm>
              </p:grpSpPr>
              <p:sp>
                <p:nvSpPr>
                  <p:cNvPr id="1889" name="Google Shape;1889;p115"/>
                  <p:cNvSpPr/>
                  <p:nvPr/>
                </p:nvSpPr>
                <p:spPr>
                  <a:xfrm>
                    <a:off x="974725" y="4079875"/>
                    <a:ext cx="1144587" cy="204787"/>
                  </a:xfrm>
                  <a:prstGeom prst="roundRect">
                    <a:avLst>
                      <a:gd fmla="val 108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0" name="Google Shape;1890;p115"/>
                  <p:cNvSpPr/>
                  <p:nvPr/>
                </p:nvSpPr>
                <p:spPr>
                  <a:xfrm>
                    <a:off x="1004887" y="4102100"/>
                    <a:ext cx="1096962" cy="161925"/>
                  </a:xfrm>
                  <a:prstGeom prst="roundRect">
                    <a:avLst>
                      <a:gd fmla="val 108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91" name="Google Shape;1891;p115"/>
                <p:cNvSpPr txBox="1"/>
                <p:nvPr/>
              </p:nvSpPr>
              <p:spPr>
                <a:xfrm>
                  <a:off x="6710362" y="1625600"/>
                  <a:ext cx="941387" cy="6667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92" name="Google Shape;1892;p115"/>
                <p:cNvGrpSpPr/>
                <p:nvPr/>
              </p:nvGrpSpPr>
              <p:grpSpPr>
                <a:xfrm>
                  <a:off x="7538406" y="1581036"/>
                  <a:ext cx="917248" cy="212725"/>
                  <a:chOff x="977900" y="4079875"/>
                  <a:chExt cx="1144587" cy="220662"/>
                </a:xfrm>
              </p:grpSpPr>
              <p:sp>
                <p:nvSpPr>
                  <p:cNvPr id="1893" name="Google Shape;1893;p115"/>
                  <p:cNvSpPr/>
                  <p:nvPr/>
                </p:nvSpPr>
                <p:spPr>
                  <a:xfrm>
                    <a:off x="977900" y="4079875"/>
                    <a:ext cx="1144587" cy="220662"/>
                  </a:xfrm>
                  <a:prstGeom prst="roundRect">
                    <a:avLst>
                      <a:gd fmla="val 108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4" name="Google Shape;1894;p115"/>
                  <p:cNvSpPr/>
                  <p:nvPr/>
                </p:nvSpPr>
                <p:spPr>
                  <a:xfrm>
                    <a:off x="993775" y="4102100"/>
                    <a:ext cx="1112837" cy="174625"/>
                  </a:xfrm>
                  <a:prstGeom prst="roundRect">
                    <a:avLst>
                      <a:gd fmla="val 108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95" name="Google Shape;1895;p115"/>
                <p:cNvSpPr txBox="1"/>
                <p:nvPr/>
              </p:nvSpPr>
              <p:spPr>
                <a:xfrm>
                  <a:off x="6684962" y="2165350"/>
                  <a:ext cx="954087" cy="6667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115"/>
                <p:cNvSpPr txBox="1"/>
                <p:nvPr/>
              </p:nvSpPr>
              <p:spPr>
                <a:xfrm>
                  <a:off x="6710362" y="2636837"/>
                  <a:ext cx="941387" cy="6667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897" name="Google Shape;1897;p115"/>
                <p:cNvGrpSpPr/>
                <p:nvPr/>
              </p:nvGrpSpPr>
              <p:grpSpPr>
                <a:xfrm>
                  <a:off x="7513637" y="2591074"/>
                  <a:ext cx="929000" cy="236263"/>
                  <a:chOff x="969962" y="4084637"/>
                  <a:chExt cx="1157287" cy="217487"/>
                </a:xfrm>
              </p:grpSpPr>
              <p:sp>
                <p:nvSpPr>
                  <p:cNvPr id="1898" name="Google Shape;1898;p115"/>
                  <p:cNvSpPr/>
                  <p:nvPr/>
                </p:nvSpPr>
                <p:spPr>
                  <a:xfrm>
                    <a:off x="969962" y="4084637"/>
                    <a:ext cx="1157287" cy="217487"/>
                  </a:xfrm>
                  <a:prstGeom prst="roundRect">
                    <a:avLst>
                      <a:gd fmla="val 108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9" name="Google Shape;1899;p115"/>
                  <p:cNvSpPr/>
                  <p:nvPr/>
                </p:nvSpPr>
                <p:spPr>
                  <a:xfrm>
                    <a:off x="1001712" y="4116387"/>
                    <a:ext cx="1095375" cy="165100"/>
                  </a:xfrm>
                  <a:prstGeom prst="roundRect">
                    <a:avLst>
                      <a:gd fmla="val 108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00" name="Google Shape;1900;p115"/>
                <p:cNvSpPr/>
                <p:nvPr/>
              </p:nvSpPr>
              <p:spPr>
                <a:xfrm>
                  <a:off x="8394700" y="2149475"/>
                  <a:ext cx="417512" cy="298450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01" name="Google Shape;1901;p115"/>
                <p:cNvGrpSpPr/>
                <p:nvPr/>
              </p:nvGrpSpPr>
              <p:grpSpPr>
                <a:xfrm>
                  <a:off x="7525711" y="2108199"/>
                  <a:ext cx="904810" cy="225425"/>
                  <a:chOff x="977900" y="4078287"/>
                  <a:chExt cx="1127125" cy="225425"/>
                </a:xfrm>
              </p:grpSpPr>
              <p:sp>
                <p:nvSpPr>
                  <p:cNvPr id="1902" name="Google Shape;1902;p115"/>
                  <p:cNvSpPr/>
                  <p:nvPr/>
                </p:nvSpPr>
                <p:spPr>
                  <a:xfrm>
                    <a:off x="977900" y="4078287"/>
                    <a:ext cx="1127125" cy="225425"/>
                  </a:xfrm>
                  <a:prstGeom prst="roundRect">
                    <a:avLst>
                      <a:gd fmla="val 108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3" name="Google Shape;1903;p115"/>
                  <p:cNvSpPr/>
                  <p:nvPr/>
                </p:nvSpPr>
                <p:spPr>
                  <a:xfrm>
                    <a:off x="1009650" y="4100512"/>
                    <a:ext cx="1079500" cy="168275"/>
                  </a:xfrm>
                  <a:prstGeom prst="roundRect">
                    <a:avLst>
                      <a:gd fmla="val 108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04" name="Google Shape;1904;p115"/>
                <p:cNvSpPr txBox="1"/>
                <p:nvPr/>
              </p:nvSpPr>
              <p:spPr>
                <a:xfrm>
                  <a:off x="8329612" y="682625"/>
                  <a:ext cx="112712" cy="3640137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115"/>
                <p:cNvSpPr/>
                <p:nvPr/>
              </p:nvSpPr>
              <p:spPr>
                <a:xfrm>
                  <a:off x="8432800" y="1598612"/>
                  <a:ext cx="376237" cy="338137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115"/>
                <p:cNvSpPr/>
                <p:nvPr/>
              </p:nvSpPr>
              <p:spPr>
                <a:xfrm>
                  <a:off x="8437562" y="1079500"/>
                  <a:ext cx="387350" cy="38100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p115"/>
                <p:cNvSpPr/>
                <p:nvPr/>
              </p:nvSpPr>
              <p:spPr>
                <a:xfrm>
                  <a:off x="8756650" y="4141787"/>
                  <a:ext cx="74612" cy="15716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115"/>
                <p:cNvSpPr/>
                <p:nvPr/>
              </p:nvSpPr>
              <p:spPr>
                <a:xfrm>
                  <a:off x="8416925" y="4149725"/>
                  <a:ext cx="388937" cy="3175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9" name="Google Shape;1909;p115"/>
                <p:cNvSpPr/>
                <p:nvPr/>
              </p:nvSpPr>
              <p:spPr>
                <a:xfrm>
                  <a:off x="6572250" y="4265612"/>
                  <a:ext cx="1897062" cy="225425"/>
                </a:xfrm>
                <a:prstGeom prst="roundRect">
                  <a:avLst>
                    <a:gd fmla="val 108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115"/>
                <p:cNvSpPr/>
                <p:nvPr/>
              </p:nvSpPr>
              <p:spPr>
                <a:xfrm>
                  <a:off x="6684962" y="4310062"/>
                  <a:ext cx="1682750" cy="1238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1" name="Google Shape;1911;p115"/>
                <p:cNvSpPr/>
                <p:nvPr/>
              </p:nvSpPr>
              <p:spPr>
                <a:xfrm>
                  <a:off x="6835775" y="3794125"/>
                  <a:ext cx="250825" cy="21272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2" name="Google Shape;1912;p115"/>
                <p:cNvSpPr/>
                <p:nvPr/>
              </p:nvSpPr>
              <p:spPr>
                <a:xfrm>
                  <a:off x="7124700" y="3794125"/>
                  <a:ext cx="250825" cy="22542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3" name="Google Shape;1913;p115"/>
                <p:cNvSpPr/>
                <p:nvPr/>
              </p:nvSpPr>
              <p:spPr>
                <a:xfrm>
                  <a:off x="7400925" y="3783012"/>
                  <a:ext cx="250825" cy="22542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4" name="Google Shape;1914;p115"/>
                <p:cNvSpPr txBox="1"/>
                <p:nvPr/>
              </p:nvSpPr>
              <p:spPr>
                <a:xfrm>
                  <a:off x="8027987" y="2917825"/>
                  <a:ext cx="138112" cy="1201737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15" name="Google Shape;1915;p115"/>
            <p:cNvSpPr/>
            <p:nvPr/>
          </p:nvSpPr>
          <p:spPr>
            <a:xfrm>
              <a:off x="1080364566" y="578923820"/>
              <a:ext cx="399121154" cy="36024975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15"/>
            <p:cNvSpPr txBox="1"/>
            <p:nvPr/>
          </p:nvSpPr>
          <p:spPr>
            <a:xfrm>
              <a:off x="1067560714" y="1327459309"/>
              <a:ext cx="137308412" cy="78498091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7" name="Google Shape;1917;p115"/>
            <p:cNvCxnSpPr/>
            <p:nvPr/>
          </p:nvCxnSpPr>
          <p:spPr>
            <a:xfrm rot="10800000">
              <a:off x="1012814003" y="1253165958"/>
              <a:ext cx="14084044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8" name="Google Shape;1918;p115"/>
            <p:cNvSpPr txBox="1"/>
            <p:nvPr/>
          </p:nvSpPr>
          <p:spPr>
            <a:xfrm>
              <a:off x="690956515" y="1585381646"/>
              <a:ext cx="137308123" cy="78498091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9" name="Google Shape;1919;p115"/>
            <p:cNvCxnSpPr/>
            <p:nvPr/>
          </p:nvCxnSpPr>
          <p:spPr>
            <a:xfrm rot="10800000">
              <a:off x="734224079" y="1724154468"/>
              <a:ext cx="14084017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920" name="Google Shape;1920;p115"/>
            <p:cNvSpPr/>
            <p:nvPr/>
          </p:nvSpPr>
          <p:spPr>
            <a:xfrm>
              <a:off x="965573056" y="699474555"/>
              <a:ext cx="226933926" cy="17381720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15"/>
            <p:cNvSpPr/>
            <p:nvPr/>
          </p:nvSpPr>
          <p:spPr>
            <a:xfrm>
              <a:off x="942173023" y="836846157"/>
              <a:ext cx="97572898" cy="13596947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2" name="Google Shape;1922;p115"/>
            <p:cNvGrpSpPr/>
            <p:nvPr/>
          </p:nvGrpSpPr>
          <p:grpSpPr>
            <a:xfrm>
              <a:off x="1341735901" y="0"/>
              <a:ext cx="805747745" cy="1240550637"/>
              <a:chOff x="0" y="0"/>
              <a:chExt cx="2147483647" cy="2147483647"/>
            </a:xfrm>
          </p:grpSpPr>
          <p:sp>
            <p:nvSpPr>
              <p:cNvPr id="1923" name="Google Shape;1923;p115"/>
              <p:cNvSpPr/>
              <p:nvPr/>
            </p:nvSpPr>
            <p:spPr>
              <a:xfrm>
                <a:off x="0" y="0"/>
                <a:ext cx="2147483647" cy="2147483647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15"/>
              <p:cNvSpPr txBox="1"/>
              <p:nvPr/>
            </p:nvSpPr>
            <p:spPr>
              <a:xfrm>
                <a:off x="157056971" y="71180528"/>
                <a:ext cx="1980391003" cy="2004318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Should arriving packet be allowed in? Departing packet let out?</a:t>
                </a:r>
                <a:endParaRPr/>
              </a:p>
            </p:txBody>
          </p:sp>
        </p:grpSp>
      </p:grpSp>
      <p:sp>
        <p:nvSpPr>
          <p:cNvPr id="1925" name="Google Shape;1925;p11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116"/>
          <p:cNvSpPr txBox="1"/>
          <p:nvPr>
            <p:ph type="title"/>
          </p:nvPr>
        </p:nvSpPr>
        <p:spPr>
          <a:xfrm>
            <a:off x="533400" y="228600"/>
            <a:ext cx="82629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Stateless packet filtering: example</a:t>
            </a:r>
            <a:endParaRPr/>
          </a:p>
        </p:txBody>
      </p:sp>
      <p:pic>
        <p:nvPicPr>
          <p:cNvPr descr="underline_base" id="1931" name="Google Shape;193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0429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116"/>
          <p:cNvSpPr txBox="1"/>
          <p:nvPr>
            <p:ph idx="1" type="body"/>
          </p:nvPr>
        </p:nvSpPr>
        <p:spPr>
          <a:xfrm>
            <a:off x="673100" y="1522412"/>
            <a:ext cx="75660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example 1: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incoming and outgoing datagrams with IP protocol field = 17 and with either source or dest port = 23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result: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incoming, outgoing UDP flows and telnet connections are blocked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example 2: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block inbound TCP segments with ACK=0.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result: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prevents external clients from making TCP connections with internal clients, but allows internal clients to connect to outside.</a:t>
            </a:r>
            <a:endParaRPr/>
          </a:p>
        </p:txBody>
      </p:sp>
      <p:sp>
        <p:nvSpPr>
          <p:cNvPr id="1933" name="Google Shape;1933;p11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938" name="Google Shape;193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12" y="1023937"/>
            <a:ext cx="8228012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9" name="Google Shape;1939;p117"/>
          <p:cNvGraphicFramePr/>
          <p:nvPr/>
        </p:nvGraphicFramePr>
        <p:xfrm>
          <a:off x="711200" y="1490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{A5E335CD-78F9-4E04-B761-2A218A4B861A}</a:tableStyleId>
              </a:tblPr>
              <a:tblGrid>
                <a:gridCol w="3929050"/>
                <a:gridCol w="3925875"/>
              </a:tblGrid>
              <a:tr h="500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en-US" sz="24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Policy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400"/>
                        <a:buFont typeface="Arial"/>
                        <a:buNone/>
                      </a:pPr>
                      <a:r>
                        <a:rPr b="0" i="1" lang="en-US" sz="24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Firewall Setting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outside Web access.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 all outgoing packets to any IP address, port 80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incoming TCP connections, except those for institution’s public Web server only.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 all incoming TCP SYN packets to any IP except 130.207.244.203, port 80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Prevent Web-radios from eating up the available bandwidth.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 all incoming UDP packets - except DNS and router broadcasts.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Prevent your network from being used for a smurf DoS attack.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 all ICMP packets going to a “broadcast” address (e.g. 130.207.255.255).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99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Prevent your network from being tracerouted</a:t>
                      </a:r>
                      <a:endParaRPr/>
                    </a:p>
                  </a:txBody>
                  <a:tcPr marT="0" marB="0" marR="0" marL="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 all outgoing ICMP TTL expired traffic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0" name="Google Shape;1940;p117"/>
          <p:cNvSpPr txBox="1"/>
          <p:nvPr>
            <p:ph type="title"/>
          </p:nvPr>
        </p:nvSpPr>
        <p:spPr>
          <a:xfrm>
            <a:off x="247650" y="228600"/>
            <a:ext cx="87868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Stateless packet filtering</a:t>
            </a: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: more examples</a:t>
            </a:r>
            <a:endParaRPr/>
          </a:p>
        </p:txBody>
      </p:sp>
      <p:sp>
        <p:nvSpPr>
          <p:cNvPr id="1941" name="Google Shape;1941;p11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1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graphicFrame>
        <p:nvGraphicFramePr>
          <p:cNvPr id="1947" name="Google Shape;1947;p118"/>
          <p:cNvGraphicFramePr/>
          <p:nvPr/>
        </p:nvGraphicFramePr>
        <p:xfrm>
          <a:off x="433387" y="242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{A5E335CD-78F9-4E04-B761-2A218A4B861A}</a:tableStyleId>
              </a:tblPr>
              <a:tblGrid>
                <a:gridCol w="1228725"/>
                <a:gridCol w="1228725"/>
                <a:gridCol w="1330325"/>
                <a:gridCol w="1243000"/>
                <a:gridCol w="1116000"/>
                <a:gridCol w="1228725"/>
                <a:gridCol w="1044575"/>
              </a:tblGrid>
              <a:tr h="6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69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---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----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deny</a:t>
                      </a:r>
                      <a:endParaRPr/>
                    </a:p>
                  </a:txBody>
                  <a:tcPr marT="44825" marB="448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825" marB="448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8" name="Google Shape;1948;p1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Control Lists</a:t>
            </a:r>
            <a:endParaRPr/>
          </a:p>
        </p:txBody>
      </p:sp>
      <p:sp>
        <p:nvSpPr>
          <p:cNvPr id="1949" name="Google Shape;1949;p118"/>
          <p:cNvSpPr txBox="1"/>
          <p:nvPr/>
        </p:nvSpPr>
        <p:spPr>
          <a:xfrm>
            <a:off x="522287" y="1284287"/>
            <a:ext cx="77724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❖"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ACL: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 of rules, applied top to bottom to incoming packets: (action, condition) pairs</a:t>
            </a:r>
            <a:endParaRPr/>
          </a:p>
        </p:txBody>
      </p:sp>
      <p:pic>
        <p:nvPicPr>
          <p:cNvPr descr="underline_base" id="1950" name="Google Shape;1950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060450"/>
            <a:ext cx="50276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9"/>
          <p:cNvSpPr txBox="1"/>
          <p:nvPr/>
        </p:nvSpPr>
        <p:spPr>
          <a:xfrm>
            <a:off x="641350" y="4329112"/>
            <a:ext cx="8262937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stateful packet filter: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track status of every TCP connection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track connection setup (SYN), teardown (FIN): determine whether incoming, outgoing packets “makes sense”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timeout inactive connections at firewall: no longer admit packets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956" name="Google Shape;1956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0207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119"/>
          <p:cNvSpPr txBox="1"/>
          <p:nvPr>
            <p:ph type="title"/>
          </p:nvPr>
        </p:nvSpPr>
        <p:spPr>
          <a:xfrm>
            <a:off x="409575" y="2000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Stateful packet filtering</a:t>
            </a:r>
            <a:endParaRPr/>
          </a:p>
        </p:txBody>
      </p:sp>
      <p:sp>
        <p:nvSpPr>
          <p:cNvPr id="1958" name="Google Shape;1958;p119"/>
          <p:cNvSpPr txBox="1"/>
          <p:nvPr>
            <p:ph idx="1" type="body"/>
          </p:nvPr>
        </p:nvSpPr>
        <p:spPr>
          <a:xfrm>
            <a:off x="488950" y="1312862"/>
            <a:ext cx="7512050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stateless packet filter: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heavy handed tool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admits packets that “make no sense,” e.g., dest port = 80, ACK bit set, even though no TCP connection established:</a:t>
            </a:r>
            <a:endParaRPr/>
          </a:p>
        </p:txBody>
      </p:sp>
      <p:graphicFrame>
        <p:nvGraphicFramePr>
          <p:cNvPr id="1959" name="Google Shape;1959;p119"/>
          <p:cNvGraphicFramePr/>
          <p:nvPr/>
        </p:nvGraphicFramePr>
        <p:xfrm>
          <a:off x="89535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{A5E335CD-78F9-4E04-B761-2A218A4B861A}</a:tableStyleId>
              </a:tblPr>
              <a:tblGrid>
                <a:gridCol w="1114425"/>
                <a:gridCol w="1117600"/>
                <a:gridCol w="1206500"/>
                <a:gridCol w="1128700"/>
                <a:gridCol w="1012825"/>
                <a:gridCol w="1116000"/>
                <a:gridCol w="947725"/>
              </a:tblGrid>
              <a:tr h="627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T="45225" marB="4522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protocol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698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225" marB="4522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</a:t>
                      </a:r>
                      <a:endParaRPr/>
                    </a:p>
                  </a:txBody>
                  <a:tcPr marT="45225" marB="4522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0" name="Google Shape;1960;p11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965" name="Google Shape;1965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02076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12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Security</a:t>
            </a:r>
            <a:endParaRPr/>
          </a:p>
        </p:txBody>
      </p:sp>
      <p:graphicFrame>
        <p:nvGraphicFramePr>
          <p:cNvPr id="1967" name="Google Shape;1967;p120"/>
          <p:cNvGraphicFramePr/>
          <p:nvPr/>
        </p:nvGraphicFramePr>
        <p:xfrm>
          <a:off x="531812" y="25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{A5E335CD-78F9-4E04-B761-2A218A4B861A}</a:tableStyleId>
              </a:tblPr>
              <a:tblGrid>
                <a:gridCol w="1173150"/>
                <a:gridCol w="1174750"/>
                <a:gridCol w="1270000"/>
                <a:gridCol w="835025"/>
                <a:gridCol w="1042975"/>
                <a:gridCol w="1055675"/>
                <a:gridCol w="914400"/>
                <a:gridCol w="914400"/>
              </a:tblGrid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/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proto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check conxion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hlink"/>
                    </a:solidFill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300"/>
                        <a:buFont typeface="Arial"/>
                        <a:buNone/>
                      </a:pPr>
                      <a:r>
                        <a:rPr b="0" i="0" lang="en-US" sz="23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300" u="none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---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outside of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222.22/16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UDP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1023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----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2300"/>
                        <a:buFont typeface="Arial"/>
                        <a:buNone/>
                      </a:pPr>
                      <a:r>
                        <a:rPr b="0" i="0" lang="en-US" sz="23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300" u="none">
                        <a:solidFill>
                          <a:srgbClr val="FF33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deny</a:t>
                      </a:r>
                      <a:endParaRPr/>
                    </a:p>
                  </a:txBody>
                  <a:tcPr marT="44675" marB="44675" marR="0" marL="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</a:t>
                      </a:r>
                      <a:endParaRPr/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4675" marB="44675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120"/>
          <p:cNvSpPr txBox="1"/>
          <p:nvPr/>
        </p:nvSpPr>
        <p:spPr>
          <a:xfrm>
            <a:off x="1082675" y="134461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120"/>
          <p:cNvSpPr txBox="1"/>
          <p:nvPr/>
        </p:nvSpPr>
        <p:spPr>
          <a:xfrm>
            <a:off x="1573212" y="5988050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120"/>
          <p:cNvSpPr txBox="1"/>
          <p:nvPr>
            <p:ph type="title"/>
          </p:nvPr>
        </p:nvSpPr>
        <p:spPr>
          <a:xfrm>
            <a:off x="409575" y="2000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Stateful packet filtering</a:t>
            </a:r>
            <a:endParaRPr/>
          </a:p>
        </p:txBody>
      </p:sp>
      <p:sp>
        <p:nvSpPr>
          <p:cNvPr id="1971" name="Google Shape;1971;p120"/>
          <p:cNvSpPr txBox="1"/>
          <p:nvPr/>
        </p:nvSpPr>
        <p:spPr>
          <a:xfrm>
            <a:off x="488950" y="1476375"/>
            <a:ext cx="7512050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ACL augmented to indicate need to check connection state table before admitting packet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976" name="Google Shape;1976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1050925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12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Application gateways</a:t>
            </a:r>
            <a:endParaRPr/>
          </a:p>
        </p:txBody>
      </p:sp>
      <p:sp>
        <p:nvSpPr>
          <p:cNvPr id="1978" name="Google Shape;1978;p121"/>
          <p:cNvSpPr txBox="1"/>
          <p:nvPr>
            <p:ph idx="1" type="body"/>
          </p:nvPr>
        </p:nvSpPr>
        <p:spPr>
          <a:xfrm>
            <a:off x="296862" y="1700212"/>
            <a:ext cx="4138612" cy="223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filters packets on application data as well as on IP/TCP/UDP fields.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example: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 select internal users to telnet outside.</a:t>
            </a:r>
            <a:endParaRPr/>
          </a:p>
        </p:txBody>
      </p:sp>
      <p:sp>
        <p:nvSpPr>
          <p:cNvPr id="1979" name="Google Shape;1979;p121"/>
          <p:cNvSpPr/>
          <p:nvPr/>
        </p:nvSpPr>
        <p:spPr>
          <a:xfrm>
            <a:off x="4829175" y="1511300"/>
            <a:ext cx="2974975" cy="221932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0" name="Google Shape;1980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3475" y="1658937"/>
            <a:ext cx="415925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1" name="Google Shape;1981;p121"/>
          <p:cNvCxnSpPr/>
          <p:nvPr/>
        </p:nvCxnSpPr>
        <p:spPr>
          <a:xfrm flipH="1" rot="10800000">
            <a:off x="5349875" y="1905000"/>
            <a:ext cx="73025" cy="79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82" name="Google Shape;1982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3475" y="2254250"/>
            <a:ext cx="415925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3" name="Google Shape;1983;p121"/>
          <p:cNvCxnSpPr/>
          <p:nvPr/>
        </p:nvCxnSpPr>
        <p:spPr>
          <a:xfrm flipH="1" rot="10800000">
            <a:off x="5349875" y="2505075"/>
            <a:ext cx="730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4" name="Google Shape;1984;p121"/>
          <p:cNvCxnSpPr/>
          <p:nvPr/>
        </p:nvCxnSpPr>
        <p:spPr>
          <a:xfrm>
            <a:off x="5416550" y="1903412"/>
            <a:ext cx="0" cy="6000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85" name="Google Shape;1985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1837" y="2668587"/>
            <a:ext cx="417512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7475" y="2657475"/>
            <a:ext cx="415925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7" name="Google Shape;1987;p121"/>
          <p:cNvCxnSpPr/>
          <p:nvPr/>
        </p:nvCxnSpPr>
        <p:spPr>
          <a:xfrm rot="-5400000">
            <a:off x="6036468" y="2643981"/>
            <a:ext cx="603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8" name="Google Shape;1988;p121"/>
          <p:cNvCxnSpPr/>
          <p:nvPr/>
        </p:nvCxnSpPr>
        <p:spPr>
          <a:xfrm rot="-5400000">
            <a:off x="5410200" y="2635250"/>
            <a:ext cx="6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9" name="Google Shape;1989;p121"/>
          <p:cNvCxnSpPr/>
          <p:nvPr/>
        </p:nvCxnSpPr>
        <p:spPr>
          <a:xfrm>
            <a:off x="5757068" y="2296318"/>
            <a:ext cx="0" cy="627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0" name="Google Shape;1990;p121"/>
          <p:cNvCxnSpPr/>
          <p:nvPr/>
        </p:nvCxnSpPr>
        <p:spPr>
          <a:xfrm flipH="1" rot="10800000">
            <a:off x="5422900" y="2235200"/>
            <a:ext cx="93662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1" name="Google Shape;1991;p121"/>
          <p:cNvCxnSpPr/>
          <p:nvPr/>
        </p:nvCxnSpPr>
        <p:spPr>
          <a:xfrm>
            <a:off x="5897562" y="2363787"/>
            <a:ext cx="430212" cy="303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2" name="Google Shape;1992;p121"/>
          <p:cNvCxnSpPr/>
          <p:nvPr/>
        </p:nvCxnSpPr>
        <p:spPr>
          <a:xfrm flipH="1">
            <a:off x="6819900" y="2278062"/>
            <a:ext cx="279400" cy="3921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3" name="Google Shape;1993;p121"/>
          <p:cNvCxnSpPr/>
          <p:nvPr/>
        </p:nvCxnSpPr>
        <p:spPr>
          <a:xfrm>
            <a:off x="6602412" y="276860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994" name="Google Shape;1994;p121"/>
          <p:cNvGrpSpPr/>
          <p:nvPr/>
        </p:nvGrpSpPr>
        <p:grpSpPr>
          <a:xfrm>
            <a:off x="6456362" y="1492250"/>
            <a:ext cx="303212" cy="571500"/>
            <a:chOff x="6635750" y="1243012"/>
            <a:chExt cx="238125" cy="487362"/>
          </a:xfrm>
        </p:grpSpPr>
        <p:sp>
          <p:nvSpPr>
            <p:cNvPr id="1995" name="Google Shape;1995;p121"/>
            <p:cNvSpPr/>
            <p:nvPr/>
          </p:nvSpPr>
          <p:spPr>
            <a:xfrm>
              <a:off x="6635750" y="1617662"/>
              <a:ext cx="238125" cy="112712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21"/>
            <p:cNvSpPr txBox="1"/>
            <p:nvPr/>
          </p:nvSpPr>
          <p:spPr>
            <a:xfrm>
              <a:off x="6756400" y="1246187"/>
              <a:ext cx="109537" cy="37465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21"/>
            <p:cNvSpPr txBox="1"/>
            <p:nvPr/>
          </p:nvSpPr>
          <p:spPr>
            <a:xfrm>
              <a:off x="6637337" y="1352550"/>
              <a:ext cx="150812" cy="374650"/>
            </a:xfrm>
            <a:prstGeom prst="rect">
              <a:avLst/>
            </a:prstGeom>
            <a:solidFill>
              <a:srgbClr val="33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21"/>
            <p:cNvSpPr/>
            <p:nvPr/>
          </p:nvSpPr>
          <p:spPr>
            <a:xfrm>
              <a:off x="6635750" y="1243012"/>
              <a:ext cx="238125" cy="112712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9" name="Google Shape;1999;p121"/>
            <p:cNvCxnSpPr/>
            <p:nvPr/>
          </p:nvCxnSpPr>
          <p:spPr>
            <a:xfrm>
              <a:off x="6873875" y="1250950"/>
              <a:ext cx="0" cy="3667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0" name="Google Shape;2000;p121"/>
            <p:cNvCxnSpPr/>
            <p:nvPr/>
          </p:nvCxnSpPr>
          <p:spPr>
            <a:xfrm flipH="1">
              <a:off x="6788150" y="1617662"/>
              <a:ext cx="85725" cy="109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01" name="Google Shape;2001;p121"/>
            <p:cNvSpPr txBox="1"/>
            <p:nvPr/>
          </p:nvSpPr>
          <p:spPr>
            <a:xfrm>
              <a:off x="6656387" y="1401762"/>
              <a:ext cx="100012" cy="2159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21"/>
            <p:cNvSpPr txBox="1"/>
            <p:nvPr/>
          </p:nvSpPr>
          <p:spPr>
            <a:xfrm>
              <a:off x="6670675" y="1466850"/>
              <a:ext cx="76200" cy="7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3" name="Google Shape;2003;p121"/>
          <p:cNvGrpSpPr/>
          <p:nvPr/>
        </p:nvGrpSpPr>
        <p:grpSpPr>
          <a:xfrm>
            <a:off x="7386637" y="2627312"/>
            <a:ext cx="207962" cy="409575"/>
            <a:chOff x="6635750" y="1243012"/>
            <a:chExt cx="238125" cy="487362"/>
          </a:xfrm>
        </p:grpSpPr>
        <p:sp>
          <p:nvSpPr>
            <p:cNvPr id="2004" name="Google Shape;2004;p121"/>
            <p:cNvSpPr/>
            <p:nvPr/>
          </p:nvSpPr>
          <p:spPr>
            <a:xfrm>
              <a:off x="6635750" y="1617662"/>
              <a:ext cx="238125" cy="112712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21"/>
            <p:cNvSpPr txBox="1"/>
            <p:nvPr/>
          </p:nvSpPr>
          <p:spPr>
            <a:xfrm>
              <a:off x="6756400" y="1246187"/>
              <a:ext cx="109537" cy="37465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21"/>
            <p:cNvSpPr txBox="1"/>
            <p:nvPr/>
          </p:nvSpPr>
          <p:spPr>
            <a:xfrm>
              <a:off x="6637337" y="1352550"/>
              <a:ext cx="150812" cy="374650"/>
            </a:xfrm>
            <a:prstGeom prst="rect">
              <a:avLst/>
            </a:prstGeom>
            <a:solidFill>
              <a:srgbClr val="33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21"/>
            <p:cNvSpPr/>
            <p:nvPr/>
          </p:nvSpPr>
          <p:spPr>
            <a:xfrm>
              <a:off x="6635750" y="1243012"/>
              <a:ext cx="238125" cy="112712"/>
            </a:xfrm>
            <a:prstGeom prst="parallelogram">
              <a:avLst>
                <a:gd fmla="val 8321" name="adj"/>
              </a:avLst>
            </a:prstGeom>
            <a:solidFill>
              <a:srgbClr val="33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8" name="Google Shape;2008;p121"/>
            <p:cNvCxnSpPr/>
            <p:nvPr/>
          </p:nvCxnSpPr>
          <p:spPr>
            <a:xfrm>
              <a:off x="6873875" y="1250950"/>
              <a:ext cx="0" cy="3667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09" name="Google Shape;2009;p121"/>
            <p:cNvCxnSpPr/>
            <p:nvPr/>
          </p:nvCxnSpPr>
          <p:spPr>
            <a:xfrm flipH="1">
              <a:off x="6788150" y="1617662"/>
              <a:ext cx="85725" cy="1095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10" name="Google Shape;2010;p121"/>
            <p:cNvSpPr txBox="1"/>
            <p:nvPr/>
          </p:nvSpPr>
          <p:spPr>
            <a:xfrm>
              <a:off x="6656387" y="1401762"/>
              <a:ext cx="100012" cy="2159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21"/>
            <p:cNvSpPr txBox="1"/>
            <p:nvPr/>
          </p:nvSpPr>
          <p:spPr>
            <a:xfrm>
              <a:off x="6670675" y="1466850"/>
              <a:ext cx="76200" cy="7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2" name="Google Shape;2012;p121"/>
          <p:cNvCxnSpPr/>
          <p:nvPr/>
        </p:nvCxnSpPr>
        <p:spPr>
          <a:xfrm rot="-5400000">
            <a:off x="6719887" y="2097087"/>
            <a:ext cx="22542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3" name="Google Shape;2013;p121"/>
          <p:cNvCxnSpPr/>
          <p:nvPr/>
        </p:nvCxnSpPr>
        <p:spPr>
          <a:xfrm rot="-5400000">
            <a:off x="6754018" y="1945481"/>
            <a:ext cx="6350" cy="160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4" name="Google Shape;2014;p121"/>
          <p:cNvCxnSpPr/>
          <p:nvPr/>
        </p:nvCxnSpPr>
        <p:spPr>
          <a:xfrm rot="10800000">
            <a:off x="6889750" y="2111375"/>
            <a:ext cx="0" cy="88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5" name="Google Shape;2015;p121"/>
          <p:cNvCxnSpPr/>
          <p:nvPr/>
        </p:nvCxnSpPr>
        <p:spPr>
          <a:xfrm flipH="1">
            <a:off x="7205662" y="1690687"/>
            <a:ext cx="266700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16" name="Google Shape;2016;p121"/>
          <p:cNvGrpSpPr/>
          <p:nvPr/>
        </p:nvGrpSpPr>
        <p:grpSpPr>
          <a:xfrm>
            <a:off x="7262812" y="1454150"/>
            <a:ext cx="501650" cy="233362"/>
            <a:chOff x="5715000" y="347662"/>
            <a:chExt cx="571500" cy="277812"/>
          </a:xfrm>
        </p:grpSpPr>
        <p:sp>
          <p:nvSpPr>
            <p:cNvPr id="2017" name="Google Shape;2017;p121"/>
            <p:cNvSpPr/>
            <p:nvPr/>
          </p:nvSpPr>
          <p:spPr>
            <a:xfrm>
              <a:off x="5719762" y="471487"/>
              <a:ext cx="56673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8" name="Google Shape;2018;p121"/>
            <p:cNvCxnSpPr/>
            <p:nvPr/>
          </p:nvCxnSpPr>
          <p:spPr>
            <a:xfrm>
              <a:off x="5719762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9" name="Google Shape;2019;p121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20" name="Google Shape;2020;p121"/>
            <p:cNvSpPr txBox="1"/>
            <p:nvPr/>
          </p:nvSpPr>
          <p:spPr>
            <a:xfrm>
              <a:off x="5719762" y="458787"/>
              <a:ext cx="561975" cy="93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21"/>
            <p:cNvSpPr/>
            <p:nvPr/>
          </p:nvSpPr>
          <p:spPr>
            <a:xfrm>
              <a:off x="5715000" y="347662"/>
              <a:ext cx="566737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2" name="Google Shape;2022;p121"/>
            <p:cNvGrpSpPr/>
            <p:nvPr/>
          </p:nvGrpSpPr>
          <p:grpSpPr>
            <a:xfrm>
              <a:off x="5851525" y="387350"/>
              <a:ext cx="280987" cy="104775"/>
              <a:chOff x="4521200" y="1346200"/>
              <a:chExt cx="222250" cy="155575"/>
            </a:xfrm>
          </p:grpSpPr>
          <p:cxnSp>
            <p:nvCxnSpPr>
              <p:cNvPr id="2023" name="Google Shape;2023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26" name="Google Shape;2026;p121"/>
            <p:cNvGrpSpPr/>
            <p:nvPr/>
          </p:nvGrpSpPr>
          <p:grpSpPr>
            <a:xfrm flipH="1" rot="10800000">
              <a:off x="5851525" y="385762"/>
              <a:ext cx="280987" cy="104775"/>
              <a:chOff x="4521200" y="1346200"/>
              <a:chExt cx="222250" cy="155575"/>
            </a:xfrm>
          </p:grpSpPr>
          <p:cxnSp>
            <p:nvCxnSpPr>
              <p:cNvPr id="2027" name="Google Shape;2027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30" name="Google Shape;2030;p121"/>
          <p:cNvGrpSpPr/>
          <p:nvPr/>
        </p:nvGrpSpPr>
        <p:grpSpPr>
          <a:xfrm>
            <a:off x="6929437" y="2038350"/>
            <a:ext cx="501650" cy="234950"/>
            <a:chOff x="5715000" y="347662"/>
            <a:chExt cx="571500" cy="277812"/>
          </a:xfrm>
        </p:grpSpPr>
        <p:sp>
          <p:nvSpPr>
            <p:cNvPr id="2031" name="Google Shape;2031;p121"/>
            <p:cNvSpPr/>
            <p:nvPr/>
          </p:nvSpPr>
          <p:spPr>
            <a:xfrm>
              <a:off x="5719762" y="471487"/>
              <a:ext cx="56673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2" name="Google Shape;2032;p121"/>
            <p:cNvCxnSpPr/>
            <p:nvPr/>
          </p:nvCxnSpPr>
          <p:spPr>
            <a:xfrm>
              <a:off x="5719762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33" name="Google Shape;2033;p121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34" name="Google Shape;2034;p121"/>
            <p:cNvSpPr txBox="1"/>
            <p:nvPr/>
          </p:nvSpPr>
          <p:spPr>
            <a:xfrm>
              <a:off x="5719762" y="458787"/>
              <a:ext cx="561975" cy="93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21"/>
            <p:cNvSpPr/>
            <p:nvPr/>
          </p:nvSpPr>
          <p:spPr>
            <a:xfrm>
              <a:off x="5715000" y="347662"/>
              <a:ext cx="566737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6" name="Google Shape;2036;p121"/>
            <p:cNvGrpSpPr/>
            <p:nvPr/>
          </p:nvGrpSpPr>
          <p:grpSpPr>
            <a:xfrm>
              <a:off x="5851525" y="387350"/>
              <a:ext cx="280987" cy="104775"/>
              <a:chOff x="4521200" y="1346200"/>
              <a:chExt cx="222250" cy="155575"/>
            </a:xfrm>
          </p:grpSpPr>
          <p:cxnSp>
            <p:nvCxnSpPr>
              <p:cNvPr id="2037" name="Google Shape;2037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8" name="Google Shape;2038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9" name="Google Shape;2039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40" name="Google Shape;2040;p121"/>
            <p:cNvGrpSpPr/>
            <p:nvPr/>
          </p:nvGrpSpPr>
          <p:grpSpPr>
            <a:xfrm flipH="1" rot="10800000">
              <a:off x="5851525" y="385762"/>
              <a:ext cx="280987" cy="104775"/>
              <a:chOff x="4521200" y="1346200"/>
              <a:chExt cx="222250" cy="155575"/>
            </a:xfrm>
          </p:grpSpPr>
          <p:cxnSp>
            <p:nvCxnSpPr>
              <p:cNvPr id="2041" name="Google Shape;2041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2" name="Google Shape;2042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44" name="Google Shape;2044;p121"/>
          <p:cNvGrpSpPr/>
          <p:nvPr/>
        </p:nvGrpSpPr>
        <p:grpSpPr>
          <a:xfrm>
            <a:off x="6319837" y="2527300"/>
            <a:ext cx="500062" cy="233362"/>
            <a:chOff x="5715000" y="347662"/>
            <a:chExt cx="571500" cy="277812"/>
          </a:xfrm>
        </p:grpSpPr>
        <p:sp>
          <p:nvSpPr>
            <p:cNvPr id="2045" name="Google Shape;2045;p121"/>
            <p:cNvSpPr/>
            <p:nvPr/>
          </p:nvSpPr>
          <p:spPr>
            <a:xfrm>
              <a:off x="5719762" y="471487"/>
              <a:ext cx="56673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6" name="Google Shape;2046;p121"/>
            <p:cNvCxnSpPr/>
            <p:nvPr/>
          </p:nvCxnSpPr>
          <p:spPr>
            <a:xfrm>
              <a:off x="5719762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7" name="Google Shape;2047;p121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48" name="Google Shape;2048;p121"/>
            <p:cNvSpPr txBox="1"/>
            <p:nvPr/>
          </p:nvSpPr>
          <p:spPr>
            <a:xfrm>
              <a:off x="5719762" y="458787"/>
              <a:ext cx="561975" cy="93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21"/>
            <p:cNvSpPr/>
            <p:nvPr/>
          </p:nvSpPr>
          <p:spPr>
            <a:xfrm>
              <a:off x="5715000" y="347662"/>
              <a:ext cx="566737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50;p121"/>
            <p:cNvGrpSpPr/>
            <p:nvPr/>
          </p:nvGrpSpPr>
          <p:grpSpPr>
            <a:xfrm>
              <a:off x="5851525" y="387350"/>
              <a:ext cx="280987" cy="104775"/>
              <a:chOff x="4521200" y="1346200"/>
              <a:chExt cx="222250" cy="155575"/>
            </a:xfrm>
          </p:grpSpPr>
          <p:cxnSp>
            <p:nvCxnSpPr>
              <p:cNvPr id="2051" name="Google Shape;2051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2" name="Google Shape;2052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3" name="Google Shape;2053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54" name="Google Shape;2054;p121"/>
            <p:cNvGrpSpPr/>
            <p:nvPr/>
          </p:nvGrpSpPr>
          <p:grpSpPr>
            <a:xfrm flipH="1" rot="10800000">
              <a:off x="5851525" y="385762"/>
              <a:ext cx="280987" cy="104775"/>
              <a:chOff x="4521200" y="1346200"/>
              <a:chExt cx="222250" cy="155575"/>
            </a:xfrm>
          </p:grpSpPr>
          <p:cxnSp>
            <p:nvCxnSpPr>
              <p:cNvPr id="2055" name="Google Shape;2055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6" name="Google Shape;2056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7" name="Google Shape;2057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58" name="Google Shape;2058;p121"/>
          <p:cNvGrpSpPr/>
          <p:nvPr/>
        </p:nvGrpSpPr>
        <p:grpSpPr>
          <a:xfrm>
            <a:off x="5516562" y="2151062"/>
            <a:ext cx="501650" cy="233362"/>
            <a:chOff x="5715000" y="347662"/>
            <a:chExt cx="571500" cy="277812"/>
          </a:xfrm>
        </p:grpSpPr>
        <p:sp>
          <p:nvSpPr>
            <p:cNvPr id="2059" name="Google Shape;2059;p121"/>
            <p:cNvSpPr/>
            <p:nvPr/>
          </p:nvSpPr>
          <p:spPr>
            <a:xfrm>
              <a:off x="5719762" y="471487"/>
              <a:ext cx="56673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0" name="Google Shape;2060;p121"/>
            <p:cNvCxnSpPr/>
            <p:nvPr/>
          </p:nvCxnSpPr>
          <p:spPr>
            <a:xfrm>
              <a:off x="5719762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1" name="Google Shape;2061;p121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62" name="Google Shape;2062;p121"/>
            <p:cNvSpPr txBox="1"/>
            <p:nvPr/>
          </p:nvSpPr>
          <p:spPr>
            <a:xfrm>
              <a:off x="5719762" y="458787"/>
              <a:ext cx="561975" cy="93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21"/>
            <p:cNvSpPr/>
            <p:nvPr/>
          </p:nvSpPr>
          <p:spPr>
            <a:xfrm>
              <a:off x="5715000" y="347662"/>
              <a:ext cx="566737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4" name="Google Shape;2064;p121"/>
            <p:cNvGrpSpPr/>
            <p:nvPr/>
          </p:nvGrpSpPr>
          <p:grpSpPr>
            <a:xfrm>
              <a:off x="5851525" y="387350"/>
              <a:ext cx="280987" cy="104775"/>
              <a:chOff x="4521200" y="1346200"/>
              <a:chExt cx="222250" cy="155575"/>
            </a:xfrm>
          </p:grpSpPr>
          <p:cxnSp>
            <p:nvCxnSpPr>
              <p:cNvPr id="2065" name="Google Shape;2065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6" name="Google Shape;2066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7" name="Google Shape;2067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68" name="Google Shape;2068;p121"/>
            <p:cNvGrpSpPr/>
            <p:nvPr/>
          </p:nvGrpSpPr>
          <p:grpSpPr>
            <a:xfrm flipH="1" rot="10800000">
              <a:off x="5851525" y="385762"/>
              <a:ext cx="280987" cy="104775"/>
              <a:chOff x="4521200" y="1346200"/>
              <a:chExt cx="222250" cy="155575"/>
            </a:xfrm>
          </p:grpSpPr>
          <p:cxnSp>
            <p:nvCxnSpPr>
              <p:cNvPr id="2069" name="Google Shape;2069;p121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0" name="Google Shape;2070;p121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1" name="Google Shape;2071;p121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072" name="Google Shape;2072;p121"/>
          <p:cNvCxnSpPr/>
          <p:nvPr/>
        </p:nvCxnSpPr>
        <p:spPr>
          <a:xfrm>
            <a:off x="5745162" y="2406650"/>
            <a:ext cx="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73" name="Google Shape;2073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5312" y="3030537"/>
            <a:ext cx="417512" cy="3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4" name="Google Shape;2074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950" y="3019425"/>
            <a:ext cx="415925" cy="33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5" name="Google Shape;2075;p121"/>
          <p:cNvCxnSpPr/>
          <p:nvPr/>
        </p:nvCxnSpPr>
        <p:spPr>
          <a:xfrm rot="-5400000">
            <a:off x="7169943" y="3005931"/>
            <a:ext cx="603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6" name="Google Shape;2076;p121"/>
          <p:cNvCxnSpPr/>
          <p:nvPr/>
        </p:nvCxnSpPr>
        <p:spPr>
          <a:xfrm rot="-5400000">
            <a:off x="6543675" y="2997200"/>
            <a:ext cx="6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77" name="Google Shape;2077;p121"/>
          <p:cNvCxnSpPr/>
          <p:nvPr/>
        </p:nvCxnSpPr>
        <p:spPr>
          <a:xfrm>
            <a:off x="6890543" y="2658268"/>
            <a:ext cx="0" cy="627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78" name="Google Shape;2078;p121"/>
          <p:cNvSpPr/>
          <p:nvPr/>
        </p:nvSpPr>
        <p:spPr>
          <a:xfrm>
            <a:off x="5429250" y="1536700"/>
            <a:ext cx="1009650" cy="228600"/>
          </a:xfrm>
          <a:custGeom>
            <a:rect b="b" l="l" r="r" t="t"/>
            <a:pathLst>
              <a:path extrusionOk="0" h="144" w="636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121"/>
          <p:cNvSpPr/>
          <p:nvPr/>
        </p:nvSpPr>
        <p:spPr>
          <a:xfrm>
            <a:off x="6781800" y="1146175"/>
            <a:ext cx="771525" cy="939800"/>
          </a:xfrm>
          <a:custGeom>
            <a:rect b="b" l="l" r="r" t="t"/>
            <a:pathLst>
              <a:path extrusionOk="0" h="592" w="486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121"/>
          <p:cNvSpPr txBox="1"/>
          <p:nvPr/>
        </p:nvSpPr>
        <p:spPr>
          <a:xfrm>
            <a:off x="4946650" y="1112837"/>
            <a:ext cx="147955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host-to-gateway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session</a:t>
            </a:r>
            <a:endParaRPr/>
          </a:p>
        </p:txBody>
      </p:sp>
      <p:sp>
        <p:nvSpPr>
          <p:cNvPr id="2081" name="Google Shape;2081;p121"/>
          <p:cNvSpPr txBox="1"/>
          <p:nvPr/>
        </p:nvSpPr>
        <p:spPr>
          <a:xfrm>
            <a:off x="6813550" y="722312"/>
            <a:ext cx="16811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gateway-to-remote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telnet session</a:t>
            </a:r>
            <a:endParaRPr/>
          </a:p>
        </p:txBody>
      </p:sp>
      <p:sp>
        <p:nvSpPr>
          <p:cNvPr id="2082" name="Google Shape;2082;p121"/>
          <p:cNvSpPr txBox="1"/>
          <p:nvPr/>
        </p:nvSpPr>
        <p:spPr>
          <a:xfrm>
            <a:off x="5926137" y="1987550"/>
            <a:ext cx="936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/>
          </a:p>
        </p:txBody>
      </p:sp>
      <p:sp>
        <p:nvSpPr>
          <p:cNvPr id="2083" name="Google Shape;2083;p121"/>
          <p:cNvSpPr txBox="1"/>
          <p:nvPr/>
        </p:nvSpPr>
        <p:spPr>
          <a:xfrm>
            <a:off x="7366000" y="2012950"/>
            <a:ext cx="12239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and filter</a:t>
            </a:r>
            <a:endParaRPr/>
          </a:p>
        </p:txBody>
      </p:sp>
      <p:sp>
        <p:nvSpPr>
          <p:cNvPr id="2084" name="Google Shape;2084;p121"/>
          <p:cNvSpPr txBox="1"/>
          <p:nvPr/>
        </p:nvSpPr>
        <p:spPr>
          <a:xfrm>
            <a:off x="798512" y="4084637"/>
            <a:ext cx="76422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1.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require all telnet users to telnet through gateway.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2.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authorized users, gateway sets up telnet connection to dest host. Gateway relays data between 2 connections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3.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router filter blocks all telnet connections not originating from gateway.</a:t>
            </a:r>
            <a:endParaRPr/>
          </a:p>
        </p:txBody>
      </p:sp>
      <p:sp>
        <p:nvSpPr>
          <p:cNvPr id="2085" name="Google Shape;2085;p1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090" name="Google Shape;2090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37" y="106362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122"/>
          <p:cNvSpPr txBox="1"/>
          <p:nvPr>
            <p:ph type="title"/>
          </p:nvPr>
        </p:nvSpPr>
        <p:spPr>
          <a:xfrm>
            <a:off x="533400" y="228600"/>
            <a:ext cx="80343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Limitations of firewalls, gateways</a:t>
            </a:r>
            <a:endParaRPr/>
          </a:p>
        </p:txBody>
      </p:sp>
      <p:sp>
        <p:nvSpPr>
          <p:cNvPr id="2092" name="Google Shape;2092;p122"/>
          <p:cNvSpPr txBox="1"/>
          <p:nvPr>
            <p:ph idx="1" type="body"/>
          </p:nvPr>
        </p:nvSpPr>
        <p:spPr>
          <a:xfrm>
            <a:off x="660400" y="1504950"/>
            <a:ext cx="38798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spoofing: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can’t know if data “really” comes from claimed source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multiple app’s. need special treatment, each has own app. Gateway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client software must know how to contact gateway.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must set IP address of proxy in Web browser</a:t>
            </a:r>
            <a:endParaRPr/>
          </a:p>
        </p:txBody>
      </p:sp>
      <p:sp>
        <p:nvSpPr>
          <p:cNvPr id="2093" name="Google Shape;2093;p122"/>
          <p:cNvSpPr txBox="1"/>
          <p:nvPr>
            <p:ph idx="1" type="body"/>
          </p:nvPr>
        </p:nvSpPr>
        <p:spPr>
          <a:xfrm>
            <a:off x="4681537" y="1554162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filters often use all or nothing policy for UDP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tradeoff: 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degree of communication with outside world, level of security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many highly protected sites still suffer from attacks</a:t>
            </a:r>
            <a:endParaRPr/>
          </a:p>
        </p:txBody>
      </p:sp>
      <p:sp>
        <p:nvSpPr>
          <p:cNvPr id="2094" name="Google Shape;2094;p1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099" name="Google Shape;2099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104933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0" name="Google Shape;2100;p1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Intrusion detection systems</a:t>
            </a:r>
            <a:endParaRPr/>
          </a:p>
        </p:txBody>
      </p:sp>
      <p:sp>
        <p:nvSpPr>
          <p:cNvPr id="2101" name="Google Shape;2101;p123"/>
          <p:cNvSpPr txBox="1"/>
          <p:nvPr>
            <p:ph idx="1" type="body"/>
          </p:nvPr>
        </p:nvSpPr>
        <p:spPr>
          <a:xfrm>
            <a:off x="498475" y="1258887"/>
            <a:ext cx="7772400" cy="559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filtering: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operates on TCP/IP headers only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correlation check among sessions </a:t>
            </a:r>
            <a:endParaRPr/>
          </a:p>
          <a:p>
            <a:pPr indent="-1333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IDS: intrusion detection system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deep packet inspection: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look at packet contents (e.g., check character strings in packet against database of known virus, attack strings)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examine correlation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among multiple packets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port scanning, network mapping, DoS attack. …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IDS systems can broadly be classified as: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Signature-based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systems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Anomaly-based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systems</a:t>
            </a:r>
            <a:endParaRPr/>
          </a:p>
        </p:txBody>
      </p:sp>
      <p:sp>
        <p:nvSpPr>
          <p:cNvPr id="2102" name="Google Shape;2102;p1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107" name="Google Shape;2107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625" y="1049337"/>
            <a:ext cx="6399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8" name="Google Shape;2108;p1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Intrusion detection systems</a:t>
            </a:r>
            <a:endParaRPr/>
          </a:p>
        </p:txBody>
      </p:sp>
      <p:sp>
        <p:nvSpPr>
          <p:cNvPr id="2109" name="Google Shape;2109;p124"/>
          <p:cNvSpPr txBox="1"/>
          <p:nvPr>
            <p:ph idx="1" type="body"/>
          </p:nvPr>
        </p:nvSpPr>
        <p:spPr>
          <a:xfrm>
            <a:off x="477837" y="1335087"/>
            <a:ext cx="7772400" cy="168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 IDSs: different types of checking at different locations for performance reasons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allows filtering at a further downstream location, hence targeting only part of the traffic</a:t>
            </a:r>
            <a:endParaRPr/>
          </a:p>
        </p:txBody>
      </p:sp>
      <p:grpSp>
        <p:nvGrpSpPr>
          <p:cNvPr id="2110" name="Google Shape;2110;p124"/>
          <p:cNvGrpSpPr/>
          <p:nvPr/>
        </p:nvGrpSpPr>
        <p:grpSpPr>
          <a:xfrm>
            <a:off x="193675" y="3178175"/>
            <a:ext cx="8685212" cy="3602037"/>
            <a:chOff x="0" y="0"/>
            <a:chExt cx="2147483646" cy="2147483646"/>
          </a:xfrm>
        </p:grpSpPr>
        <p:sp>
          <p:nvSpPr>
            <p:cNvPr id="2111" name="Google Shape;2111;p124"/>
            <p:cNvSpPr/>
            <p:nvPr/>
          </p:nvSpPr>
          <p:spPr>
            <a:xfrm>
              <a:off x="1325544208" y="366273956"/>
              <a:ext cx="821939438" cy="674815685"/>
            </a:xfrm>
            <a:custGeom>
              <a:rect b="b" l="l" r="r" t="t"/>
              <a:pathLst>
                <a:path extrusionOk="0" h="719" w="1198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24"/>
            <p:cNvSpPr/>
            <p:nvPr/>
          </p:nvSpPr>
          <p:spPr>
            <a:xfrm>
              <a:off x="777191994" y="882086744"/>
              <a:ext cx="517342954" cy="1101662176"/>
            </a:xfrm>
            <a:custGeom>
              <a:rect b="b" l="l" r="r" t="t"/>
              <a:pathLst>
                <a:path extrusionOk="0" h="9947" w="10000">
                  <a:moveTo>
                    <a:pt x="5456" y="0"/>
                  </a:moveTo>
                  <a:cubicBezTo>
                    <a:pt x="5509" y="17"/>
                    <a:pt x="5804" y="93"/>
                    <a:pt x="5875" y="139"/>
                  </a:cubicBezTo>
                  <a:cubicBezTo>
                    <a:pt x="5994" y="213"/>
                    <a:pt x="6085" y="350"/>
                    <a:pt x="6221" y="400"/>
                  </a:cubicBezTo>
                  <a:lnTo>
                    <a:pt x="6578" y="531"/>
                  </a:lnTo>
                  <a:cubicBezTo>
                    <a:pt x="6749" y="666"/>
                    <a:pt x="6957" y="710"/>
                    <a:pt x="7110" y="865"/>
                  </a:cubicBezTo>
                  <a:cubicBezTo>
                    <a:pt x="7237" y="991"/>
                    <a:pt x="7344" y="1129"/>
                    <a:pt x="7468" y="1265"/>
                  </a:cubicBezTo>
                  <a:cubicBezTo>
                    <a:pt x="7551" y="1359"/>
                    <a:pt x="7701" y="1359"/>
                    <a:pt x="7818" y="1403"/>
                  </a:cubicBezTo>
                  <a:cubicBezTo>
                    <a:pt x="8021" y="1478"/>
                    <a:pt x="8174" y="1726"/>
                    <a:pt x="8347" y="1864"/>
                  </a:cubicBezTo>
                  <a:cubicBezTo>
                    <a:pt x="8384" y="1931"/>
                    <a:pt x="8413" y="2008"/>
                    <a:pt x="8468" y="2060"/>
                  </a:cubicBezTo>
                  <a:cubicBezTo>
                    <a:pt x="8574" y="2163"/>
                    <a:pt x="8825" y="2333"/>
                    <a:pt x="8825" y="2333"/>
                  </a:cubicBezTo>
                  <a:cubicBezTo>
                    <a:pt x="8906" y="2606"/>
                    <a:pt x="8997" y="2879"/>
                    <a:pt x="9121" y="3129"/>
                  </a:cubicBezTo>
                  <a:cubicBezTo>
                    <a:pt x="9188" y="3264"/>
                    <a:pt x="9309" y="3375"/>
                    <a:pt x="9357" y="3530"/>
                  </a:cubicBezTo>
                  <a:cubicBezTo>
                    <a:pt x="9425" y="3743"/>
                    <a:pt x="9652" y="4129"/>
                    <a:pt x="9652" y="4129"/>
                  </a:cubicBezTo>
                  <a:cubicBezTo>
                    <a:pt x="9667" y="4196"/>
                    <a:pt x="9675" y="4265"/>
                    <a:pt x="9703" y="4325"/>
                  </a:cubicBezTo>
                  <a:cubicBezTo>
                    <a:pt x="9737" y="4392"/>
                    <a:pt x="9802" y="4443"/>
                    <a:pt x="9827" y="4521"/>
                  </a:cubicBezTo>
                  <a:cubicBezTo>
                    <a:pt x="9910" y="4761"/>
                    <a:pt x="9934" y="5068"/>
                    <a:pt x="10000" y="5325"/>
                  </a:cubicBezTo>
                  <a:cubicBezTo>
                    <a:pt x="9988" y="6145"/>
                    <a:pt x="9981" y="6963"/>
                    <a:pt x="9947" y="7786"/>
                  </a:cubicBezTo>
                  <a:cubicBezTo>
                    <a:pt x="9700" y="9068"/>
                    <a:pt x="8610" y="9603"/>
                    <a:pt x="7427" y="9882"/>
                  </a:cubicBezTo>
                  <a:cubicBezTo>
                    <a:pt x="6244" y="10161"/>
                    <a:pt x="3605" y="9461"/>
                    <a:pt x="2848" y="9461"/>
                  </a:cubicBezTo>
                  <a:cubicBezTo>
                    <a:pt x="2091" y="9461"/>
                    <a:pt x="1754" y="9354"/>
                    <a:pt x="726" y="8035"/>
                  </a:cubicBezTo>
                  <a:cubicBezTo>
                    <a:pt x="-302" y="6716"/>
                    <a:pt x="-43" y="5310"/>
                    <a:pt x="320" y="4411"/>
                  </a:cubicBezTo>
                  <a:cubicBezTo>
                    <a:pt x="685" y="3512"/>
                    <a:pt x="302" y="2835"/>
                    <a:pt x="813" y="2491"/>
                  </a:cubicBezTo>
                  <a:cubicBezTo>
                    <a:pt x="1325" y="2147"/>
                    <a:pt x="1798" y="1547"/>
                    <a:pt x="2209" y="1265"/>
                  </a:cubicBezTo>
                  <a:cubicBezTo>
                    <a:pt x="2618" y="983"/>
                    <a:pt x="2908" y="939"/>
                    <a:pt x="3272" y="796"/>
                  </a:cubicBezTo>
                  <a:cubicBezTo>
                    <a:pt x="3506" y="685"/>
                    <a:pt x="3390" y="687"/>
                    <a:pt x="3628" y="599"/>
                  </a:cubicBezTo>
                  <a:cubicBezTo>
                    <a:pt x="3971" y="487"/>
                    <a:pt x="4347" y="334"/>
                    <a:pt x="4691" y="265"/>
                  </a:cubicBezTo>
                  <a:cubicBezTo>
                    <a:pt x="4993" y="205"/>
                    <a:pt x="5206" y="197"/>
                    <a:pt x="5456" y="0"/>
                  </a:cubicBez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3" name="Google Shape;2113;p124"/>
            <p:cNvGrpSpPr/>
            <p:nvPr/>
          </p:nvGrpSpPr>
          <p:grpSpPr>
            <a:xfrm>
              <a:off x="1008779507" y="203485446"/>
              <a:ext cx="64766123" cy="516758643"/>
              <a:chOff x="4048125" y="4622800"/>
              <a:chExt cx="441325" cy="1095374"/>
            </a:xfrm>
          </p:grpSpPr>
          <p:sp>
            <p:nvSpPr>
              <p:cNvPr id="2114" name="Google Shape;2114;p124"/>
              <p:cNvSpPr/>
              <p:nvPr/>
            </p:nvSpPr>
            <p:spPr>
              <a:xfrm>
                <a:off x="4092575" y="4703762"/>
                <a:ext cx="219075" cy="1012825"/>
              </a:xfrm>
              <a:custGeom>
                <a:rect b="b" l="l" r="r" t="t"/>
                <a:pathLst>
                  <a:path extrusionOk="0" h="638" w="138">
                    <a:moveTo>
                      <a:pt x="0" y="485"/>
                    </a:moveTo>
                    <a:lnTo>
                      <a:pt x="138" y="638"/>
                    </a:lnTo>
                    <a:lnTo>
                      <a:pt x="138" y="77"/>
                    </a:lnTo>
                    <a:lnTo>
                      <a:pt x="116" y="49"/>
                    </a:lnTo>
                    <a:lnTo>
                      <a:pt x="0" y="0"/>
                    </a:lnTo>
                    <a:lnTo>
                      <a:pt x="0" y="485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124"/>
              <p:cNvSpPr txBox="1"/>
              <p:nvPr/>
            </p:nvSpPr>
            <p:spPr>
              <a:xfrm>
                <a:off x="4311650" y="4818062"/>
                <a:ext cx="133350" cy="90011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124"/>
              <p:cNvSpPr/>
              <p:nvPr/>
            </p:nvSpPr>
            <p:spPr>
              <a:xfrm>
                <a:off x="4306887" y="4818062"/>
                <a:ext cx="136525" cy="101600"/>
              </a:xfrm>
              <a:custGeom>
                <a:rect b="b" l="l" r="r" t="t"/>
                <a:pathLst>
                  <a:path extrusionOk="0" h="64" w="86">
                    <a:moveTo>
                      <a:pt x="0" y="0"/>
                    </a:moveTo>
                    <a:lnTo>
                      <a:pt x="86" y="0"/>
                    </a:lnTo>
                    <a:lnTo>
                      <a:pt x="86" y="64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124"/>
              <p:cNvSpPr txBox="1"/>
              <p:nvPr/>
            </p:nvSpPr>
            <p:spPr>
              <a:xfrm>
                <a:off x="4311650" y="4949825"/>
                <a:ext cx="65087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124"/>
              <p:cNvSpPr txBox="1"/>
              <p:nvPr/>
            </p:nvSpPr>
            <p:spPr>
              <a:xfrm>
                <a:off x="4379912" y="4948237"/>
                <a:ext cx="68262" cy="53975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124"/>
              <p:cNvSpPr txBox="1"/>
              <p:nvPr/>
            </p:nvSpPr>
            <p:spPr>
              <a:xfrm>
                <a:off x="4344987" y="4889500"/>
                <a:ext cx="68262" cy="50800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124"/>
              <p:cNvSpPr txBox="1"/>
              <p:nvPr/>
            </p:nvSpPr>
            <p:spPr>
              <a:xfrm>
                <a:off x="4414837" y="4889500"/>
                <a:ext cx="33337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124"/>
              <p:cNvSpPr txBox="1"/>
              <p:nvPr/>
            </p:nvSpPr>
            <p:spPr>
              <a:xfrm>
                <a:off x="4305300" y="4889500"/>
                <a:ext cx="3492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124"/>
              <p:cNvSpPr txBox="1"/>
              <p:nvPr/>
            </p:nvSpPr>
            <p:spPr>
              <a:xfrm>
                <a:off x="4310062" y="4827587"/>
                <a:ext cx="68262" cy="53975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124"/>
              <p:cNvSpPr txBox="1"/>
              <p:nvPr/>
            </p:nvSpPr>
            <p:spPr>
              <a:xfrm>
                <a:off x="4381500" y="4829175"/>
                <a:ext cx="68262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124"/>
              <p:cNvSpPr txBox="1"/>
              <p:nvPr/>
            </p:nvSpPr>
            <p:spPr>
              <a:xfrm>
                <a:off x="4310062" y="5068887"/>
                <a:ext cx="63500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124"/>
              <p:cNvSpPr txBox="1"/>
              <p:nvPr/>
            </p:nvSpPr>
            <p:spPr>
              <a:xfrm>
                <a:off x="4379912" y="5068887"/>
                <a:ext cx="66675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124"/>
              <p:cNvSpPr txBox="1"/>
              <p:nvPr/>
            </p:nvSpPr>
            <p:spPr>
              <a:xfrm>
                <a:off x="4413250" y="5008562"/>
                <a:ext cx="3492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124"/>
              <p:cNvSpPr txBox="1"/>
              <p:nvPr/>
            </p:nvSpPr>
            <p:spPr>
              <a:xfrm>
                <a:off x="4311650" y="5008562"/>
                <a:ext cx="26987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124"/>
              <p:cNvSpPr txBox="1"/>
              <p:nvPr/>
            </p:nvSpPr>
            <p:spPr>
              <a:xfrm>
                <a:off x="4310062" y="5184775"/>
                <a:ext cx="63500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124"/>
              <p:cNvSpPr txBox="1"/>
              <p:nvPr/>
            </p:nvSpPr>
            <p:spPr>
              <a:xfrm>
                <a:off x="4379912" y="5184775"/>
                <a:ext cx="66675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124"/>
              <p:cNvSpPr txBox="1"/>
              <p:nvPr/>
            </p:nvSpPr>
            <p:spPr>
              <a:xfrm>
                <a:off x="4344987" y="5126037"/>
                <a:ext cx="6667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124"/>
              <p:cNvSpPr txBox="1"/>
              <p:nvPr/>
            </p:nvSpPr>
            <p:spPr>
              <a:xfrm>
                <a:off x="4413250" y="5126037"/>
                <a:ext cx="34925" cy="50800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124"/>
              <p:cNvSpPr txBox="1"/>
              <p:nvPr/>
            </p:nvSpPr>
            <p:spPr>
              <a:xfrm>
                <a:off x="4310062" y="5126037"/>
                <a:ext cx="2857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124"/>
              <p:cNvSpPr txBox="1"/>
              <p:nvPr/>
            </p:nvSpPr>
            <p:spPr>
              <a:xfrm>
                <a:off x="4310062" y="5305425"/>
                <a:ext cx="63500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124"/>
              <p:cNvSpPr txBox="1"/>
              <p:nvPr/>
            </p:nvSpPr>
            <p:spPr>
              <a:xfrm>
                <a:off x="4379912" y="5305425"/>
                <a:ext cx="66675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124"/>
              <p:cNvSpPr txBox="1"/>
              <p:nvPr/>
            </p:nvSpPr>
            <p:spPr>
              <a:xfrm>
                <a:off x="4343400" y="5245100"/>
                <a:ext cx="68262" cy="52387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124"/>
              <p:cNvSpPr txBox="1"/>
              <p:nvPr/>
            </p:nvSpPr>
            <p:spPr>
              <a:xfrm>
                <a:off x="4413250" y="5245100"/>
                <a:ext cx="33337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124"/>
              <p:cNvSpPr txBox="1"/>
              <p:nvPr/>
            </p:nvSpPr>
            <p:spPr>
              <a:xfrm>
                <a:off x="4311650" y="5245100"/>
                <a:ext cx="26987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124"/>
              <p:cNvSpPr txBox="1"/>
              <p:nvPr/>
            </p:nvSpPr>
            <p:spPr>
              <a:xfrm>
                <a:off x="4310062" y="5424487"/>
                <a:ext cx="6667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124"/>
              <p:cNvSpPr txBox="1"/>
              <p:nvPr/>
            </p:nvSpPr>
            <p:spPr>
              <a:xfrm>
                <a:off x="4379912" y="5422900"/>
                <a:ext cx="68262" cy="53975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124"/>
              <p:cNvSpPr txBox="1"/>
              <p:nvPr/>
            </p:nvSpPr>
            <p:spPr>
              <a:xfrm>
                <a:off x="4344987" y="5364162"/>
                <a:ext cx="68262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124"/>
              <p:cNvSpPr txBox="1"/>
              <p:nvPr/>
            </p:nvSpPr>
            <p:spPr>
              <a:xfrm>
                <a:off x="4414837" y="5364162"/>
                <a:ext cx="33337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124"/>
              <p:cNvSpPr txBox="1"/>
              <p:nvPr/>
            </p:nvSpPr>
            <p:spPr>
              <a:xfrm>
                <a:off x="4310062" y="5543550"/>
                <a:ext cx="63500" cy="52387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124"/>
              <p:cNvSpPr txBox="1"/>
              <p:nvPr/>
            </p:nvSpPr>
            <p:spPr>
              <a:xfrm>
                <a:off x="4379912" y="5543550"/>
                <a:ext cx="66675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124"/>
              <p:cNvSpPr txBox="1"/>
              <p:nvPr/>
            </p:nvSpPr>
            <p:spPr>
              <a:xfrm>
                <a:off x="4344987" y="5484812"/>
                <a:ext cx="66675" cy="49212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124"/>
              <p:cNvSpPr txBox="1"/>
              <p:nvPr/>
            </p:nvSpPr>
            <p:spPr>
              <a:xfrm>
                <a:off x="4413250" y="5481637"/>
                <a:ext cx="34925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124"/>
              <p:cNvSpPr txBox="1"/>
              <p:nvPr/>
            </p:nvSpPr>
            <p:spPr>
              <a:xfrm>
                <a:off x="4311650" y="5481637"/>
                <a:ext cx="26987" cy="52387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124"/>
              <p:cNvSpPr txBox="1"/>
              <p:nvPr/>
            </p:nvSpPr>
            <p:spPr>
              <a:xfrm>
                <a:off x="4310062" y="5661025"/>
                <a:ext cx="63500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124"/>
              <p:cNvSpPr txBox="1"/>
              <p:nvPr/>
            </p:nvSpPr>
            <p:spPr>
              <a:xfrm>
                <a:off x="4379912" y="5661025"/>
                <a:ext cx="66675" cy="50800"/>
              </a:xfrm>
              <a:prstGeom prst="rect">
                <a:avLst/>
              </a:pr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124"/>
              <p:cNvSpPr txBox="1"/>
              <p:nvPr/>
            </p:nvSpPr>
            <p:spPr>
              <a:xfrm>
                <a:off x="4344987" y="5600700"/>
                <a:ext cx="66675" cy="50800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124"/>
              <p:cNvSpPr txBox="1"/>
              <p:nvPr/>
            </p:nvSpPr>
            <p:spPr>
              <a:xfrm>
                <a:off x="4413250" y="5600700"/>
                <a:ext cx="3492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124"/>
              <p:cNvSpPr txBox="1"/>
              <p:nvPr/>
            </p:nvSpPr>
            <p:spPr>
              <a:xfrm>
                <a:off x="4310062" y="5600700"/>
                <a:ext cx="28575" cy="50800"/>
              </a:xfrm>
              <a:prstGeom prst="rect">
                <a:avLst/>
              </a:prstGeom>
              <a:solidFill>
                <a:srgbClr val="E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124"/>
              <p:cNvSpPr/>
              <p:nvPr/>
            </p:nvSpPr>
            <p:spPr>
              <a:xfrm>
                <a:off x="4292600" y="5643562"/>
                <a:ext cx="19050" cy="65087"/>
              </a:xfrm>
              <a:custGeom>
                <a:rect b="b" l="l" r="r" t="t"/>
                <a:pathLst>
                  <a:path extrusionOk="0" h="41" w="12">
                    <a:moveTo>
                      <a:pt x="12" y="11"/>
                    </a:moveTo>
                    <a:lnTo>
                      <a:pt x="12" y="4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2" y="1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124"/>
              <p:cNvSpPr/>
              <p:nvPr/>
            </p:nvSpPr>
            <p:spPr>
              <a:xfrm>
                <a:off x="4233862" y="5576887"/>
                <a:ext cx="55562" cy="111125"/>
              </a:xfrm>
              <a:custGeom>
                <a:rect b="b" l="l" r="r" t="t"/>
                <a:pathLst>
                  <a:path extrusionOk="0" h="70" w="35">
                    <a:moveTo>
                      <a:pt x="35" y="40"/>
                    </a:moveTo>
                    <a:lnTo>
                      <a:pt x="35" y="7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4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124"/>
              <p:cNvSpPr/>
              <p:nvPr/>
            </p:nvSpPr>
            <p:spPr>
              <a:xfrm>
                <a:off x="4176712" y="5514975"/>
                <a:ext cx="55562" cy="106362"/>
              </a:xfrm>
              <a:custGeom>
                <a:rect b="b" l="l" r="r" t="t"/>
                <a:pathLst>
                  <a:path extrusionOk="0" h="67" w="35">
                    <a:moveTo>
                      <a:pt x="35" y="39"/>
                    </a:moveTo>
                    <a:lnTo>
                      <a:pt x="35" y="67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124"/>
              <p:cNvSpPr/>
              <p:nvPr/>
            </p:nvSpPr>
            <p:spPr>
              <a:xfrm>
                <a:off x="4117975" y="5453062"/>
                <a:ext cx="53975" cy="103187"/>
              </a:xfrm>
              <a:custGeom>
                <a:rect b="b" l="l" r="r" t="t"/>
                <a:pathLst>
                  <a:path extrusionOk="0" h="65" w="34">
                    <a:moveTo>
                      <a:pt x="34" y="37"/>
                    </a:moveTo>
                    <a:lnTo>
                      <a:pt x="34" y="6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7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124"/>
              <p:cNvSpPr/>
              <p:nvPr/>
            </p:nvSpPr>
            <p:spPr>
              <a:xfrm>
                <a:off x="4087812" y="5419725"/>
                <a:ext cx="26987" cy="73025"/>
              </a:xfrm>
              <a:custGeom>
                <a:rect b="b" l="l" r="r" t="t"/>
                <a:pathLst>
                  <a:path extrusionOk="0" h="46" w="17">
                    <a:moveTo>
                      <a:pt x="17" y="18"/>
                    </a:moveTo>
                    <a:lnTo>
                      <a:pt x="17" y="46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124"/>
              <p:cNvSpPr/>
              <p:nvPr/>
            </p:nvSpPr>
            <p:spPr>
              <a:xfrm>
                <a:off x="4292600" y="4819650"/>
                <a:ext cx="19050" cy="57150"/>
              </a:xfrm>
              <a:custGeom>
                <a:rect b="b" l="l" r="r" t="t"/>
                <a:pathLst>
                  <a:path extrusionOk="0" h="36" w="12">
                    <a:moveTo>
                      <a:pt x="12" y="5"/>
                    </a:moveTo>
                    <a:lnTo>
                      <a:pt x="12" y="36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124"/>
              <p:cNvSpPr/>
              <p:nvPr/>
            </p:nvSpPr>
            <p:spPr>
              <a:xfrm>
                <a:off x="4233862" y="4787900"/>
                <a:ext cx="55562" cy="77787"/>
              </a:xfrm>
              <a:custGeom>
                <a:rect b="b" l="l" r="r" t="t"/>
                <a:pathLst>
                  <a:path extrusionOk="0" h="49" w="35">
                    <a:moveTo>
                      <a:pt x="35" y="19"/>
                    </a:moveTo>
                    <a:lnTo>
                      <a:pt x="35" y="49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19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124"/>
              <p:cNvSpPr/>
              <p:nvPr/>
            </p:nvSpPr>
            <p:spPr>
              <a:xfrm>
                <a:off x="4176712" y="4757737"/>
                <a:ext cx="55562" cy="73025"/>
              </a:xfrm>
              <a:custGeom>
                <a:rect b="b" l="l" r="r" t="t"/>
                <a:pathLst>
                  <a:path extrusionOk="0" h="46" w="35">
                    <a:moveTo>
                      <a:pt x="35" y="18"/>
                    </a:moveTo>
                    <a:lnTo>
                      <a:pt x="35" y="4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124"/>
              <p:cNvSpPr/>
              <p:nvPr/>
            </p:nvSpPr>
            <p:spPr>
              <a:xfrm>
                <a:off x="4117975" y="4725987"/>
                <a:ext cx="53975" cy="73025"/>
              </a:xfrm>
              <a:custGeom>
                <a:rect b="b" l="l" r="r" t="t"/>
                <a:pathLst>
                  <a:path extrusionOk="0" h="46" w="34">
                    <a:moveTo>
                      <a:pt x="34" y="18"/>
                    </a:moveTo>
                    <a:lnTo>
                      <a:pt x="34" y="4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124"/>
              <p:cNvSpPr/>
              <p:nvPr/>
            </p:nvSpPr>
            <p:spPr>
              <a:xfrm>
                <a:off x="4087812" y="4708525"/>
                <a:ext cx="26987" cy="57150"/>
              </a:xfrm>
              <a:custGeom>
                <a:rect b="b" l="l" r="r" t="t"/>
                <a:pathLst>
                  <a:path extrusionOk="0" h="36" w="17">
                    <a:moveTo>
                      <a:pt x="17" y="10"/>
                    </a:moveTo>
                    <a:lnTo>
                      <a:pt x="17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124"/>
              <p:cNvSpPr/>
              <p:nvPr/>
            </p:nvSpPr>
            <p:spPr>
              <a:xfrm>
                <a:off x="4233862" y="4900612"/>
                <a:ext cx="55562" cy="82550"/>
              </a:xfrm>
              <a:custGeom>
                <a:rect b="b" l="l" r="r" t="t"/>
                <a:pathLst>
                  <a:path extrusionOk="0" h="52" w="35">
                    <a:moveTo>
                      <a:pt x="35" y="22"/>
                    </a:moveTo>
                    <a:lnTo>
                      <a:pt x="35" y="52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2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124"/>
              <p:cNvSpPr/>
              <p:nvPr/>
            </p:nvSpPr>
            <p:spPr>
              <a:xfrm>
                <a:off x="4176712" y="4864100"/>
                <a:ext cx="55562" cy="82550"/>
              </a:xfrm>
              <a:custGeom>
                <a:rect b="b" l="l" r="r" t="t"/>
                <a:pathLst>
                  <a:path extrusionOk="0" h="52" w="35">
                    <a:moveTo>
                      <a:pt x="35" y="23"/>
                    </a:moveTo>
                    <a:lnTo>
                      <a:pt x="35" y="52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23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124"/>
              <p:cNvSpPr/>
              <p:nvPr/>
            </p:nvSpPr>
            <p:spPr>
              <a:xfrm>
                <a:off x="4117975" y="4829175"/>
                <a:ext cx="53975" cy="77787"/>
              </a:xfrm>
              <a:custGeom>
                <a:rect b="b" l="l" r="r" t="t"/>
                <a:pathLst>
                  <a:path extrusionOk="0" h="49" w="34">
                    <a:moveTo>
                      <a:pt x="34" y="21"/>
                    </a:moveTo>
                    <a:lnTo>
                      <a:pt x="34" y="4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124"/>
              <p:cNvSpPr/>
              <p:nvPr/>
            </p:nvSpPr>
            <p:spPr>
              <a:xfrm>
                <a:off x="4087812" y="4810125"/>
                <a:ext cx="26987" cy="61912"/>
              </a:xfrm>
              <a:custGeom>
                <a:rect b="b" l="l" r="r" t="t"/>
                <a:pathLst>
                  <a:path extrusionOk="0" h="39" w="17">
                    <a:moveTo>
                      <a:pt x="17" y="11"/>
                    </a:moveTo>
                    <a:lnTo>
                      <a:pt x="17" y="3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124"/>
              <p:cNvSpPr/>
              <p:nvPr/>
            </p:nvSpPr>
            <p:spPr>
              <a:xfrm>
                <a:off x="4292600" y="5056187"/>
                <a:ext cx="19050" cy="60325"/>
              </a:xfrm>
              <a:custGeom>
                <a:rect b="b" l="l" r="r" t="t"/>
                <a:pathLst>
                  <a:path extrusionOk="0" h="38" w="12">
                    <a:moveTo>
                      <a:pt x="12" y="8"/>
                    </a:moveTo>
                    <a:lnTo>
                      <a:pt x="12" y="3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124"/>
              <p:cNvSpPr/>
              <p:nvPr/>
            </p:nvSpPr>
            <p:spPr>
              <a:xfrm>
                <a:off x="4233862" y="5013325"/>
                <a:ext cx="55562" cy="87312"/>
              </a:xfrm>
              <a:custGeom>
                <a:rect b="b" l="l" r="r" t="t"/>
                <a:pathLst>
                  <a:path extrusionOk="0" h="55" w="35">
                    <a:moveTo>
                      <a:pt x="35" y="24"/>
                    </a:moveTo>
                    <a:lnTo>
                      <a:pt x="35" y="55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2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124"/>
              <p:cNvSpPr/>
              <p:nvPr/>
            </p:nvSpPr>
            <p:spPr>
              <a:xfrm>
                <a:off x="4176712" y="4972050"/>
                <a:ext cx="55562" cy="85725"/>
              </a:xfrm>
              <a:custGeom>
                <a:rect b="b" l="l" r="r" t="t"/>
                <a:pathLst>
                  <a:path extrusionOk="0" h="54" w="35">
                    <a:moveTo>
                      <a:pt x="35" y="26"/>
                    </a:moveTo>
                    <a:lnTo>
                      <a:pt x="35" y="5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124"/>
              <p:cNvSpPr/>
              <p:nvPr/>
            </p:nvSpPr>
            <p:spPr>
              <a:xfrm>
                <a:off x="4117975" y="4933950"/>
                <a:ext cx="53975" cy="82550"/>
              </a:xfrm>
              <a:custGeom>
                <a:rect b="b" l="l" r="r" t="t"/>
                <a:pathLst>
                  <a:path extrusionOk="0" h="52" w="34">
                    <a:moveTo>
                      <a:pt x="34" y="24"/>
                    </a:moveTo>
                    <a:lnTo>
                      <a:pt x="34" y="5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124"/>
              <p:cNvSpPr/>
              <p:nvPr/>
            </p:nvSpPr>
            <p:spPr>
              <a:xfrm>
                <a:off x="4087812" y="4913312"/>
                <a:ext cx="26987" cy="60325"/>
              </a:xfrm>
              <a:custGeom>
                <a:rect b="b" l="l" r="r" t="t"/>
                <a:pathLst>
                  <a:path extrusionOk="0" h="38" w="17">
                    <a:moveTo>
                      <a:pt x="17" y="10"/>
                    </a:moveTo>
                    <a:lnTo>
                      <a:pt x="17" y="3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124"/>
              <p:cNvSpPr/>
              <p:nvPr/>
            </p:nvSpPr>
            <p:spPr>
              <a:xfrm>
                <a:off x="4292600" y="5170487"/>
                <a:ext cx="17462" cy="63500"/>
              </a:xfrm>
              <a:custGeom>
                <a:rect b="b" l="l" r="r" t="t"/>
                <a:pathLst>
                  <a:path extrusionOk="0" h="40" w="11">
                    <a:moveTo>
                      <a:pt x="11" y="9"/>
                    </a:moveTo>
                    <a:lnTo>
                      <a:pt x="11" y="40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124"/>
              <p:cNvSpPr/>
              <p:nvPr/>
            </p:nvSpPr>
            <p:spPr>
              <a:xfrm>
                <a:off x="4233862" y="5126037"/>
                <a:ext cx="55562" cy="90487"/>
              </a:xfrm>
              <a:custGeom>
                <a:rect b="b" l="l" r="r" t="t"/>
                <a:pathLst>
                  <a:path extrusionOk="0" h="57" w="35">
                    <a:moveTo>
                      <a:pt x="35" y="27"/>
                    </a:moveTo>
                    <a:lnTo>
                      <a:pt x="35" y="57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2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124"/>
              <p:cNvSpPr/>
              <p:nvPr/>
            </p:nvSpPr>
            <p:spPr>
              <a:xfrm>
                <a:off x="4176712" y="5081587"/>
                <a:ext cx="55562" cy="88900"/>
              </a:xfrm>
              <a:custGeom>
                <a:rect b="b" l="l" r="r" t="t"/>
                <a:pathLst>
                  <a:path extrusionOk="0" h="56" w="35">
                    <a:moveTo>
                      <a:pt x="35" y="28"/>
                    </a:moveTo>
                    <a:lnTo>
                      <a:pt x="35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2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124"/>
              <p:cNvSpPr/>
              <p:nvPr/>
            </p:nvSpPr>
            <p:spPr>
              <a:xfrm>
                <a:off x="4117975" y="5035550"/>
                <a:ext cx="53975" cy="88900"/>
              </a:xfrm>
              <a:custGeom>
                <a:rect b="b" l="l" r="r" t="t"/>
                <a:pathLst>
                  <a:path extrusionOk="0" h="56" w="34">
                    <a:moveTo>
                      <a:pt x="34" y="28"/>
                    </a:moveTo>
                    <a:lnTo>
                      <a:pt x="34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124"/>
              <p:cNvSpPr/>
              <p:nvPr/>
            </p:nvSpPr>
            <p:spPr>
              <a:xfrm>
                <a:off x="4087812" y="5013325"/>
                <a:ext cx="26987" cy="65087"/>
              </a:xfrm>
              <a:custGeom>
                <a:rect b="b" l="l" r="r" t="t"/>
                <a:pathLst>
                  <a:path extrusionOk="0" h="41" w="17">
                    <a:moveTo>
                      <a:pt x="17" y="13"/>
                    </a:moveTo>
                    <a:lnTo>
                      <a:pt x="17" y="4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7" y="13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124"/>
              <p:cNvSpPr/>
              <p:nvPr/>
            </p:nvSpPr>
            <p:spPr>
              <a:xfrm>
                <a:off x="4292600" y="5289550"/>
                <a:ext cx="19050" cy="65087"/>
              </a:xfrm>
              <a:custGeom>
                <a:rect b="b" l="l" r="r" t="t"/>
                <a:pathLst>
                  <a:path extrusionOk="0" h="41" w="12">
                    <a:moveTo>
                      <a:pt x="12" y="10"/>
                    </a:moveTo>
                    <a:lnTo>
                      <a:pt x="12" y="41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124"/>
              <p:cNvSpPr/>
              <p:nvPr/>
            </p:nvSpPr>
            <p:spPr>
              <a:xfrm>
                <a:off x="4233862" y="5238750"/>
                <a:ext cx="55562" cy="93662"/>
              </a:xfrm>
              <a:custGeom>
                <a:rect b="b" l="l" r="r" t="t"/>
                <a:pathLst>
                  <a:path extrusionOk="0" h="59" w="35">
                    <a:moveTo>
                      <a:pt x="35" y="30"/>
                    </a:moveTo>
                    <a:lnTo>
                      <a:pt x="35" y="59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124"/>
              <p:cNvSpPr/>
              <p:nvPr/>
            </p:nvSpPr>
            <p:spPr>
              <a:xfrm>
                <a:off x="4176712" y="5189537"/>
                <a:ext cx="55562" cy="93662"/>
              </a:xfrm>
              <a:custGeom>
                <a:rect b="b" l="l" r="r" t="t"/>
                <a:pathLst>
                  <a:path extrusionOk="0" h="59" w="35">
                    <a:moveTo>
                      <a:pt x="35" y="30"/>
                    </a:moveTo>
                    <a:lnTo>
                      <a:pt x="35" y="5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124"/>
              <p:cNvSpPr/>
              <p:nvPr/>
            </p:nvSpPr>
            <p:spPr>
              <a:xfrm>
                <a:off x="4117975" y="5138737"/>
                <a:ext cx="53975" cy="93662"/>
              </a:xfrm>
              <a:custGeom>
                <a:rect b="b" l="l" r="r" t="t"/>
                <a:pathLst>
                  <a:path extrusionOk="0" h="59" w="34">
                    <a:moveTo>
                      <a:pt x="34" y="31"/>
                    </a:moveTo>
                    <a:lnTo>
                      <a:pt x="34" y="5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124"/>
              <p:cNvSpPr/>
              <p:nvPr/>
            </p:nvSpPr>
            <p:spPr>
              <a:xfrm>
                <a:off x="4087812" y="5114925"/>
                <a:ext cx="26987" cy="66675"/>
              </a:xfrm>
              <a:custGeom>
                <a:rect b="b" l="l" r="r" t="t"/>
                <a:pathLst>
                  <a:path extrusionOk="0" h="42" w="17">
                    <a:moveTo>
                      <a:pt x="17" y="14"/>
                    </a:moveTo>
                    <a:lnTo>
                      <a:pt x="17" y="42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124"/>
              <p:cNvSpPr/>
              <p:nvPr/>
            </p:nvSpPr>
            <p:spPr>
              <a:xfrm>
                <a:off x="4292600" y="5410200"/>
                <a:ext cx="17462" cy="60325"/>
              </a:xfrm>
              <a:custGeom>
                <a:rect b="b" l="l" r="r" t="t"/>
                <a:pathLst>
                  <a:path extrusionOk="0" h="38" w="11">
                    <a:moveTo>
                      <a:pt x="11" y="8"/>
                    </a:moveTo>
                    <a:lnTo>
                      <a:pt x="11" y="3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124"/>
              <p:cNvSpPr/>
              <p:nvPr/>
            </p:nvSpPr>
            <p:spPr>
              <a:xfrm>
                <a:off x="4233862" y="5353050"/>
                <a:ext cx="55562" cy="100012"/>
              </a:xfrm>
              <a:custGeom>
                <a:rect b="b" l="l" r="r" t="t"/>
                <a:pathLst>
                  <a:path extrusionOk="0" h="63" w="35">
                    <a:moveTo>
                      <a:pt x="35" y="32"/>
                    </a:moveTo>
                    <a:lnTo>
                      <a:pt x="35" y="63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124"/>
              <p:cNvSpPr/>
              <p:nvPr/>
            </p:nvSpPr>
            <p:spPr>
              <a:xfrm>
                <a:off x="4176712" y="5299075"/>
                <a:ext cx="55562" cy="95250"/>
              </a:xfrm>
              <a:custGeom>
                <a:rect b="b" l="l" r="r" t="t"/>
                <a:pathLst>
                  <a:path extrusionOk="0" h="60" w="35">
                    <a:moveTo>
                      <a:pt x="35" y="32"/>
                    </a:moveTo>
                    <a:lnTo>
                      <a:pt x="35" y="6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5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124"/>
              <p:cNvSpPr/>
              <p:nvPr/>
            </p:nvSpPr>
            <p:spPr>
              <a:xfrm>
                <a:off x="4116387" y="5241925"/>
                <a:ext cx="55562" cy="96837"/>
              </a:xfrm>
              <a:custGeom>
                <a:rect b="b" l="l" r="r" t="t"/>
                <a:pathLst>
                  <a:path extrusionOk="0" h="61" w="35">
                    <a:moveTo>
                      <a:pt x="35" y="35"/>
                    </a:moveTo>
                    <a:lnTo>
                      <a:pt x="35" y="6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124"/>
              <p:cNvSpPr/>
              <p:nvPr/>
            </p:nvSpPr>
            <p:spPr>
              <a:xfrm>
                <a:off x="4087812" y="5216525"/>
                <a:ext cx="26987" cy="66675"/>
              </a:xfrm>
              <a:custGeom>
                <a:rect b="b" l="l" r="r" t="t"/>
                <a:pathLst>
                  <a:path extrusionOk="0" h="42" w="17">
                    <a:moveTo>
                      <a:pt x="17" y="14"/>
                    </a:moveTo>
                    <a:lnTo>
                      <a:pt x="17" y="4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7" y="1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124"/>
              <p:cNvSpPr/>
              <p:nvPr/>
            </p:nvSpPr>
            <p:spPr>
              <a:xfrm>
                <a:off x="4292600" y="5522912"/>
                <a:ext cx="17462" cy="69850"/>
              </a:xfrm>
              <a:custGeom>
                <a:rect b="b" l="l" r="r" t="t"/>
                <a:pathLst>
                  <a:path extrusionOk="0" h="44" w="11">
                    <a:moveTo>
                      <a:pt x="11" y="13"/>
                    </a:moveTo>
                    <a:lnTo>
                      <a:pt x="11" y="44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1" y="1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124"/>
              <p:cNvSpPr/>
              <p:nvPr/>
            </p:nvSpPr>
            <p:spPr>
              <a:xfrm>
                <a:off x="4233862" y="5465762"/>
                <a:ext cx="55562" cy="103187"/>
              </a:xfrm>
              <a:custGeom>
                <a:rect b="b" l="l" r="r" t="t"/>
                <a:pathLst>
                  <a:path extrusionOk="0" h="65" w="35">
                    <a:moveTo>
                      <a:pt x="35" y="35"/>
                    </a:moveTo>
                    <a:lnTo>
                      <a:pt x="35" y="65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5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124"/>
              <p:cNvSpPr/>
              <p:nvPr/>
            </p:nvSpPr>
            <p:spPr>
              <a:xfrm>
                <a:off x="4176712" y="5405437"/>
                <a:ext cx="55562" cy="103187"/>
              </a:xfrm>
              <a:custGeom>
                <a:rect b="b" l="l" r="r" t="t"/>
                <a:pathLst>
                  <a:path extrusionOk="0" h="65" w="35">
                    <a:moveTo>
                      <a:pt x="35" y="37"/>
                    </a:moveTo>
                    <a:lnTo>
                      <a:pt x="35" y="65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124"/>
              <p:cNvSpPr/>
              <p:nvPr/>
            </p:nvSpPr>
            <p:spPr>
              <a:xfrm>
                <a:off x="4117975" y="5348287"/>
                <a:ext cx="53975" cy="100012"/>
              </a:xfrm>
              <a:custGeom>
                <a:rect b="b" l="l" r="r" t="t"/>
                <a:pathLst>
                  <a:path extrusionOk="0" h="63" w="34">
                    <a:moveTo>
                      <a:pt x="34" y="35"/>
                    </a:moveTo>
                    <a:lnTo>
                      <a:pt x="34" y="63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5"/>
                    </a:ln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124"/>
              <p:cNvSpPr/>
              <p:nvPr/>
            </p:nvSpPr>
            <p:spPr>
              <a:xfrm>
                <a:off x="4087812" y="5321300"/>
                <a:ext cx="26987" cy="69850"/>
              </a:xfrm>
              <a:custGeom>
                <a:rect b="b" l="l" r="r" t="t"/>
                <a:pathLst>
                  <a:path extrusionOk="0" h="44" w="17">
                    <a:moveTo>
                      <a:pt x="17" y="16"/>
                    </a:moveTo>
                    <a:lnTo>
                      <a:pt x="17" y="4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7" y="1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124"/>
              <p:cNvSpPr/>
              <p:nvPr/>
            </p:nvSpPr>
            <p:spPr>
              <a:xfrm>
                <a:off x="4087812" y="5370512"/>
                <a:ext cx="46037" cy="87312"/>
              </a:xfrm>
              <a:custGeom>
                <a:rect b="b" l="l" r="r" t="t"/>
                <a:pathLst>
                  <a:path extrusionOk="0" h="55" w="29">
                    <a:moveTo>
                      <a:pt x="29" y="30"/>
                    </a:moveTo>
                    <a:lnTo>
                      <a:pt x="29" y="55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124"/>
              <p:cNvSpPr/>
              <p:nvPr/>
            </p:nvSpPr>
            <p:spPr>
              <a:xfrm>
                <a:off x="4248150" y="5534025"/>
                <a:ext cx="61912" cy="112712"/>
              </a:xfrm>
              <a:custGeom>
                <a:rect b="b" l="l" r="r" t="t"/>
                <a:pathLst>
                  <a:path extrusionOk="0" h="71" w="39">
                    <a:moveTo>
                      <a:pt x="39" y="43"/>
                    </a:moveTo>
                    <a:lnTo>
                      <a:pt x="39" y="71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9" y="4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124"/>
              <p:cNvSpPr/>
              <p:nvPr/>
            </p:nvSpPr>
            <p:spPr>
              <a:xfrm>
                <a:off x="4194175" y="5478462"/>
                <a:ext cx="50800" cy="101600"/>
              </a:xfrm>
              <a:custGeom>
                <a:rect b="b" l="l" r="r" t="t"/>
                <a:pathLst>
                  <a:path extrusionOk="0" h="64" w="32">
                    <a:moveTo>
                      <a:pt x="32" y="34"/>
                    </a:moveTo>
                    <a:lnTo>
                      <a:pt x="32" y="64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124"/>
              <p:cNvSpPr/>
              <p:nvPr/>
            </p:nvSpPr>
            <p:spPr>
              <a:xfrm>
                <a:off x="4137025" y="5421312"/>
                <a:ext cx="53975" cy="98425"/>
              </a:xfrm>
              <a:custGeom>
                <a:rect b="b" l="l" r="r" t="t"/>
                <a:pathLst>
                  <a:path extrusionOk="0" h="62" w="34">
                    <a:moveTo>
                      <a:pt x="34" y="34"/>
                    </a:moveTo>
                    <a:lnTo>
                      <a:pt x="34" y="6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124"/>
              <p:cNvSpPr/>
              <p:nvPr/>
            </p:nvSpPr>
            <p:spPr>
              <a:xfrm>
                <a:off x="4087812" y="4760912"/>
                <a:ext cx="47625" cy="69850"/>
              </a:xfrm>
              <a:custGeom>
                <a:rect b="b" l="l" r="r" t="t"/>
                <a:pathLst>
                  <a:path extrusionOk="0" h="44" w="30">
                    <a:moveTo>
                      <a:pt x="30" y="17"/>
                    </a:moveTo>
                    <a:lnTo>
                      <a:pt x="30" y="44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124"/>
              <p:cNvSpPr/>
              <p:nvPr/>
            </p:nvSpPr>
            <p:spPr>
              <a:xfrm>
                <a:off x="4195762" y="4821237"/>
                <a:ext cx="52387" cy="79375"/>
              </a:xfrm>
              <a:custGeom>
                <a:rect b="b" l="l" r="r" t="t"/>
                <a:pathLst>
                  <a:path extrusionOk="0" h="50" w="33">
                    <a:moveTo>
                      <a:pt x="33" y="19"/>
                    </a:moveTo>
                    <a:lnTo>
                      <a:pt x="33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3" y="1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124"/>
              <p:cNvSpPr/>
              <p:nvPr/>
            </p:nvSpPr>
            <p:spPr>
              <a:xfrm>
                <a:off x="4138612" y="4787900"/>
                <a:ext cx="53975" cy="77787"/>
              </a:xfrm>
              <a:custGeom>
                <a:rect b="b" l="l" r="r" t="t"/>
                <a:pathLst>
                  <a:path extrusionOk="0" h="49" w="34">
                    <a:moveTo>
                      <a:pt x="34" y="21"/>
                    </a:moveTo>
                    <a:lnTo>
                      <a:pt x="34" y="4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124"/>
              <p:cNvSpPr/>
              <p:nvPr/>
            </p:nvSpPr>
            <p:spPr>
              <a:xfrm>
                <a:off x="4087812" y="4860925"/>
                <a:ext cx="47625" cy="76200"/>
              </a:xfrm>
              <a:custGeom>
                <a:rect b="b" l="l" r="r" t="t"/>
                <a:pathLst>
                  <a:path extrusionOk="0" h="48" w="30">
                    <a:moveTo>
                      <a:pt x="30" y="21"/>
                    </a:moveTo>
                    <a:lnTo>
                      <a:pt x="30" y="48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124"/>
              <p:cNvSpPr/>
              <p:nvPr/>
            </p:nvSpPr>
            <p:spPr>
              <a:xfrm>
                <a:off x="4249737" y="4968875"/>
                <a:ext cx="61912" cy="88900"/>
              </a:xfrm>
              <a:custGeom>
                <a:rect b="b" l="l" r="r" t="t"/>
                <a:pathLst>
                  <a:path extrusionOk="0" h="56" w="39">
                    <a:moveTo>
                      <a:pt x="39" y="25"/>
                    </a:moveTo>
                    <a:lnTo>
                      <a:pt x="39" y="56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9" y="2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124"/>
              <p:cNvSpPr/>
              <p:nvPr/>
            </p:nvSpPr>
            <p:spPr>
              <a:xfrm>
                <a:off x="4195762" y="4933950"/>
                <a:ext cx="52387" cy="80962"/>
              </a:xfrm>
              <a:custGeom>
                <a:rect b="b" l="l" r="r" t="t"/>
                <a:pathLst>
                  <a:path extrusionOk="0" h="51" w="33">
                    <a:moveTo>
                      <a:pt x="33" y="21"/>
                    </a:moveTo>
                    <a:lnTo>
                      <a:pt x="33" y="5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3" y="21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124"/>
              <p:cNvSpPr/>
              <p:nvPr/>
            </p:nvSpPr>
            <p:spPr>
              <a:xfrm>
                <a:off x="4138612" y="4895850"/>
                <a:ext cx="53975" cy="79375"/>
              </a:xfrm>
              <a:custGeom>
                <a:rect b="b" l="l" r="r" t="t"/>
                <a:pathLst>
                  <a:path extrusionOk="0" h="50" w="34">
                    <a:moveTo>
                      <a:pt x="34" y="22"/>
                    </a:moveTo>
                    <a:lnTo>
                      <a:pt x="34" y="50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4" y="2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124"/>
              <p:cNvSpPr/>
              <p:nvPr/>
            </p:nvSpPr>
            <p:spPr>
              <a:xfrm>
                <a:off x="4087812" y="4962525"/>
                <a:ext cx="47625" cy="77787"/>
              </a:xfrm>
              <a:custGeom>
                <a:rect b="b" l="l" r="r" t="t"/>
                <a:pathLst>
                  <a:path extrusionOk="0" h="49" w="30">
                    <a:moveTo>
                      <a:pt x="30" y="24"/>
                    </a:moveTo>
                    <a:lnTo>
                      <a:pt x="30" y="49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124"/>
              <p:cNvSpPr/>
              <p:nvPr/>
            </p:nvSpPr>
            <p:spPr>
              <a:xfrm>
                <a:off x="4195762" y="5041900"/>
                <a:ext cx="52387" cy="85725"/>
              </a:xfrm>
              <a:custGeom>
                <a:rect b="b" l="l" r="r" t="t"/>
                <a:pathLst>
                  <a:path extrusionOk="0" h="54" w="33">
                    <a:moveTo>
                      <a:pt x="33" y="24"/>
                    </a:moveTo>
                    <a:lnTo>
                      <a:pt x="33" y="54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3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124"/>
              <p:cNvSpPr/>
              <p:nvPr/>
            </p:nvSpPr>
            <p:spPr>
              <a:xfrm>
                <a:off x="4138612" y="5000625"/>
                <a:ext cx="53975" cy="84137"/>
              </a:xfrm>
              <a:custGeom>
                <a:rect b="b" l="l" r="r" t="t"/>
                <a:pathLst>
                  <a:path extrusionOk="0" h="53" w="34">
                    <a:moveTo>
                      <a:pt x="34" y="25"/>
                    </a:moveTo>
                    <a:lnTo>
                      <a:pt x="34" y="53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2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124"/>
              <p:cNvSpPr/>
              <p:nvPr/>
            </p:nvSpPr>
            <p:spPr>
              <a:xfrm>
                <a:off x="4087812" y="5065712"/>
                <a:ext cx="46037" cy="79375"/>
              </a:xfrm>
              <a:custGeom>
                <a:rect b="b" l="l" r="r" t="t"/>
                <a:pathLst>
                  <a:path extrusionOk="0" h="50" w="29">
                    <a:moveTo>
                      <a:pt x="29" y="23"/>
                    </a:moveTo>
                    <a:lnTo>
                      <a:pt x="29" y="5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9" y="2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124"/>
              <p:cNvSpPr/>
              <p:nvPr/>
            </p:nvSpPr>
            <p:spPr>
              <a:xfrm>
                <a:off x="4248150" y="5192712"/>
                <a:ext cx="63500" cy="100012"/>
              </a:xfrm>
              <a:custGeom>
                <a:rect b="b" l="l" r="r" t="t"/>
                <a:pathLst>
                  <a:path extrusionOk="0" h="63" w="40">
                    <a:moveTo>
                      <a:pt x="40" y="33"/>
                    </a:moveTo>
                    <a:lnTo>
                      <a:pt x="40" y="63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40" y="33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124"/>
              <p:cNvSpPr/>
              <p:nvPr/>
            </p:nvSpPr>
            <p:spPr>
              <a:xfrm>
                <a:off x="4194175" y="5149850"/>
                <a:ext cx="50800" cy="92075"/>
              </a:xfrm>
              <a:custGeom>
                <a:rect b="b" l="l" r="r" t="t"/>
                <a:pathLst>
                  <a:path extrusionOk="0" h="58" w="32">
                    <a:moveTo>
                      <a:pt x="32" y="26"/>
                    </a:moveTo>
                    <a:lnTo>
                      <a:pt x="32" y="58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26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124"/>
              <p:cNvSpPr/>
              <p:nvPr/>
            </p:nvSpPr>
            <p:spPr>
              <a:xfrm>
                <a:off x="4137025" y="5103812"/>
                <a:ext cx="53975" cy="88900"/>
              </a:xfrm>
              <a:custGeom>
                <a:rect b="b" l="l" r="r" t="t"/>
                <a:pathLst>
                  <a:path extrusionOk="0" h="56" w="34">
                    <a:moveTo>
                      <a:pt x="34" y="28"/>
                    </a:moveTo>
                    <a:lnTo>
                      <a:pt x="34" y="56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4" y="28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124"/>
              <p:cNvSpPr/>
              <p:nvPr/>
            </p:nvSpPr>
            <p:spPr>
              <a:xfrm>
                <a:off x="4087812" y="5167312"/>
                <a:ext cx="46037" cy="80962"/>
              </a:xfrm>
              <a:custGeom>
                <a:rect b="b" l="l" r="r" t="t"/>
                <a:pathLst>
                  <a:path extrusionOk="0" h="51" w="29">
                    <a:moveTo>
                      <a:pt x="29" y="24"/>
                    </a:moveTo>
                    <a:lnTo>
                      <a:pt x="29" y="5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29" y="2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124"/>
              <p:cNvSpPr/>
              <p:nvPr/>
            </p:nvSpPr>
            <p:spPr>
              <a:xfrm>
                <a:off x="4248150" y="5308600"/>
                <a:ext cx="63500" cy="101600"/>
              </a:xfrm>
              <a:custGeom>
                <a:rect b="b" l="l" r="r" t="t"/>
                <a:pathLst>
                  <a:path extrusionOk="0" h="64" w="40">
                    <a:moveTo>
                      <a:pt x="40" y="35"/>
                    </a:moveTo>
                    <a:lnTo>
                      <a:pt x="40" y="64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40" y="35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124"/>
              <p:cNvSpPr/>
              <p:nvPr/>
            </p:nvSpPr>
            <p:spPr>
              <a:xfrm>
                <a:off x="4194175" y="5259387"/>
                <a:ext cx="50800" cy="95250"/>
              </a:xfrm>
              <a:custGeom>
                <a:rect b="b" l="l" r="r" t="t"/>
                <a:pathLst>
                  <a:path extrusionOk="0" h="60" w="32">
                    <a:moveTo>
                      <a:pt x="32" y="29"/>
                    </a:moveTo>
                    <a:lnTo>
                      <a:pt x="32" y="60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32" y="29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124"/>
              <p:cNvSpPr/>
              <p:nvPr/>
            </p:nvSpPr>
            <p:spPr>
              <a:xfrm>
                <a:off x="4137025" y="5207000"/>
                <a:ext cx="53975" cy="95250"/>
              </a:xfrm>
              <a:custGeom>
                <a:rect b="b" l="l" r="r" t="t"/>
                <a:pathLst>
                  <a:path extrusionOk="0" h="60" w="34">
                    <a:moveTo>
                      <a:pt x="34" y="32"/>
                    </a:moveTo>
                    <a:lnTo>
                      <a:pt x="34" y="6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124"/>
              <p:cNvSpPr/>
              <p:nvPr/>
            </p:nvSpPr>
            <p:spPr>
              <a:xfrm>
                <a:off x="4087812" y="5267325"/>
                <a:ext cx="46037" cy="88900"/>
              </a:xfrm>
              <a:custGeom>
                <a:rect b="b" l="l" r="r" t="t"/>
                <a:pathLst>
                  <a:path extrusionOk="0" h="56" w="29">
                    <a:moveTo>
                      <a:pt x="29" y="29"/>
                    </a:moveTo>
                    <a:lnTo>
                      <a:pt x="29" y="5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124"/>
              <p:cNvSpPr/>
              <p:nvPr/>
            </p:nvSpPr>
            <p:spPr>
              <a:xfrm>
                <a:off x="4248150" y="5421312"/>
                <a:ext cx="63500" cy="111125"/>
              </a:xfrm>
              <a:custGeom>
                <a:rect b="b" l="l" r="r" t="t"/>
                <a:pathLst>
                  <a:path extrusionOk="0" h="70" w="40">
                    <a:moveTo>
                      <a:pt x="40" y="38"/>
                    </a:moveTo>
                    <a:lnTo>
                      <a:pt x="40" y="70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40" y="3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124"/>
              <p:cNvSpPr/>
              <p:nvPr/>
            </p:nvSpPr>
            <p:spPr>
              <a:xfrm>
                <a:off x="4194175" y="5370512"/>
                <a:ext cx="50800" cy="98425"/>
              </a:xfrm>
              <a:custGeom>
                <a:rect b="b" l="l" r="r" t="t"/>
                <a:pathLst>
                  <a:path extrusionOk="0" h="62" w="32">
                    <a:moveTo>
                      <a:pt x="32" y="31"/>
                    </a:moveTo>
                    <a:lnTo>
                      <a:pt x="32" y="62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2" y="31"/>
                    </a:lnTo>
                    <a:close/>
                  </a:path>
                </a:pathLst>
              </a:cu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124"/>
              <p:cNvSpPr/>
              <p:nvPr/>
            </p:nvSpPr>
            <p:spPr>
              <a:xfrm>
                <a:off x="4137025" y="5314950"/>
                <a:ext cx="53975" cy="98425"/>
              </a:xfrm>
              <a:custGeom>
                <a:rect b="b" l="l" r="r" t="t"/>
                <a:pathLst>
                  <a:path extrusionOk="0" h="62" w="34">
                    <a:moveTo>
                      <a:pt x="34" y="34"/>
                    </a:moveTo>
                    <a:lnTo>
                      <a:pt x="34" y="6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34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124"/>
              <p:cNvSpPr/>
              <p:nvPr/>
            </p:nvSpPr>
            <p:spPr>
              <a:xfrm>
                <a:off x="4249737" y="4852987"/>
                <a:ext cx="60325" cy="85725"/>
              </a:xfrm>
              <a:custGeom>
                <a:rect b="b" l="l" r="r" t="t"/>
                <a:pathLst>
                  <a:path extrusionOk="0" h="54" w="38">
                    <a:moveTo>
                      <a:pt x="38" y="23"/>
                    </a:moveTo>
                    <a:lnTo>
                      <a:pt x="38" y="54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124"/>
              <p:cNvSpPr/>
              <p:nvPr/>
            </p:nvSpPr>
            <p:spPr>
              <a:xfrm>
                <a:off x="4292600" y="4937125"/>
                <a:ext cx="19050" cy="60325"/>
              </a:xfrm>
              <a:custGeom>
                <a:rect b="b" l="l" r="r" t="t"/>
                <a:pathLst>
                  <a:path extrusionOk="0" h="38" w="12">
                    <a:moveTo>
                      <a:pt x="12" y="8"/>
                    </a:moveTo>
                    <a:lnTo>
                      <a:pt x="12" y="3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124"/>
              <p:cNvSpPr/>
              <p:nvPr/>
            </p:nvSpPr>
            <p:spPr>
              <a:xfrm>
                <a:off x="4249737" y="5081587"/>
                <a:ext cx="60325" cy="92075"/>
              </a:xfrm>
              <a:custGeom>
                <a:rect b="b" l="l" r="r" t="t"/>
                <a:pathLst>
                  <a:path extrusionOk="0" h="58" w="38">
                    <a:moveTo>
                      <a:pt x="38" y="27"/>
                    </a:moveTo>
                    <a:lnTo>
                      <a:pt x="38" y="58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38" y="27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124"/>
              <p:cNvSpPr txBox="1"/>
              <p:nvPr/>
            </p:nvSpPr>
            <p:spPr>
              <a:xfrm>
                <a:off x="4310062" y="5364162"/>
                <a:ext cx="28575" cy="50800"/>
              </a:xfrm>
              <a:prstGeom prst="rect">
                <a:avLst/>
              </a:prstGeom>
              <a:solidFill>
                <a:srgbClr val="6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124"/>
              <p:cNvSpPr/>
              <p:nvPr/>
            </p:nvSpPr>
            <p:spPr>
              <a:xfrm>
                <a:off x="4048125" y="4622800"/>
                <a:ext cx="441325" cy="125412"/>
              </a:xfrm>
              <a:custGeom>
                <a:rect b="b" l="l" r="r" t="t"/>
                <a:pathLst>
                  <a:path extrusionOk="0" h="79" w="278">
                    <a:moveTo>
                      <a:pt x="0" y="0"/>
                    </a:moveTo>
                    <a:lnTo>
                      <a:pt x="119" y="6"/>
                    </a:lnTo>
                    <a:lnTo>
                      <a:pt x="278" y="75"/>
                    </a:lnTo>
                    <a:lnTo>
                      <a:pt x="168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124"/>
              <p:cNvSpPr/>
              <p:nvPr/>
            </p:nvSpPr>
            <p:spPr>
              <a:xfrm>
                <a:off x="4316412" y="4738687"/>
                <a:ext cx="171450" cy="93662"/>
              </a:xfrm>
              <a:custGeom>
                <a:rect b="b" l="l" r="r" t="t"/>
                <a:pathLst>
                  <a:path extrusionOk="0" h="59" w="108">
                    <a:moveTo>
                      <a:pt x="1" y="1"/>
                    </a:moveTo>
                    <a:lnTo>
                      <a:pt x="108" y="0"/>
                    </a:lnTo>
                    <a:lnTo>
                      <a:pt x="108" y="59"/>
                    </a:lnTo>
                    <a:lnTo>
                      <a:pt x="0" y="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124"/>
              <p:cNvSpPr/>
              <p:nvPr/>
            </p:nvSpPr>
            <p:spPr>
              <a:xfrm>
                <a:off x="4049712" y="4622800"/>
                <a:ext cx="273050" cy="207962"/>
              </a:xfrm>
              <a:custGeom>
                <a:rect b="b" l="l" r="r" t="t"/>
                <a:pathLst>
                  <a:path extrusionOk="0" h="131" w="172">
                    <a:moveTo>
                      <a:pt x="0" y="0"/>
                    </a:moveTo>
                    <a:lnTo>
                      <a:pt x="0" y="45"/>
                    </a:lnTo>
                    <a:lnTo>
                      <a:pt x="172" y="131"/>
                    </a:lnTo>
                    <a:lnTo>
                      <a:pt x="172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24" name="Google Shape;2224;p124"/>
            <p:cNvCxnSpPr/>
            <p:nvPr/>
          </p:nvCxnSpPr>
          <p:spPr>
            <a:xfrm>
              <a:off x="1115152924" y="684279498"/>
              <a:ext cx="1601486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5" name="Google Shape;2225;p124"/>
            <p:cNvCxnSpPr/>
            <p:nvPr/>
          </p:nvCxnSpPr>
          <p:spPr>
            <a:xfrm>
              <a:off x="1040966280" y="697529810"/>
              <a:ext cx="2747772" cy="3322025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6" name="Google Shape;2226;p124"/>
            <p:cNvCxnSpPr/>
            <p:nvPr/>
          </p:nvCxnSpPr>
          <p:spPr>
            <a:xfrm flipH="1">
              <a:off x="920854758" y="1176430970"/>
              <a:ext cx="80466970" cy="1362881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7" name="Google Shape;2227;p124"/>
            <p:cNvCxnSpPr/>
            <p:nvPr/>
          </p:nvCxnSpPr>
          <p:spPr>
            <a:xfrm flipH="1">
              <a:off x="1022910226" y="1176430970"/>
              <a:ext cx="15308450" cy="265951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8" name="Google Shape;2228;p124"/>
            <p:cNvCxnSpPr/>
            <p:nvPr/>
          </p:nvCxnSpPr>
          <p:spPr>
            <a:xfrm>
              <a:off x="1114367806" y="1140466180"/>
              <a:ext cx="33756822" cy="1022160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29" name="Google Shape;2229;p124"/>
            <p:cNvSpPr txBox="1"/>
            <p:nvPr/>
          </p:nvSpPr>
          <p:spPr>
            <a:xfrm>
              <a:off x="780724839" y="1409256469"/>
              <a:ext cx="186447452" cy="30664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2230" name="Google Shape;2230;p124"/>
            <p:cNvSpPr txBox="1"/>
            <p:nvPr/>
          </p:nvSpPr>
          <p:spPr>
            <a:xfrm>
              <a:off x="933023035" y="1586242161"/>
              <a:ext cx="186840090" cy="30664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2231" name="Google Shape;2231;p124"/>
            <p:cNvSpPr txBox="1"/>
            <p:nvPr/>
          </p:nvSpPr>
          <p:spPr>
            <a:xfrm>
              <a:off x="1090816622" y="1458471571"/>
              <a:ext cx="186840090" cy="30664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grpSp>
          <p:nvGrpSpPr>
            <p:cNvPr id="2232" name="Google Shape;2232;p124"/>
            <p:cNvGrpSpPr/>
            <p:nvPr/>
          </p:nvGrpSpPr>
          <p:grpSpPr>
            <a:xfrm>
              <a:off x="966387213" y="603832057"/>
              <a:ext cx="140915485" cy="170360134"/>
              <a:chOff x="846137" y="509587"/>
              <a:chExt cx="569913" cy="285750"/>
            </a:xfrm>
          </p:grpSpPr>
          <p:grpSp>
            <p:nvGrpSpPr>
              <p:cNvPr id="2233" name="Google Shape;2233;p124"/>
              <p:cNvGrpSpPr/>
              <p:nvPr/>
            </p:nvGrpSpPr>
            <p:grpSpPr>
              <a:xfrm>
                <a:off x="846137" y="509587"/>
                <a:ext cx="569913" cy="285750"/>
                <a:chOff x="1601787" y="1039812"/>
                <a:chExt cx="569913" cy="285750"/>
              </a:xfrm>
            </p:grpSpPr>
            <p:sp>
              <p:nvSpPr>
                <p:cNvPr id="2234" name="Google Shape;2234;p124"/>
                <p:cNvSpPr/>
                <p:nvPr/>
              </p:nvSpPr>
              <p:spPr>
                <a:xfrm>
                  <a:off x="1606550" y="1166812"/>
                  <a:ext cx="565150" cy="15875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235" name="Google Shape;2235;p124"/>
                <p:cNvCxnSpPr/>
                <p:nvPr/>
              </p:nvCxnSpPr>
              <p:spPr>
                <a:xfrm>
                  <a:off x="1606550" y="1154112"/>
                  <a:ext cx="0" cy="9842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36" name="Google Shape;2236;p124"/>
                <p:cNvCxnSpPr/>
                <p:nvPr/>
              </p:nvCxnSpPr>
              <p:spPr>
                <a:xfrm>
                  <a:off x="2171700" y="1154112"/>
                  <a:ext cx="0" cy="9842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237" name="Google Shape;2237;p124"/>
                <p:cNvSpPr txBox="1"/>
                <p:nvPr/>
              </p:nvSpPr>
              <p:spPr>
                <a:xfrm>
                  <a:off x="1606550" y="1154112"/>
                  <a:ext cx="560387" cy="96837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8" name="Google Shape;2238;p124"/>
                <p:cNvSpPr/>
                <p:nvPr/>
              </p:nvSpPr>
              <p:spPr>
                <a:xfrm>
                  <a:off x="1601787" y="1039812"/>
                  <a:ext cx="565150" cy="18415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239" name="Google Shape;2239;p124"/>
                <p:cNvGrpSpPr/>
                <p:nvPr/>
              </p:nvGrpSpPr>
              <p:grpSpPr>
                <a:xfrm>
                  <a:off x="1738312" y="1081087"/>
                  <a:ext cx="279400" cy="107950"/>
                  <a:chOff x="4521200" y="1346200"/>
                  <a:chExt cx="222250" cy="155575"/>
                </a:xfrm>
              </p:grpSpPr>
              <p:cxnSp>
                <p:nvCxnSpPr>
                  <p:cNvPr id="2240" name="Google Shape;2240;p124"/>
                  <p:cNvCxnSpPr/>
                  <p:nvPr/>
                </p:nvCxnSpPr>
                <p:spPr>
                  <a:xfrm flipH="1" rot="10800000">
                    <a:off x="4521200" y="1346200"/>
                    <a:ext cx="79375" cy="3175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1" name="Google Shape;2241;p124"/>
                  <p:cNvCxnSpPr/>
                  <p:nvPr/>
                </p:nvCxnSpPr>
                <p:spPr>
                  <a:xfrm>
                    <a:off x="4673600" y="1501775"/>
                    <a:ext cx="6985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2" name="Google Shape;2242;p124"/>
                  <p:cNvCxnSpPr/>
                  <p:nvPr/>
                </p:nvCxnSpPr>
                <p:spPr>
                  <a:xfrm>
                    <a:off x="4594225" y="1349375"/>
                    <a:ext cx="82550" cy="15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243" name="Google Shape;2243;p124"/>
                <p:cNvGrpSpPr/>
                <p:nvPr/>
              </p:nvGrpSpPr>
              <p:grpSpPr>
                <a:xfrm flipH="1" rot="10800000">
                  <a:off x="1738312" y="1079500"/>
                  <a:ext cx="279400" cy="107950"/>
                  <a:chOff x="4521200" y="1346200"/>
                  <a:chExt cx="222250" cy="155575"/>
                </a:xfrm>
              </p:grpSpPr>
              <p:cxnSp>
                <p:nvCxnSpPr>
                  <p:cNvPr id="2244" name="Google Shape;2244;p124"/>
                  <p:cNvCxnSpPr/>
                  <p:nvPr/>
                </p:nvCxnSpPr>
                <p:spPr>
                  <a:xfrm flipH="1" rot="10800000">
                    <a:off x="4521200" y="1346200"/>
                    <a:ext cx="79375" cy="3175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5" name="Google Shape;2245;p124"/>
                  <p:cNvCxnSpPr/>
                  <p:nvPr/>
                </p:nvCxnSpPr>
                <p:spPr>
                  <a:xfrm>
                    <a:off x="4673600" y="1501775"/>
                    <a:ext cx="69850" cy="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6" name="Google Shape;2246;p124"/>
                  <p:cNvCxnSpPr/>
                  <p:nvPr/>
                </p:nvCxnSpPr>
                <p:spPr>
                  <a:xfrm>
                    <a:off x="4594225" y="1349375"/>
                    <a:ext cx="82550" cy="1524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cxnSp>
            <p:nvCxnSpPr>
              <p:cNvPr id="2247" name="Google Shape;2247;p124"/>
              <p:cNvCxnSpPr/>
              <p:nvPr/>
            </p:nvCxnSpPr>
            <p:spPr>
              <a:xfrm>
                <a:off x="849312" y="584200"/>
                <a:ext cx="0" cy="9842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248" name="Google Shape;2248;p124"/>
            <p:cNvCxnSpPr/>
            <p:nvPr/>
          </p:nvCxnSpPr>
          <p:spPr>
            <a:xfrm>
              <a:off x="1282366935" y="690904954"/>
              <a:ext cx="6123330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49" name="Google Shape;2249;p124"/>
            <p:cNvSpPr txBox="1"/>
            <p:nvPr/>
          </p:nvSpPr>
          <p:spPr>
            <a:xfrm>
              <a:off x="1513954421" y="565974125"/>
              <a:ext cx="260634072" cy="239450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250" name="Google Shape;2250;p124"/>
            <p:cNvSpPr txBox="1"/>
            <p:nvPr/>
          </p:nvSpPr>
          <p:spPr>
            <a:xfrm>
              <a:off x="1178741281" y="1725369087"/>
              <a:ext cx="401941714" cy="422114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demilitarized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zone</a:t>
              </a:r>
              <a:endParaRPr/>
            </a:p>
          </p:txBody>
        </p:sp>
        <p:sp>
          <p:nvSpPr>
            <p:cNvPr id="2251" name="Google Shape;2251;p124"/>
            <p:cNvSpPr txBox="1"/>
            <p:nvPr/>
          </p:nvSpPr>
          <p:spPr>
            <a:xfrm>
              <a:off x="945583745" y="0"/>
              <a:ext cx="203718380" cy="201592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firewall</a:t>
              </a:r>
              <a:endParaRPr/>
            </a:p>
          </p:txBody>
        </p:sp>
        <p:sp>
          <p:nvSpPr>
            <p:cNvPr id="2252" name="Google Shape;2252;p124"/>
            <p:cNvSpPr/>
            <p:nvPr/>
          </p:nvSpPr>
          <p:spPr>
            <a:xfrm>
              <a:off x="1024480414" y="871675591"/>
              <a:ext cx="33364427" cy="804481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124"/>
            <p:cNvSpPr txBox="1"/>
            <p:nvPr/>
          </p:nvSpPr>
          <p:spPr>
            <a:xfrm>
              <a:off x="322652451" y="1329755197"/>
              <a:ext cx="312054489" cy="495937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IDS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sensors</a:t>
              </a:r>
              <a:endParaRPr/>
            </a:p>
          </p:txBody>
        </p:sp>
        <p:cxnSp>
          <p:nvCxnSpPr>
            <p:cNvPr id="2254" name="Google Shape;2254;p124"/>
            <p:cNvCxnSpPr/>
            <p:nvPr/>
          </p:nvCxnSpPr>
          <p:spPr>
            <a:xfrm flipH="1" rot="10800000">
              <a:off x="487903978" y="946445070"/>
              <a:ext cx="532258750" cy="414542984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5" name="Google Shape;2255;p124"/>
            <p:cNvSpPr/>
            <p:nvPr/>
          </p:nvSpPr>
          <p:spPr>
            <a:xfrm>
              <a:off x="6280337" y="52054111"/>
              <a:ext cx="902406364" cy="1078001344"/>
            </a:xfrm>
            <a:custGeom>
              <a:rect b="b" l="l" r="r" t="t"/>
              <a:pathLst>
                <a:path extrusionOk="0" h="10000" w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124"/>
            <p:cNvSpPr txBox="1"/>
            <p:nvPr/>
          </p:nvSpPr>
          <p:spPr>
            <a:xfrm>
              <a:off x="854126179" y="709833886"/>
              <a:ext cx="10205551" cy="118305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cxnSp>
          <p:nvCxnSpPr>
            <p:cNvPr id="2257" name="Google Shape;2257;p124"/>
            <p:cNvCxnSpPr/>
            <p:nvPr/>
          </p:nvCxnSpPr>
          <p:spPr>
            <a:xfrm>
              <a:off x="566800647" y="663457793"/>
              <a:ext cx="393698902" cy="2839633"/>
            </a:xfrm>
            <a:prstGeom prst="straightConnector1">
              <a:avLst/>
            </a:prstGeom>
            <a:noFill/>
            <a:ln cap="flat" cmpd="sng" w="111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8" name="Google Shape;2258;p124"/>
            <p:cNvCxnSpPr/>
            <p:nvPr/>
          </p:nvCxnSpPr>
          <p:spPr>
            <a:xfrm rot="10800000">
              <a:off x="112653718" y="376685109"/>
              <a:ext cx="1373824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9" name="Google Shape;2259;p124"/>
            <p:cNvCxnSpPr/>
            <p:nvPr/>
          </p:nvCxnSpPr>
          <p:spPr>
            <a:xfrm flipH="1">
              <a:off x="177419597" y="405078506"/>
              <a:ext cx="98130300" cy="2877193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0" name="Google Shape;2260;p124"/>
            <p:cNvCxnSpPr/>
            <p:nvPr/>
          </p:nvCxnSpPr>
          <p:spPr>
            <a:xfrm>
              <a:off x="312054475" y="422114515"/>
              <a:ext cx="18055975" cy="1760388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261" name="Google Shape;2261;p124"/>
            <p:cNvGrpSpPr/>
            <p:nvPr/>
          </p:nvGrpSpPr>
          <p:grpSpPr>
            <a:xfrm>
              <a:off x="0" y="259325892"/>
              <a:ext cx="140522597" cy="286772608"/>
              <a:chOff x="-69850" y="2338387"/>
              <a:chExt cx="1557337" cy="1754187"/>
            </a:xfrm>
          </p:grpSpPr>
          <p:pic>
            <p:nvPicPr>
              <p:cNvPr descr="desktop_computer_stylized_medium" id="2262" name="Google Shape;2262;p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3" name="Google Shape;2263;p12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4" name="Google Shape;2264;p124"/>
            <p:cNvGrpSpPr/>
            <p:nvPr/>
          </p:nvGrpSpPr>
          <p:grpSpPr>
            <a:xfrm>
              <a:off x="231195109" y="550831109"/>
              <a:ext cx="140522597" cy="286772608"/>
              <a:chOff x="-69850" y="2338387"/>
              <a:chExt cx="1557337" cy="1754187"/>
            </a:xfrm>
          </p:grpSpPr>
          <p:pic>
            <p:nvPicPr>
              <p:cNvPr descr="desktop_computer_stylized_medium" id="2265" name="Google Shape;2265;p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6" name="Google Shape;2266;p12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67" name="Google Shape;2267;p124"/>
            <p:cNvCxnSpPr/>
            <p:nvPr/>
          </p:nvCxnSpPr>
          <p:spPr>
            <a:xfrm>
              <a:off x="366222408" y="380470955"/>
              <a:ext cx="93420045" cy="1817174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8" name="Google Shape;2268;p124"/>
            <p:cNvCxnSpPr/>
            <p:nvPr/>
          </p:nvCxnSpPr>
          <p:spPr>
            <a:xfrm flipH="1">
              <a:off x="423530522" y="675761869"/>
              <a:ext cx="29831612" cy="1750920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9" name="Google Shape;2269;p124"/>
            <p:cNvCxnSpPr/>
            <p:nvPr/>
          </p:nvCxnSpPr>
          <p:spPr>
            <a:xfrm>
              <a:off x="523623312" y="682386574"/>
              <a:ext cx="18055975" cy="1760388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0" name="Google Shape;2270;p124"/>
            <p:cNvCxnSpPr/>
            <p:nvPr/>
          </p:nvCxnSpPr>
          <p:spPr>
            <a:xfrm rot="10800000">
              <a:off x="325007579" y="353023794"/>
              <a:ext cx="1373824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271" name="Google Shape;2271;p124"/>
            <p:cNvGrpSpPr/>
            <p:nvPr/>
          </p:nvGrpSpPr>
          <p:grpSpPr>
            <a:xfrm>
              <a:off x="331287918" y="773245331"/>
              <a:ext cx="140522597" cy="286773191"/>
              <a:chOff x="-69850" y="2338387"/>
              <a:chExt cx="1557337" cy="1754187"/>
            </a:xfrm>
          </p:grpSpPr>
          <p:pic>
            <p:nvPicPr>
              <p:cNvPr descr="desktop_computer_stylized_medium" id="2272" name="Google Shape;2272;p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3" name="Google Shape;2273;p12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4" name="Google Shape;2274;p124"/>
            <p:cNvGrpSpPr/>
            <p:nvPr/>
          </p:nvGrpSpPr>
          <p:grpSpPr>
            <a:xfrm>
              <a:off x="444334027" y="813942779"/>
              <a:ext cx="140522597" cy="286772608"/>
              <a:chOff x="-69850" y="2338387"/>
              <a:chExt cx="1557337" cy="1754187"/>
            </a:xfrm>
          </p:grpSpPr>
          <p:pic>
            <p:nvPicPr>
              <p:cNvPr descr="desktop_computer_stylized_medium" id="2275" name="Google Shape;2275;p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76" name="Google Shape;2276;p12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77" name="Google Shape;2277;p1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9419481" y="285826447"/>
              <a:ext cx="167606437" cy="179824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8" name="Google Shape;2278;p1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5081904" y="533795032"/>
              <a:ext cx="167606678" cy="1798245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9" name="Google Shape;2279;p124"/>
            <p:cNvGrpSpPr/>
            <p:nvPr/>
          </p:nvGrpSpPr>
          <p:grpSpPr>
            <a:xfrm>
              <a:off x="393306256" y="179824619"/>
              <a:ext cx="140522597" cy="286772608"/>
              <a:chOff x="-69850" y="2338387"/>
              <a:chExt cx="1557337" cy="1754187"/>
            </a:xfrm>
          </p:grpSpPr>
          <p:pic>
            <p:nvPicPr>
              <p:cNvPr descr="desktop_computer_stylized_medium" id="2280" name="Google Shape;2280;p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1" name="Google Shape;2281;p124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2" name="Google Shape;2282;p124"/>
            <p:cNvGrpSpPr/>
            <p:nvPr/>
          </p:nvGrpSpPr>
          <p:grpSpPr>
            <a:xfrm>
              <a:off x="116186287" y="651154328"/>
              <a:ext cx="70703417" cy="319898487"/>
              <a:chOff x="6572250" y="681037"/>
              <a:chExt cx="2263775" cy="3803650"/>
            </a:xfrm>
          </p:grpSpPr>
          <p:sp>
            <p:nvSpPr>
              <p:cNvPr id="2283" name="Google Shape;2283;p1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124"/>
              <p:cNvSpPr txBox="1"/>
              <p:nvPr/>
            </p:nvSpPr>
            <p:spPr>
              <a:xfrm>
                <a:off x="6684962" y="681037"/>
                <a:ext cx="1646237" cy="3624262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1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1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124"/>
              <p:cNvSpPr txBox="1"/>
              <p:nvPr/>
            </p:nvSpPr>
            <p:spPr>
              <a:xfrm>
                <a:off x="6684962" y="1096962"/>
                <a:ext cx="942975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88" name="Google Shape;2288;p124"/>
              <p:cNvGrpSpPr/>
              <p:nvPr/>
            </p:nvGrpSpPr>
            <p:grpSpPr>
              <a:xfrm>
                <a:off x="7540309" y="1063762"/>
                <a:ext cx="917248" cy="213627"/>
                <a:chOff x="976312" y="4079875"/>
                <a:chExt cx="1144587" cy="204787"/>
              </a:xfrm>
            </p:grpSpPr>
            <p:sp>
              <p:nvSpPr>
                <p:cNvPr id="2289" name="Google Shape;2289;p124"/>
                <p:cNvSpPr/>
                <p:nvPr/>
              </p:nvSpPr>
              <p:spPr>
                <a:xfrm>
                  <a:off x="976312" y="4079875"/>
                  <a:ext cx="1144587" cy="2047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0" name="Google Shape;2290;p124"/>
                <p:cNvSpPr/>
                <p:nvPr/>
              </p:nvSpPr>
              <p:spPr>
                <a:xfrm>
                  <a:off x="1006475" y="4102100"/>
                  <a:ext cx="1098550" cy="1619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1" name="Google Shape;2291;p124"/>
              <p:cNvSpPr txBox="1"/>
              <p:nvPr/>
            </p:nvSpPr>
            <p:spPr>
              <a:xfrm>
                <a:off x="6710362" y="1614487"/>
                <a:ext cx="942975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2" name="Google Shape;2292;p124"/>
              <p:cNvGrpSpPr/>
              <p:nvPr/>
            </p:nvGrpSpPr>
            <p:grpSpPr>
              <a:xfrm>
                <a:off x="7539678" y="1581036"/>
                <a:ext cx="917248" cy="214256"/>
                <a:chOff x="979487" y="4079875"/>
                <a:chExt cx="1144587" cy="222250"/>
              </a:xfrm>
            </p:grpSpPr>
            <p:sp>
              <p:nvSpPr>
                <p:cNvPr id="2293" name="Google Shape;2293;p124"/>
                <p:cNvSpPr/>
                <p:nvPr/>
              </p:nvSpPr>
              <p:spPr>
                <a:xfrm>
                  <a:off x="979487" y="4079875"/>
                  <a:ext cx="1144587" cy="2222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4" name="Google Shape;2294;p124"/>
                <p:cNvSpPr/>
                <p:nvPr/>
              </p:nvSpPr>
              <p:spPr>
                <a:xfrm>
                  <a:off x="995362" y="4103687"/>
                  <a:ext cx="1112837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5" name="Google Shape;2295;p124"/>
              <p:cNvSpPr txBox="1"/>
              <p:nvPr/>
            </p:nvSpPr>
            <p:spPr>
              <a:xfrm>
                <a:off x="6684962" y="2155825"/>
                <a:ext cx="955675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124"/>
              <p:cNvSpPr txBox="1"/>
              <p:nvPr/>
            </p:nvSpPr>
            <p:spPr>
              <a:xfrm>
                <a:off x="6710362" y="2627312"/>
                <a:ext cx="942975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7" name="Google Shape;2297;p124"/>
              <p:cNvGrpSpPr/>
              <p:nvPr/>
            </p:nvGrpSpPr>
            <p:grpSpPr>
              <a:xfrm>
                <a:off x="7514912" y="2582452"/>
                <a:ext cx="930275" cy="248335"/>
                <a:chOff x="971550" y="4076700"/>
                <a:chExt cx="1158875" cy="228600"/>
              </a:xfrm>
            </p:grpSpPr>
            <p:sp>
              <p:nvSpPr>
                <p:cNvPr id="2298" name="Google Shape;2298;p124"/>
                <p:cNvSpPr/>
                <p:nvPr/>
              </p:nvSpPr>
              <p:spPr>
                <a:xfrm>
                  <a:off x="971550" y="4076700"/>
                  <a:ext cx="1158875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9" name="Google Shape;2299;p124"/>
                <p:cNvSpPr/>
                <p:nvPr/>
              </p:nvSpPr>
              <p:spPr>
                <a:xfrm>
                  <a:off x="1003300" y="4108450"/>
                  <a:ext cx="1095375" cy="1762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0" name="Google Shape;2300;p1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1" name="Google Shape;2301;p124"/>
              <p:cNvGrpSpPr/>
              <p:nvPr/>
            </p:nvGrpSpPr>
            <p:grpSpPr>
              <a:xfrm>
                <a:off x="7526985" y="2109787"/>
                <a:ext cx="904810" cy="214312"/>
                <a:chOff x="979487" y="4079875"/>
                <a:chExt cx="1127125" cy="214312"/>
              </a:xfrm>
            </p:grpSpPr>
            <p:sp>
              <p:nvSpPr>
                <p:cNvPr id="2302" name="Google Shape;2302;p124"/>
                <p:cNvSpPr/>
                <p:nvPr/>
              </p:nvSpPr>
              <p:spPr>
                <a:xfrm>
                  <a:off x="979487" y="4079875"/>
                  <a:ext cx="1127125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3" name="Google Shape;2303;p124"/>
                <p:cNvSpPr/>
                <p:nvPr/>
              </p:nvSpPr>
              <p:spPr>
                <a:xfrm>
                  <a:off x="1011237" y="4102100"/>
                  <a:ext cx="1079500" cy="1571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4" name="Google Shape;2304;p124"/>
              <p:cNvSpPr txBox="1"/>
              <p:nvPr/>
            </p:nvSpPr>
            <p:spPr>
              <a:xfrm>
                <a:off x="8331200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1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1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124"/>
              <p:cNvSpPr/>
              <p:nvPr/>
            </p:nvSpPr>
            <p:spPr>
              <a:xfrm>
                <a:off x="8759825" y="4135437"/>
                <a:ext cx="76200" cy="15716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1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124"/>
              <p:cNvSpPr/>
              <p:nvPr/>
            </p:nvSpPr>
            <p:spPr>
              <a:xfrm>
                <a:off x="6572250" y="4259262"/>
                <a:ext cx="1897062" cy="2254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124"/>
              <p:cNvSpPr/>
              <p:nvPr/>
            </p:nvSpPr>
            <p:spPr>
              <a:xfrm>
                <a:off x="6684962" y="4305300"/>
                <a:ext cx="1684337" cy="1238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124"/>
              <p:cNvSpPr/>
              <p:nvPr/>
            </p:nvSpPr>
            <p:spPr>
              <a:xfrm>
                <a:off x="6835775" y="3786187"/>
                <a:ext cx="250825" cy="2143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124"/>
              <p:cNvSpPr/>
              <p:nvPr/>
            </p:nvSpPr>
            <p:spPr>
              <a:xfrm>
                <a:off x="7124700" y="3786187"/>
                <a:ext cx="250825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124"/>
              <p:cNvSpPr/>
              <p:nvPr/>
            </p:nvSpPr>
            <p:spPr>
              <a:xfrm>
                <a:off x="7402512" y="3775075"/>
                <a:ext cx="250825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124"/>
              <p:cNvSpPr txBox="1"/>
              <p:nvPr/>
            </p:nvSpPr>
            <p:spPr>
              <a:xfrm>
                <a:off x="8029575" y="2909887"/>
                <a:ext cx="138112" cy="1216025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5" name="Google Shape;2315;p124"/>
            <p:cNvSpPr txBox="1"/>
            <p:nvPr/>
          </p:nvSpPr>
          <p:spPr>
            <a:xfrm>
              <a:off x="573080971" y="251754430"/>
              <a:ext cx="267699469" cy="422114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grpSp>
          <p:nvGrpSpPr>
            <p:cNvPr id="2316" name="Google Shape;2316;p124"/>
            <p:cNvGrpSpPr/>
            <p:nvPr/>
          </p:nvGrpSpPr>
          <p:grpSpPr>
            <a:xfrm>
              <a:off x="866686823" y="1150877262"/>
              <a:ext cx="54560570" cy="279201043"/>
              <a:chOff x="6572250" y="681037"/>
              <a:chExt cx="2262187" cy="3803650"/>
            </a:xfrm>
          </p:grpSpPr>
          <p:sp>
            <p:nvSpPr>
              <p:cNvPr id="2317" name="Google Shape;2317;p1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124"/>
              <p:cNvSpPr txBox="1"/>
              <p:nvPr/>
            </p:nvSpPr>
            <p:spPr>
              <a:xfrm>
                <a:off x="6686550" y="681037"/>
                <a:ext cx="1643062" cy="362267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1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1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124"/>
              <p:cNvSpPr txBox="1"/>
              <p:nvPr/>
            </p:nvSpPr>
            <p:spPr>
              <a:xfrm>
                <a:off x="6686550" y="1093787"/>
                <a:ext cx="944562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2" name="Google Shape;2322;p124"/>
              <p:cNvGrpSpPr/>
              <p:nvPr/>
            </p:nvGrpSpPr>
            <p:grpSpPr>
              <a:xfrm>
                <a:off x="7532676" y="1055482"/>
                <a:ext cx="927426" cy="218595"/>
                <a:chOff x="966787" y="4071937"/>
                <a:chExt cx="1157287" cy="209550"/>
              </a:xfrm>
            </p:grpSpPr>
            <p:sp>
              <p:nvSpPr>
                <p:cNvPr id="2323" name="Google Shape;2323;p124"/>
                <p:cNvSpPr/>
                <p:nvPr/>
              </p:nvSpPr>
              <p:spPr>
                <a:xfrm>
                  <a:off x="966787" y="4071937"/>
                  <a:ext cx="1157287" cy="2095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4" name="Google Shape;2324;p124"/>
                <p:cNvSpPr/>
                <p:nvPr/>
              </p:nvSpPr>
              <p:spPr>
                <a:xfrm>
                  <a:off x="987425" y="4095750"/>
                  <a:ext cx="1117600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5" name="Google Shape;2325;p124"/>
              <p:cNvSpPr txBox="1"/>
              <p:nvPr/>
            </p:nvSpPr>
            <p:spPr>
              <a:xfrm>
                <a:off x="6702425" y="1622425"/>
                <a:ext cx="944562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6" name="Google Shape;2326;p124"/>
              <p:cNvGrpSpPr/>
              <p:nvPr/>
            </p:nvGrpSpPr>
            <p:grpSpPr>
              <a:xfrm>
                <a:off x="7532045" y="1584097"/>
                <a:ext cx="927426" cy="206603"/>
                <a:chOff x="969962" y="4083050"/>
                <a:chExt cx="1157287" cy="214312"/>
              </a:xfrm>
            </p:grpSpPr>
            <p:sp>
              <p:nvSpPr>
                <p:cNvPr id="2327" name="Google Shape;2327;p124"/>
                <p:cNvSpPr/>
                <p:nvPr/>
              </p:nvSpPr>
              <p:spPr>
                <a:xfrm>
                  <a:off x="969962" y="4083050"/>
                  <a:ext cx="1157287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8" name="Google Shape;2328;p124"/>
                <p:cNvSpPr/>
                <p:nvPr/>
              </p:nvSpPr>
              <p:spPr>
                <a:xfrm>
                  <a:off x="990600" y="4095750"/>
                  <a:ext cx="1117600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9" name="Google Shape;2329;p124"/>
              <p:cNvSpPr txBox="1"/>
              <p:nvPr/>
            </p:nvSpPr>
            <p:spPr>
              <a:xfrm>
                <a:off x="6686550" y="2163762"/>
                <a:ext cx="960437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124"/>
              <p:cNvSpPr txBox="1"/>
              <p:nvPr/>
            </p:nvSpPr>
            <p:spPr>
              <a:xfrm>
                <a:off x="6702425" y="2627312"/>
                <a:ext cx="96043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1" name="Google Shape;2331;p124"/>
              <p:cNvGrpSpPr/>
              <p:nvPr/>
            </p:nvGrpSpPr>
            <p:grpSpPr>
              <a:xfrm>
                <a:off x="7516186" y="2589350"/>
                <a:ext cx="927726" cy="232814"/>
                <a:chOff x="973137" y="4083050"/>
                <a:chExt cx="1155700" cy="214312"/>
              </a:xfrm>
            </p:grpSpPr>
            <p:sp>
              <p:nvSpPr>
                <p:cNvPr id="2332" name="Google Shape;2332;p124"/>
                <p:cNvSpPr/>
                <p:nvPr/>
              </p:nvSpPr>
              <p:spPr>
                <a:xfrm>
                  <a:off x="973137" y="4083050"/>
                  <a:ext cx="1155700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3" name="Google Shape;2333;p124"/>
                <p:cNvSpPr/>
                <p:nvPr/>
              </p:nvSpPr>
              <p:spPr>
                <a:xfrm>
                  <a:off x="993775" y="4106862"/>
                  <a:ext cx="1114425" cy="1666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34" name="Google Shape;2334;p1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5" name="Google Shape;2335;p124"/>
              <p:cNvGrpSpPr/>
              <p:nvPr/>
            </p:nvGrpSpPr>
            <p:grpSpPr>
              <a:xfrm>
                <a:off x="7516790" y="2112962"/>
                <a:ext cx="911181" cy="219075"/>
                <a:chOff x="966787" y="4083050"/>
                <a:chExt cx="1135062" cy="219075"/>
              </a:xfrm>
            </p:grpSpPr>
            <p:sp>
              <p:nvSpPr>
                <p:cNvPr id="2336" name="Google Shape;2336;p124"/>
                <p:cNvSpPr/>
                <p:nvPr/>
              </p:nvSpPr>
              <p:spPr>
                <a:xfrm>
                  <a:off x="966787" y="4083050"/>
                  <a:ext cx="1135062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7" name="Google Shape;2337;p124"/>
                <p:cNvSpPr/>
                <p:nvPr/>
              </p:nvSpPr>
              <p:spPr>
                <a:xfrm>
                  <a:off x="985837" y="4108450"/>
                  <a:ext cx="11144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38" name="Google Shape;2338;p124"/>
              <p:cNvSpPr txBox="1"/>
              <p:nvPr/>
            </p:nvSpPr>
            <p:spPr>
              <a:xfrm>
                <a:off x="8329612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1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1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124"/>
              <p:cNvSpPr/>
              <p:nvPr/>
            </p:nvSpPr>
            <p:spPr>
              <a:xfrm>
                <a:off x="8753475" y="4137025"/>
                <a:ext cx="80962" cy="15398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1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124"/>
              <p:cNvSpPr/>
              <p:nvPr/>
            </p:nvSpPr>
            <p:spPr>
              <a:xfrm>
                <a:off x="6572250" y="4252912"/>
                <a:ext cx="1903412" cy="23177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124"/>
              <p:cNvSpPr/>
              <p:nvPr/>
            </p:nvSpPr>
            <p:spPr>
              <a:xfrm>
                <a:off x="6686550" y="4303712"/>
                <a:ext cx="1692275" cy="1285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124"/>
              <p:cNvSpPr/>
              <p:nvPr/>
            </p:nvSpPr>
            <p:spPr>
              <a:xfrm>
                <a:off x="6832600" y="3787775"/>
                <a:ext cx="260350" cy="21907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124"/>
              <p:cNvSpPr/>
              <p:nvPr/>
            </p:nvSpPr>
            <p:spPr>
              <a:xfrm>
                <a:off x="7126287" y="3787775"/>
                <a:ext cx="244475" cy="2317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124"/>
              <p:cNvSpPr/>
              <p:nvPr/>
            </p:nvSpPr>
            <p:spPr>
              <a:xfrm>
                <a:off x="7402512" y="3775075"/>
                <a:ext cx="244475" cy="23177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124"/>
              <p:cNvSpPr txBox="1"/>
              <p:nvPr/>
            </p:nvSpPr>
            <p:spPr>
              <a:xfrm>
                <a:off x="8037512" y="2911475"/>
                <a:ext cx="130175" cy="121126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349" name="Google Shape;2349;p1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7770482" y="1027839578"/>
              <a:ext cx="133849614" cy="1438596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0" name="Google Shape;2350;p124"/>
            <p:cNvGrpSpPr/>
            <p:nvPr/>
          </p:nvGrpSpPr>
          <p:grpSpPr>
            <a:xfrm>
              <a:off x="994648716" y="1307987334"/>
              <a:ext cx="54560570" cy="279201043"/>
              <a:chOff x="6572250" y="681037"/>
              <a:chExt cx="2262187" cy="3803650"/>
            </a:xfrm>
          </p:grpSpPr>
          <p:sp>
            <p:nvSpPr>
              <p:cNvPr id="2351" name="Google Shape;2351;p1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124"/>
              <p:cNvSpPr txBox="1"/>
              <p:nvPr/>
            </p:nvSpPr>
            <p:spPr>
              <a:xfrm>
                <a:off x="6686550" y="681037"/>
                <a:ext cx="1643062" cy="362267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1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1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124"/>
              <p:cNvSpPr txBox="1"/>
              <p:nvPr/>
            </p:nvSpPr>
            <p:spPr>
              <a:xfrm>
                <a:off x="6686550" y="1093787"/>
                <a:ext cx="944562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56" name="Google Shape;2356;p124"/>
              <p:cNvGrpSpPr/>
              <p:nvPr/>
            </p:nvGrpSpPr>
            <p:grpSpPr>
              <a:xfrm>
                <a:off x="7532676" y="1055482"/>
                <a:ext cx="927426" cy="218595"/>
                <a:chOff x="966787" y="4071937"/>
                <a:chExt cx="1157287" cy="209550"/>
              </a:xfrm>
            </p:grpSpPr>
            <p:sp>
              <p:nvSpPr>
                <p:cNvPr id="2357" name="Google Shape;2357;p124"/>
                <p:cNvSpPr/>
                <p:nvPr/>
              </p:nvSpPr>
              <p:spPr>
                <a:xfrm>
                  <a:off x="966787" y="4071937"/>
                  <a:ext cx="1157287" cy="2095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8" name="Google Shape;2358;p124"/>
                <p:cNvSpPr/>
                <p:nvPr/>
              </p:nvSpPr>
              <p:spPr>
                <a:xfrm>
                  <a:off x="987425" y="4095750"/>
                  <a:ext cx="1117600" cy="1603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59" name="Google Shape;2359;p124"/>
              <p:cNvSpPr txBox="1"/>
              <p:nvPr/>
            </p:nvSpPr>
            <p:spPr>
              <a:xfrm>
                <a:off x="6702425" y="1622425"/>
                <a:ext cx="944562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0" name="Google Shape;2360;p124"/>
              <p:cNvGrpSpPr/>
              <p:nvPr/>
            </p:nvGrpSpPr>
            <p:grpSpPr>
              <a:xfrm>
                <a:off x="7532045" y="1584097"/>
                <a:ext cx="927426" cy="206603"/>
                <a:chOff x="969962" y="4083050"/>
                <a:chExt cx="1157287" cy="214312"/>
              </a:xfrm>
            </p:grpSpPr>
            <p:sp>
              <p:nvSpPr>
                <p:cNvPr id="2361" name="Google Shape;2361;p124"/>
                <p:cNvSpPr/>
                <p:nvPr/>
              </p:nvSpPr>
              <p:spPr>
                <a:xfrm>
                  <a:off x="969962" y="4083050"/>
                  <a:ext cx="1157287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2" name="Google Shape;2362;p124"/>
                <p:cNvSpPr/>
                <p:nvPr/>
              </p:nvSpPr>
              <p:spPr>
                <a:xfrm>
                  <a:off x="990600" y="4095750"/>
                  <a:ext cx="1117600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3" name="Google Shape;2363;p124"/>
              <p:cNvSpPr txBox="1"/>
              <p:nvPr/>
            </p:nvSpPr>
            <p:spPr>
              <a:xfrm>
                <a:off x="6686550" y="2163762"/>
                <a:ext cx="960437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124"/>
              <p:cNvSpPr txBox="1"/>
              <p:nvPr/>
            </p:nvSpPr>
            <p:spPr>
              <a:xfrm>
                <a:off x="6702425" y="2627312"/>
                <a:ext cx="96043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5" name="Google Shape;2365;p124"/>
              <p:cNvGrpSpPr/>
              <p:nvPr/>
            </p:nvGrpSpPr>
            <p:grpSpPr>
              <a:xfrm>
                <a:off x="7516186" y="2589350"/>
                <a:ext cx="927726" cy="232814"/>
                <a:chOff x="973137" y="4083050"/>
                <a:chExt cx="1155700" cy="214312"/>
              </a:xfrm>
            </p:grpSpPr>
            <p:sp>
              <p:nvSpPr>
                <p:cNvPr id="2366" name="Google Shape;2366;p124"/>
                <p:cNvSpPr/>
                <p:nvPr/>
              </p:nvSpPr>
              <p:spPr>
                <a:xfrm>
                  <a:off x="973137" y="4083050"/>
                  <a:ext cx="1155700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7" name="Google Shape;2367;p124"/>
                <p:cNvSpPr/>
                <p:nvPr/>
              </p:nvSpPr>
              <p:spPr>
                <a:xfrm>
                  <a:off x="993775" y="4106862"/>
                  <a:ext cx="1114425" cy="1666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8" name="Google Shape;2368;p1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9" name="Google Shape;2369;p124"/>
              <p:cNvGrpSpPr/>
              <p:nvPr/>
            </p:nvGrpSpPr>
            <p:grpSpPr>
              <a:xfrm>
                <a:off x="7516790" y="2112962"/>
                <a:ext cx="911181" cy="219075"/>
                <a:chOff x="966787" y="4083050"/>
                <a:chExt cx="1135062" cy="219075"/>
              </a:xfrm>
            </p:grpSpPr>
            <p:sp>
              <p:nvSpPr>
                <p:cNvPr id="2370" name="Google Shape;2370;p124"/>
                <p:cNvSpPr/>
                <p:nvPr/>
              </p:nvSpPr>
              <p:spPr>
                <a:xfrm>
                  <a:off x="966787" y="4083050"/>
                  <a:ext cx="1135062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1" name="Google Shape;2371;p124"/>
                <p:cNvSpPr/>
                <p:nvPr/>
              </p:nvSpPr>
              <p:spPr>
                <a:xfrm>
                  <a:off x="985837" y="4108450"/>
                  <a:ext cx="1114425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72" name="Google Shape;2372;p124"/>
              <p:cNvSpPr txBox="1"/>
              <p:nvPr/>
            </p:nvSpPr>
            <p:spPr>
              <a:xfrm>
                <a:off x="8329612" y="681037"/>
                <a:ext cx="114300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1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1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124"/>
              <p:cNvSpPr/>
              <p:nvPr/>
            </p:nvSpPr>
            <p:spPr>
              <a:xfrm>
                <a:off x="8753475" y="4137025"/>
                <a:ext cx="80962" cy="15398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1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124"/>
              <p:cNvSpPr/>
              <p:nvPr/>
            </p:nvSpPr>
            <p:spPr>
              <a:xfrm>
                <a:off x="6572250" y="4252912"/>
                <a:ext cx="1903412" cy="23177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124"/>
              <p:cNvSpPr/>
              <p:nvPr/>
            </p:nvSpPr>
            <p:spPr>
              <a:xfrm>
                <a:off x="6686550" y="4303712"/>
                <a:ext cx="1692275" cy="1285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124"/>
              <p:cNvSpPr/>
              <p:nvPr/>
            </p:nvSpPr>
            <p:spPr>
              <a:xfrm>
                <a:off x="6832600" y="3787775"/>
                <a:ext cx="260350" cy="21907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124"/>
              <p:cNvSpPr/>
              <p:nvPr/>
            </p:nvSpPr>
            <p:spPr>
              <a:xfrm>
                <a:off x="7126287" y="3787775"/>
                <a:ext cx="244475" cy="2317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124"/>
              <p:cNvSpPr/>
              <p:nvPr/>
            </p:nvSpPr>
            <p:spPr>
              <a:xfrm>
                <a:off x="7402512" y="3775075"/>
                <a:ext cx="244475" cy="23177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124"/>
              <p:cNvSpPr txBox="1"/>
              <p:nvPr/>
            </p:nvSpPr>
            <p:spPr>
              <a:xfrm>
                <a:off x="8037512" y="2911475"/>
                <a:ext cx="130175" cy="121126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83" name="Google Shape;2383;p124"/>
            <p:cNvGrpSpPr/>
            <p:nvPr/>
          </p:nvGrpSpPr>
          <p:grpSpPr>
            <a:xfrm>
              <a:off x="1128498604" y="1179270702"/>
              <a:ext cx="54952970" cy="278254888"/>
              <a:chOff x="6572250" y="681037"/>
              <a:chExt cx="2262187" cy="3803650"/>
            </a:xfrm>
          </p:grpSpPr>
          <p:sp>
            <p:nvSpPr>
              <p:cNvPr id="2384" name="Google Shape;2384;p124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124"/>
              <p:cNvSpPr txBox="1"/>
              <p:nvPr/>
            </p:nvSpPr>
            <p:spPr>
              <a:xfrm>
                <a:off x="6684962" y="681037"/>
                <a:ext cx="1647825" cy="3622675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124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124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124"/>
              <p:cNvSpPr txBox="1"/>
              <p:nvPr/>
            </p:nvSpPr>
            <p:spPr>
              <a:xfrm>
                <a:off x="6684962" y="1095375"/>
                <a:ext cx="936625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9" name="Google Shape;2389;p124"/>
              <p:cNvGrpSpPr/>
              <p:nvPr/>
            </p:nvGrpSpPr>
            <p:grpSpPr>
              <a:xfrm>
                <a:off x="7541581" y="1055482"/>
                <a:ext cx="921065" cy="220251"/>
                <a:chOff x="977900" y="4071937"/>
                <a:chExt cx="1149350" cy="211137"/>
              </a:xfrm>
            </p:grpSpPr>
            <p:sp>
              <p:nvSpPr>
                <p:cNvPr id="2390" name="Google Shape;2390;p124"/>
                <p:cNvSpPr/>
                <p:nvPr/>
              </p:nvSpPr>
              <p:spPr>
                <a:xfrm>
                  <a:off x="977900" y="4071937"/>
                  <a:ext cx="1149350" cy="21113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1" name="Google Shape;2391;p124"/>
                <p:cNvSpPr/>
                <p:nvPr/>
              </p:nvSpPr>
              <p:spPr>
                <a:xfrm>
                  <a:off x="998537" y="4097337"/>
                  <a:ext cx="1109662" cy="1619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92" name="Google Shape;2392;p124"/>
              <p:cNvSpPr txBox="1"/>
              <p:nvPr/>
            </p:nvSpPr>
            <p:spPr>
              <a:xfrm>
                <a:off x="6700837" y="1625600"/>
                <a:ext cx="954087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93" name="Google Shape;2393;p124"/>
              <p:cNvGrpSpPr/>
              <p:nvPr/>
            </p:nvGrpSpPr>
            <p:grpSpPr>
              <a:xfrm>
                <a:off x="7542222" y="1573383"/>
                <a:ext cx="921065" cy="220377"/>
                <a:chOff x="982662" y="4071937"/>
                <a:chExt cx="1149350" cy="228600"/>
              </a:xfrm>
            </p:grpSpPr>
            <p:sp>
              <p:nvSpPr>
                <p:cNvPr id="2394" name="Google Shape;2394;p124"/>
                <p:cNvSpPr/>
                <p:nvPr/>
              </p:nvSpPr>
              <p:spPr>
                <a:xfrm>
                  <a:off x="982662" y="4071937"/>
                  <a:ext cx="1149350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5" name="Google Shape;2395;p124"/>
                <p:cNvSpPr/>
                <p:nvPr/>
              </p:nvSpPr>
              <p:spPr>
                <a:xfrm>
                  <a:off x="1001712" y="4098925"/>
                  <a:ext cx="1109662" cy="17462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96" name="Google Shape;2396;p124"/>
              <p:cNvSpPr txBox="1"/>
              <p:nvPr/>
            </p:nvSpPr>
            <p:spPr>
              <a:xfrm>
                <a:off x="6684962" y="2155825"/>
                <a:ext cx="954087" cy="777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124"/>
              <p:cNvSpPr txBox="1"/>
              <p:nvPr/>
            </p:nvSpPr>
            <p:spPr>
              <a:xfrm>
                <a:off x="6700837" y="2635250"/>
                <a:ext cx="954087" cy="6508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98" name="Google Shape;2398;p124"/>
              <p:cNvGrpSpPr/>
              <p:nvPr/>
            </p:nvGrpSpPr>
            <p:grpSpPr>
              <a:xfrm>
                <a:off x="7509815" y="2582452"/>
                <a:ext cx="936646" cy="246610"/>
                <a:chOff x="965200" y="4076700"/>
                <a:chExt cx="1166812" cy="227012"/>
              </a:xfrm>
            </p:grpSpPr>
            <p:sp>
              <p:nvSpPr>
                <p:cNvPr id="2399" name="Google Shape;2399;p124"/>
                <p:cNvSpPr/>
                <p:nvPr/>
              </p:nvSpPr>
              <p:spPr>
                <a:xfrm>
                  <a:off x="965200" y="4076700"/>
                  <a:ext cx="1166812" cy="2270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124"/>
                <p:cNvSpPr/>
                <p:nvPr/>
              </p:nvSpPr>
              <p:spPr>
                <a:xfrm>
                  <a:off x="984250" y="4100512"/>
                  <a:ext cx="1127125" cy="17938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01" name="Google Shape;2401;p124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02" name="Google Shape;2402;p124"/>
              <p:cNvGrpSpPr/>
              <p:nvPr/>
            </p:nvGrpSpPr>
            <p:grpSpPr>
              <a:xfrm>
                <a:off x="7525711" y="2103437"/>
                <a:ext cx="904810" cy="220662"/>
                <a:chOff x="977900" y="4073525"/>
                <a:chExt cx="1127125" cy="220662"/>
              </a:xfrm>
            </p:grpSpPr>
            <p:sp>
              <p:nvSpPr>
                <p:cNvPr id="2403" name="Google Shape;2403;p124"/>
                <p:cNvSpPr/>
                <p:nvPr/>
              </p:nvSpPr>
              <p:spPr>
                <a:xfrm>
                  <a:off x="977900" y="4073525"/>
                  <a:ext cx="1127125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4" name="Google Shape;2404;p124"/>
                <p:cNvSpPr/>
                <p:nvPr/>
              </p:nvSpPr>
              <p:spPr>
                <a:xfrm>
                  <a:off x="998537" y="4100512"/>
                  <a:ext cx="1106487" cy="1682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05" name="Google Shape;2405;p124"/>
              <p:cNvSpPr txBox="1"/>
              <p:nvPr/>
            </p:nvSpPr>
            <p:spPr>
              <a:xfrm>
                <a:off x="8332787" y="681037"/>
                <a:ext cx="112712" cy="3635375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124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124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124"/>
              <p:cNvSpPr/>
              <p:nvPr/>
            </p:nvSpPr>
            <p:spPr>
              <a:xfrm>
                <a:off x="8753475" y="4135437"/>
                <a:ext cx="80962" cy="15557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124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124"/>
              <p:cNvSpPr/>
              <p:nvPr/>
            </p:nvSpPr>
            <p:spPr>
              <a:xfrm>
                <a:off x="6572250" y="4251325"/>
                <a:ext cx="1906587" cy="233362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124"/>
              <p:cNvSpPr/>
              <p:nvPr/>
            </p:nvSpPr>
            <p:spPr>
              <a:xfrm>
                <a:off x="6684962" y="4303712"/>
                <a:ext cx="1697037" cy="1285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124"/>
              <p:cNvSpPr/>
              <p:nvPr/>
            </p:nvSpPr>
            <p:spPr>
              <a:xfrm>
                <a:off x="6831012" y="3786187"/>
                <a:ext cx="258762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124"/>
              <p:cNvSpPr/>
              <p:nvPr/>
            </p:nvSpPr>
            <p:spPr>
              <a:xfrm>
                <a:off x="7121525" y="3786187"/>
                <a:ext cx="258762" cy="2333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124"/>
              <p:cNvSpPr/>
              <p:nvPr/>
            </p:nvSpPr>
            <p:spPr>
              <a:xfrm>
                <a:off x="7396162" y="3773487"/>
                <a:ext cx="258762" cy="2333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124"/>
              <p:cNvSpPr txBox="1"/>
              <p:nvPr/>
            </p:nvSpPr>
            <p:spPr>
              <a:xfrm>
                <a:off x="8026400" y="2906712"/>
                <a:ext cx="146050" cy="1216025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6" name="Google Shape;2416;p124"/>
            <p:cNvSpPr/>
            <p:nvPr/>
          </p:nvSpPr>
          <p:spPr>
            <a:xfrm>
              <a:off x="795640593" y="627492853"/>
              <a:ext cx="33364178" cy="804481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24"/>
            <p:cNvSpPr/>
            <p:nvPr/>
          </p:nvSpPr>
          <p:spPr>
            <a:xfrm>
              <a:off x="193120430" y="558402583"/>
              <a:ext cx="33364427" cy="8044753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8" name="Google Shape;2418;p124"/>
            <p:cNvCxnSpPr/>
            <p:nvPr/>
          </p:nvCxnSpPr>
          <p:spPr>
            <a:xfrm rot="10800000">
              <a:off x="219419465" y="684279562"/>
              <a:ext cx="265736722" cy="679547651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9" name="Google Shape;2419;p124"/>
            <p:cNvCxnSpPr/>
            <p:nvPr/>
          </p:nvCxnSpPr>
          <p:spPr>
            <a:xfrm flipH="1" rot="10800000">
              <a:off x="483978760" y="746744832"/>
              <a:ext cx="319904677" cy="62370768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420" name="Google Shape;2420;p1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 language of cryptography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27025" y="4811712"/>
            <a:ext cx="8218487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plaintext message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K</a:t>
            </a:r>
            <a:r>
              <a:rPr b="0" baseline="-2500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(m)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ciphertext, encrypted with key K</a:t>
            </a:r>
            <a:r>
              <a:rPr b="0" baseline="-2500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m = K</a:t>
            </a:r>
            <a:r>
              <a:rPr b="0" baseline="-2500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(K</a:t>
            </a:r>
            <a:r>
              <a:rPr b="0" baseline="-2500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</a:t>
            </a: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(m))</a:t>
            </a:r>
            <a:endParaRPr b="0" baseline="-25000" i="0" sz="2400" u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baseline="-25000" i="0" sz="2400" u="non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96" name="Google Shape;296;p44"/>
          <p:cNvGrpSpPr/>
          <p:nvPr/>
        </p:nvGrpSpPr>
        <p:grpSpPr>
          <a:xfrm>
            <a:off x="652462" y="1447800"/>
            <a:ext cx="7750175" cy="3309937"/>
            <a:chOff x="622300" y="1422400"/>
            <a:chExt cx="7750175" cy="3309937"/>
          </a:xfrm>
        </p:grpSpPr>
        <p:sp>
          <p:nvSpPr>
            <p:cNvPr id="297" name="Google Shape;297;p44"/>
            <p:cNvSpPr txBox="1"/>
            <p:nvPr/>
          </p:nvSpPr>
          <p:spPr>
            <a:xfrm>
              <a:off x="622300" y="2597150"/>
              <a:ext cx="1139825" cy="4000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plaintext</a:t>
              </a:r>
              <a:endParaRPr/>
            </a:p>
          </p:txBody>
        </p:sp>
        <p:sp>
          <p:nvSpPr>
            <p:cNvPr id="298" name="Google Shape;298;p44"/>
            <p:cNvSpPr txBox="1"/>
            <p:nvPr/>
          </p:nvSpPr>
          <p:spPr>
            <a:xfrm>
              <a:off x="7170737" y="2595562"/>
              <a:ext cx="1139825" cy="4000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plaintext</a:t>
              </a:r>
              <a:endParaRPr/>
            </a:p>
          </p:txBody>
        </p:sp>
        <p:sp>
          <p:nvSpPr>
            <p:cNvPr id="299" name="Google Shape;299;p44"/>
            <p:cNvSpPr txBox="1"/>
            <p:nvPr/>
          </p:nvSpPr>
          <p:spPr>
            <a:xfrm>
              <a:off x="3876675" y="2576512"/>
              <a:ext cx="1295400" cy="4000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ciphertext</a:t>
              </a:r>
              <a:endParaRPr/>
            </a:p>
          </p:txBody>
        </p:sp>
        <p:grpSp>
          <p:nvGrpSpPr>
            <p:cNvPr id="300" name="Google Shape;300;p44"/>
            <p:cNvGrpSpPr/>
            <p:nvPr/>
          </p:nvGrpSpPr>
          <p:grpSpPr>
            <a:xfrm>
              <a:off x="2120900" y="1644650"/>
              <a:ext cx="531812" cy="608013"/>
              <a:chOff x="300037" y="2840037"/>
              <a:chExt cx="531812" cy="608013"/>
            </a:xfrm>
          </p:grpSpPr>
          <p:sp>
            <p:nvSpPr>
              <p:cNvPr id="301" name="Google Shape;301;p44"/>
              <p:cNvSpPr txBox="1"/>
              <p:nvPr/>
            </p:nvSpPr>
            <p:spPr>
              <a:xfrm>
                <a:off x="300037" y="2840037"/>
                <a:ext cx="390525" cy="46196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02" name="Google Shape;302;p44"/>
              <p:cNvSpPr txBox="1"/>
              <p:nvPr/>
            </p:nvSpPr>
            <p:spPr>
              <a:xfrm>
                <a:off x="461962" y="3051175"/>
                <a:ext cx="369887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</p:grpSp>
        <p:pic>
          <p:nvPicPr>
            <p:cNvPr descr="Alice" id="303" name="Google Shape;30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0950" y="1666875"/>
              <a:ext cx="698500" cy="862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" id="304" name="Google Shape;30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6762" y="3436937"/>
              <a:ext cx="1082675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44"/>
            <p:cNvSpPr txBox="1"/>
            <p:nvPr/>
          </p:nvSpPr>
          <p:spPr>
            <a:xfrm>
              <a:off x="1982787" y="2573337"/>
              <a:ext cx="1392237" cy="803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4"/>
            <p:cNvSpPr txBox="1"/>
            <p:nvPr/>
          </p:nvSpPr>
          <p:spPr>
            <a:xfrm>
              <a:off x="2008187" y="2582862"/>
              <a:ext cx="136842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encryption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sp>
          <p:nvSpPr>
            <p:cNvPr id="307" name="Google Shape;307;p44"/>
            <p:cNvSpPr txBox="1"/>
            <p:nvPr/>
          </p:nvSpPr>
          <p:spPr>
            <a:xfrm>
              <a:off x="5724525" y="2586037"/>
              <a:ext cx="1377950" cy="803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4"/>
            <p:cNvSpPr txBox="1"/>
            <p:nvPr/>
          </p:nvSpPr>
          <p:spPr>
            <a:xfrm>
              <a:off x="5745162" y="2609850"/>
              <a:ext cx="1438275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decryption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/>
            </a:p>
          </p:txBody>
        </p:sp>
        <p:cxnSp>
          <p:nvCxnSpPr>
            <p:cNvPr id="309" name="Google Shape;309;p44"/>
            <p:cNvCxnSpPr/>
            <p:nvPr/>
          </p:nvCxnSpPr>
          <p:spPr>
            <a:xfrm>
              <a:off x="3403600" y="2986087"/>
              <a:ext cx="2301875" cy="793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0" name="Google Shape;310;p44"/>
            <p:cNvSpPr/>
            <p:nvPr/>
          </p:nvSpPr>
          <p:spPr>
            <a:xfrm>
              <a:off x="3883025" y="3038475"/>
              <a:ext cx="573087" cy="914400"/>
            </a:xfrm>
            <a:custGeom>
              <a:rect b="b" l="l" r="r" t="t"/>
              <a:pathLst>
                <a:path extrusionOk="0" h="789" w="344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 flipH="1">
              <a:off x="4557712" y="3036887"/>
              <a:ext cx="573087" cy="914400"/>
            </a:xfrm>
            <a:custGeom>
              <a:rect b="b" l="l" r="r" t="t"/>
              <a:pathLst>
                <a:path extrusionOk="0" h="789" w="344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2" name="Google Shape;312;p44"/>
            <p:cNvCxnSpPr/>
            <p:nvPr/>
          </p:nvCxnSpPr>
          <p:spPr>
            <a:xfrm flipH="1">
              <a:off x="2373312" y="2193925"/>
              <a:ext cx="1587" cy="3921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3" name="Google Shape;313;p44"/>
            <p:cNvCxnSpPr/>
            <p:nvPr/>
          </p:nvCxnSpPr>
          <p:spPr>
            <a:xfrm flipH="1">
              <a:off x="5943600" y="2163762"/>
              <a:ext cx="1587" cy="3921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4" name="Google Shape;314;p44"/>
            <p:cNvSpPr txBox="1"/>
            <p:nvPr/>
          </p:nvSpPr>
          <p:spPr>
            <a:xfrm>
              <a:off x="2613025" y="1423987"/>
              <a:ext cx="1508125" cy="101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Alice’s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encryption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endParaRPr/>
            </a:p>
          </p:txBody>
        </p:sp>
        <p:sp>
          <p:nvSpPr>
            <p:cNvPr id="315" name="Google Shape;315;p44"/>
            <p:cNvSpPr txBox="1"/>
            <p:nvPr/>
          </p:nvSpPr>
          <p:spPr>
            <a:xfrm>
              <a:off x="6253162" y="1492250"/>
              <a:ext cx="1508125" cy="101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Bob’s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decryption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</a:t>
              </a:r>
              <a:endParaRPr/>
            </a:p>
          </p:txBody>
        </p:sp>
        <p:pic>
          <p:nvPicPr>
            <p:cNvPr descr="Bob" id="316" name="Google Shape;316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59675" y="1870075"/>
              <a:ext cx="812800" cy="8302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" name="Google Shape;317;p44"/>
            <p:cNvGrpSpPr/>
            <p:nvPr/>
          </p:nvGrpSpPr>
          <p:grpSpPr>
            <a:xfrm>
              <a:off x="5794375" y="1774825"/>
              <a:ext cx="571500" cy="611188"/>
              <a:chOff x="300037" y="2840037"/>
              <a:chExt cx="571500" cy="611188"/>
            </a:xfrm>
          </p:grpSpPr>
          <p:sp>
            <p:nvSpPr>
              <p:cNvPr id="318" name="Google Shape;318;p44"/>
              <p:cNvSpPr txBox="1"/>
              <p:nvPr/>
            </p:nvSpPr>
            <p:spPr>
              <a:xfrm>
                <a:off x="300037" y="2840037"/>
                <a:ext cx="390525" cy="46196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319" name="Google Shape;319;p44"/>
              <p:cNvSpPr txBox="1"/>
              <p:nvPr/>
            </p:nvSpPr>
            <p:spPr>
              <a:xfrm>
                <a:off x="515937" y="3051175"/>
                <a:ext cx="355600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cxnSp>
          <p:nvCxnSpPr>
            <p:cNvPr id="320" name="Google Shape;320;p44"/>
            <p:cNvCxnSpPr/>
            <p:nvPr/>
          </p:nvCxnSpPr>
          <p:spPr>
            <a:xfrm>
              <a:off x="1238250" y="3011487"/>
              <a:ext cx="67468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1" name="Google Shape;321;p44"/>
            <p:cNvCxnSpPr/>
            <p:nvPr/>
          </p:nvCxnSpPr>
          <p:spPr>
            <a:xfrm>
              <a:off x="7172325" y="3022600"/>
              <a:ext cx="67468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descr="BS00768_[1]" id="322" name="Google Shape;322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2176462" y="1422400"/>
              <a:ext cx="465137" cy="24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S00768_[1]" id="323" name="Google Shape;323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754687" y="1516062"/>
              <a:ext cx="465137" cy="241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324" name="Google Shape;3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6112" y="784225"/>
            <a:ext cx="5942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1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0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2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2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9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24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8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6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