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y="6858000" cx="9144000"/>
  <p:notesSz cx="7315200" cy="9601200"/>
  <p:embeddedFontLst>
    <p:embeddedFont>
      <p:font typeface="Cabin"/>
      <p:regular r:id="rId44"/>
      <p:bold r:id="rId45"/>
      <p:italic r:id="rId46"/>
      <p:boldItalic r:id="rId47"/>
    </p:embeddedFon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font" Target="fonts/Cabin-regular.fntdata"/><Relationship Id="rId43" Type="http://schemas.openxmlformats.org/officeDocument/2006/relationships/slide" Target="slides/slide33.xml"/><Relationship Id="rId46" Type="http://schemas.openxmlformats.org/officeDocument/2006/relationships/font" Target="fonts/Cabin-italic.fntdata"/><Relationship Id="rId45" Type="http://schemas.openxmlformats.org/officeDocument/2006/relationships/font" Target="fonts/Cabi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Tahoma-regular.fntdata"/><Relationship Id="rId47" Type="http://schemas.openxmlformats.org/officeDocument/2006/relationships/font" Target="fonts/Cabin-boldItalic.fntdata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over Text" type="objOverTx">
  <p:cSld name="OBJECT_OVER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33400" y="16002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33400" y="40005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14.png"/><Relationship Id="rId22" Type="http://schemas.openxmlformats.org/officeDocument/2006/relationships/image" Target="../media/image2.png"/><Relationship Id="rId10" Type="http://schemas.openxmlformats.org/officeDocument/2006/relationships/image" Target="../media/image11.png"/><Relationship Id="rId21" Type="http://schemas.openxmlformats.org/officeDocument/2006/relationships/image" Target="../media/image22.png"/><Relationship Id="rId13" Type="http://schemas.openxmlformats.org/officeDocument/2006/relationships/image" Target="../media/image1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5" Type="http://schemas.openxmlformats.org/officeDocument/2006/relationships/image" Target="../media/image17.png"/><Relationship Id="rId14" Type="http://schemas.openxmlformats.org/officeDocument/2006/relationships/image" Target="../media/image19.png"/><Relationship Id="rId17" Type="http://schemas.openxmlformats.org/officeDocument/2006/relationships/image" Target="../media/image31.png"/><Relationship Id="rId16" Type="http://schemas.openxmlformats.org/officeDocument/2006/relationships/image" Target="../media/image21.png"/><Relationship Id="rId5" Type="http://schemas.openxmlformats.org/officeDocument/2006/relationships/image" Target="../media/image9.png"/><Relationship Id="rId19" Type="http://schemas.openxmlformats.org/officeDocument/2006/relationships/image" Target="../media/image24.png"/><Relationship Id="rId6" Type="http://schemas.openxmlformats.org/officeDocument/2006/relationships/image" Target="../media/image10.png"/><Relationship Id="rId18" Type="http://schemas.openxmlformats.org/officeDocument/2006/relationships/image" Target="../media/image20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linda@examp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Application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PART-B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42" name="Google Shape;142;p21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43" name="Google Shape;14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44" name="Google Shape;14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533400" y="236537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Local </a:t>
            </a: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name server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does not strictly belong to DNS hierarchy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ISP (residential ISP, company, university) has one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also called “default name server”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host makes DNS query, query is sent to its local DNS server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local cache of recent name-to-address translation pairs (but may be out of date!)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acts as proxy, forwards query into hierarchy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969962"/>
            <a:ext cx="5548312" cy="20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287462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4206875" y="4881562"/>
            <a:ext cx="1746250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cis.poly.edu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6683375" y="5775325"/>
            <a:ext cx="1878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5791200" y="481012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 rot="10800000">
            <a:off x="5286375" y="2916237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9" name="Google Shape;279;p31"/>
          <p:cNvCxnSpPr/>
          <p:nvPr/>
        </p:nvCxnSpPr>
        <p:spPr>
          <a:xfrm flipH="1" rot="10800000">
            <a:off x="5400675" y="1220787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0" name="Google Shape;280;p31"/>
          <p:cNvCxnSpPr/>
          <p:nvPr/>
        </p:nvCxnSpPr>
        <p:spPr>
          <a:xfrm flipH="1" rot="10800000">
            <a:off x="5686425" y="2382837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1" name="Google Shape;281;p31"/>
          <p:cNvCxnSpPr/>
          <p:nvPr/>
        </p:nvCxnSpPr>
        <p:spPr>
          <a:xfrm rot="10800000">
            <a:off x="5686425" y="2554287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/>
          <p:nvPr/>
        </p:nvCxnSpPr>
        <p:spPr>
          <a:xfrm flipH="1">
            <a:off x="5610225" y="1449387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3" name="Google Shape;283;p31"/>
          <p:cNvCxnSpPr/>
          <p:nvPr/>
        </p:nvCxnSpPr>
        <p:spPr>
          <a:xfrm>
            <a:off x="5476875" y="2933700"/>
            <a:ext cx="9525" cy="13239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84" name="Google Shape;284;p31"/>
          <p:cNvGrpSpPr/>
          <p:nvPr/>
        </p:nvGrpSpPr>
        <p:grpSpPr>
          <a:xfrm>
            <a:off x="4179887" y="3062287"/>
            <a:ext cx="1898650" cy="611187"/>
            <a:chOff x="4494212" y="3384550"/>
            <a:chExt cx="1898650" cy="611187"/>
          </a:xfrm>
        </p:grpSpPr>
        <p:sp>
          <p:nvSpPr>
            <p:cNvPr id="285" name="Google Shape;285;p31"/>
            <p:cNvSpPr txBox="1"/>
            <p:nvPr/>
          </p:nvSpPr>
          <p:spPr>
            <a:xfrm>
              <a:off x="4505325" y="3457575"/>
              <a:ext cx="1876425" cy="476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 txBox="1"/>
            <p:nvPr/>
          </p:nvSpPr>
          <p:spPr>
            <a:xfrm>
              <a:off x="4494212" y="3384550"/>
              <a:ext cx="1898650" cy="611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dns.poly.edu</a:t>
              </a:r>
              <a:endParaRPr/>
            </a:p>
          </p:txBody>
        </p:sp>
      </p:grpSp>
      <p:sp>
        <p:nvSpPr>
          <p:cNvPr id="287" name="Google Shape;287;p31"/>
          <p:cNvSpPr txBox="1"/>
          <p:nvPr/>
        </p:nvSpPr>
        <p:spPr>
          <a:xfrm>
            <a:off x="4997450" y="37719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5540375" y="1438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5978525" y="1676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6292850" y="20859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6323012" y="2573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6919912" y="36131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6292850" y="3643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5549900" y="37909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296" name="Google Shape;296;p31"/>
          <p:cNvCxnSpPr/>
          <p:nvPr/>
        </p:nvCxnSpPr>
        <p:spPr>
          <a:xfrm>
            <a:off x="5619750" y="2714625"/>
            <a:ext cx="1493837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31"/>
          <p:cNvCxnSpPr/>
          <p:nvPr/>
        </p:nvCxnSpPr>
        <p:spPr>
          <a:xfrm rot="10800000">
            <a:off x="5580062" y="2840037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8" name="Google Shape;298;p31"/>
          <p:cNvSpPr txBox="1"/>
          <p:nvPr/>
        </p:nvSpPr>
        <p:spPr>
          <a:xfrm>
            <a:off x="6551612" y="1852612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533400" y="217487"/>
            <a:ext cx="4910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name </a:t>
            </a:r>
            <a:b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resolution example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431800" y="1725612"/>
            <a:ext cx="35655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at cis.poly.edu wants IP address for gaia.cs.umass.edu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582612" y="3094037"/>
            <a:ext cx="3478212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Iterative query: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contacted server replies with name of server to contact</a:t>
            </a:r>
            <a:endParaRPr/>
          </a:p>
          <a:p>
            <a:pPr indent="-2286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“I don’t know this name, but ask this server”</a:t>
            </a:r>
            <a:endParaRPr/>
          </a:p>
          <a:p>
            <a:pPr indent="-2286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1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call from cis.poly.edu is recursive; rest are iterative </a:t>
            </a: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 flipH="1">
            <a:off x="7226300" y="5091112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303" name="Google Shape;303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31"/>
          <p:cNvGrpSpPr/>
          <p:nvPr/>
        </p:nvGrpSpPr>
        <p:grpSpPr>
          <a:xfrm>
            <a:off x="4765675" y="4244975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306" name="Google Shape;30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1"/>
          <p:cNvGrpSpPr/>
          <p:nvPr/>
        </p:nvGrpSpPr>
        <p:grpSpPr>
          <a:xfrm>
            <a:off x="7226300" y="3743325"/>
            <a:ext cx="390525" cy="641350"/>
            <a:chOff x="6572250" y="681037"/>
            <a:chExt cx="2262187" cy="3803650"/>
          </a:xfrm>
        </p:grpSpPr>
        <p:sp>
          <p:nvSpPr>
            <p:cNvPr id="309" name="Google Shape;309;p3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1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31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315" name="Google Shape;315;p31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996950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31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31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31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1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" name="Google Shape;323;p31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324" name="Google Shape;324;p31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" name="Google Shape;326;p3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" name="Google Shape;327;p31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328" name="Google Shape;328;p31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993775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0" name="Google Shape;330;p31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5222875" y="2230437"/>
            <a:ext cx="390525" cy="641350"/>
            <a:chOff x="6572250" y="681037"/>
            <a:chExt cx="2262187" cy="3803650"/>
          </a:xfrm>
        </p:grpSpPr>
        <p:sp>
          <p:nvSpPr>
            <p:cNvPr id="342" name="Google Shape;342;p3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31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348" name="Google Shape;348;p31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996950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31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31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352" name="Google Shape;352;p31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" name="Google Shape;354;p31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31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357" name="Google Shape;357;p31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3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31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361" name="Google Shape;361;p31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993775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31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1"/>
          <p:cNvGrpSpPr/>
          <p:nvPr/>
        </p:nvGrpSpPr>
        <p:grpSpPr>
          <a:xfrm>
            <a:off x="6376987" y="968375"/>
            <a:ext cx="390525" cy="641350"/>
            <a:chOff x="6572250" y="681037"/>
            <a:chExt cx="2262187" cy="3803650"/>
          </a:xfrm>
        </p:grpSpPr>
        <p:sp>
          <p:nvSpPr>
            <p:cNvPr id="375" name="Google Shape;375;p3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" name="Google Shape;380;p31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381" name="Google Shape;381;p31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995362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3" name="Google Shape;383;p31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4" name="Google Shape;384;p31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385" name="Google Shape;385;p31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7" name="Google Shape;387;p31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" name="Google Shape;389;p31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3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31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394" name="Google Shape;394;p31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992187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6" name="Google Shape;396;p31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31"/>
          <p:cNvGrpSpPr/>
          <p:nvPr/>
        </p:nvGrpSpPr>
        <p:grpSpPr>
          <a:xfrm>
            <a:off x="7192962" y="2220912"/>
            <a:ext cx="390525" cy="641350"/>
            <a:chOff x="6572250" y="681037"/>
            <a:chExt cx="2262187" cy="3803650"/>
          </a:xfrm>
        </p:grpSpPr>
        <p:sp>
          <p:nvSpPr>
            <p:cNvPr id="408" name="Google Shape;408;p3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1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1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Google Shape;413;p31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414" name="Google Shape;414;p31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995362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6" name="Google Shape;416;p31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31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31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31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423" name="Google Shape;423;p31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" name="Google Shape;425;p3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" name="Google Shape;426;p31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427" name="Google Shape;427;p31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992187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" name="Google Shape;429;p31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1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445" name="Google Shape;445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6" name="Google Shape;446;p32"/>
          <p:cNvSpPr txBox="1"/>
          <p:nvPr/>
        </p:nvSpPr>
        <p:spPr>
          <a:xfrm>
            <a:off x="7462837" y="32575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47" name="Google Shape;447;p32"/>
          <p:cNvSpPr txBox="1"/>
          <p:nvPr/>
        </p:nvSpPr>
        <p:spPr>
          <a:xfrm>
            <a:off x="7005637" y="33337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48" name="Google Shape;448;p32"/>
          <p:cNvSpPr txBox="1"/>
          <p:nvPr/>
        </p:nvSpPr>
        <p:spPr>
          <a:xfrm>
            <a:off x="6724650" y="18176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449" name="Google Shape;449;p32"/>
          <p:cNvCxnSpPr/>
          <p:nvPr/>
        </p:nvCxnSpPr>
        <p:spPr>
          <a:xfrm>
            <a:off x="7440612" y="2941637"/>
            <a:ext cx="0" cy="67468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0" name="Google Shape;450;p32"/>
          <p:cNvCxnSpPr/>
          <p:nvPr/>
        </p:nvCxnSpPr>
        <p:spPr>
          <a:xfrm rot="10800000">
            <a:off x="7319962" y="2952750"/>
            <a:ext cx="0" cy="71913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1" name="Google Shape;451;p32"/>
          <p:cNvCxnSpPr/>
          <p:nvPr/>
        </p:nvCxnSpPr>
        <p:spPr>
          <a:xfrm rot="10800000">
            <a:off x="6799262" y="1541462"/>
            <a:ext cx="458787" cy="566737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2" name="Google Shape;452;p32"/>
          <p:cNvSpPr txBox="1"/>
          <p:nvPr/>
        </p:nvSpPr>
        <p:spPr>
          <a:xfrm>
            <a:off x="7143750" y="13906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3" name="Google Shape;453;p32"/>
          <p:cNvSpPr txBox="1"/>
          <p:nvPr/>
        </p:nvSpPr>
        <p:spPr>
          <a:xfrm>
            <a:off x="468312" y="1687512"/>
            <a:ext cx="3162300" cy="31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omic Sans MS"/>
              <a:buNone/>
            </a:pPr>
            <a:r>
              <a:rPr b="0" i="1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 query: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puts burden of name resolution on contacted name server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heavy load at upper levels of hierarchy?</a:t>
            </a:r>
            <a:endParaRPr/>
          </a:p>
        </p:txBody>
      </p:sp>
      <p:sp>
        <p:nvSpPr>
          <p:cNvPr id="454" name="Google Shape;454;p32"/>
          <p:cNvSpPr txBox="1"/>
          <p:nvPr/>
        </p:nvSpPr>
        <p:spPr>
          <a:xfrm>
            <a:off x="4206875" y="4881562"/>
            <a:ext cx="1746250" cy="61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host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cis.poly.edu</a:t>
            </a:r>
            <a:endParaRPr/>
          </a:p>
        </p:txBody>
      </p:sp>
      <p:sp>
        <p:nvSpPr>
          <p:cNvPr id="455" name="Google Shape;455;p32"/>
          <p:cNvSpPr txBox="1"/>
          <p:nvPr/>
        </p:nvSpPr>
        <p:spPr>
          <a:xfrm>
            <a:off x="6683375" y="5775325"/>
            <a:ext cx="1878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5791200" y="481012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/>
          </a:p>
        </p:txBody>
      </p:sp>
      <p:cxnSp>
        <p:nvCxnSpPr>
          <p:cNvPr id="457" name="Google Shape;457;p32"/>
          <p:cNvCxnSpPr/>
          <p:nvPr/>
        </p:nvCxnSpPr>
        <p:spPr>
          <a:xfrm rot="10800000">
            <a:off x="5286375" y="2916237"/>
            <a:ext cx="0" cy="13144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8" name="Google Shape;458;p32"/>
          <p:cNvCxnSpPr/>
          <p:nvPr/>
        </p:nvCxnSpPr>
        <p:spPr>
          <a:xfrm flipH="1" rot="10800000">
            <a:off x="5391150" y="1220787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9" name="Google Shape;459;p32"/>
          <p:cNvCxnSpPr/>
          <p:nvPr/>
        </p:nvCxnSpPr>
        <p:spPr>
          <a:xfrm flipH="1">
            <a:off x="5619750" y="1449387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0" name="Google Shape;460;p32"/>
          <p:cNvCxnSpPr/>
          <p:nvPr/>
        </p:nvCxnSpPr>
        <p:spPr>
          <a:xfrm>
            <a:off x="5476875" y="2944812"/>
            <a:ext cx="9525" cy="13239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61" name="Google Shape;461;p32"/>
          <p:cNvGrpSpPr/>
          <p:nvPr/>
        </p:nvGrpSpPr>
        <p:grpSpPr>
          <a:xfrm>
            <a:off x="4179887" y="3062287"/>
            <a:ext cx="1898650" cy="611187"/>
            <a:chOff x="4494212" y="3384550"/>
            <a:chExt cx="1898650" cy="611187"/>
          </a:xfrm>
        </p:grpSpPr>
        <p:sp>
          <p:nvSpPr>
            <p:cNvPr id="462" name="Google Shape;462;p32"/>
            <p:cNvSpPr txBox="1"/>
            <p:nvPr/>
          </p:nvSpPr>
          <p:spPr>
            <a:xfrm>
              <a:off x="4505325" y="3457575"/>
              <a:ext cx="1876425" cy="476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2"/>
            <p:cNvSpPr txBox="1"/>
            <p:nvPr/>
          </p:nvSpPr>
          <p:spPr>
            <a:xfrm>
              <a:off x="4494212" y="3384550"/>
              <a:ext cx="1898650" cy="611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dns.poly.edu</a:t>
              </a:r>
              <a:endParaRPr/>
            </a:p>
          </p:txBody>
        </p:sp>
      </p:grpSp>
      <p:sp>
        <p:nvSpPr>
          <p:cNvPr id="464" name="Google Shape;464;p32"/>
          <p:cNvSpPr txBox="1"/>
          <p:nvPr/>
        </p:nvSpPr>
        <p:spPr>
          <a:xfrm>
            <a:off x="4997450" y="37719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5" name="Google Shape;465;p32"/>
          <p:cNvSpPr txBox="1"/>
          <p:nvPr/>
        </p:nvSpPr>
        <p:spPr>
          <a:xfrm>
            <a:off x="5540375" y="1438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6" name="Google Shape;466;p32"/>
          <p:cNvSpPr txBox="1"/>
          <p:nvPr/>
        </p:nvSpPr>
        <p:spPr>
          <a:xfrm>
            <a:off x="5978525" y="1676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5549900" y="37814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69" name="Google Shape;469;p32"/>
          <p:cNvCxnSpPr/>
          <p:nvPr/>
        </p:nvCxnSpPr>
        <p:spPr>
          <a:xfrm rot="10800000">
            <a:off x="6853237" y="1333500"/>
            <a:ext cx="600075" cy="741362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descr="underline_base" id="470" name="Google Shape;4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287462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/>
        </p:nvSpPr>
        <p:spPr>
          <a:xfrm>
            <a:off x="533400" y="217487"/>
            <a:ext cx="4910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name </a:t>
            </a:r>
            <a:b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resolution example</a:t>
            </a:r>
            <a:endParaRPr/>
          </a:p>
        </p:txBody>
      </p:sp>
      <p:sp>
        <p:nvSpPr>
          <p:cNvPr id="472" name="Google Shape;472;p32"/>
          <p:cNvSpPr txBox="1"/>
          <p:nvPr/>
        </p:nvSpPr>
        <p:spPr>
          <a:xfrm>
            <a:off x="7600950" y="2287587"/>
            <a:ext cx="1325562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TLD DNS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grpSp>
        <p:nvGrpSpPr>
          <p:cNvPr id="473" name="Google Shape;473;p32"/>
          <p:cNvGrpSpPr/>
          <p:nvPr/>
        </p:nvGrpSpPr>
        <p:grpSpPr>
          <a:xfrm flipH="1">
            <a:off x="7226300" y="5091112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474" name="Google Shape;47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2"/>
          <p:cNvGrpSpPr/>
          <p:nvPr/>
        </p:nvGrpSpPr>
        <p:grpSpPr>
          <a:xfrm>
            <a:off x="4765675" y="4244975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477" name="Google Shape;47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2"/>
          <p:cNvGrpSpPr/>
          <p:nvPr/>
        </p:nvGrpSpPr>
        <p:grpSpPr>
          <a:xfrm>
            <a:off x="7226300" y="3743325"/>
            <a:ext cx="390525" cy="641350"/>
            <a:chOff x="6572250" y="681037"/>
            <a:chExt cx="2262187" cy="3803650"/>
          </a:xfrm>
        </p:grpSpPr>
        <p:sp>
          <p:nvSpPr>
            <p:cNvPr id="480" name="Google Shape;480;p3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2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2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" name="Google Shape;485;p32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486" name="Google Shape;486;p32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996950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8" name="Google Shape;488;p32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" name="Google Shape;489;p32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490" name="Google Shape;490;p32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2" name="Google Shape;492;p32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4" name="Google Shape;494;p32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495" name="Google Shape;495;p32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3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p32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499" name="Google Shape;499;p32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993775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32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2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5222875" y="2230437"/>
            <a:ext cx="390525" cy="641350"/>
            <a:chOff x="6572250" y="681037"/>
            <a:chExt cx="2262187" cy="3803650"/>
          </a:xfrm>
        </p:grpSpPr>
        <p:sp>
          <p:nvSpPr>
            <p:cNvPr id="513" name="Google Shape;513;p3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p32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519" name="Google Shape;519;p32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996950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1" name="Google Shape;521;p32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32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523" name="Google Shape;523;p32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" name="Google Shape;525;p32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32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0" name="Google Shape;530;p3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32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532" name="Google Shape;532;p32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993775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32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32"/>
          <p:cNvGrpSpPr/>
          <p:nvPr/>
        </p:nvGrpSpPr>
        <p:grpSpPr>
          <a:xfrm>
            <a:off x="6376987" y="968375"/>
            <a:ext cx="390525" cy="641350"/>
            <a:chOff x="6572250" y="681037"/>
            <a:chExt cx="2262187" cy="3803650"/>
          </a:xfrm>
        </p:grpSpPr>
        <p:sp>
          <p:nvSpPr>
            <p:cNvPr id="546" name="Google Shape;546;p3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2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1" name="Google Shape;551;p32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552" name="Google Shape;552;p32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995362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4" name="Google Shape;554;p32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32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556" name="Google Shape;556;p32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" name="Google Shape;558;p32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p32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561" name="Google Shape;561;p32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3" name="Google Shape;563;p3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32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992187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7" name="Google Shape;567;p32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32"/>
          <p:cNvGrpSpPr/>
          <p:nvPr/>
        </p:nvGrpSpPr>
        <p:grpSpPr>
          <a:xfrm>
            <a:off x="7192962" y="2220912"/>
            <a:ext cx="390525" cy="641350"/>
            <a:chOff x="6572250" y="681037"/>
            <a:chExt cx="2262187" cy="3803650"/>
          </a:xfrm>
        </p:grpSpPr>
        <p:sp>
          <p:nvSpPr>
            <p:cNvPr id="579" name="Google Shape;579;p3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 txBox="1"/>
            <p:nvPr/>
          </p:nvSpPr>
          <p:spPr>
            <a:xfrm>
              <a:off x="6673850" y="681037"/>
              <a:ext cx="1663700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2"/>
            <p:cNvSpPr txBox="1"/>
            <p:nvPr/>
          </p:nvSpPr>
          <p:spPr>
            <a:xfrm>
              <a:off x="6683375" y="11049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p32"/>
            <p:cNvGrpSpPr/>
            <p:nvPr/>
          </p:nvGrpSpPr>
          <p:grpSpPr>
            <a:xfrm>
              <a:off x="7537764" y="1057138"/>
              <a:ext cx="919793" cy="235156"/>
              <a:chOff x="973137" y="4073525"/>
              <a:chExt cx="1147762" cy="225425"/>
            </a:xfrm>
          </p:grpSpPr>
          <p:sp>
            <p:nvSpPr>
              <p:cNvPr id="585" name="Google Shape;585;p32"/>
              <p:cNvSpPr/>
              <p:nvPr/>
            </p:nvSpPr>
            <p:spPr>
              <a:xfrm>
                <a:off x="973137" y="4073525"/>
                <a:ext cx="1147762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995362" y="4100512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32"/>
            <p:cNvSpPr txBox="1"/>
            <p:nvPr/>
          </p:nvSpPr>
          <p:spPr>
            <a:xfrm>
              <a:off x="6710362" y="1612900"/>
              <a:ext cx="938212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p32"/>
            <p:cNvGrpSpPr/>
            <p:nvPr/>
          </p:nvGrpSpPr>
          <p:grpSpPr>
            <a:xfrm>
              <a:off x="7538406" y="1574914"/>
              <a:ext cx="919793" cy="215786"/>
              <a:chOff x="977900" y="4073525"/>
              <a:chExt cx="1147762" cy="223837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977900" y="4073525"/>
                <a:ext cx="1147762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1000125" y="4103687"/>
                <a:ext cx="1101725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32"/>
            <p:cNvSpPr txBox="1"/>
            <p:nvPr/>
          </p:nvSpPr>
          <p:spPr>
            <a:xfrm>
              <a:off x="6691312" y="2159000"/>
              <a:ext cx="947737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 txBox="1"/>
            <p:nvPr/>
          </p:nvSpPr>
          <p:spPr>
            <a:xfrm>
              <a:off x="6710362" y="2630487"/>
              <a:ext cx="94773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32"/>
            <p:cNvGrpSpPr/>
            <p:nvPr/>
          </p:nvGrpSpPr>
          <p:grpSpPr>
            <a:xfrm>
              <a:off x="7519361" y="2582862"/>
              <a:ext cx="920102" cy="225916"/>
              <a:chOff x="977900" y="4076700"/>
              <a:chExt cx="1146175" cy="207962"/>
            </a:xfrm>
          </p:grpSpPr>
          <p:sp>
            <p:nvSpPr>
              <p:cNvPr id="594" name="Google Shape;594;p32"/>
              <p:cNvSpPr/>
              <p:nvPr/>
            </p:nvSpPr>
            <p:spPr>
              <a:xfrm>
                <a:off x="977900" y="4076700"/>
                <a:ext cx="1146175" cy="2079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1000125" y="4102100"/>
                <a:ext cx="110013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6" name="Google Shape;596;p3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7" name="Google Shape;597;p32"/>
            <p:cNvGrpSpPr/>
            <p:nvPr/>
          </p:nvGrpSpPr>
          <p:grpSpPr>
            <a:xfrm>
              <a:off x="7519339" y="2103437"/>
              <a:ext cx="929023" cy="225425"/>
              <a:chOff x="969962" y="4073525"/>
              <a:chExt cx="1157287" cy="225425"/>
            </a:xfrm>
          </p:grpSpPr>
          <p:sp>
            <p:nvSpPr>
              <p:cNvPr id="598" name="Google Shape;598;p32"/>
              <p:cNvSpPr/>
              <p:nvPr/>
            </p:nvSpPr>
            <p:spPr>
              <a:xfrm>
                <a:off x="969962" y="4073525"/>
                <a:ext cx="1157287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992187" y="4100512"/>
                <a:ext cx="1100137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0" name="Google Shape;600;p32"/>
            <p:cNvSpPr txBox="1"/>
            <p:nvPr/>
          </p:nvSpPr>
          <p:spPr>
            <a:xfrm>
              <a:off x="8337550" y="681037"/>
              <a:ext cx="1016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8761412" y="4144962"/>
              <a:ext cx="73025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572250" y="4249737"/>
              <a:ext cx="1903412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673850" y="4305300"/>
              <a:ext cx="1701800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838950" y="3778250"/>
              <a:ext cx="247650" cy="2349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124700" y="3787775"/>
              <a:ext cx="24765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7399337" y="3778250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 txBox="1"/>
            <p:nvPr/>
          </p:nvSpPr>
          <p:spPr>
            <a:xfrm>
              <a:off x="8034337" y="2913062"/>
              <a:ext cx="138112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17" name="Google Shape;6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8620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3"/>
          <p:cNvSpPr txBox="1"/>
          <p:nvPr>
            <p:ph type="title"/>
          </p:nvPr>
        </p:nvSpPr>
        <p:spPr>
          <a:xfrm>
            <a:off x="533400" y="146050"/>
            <a:ext cx="77724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caching, updating records</a:t>
            </a:r>
            <a:endParaRPr/>
          </a:p>
        </p:txBody>
      </p:sp>
      <p:sp>
        <p:nvSpPr>
          <p:cNvPr id="619" name="Google Shape;619;p33"/>
          <p:cNvSpPr txBox="1"/>
          <p:nvPr>
            <p:ph idx="1" type="body"/>
          </p:nvPr>
        </p:nvSpPr>
        <p:spPr>
          <a:xfrm>
            <a:off x="619125" y="1438275"/>
            <a:ext cx="7926387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critically important feature of DNS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 delay performance &amp; reduce DNS messages in the Internet 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(any) name server learns of an address mapping, it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caches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cache entries timeout (disappear) after some time (TTL)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TLD servers typically cached in local name servers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thus root name servers not often visited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625" name="Google Shape;625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26" name="Google Shape;6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8620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4"/>
          <p:cNvSpPr txBox="1"/>
          <p:nvPr>
            <p:ph type="title"/>
          </p:nvPr>
        </p:nvSpPr>
        <p:spPr>
          <a:xfrm>
            <a:off x="533400" y="146050"/>
            <a:ext cx="77724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caching, updating records</a:t>
            </a:r>
            <a:endParaRPr/>
          </a:p>
        </p:txBody>
      </p:sp>
      <p:sp>
        <p:nvSpPr>
          <p:cNvPr id="628" name="Google Shape;628;p34"/>
          <p:cNvSpPr txBox="1"/>
          <p:nvPr>
            <p:ph idx="1" type="body"/>
          </p:nvPr>
        </p:nvSpPr>
        <p:spPr>
          <a:xfrm>
            <a:off x="619125" y="1438275"/>
            <a:ext cx="7926387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cached entries may be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out-of-date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(best effort name-to-address translation!)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name host changes IP address, may not be known Internet-wide until all TTLs expire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update/notify mechanisms proposed IETF standard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RFC 2136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634" name="Google Shape;634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5" name="Google Shape;635;p35"/>
          <p:cNvSpPr txBox="1"/>
          <p:nvPr>
            <p:ph type="title"/>
          </p:nvPr>
        </p:nvSpPr>
        <p:spPr>
          <a:xfrm>
            <a:off x="455612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records</a:t>
            </a:r>
            <a:endParaRPr/>
          </a:p>
        </p:txBody>
      </p:sp>
      <p:sp>
        <p:nvSpPr>
          <p:cNvPr id="636" name="Google Shape;636;p35"/>
          <p:cNvSpPr txBox="1"/>
          <p:nvPr>
            <p:ph idx="1" type="body"/>
          </p:nvPr>
        </p:nvSpPr>
        <p:spPr>
          <a:xfrm>
            <a:off x="542925" y="990600"/>
            <a:ext cx="7820025" cy="152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DNS: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distributed db storing resource records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(RR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7" name="Google Shape;637;p35"/>
          <p:cNvSpPr txBox="1"/>
          <p:nvPr>
            <p:ph idx="1" type="body"/>
          </p:nvPr>
        </p:nvSpPr>
        <p:spPr>
          <a:xfrm>
            <a:off x="533400" y="4186237"/>
            <a:ext cx="35147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type=NS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domain (e.g., foo.com)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hostname of authoritative name server for this domain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(foo.com, dns.foo.com, NS)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38" name="Google Shape;638;p35"/>
          <p:cNvGrpSpPr/>
          <p:nvPr/>
        </p:nvGrpSpPr>
        <p:grpSpPr>
          <a:xfrm>
            <a:off x="1506537" y="1506537"/>
            <a:ext cx="5364162" cy="574675"/>
            <a:chOff x="0" y="0"/>
            <a:chExt cx="2147483646" cy="2147483647"/>
          </a:xfrm>
        </p:grpSpPr>
        <p:sp>
          <p:nvSpPr>
            <p:cNvPr id="639" name="Google Shape;639;p35"/>
            <p:cNvSpPr txBox="1"/>
            <p:nvPr/>
          </p:nvSpPr>
          <p:spPr>
            <a:xfrm>
              <a:off x="0" y="0"/>
              <a:ext cx="2147483646" cy="1707998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RR format: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1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(Name, Value, Type, TTL)</a:t>
              </a:r>
              <a:endParaRPr/>
            </a:p>
          </p:txBody>
        </p:sp>
        <p:sp>
          <p:nvSpPr>
            <p:cNvPr id="640" name="Google Shape;640;p35"/>
            <p:cNvSpPr txBox="1"/>
            <p:nvPr/>
          </p:nvSpPr>
          <p:spPr>
            <a:xfrm>
              <a:off x="32412208" y="12484920"/>
              <a:ext cx="2108716005" cy="2134998726"/>
            </a:xfrm>
            <a:prstGeom prst="rect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p35"/>
          <p:cNvSpPr txBox="1"/>
          <p:nvPr/>
        </p:nvSpPr>
        <p:spPr>
          <a:xfrm>
            <a:off x="523875" y="2128837"/>
            <a:ext cx="4192587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type=A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is hostname (e.g, relay.west-coast.example.com)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IP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 </a:t>
            </a:r>
            <a:r>
              <a:rPr b="0" i="0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(relay1.bar.foo.com, 145.46.93.9,  A)</a:t>
            </a:r>
            <a:endParaRPr/>
          </a:p>
        </p:txBody>
      </p:sp>
      <p:sp>
        <p:nvSpPr>
          <p:cNvPr id="642" name="Google Shape;642;p35"/>
          <p:cNvSpPr txBox="1"/>
          <p:nvPr/>
        </p:nvSpPr>
        <p:spPr>
          <a:xfrm>
            <a:off x="4357687" y="2055812"/>
            <a:ext cx="4673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type=CNAME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is alias name for some “canonical” (the real)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www.ibm.com is really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servereast.backup2.ibm.com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value is the canonical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(foo.com, relay1.bar.foo.com, CNAME)</a:t>
            </a:r>
            <a:endParaRPr b="0" i="0" sz="28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43" name="Google Shape;643;p35"/>
          <p:cNvSpPr txBox="1"/>
          <p:nvPr/>
        </p:nvSpPr>
        <p:spPr>
          <a:xfrm>
            <a:off x="4494212" y="4718050"/>
            <a:ext cx="4408487" cy="130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type=MX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is an alias host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value is a canonical name of mailserver associated with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(foo.com,  mail.bar.foo.com, MX)</a:t>
            </a:r>
            <a:endParaRPr b="0" i="0" sz="28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644" name="Google Shape;6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881062"/>
            <a:ext cx="3198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650" name="Google Shape;650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1" name="Google Shape;651;p36"/>
          <p:cNvSpPr txBox="1"/>
          <p:nvPr>
            <p:ph type="title"/>
          </p:nvPr>
        </p:nvSpPr>
        <p:spPr>
          <a:xfrm>
            <a:off x="455612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records</a:t>
            </a:r>
            <a:endParaRPr/>
          </a:p>
        </p:txBody>
      </p:sp>
      <p:sp>
        <p:nvSpPr>
          <p:cNvPr id="652" name="Google Shape;652;p36"/>
          <p:cNvSpPr txBox="1"/>
          <p:nvPr>
            <p:ph idx="1" type="body"/>
          </p:nvPr>
        </p:nvSpPr>
        <p:spPr>
          <a:xfrm>
            <a:off x="542925" y="1150937"/>
            <a:ext cx="7820025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DNS reply may carry one 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RRs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3" name="Google Shape;653;p36"/>
          <p:cNvSpPr txBox="1"/>
          <p:nvPr/>
        </p:nvSpPr>
        <p:spPr>
          <a:xfrm>
            <a:off x="555625" y="1711325"/>
            <a:ext cx="7994650" cy="464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 the DNS server is an authoritative server for a particular hostname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will return Type A RR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(gaia.cs.umass.edu, 145.119.96.44, 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This type may be returned by any non-authoritative server as well (i.e. from a previously cashed record)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 the DNS server is NOT an authoritative server for a particular hostname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may return Type NS RR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(umass.edu, dns.umass.edu , 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well as: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(dns.umass.edu, 145.119.96.28,  A)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</p:txBody>
      </p:sp>
      <p:pic>
        <p:nvPicPr>
          <p:cNvPr descr="underline_base" id="654" name="Google Shape;6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881062"/>
            <a:ext cx="3198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660" name="Google Shape;660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661" name="Google Shape;6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88582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7"/>
          <p:cNvSpPr txBox="1"/>
          <p:nvPr>
            <p:ph type="title"/>
          </p:nvPr>
        </p:nvSpPr>
        <p:spPr>
          <a:xfrm>
            <a:off x="446087" y="217487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protocol, messages</a:t>
            </a:r>
            <a:endParaRPr/>
          </a:p>
        </p:txBody>
      </p:sp>
      <p:sp>
        <p:nvSpPr>
          <p:cNvPr id="663" name="Google Shape;663;p37"/>
          <p:cNvSpPr txBox="1"/>
          <p:nvPr>
            <p:ph idx="1" type="body"/>
          </p:nvPr>
        </p:nvSpPr>
        <p:spPr>
          <a:xfrm>
            <a:off x="477837" y="1333500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query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reply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messages, both have same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message format</a:t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490537" y="2352675"/>
            <a:ext cx="3575050" cy="3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msg header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identification: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16 bit # for query, reply to query uses same #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flags: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1-bit query or reply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1-bit recursion desired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1-bit recursion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1-bit reply is authoritative</a:t>
            </a:r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4241800" y="2216150"/>
            <a:ext cx="3725862" cy="4184649"/>
            <a:chOff x="4241800" y="2216150"/>
            <a:chExt cx="3725862" cy="4184649"/>
          </a:xfrm>
        </p:grpSpPr>
        <p:sp>
          <p:nvSpPr>
            <p:cNvPr id="666" name="Google Shape;666;p37"/>
            <p:cNvSpPr txBox="1"/>
            <p:nvPr/>
          </p:nvSpPr>
          <p:spPr>
            <a:xfrm>
              <a:off x="4352925" y="2216150"/>
              <a:ext cx="3614737" cy="41036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7"/>
            <p:cNvSpPr txBox="1"/>
            <p:nvPr/>
          </p:nvSpPr>
          <p:spPr>
            <a:xfrm>
              <a:off x="4267200" y="2297112"/>
              <a:ext cx="3614737" cy="41036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8" name="Google Shape;668;p37"/>
            <p:cNvCxnSpPr/>
            <p:nvPr/>
          </p:nvCxnSpPr>
          <p:spPr>
            <a:xfrm>
              <a:off x="4256087" y="5724525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9" name="Google Shape;669;p37"/>
            <p:cNvCxnSpPr/>
            <p:nvPr/>
          </p:nvCxnSpPr>
          <p:spPr>
            <a:xfrm>
              <a:off x="4267200" y="5038725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0" name="Google Shape;670;p37"/>
            <p:cNvCxnSpPr/>
            <p:nvPr/>
          </p:nvCxnSpPr>
          <p:spPr>
            <a:xfrm>
              <a:off x="4256087" y="4352925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1" name="Google Shape;671;p37"/>
            <p:cNvCxnSpPr/>
            <p:nvPr/>
          </p:nvCxnSpPr>
          <p:spPr>
            <a:xfrm>
              <a:off x="4256087" y="3678237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2" name="Google Shape;672;p37"/>
            <p:cNvCxnSpPr/>
            <p:nvPr/>
          </p:nvCxnSpPr>
          <p:spPr>
            <a:xfrm>
              <a:off x="4254500" y="3221037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3" name="Google Shape;673;p37"/>
            <p:cNvCxnSpPr/>
            <p:nvPr/>
          </p:nvCxnSpPr>
          <p:spPr>
            <a:xfrm>
              <a:off x="4241800" y="2770187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4" name="Google Shape;674;p37"/>
            <p:cNvCxnSpPr/>
            <p:nvPr/>
          </p:nvCxnSpPr>
          <p:spPr>
            <a:xfrm>
              <a:off x="6073775" y="2308225"/>
              <a:ext cx="3175" cy="13604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5" name="Google Shape;675;p37"/>
            <p:cNvSpPr txBox="1"/>
            <p:nvPr/>
          </p:nvSpPr>
          <p:spPr>
            <a:xfrm>
              <a:off x="4511675" y="2368550"/>
              <a:ext cx="13112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</a:t>
              </a:r>
              <a:endParaRPr/>
            </a:p>
          </p:txBody>
        </p:sp>
        <p:sp>
          <p:nvSpPr>
            <p:cNvPr id="676" name="Google Shape;676;p37"/>
            <p:cNvSpPr txBox="1"/>
            <p:nvPr/>
          </p:nvSpPr>
          <p:spPr>
            <a:xfrm>
              <a:off x="6635750" y="2368550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flags</a:t>
              </a:r>
              <a:endParaRPr/>
            </a:p>
          </p:txBody>
        </p:sp>
        <p:sp>
          <p:nvSpPr>
            <p:cNvPr id="677" name="Google Shape;677;p37"/>
            <p:cNvSpPr txBox="1"/>
            <p:nvPr/>
          </p:nvSpPr>
          <p:spPr>
            <a:xfrm>
              <a:off x="4543425" y="2825750"/>
              <a:ext cx="12223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questions</a:t>
              </a:r>
              <a:endParaRPr/>
            </a:p>
          </p:txBody>
        </p:sp>
        <p:sp>
          <p:nvSpPr>
            <p:cNvPr id="678" name="Google Shape;678;p37"/>
            <p:cNvSpPr txBox="1"/>
            <p:nvPr/>
          </p:nvSpPr>
          <p:spPr>
            <a:xfrm>
              <a:off x="4427537" y="3836987"/>
              <a:ext cx="32781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 (variable # of questions)</a:t>
              </a:r>
              <a:endParaRPr/>
            </a:p>
          </p:txBody>
        </p:sp>
        <p:sp>
          <p:nvSpPr>
            <p:cNvPr id="679" name="Google Shape;679;p37"/>
            <p:cNvSpPr txBox="1"/>
            <p:nvPr/>
          </p:nvSpPr>
          <p:spPr>
            <a:xfrm>
              <a:off x="6137275" y="3281362"/>
              <a:ext cx="167163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additional RRs</a:t>
              </a:r>
              <a:endParaRPr/>
            </a:p>
          </p:txBody>
        </p:sp>
        <p:sp>
          <p:nvSpPr>
            <p:cNvPr id="680" name="Google Shape;680;p37"/>
            <p:cNvSpPr txBox="1"/>
            <p:nvPr/>
          </p:nvSpPr>
          <p:spPr>
            <a:xfrm>
              <a:off x="4384675" y="3282950"/>
              <a:ext cx="1584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authority RRs</a:t>
              </a:r>
              <a:endParaRPr/>
            </a:p>
          </p:txBody>
        </p:sp>
        <p:sp>
          <p:nvSpPr>
            <p:cNvPr id="681" name="Google Shape;681;p37"/>
            <p:cNvSpPr txBox="1"/>
            <p:nvPr/>
          </p:nvSpPr>
          <p:spPr>
            <a:xfrm>
              <a:off x="6235700" y="2835275"/>
              <a:ext cx="14589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answer RRs</a:t>
              </a:r>
              <a:endParaRPr/>
            </a:p>
          </p:txBody>
        </p:sp>
        <p:sp>
          <p:nvSpPr>
            <p:cNvPr id="682" name="Google Shape;682;p37"/>
            <p:cNvSpPr txBox="1"/>
            <p:nvPr/>
          </p:nvSpPr>
          <p:spPr>
            <a:xfrm>
              <a:off x="4735512" y="4521200"/>
              <a:ext cx="26908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answers (variable # of RRs)</a:t>
              </a:r>
              <a:endParaRPr/>
            </a:p>
          </p:txBody>
        </p:sp>
        <p:sp>
          <p:nvSpPr>
            <p:cNvPr id="683" name="Google Shape;683;p37"/>
            <p:cNvSpPr txBox="1"/>
            <p:nvPr/>
          </p:nvSpPr>
          <p:spPr>
            <a:xfrm>
              <a:off x="4765675" y="5207000"/>
              <a:ext cx="27146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authority (variable # of RRs)</a:t>
              </a:r>
              <a:endParaRPr/>
            </a:p>
          </p:txBody>
        </p:sp>
        <p:sp>
          <p:nvSpPr>
            <p:cNvPr id="684" name="Google Shape;684;p37"/>
            <p:cNvSpPr txBox="1"/>
            <p:nvPr/>
          </p:nvSpPr>
          <p:spPr>
            <a:xfrm>
              <a:off x="4462462" y="5873750"/>
              <a:ext cx="31861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additional info (variable # of RRs)</a:t>
              </a:r>
              <a:endParaRPr/>
            </a:p>
          </p:txBody>
        </p:sp>
      </p:grpSp>
      <p:cxnSp>
        <p:nvCxnSpPr>
          <p:cNvPr id="685" name="Google Shape;685;p37"/>
          <p:cNvCxnSpPr/>
          <p:nvPr/>
        </p:nvCxnSpPr>
        <p:spPr>
          <a:xfrm flipH="1" rot="10800000">
            <a:off x="3417887" y="2568575"/>
            <a:ext cx="1165225" cy="327025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6" name="Google Shape;686;p37"/>
          <p:cNvCxnSpPr/>
          <p:nvPr/>
        </p:nvCxnSpPr>
        <p:spPr>
          <a:xfrm flipH="1" rot="10800000">
            <a:off x="1522412" y="2547937"/>
            <a:ext cx="5183187" cy="1404937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87" name="Google Shape;687;p37"/>
          <p:cNvGrpSpPr/>
          <p:nvPr/>
        </p:nvGrpSpPr>
        <p:grpSpPr>
          <a:xfrm>
            <a:off x="4271962" y="1895475"/>
            <a:ext cx="1747837" cy="274637"/>
            <a:chOff x="4271962" y="1895475"/>
            <a:chExt cx="1747837" cy="274637"/>
          </a:xfrm>
        </p:grpSpPr>
        <p:sp>
          <p:nvSpPr>
            <p:cNvPr id="688" name="Google Shape;688;p37"/>
            <p:cNvSpPr txBox="1"/>
            <p:nvPr/>
          </p:nvSpPr>
          <p:spPr>
            <a:xfrm>
              <a:off x="4813300" y="1895475"/>
              <a:ext cx="6746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689" name="Google Shape;689;p37"/>
            <p:cNvCxnSpPr/>
            <p:nvPr/>
          </p:nvCxnSpPr>
          <p:spPr>
            <a:xfrm>
              <a:off x="5500687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0" name="Google Shape;690;p37"/>
            <p:cNvCxnSpPr/>
            <p:nvPr/>
          </p:nvCxnSpPr>
          <p:spPr>
            <a:xfrm rot="10800000">
              <a:off x="4271962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1" name="Google Shape;691;p37"/>
          <p:cNvGrpSpPr/>
          <p:nvPr/>
        </p:nvGrpSpPr>
        <p:grpSpPr>
          <a:xfrm>
            <a:off x="6046787" y="1895475"/>
            <a:ext cx="1747837" cy="274637"/>
            <a:chOff x="4271962" y="1895475"/>
            <a:chExt cx="1747837" cy="274637"/>
          </a:xfrm>
        </p:grpSpPr>
        <p:sp>
          <p:nvSpPr>
            <p:cNvPr id="692" name="Google Shape;692;p37"/>
            <p:cNvSpPr txBox="1"/>
            <p:nvPr/>
          </p:nvSpPr>
          <p:spPr>
            <a:xfrm>
              <a:off x="4813300" y="1895475"/>
              <a:ext cx="6746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693" name="Google Shape;693;p37"/>
            <p:cNvCxnSpPr/>
            <p:nvPr/>
          </p:nvCxnSpPr>
          <p:spPr>
            <a:xfrm>
              <a:off x="5500687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4" name="Google Shape;694;p37"/>
            <p:cNvCxnSpPr/>
            <p:nvPr/>
          </p:nvCxnSpPr>
          <p:spPr>
            <a:xfrm rot="10800000">
              <a:off x="4271962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700" name="Google Shape;700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1" name="Google Shape;701;p38"/>
          <p:cNvSpPr txBox="1"/>
          <p:nvPr/>
        </p:nvSpPr>
        <p:spPr>
          <a:xfrm>
            <a:off x="369887" y="920750"/>
            <a:ext cx="3640137" cy="142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name, type fields for a query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i.e. host address associated with a name (type A), or the mail server for a name (type MX)</a:t>
            </a:r>
            <a:endParaRPr/>
          </a:p>
        </p:txBody>
      </p:sp>
      <p:sp>
        <p:nvSpPr>
          <p:cNvPr id="702" name="Google Shape;702;p38"/>
          <p:cNvSpPr txBox="1"/>
          <p:nvPr/>
        </p:nvSpPr>
        <p:spPr>
          <a:xfrm>
            <a:off x="425450" y="2401887"/>
            <a:ext cx="3681412" cy="119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RRs in response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query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P/S:  A reply may contain multiple RRs (i.e. for replicated web servers) </a:t>
            </a:r>
            <a:endParaRPr/>
          </a:p>
        </p:txBody>
      </p:sp>
      <p:sp>
        <p:nvSpPr>
          <p:cNvPr id="703" name="Google Shape;703;p38"/>
          <p:cNvSpPr txBox="1"/>
          <p:nvPr/>
        </p:nvSpPr>
        <p:spPr>
          <a:xfrm>
            <a:off x="444500" y="3627437"/>
            <a:ext cx="34369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records for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authoritative servers</a:t>
            </a:r>
            <a:endParaRPr/>
          </a:p>
        </p:txBody>
      </p:sp>
      <p:sp>
        <p:nvSpPr>
          <p:cNvPr id="704" name="Google Shape;704;p38"/>
          <p:cNvSpPr txBox="1"/>
          <p:nvPr/>
        </p:nvSpPr>
        <p:spPr>
          <a:xfrm>
            <a:off x="463550" y="4538662"/>
            <a:ext cx="36115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additional “helpful”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info that may be used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i.e. the answers section of a reply to an MX query include a RR providing the CNAME of the mail server. In the additional section may contain a type A RR providing the IP address of this CNAME</a:t>
            </a:r>
            <a:endParaRPr/>
          </a:p>
        </p:txBody>
      </p:sp>
      <p:grpSp>
        <p:nvGrpSpPr>
          <p:cNvPr id="705" name="Google Shape;705;p38"/>
          <p:cNvGrpSpPr/>
          <p:nvPr/>
        </p:nvGrpSpPr>
        <p:grpSpPr>
          <a:xfrm>
            <a:off x="4241800" y="2216150"/>
            <a:ext cx="3725862" cy="4184649"/>
            <a:chOff x="4241800" y="2216150"/>
            <a:chExt cx="3725862" cy="4184649"/>
          </a:xfrm>
        </p:grpSpPr>
        <p:sp>
          <p:nvSpPr>
            <p:cNvPr id="706" name="Google Shape;706;p38"/>
            <p:cNvSpPr txBox="1"/>
            <p:nvPr/>
          </p:nvSpPr>
          <p:spPr>
            <a:xfrm>
              <a:off x="4352925" y="2216150"/>
              <a:ext cx="3614737" cy="410368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8"/>
            <p:cNvSpPr txBox="1"/>
            <p:nvPr/>
          </p:nvSpPr>
          <p:spPr>
            <a:xfrm>
              <a:off x="4267200" y="2297112"/>
              <a:ext cx="3614737" cy="41036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8" name="Google Shape;708;p38"/>
            <p:cNvCxnSpPr/>
            <p:nvPr/>
          </p:nvCxnSpPr>
          <p:spPr>
            <a:xfrm>
              <a:off x="4256087" y="5724525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9" name="Google Shape;709;p38"/>
            <p:cNvCxnSpPr/>
            <p:nvPr/>
          </p:nvCxnSpPr>
          <p:spPr>
            <a:xfrm>
              <a:off x="4267200" y="5038725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0" name="Google Shape;710;p38"/>
            <p:cNvCxnSpPr/>
            <p:nvPr/>
          </p:nvCxnSpPr>
          <p:spPr>
            <a:xfrm>
              <a:off x="4256087" y="4352925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1" name="Google Shape;711;p38"/>
            <p:cNvCxnSpPr/>
            <p:nvPr/>
          </p:nvCxnSpPr>
          <p:spPr>
            <a:xfrm>
              <a:off x="4256087" y="3678237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2" name="Google Shape;712;p38"/>
            <p:cNvCxnSpPr/>
            <p:nvPr/>
          </p:nvCxnSpPr>
          <p:spPr>
            <a:xfrm>
              <a:off x="4254500" y="3221037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38"/>
            <p:cNvCxnSpPr/>
            <p:nvPr/>
          </p:nvCxnSpPr>
          <p:spPr>
            <a:xfrm>
              <a:off x="4241800" y="2770187"/>
              <a:ext cx="36464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4" name="Google Shape;714;p38"/>
            <p:cNvCxnSpPr/>
            <p:nvPr/>
          </p:nvCxnSpPr>
          <p:spPr>
            <a:xfrm>
              <a:off x="6073775" y="2308225"/>
              <a:ext cx="3175" cy="13604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5" name="Google Shape;715;p38"/>
            <p:cNvSpPr txBox="1"/>
            <p:nvPr/>
          </p:nvSpPr>
          <p:spPr>
            <a:xfrm>
              <a:off x="4511675" y="2368550"/>
              <a:ext cx="13112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</a:t>
              </a:r>
              <a:endParaRPr/>
            </a:p>
          </p:txBody>
        </p:sp>
        <p:sp>
          <p:nvSpPr>
            <p:cNvPr id="716" name="Google Shape;716;p38"/>
            <p:cNvSpPr txBox="1"/>
            <p:nvPr/>
          </p:nvSpPr>
          <p:spPr>
            <a:xfrm>
              <a:off x="6635750" y="2368550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flags</a:t>
              </a:r>
              <a:endParaRPr/>
            </a:p>
          </p:txBody>
        </p:sp>
        <p:sp>
          <p:nvSpPr>
            <p:cNvPr id="717" name="Google Shape;717;p38"/>
            <p:cNvSpPr txBox="1"/>
            <p:nvPr/>
          </p:nvSpPr>
          <p:spPr>
            <a:xfrm>
              <a:off x="4543425" y="2825750"/>
              <a:ext cx="12223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questions</a:t>
              </a:r>
              <a:endParaRPr/>
            </a:p>
          </p:txBody>
        </p:sp>
        <p:sp>
          <p:nvSpPr>
            <p:cNvPr id="718" name="Google Shape;718;p38"/>
            <p:cNvSpPr txBox="1"/>
            <p:nvPr/>
          </p:nvSpPr>
          <p:spPr>
            <a:xfrm>
              <a:off x="4427537" y="3836987"/>
              <a:ext cx="32781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 (variable # of questions)</a:t>
              </a:r>
              <a:endParaRPr/>
            </a:p>
          </p:txBody>
        </p:sp>
        <p:sp>
          <p:nvSpPr>
            <p:cNvPr id="719" name="Google Shape;719;p38"/>
            <p:cNvSpPr txBox="1"/>
            <p:nvPr/>
          </p:nvSpPr>
          <p:spPr>
            <a:xfrm>
              <a:off x="6137275" y="3281362"/>
              <a:ext cx="167163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additional RRs</a:t>
              </a:r>
              <a:endParaRPr/>
            </a:p>
          </p:txBody>
        </p:sp>
        <p:sp>
          <p:nvSpPr>
            <p:cNvPr id="720" name="Google Shape;720;p38"/>
            <p:cNvSpPr txBox="1"/>
            <p:nvPr/>
          </p:nvSpPr>
          <p:spPr>
            <a:xfrm>
              <a:off x="4384675" y="3282950"/>
              <a:ext cx="1584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authority RRs</a:t>
              </a:r>
              <a:endParaRPr/>
            </a:p>
          </p:txBody>
        </p:sp>
        <p:sp>
          <p:nvSpPr>
            <p:cNvPr id="721" name="Google Shape;721;p38"/>
            <p:cNvSpPr txBox="1"/>
            <p:nvPr/>
          </p:nvSpPr>
          <p:spPr>
            <a:xfrm>
              <a:off x="6235700" y="2835275"/>
              <a:ext cx="14589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answer RRs</a:t>
              </a:r>
              <a:endParaRPr/>
            </a:p>
          </p:txBody>
        </p:sp>
        <p:sp>
          <p:nvSpPr>
            <p:cNvPr id="722" name="Google Shape;722;p38"/>
            <p:cNvSpPr txBox="1"/>
            <p:nvPr/>
          </p:nvSpPr>
          <p:spPr>
            <a:xfrm>
              <a:off x="4735512" y="4521200"/>
              <a:ext cx="26908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answers (variable # of RRs)</a:t>
              </a:r>
              <a:endParaRPr/>
            </a:p>
          </p:txBody>
        </p:sp>
        <p:sp>
          <p:nvSpPr>
            <p:cNvPr id="723" name="Google Shape;723;p38"/>
            <p:cNvSpPr txBox="1"/>
            <p:nvPr/>
          </p:nvSpPr>
          <p:spPr>
            <a:xfrm>
              <a:off x="4765675" y="5207000"/>
              <a:ext cx="27146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authority (variable # of RRs)</a:t>
              </a:r>
              <a:endParaRPr/>
            </a:p>
          </p:txBody>
        </p:sp>
        <p:sp>
          <p:nvSpPr>
            <p:cNvPr id="724" name="Google Shape;724;p38"/>
            <p:cNvSpPr txBox="1"/>
            <p:nvPr/>
          </p:nvSpPr>
          <p:spPr>
            <a:xfrm>
              <a:off x="4462462" y="5873750"/>
              <a:ext cx="31861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additional info (variable # of RRs)</a:t>
              </a:r>
              <a:endParaRPr/>
            </a:p>
          </p:txBody>
        </p:sp>
      </p:grpSp>
      <p:cxnSp>
        <p:nvCxnSpPr>
          <p:cNvPr id="725" name="Google Shape;725;p38"/>
          <p:cNvCxnSpPr/>
          <p:nvPr/>
        </p:nvCxnSpPr>
        <p:spPr>
          <a:xfrm rot="10800000">
            <a:off x="3930650" y="5822950"/>
            <a:ext cx="542925" cy="239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" name="Google Shape;726;p38"/>
          <p:cNvCxnSpPr/>
          <p:nvPr/>
        </p:nvCxnSpPr>
        <p:spPr>
          <a:xfrm rot="10800000">
            <a:off x="3192462" y="4122737"/>
            <a:ext cx="1289050" cy="12811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7" name="Google Shape;727;p38"/>
          <p:cNvCxnSpPr/>
          <p:nvPr/>
        </p:nvCxnSpPr>
        <p:spPr>
          <a:xfrm rot="10800000">
            <a:off x="3529012" y="3416300"/>
            <a:ext cx="960437" cy="13287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8" name="Google Shape;728;p38"/>
          <p:cNvCxnSpPr/>
          <p:nvPr/>
        </p:nvCxnSpPr>
        <p:spPr>
          <a:xfrm rot="10800000">
            <a:off x="3930650" y="1941512"/>
            <a:ext cx="544512" cy="20780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729" name="Google Shape;7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88582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8"/>
          <p:cNvSpPr txBox="1"/>
          <p:nvPr/>
        </p:nvSpPr>
        <p:spPr>
          <a:xfrm>
            <a:off x="446087" y="217487"/>
            <a:ext cx="77724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protocol, messages</a:t>
            </a:r>
            <a:endParaRPr/>
          </a:p>
        </p:txBody>
      </p:sp>
      <p:grpSp>
        <p:nvGrpSpPr>
          <p:cNvPr id="731" name="Google Shape;731;p38"/>
          <p:cNvGrpSpPr/>
          <p:nvPr/>
        </p:nvGrpSpPr>
        <p:grpSpPr>
          <a:xfrm>
            <a:off x="4271962" y="1895475"/>
            <a:ext cx="1747837" cy="274637"/>
            <a:chOff x="4271962" y="1895475"/>
            <a:chExt cx="1747837" cy="274637"/>
          </a:xfrm>
        </p:grpSpPr>
        <p:sp>
          <p:nvSpPr>
            <p:cNvPr id="732" name="Google Shape;732;p38"/>
            <p:cNvSpPr txBox="1"/>
            <p:nvPr/>
          </p:nvSpPr>
          <p:spPr>
            <a:xfrm>
              <a:off x="4813300" y="1895475"/>
              <a:ext cx="6746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733" name="Google Shape;733;p38"/>
            <p:cNvCxnSpPr/>
            <p:nvPr/>
          </p:nvCxnSpPr>
          <p:spPr>
            <a:xfrm>
              <a:off x="5500687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34" name="Google Shape;734;p38"/>
            <p:cNvCxnSpPr/>
            <p:nvPr/>
          </p:nvCxnSpPr>
          <p:spPr>
            <a:xfrm rot="10800000">
              <a:off x="4271962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38"/>
          <p:cNvGrpSpPr/>
          <p:nvPr/>
        </p:nvGrpSpPr>
        <p:grpSpPr>
          <a:xfrm>
            <a:off x="6046787" y="1895475"/>
            <a:ext cx="1747837" cy="274637"/>
            <a:chOff x="4271962" y="1895475"/>
            <a:chExt cx="1747837" cy="274637"/>
          </a:xfrm>
        </p:grpSpPr>
        <p:sp>
          <p:nvSpPr>
            <p:cNvPr id="736" name="Google Shape;736;p38"/>
            <p:cNvSpPr txBox="1"/>
            <p:nvPr/>
          </p:nvSpPr>
          <p:spPr>
            <a:xfrm>
              <a:off x="4813300" y="1895475"/>
              <a:ext cx="6746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/>
            </a:p>
          </p:txBody>
        </p:sp>
        <p:cxnSp>
          <p:nvCxnSpPr>
            <p:cNvPr id="737" name="Google Shape;737;p38"/>
            <p:cNvCxnSpPr/>
            <p:nvPr/>
          </p:nvCxnSpPr>
          <p:spPr>
            <a:xfrm>
              <a:off x="5500687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38" name="Google Shape;738;p38"/>
            <p:cNvCxnSpPr/>
            <p:nvPr/>
          </p:nvCxnSpPr>
          <p:spPr>
            <a:xfrm rot="10800000">
              <a:off x="4271962" y="2038350"/>
              <a:ext cx="5191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744" name="Google Shape;744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745" name="Google Shape;7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8890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9"/>
          <p:cNvSpPr txBox="1"/>
          <p:nvPr>
            <p:ph type="title"/>
          </p:nvPr>
        </p:nvSpPr>
        <p:spPr>
          <a:xfrm>
            <a:off x="533400" y="179387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Inserting records into </a:t>
            </a: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</a:t>
            </a:r>
            <a:endParaRPr/>
          </a:p>
        </p:txBody>
      </p:sp>
      <p:sp>
        <p:nvSpPr>
          <p:cNvPr id="747" name="Google Shape;747;p39"/>
          <p:cNvSpPr txBox="1"/>
          <p:nvPr>
            <p:ph idx="1" type="body"/>
          </p:nvPr>
        </p:nvSpPr>
        <p:spPr>
          <a:xfrm>
            <a:off x="501650" y="1370012"/>
            <a:ext cx="8456612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new startup “Network Utopia”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register name networkuptopia.com at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DNS registrar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(e.g., Network Solutions)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 names, IP addresses of authoritative name server (primary and secondary)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registrar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inserts two RRs into .com TLD server: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0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enter needed records into your authoritative DNS server: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type A record for www.networkuptopia.com;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type MX record for mail.networkutopia.com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99060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type="title"/>
          </p:nvPr>
        </p:nvSpPr>
        <p:spPr>
          <a:xfrm>
            <a:off x="533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domain name system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68312" y="15113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people: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many identifiers: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SSN, name, passport #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hosts, routers: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IP address (32 bit) - used for addressing datagrams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“name”, e.g., www.yahoo.com - used by humans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to map between IP address and name, and vice versa ?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495800" y="1216025"/>
            <a:ext cx="4283075" cy="55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Domain Name System: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1) distributed database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implemented in hierarchy of many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 servers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2) application-layer protocol: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which allows hosts to query the database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servers communicate to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resolve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names (address/name translation)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core Internet function, implemented as application-layer protocol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complexity at network’s “edge”; possibly a substantial delay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Attacking DNS</a:t>
            </a:r>
            <a:endParaRPr/>
          </a:p>
        </p:txBody>
      </p:sp>
      <p:sp>
        <p:nvSpPr>
          <p:cNvPr id="753" name="Google Shape;753;p40"/>
          <p:cNvSpPr txBox="1"/>
          <p:nvPr>
            <p:ph idx="1" type="body"/>
          </p:nvPr>
        </p:nvSpPr>
        <p:spPr>
          <a:xfrm>
            <a:off x="533400" y="1177925"/>
            <a:ext cx="8337550" cy="545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2228B"/>
                </a:solidFill>
                <a:latin typeface="Cabin"/>
                <a:ea typeface="Cabin"/>
                <a:cs typeface="Cabin"/>
                <a:sym typeface="Cabin"/>
              </a:rPr>
              <a:t>DDoS attacks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Bombard root servers with traffic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large-scale attack on October 21, 2002 using massive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messages to the 13 root  servers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successful to date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Filtering (configured to block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messages)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DNS servers cache IPs of TLD servers, allowing root server bypass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Bombard TLD servers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Potentially more dangerous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send a massive number of DNS quires;  which will not be filtered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Severity can still be mitigated (at least partially) by caching in local DNS servers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54" name="Google Shape;754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755" name="Google Shape;755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756" name="Google Shape;7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050925"/>
            <a:ext cx="353377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Attacking DNS</a:t>
            </a:r>
            <a:endParaRPr/>
          </a:p>
        </p:txBody>
      </p:sp>
      <p:sp>
        <p:nvSpPr>
          <p:cNvPr id="762" name="Google Shape;762;p41"/>
          <p:cNvSpPr txBox="1"/>
          <p:nvPr>
            <p:ph idx="1" type="body"/>
          </p:nvPr>
        </p:nvSpPr>
        <p:spPr>
          <a:xfrm>
            <a:off x="528637" y="1193800"/>
            <a:ext cx="7777162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560000"/>
                </a:solidFill>
                <a:latin typeface="Cabin"/>
                <a:ea typeface="Cabin"/>
                <a:cs typeface="Cabin"/>
                <a:sym typeface="Cabin"/>
              </a:rPr>
              <a:t>Redirect attacks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Man-in-middle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Intercept queries, then send bogus replies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poisoning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bogus replies to DNS server, which caches these incorrect replies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Connections to the intended site can then be directed to the attacker’s site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rgbClr val="560000"/>
                </a:solidFill>
                <a:latin typeface="Cabin"/>
                <a:ea typeface="Cabin"/>
                <a:cs typeface="Cabin"/>
                <a:sym typeface="Cabin"/>
              </a:rPr>
              <a:t>Exploit DNS for DDoS </a:t>
            </a:r>
            <a:r>
              <a:rPr b="0" i="0" lang="en-US" sz="2000" u="none">
                <a:solidFill>
                  <a:srgbClr val="560000"/>
                </a:solidFill>
                <a:latin typeface="Cabin"/>
                <a:ea typeface="Cabin"/>
                <a:cs typeface="Cabin"/>
                <a:sym typeface="Cabin"/>
              </a:rPr>
              <a:t>(not directly an attack on DNS but on a targeted host)</a:t>
            </a:r>
            <a:endParaRPr b="0" i="0" sz="2800" u="none">
              <a:solidFill>
                <a:srgbClr val="56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queries to many authoritative DNS servers with spoofed source address as target IP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amplification (responses are much larger than queries), which overwhelm the target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Notice that this is done without the need for the attacker to generate much of its own traffic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63" name="Google Shape;763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764" name="Google Shape;764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765" name="Google Shape;7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050925"/>
            <a:ext cx="353377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771" name="Google Shape;771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772" name="Google Shape;772;p42"/>
          <p:cNvGrpSpPr/>
          <p:nvPr/>
        </p:nvGrpSpPr>
        <p:grpSpPr>
          <a:xfrm>
            <a:off x="5124450" y="1257300"/>
            <a:ext cx="3540125" cy="4545012"/>
            <a:chOff x="5202237" y="1546225"/>
            <a:chExt cx="3540125" cy="4545012"/>
          </a:xfrm>
        </p:grpSpPr>
        <p:sp>
          <p:nvSpPr>
            <p:cNvPr id="773" name="Google Shape;773;p42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4" name="Google Shape;774;p42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775" name="Google Shape;775;p42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42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7" name="Google Shape;777;p42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42"/>
            <p:cNvCxnSpPr/>
            <p:nvPr/>
          </p:nvCxnSpPr>
          <p:spPr>
            <a:xfrm rot="-5400000">
              <a:off x="7816056" y="5268118"/>
              <a:ext cx="447675" cy="7937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42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42"/>
            <p:cNvCxnSpPr/>
            <p:nvPr/>
          </p:nvCxnSpPr>
          <p:spPr>
            <a:xfrm flipH="1" rot="-5400000">
              <a:off x="8111331" y="5056981"/>
              <a:ext cx="130175" cy="11271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42"/>
            <p:cNvCxnSpPr/>
            <p:nvPr/>
          </p:nvCxnSpPr>
          <p:spPr>
            <a:xfrm>
              <a:off x="6100762" y="4776787"/>
              <a:ext cx="182562" cy="1079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2" name="Google Shape;782;p42"/>
            <p:cNvCxnSpPr/>
            <p:nvPr/>
          </p:nvCxnSpPr>
          <p:spPr>
            <a:xfrm flipH="1" rot="10800000">
              <a:off x="5842000" y="5022850"/>
              <a:ext cx="407987" cy="9048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3" name="Google Shape;783;p42"/>
            <p:cNvCxnSpPr/>
            <p:nvPr/>
          </p:nvCxnSpPr>
          <p:spPr>
            <a:xfrm flipH="1">
              <a:off x="6267450" y="5089525"/>
              <a:ext cx="144462" cy="182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4" name="Google Shape;784;p42"/>
            <p:cNvCxnSpPr/>
            <p:nvPr/>
          </p:nvCxnSpPr>
          <p:spPr>
            <a:xfrm rot="10800000">
              <a:off x="6578600" y="5099050"/>
              <a:ext cx="84137" cy="1746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5" name="Google Shape;785;p42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6" name="Google Shape;786;p42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7" name="Google Shape;787;p42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88" name="Google Shape;788;p42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789" name="Google Shape;789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790" name="Google Shape;790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1" name="Google Shape;791;p42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3" name="Google Shape;793;p42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4" name="Google Shape;794;p42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5" name="Google Shape;795;p42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6" name="Google Shape;796;p42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7" name="Google Shape;797;p42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8" name="Google Shape;798;p42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9" name="Google Shape;799;p42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0" name="Google Shape;800;p42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1" name="Google Shape;801;p42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2" name="Google Shape;802;p42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3" name="Google Shape;803;p42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4" name="Google Shape;804;p42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5" name="Google Shape;805;p42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42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7" name="Google Shape;807;p42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42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9" name="Google Shape;809;p42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10" name="Google Shape;810;p42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811" name="Google Shape;811;p42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42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42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42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42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6" name="Google Shape;816;p42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42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42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42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42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42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42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42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42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42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26" name="Google Shape;826;p42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827" name="Google Shape;827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8" name="Google Shape;828;p42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829" name="Google Shape;829;p42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30" name="Google Shape;830;p42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2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3" name="Google Shape;833;p42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834" name="Google Shape;834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36" name="Google Shape;836;p42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42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38" name="Google Shape;838;p42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839" name="Google Shape;839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2" name="Google Shape;842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43" name="Google Shape;843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45" name="Google Shape;845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4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47" name="Google Shape;847;p42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848" name="Google Shape;848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1" name="Google Shape;851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52" name="Google Shape;852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54" name="Google Shape;854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4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56" name="Google Shape;856;p42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857" name="Google Shape;857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0" name="Google Shape;860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61" name="Google Shape;861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63" name="Google Shape;863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4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65" name="Google Shape;865;p42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866" name="Google Shape;866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9" name="Google Shape;869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70" name="Google Shape;870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72" name="Google Shape;872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4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74" name="Google Shape;874;p42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875" name="Google Shape;875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8" name="Google Shape;878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79" name="Google Shape;879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81" name="Google Shape;881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42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883" name="Google Shape;883;p42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84" name="Google Shape;884;p42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885" name="Google Shape;885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8" name="Google Shape;888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89" name="Google Shape;889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91" name="Google Shape;891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42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93" name="Google Shape;893;p42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894" name="Google Shape;894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7" name="Google Shape;897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898" name="Google Shape;898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00" name="Google Shape;900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42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02" name="Google Shape;902;p42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903" name="Google Shape;903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6" name="Google Shape;906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07" name="Google Shape;907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09" name="Google Shape;909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4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11" name="Google Shape;911;p42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912" name="Google Shape;912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5" name="Google Shape;915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16" name="Google Shape;916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18" name="Google Shape;918;p4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4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20" name="Google Shape;920;p42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921" name="Google Shape;921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4" name="Google Shape;924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25" name="Google Shape;925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27" name="Google Shape;927;p4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28" name="Google Shape;928;p42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929" name="Google Shape;929;p4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4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2" name="Google Shape;932;p4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33" name="Google Shape;933;p4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4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35" name="Google Shape;935;p42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42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37" name="Google Shape;937;p42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938" name="Google Shape;938;p42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939" name="Google Shape;939;p42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42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42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42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42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42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42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42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42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42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42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42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951" name="Google Shape;951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2" name="Google Shape;952;p42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953" name="Google Shape;953;p42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954" name="Google Shape;954;p42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42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42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42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42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42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42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42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42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42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42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42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966" name="Google Shape;966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67" name="Google Shape;967;p42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68" name="Google Shape;968;p42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969" name="Google Shape;969;p4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0" name="Google Shape;970;p4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1" name="Google Shape;971;p42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972" name="Google Shape;972;p4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3" name="Google Shape;973;p4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4" name="Google Shape;974;p42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975" name="Google Shape;975;p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6" name="Google Shape;976;p4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7" name="Google Shape;977;p42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978" name="Google Shape;978;p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9" name="Google Shape;979;p4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980" name="Google Shape;980;p4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42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982" name="Google Shape;982;p4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983" name="Google Shape;983;p4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4" name="Google Shape;984;p42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985" name="Google Shape;985;p42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2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2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0" name="Google Shape;990;p42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991" name="Google Shape;991;p42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42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3" name="Google Shape;993;p42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4" name="Google Shape;994;p42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995" name="Google Shape;995;p42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42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7" name="Google Shape;997;p42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2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9" name="Google Shape;999;p42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000" name="Google Shape;1000;p42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42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2" name="Google Shape;1002;p42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3" name="Google Shape;1003;p42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004" name="Google Shape;1004;p42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42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6" name="Google Shape;1006;p42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42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2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2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42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7" name="Google Shape;1017;p42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1018" name="Google Shape;1018;p42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2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42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3" name="Google Shape;1023;p42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024" name="Google Shape;1024;p42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42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26" name="Google Shape;1026;p42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7" name="Google Shape;1027;p42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028" name="Google Shape;1028;p42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42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0" name="Google Shape;1030;p42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42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2" name="Google Shape;1032;p42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033" name="Google Shape;1033;p42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42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5" name="Google Shape;1035;p42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6" name="Google Shape;1036;p42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037" name="Google Shape;1037;p42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42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9" name="Google Shape;1039;p42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2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0" name="Google Shape;1050;p42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1051" name="Google Shape;1051;p4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52" name="Google Shape;1052;p4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3" name="Google Shape;1053;p4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54" name="Google Shape;1054;p4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5" name="Google Shape;1055;p4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1" name="Google Shape;1061;p4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062" name="Google Shape;1062;p4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Google Shape;1063;p4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4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p4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4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4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8" name="Google Shape;1068;p4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1075" name="Google Shape;1075;p4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076" name="Google Shape;1076;p4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7" name="Google Shape;1077;p4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78" name="Google Shape;1078;p4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9" name="Google Shape;1079;p4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4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5" name="Google Shape;1085;p4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086" name="Google Shape;1086;p4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4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4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4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4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4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2" name="Google Shape;1092;p4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4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4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8" name="Google Shape;1098;p42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1099" name="Google Shape;1099;p4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00" name="Google Shape;1100;p4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1" name="Google Shape;1101;p4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102" name="Google Shape;1102;p4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3" name="Google Shape;1103;p4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9" name="Google Shape;1109;p4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110" name="Google Shape;1110;p4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4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4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3" name="Google Shape;1113;p4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4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" name="Google Shape;1115;p4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6" name="Google Shape;1116;p4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4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2" name="Google Shape;1122;p42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1123" name="Google Shape;1123;p4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4" name="Google Shape;1124;p4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5" name="Google Shape;1125;p42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1126" name="Google Shape;1126;p4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127" name="Google Shape;1127;p4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8" name="Google Shape;1128;p4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129" name="Google Shape;1129;p4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0" name="Google Shape;1130;p4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4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6" name="Google Shape;1136;p4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1137" name="Google Shape;1137;p4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4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4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4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4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4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3" name="Google Shape;1143;p4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4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9" name="Google Shape;1149;p42"/>
          <p:cNvSpPr txBox="1"/>
          <p:nvPr>
            <p:ph type="title"/>
          </p:nvPr>
        </p:nvSpPr>
        <p:spPr>
          <a:xfrm>
            <a:off x="411162" y="138112"/>
            <a:ext cx="7772400" cy="87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Pure </a:t>
            </a: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P2P</a:t>
            </a: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architecture</a:t>
            </a:r>
            <a:endParaRPr/>
          </a:p>
        </p:txBody>
      </p:sp>
      <p:sp>
        <p:nvSpPr>
          <p:cNvPr id="1150" name="Google Shape;1150;p42"/>
          <p:cNvSpPr txBox="1"/>
          <p:nvPr>
            <p:ph idx="1" type="body"/>
          </p:nvPr>
        </p:nvSpPr>
        <p:spPr>
          <a:xfrm>
            <a:off x="355600" y="1276350"/>
            <a:ext cx="40497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always-on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arbitrary end systems directly communicate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peers are intermittently connected and change IP addresses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1" sz="2800" u="non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 distribution (BitTorrent)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Streaming (KanKan)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51" name="Google Shape;1151;p42"/>
          <p:cNvCxnSpPr/>
          <p:nvPr/>
        </p:nvCxnSpPr>
        <p:spPr>
          <a:xfrm flipH="1">
            <a:off x="5783262" y="1597025"/>
            <a:ext cx="828675" cy="1203325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52" name="Google Shape;1152;p42"/>
          <p:cNvCxnSpPr/>
          <p:nvPr/>
        </p:nvCxnSpPr>
        <p:spPr>
          <a:xfrm>
            <a:off x="5657850" y="3160712"/>
            <a:ext cx="30162" cy="155575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53" name="Google Shape;1153;p42"/>
          <p:cNvCxnSpPr/>
          <p:nvPr/>
        </p:nvCxnSpPr>
        <p:spPr>
          <a:xfrm>
            <a:off x="6118225" y="3260725"/>
            <a:ext cx="1296987" cy="203835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underline_base" id="1154" name="Google Shape;1154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1325" y="796925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160" name="Google Shape;1160;p4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1" name="Google Shape;1161;p43"/>
          <p:cNvSpPr txBox="1"/>
          <p:nvPr>
            <p:ph type="title"/>
          </p:nvPr>
        </p:nvSpPr>
        <p:spPr>
          <a:xfrm>
            <a:off x="298450" y="153987"/>
            <a:ext cx="8520112" cy="7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distribution: client-server vs P2P</a:t>
            </a:r>
            <a:endParaRPr/>
          </a:p>
        </p:txBody>
      </p:sp>
      <p:sp>
        <p:nvSpPr>
          <p:cNvPr id="1162" name="Google Shape;1162;p43"/>
          <p:cNvSpPr txBox="1"/>
          <p:nvPr>
            <p:ph idx="1" type="body"/>
          </p:nvPr>
        </p:nvSpPr>
        <p:spPr>
          <a:xfrm>
            <a:off x="465137" y="1227137"/>
            <a:ext cx="825817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Question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how much time to distribute file (size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from one server to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 peers (clients)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 upload/download capacity is limited resource</a:t>
            </a:r>
            <a:endParaRPr/>
          </a:p>
        </p:txBody>
      </p:sp>
      <p:sp>
        <p:nvSpPr>
          <p:cNvPr id="1163" name="Google Shape;1163;p43"/>
          <p:cNvSpPr/>
          <p:nvPr/>
        </p:nvSpPr>
        <p:spPr>
          <a:xfrm>
            <a:off x="2284412" y="4087812"/>
            <a:ext cx="3775075" cy="17557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4" name="Google Shape;1164;p43"/>
          <p:cNvCxnSpPr/>
          <p:nvPr/>
        </p:nvCxnSpPr>
        <p:spPr>
          <a:xfrm>
            <a:off x="1819275" y="4051300"/>
            <a:ext cx="803275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5" name="Google Shape;1165;p43"/>
          <p:cNvSpPr txBox="1"/>
          <p:nvPr/>
        </p:nvSpPr>
        <p:spPr>
          <a:xfrm>
            <a:off x="2103437" y="3849687"/>
            <a:ext cx="38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166" name="Google Shape;1166;p43"/>
          <p:cNvCxnSpPr/>
          <p:nvPr/>
        </p:nvCxnSpPr>
        <p:spPr>
          <a:xfrm>
            <a:off x="1376362" y="4962525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7" name="Google Shape;1167;p43"/>
          <p:cNvCxnSpPr/>
          <p:nvPr/>
        </p:nvCxnSpPr>
        <p:spPr>
          <a:xfrm rot="10800000">
            <a:off x="1431925" y="5110162"/>
            <a:ext cx="100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43"/>
          <p:cNvSpPr txBox="1"/>
          <p:nvPr/>
        </p:nvSpPr>
        <p:spPr>
          <a:xfrm>
            <a:off x="1665287" y="4573587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69" name="Google Shape;1169;p43"/>
          <p:cNvSpPr txBox="1"/>
          <p:nvPr/>
        </p:nvSpPr>
        <p:spPr>
          <a:xfrm>
            <a:off x="1646237" y="5087937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70" name="Google Shape;1170;p43"/>
          <p:cNvSpPr txBox="1"/>
          <p:nvPr/>
        </p:nvSpPr>
        <p:spPr>
          <a:xfrm>
            <a:off x="1146175" y="4071937"/>
            <a:ext cx="1173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1171" name="Google Shape;1171;p43"/>
          <p:cNvSpPr txBox="1"/>
          <p:nvPr/>
        </p:nvSpPr>
        <p:spPr>
          <a:xfrm>
            <a:off x="2825750" y="4598987"/>
            <a:ext cx="2546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(with abundant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bandwidth)</a:t>
            </a:r>
            <a:endParaRPr/>
          </a:p>
        </p:txBody>
      </p:sp>
      <p:sp>
        <p:nvSpPr>
          <p:cNvPr id="1172" name="Google Shape;1172;p43"/>
          <p:cNvSpPr txBox="1"/>
          <p:nvPr/>
        </p:nvSpPr>
        <p:spPr>
          <a:xfrm>
            <a:off x="254000" y="3824287"/>
            <a:ext cx="1397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file, size F</a:t>
            </a:r>
            <a:endParaRPr/>
          </a:p>
        </p:txBody>
      </p:sp>
      <p:sp>
        <p:nvSpPr>
          <p:cNvPr id="1173" name="Google Shape;1173;p43"/>
          <p:cNvSpPr txBox="1"/>
          <p:nvPr/>
        </p:nvSpPr>
        <p:spPr>
          <a:xfrm>
            <a:off x="1492250" y="2725737"/>
            <a:ext cx="201453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upload capacity</a:t>
            </a:r>
            <a:endParaRPr/>
          </a:p>
        </p:txBody>
      </p:sp>
      <p:sp>
        <p:nvSpPr>
          <p:cNvPr id="1174" name="Google Shape;1174;p43"/>
          <p:cNvSpPr txBox="1"/>
          <p:nvPr/>
        </p:nvSpPr>
        <p:spPr>
          <a:xfrm>
            <a:off x="6276975" y="5491162"/>
            <a:ext cx="25908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peer i upload capacity</a:t>
            </a:r>
            <a:endParaRPr/>
          </a:p>
        </p:txBody>
      </p:sp>
      <p:sp>
        <p:nvSpPr>
          <p:cNvPr id="1175" name="Google Shape;1175;p43"/>
          <p:cNvSpPr txBox="1"/>
          <p:nvPr/>
        </p:nvSpPr>
        <p:spPr>
          <a:xfrm>
            <a:off x="6357937" y="3622675"/>
            <a:ext cx="2122487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peer i download capacity</a:t>
            </a:r>
            <a:endParaRPr/>
          </a:p>
        </p:txBody>
      </p:sp>
      <p:pic>
        <p:nvPicPr>
          <p:cNvPr descr="underline_base" id="1176" name="Google Shape;11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72072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3"/>
          <p:cNvSpPr/>
          <p:nvPr/>
        </p:nvSpPr>
        <p:spPr>
          <a:xfrm>
            <a:off x="763587" y="3270250"/>
            <a:ext cx="592137" cy="581025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8" name="Google Shape;1178;p43"/>
          <p:cNvGrpSpPr/>
          <p:nvPr/>
        </p:nvGrpSpPr>
        <p:grpSpPr>
          <a:xfrm>
            <a:off x="3498850" y="3548062"/>
            <a:ext cx="2138362" cy="903286"/>
            <a:chOff x="3498850" y="3222625"/>
            <a:chExt cx="2138362" cy="1228724"/>
          </a:xfrm>
        </p:grpSpPr>
        <p:sp>
          <p:nvSpPr>
            <p:cNvPr id="1179" name="Google Shape;1179;p43"/>
            <p:cNvSpPr txBox="1"/>
            <p:nvPr/>
          </p:nvSpPr>
          <p:spPr>
            <a:xfrm>
              <a:off x="4533900" y="3605212"/>
              <a:ext cx="609600" cy="49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180" name="Google Shape;1180;p43"/>
            <p:cNvCxnSpPr/>
            <p:nvPr/>
          </p:nvCxnSpPr>
          <p:spPr>
            <a:xfrm flipH="1" rot="10800000">
              <a:off x="4757737" y="3386137"/>
              <a:ext cx="317500" cy="10429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81" name="Google Shape;1181;p43"/>
            <p:cNvCxnSpPr/>
            <p:nvPr/>
          </p:nvCxnSpPr>
          <p:spPr>
            <a:xfrm flipH="1">
              <a:off x="4892675" y="3398837"/>
              <a:ext cx="330200" cy="10525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182" name="Google Shape;1182;p43"/>
            <p:cNvSpPr txBox="1"/>
            <p:nvPr/>
          </p:nvSpPr>
          <p:spPr>
            <a:xfrm>
              <a:off x="5027612" y="3702050"/>
              <a:ext cx="609600" cy="49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83" name="Google Shape;1183;p43"/>
            <p:cNvSpPr txBox="1"/>
            <p:nvPr/>
          </p:nvSpPr>
          <p:spPr>
            <a:xfrm>
              <a:off x="3498850" y="3440112"/>
              <a:ext cx="609600" cy="500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184" name="Google Shape;1184;p43"/>
            <p:cNvCxnSpPr/>
            <p:nvPr/>
          </p:nvCxnSpPr>
          <p:spPr>
            <a:xfrm flipH="1" rot="10800000">
              <a:off x="3722687" y="3222625"/>
              <a:ext cx="317500" cy="10429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85" name="Google Shape;1185;p43"/>
            <p:cNvCxnSpPr/>
            <p:nvPr/>
          </p:nvCxnSpPr>
          <p:spPr>
            <a:xfrm flipH="1">
              <a:off x="3857625" y="3235325"/>
              <a:ext cx="330200" cy="10525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186" name="Google Shape;1186;p43"/>
            <p:cNvSpPr txBox="1"/>
            <p:nvPr/>
          </p:nvSpPr>
          <p:spPr>
            <a:xfrm>
              <a:off x="3992562" y="3538537"/>
              <a:ext cx="609600" cy="49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cxnSp>
        <p:nvCxnSpPr>
          <p:cNvPr id="1187" name="Google Shape;1187;p43"/>
          <p:cNvCxnSpPr/>
          <p:nvPr/>
        </p:nvCxnSpPr>
        <p:spPr>
          <a:xfrm>
            <a:off x="6030912" y="4767262"/>
            <a:ext cx="1165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8" name="Google Shape;1188;p43"/>
          <p:cNvCxnSpPr/>
          <p:nvPr/>
        </p:nvCxnSpPr>
        <p:spPr>
          <a:xfrm>
            <a:off x="6038850" y="4919662"/>
            <a:ext cx="1165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189" name="Google Shape;1189;p43"/>
          <p:cNvSpPr txBox="1"/>
          <p:nvPr/>
        </p:nvSpPr>
        <p:spPr>
          <a:xfrm>
            <a:off x="6191250" y="43561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190" name="Google Shape;1190;p43"/>
          <p:cNvSpPr txBox="1"/>
          <p:nvPr/>
        </p:nvSpPr>
        <p:spPr>
          <a:xfrm>
            <a:off x="6215062" y="48895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1191" name="Google Shape;1191;p43"/>
          <p:cNvCxnSpPr/>
          <p:nvPr/>
        </p:nvCxnSpPr>
        <p:spPr>
          <a:xfrm>
            <a:off x="2265362" y="3232150"/>
            <a:ext cx="0" cy="6635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2" name="Google Shape;1192;p43"/>
          <p:cNvCxnSpPr/>
          <p:nvPr/>
        </p:nvCxnSpPr>
        <p:spPr>
          <a:xfrm flipH="1">
            <a:off x="6478587" y="4146550"/>
            <a:ext cx="369887" cy="4143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3" name="Google Shape;1193;p43"/>
          <p:cNvCxnSpPr/>
          <p:nvPr/>
        </p:nvCxnSpPr>
        <p:spPr>
          <a:xfrm rot="10800000">
            <a:off x="6508750" y="5092700"/>
            <a:ext cx="369887" cy="4143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94" name="Google Shape;1194;p43"/>
          <p:cNvGrpSpPr/>
          <p:nvPr/>
        </p:nvGrpSpPr>
        <p:grpSpPr>
          <a:xfrm>
            <a:off x="1535112" y="3332162"/>
            <a:ext cx="465137" cy="803275"/>
            <a:chOff x="6572250" y="681037"/>
            <a:chExt cx="2262187" cy="3803650"/>
          </a:xfrm>
        </p:grpSpPr>
        <p:sp>
          <p:nvSpPr>
            <p:cNvPr id="1195" name="Google Shape;1195;p4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3"/>
            <p:cNvSpPr txBox="1"/>
            <p:nvPr/>
          </p:nvSpPr>
          <p:spPr>
            <a:xfrm>
              <a:off x="6680200" y="681037"/>
              <a:ext cx="1660525" cy="362267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3"/>
            <p:cNvSpPr txBox="1"/>
            <p:nvPr/>
          </p:nvSpPr>
          <p:spPr>
            <a:xfrm>
              <a:off x="6688137" y="1101725"/>
              <a:ext cx="94138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0" name="Google Shape;1200;p43"/>
            <p:cNvGrpSpPr/>
            <p:nvPr/>
          </p:nvGrpSpPr>
          <p:grpSpPr>
            <a:xfrm>
              <a:off x="7537764" y="1057138"/>
              <a:ext cx="926154" cy="233499"/>
              <a:chOff x="973137" y="4073525"/>
              <a:chExt cx="1155700" cy="223837"/>
            </a:xfrm>
          </p:grpSpPr>
          <p:sp>
            <p:nvSpPr>
              <p:cNvPr id="1201" name="Google Shape;1201;p43"/>
              <p:cNvSpPr/>
              <p:nvPr/>
            </p:nvSpPr>
            <p:spPr>
              <a:xfrm>
                <a:off x="973137" y="4073525"/>
                <a:ext cx="115570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3"/>
              <p:cNvSpPr/>
              <p:nvPr/>
            </p:nvSpPr>
            <p:spPr>
              <a:xfrm>
                <a:off x="1001712" y="4102100"/>
                <a:ext cx="109855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3" name="Google Shape;1203;p43"/>
            <p:cNvSpPr txBox="1"/>
            <p:nvPr/>
          </p:nvSpPr>
          <p:spPr>
            <a:xfrm>
              <a:off x="6704012" y="1620837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4" name="Google Shape;1204;p43"/>
            <p:cNvGrpSpPr/>
            <p:nvPr/>
          </p:nvGrpSpPr>
          <p:grpSpPr>
            <a:xfrm>
              <a:off x="7537134" y="1574914"/>
              <a:ext cx="918521" cy="217317"/>
              <a:chOff x="976312" y="4073525"/>
              <a:chExt cx="1146175" cy="225425"/>
            </a:xfrm>
          </p:grpSpPr>
          <p:sp>
            <p:nvSpPr>
              <p:cNvPr id="1205" name="Google Shape;1205;p43"/>
              <p:cNvSpPr/>
              <p:nvPr/>
            </p:nvSpPr>
            <p:spPr>
              <a:xfrm>
                <a:off x="976312" y="4073525"/>
                <a:ext cx="1146175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43"/>
              <p:cNvSpPr/>
              <p:nvPr/>
            </p:nvSpPr>
            <p:spPr>
              <a:xfrm>
                <a:off x="1004887" y="4097337"/>
                <a:ext cx="10890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7" name="Google Shape;1207;p43"/>
            <p:cNvSpPr txBox="1"/>
            <p:nvPr/>
          </p:nvSpPr>
          <p:spPr>
            <a:xfrm>
              <a:off x="6696075" y="2154237"/>
              <a:ext cx="941387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3"/>
            <p:cNvSpPr txBox="1"/>
            <p:nvPr/>
          </p:nvSpPr>
          <p:spPr>
            <a:xfrm>
              <a:off x="6711950" y="2627312"/>
              <a:ext cx="949325" cy="7461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9" name="Google Shape;1209;p43"/>
            <p:cNvGrpSpPr/>
            <p:nvPr/>
          </p:nvGrpSpPr>
          <p:grpSpPr>
            <a:xfrm>
              <a:off x="7514263" y="2582862"/>
              <a:ext cx="926474" cy="239712"/>
              <a:chOff x="971550" y="4076700"/>
              <a:chExt cx="1154112" cy="220662"/>
            </a:xfrm>
          </p:grpSpPr>
          <p:sp>
            <p:nvSpPr>
              <p:cNvPr id="1210" name="Google Shape;1210;p43"/>
              <p:cNvSpPr/>
              <p:nvPr/>
            </p:nvSpPr>
            <p:spPr>
              <a:xfrm>
                <a:off x="971550" y="4076700"/>
                <a:ext cx="115411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1000125" y="4103687"/>
                <a:ext cx="1096962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2" name="Google Shape;1212;p4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3" name="Google Shape;1213;p43"/>
            <p:cNvGrpSpPr/>
            <p:nvPr/>
          </p:nvGrpSpPr>
          <p:grpSpPr>
            <a:xfrm>
              <a:off x="7521887" y="2109787"/>
              <a:ext cx="926474" cy="217487"/>
              <a:chOff x="973137" y="4079875"/>
              <a:chExt cx="1154112" cy="217487"/>
            </a:xfrm>
          </p:grpSpPr>
          <p:sp>
            <p:nvSpPr>
              <p:cNvPr id="1214" name="Google Shape;1214;p43"/>
              <p:cNvSpPr/>
              <p:nvPr/>
            </p:nvSpPr>
            <p:spPr>
              <a:xfrm>
                <a:off x="973137" y="4079875"/>
                <a:ext cx="1154112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1001712" y="4102100"/>
                <a:ext cx="109696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6" name="Google Shape;1216;p43"/>
            <p:cNvSpPr txBox="1"/>
            <p:nvPr/>
          </p:nvSpPr>
          <p:spPr>
            <a:xfrm>
              <a:off x="8332787" y="681037"/>
              <a:ext cx="107950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8756650" y="4146550"/>
              <a:ext cx="7778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572250" y="4251325"/>
              <a:ext cx="1906587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6680200" y="4303712"/>
              <a:ext cx="169862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6842125" y="3786187"/>
              <a:ext cx="24765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7119937" y="3786187"/>
              <a:ext cx="254000" cy="225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7397750" y="3778250"/>
              <a:ext cx="254000" cy="22542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3"/>
            <p:cNvSpPr txBox="1"/>
            <p:nvPr/>
          </p:nvSpPr>
          <p:spPr>
            <a:xfrm>
              <a:off x="8039100" y="2913062"/>
              <a:ext cx="131762" cy="120967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43"/>
          <p:cNvGrpSpPr/>
          <p:nvPr/>
        </p:nvGrpSpPr>
        <p:grpSpPr>
          <a:xfrm>
            <a:off x="444500" y="4635500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1228" name="Google Shape;1228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9" name="Google Shape;1229;p4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43"/>
          <p:cNvGrpSpPr/>
          <p:nvPr/>
        </p:nvGrpSpPr>
        <p:grpSpPr>
          <a:xfrm>
            <a:off x="3665537" y="2816225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1231" name="Google Shape;1231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4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43"/>
          <p:cNvGrpSpPr/>
          <p:nvPr/>
        </p:nvGrpSpPr>
        <p:grpSpPr>
          <a:xfrm>
            <a:off x="4710112" y="2957512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1234" name="Google Shape;1234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5" name="Google Shape;1235;p4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43"/>
          <p:cNvGrpSpPr/>
          <p:nvPr/>
        </p:nvGrpSpPr>
        <p:grpSpPr>
          <a:xfrm flipH="1">
            <a:off x="7180262" y="4405312"/>
            <a:ext cx="925512" cy="795337"/>
            <a:chOff x="-69850" y="2338387"/>
            <a:chExt cx="1557337" cy="1754187"/>
          </a:xfrm>
        </p:grpSpPr>
        <p:pic>
          <p:nvPicPr>
            <p:cNvPr descr="desktop_computer_stylized_medium" id="1237" name="Google Shape;1237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8" name="Google Shape;1238;p4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244" name="Google Shape;1244;p4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45" name="Google Shape;1245;p44"/>
          <p:cNvSpPr txBox="1"/>
          <p:nvPr>
            <p:ph type="title"/>
          </p:nvPr>
        </p:nvSpPr>
        <p:spPr>
          <a:xfrm>
            <a:off x="298450" y="61912"/>
            <a:ext cx="8520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distribution time: client-server</a:t>
            </a:r>
            <a:endParaRPr/>
          </a:p>
        </p:txBody>
      </p:sp>
      <p:sp>
        <p:nvSpPr>
          <p:cNvPr id="1246" name="Google Shape;1246;p44"/>
          <p:cNvSpPr txBox="1"/>
          <p:nvPr>
            <p:ph idx="1" type="body"/>
          </p:nvPr>
        </p:nvSpPr>
        <p:spPr>
          <a:xfrm>
            <a:off x="322262" y="979487"/>
            <a:ext cx="4100512" cy="288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 transmission: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sequentially send (upload)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copies</a:t>
            </a:r>
            <a:r>
              <a:rPr b="0" i="0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total transmission: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to send one copy: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F/u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to send N copies is: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NF/u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➔ distribution time is, at least: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NF/u</a:t>
            </a:r>
            <a:r>
              <a:rPr b="0" baseline="-2500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endParaRPr/>
          </a:p>
        </p:txBody>
      </p:sp>
      <p:pic>
        <p:nvPicPr>
          <p:cNvPr descr="underline_base" id="1247" name="Google Shape;12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857250"/>
            <a:ext cx="6518275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44"/>
          <p:cNvSpPr txBox="1"/>
          <p:nvPr/>
        </p:nvSpPr>
        <p:spPr>
          <a:xfrm>
            <a:off x="363537" y="4138612"/>
            <a:ext cx="8154987" cy="271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client: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client must download file copy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denote the download rate of the peer with the slowest download rate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min{d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…, 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}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min-client download time: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F/d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➔ distribution time is, at least: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F/d</a:t>
            </a:r>
            <a:r>
              <a:rPr b="0" baseline="-2500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1249" name="Google Shape;1249;p44"/>
          <p:cNvSpPr/>
          <p:nvPr/>
        </p:nvSpPr>
        <p:spPr>
          <a:xfrm>
            <a:off x="5600700" y="2111375"/>
            <a:ext cx="2136775" cy="12096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0" name="Google Shape;1250;p44"/>
          <p:cNvCxnSpPr/>
          <p:nvPr/>
        </p:nvCxnSpPr>
        <p:spPr>
          <a:xfrm>
            <a:off x="5338762" y="2085975"/>
            <a:ext cx="45561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1" name="Google Shape;1251;p44"/>
          <p:cNvSpPr txBox="1"/>
          <p:nvPr/>
        </p:nvSpPr>
        <p:spPr>
          <a:xfrm>
            <a:off x="5364162" y="1763712"/>
            <a:ext cx="366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252" name="Google Shape;1252;p44"/>
          <p:cNvCxnSpPr/>
          <p:nvPr/>
        </p:nvCxnSpPr>
        <p:spPr>
          <a:xfrm>
            <a:off x="5089525" y="2713037"/>
            <a:ext cx="574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3" name="Google Shape;1253;p44"/>
          <p:cNvCxnSpPr/>
          <p:nvPr/>
        </p:nvCxnSpPr>
        <p:spPr>
          <a:xfrm rot="10800000">
            <a:off x="5119687" y="2814637"/>
            <a:ext cx="5667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4" name="Google Shape;1254;p44"/>
          <p:cNvSpPr txBox="1"/>
          <p:nvPr/>
        </p:nvSpPr>
        <p:spPr>
          <a:xfrm>
            <a:off x="6183312" y="2460625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1255" name="Google Shape;1255;p44"/>
          <p:cNvSpPr/>
          <p:nvPr/>
        </p:nvSpPr>
        <p:spPr>
          <a:xfrm>
            <a:off x="4740275" y="1562100"/>
            <a:ext cx="334962" cy="401637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6" name="Google Shape;1256;p44"/>
          <p:cNvCxnSpPr/>
          <p:nvPr/>
        </p:nvCxnSpPr>
        <p:spPr>
          <a:xfrm flipH="1" rot="10800000">
            <a:off x="7000875" y="1819275"/>
            <a:ext cx="180975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7" name="Google Shape;1257;p44"/>
          <p:cNvCxnSpPr/>
          <p:nvPr/>
        </p:nvCxnSpPr>
        <p:spPr>
          <a:xfrm flipH="1">
            <a:off x="7078662" y="1825625"/>
            <a:ext cx="187325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8" name="Google Shape;1258;p44"/>
          <p:cNvCxnSpPr/>
          <p:nvPr/>
        </p:nvCxnSpPr>
        <p:spPr>
          <a:xfrm flipH="1" rot="10800000">
            <a:off x="6416675" y="1736725"/>
            <a:ext cx="179387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9" name="Google Shape;1259;p44"/>
          <p:cNvCxnSpPr/>
          <p:nvPr/>
        </p:nvCxnSpPr>
        <p:spPr>
          <a:xfrm flipH="1">
            <a:off x="6492875" y="1743075"/>
            <a:ext cx="185737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0" name="Google Shape;1260;p44"/>
          <p:cNvCxnSpPr/>
          <p:nvPr/>
        </p:nvCxnSpPr>
        <p:spPr>
          <a:xfrm>
            <a:off x="7723187" y="2579687"/>
            <a:ext cx="6588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1" name="Google Shape;1261;p44"/>
          <p:cNvCxnSpPr/>
          <p:nvPr/>
        </p:nvCxnSpPr>
        <p:spPr>
          <a:xfrm>
            <a:off x="7726362" y="2682875"/>
            <a:ext cx="66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262" name="Google Shape;1262;p44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63" name="Google Shape;1263;p44"/>
          <p:cNvSpPr txBox="1"/>
          <p:nvPr/>
        </p:nvSpPr>
        <p:spPr>
          <a:xfrm>
            <a:off x="7829550" y="2663825"/>
            <a:ext cx="506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264" name="Google Shape;1264;p44"/>
          <p:cNvSpPr txBox="1"/>
          <p:nvPr/>
        </p:nvSpPr>
        <p:spPr>
          <a:xfrm>
            <a:off x="4498975" y="1616075"/>
            <a:ext cx="790575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grpSp>
        <p:nvGrpSpPr>
          <p:cNvPr id="1265" name="Google Shape;1265;p44"/>
          <p:cNvGrpSpPr/>
          <p:nvPr/>
        </p:nvGrpSpPr>
        <p:grpSpPr>
          <a:xfrm>
            <a:off x="5114925" y="1690687"/>
            <a:ext cx="292100" cy="517525"/>
            <a:chOff x="6572250" y="681037"/>
            <a:chExt cx="2262187" cy="3803650"/>
          </a:xfrm>
        </p:grpSpPr>
        <p:sp>
          <p:nvSpPr>
            <p:cNvPr id="1266" name="Google Shape;1266;p4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4"/>
            <p:cNvSpPr txBox="1"/>
            <p:nvPr/>
          </p:nvSpPr>
          <p:spPr>
            <a:xfrm>
              <a:off x="6683375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4"/>
            <p:cNvSpPr txBox="1"/>
            <p:nvPr/>
          </p:nvSpPr>
          <p:spPr>
            <a:xfrm>
              <a:off x="6683375" y="1101725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1" name="Google Shape;1271;p44"/>
            <p:cNvGrpSpPr/>
            <p:nvPr/>
          </p:nvGrpSpPr>
          <p:grpSpPr>
            <a:xfrm>
              <a:off x="7544126" y="1065418"/>
              <a:ext cx="922337" cy="221907"/>
              <a:chOff x="981075" y="4081462"/>
              <a:chExt cx="1150937" cy="212725"/>
            </a:xfrm>
          </p:grpSpPr>
          <p:sp>
            <p:nvSpPr>
              <p:cNvPr id="1272" name="Google Shape;1272;p44"/>
              <p:cNvSpPr/>
              <p:nvPr/>
            </p:nvSpPr>
            <p:spPr>
              <a:xfrm>
                <a:off x="981075" y="4081462"/>
                <a:ext cx="1150937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1011237" y="4103687"/>
                <a:ext cx="10890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4" name="Google Shape;1274;p44"/>
            <p:cNvSpPr txBox="1"/>
            <p:nvPr/>
          </p:nvSpPr>
          <p:spPr>
            <a:xfrm>
              <a:off x="6707187" y="1614487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5" name="Google Shape;1275;p44"/>
            <p:cNvGrpSpPr/>
            <p:nvPr/>
          </p:nvGrpSpPr>
          <p:grpSpPr>
            <a:xfrm>
              <a:off x="7530773" y="1579505"/>
              <a:ext cx="922337" cy="209664"/>
              <a:chOff x="968375" y="4078287"/>
              <a:chExt cx="1150937" cy="217487"/>
            </a:xfrm>
          </p:grpSpPr>
          <p:sp>
            <p:nvSpPr>
              <p:cNvPr id="1276" name="Google Shape;1276;p44"/>
              <p:cNvSpPr/>
              <p:nvPr/>
            </p:nvSpPr>
            <p:spPr>
              <a:xfrm>
                <a:off x="968375" y="4078287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1000125" y="4102100"/>
                <a:ext cx="10890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8" name="Google Shape;1278;p44"/>
            <p:cNvSpPr txBox="1"/>
            <p:nvPr/>
          </p:nvSpPr>
          <p:spPr>
            <a:xfrm>
              <a:off x="6694487" y="2151062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4"/>
            <p:cNvSpPr txBox="1"/>
            <p:nvPr/>
          </p:nvSpPr>
          <p:spPr>
            <a:xfrm>
              <a:off x="6707187" y="26289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0" name="Google Shape;1280;p44"/>
            <p:cNvGrpSpPr/>
            <p:nvPr/>
          </p:nvGrpSpPr>
          <p:grpSpPr>
            <a:xfrm>
              <a:off x="7519361" y="2582862"/>
              <a:ext cx="922651" cy="244886"/>
              <a:chOff x="977900" y="4076700"/>
              <a:chExt cx="1149350" cy="225425"/>
            </a:xfrm>
          </p:grpSpPr>
          <p:sp>
            <p:nvSpPr>
              <p:cNvPr id="1281" name="Google Shape;1281;p44"/>
              <p:cNvSpPr/>
              <p:nvPr/>
            </p:nvSpPr>
            <p:spPr>
              <a:xfrm>
                <a:off x="977900" y="4076700"/>
                <a:ext cx="1149350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1008062" y="4098925"/>
                <a:ext cx="1087437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3" name="Google Shape;1283;p4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4" name="Google Shape;1284;p44"/>
            <p:cNvGrpSpPr/>
            <p:nvPr/>
          </p:nvGrpSpPr>
          <p:grpSpPr>
            <a:xfrm>
              <a:off x="7519339" y="2105024"/>
              <a:ext cx="922651" cy="222250"/>
              <a:chOff x="969962" y="4075112"/>
              <a:chExt cx="1149350" cy="222250"/>
            </a:xfrm>
          </p:grpSpPr>
          <p:sp>
            <p:nvSpPr>
              <p:cNvPr id="1285" name="Google Shape;1285;p44"/>
              <p:cNvSpPr/>
              <p:nvPr/>
            </p:nvSpPr>
            <p:spPr>
              <a:xfrm>
                <a:off x="969962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1000125" y="4097337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7" name="Google Shape;1287;p44"/>
            <p:cNvSpPr txBox="1"/>
            <p:nvPr/>
          </p:nvSpPr>
          <p:spPr>
            <a:xfrm>
              <a:off x="8329612" y="681037"/>
              <a:ext cx="11112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8761412" y="4146550"/>
              <a:ext cx="7302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6572250" y="4251325"/>
              <a:ext cx="1905000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6683375" y="4297362"/>
              <a:ext cx="1697037" cy="1397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6842125" y="3784600"/>
              <a:ext cx="2460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7126287" y="3784600"/>
              <a:ext cx="2460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7396162" y="3784600"/>
              <a:ext cx="2587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4"/>
            <p:cNvSpPr txBox="1"/>
            <p:nvPr/>
          </p:nvSpPr>
          <p:spPr>
            <a:xfrm>
              <a:off x="8035925" y="2909887"/>
              <a:ext cx="134937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44"/>
          <p:cNvGrpSpPr/>
          <p:nvPr/>
        </p:nvGrpSpPr>
        <p:grpSpPr>
          <a:xfrm>
            <a:off x="4471987" y="2492375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299" name="Google Shape;1299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0" name="Google Shape;1300;p4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44"/>
          <p:cNvGrpSpPr/>
          <p:nvPr/>
        </p:nvGrpSpPr>
        <p:grpSpPr>
          <a:xfrm>
            <a:off x="6300787" y="12842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02" name="Google Shape;130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3" name="Google Shape;1303;p4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44"/>
          <p:cNvGrpSpPr/>
          <p:nvPr/>
        </p:nvGrpSpPr>
        <p:grpSpPr>
          <a:xfrm>
            <a:off x="6910387" y="13604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05" name="Google Shape;1305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6" name="Google Shape;1306;p4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44"/>
          <p:cNvGrpSpPr/>
          <p:nvPr/>
        </p:nvGrpSpPr>
        <p:grpSpPr>
          <a:xfrm flipH="1">
            <a:off x="8369300" y="2362200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08" name="Google Shape;130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4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315" name="Google Shape;1315;p4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6" name="Google Shape;1316;p45"/>
          <p:cNvSpPr txBox="1"/>
          <p:nvPr>
            <p:ph type="title"/>
          </p:nvPr>
        </p:nvSpPr>
        <p:spPr>
          <a:xfrm>
            <a:off x="298450" y="61912"/>
            <a:ext cx="8520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distribution time: client-server</a:t>
            </a:r>
            <a:endParaRPr/>
          </a:p>
        </p:txBody>
      </p:sp>
      <p:pic>
        <p:nvPicPr>
          <p:cNvPr descr="underline_base" id="1317" name="Google Shape;13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857250"/>
            <a:ext cx="6518275" cy="17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8" name="Google Shape;1318;p45"/>
          <p:cNvGrpSpPr/>
          <p:nvPr/>
        </p:nvGrpSpPr>
        <p:grpSpPr>
          <a:xfrm>
            <a:off x="417512" y="3770312"/>
            <a:ext cx="7820025" cy="1404937"/>
            <a:chOff x="0" y="0"/>
            <a:chExt cx="2147483647" cy="2147483647"/>
          </a:xfrm>
        </p:grpSpPr>
        <p:cxnSp>
          <p:nvCxnSpPr>
            <p:cNvPr id="1319" name="Google Shape;1319;p45"/>
            <p:cNvCxnSpPr/>
            <p:nvPr/>
          </p:nvCxnSpPr>
          <p:spPr>
            <a:xfrm flipH="1" rot="10800000">
              <a:off x="964663904" y="1004847059"/>
              <a:ext cx="162980099" cy="612718336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20" name="Google Shape;1320;p45"/>
            <p:cNvSpPr txBox="1"/>
            <p:nvPr/>
          </p:nvSpPr>
          <p:spPr>
            <a:xfrm>
              <a:off x="100875889" y="1555018879"/>
              <a:ext cx="877002786" cy="592464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increases linearly in N</a:t>
              </a:r>
              <a:endParaRPr/>
            </a:p>
          </p:txBody>
        </p:sp>
        <p:sp>
          <p:nvSpPr>
            <p:cNvPr id="1321" name="Google Shape;1321;p45"/>
            <p:cNvSpPr txBox="1"/>
            <p:nvPr/>
          </p:nvSpPr>
          <p:spPr>
            <a:xfrm>
              <a:off x="0" y="0"/>
              <a:ext cx="2147483647" cy="1200920668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5"/>
            <p:cNvSpPr txBox="1"/>
            <p:nvPr/>
          </p:nvSpPr>
          <p:spPr>
            <a:xfrm>
              <a:off x="475769476" y="190706437"/>
              <a:ext cx="1278296440" cy="799357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Arial"/>
                <a:buNone/>
              </a:pP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D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cs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&gt;= max{ NF/u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s,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, F/d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} </a:t>
              </a:r>
              <a:endParaRPr/>
            </a:p>
          </p:txBody>
        </p:sp>
      </p:grpSp>
      <p:sp>
        <p:nvSpPr>
          <p:cNvPr id="1323" name="Google Shape;1323;p45"/>
          <p:cNvSpPr txBox="1"/>
          <p:nvPr/>
        </p:nvSpPr>
        <p:spPr>
          <a:xfrm>
            <a:off x="444500" y="1189037"/>
            <a:ext cx="4287837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To send, distribution time is, at least: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NF/u</a:t>
            </a:r>
            <a:r>
              <a:rPr b="0" baseline="-25000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baseline="-2500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To receive, distribution time is, at least: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F/d</a:t>
            </a:r>
            <a:r>
              <a:rPr b="0" baseline="-2500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 distribution for client-server architecture </a:t>
            </a:r>
            <a:endParaRPr/>
          </a:p>
        </p:txBody>
      </p:sp>
      <p:sp>
        <p:nvSpPr>
          <p:cNvPr id="1324" name="Google Shape;1324;p45"/>
          <p:cNvSpPr/>
          <p:nvPr/>
        </p:nvSpPr>
        <p:spPr>
          <a:xfrm>
            <a:off x="5600700" y="2111375"/>
            <a:ext cx="2136775" cy="12096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5" name="Google Shape;1325;p45"/>
          <p:cNvCxnSpPr/>
          <p:nvPr/>
        </p:nvCxnSpPr>
        <p:spPr>
          <a:xfrm>
            <a:off x="5338762" y="2085975"/>
            <a:ext cx="45561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6" name="Google Shape;1326;p45"/>
          <p:cNvSpPr txBox="1"/>
          <p:nvPr/>
        </p:nvSpPr>
        <p:spPr>
          <a:xfrm>
            <a:off x="5364162" y="1763712"/>
            <a:ext cx="366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327" name="Google Shape;1327;p45"/>
          <p:cNvCxnSpPr/>
          <p:nvPr/>
        </p:nvCxnSpPr>
        <p:spPr>
          <a:xfrm>
            <a:off x="5089525" y="2713037"/>
            <a:ext cx="574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8" name="Google Shape;1328;p45"/>
          <p:cNvCxnSpPr/>
          <p:nvPr/>
        </p:nvCxnSpPr>
        <p:spPr>
          <a:xfrm rot="10800000">
            <a:off x="5119687" y="2814637"/>
            <a:ext cx="5667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9" name="Google Shape;1329;p45"/>
          <p:cNvSpPr txBox="1"/>
          <p:nvPr/>
        </p:nvSpPr>
        <p:spPr>
          <a:xfrm>
            <a:off x="6183312" y="2460625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>
            <a:off x="4740275" y="1562100"/>
            <a:ext cx="334962" cy="401637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1" name="Google Shape;1331;p45"/>
          <p:cNvCxnSpPr/>
          <p:nvPr/>
        </p:nvCxnSpPr>
        <p:spPr>
          <a:xfrm flipH="1" rot="10800000">
            <a:off x="7000875" y="1819275"/>
            <a:ext cx="180975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32" name="Google Shape;1332;p45"/>
          <p:cNvCxnSpPr/>
          <p:nvPr/>
        </p:nvCxnSpPr>
        <p:spPr>
          <a:xfrm flipH="1">
            <a:off x="7078662" y="1825625"/>
            <a:ext cx="187325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33" name="Google Shape;1333;p45"/>
          <p:cNvCxnSpPr/>
          <p:nvPr/>
        </p:nvCxnSpPr>
        <p:spPr>
          <a:xfrm flipH="1" rot="10800000">
            <a:off x="6416675" y="1736725"/>
            <a:ext cx="179387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34" name="Google Shape;1334;p45"/>
          <p:cNvCxnSpPr/>
          <p:nvPr/>
        </p:nvCxnSpPr>
        <p:spPr>
          <a:xfrm flipH="1">
            <a:off x="6492875" y="1743075"/>
            <a:ext cx="185737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35" name="Google Shape;1335;p45"/>
          <p:cNvCxnSpPr/>
          <p:nvPr/>
        </p:nvCxnSpPr>
        <p:spPr>
          <a:xfrm>
            <a:off x="7723187" y="2579687"/>
            <a:ext cx="6588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36" name="Google Shape;1336;p45"/>
          <p:cNvCxnSpPr/>
          <p:nvPr/>
        </p:nvCxnSpPr>
        <p:spPr>
          <a:xfrm>
            <a:off x="7726362" y="2682875"/>
            <a:ext cx="66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337" name="Google Shape;1337;p45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38" name="Google Shape;1338;p45"/>
          <p:cNvSpPr txBox="1"/>
          <p:nvPr/>
        </p:nvSpPr>
        <p:spPr>
          <a:xfrm>
            <a:off x="7829550" y="2663825"/>
            <a:ext cx="506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339" name="Google Shape;1339;p45"/>
          <p:cNvSpPr txBox="1"/>
          <p:nvPr/>
        </p:nvSpPr>
        <p:spPr>
          <a:xfrm>
            <a:off x="4498975" y="1616075"/>
            <a:ext cx="790575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grpSp>
        <p:nvGrpSpPr>
          <p:cNvPr id="1340" name="Google Shape;1340;p45"/>
          <p:cNvGrpSpPr/>
          <p:nvPr/>
        </p:nvGrpSpPr>
        <p:grpSpPr>
          <a:xfrm>
            <a:off x="5114925" y="1690687"/>
            <a:ext cx="292100" cy="517525"/>
            <a:chOff x="6572250" y="681037"/>
            <a:chExt cx="2262187" cy="3803650"/>
          </a:xfrm>
        </p:grpSpPr>
        <p:sp>
          <p:nvSpPr>
            <p:cNvPr id="1341" name="Google Shape;1341;p4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5"/>
            <p:cNvSpPr txBox="1"/>
            <p:nvPr/>
          </p:nvSpPr>
          <p:spPr>
            <a:xfrm>
              <a:off x="6683375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5"/>
            <p:cNvSpPr txBox="1"/>
            <p:nvPr/>
          </p:nvSpPr>
          <p:spPr>
            <a:xfrm>
              <a:off x="6683375" y="1101725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6" name="Google Shape;1346;p45"/>
            <p:cNvGrpSpPr/>
            <p:nvPr/>
          </p:nvGrpSpPr>
          <p:grpSpPr>
            <a:xfrm>
              <a:off x="7544126" y="1065418"/>
              <a:ext cx="922337" cy="221907"/>
              <a:chOff x="981075" y="4081462"/>
              <a:chExt cx="1150937" cy="212725"/>
            </a:xfrm>
          </p:grpSpPr>
          <p:sp>
            <p:nvSpPr>
              <p:cNvPr id="1347" name="Google Shape;1347;p45"/>
              <p:cNvSpPr/>
              <p:nvPr/>
            </p:nvSpPr>
            <p:spPr>
              <a:xfrm>
                <a:off x="981075" y="4081462"/>
                <a:ext cx="1150937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45"/>
              <p:cNvSpPr/>
              <p:nvPr/>
            </p:nvSpPr>
            <p:spPr>
              <a:xfrm>
                <a:off x="1011237" y="4103687"/>
                <a:ext cx="10890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9" name="Google Shape;1349;p45"/>
            <p:cNvSpPr txBox="1"/>
            <p:nvPr/>
          </p:nvSpPr>
          <p:spPr>
            <a:xfrm>
              <a:off x="6707187" y="1614487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0" name="Google Shape;1350;p45"/>
            <p:cNvGrpSpPr/>
            <p:nvPr/>
          </p:nvGrpSpPr>
          <p:grpSpPr>
            <a:xfrm>
              <a:off x="7530773" y="1579505"/>
              <a:ext cx="922337" cy="209664"/>
              <a:chOff x="968375" y="4078287"/>
              <a:chExt cx="1150937" cy="217487"/>
            </a:xfrm>
          </p:grpSpPr>
          <p:sp>
            <p:nvSpPr>
              <p:cNvPr id="1351" name="Google Shape;1351;p45"/>
              <p:cNvSpPr/>
              <p:nvPr/>
            </p:nvSpPr>
            <p:spPr>
              <a:xfrm>
                <a:off x="968375" y="4078287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1000125" y="4102100"/>
                <a:ext cx="10890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3" name="Google Shape;1353;p45"/>
            <p:cNvSpPr txBox="1"/>
            <p:nvPr/>
          </p:nvSpPr>
          <p:spPr>
            <a:xfrm>
              <a:off x="6694487" y="2151062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5"/>
            <p:cNvSpPr txBox="1"/>
            <p:nvPr/>
          </p:nvSpPr>
          <p:spPr>
            <a:xfrm>
              <a:off x="6707187" y="26289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5" name="Google Shape;1355;p45"/>
            <p:cNvGrpSpPr/>
            <p:nvPr/>
          </p:nvGrpSpPr>
          <p:grpSpPr>
            <a:xfrm>
              <a:off x="7519361" y="2582862"/>
              <a:ext cx="922651" cy="244886"/>
              <a:chOff x="977900" y="4076700"/>
              <a:chExt cx="1149350" cy="225425"/>
            </a:xfrm>
          </p:grpSpPr>
          <p:sp>
            <p:nvSpPr>
              <p:cNvPr id="1356" name="Google Shape;1356;p45"/>
              <p:cNvSpPr/>
              <p:nvPr/>
            </p:nvSpPr>
            <p:spPr>
              <a:xfrm>
                <a:off x="977900" y="4076700"/>
                <a:ext cx="1149350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5"/>
              <p:cNvSpPr/>
              <p:nvPr/>
            </p:nvSpPr>
            <p:spPr>
              <a:xfrm>
                <a:off x="1008062" y="4098925"/>
                <a:ext cx="1087437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8" name="Google Shape;1358;p4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9" name="Google Shape;1359;p45"/>
            <p:cNvGrpSpPr/>
            <p:nvPr/>
          </p:nvGrpSpPr>
          <p:grpSpPr>
            <a:xfrm>
              <a:off x="7519339" y="2105024"/>
              <a:ext cx="922651" cy="222250"/>
              <a:chOff x="969962" y="4075112"/>
              <a:chExt cx="1149350" cy="222250"/>
            </a:xfrm>
          </p:grpSpPr>
          <p:sp>
            <p:nvSpPr>
              <p:cNvPr id="1360" name="Google Shape;1360;p45"/>
              <p:cNvSpPr/>
              <p:nvPr/>
            </p:nvSpPr>
            <p:spPr>
              <a:xfrm>
                <a:off x="969962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1000125" y="4097337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2" name="Google Shape;1362;p45"/>
            <p:cNvSpPr txBox="1"/>
            <p:nvPr/>
          </p:nvSpPr>
          <p:spPr>
            <a:xfrm>
              <a:off x="8329612" y="681037"/>
              <a:ext cx="11112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8761412" y="4146550"/>
              <a:ext cx="7302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6572250" y="4251325"/>
              <a:ext cx="1905000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6683375" y="4297362"/>
              <a:ext cx="1697037" cy="1397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6842125" y="3784600"/>
              <a:ext cx="2460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7126287" y="3784600"/>
              <a:ext cx="2460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7396162" y="3784600"/>
              <a:ext cx="2587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5"/>
            <p:cNvSpPr txBox="1"/>
            <p:nvPr/>
          </p:nvSpPr>
          <p:spPr>
            <a:xfrm>
              <a:off x="8035925" y="2909887"/>
              <a:ext cx="134937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45"/>
          <p:cNvGrpSpPr/>
          <p:nvPr/>
        </p:nvGrpSpPr>
        <p:grpSpPr>
          <a:xfrm>
            <a:off x="4471987" y="2492375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74" name="Google Shape;1374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5" name="Google Shape;1375;p4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45"/>
          <p:cNvGrpSpPr/>
          <p:nvPr/>
        </p:nvGrpSpPr>
        <p:grpSpPr>
          <a:xfrm>
            <a:off x="6300787" y="12842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77" name="Google Shape;1377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8" name="Google Shape;1378;p4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45"/>
          <p:cNvGrpSpPr/>
          <p:nvPr/>
        </p:nvGrpSpPr>
        <p:grpSpPr>
          <a:xfrm>
            <a:off x="6910387" y="13604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80" name="Google Shape;1380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1" name="Google Shape;1381;p4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45"/>
          <p:cNvGrpSpPr/>
          <p:nvPr/>
        </p:nvGrpSpPr>
        <p:grpSpPr>
          <a:xfrm flipH="1">
            <a:off x="8369300" y="2362200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383" name="Google Shape;1383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4" name="Google Shape;1384;p4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45"/>
          <p:cNvGrpSpPr/>
          <p:nvPr/>
        </p:nvGrpSpPr>
        <p:grpSpPr>
          <a:xfrm>
            <a:off x="409575" y="5318125"/>
            <a:ext cx="7820025" cy="1404937"/>
            <a:chOff x="0" y="0"/>
            <a:chExt cx="2147483647" cy="2147483647"/>
          </a:xfrm>
        </p:grpSpPr>
        <p:cxnSp>
          <p:nvCxnSpPr>
            <p:cNvPr id="1386" name="Google Shape;1386;p45"/>
            <p:cNvCxnSpPr/>
            <p:nvPr/>
          </p:nvCxnSpPr>
          <p:spPr>
            <a:xfrm flipH="1" rot="10800000">
              <a:off x="535189626" y="796542084"/>
              <a:ext cx="180599420" cy="73525744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87" name="Google Shape;1387;p45"/>
            <p:cNvSpPr txBox="1"/>
            <p:nvPr/>
          </p:nvSpPr>
          <p:spPr>
            <a:xfrm>
              <a:off x="100875612" y="1555018879"/>
              <a:ext cx="1711723103" cy="592464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Lower-bound (best case) distribution time</a:t>
              </a:r>
              <a:endParaRPr/>
            </a:p>
          </p:txBody>
        </p:sp>
        <p:sp>
          <p:nvSpPr>
            <p:cNvPr id="1388" name="Google Shape;1388;p45"/>
            <p:cNvSpPr txBox="1"/>
            <p:nvPr/>
          </p:nvSpPr>
          <p:spPr>
            <a:xfrm>
              <a:off x="0" y="0"/>
              <a:ext cx="2147483647" cy="1200920668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5"/>
            <p:cNvSpPr txBox="1"/>
            <p:nvPr/>
          </p:nvSpPr>
          <p:spPr>
            <a:xfrm>
              <a:off x="475769476" y="190706437"/>
              <a:ext cx="1278296440" cy="799357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Arial"/>
                <a:buNone/>
              </a:pP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D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cs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max{ NF/u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s,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, F/d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} 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395" name="Google Shape;1395;p4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96" name="Google Shape;1396;p46"/>
          <p:cNvSpPr txBox="1"/>
          <p:nvPr>
            <p:ph idx="4294967295" type="title"/>
          </p:nvPr>
        </p:nvSpPr>
        <p:spPr>
          <a:xfrm>
            <a:off x="298450" y="61912"/>
            <a:ext cx="8520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distribution time: P2P</a:t>
            </a:r>
            <a:endParaRPr/>
          </a:p>
        </p:txBody>
      </p:sp>
      <p:sp>
        <p:nvSpPr>
          <p:cNvPr id="1397" name="Google Shape;1397;p46"/>
          <p:cNvSpPr txBox="1"/>
          <p:nvPr>
            <p:ph idx="4294967295" type="body"/>
          </p:nvPr>
        </p:nvSpPr>
        <p:spPr>
          <a:xfrm>
            <a:off x="290512" y="977900"/>
            <a:ext cx="448945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peer can assist the server in distributing the file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server transmission: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upload at least one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copy</a:t>
            </a:r>
            <a:endParaRPr b="0" i="0" sz="2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➔ time to send one copy: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F/u</a:t>
            </a:r>
            <a:r>
              <a:rPr b="0" baseline="-2500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 </a:t>
            </a:r>
            <a:endParaRPr/>
          </a:p>
        </p:txBody>
      </p:sp>
      <p:pic>
        <p:nvPicPr>
          <p:cNvPr descr="underline_base" id="1398" name="Google Shape;13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857250"/>
            <a:ext cx="4938712" cy="1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46"/>
          <p:cNvSpPr/>
          <p:nvPr/>
        </p:nvSpPr>
        <p:spPr>
          <a:xfrm>
            <a:off x="5600700" y="2111375"/>
            <a:ext cx="2136775" cy="12096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0" name="Google Shape;1400;p46"/>
          <p:cNvCxnSpPr/>
          <p:nvPr/>
        </p:nvCxnSpPr>
        <p:spPr>
          <a:xfrm>
            <a:off x="5338762" y="2085975"/>
            <a:ext cx="45561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1" name="Google Shape;1401;p46"/>
          <p:cNvSpPr txBox="1"/>
          <p:nvPr/>
        </p:nvSpPr>
        <p:spPr>
          <a:xfrm>
            <a:off x="5364162" y="1763712"/>
            <a:ext cx="366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402" name="Google Shape;1402;p46"/>
          <p:cNvCxnSpPr/>
          <p:nvPr/>
        </p:nvCxnSpPr>
        <p:spPr>
          <a:xfrm>
            <a:off x="5089525" y="2713037"/>
            <a:ext cx="574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3" name="Google Shape;1403;p46"/>
          <p:cNvCxnSpPr/>
          <p:nvPr/>
        </p:nvCxnSpPr>
        <p:spPr>
          <a:xfrm rot="10800000">
            <a:off x="5119687" y="2814637"/>
            <a:ext cx="5667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46"/>
          <p:cNvSpPr txBox="1"/>
          <p:nvPr/>
        </p:nvSpPr>
        <p:spPr>
          <a:xfrm>
            <a:off x="6183312" y="2460625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1405" name="Google Shape;1405;p46"/>
          <p:cNvSpPr/>
          <p:nvPr/>
        </p:nvSpPr>
        <p:spPr>
          <a:xfrm>
            <a:off x="4740275" y="1562100"/>
            <a:ext cx="334962" cy="401637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6" name="Google Shape;1406;p46"/>
          <p:cNvCxnSpPr/>
          <p:nvPr/>
        </p:nvCxnSpPr>
        <p:spPr>
          <a:xfrm flipH="1" rot="10800000">
            <a:off x="7000875" y="1819275"/>
            <a:ext cx="180975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7" name="Google Shape;1407;p46"/>
          <p:cNvCxnSpPr/>
          <p:nvPr/>
        </p:nvCxnSpPr>
        <p:spPr>
          <a:xfrm flipH="1">
            <a:off x="7078662" y="1825625"/>
            <a:ext cx="187325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8" name="Google Shape;1408;p46"/>
          <p:cNvCxnSpPr/>
          <p:nvPr/>
        </p:nvCxnSpPr>
        <p:spPr>
          <a:xfrm flipH="1" rot="10800000">
            <a:off x="6416675" y="1736725"/>
            <a:ext cx="179387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9" name="Google Shape;1409;p46"/>
          <p:cNvCxnSpPr/>
          <p:nvPr/>
        </p:nvCxnSpPr>
        <p:spPr>
          <a:xfrm flipH="1">
            <a:off x="6492875" y="1743075"/>
            <a:ext cx="185737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0" name="Google Shape;1410;p46"/>
          <p:cNvCxnSpPr/>
          <p:nvPr/>
        </p:nvCxnSpPr>
        <p:spPr>
          <a:xfrm>
            <a:off x="7723187" y="2579687"/>
            <a:ext cx="6588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1" name="Google Shape;1411;p46"/>
          <p:cNvCxnSpPr/>
          <p:nvPr/>
        </p:nvCxnSpPr>
        <p:spPr>
          <a:xfrm>
            <a:off x="7726362" y="2682875"/>
            <a:ext cx="66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12" name="Google Shape;1412;p46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13" name="Google Shape;1413;p46"/>
          <p:cNvSpPr txBox="1"/>
          <p:nvPr/>
        </p:nvSpPr>
        <p:spPr>
          <a:xfrm>
            <a:off x="7829550" y="2663825"/>
            <a:ext cx="506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14" name="Google Shape;1414;p46"/>
          <p:cNvSpPr txBox="1"/>
          <p:nvPr/>
        </p:nvSpPr>
        <p:spPr>
          <a:xfrm>
            <a:off x="4498975" y="1616075"/>
            <a:ext cx="790575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415" name="Google Shape;1415;p46"/>
          <p:cNvSpPr txBox="1"/>
          <p:nvPr/>
        </p:nvSpPr>
        <p:spPr>
          <a:xfrm>
            <a:off x="317500" y="3032125"/>
            <a:ext cx="5970587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client: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client must download file copy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 client download time: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F/d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➔ distribution time is, at least: F/d</a:t>
            </a:r>
            <a:r>
              <a:rPr b="0" baseline="-2500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0" i="0" sz="20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6" name="Google Shape;1416;p46"/>
          <p:cNvSpPr txBox="1"/>
          <p:nvPr/>
        </p:nvSpPr>
        <p:spPr>
          <a:xfrm>
            <a:off x="260350" y="4273550"/>
            <a:ext cx="6711950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Total upload capacity of the 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system as a whole</a:t>
            </a: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b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</a:t>
            </a:r>
            <a:r>
              <a:rPr b="0" baseline="-2500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total =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</a:t>
            </a:r>
            <a:r>
              <a:rPr b="0" baseline="-2500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+ u</a:t>
            </a:r>
            <a:r>
              <a:rPr b="0" baseline="-2500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+ u</a:t>
            </a:r>
            <a:r>
              <a:rPr b="0" baseline="-2500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2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+ u</a:t>
            </a:r>
            <a:r>
              <a:rPr b="0" baseline="-2500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+ …. + u</a:t>
            </a:r>
            <a:r>
              <a:rPr b="0" baseline="-2500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baseline="-25000" i="1" sz="2400" u="non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System still needs to deliver F bits to N peers, totaling to </a:t>
            </a:r>
            <a:r>
              <a:rPr b="1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1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bits, which cannot be done at a rate faster than </a:t>
            </a:r>
            <a:r>
              <a:rPr b="1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</a:t>
            </a:r>
            <a:r>
              <a:rPr b="1" baseline="-2500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total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➔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distribution time is, at least: </a:t>
            </a: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NF/</a:t>
            </a:r>
            <a:r>
              <a:rPr b="1" i="0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</a:t>
            </a:r>
            <a:r>
              <a:rPr b="1" baseline="-2500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total </a:t>
            </a: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b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/>
          </a:p>
        </p:txBody>
      </p:sp>
      <p:grpSp>
        <p:nvGrpSpPr>
          <p:cNvPr id="1417" name="Google Shape;1417;p46"/>
          <p:cNvGrpSpPr/>
          <p:nvPr/>
        </p:nvGrpSpPr>
        <p:grpSpPr>
          <a:xfrm>
            <a:off x="5114925" y="1690687"/>
            <a:ext cx="292100" cy="517525"/>
            <a:chOff x="6572250" y="681037"/>
            <a:chExt cx="2262187" cy="3803650"/>
          </a:xfrm>
        </p:grpSpPr>
        <p:sp>
          <p:nvSpPr>
            <p:cNvPr id="1418" name="Google Shape;1418;p4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 txBox="1"/>
            <p:nvPr/>
          </p:nvSpPr>
          <p:spPr>
            <a:xfrm>
              <a:off x="6683375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6"/>
            <p:cNvSpPr txBox="1"/>
            <p:nvPr/>
          </p:nvSpPr>
          <p:spPr>
            <a:xfrm>
              <a:off x="6683375" y="1101725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3" name="Google Shape;1423;p46"/>
            <p:cNvGrpSpPr/>
            <p:nvPr/>
          </p:nvGrpSpPr>
          <p:grpSpPr>
            <a:xfrm>
              <a:off x="7544126" y="1065418"/>
              <a:ext cx="922337" cy="221907"/>
              <a:chOff x="981075" y="4081462"/>
              <a:chExt cx="1150937" cy="212725"/>
            </a:xfrm>
          </p:grpSpPr>
          <p:sp>
            <p:nvSpPr>
              <p:cNvPr id="1424" name="Google Shape;1424;p46"/>
              <p:cNvSpPr/>
              <p:nvPr/>
            </p:nvSpPr>
            <p:spPr>
              <a:xfrm>
                <a:off x="981075" y="4081462"/>
                <a:ext cx="1150937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1011237" y="4103687"/>
                <a:ext cx="10890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6" name="Google Shape;1426;p46"/>
            <p:cNvSpPr txBox="1"/>
            <p:nvPr/>
          </p:nvSpPr>
          <p:spPr>
            <a:xfrm>
              <a:off x="6707187" y="1614487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7" name="Google Shape;1427;p46"/>
            <p:cNvGrpSpPr/>
            <p:nvPr/>
          </p:nvGrpSpPr>
          <p:grpSpPr>
            <a:xfrm>
              <a:off x="7530773" y="1579505"/>
              <a:ext cx="922337" cy="209664"/>
              <a:chOff x="968375" y="4078287"/>
              <a:chExt cx="1150937" cy="217487"/>
            </a:xfrm>
          </p:grpSpPr>
          <p:sp>
            <p:nvSpPr>
              <p:cNvPr id="1428" name="Google Shape;1428;p46"/>
              <p:cNvSpPr/>
              <p:nvPr/>
            </p:nvSpPr>
            <p:spPr>
              <a:xfrm>
                <a:off x="968375" y="4078287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1000125" y="4102100"/>
                <a:ext cx="10890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0" name="Google Shape;1430;p46"/>
            <p:cNvSpPr txBox="1"/>
            <p:nvPr/>
          </p:nvSpPr>
          <p:spPr>
            <a:xfrm>
              <a:off x="6694487" y="2151062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 txBox="1"/>
            <p:nvPr/>
          </p:nvSpPr>
          <p:spPr>
            <a:xfrm>
              <a:off x="6707187" y="26289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2" name="Google Shape;1432;p46"/>
            <p:cNvGrpSpPr/>
            <p:nvPr/>
          </p:nvGrpSpPr>
          <p:grpSpPr>
            <a:xfrm>
              <a:off x="7519361" y="2582862"/>
              <a:ext cx="922651" cy="244886"/>
              <a:chOff x="977900" y="4076700"/>
              <a:chExt cx="1149350" cy="225425"/>
            </a:xfrm>
          </p:grpSpPr>
          <p:sp>
            <p:nvSpPr>
              <p:cNvPr id="1433" name="Google Shape;1433;p46"/>
              <p:cNvSpPr/>
              <p:nvPr/>
            </p:nvSpPr>
            <p:spPr>
              <a:xfrm>
                <a:off x="977900" y="4076700"/>
                <a:ext cx="1149350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1008062" y="4098925"/>
                <a:ext cx="1087437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5" name="Google Shape;1435;p4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6" name="Google Shape;1436;p46"/>
            <p:cNvGrpSpPr/>
            <p:nvPr/>
          </p:nvGrpSpPr>
          <p:grpSpPr>
            <a:xfrm>
              <a:off x="7519339" y="2105024"/>
              <a:ext cx="922651" cy="222250"/>
              <a:chOff x="969962" y="4075112"/>
              <a:chExt cx="1149350" cy="222250"/>
            </a:xfrm>
          </p:grpSpPr>
          <p:sp>
            <p:nvSpPr>
              <p:cNvPr id="1437" name="Google Shape;1437;p46"/>
              <p:cNvSpPr/>
              <p:nvPr/>
            </p:nvSpPr>
            <p:spPr>
              <a:xfrm>
                <a:off x="969962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1000125" y="4097337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9" name="Google Shape;1439;p46"/>
            <p:cNvSpPr txBox="1"/>
            <p:nvPr/>
          </p:nvSpPr>
          <p:spPr>
            <a:xfrm>
              <a:off x="8329612" y="681037"/>
              <a:ext cx="11112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8761412" y="4146550"/>
              <a:ext cx="7302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6572250" y="4251325"/>
              <a:ext cx="1905000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6683375" y="4297362"/>
              <a:ext cx="1697037" cy="1397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6842125" y="3784600"/>
              <a:ext cx="2460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7126287" y="3784600"/>
              <a:ext cx="2460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7396162" y="3784600"/>
              <a:ext cx="2587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6"/>
            <p:cNvSpPr txBox="1"/>
            <p:nvPr/>
          </p:nvSpPr>
          <p:spPr>
            <a:xfrm>
              <a:off x="8035925" y="2909887"/>
              <a:ext cx="134937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0" name="Google Shape;1450;p46"/>
          <p:cNvGrpSpPr/>
          <p:nvPr/>
        </p:nvGrpSpPr>
        <p:grpSpPr>
          <a:xfrm flipH="1">
            <a:off x="8369300" y="2362200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451" name="Google Shape;145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2" name="Google Shape;1452;p4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46"/>
          <p:cNvGrpSpPr/>
          <p:nvPr/>
        </p:nvGrpSpPr>
        <p:grpSpPr>
          <a:xfrm>
            <a:off x="6300787" y="12842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454" name="Google Shape;1454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5" name="Google Shape;1455;p4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46"/>
          <p:cNvGrpSpPr/>
          <p:nvPr/>
        </p:nvGrpSpPr>
        <p:grpSpPr>
          <a:xfrm>
            <a:off x="6910387" y="13604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457" name="Google Shape;145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8" name="Google Shape;1458;p4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9" name="Google Shape;1459;p46"/>
          <p:cNvGrpSpPr/>
          <p:nvPr/>
        </p:nvGrpSpPr>
        <p:grpSpPr>
          <a:xfrm>
            <a:off x="4471987" y="2492375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460" name="Google Shape;1460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Google Shape;1461;p4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467" name="Google Shape;1467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8" name="Google Shape;1468;p47"/>
          <p:cNvSpPr txBox="1"/>
          <p:nvPr>
            <p:ph idx="4294967295" type="title"/>
          </p:nvPr>
        </p:nvSpPr>
        <p:spPr>
          <a:xfrm>
            <a:off x="298450" y="61912"/>
            <a:ext cx="8520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distribution time: P2P</a:t>
            </a:r>
            <a:endParaRPr/>
          </a:p>
        </p:txBody>
      </p:sp>
      <p:pic>
        <p:nvPicPr>
          <p:cNvPr descr="underline_base" id="1469" name="Google Shape;1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857250"/>
            <a:ext cx="4938712" cy="1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47"/>
          <p:cNvSpPr/>
          <p:nvPr/>
        </p:nvSpPr>
        <p:spPr>
          <a:xfrm>
            <a:off x="5600700" y="2111375"/>
            <a:ext cx="2136775" cy="12096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1" name="Google Shape;1471;p47"/>
          <p:cNvCxnSpPr/>
          <p:nvPr/>
        </p:nvCxnSpPr>
        <p:spPr>
          <a:xfrm>
            <a:off x="5338762" y="2085975"/>
            <a:ext cx="45561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2" name="Google Shape;1472;p47"/>
          <p:cNvSpPr txBox="1"/>
          <p:nvPr/>
        </p:nvSpPr>
        <p:spPr>
          <a:xfrm>
            <a:off x="5364162" y="1763712"/>
            <a:ext cx="366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473" name="Google Shape;1473;p47"/>
          <p:cNvCxnSpPr/>
          <p:nvPr/>
        </p:nvCxnSpPr>
        <p:spPr>
          <a:xfrm>
            <a:off x="5089525" y="2713037"/>
            <a:ext cx="574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4" name="Google Shape;1474;p47"/>
          <p:cNvCxnSpPr/>
          <p:nvPr/>
        </p:nvCxnSpPr>
        <p:spPr>
          <a:xfrm rot="10800000">
            <a:off x="5119687" y="2814637"/>
            <a:ext cx="5667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5" name="Google Shape;1475;p47"/>
          <p:cNvSpPr txBox="1"/>
          <p:nvPr/>
        </p:nvSpPr>
        <p:spPr>
          <a:xfrm>
            <a:off x="6183312" y="2460625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1476" name="Google Shape;1476;p47"/>
          <p:cNvSpPr/>
          <p:nvPr/>
        </p:nvSpPr>
        <p:spPr>
          <a:xfrm>
            <a:off x="4740275" y="1562100"/>
            <a:ext cx="334962" cy="401637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7" name="Google Shape;1477;p47"/>
          <p:cNvCxnSpPr/>
          <p:nvPr/>
        </p:nvCxnSpPr>
        <p:spPr>
          <a:xfrm flipH="1" rot="10800000">
            <a:off x="7000875" y="1819275"/>
            <a:ext cx="180975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78" name="Google Shape;1478;p47"/>
          <p:cNvCxnSpPr/>
          <p:nvPr/>
        </p:nvCxnSpPr>
        <p:spPr>
          <a:xfrm flipH="1">
            <a:off x="7078662" y="1825625"/>
            <a:ext cx="187325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79" name="Google Shape;1479;p47"/>
          <p:cNvCxnSpPr/>
          <p:nvPr/>
        </p:nvCxnSpPr>
        <p:spPr>
          <a:xfrm flipH="1" rot="10800000">
            <a:off x="6416675" y="1736725"/>
            <a:ext cx="179387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47"/>
          <p:cNvCxnSpPr/>
          <p:nvPr/>
        </p:nvCxnSpPr>
        <p:spPr>
          <a:xfrm flipH="1">
            <a:off x="6492875" y="1743075"/>
            <a:ext cx="185737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1" name="Google Shape;1481;p47"/>
          <p:cNvCxnSpPr/>
          <p:nvPr/>
        </p:nvCxnSpPr>
        <p:spPr>
          <a:xfrm>
            <a:off x="7723187" y="2579687"/>
            <a:ext cx="6588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2" name="Google Shape;1482;p47"/>
          <p:cNvCxnSpPr/>
          <p:nvPr/>
        </p:nvCxnSpPr>
        <p:spPr>
          <a:xfrm>
            <a:off x="7726362" y="2682875"/>
            <a:ext cx="66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83" name="Google Shape;1483;p47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84" name="Google Shape;1484;p47"/>
          <p:cNvSpPr txBox="1"/>
          <p:nvPr/>
        </p:nvSpPr>
        <p:spPr>
          <a:xfrm>
            <a:off x="7829550" y="2663825"/>
            <a:ext cx="506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85" name="Google Shape;1485;p47"/>
          <p:cNvSpPr txBox="1"/>
          <p:nvPr/>
        </p:nvSpPr>
        <p:spPr>
          <a:xfrm>
            <a:off x="4498975" y="1616075"/>
            <a:ext cx="790575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grpSp>
        <p:nvGrpSpPr>
          <p:cNvPr id="1486" name="Google Shape;1486;p47"/>
          <p:cNvGrpSpPr/>
          <p:nvPr/>
        </p:nvGrpSpPr>
        <p:grpSpPr>
          <a:xfrm>
            <a:off x="346075" y="4148137"/>
            <a:ext cx="8766175" cy="2116137"/>
            <a:chOff x="0" y="0"/>
            <a:chExt cx="2147483647" cy="2147483647"/>
          </a:xfrm>
        </p:grpSpPr>
        <p:grpSp>
          <p:nvGrpSpPr>
            <p:cNvPr id="1487" name="Google Shape;1487;p47"/>
            <p:cNvGrpSpPr/>
            <p:nvPr/>
          </p:nvGrpSpPr>
          <p:grpSpPr>
            <a:xfrm>
              <a:off x="0" y="0"/>
              <a:ext cx="1888108071" cy="902683064"/>
              <a:chOff x="0" y="0"/>
              <a:chExt cx="2147483647" cy="2147483647"/>
            </a:xfrm>
          </p:grpSpPr>
          <p:sp>
            <p:nvSpPr>
              <p:cNvPr id="1488" name="Google Shape;1488;p47"/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7"/>
              <p:cNvSpPr txBox="1"/>
              <p:nvPr/>
            </p:nvSpPr>
            <p:spPr>
              <a:xfrm>
                <a:off x="230962582" y="457322514"/>
                <a:ext cx="1868149886" cy="1262713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b="0" i="1" lang="en-US" sz="2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r>
                  <a:rPr b="0" baseline="-2500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P2P</a:t>
                </a:r>
                <a:r>
                  <a:rPr b="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 &gt;= max{ F/u</a:t>
                </a:r>
                <a:r>
                  <a:rPr b="0" baseline="-2500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="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 , F/d</a:t>
                </a:r>
                <a:r>
                  <a:rPr b="0" baseline="-2500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min </a:t>
                </a:r>
                <a:r>
                  <a:rPr b="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,NF/(</a:t>
                </a:r>
                <a:r>
                  <a:rPr b="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="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 + </a:t>
                </a:r>
                <a:r>
                  <a:rPr b="0" i="0" lang="en-US" sz="2800" u="none">
                    <a:solidFill>
                      <a:srgbClr val="000099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r>
                  <a:rPr b="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r>
                  <a:rPr b="0" baseline="-25000" i="0" lang="en-US" sz="24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0" i="0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) </a:t>
                </a:r>
                <a:r>
                  <a:rPr b="0" i="1" lang="en-US" sz="28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} </a:t>
                </a:r>
                <a:endParaRPr/>
              </a:p>
            </p:txBody>
          </p:sp>
        </p:grpSp>
        <p:cxnSp>
          <p:nvCxnSpPr>
            <p:cNvPr id="1490" name="Google Shape;1490;p47"/>
            <p:cNvCxnSpPr/>
            <p:nvPr/>
          </p:nvCxnSpPr>
          <p:spPr>
            <a:xfrm flipH="1" rot="10800000">
              <a:off x="1514764044" y="707397526"/>
              <a:ext cx="149337489" cy="107406429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1" name="Google Shape;1491;p47"/>
            <p:cNvSpPr txBox="1"/>
            <p:nvPr/>
          </p:nvSpPr>
          <p:spPr>
            <a:xfrm>
              <a:off x="213567314" y="1754086351"/>
              <a:ext cx="1933916331" cy="393397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 but so does this, as each peer brings service capacity</a:t>
              </a:r>
              <a:endParaRPr/>
            </a:p>
          </p:txBody>
        </p:sp>
        <p:cxnSp>
          <p:nvCxnSpPr>
            <p:cNvPr id="1492" name="Google Shape;1492;p47"/>
            <p:cNvCxnSpPr/>
            <p:nvPr/>
          </p:nvCxnSpPr>
          <p:spPr>
            <a:xfrm flipH="1" rot="10800000">
              <a:off x="1141420120" y="707397438"/>
              <a:ext cx="145407835" cy="553305303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3" name="Google Shape;1493;p47"/>
            <p:cNvSpPr txBox="1"/>
            <p:nvPr/>
          </p:nvSpPr>
          <p:spPr>
            <a:xfrm>
              <a:off x="684422385" y="1257821544"/>
              <a:ext cx="733464899" cy="341409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increases linearly in 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…</a:t>
              </a:r>
              <a:endParaRPr/>
            </a:p>
          </p:txBody>
        </p:sp>
      </p:grpSp>
      <p:grpSp>
        <p:nvGrpSpPr>
          <p:cNvPr id="1494" name="Google Shape;1494;p47"/>
          <p:cNvGrpSpPr/>
          <p:nvPr/>
        </p:nvGrpSpPr>
        <p:grpSpPr>
          <a:xfrm>
            <a:off x="5114925" y="1690687"/>
            <a:ext cx="292100" cy="517525"/>
            <a:chOff x="6572250" y="681037"/>
            <a:chExt cx="2262187" cy="3803650"/>
          </a:xfrm>
        </p:grpSpPr>
        <p:sp>
          <p:nvSpPr>
            <p:cNvPr id="1495" name="Google Shape;1495;p4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7"/>
            <p:cNvSpPr txBox="1"/>
            <p:nvPr/>
          </p:nvSpPr>
          <p:spPr>
            <a:xfrm>
              <a:off x="6683375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7"/>
            <p:cNvSpPr txBox="1"/>
            <p:nvPr/>
          </p:nvSpPr>
          <p:spPr>
            <a:xfrm>
              <a:off x="6683375" y="1101725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0" name="Google Shape;1500;p47"/>
            <p:cNvGrpSpPr/>
            <p:nvPr/>
          </p:nvGrpSpPr>
          <p:grpSpPr>
            <a:xfrm>
              <a:off x="7544126" y="1065418"/>
              <a:ext cx="922337" cy="221907"/>
              <a:chOff x="981075" y="4081462"/>
              <a:chExt cx="1150937" cy="212725"/>
            </a:xfrm>
          </p:grpSpPr>
          <p:sp>
            <p:nvSpPr>
              <p:cNvPr id="1501" name="Google Shape;1501;p47"/>
              <p:cNvSpPr/>
              <p:nvPr/>
            </p:nvSpPr>
            <p:spPr>
              <a:xfrm>
                <a:off x="981075" y="4081462"/>
                <a:ext cx="1150937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1011237" y="4103687"/>
                <a:ext cx="10890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3" name="Google Shape;1503;p47"/>
            <p:cNvSpPr txBox="1"/>
            <p:nvPr/>
          </p:nvSpPr>
          <p:spPr>
            <a:xfrm>
              <a:off x="6707187" y="1614487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4" name="Google Shape;1504;p47"/>
            <p:cNvGrpSpPr/>
            <p:nvPr/>
          </p:nvGrpSpPr>
          <p:grpSpPr>
            <a:xfrm>
              <a:off x="7530773" y="1579505"/>
              <a:ext cx="922337" cy="209664"/>
              <a:chOff x="968375" y="4078287"/>
              <a:chExt cx="1150937" cy="217487"/>
            </a:xfrm>
          </p:grpSpPr>
          <p:sp>
            <p:nvSpPr>
              <p:cNvPr id="1505" name="Google Shape;1505;p47"/>
              <p:cNvSpPr/>
              <p:nvPr/>
            </p:nvSpPr>
            <p:spPr>
              <a:xfrm>
                <a:off x="968375" y="4078287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1000125" y="4102100"/>
                <a:ext cx="10890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7" name="Google Shape;1507;p47"/>
            <p:cNvSpPr txBox="1"/>
            <p:nvPr/>
          </p:nvSpPr>
          <p:spPr>
            <a:xfrm>
              <a:off x="6694487" y="2151062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7"/>
            <p:cNvSpPr txBox="1"/>
            <p:nvPr/>
          </p:nvSpPr>
          <p:spPr>
            <a:xfrm>
              <a:off x="6707187" y="26289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9" name="Google Shape;1509;p47"/>
            <p:cNvGrpSpPr/>
            <p:nvPr/>
          </p:nvGrpSpPr>
          <p:grpSpPr>
            <a:xfrm>
              <a:off x="7519361" y="2582862"/>
              <a:ext cx="922651" cy="244886"/>
              <a:chOff x="977900" y="4076700"/>
              <a:chExt cx="1149350" cy="225425"/>
            </a:xfrm>
          </p:grpSpPr>
          <p:sp>
            <p:nvSpPr>
              <p:cNvPr id="1510" name="Google Shape;1510;p47"/>
              <p:cNvSpPr/>
              <p:nvPr/>
            </p:nvSpPr>
            <p:spPr>
              <a:xfrm>
                <a:off x="977900" y="4076700"/>
                <a:ext cx="1149350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1008062" y="4098925"/>
                <a:ext cx="1087437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2" name="Google Shape;1512;p4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3" name="Google Shape;1513;p47"/>
            <p:cNvGrpSpPr/>
            <p:nvPr/>
          </p:nvGrpSpPr>
          <p:grpSpPr>
            <a:xfrm>
              <a:off x="7519339" y="2105024"/>
              <a:ext cx="922651" cy="222250"/>
              <a:chOff x="969962" y="4075112"/>
              <a:chExt cx="1149350" cy="222250"/>
            </a:xfrm>
          </p:grpSpPr>
          <p:sp>
            <p:nvSpPr>
              <p:cNvPr id="1514" name="Google Shape;1514;p47"/>
              <p:cNvSpPr/>
              <p:nvPr/>
            </p:nvSpPr>
            <p:spPr>
              <a:xfrm>
                <a:off x="969962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1000125" y="4097337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6" name="Google Shape;1516;p47"/>
            <p:cNvSpPr txBox="1"/>
            <p:nvPr/>
          </p:nvSpPr>
          <p:spPr>
            <a:xfrm>
              <a:off x="8329612" y="681037"/>
              <a:ext cx="11112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8761412" y="4146550"/>
              <a:ext cx="7302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6572250" y="4251325"/>
              <a:ext cx="1905000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6683375" y="4297362"/>
              <a:ext cx="1697037" cy="1397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6842125" y="3784600"/>
              <a:ext cx="2460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7126287" y="3784600"/>
              <a:ext cx="2460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7396162" y="3784600"/>
              <a:ext cx="2587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7"/>
            <p:cNvSpPr txBox="1"/>
            <p:nvPr/>
          </p:nvSpPr>
          <p:spPr>
            <a:xfrm>
              <a:off x="8035925" y="2909887"/>
              <a:ext cx="134937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7" name="Google Shape;1527;p47"/>
          <p:cNvGrpSpPr/>
          <p:nvPr/>
        </p:nvGrpSpPr>
        <p:grpSpPr>
          <a:xfrm flipH="1">
            <a:off x="8369300" y="2362200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528" name="Google Shape;152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9" name="Google Shape;1529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47"/>
          <p:cNvGrpSpPr/>
          <p:nvPr/>
        </p:nvGrpSpPr>
        <p:grpSpPr>
          <a:xfrm>
            <a:off x="6300787" y="12842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531" name="Google Shape;1531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2" name="Google Shape;1532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6910387" y="13604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534" name="Google Shape;1534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5" name="Google Shape;1535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Google Shape;1536;p47"/>
          <p:cNvGrpSpPr/>
          <p:nvPr/>
        </p:nvGrpSpPr>
        <p:grpSpPr>
          <a:xfrm>
            <a:off x="4471987" y="2492375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537" name="Google Shape;1537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8" name="Google Shape;1538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9" name="Google Shape;1539;p47"/>
          <p:cNvSpPr txBox="1"/>
          <p:nvPr/>
        </p:nvSpPr>
        <p:spPr>
          <a:xfrm>
            <a:off x="-327025" y="1139825"/>
            <a:ext cx="5106987" cy="214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➔ server time to send one copy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F/u</a:t>
            </a:r>
            <a:r>
              <a:rPr b="1" baseline="-25000" i="1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endParaRPr b="1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baseline="-2500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➔ client distribution time is, at least: 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F/d</a:t>
            </a:r>
            <a:r>
              <a:rPr b="1" baseline="-2500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min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➔ System-wide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distribution time is, at least: 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NF/</a:t>
            </a:r>
            <a:r>
              <a:rPr b="1" i="0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</a:t>
            </a:r>
            <a:r>
              <a:rPr b="1" baseline="-25000" i="1" lang="en-US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total </a:t>
            </a: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47"/>
          <p:cNvSpPr txBox="1"/>
          <p:nvPr/>
        </p:nvSpPr>
        <p:spPr>
          <a:xfrm>
            <a:off x="280987" y="3462337"/>
            <a:ext cx="7867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P2P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 distribution for P2P architecture </a:t>
            </a:r>
            <a:endParaRPr/>
          </a:p>
        </p:txBody>
      </p:sp>
      <p:sp>
        <p:nvSpPr>
          <p:cNvPr id="1541" name="Google Shape;1541;p47"/>
          <p:cNvSpPr txBox="1"/>
          <p:nvPr/>
        </p:nvSpPr>
        <p:spPr>
          <a:xfrm>
            <a:off x="6735762" y="4562475"/>
            <a:ext cx="415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baseline="-2500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i=1</a:t>
            </a:r>
            <a:endParaRPr/>
          </a:p>
        </p:txBody>
      </p:sp>
      <p:sp>
        <p:nvSpPr>
          <p:cNvPr id="1542" name="Google Shape;1542;p47"/>
          <p:cNvSpPr txBox="1"/>
          <p:nvPr/>
        </p:nvSpPr>
        <p:spPr>
          <a:xfrm>
            <a:off x="6767512" y="4129087"/>
            <a:ext cx="3079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baseline="-2500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548" name="Google Shape;1548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9" name="Google Shape;1549;p48"/>
          <p:cNvSpPr txBox="1"/>
          <p:nvPr>
            <p:ph idx="4294967295" type="title"/>
          </p:nvPr>
        </p:nvSpPr>
        <p:spPr>
          <a:xfrm>
            <a:off x="298450" y="61912"/>
            <a:ext cx="8520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File distribution time: P2P</a:t>
            </a:r>
            <a:endParaRPr/>
          </a:p>
        </p:txBody>
      </p:sp>
      <p:pic>
        <p:nvPicPr>
          <p:cNvPr descr="underline_base" id="1550" name="Google Shape;15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857250"/>
            <a:ext cx="4938712" cy="1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48"/>
          <p:cNvSpPr/>
          <p:nvPr/>
        </p:nvSpPr>
        <p:spPr>
          <a:xfrm>
            <a:off x="5600700" y="2111375"/>
            <a:ext cx="2136775" cy="12096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2" name="Google Shape;1552;p48"/>
          <p:cNvCxnSpPr/>
          <p:nvPr/>
        </p:nvCxnSpPr>
        <p:spPr>
          <a:xfrm>
            <a:off x="5338762" y="2085975"/>
            <a:ext cx="45561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3" name="Google Shape;1553;p48"/>
          <p:cNvSpPr txBox="1"/>
          <p:nvPr/>
        </p:nvSpPr>
        <p:spPr>
          <a:xfrm>
            <a:off x="5364162" y="1763712"/>
            <a:ext cx="366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554" name="Google Shape;1554;p48"/>
          <p:cNvCxnSpPr/>
          <p:nvPr/>
        </p:nvCxnSpPr>
        <p:spPr>
          <a:xfrm>
            <a:off x="5089525" y="2713037"/>
            <a:ext cx="574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55" name="Google Shape;1555;p48"/>
          <p:cNvCxnSpPr/>
          <p:nvPr/>
        </p:nvCxnSpPr>
        <p:spPr>
          <a:xfrm rot="10800000">
            <a:off x="5119687" y="2814637"/>
            <a:ext cx="5667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6" name="Google Shape;1556;p48"/>
          <p:cNvSpPr txBox="1"/>
          <p:nvPr/>
        </p:nvSpPr>
        <p:spPr>
          <a:xfrm>
            <a:off x="6183312" y="2460625"/>
            <a:ext cx="89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1557" name="Google Shape;1557;p48"/>
          <p:cNvSpPr/>
          <p:nvPr/>
        </p:nvSpPr>
        <p:spPr>
          <a:xfrm>
            <a:off x="4740275" y="1562100"/>
            <a:ext cx="334962" cy="401637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8" name="Google Shape;1558;p48"/>
          <p:cNvCxnSpPr/>
          <p:nvPr/>
        </p:nvCxnSpPr>
        <p:spPr>
          <a:xfrm flipH="1" rot="10800000">
            <a:off x="7000875" y="1819275"/>
            <a:ext cx="180975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9" name="Google Shape;1559;p48"/>
          <p:cNvCxnSpPr/>
          <p:nvPr/>
        </p:nvCxnSpPr>
        <p:spPr>
          <a:xfrm flipH="1">
            <a:off x="7078662" y="1825625"/>
            <a:ext cx="187325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60" name="Google Shape;1560;p48"/>
          <p:cNvCxnSpPr/>
          <p:nvPr/>
        </p:nvCxnSpPr>
        <p:spPr>
          <a:xfrm flipH="1" rot="10800000">
            <a:off x="6416675" y="1736725"/>
            <a:ext cx="179387" cy="53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61" name="Google Shape;1561;p48"/>
          <p:cNvCxnSpPr/>
          <p:nvPr/>
        </p:nvCxnSpPr>
        <p:spPr>
          <a:xfrm flipH="1">
            <a:off x="6492875" y="1743075"/>
            <a:ext cx="185737" cy="534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62" name="Google Shape;1562;p48"/>
          <p:cNvCxnSpPr/>
          <p:nvPr/>
        </p:nvCxnSpPr>
        <p:spPr>
          <a:xfrm>
            <a:off x="7723187" y="2579687"/>
            <a:ext cx="6588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63" name="Google Shape;1563;p48"/>
          <p:cNvCxnSpPr/>
          <p:nvPr/>
        </p:nvCxnSpPr>
        <p:spPr>
          <a:xfrm>
            <a:off x="7726362" y="2682875"/>
            <a:ext cx="66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564" name="Google Shape;1564;p48"/>
          <p:cNvSpPr txBox="1"/>
          <p:nvPr/>
        </p:nvSpPr>
        <p:spPr>
          <a:xfrm>
            <a:off x="7813675" y="2146300"/>
            <a:ext cx="450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565" name="Google Shape;1565;p48"/>
          <p:cNvSpPr txBox="1"/>
          <p:nvPr/>
        </p:nvSpPr>
        <p:spPr>
          <a:xfrm>
            <a:off x="7829550" y="2663825"/>
            <a:ext cx="506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566" name="Google Shape;1566;p48"/>
          <p:cNvSpPr txBox="1"/>
          <p:nvPr/>
        </p:nvSpPr>
        <p:spPr>
          <a:xfrm>
            <a:off x="4498975" y="1616075"/>
            <a:ext cx="790575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grpSp>
        <p:nvGrpSpPr>
          <p:cNvPr id="1567" name="Google Shape;1567;p48"/>
          <p:cNvGrpSpPr/>
          <p:nvPr/>
        </p:nvGrpSpPr>
        <p:grpSpPr>
          <a:xfrm>
            <a:off x="346075" y="4148137"/>
            <a:ext cx="7707312" cy="889000"/>
            <a:chOff x="0" y="0"/>
            <a:chExt cx="2147483647" cy="2147483647"/>
          </a:xfrm>
        </p:grpSpPr>
        <p:sp>
          <p:nvSpPr>
            <p:cNvPr id="1568" name="Google Shape;1568;p48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8"/>
            <p:cNvSpPr txBox="1"/>
            <p:nvPr/>
          </p:nvSpPr>
          <p:spPr>
            <a:xfrm>
              <a:off x="230962582" y="457322514"/>
              <a:ext cx="1868149886" cy="1262713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P2P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= max{ F/u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, F/d</a:t>
              </a:r>
              <a:r>
                <a:rPr b="0" baseline="-2500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min 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,NF/(</a:t>
              </a:r>
              <a:r>
                <a:rPr b="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+ </a:t>
              </a:r>
              <a:r>
                <a:rPr b="0" i="0" lang="en-US" sz="2800" u="none">
                  <a:solidFill>
                    <a:srgbClr val="000099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b="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b="0" i="1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} </a:t>
              </a:r>
              <a:endParaRPr/>
            </a:p>
          </p:txBody>
        </p:sp>
      </p:grpSp>
      <p:cxnSp>
        <p:nvCxnSpPr>
          <p:cNvPr id="1570" name="Google Shape;1570;p48"/>
          <p:cNvCxnSpPr/>
          <p:nvPr/>
        </p:nvCxnSpPr>
        <p:spPr>
          <a:xfrm flipH="1" rot="10800000">
            <a:off x="1652587" y="4764087"/>
            <a:ext cx="609600" cy="51435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571" name="Google Shape;1571;p48"/>
          <p:cNvGrpSpPr/>
          <p:nvPr/>
        </p:nvGrpSpPr>
        <p:grpSpPr>
          <a:xfrm>
            <a:off x="5114925" y="1690687"/>
            <a:ext cx="292100" cy="517525"/>
            <a:chOff x="6572250" y="681037"/>
            <a:chExt cx="2262187" cy="3803650"/>
          </a:xfrm>
        </p:grpSpPr>
        <p:sp>
          <p:nvSpPr>
            <p:cNvPr id="1572" name="Google Shape;1572;p48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8"/>
            <p:cNvSpPr txBox="1"/>
            <p:nvPr/>
          </p:nvSpPr>
          <p:spPr>
            <a:xfrm>
              <a:off x="6683375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8"/>
            <p:cNvSpPr txBox="1"/>
            <p:nvPr/>
          </p:nvSpPr>
          <p:spPr>
            <a:xfrm>
              <a:off x="6683375" y="1101725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7" name="Google Shape;1577;p48"/>
            <p:cNvGrpSpPr/>
            <p:nvPr/>
          </p:nvGrpSpPr>
          <p:grpSpPr>
            <a:xfrm>
              <a:off x="7544126" y="1065418"/>
              <a:ext cx="922337" cy="221907"/>
              <a:chOff x="981075" y="4081462"/>
              <a:chExt cx="1150937" cy="212725"/>
            </a:xfrm>
          </p:grpSpPr>
          <p:sp>
            <p:nvSpPr>
              <p:cNvPr id="1578" name="Google Shape;1578;p48"/>
              <p:cNvSpPr/>
              <p:nvPr/>
            </p:nvSpPr>
            <p:spPr>
              <a:xfrm>
                <a:off x="981075" y="4081462"/>
                <a:ext cx="1150937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1011237" y="4103687"/>
                <a:ext cx="10890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0" name="Google Shape;1580;p48"/>
            <p:cNvSpPr txBox="1"/>
            <p:nvPr/>
          </p:nvSpPr>
          <p:spPr>
            <a:xfrm>
              <a:off x="6707187" y="1614487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1" name="Google Shape;1581;p48"/>
            <p:cNvGrpSpPr/>
            <p:nvPr/>
          </p:nvGrpSpPr>
          <p:grpSpPr>
            <a:xfrm>
              <a:off x="7530773" y="1579505"/>
              <a:ext cx="922337" cy="209664"/>
              <a:chOff x="968375" y="4078287"/>
              <a:chExt cx="1150937" cy="217487"/>
            </a:xfrm>
          </p:grpSpPr>
          <p:sp>
            <p:nvSpPr>
              <p:cNvPr id="1582" name="Google Shape;1582;p48"/>
              <p:cNvSpPr/>
              <p:nvPr/>
            </p:nvSpPr>
            <p:spPr>
              <a:xfrm>
                <a:off x="968375" y="4078287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1000125" y="4102100"/>
                <a:ext cx="10890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4" name="Google Shape;1584;p48"/>
            <p:cNvSpPr txBox="1"/>
            <p:nvPr/>
          </p:nvSpPr>
          <p:spPr>
            <a:xfrm>
              <a:off x="6694487" y="2151062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 txBox="1"/>
            <p:nvPr/>
          </p:nvSpPr>
          <p:spPr>
            <a:xfrm>
              <a:off x="6707187" y="26289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6" name="Google Shape;1586;p48"/>
            <p:cNvGrpSpPr/>
            <p:nvPr/>
          </p:nvGrpSpPr>
          <p:grpSpPr>
            <a:xfrm>
              <a:off x="7519361" y="2582862"/>
              <a:ext cx="922651" cy="244886"/>
              <a:chOff x="977900" y="4076700"/>
              <a:chExt cx="1149350" cy="2254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977900" y="4076700"/>
                <a:ext cx="1149350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1008062" y="4098925"/>
                <a:ext cx="1087437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9" name="Google Shape;1589;p48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0" name="Google Shape;1590;p48"/>
            <p:cNvGrpSpPr/>
            <p:nvPr/>
          </p:nvGrpSpPr>
          <p:grpSpPr>
            <a:xfrm>
              <a:off x="7519339" y="2105024"/>
              <a:ext cx="922651" cy="222250"/>
              <a:chOff x="969962" y="4075112"/>
              <a:chExt cx="1149350" cy="222250"/>
            </a:xfrm>
          </p:grpSpPr>
          <p:sp>
            <p:nvSpPr>
              <p:cNvPr id="1591" name="Google Shape;1591;p48"/>
              <p:cNvSpPr/>
              <p:nvPr/>
            </p:nvSpPr>
            <p:spPr>
              <a:xfrm>
                <a:off x="969962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1000125" y="4097337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3" name="Google Shape;1593;p48"/>
            <p:cNvSpPr txBox="1"/>
            <p:nvPr/>
          </p:nvSpPr>
          <p:spPr>
            <a:xfrm>
              <a:off x="8329612" y="681037"/>
              <a:ext cx="11112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8761412" y="4146550"/>
              <a:ext cx="7302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6572250" y="4251325"/>
              <a:ext cx="1905000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6683375" y="4297362"/>
              <a:ext cx="1697037" cy="1397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6842125" y="3784600"/>
              <a:ext cx="2460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7126287" y="3784600"/>
              <a:ext cx="2460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7396162" y="3784600"/>
              <a:ext cx="2587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8"/>
            <p:cNvSpPr txBox="1"/>
            <p:nvPr/>
          </p:nvSpPr>
          <p:spPr>
            <a:xfrm>
              <a:off x="8035925" y="2909887"/>
              <a:ext cx="134937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 flipH="1">
            <a:off x="8369300" y="2362200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605" name="Google Shape;1605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6" name="Google Shape;1606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7" name="Google Shape;1607;p48"/>
          <p:cNvGrpSpPr/>
          <p:nvPr/>
        </p:nvGrpSpPr>
        <p:grpSpPr>
          <a:xfrm>
            <a:off x="6300787" y="12842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608" name="Google Shape;1608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9" name="Google Shape;1609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0" name="Google Shape;1610;p48"/>
          <p:cNvGrpSpPr/>
          <p:nvPr/>
        </p:nvGrpSpPr>
        <p:grpSpPr>
          <a:xfrm>
            <a:off x="6910387" y="1360487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611" name="Google Shape;1611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2" name="Google Shape;1612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3" name="Google Shape;1613;p48"/>
          <p:cNvGrpSpPr/>
          <p:nvPr/>
        </p:nvGrpSpPr>
        <p:grpSpPr>
          <a:xfrm>
            <a:off x="4471987" y="2492375"/>
            <a:ext cx="620712" cy="512762"/>
            <a:chOff x="-69850" y="2338387"/>
            <a:chExt cx="1557337" cy="1754187"/>
          </a:xfrm>
        </p:grpSpPr>
        <p:pic>
          <p:nvPicPr>
            <p:cNvPr descr="desktop_computer_stylized_medium" id="1614" name="Google Shape;1614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5" name="Google Shape;1615;p4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6" name="Google Shape;1616;p48"/>
          <p:cNvSpPr txBox="1"/>
          <p:nvPr/>
        </p:nvSpPr>
        <p:spPr>
          <a:xfrm>
            <a:off x="280987" y="3367087"/>
            <a:ext cx="7867650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Lower-bound (actual minimum distribution time) for P2P distribution can then be given as:</a:t>
            </a:r>
            <a:endParaRPr/>
          </a:p>
        </p:txBody>
      </p:sp>
      <p:sp>
        <p:nvSpPr>
          <p:cNvPr id="1617" name="Google Shape;1617;p48"/>
          <p:cNvSpPr txBox="1"/>
          <p:nvPr/>
        </p:nvSpPr>
        <p:spPr>
          <a:xfrm>
            <a:off x="6735762" y="4562475"/>
            <a:ext cx="415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baseline="-2500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i=1</a:t>
            </a:r>
            <a:endParaRPr/>
          </a:p>
        </p:txBody>
      </p:sp>
      <p:sp>
        <p:nvSpPr>
          <p:cNvPr id="1618" name="Google Shape;1618;p48"/>
          <p:cNvSpPr txBox="1"/>
          <p:nvPr/>
        </p:nvSpPr>
        <p:spPr>
          <a:xfrm>
            <a:off x="6767512" y="4129087"/>
            <a:ext cx="3079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baseline="-2500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619" name="Google Shape;1619;p48"/>
          <p:cNvSpPr txBox="1"/>
          <p:nvPr/>
        </p:nvSpPr>
        <p:spPr>
          <a:xfrm>
            <a:off x="760412" y="5357812"/>
            <a:ext cx="724535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Lower-bound (best case) distribution time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625" name="Google Shape;1625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626" name="Google Shape;16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925" y="1939925"/>
            <a:ext cx="6543675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49"/>
          <p:cNvSpPr txBox="1"/>
          <p:nvPr/>
        </p:nvSpPr>
        <p:spPr>
          <a:xfrm>
            <a:off x="331787" y="152400"/>
            <a:ext cx="85201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Client-server vs. P2P: example</a:t>
            </a:r>
            <a:endParaRPr/>
          </a:p>
        </p:txBody>
      </p:sp>
      <p:sp>
        <p:nvSpPr>
          <p:cNvPr id="1628" name="Google Shape;1628;p49"/>
          <p:cNvSpPr txBox="1"/>
          <p:nvPr/>
        </p:nvSpPr>
        <p:spPr>
          <a:xfrm>
            <a:off x="433387" y="1292225"/>
            <a:ext cx="7662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upload rate =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F/u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hour,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10u,  d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u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descr="underline_base" id="1629" name="Google Shape;162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896937"/>
            <a:ext cx="6573837" cy="1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99060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type="title"/>
          </p:nvPr>
        </p:nvSpPr>
        <p:spPr>
          <a:xfrm>
            <a:off x="533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domain name system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447675" y="1139825"/>
            <a:ext cx="8439150" cy="258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facilitate the lookup process, servers are organized into zones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request for a textual name escalates, and may also go down, until the IP address is found (or the process fails)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why not centralize DNS?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dns.jpg"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387" y="4025900"/>
            <a:ext cx="6559550" cy="2463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635" name="Google Shape;1635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36" name="Google Shape;1636;p50"/>
          <p:cNvSpPr txBox="1"/>
          <p:nvPr>
            <p:ph type="title"/>
          </p:nvPr>
        </p:nvSpPr>
        <p:spPr>
          <a:xfrm>
            <a:off x="4111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P2P file distribution: BitTorrent </a:t>
            </a:r>
            <a:endParaRPr/>
          </a:p>
        </p:txBody>
      </p:sp>
      <p:sp>
        <p:nvSpPr>
          <p:cNvPr id="1637" name="Google Shape;1637;p50"/>
          <p:cNvSpPr txBox="1"/>
          <p:nvPr/>
        </p:nvSpPr>
        <p:spPr>
          <a:xfrm>
            <a:off x="474662" y="2338387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tracker: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tracks peers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participating in torrent</a:t>
            </a:r>
            <a:endParaRPr/>
          </a:p>
        </p:txBody>
      </p:sp>
      <p:sp>
        <p:nvSpPr>
          <p:cNvPr id="1638" name="Google Shape;1638;p50"/>
          <p:cNvSpPr txBox="1"/>
          <p:nvPr/>
        </p:nvSpPr>
        <p:spPr>
          <a:xfrm>
            <a:off x="5376862" y="2085975"/>
            <a:ext cx="3543300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torrent: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group of peers participating in the distribution (exchanging  chunks of a file)</a:t>
            </a:r>
            <a:endParaRPr/>
          </a:p>
        </p:txBody>
      </p:sp>
      <p:cxnSp>
        <p:nvCxnSpPr>
          <p:cNvPr id="1639" name="Google Shape;1639;p50"/>
          <p:cNvCxnSpPr/>
          <p:nvPr/>
        </p:nvCxnSpPr>
        <p:spPr>
          <a:xfrm>
            <a:off x="2401887" y="3667125"/>
            <a:ext cx="1587" cy="5365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40" name="Google Shape;1640;p50"/>
          <p:cNvCxnSpPr/>
          <p:nvPr/>
        </p:nvCxnSpPr>
        <p:spPr>
          <a:xfrm>
            <a:off x="3748087" y="3395662"/>
            <a:ext cx="2551112" cy="14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1" name="Google Shape;1641;p50"/>
          <p:cNvCxnSpPr/>
          <p:nvPr/>
        </p:nvCxnSpPr>
        <p:spPr>
          <a:xfrm>
            <a:off x="3544887" y="3546475"/>
            <a:ext cx="247650" cy="18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2" name="Google Shape;1642;p50"/>
          <p:cNvCxnSpPr/>
          <p:nvPr/>
        </p:nvCxnSpPr>
        <p:spPr>
          <a:xfrm rot="10800000">
            <a:off x="5184775" y="3306762"/>
            <a:ext cx="1168400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3" name="Google Shape;1643;p50"/>
          <p:cNvCxnSpPr/>
          <p:nvPr/>
        </p:nvCxnSpPr>
        <p:spPr>
          <a:xfrm flipH="1">
            <a:off x="4368800" y="3843337"/>
            <a:ext cx="2039937" cy="1987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4" name="Google Shape;1644;p50"/>
          <p:cNvCxnSpPr/>
          <p:nvPr/>
        </p:nvCxnSpPr>
        <p:spPr>
          <a:xfrm flipH="1">
            <a:off x="4456112" y="5808662"/>
            <a:ext cx="739775" cy="163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5" name="Google Shape;1645;p50"/>
          <p:cNvCxnSpPr/>
          <p:nvPr/>
        </p:nvCxnSpPr>
        <p:spPr>
          <a:xfrm flipH="1">
            <a:off x="3975100" y="3505200"/>
            <a:ext cx="900112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6" name="Google Shape;1646;p50"/>
          <p:cNvCxnSpPr/>
          <p:nvPr/>
        </p:nvCxnSpPr>
        <p:spPr>
          <a:xfrm flipH="1" rot="10800000">
            <a:off x="4140200" y="4891087"/>
            <a:ext cx="2120900" cy="4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7" name="Google Shape;1647;p50"/>
          <p:cNvCxnSpPr/>
          <p:nvPr/>
        </p:nvCxnSpPr>
        <p:spPr>
          <a:xfrm>
            <a:off x="5140325" y="3449637"/>
            <a:ext cx="1182687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8" name="Google Shape;1648;p50"/>
          <p:cNvCxnSpPr/>
          <p:nvPr/>
        </p:nvCxnSpPr>
        <p:spPr>
          <a:xfrm>
            <a:off x="5583237" y="5830887"/>
            <a:ext cx="376237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49" name="Google Shape;1649;p50"/>
          <p:cNvCxnSpPr/>
          <p:nvPr/>
        </p:nvCxnSpPr>
        <p:spPr>
          <a:xfrm>
            <a:off x="4468812" y="6126162"/>
            <a:ext cx="149066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50" name="Google Shape;1650;p50"/>
          <p:cNvSpPr txBox="1"/>
          <p:nvPr/>
        </p:nvSpPr>
        <p:spPr>
          <a:xfrm>
            <a:off x="633412" y="4668837"/>
            <a:ext cx="1784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arrives  …</a:t>
            </a:r>
            <a:endParaRPr/>
          </a:p>
        </p:txBody>
      </p:sp>
      <p:cxnSp>
        <p:nvCxnSpPr>
          <p:cNvPr id="1651" name="Google Shape;1651;p50"/>
          <p:cNvCxnSpPr/>
          <p:nvPr/>
        </p:nvCxnSpPr>
        <p:spPr>
          <a:xfrm flipH="1">
            <a:off x="6134100" y="5065712"/>
            <a:ext cx="263525" cy="93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Alice" id="1652" name="Google Shape;16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112" y="4186237"/>
            <a:ext cx="474662" cy="51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50"/>
          <p:cNvCxnSpPr/>
          <p:nvPr/>
        </p:nvCxnSpPr>
        <p:spPr>
          <a:xfrm>
            <a:off x="1617662" y="3024187"/>
            <a:ext cx="476250" cy="258762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54" name="Google Shape;1654;p50"/>
          <p:cNvSpPr txBox="1"/>
          <p:nvPr/>
        </p:nvSpPr>
        <p:spPr>
          <a:xfrm>
            <a:off x="417512" y="1211262"/>
            <a:ext cx="7124700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divided into 256KByte chunks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in torrent send/receive file chunks</a:t>
            </a:r>
            <a:endParaRPr/>
          </a:p>
        </p:txBody>
      </p:sp>
      <p:pic>
        <p:nvPicPr>
          <p:cNvPr descr="underline_base" id="1655" name="Google Shape;165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25" y="817562"/>
            <a:ext cx="6672262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50"/>
          <p:cNvSpPr txBox="1"/>
          <p:nvPr/>
        </p:nvSpPr>
        <p:spPr>
          <a:xfrm>
            <a:off x="647700" y="4929187"/>
            <a:ext cx="2632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obtains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peers from  tracker</a:t>
            </a:r>
            <a:endParaRPr/>
          </a:p>
        </p:txBody>
      </p:sp>
      <p:grpSp>
        <p:nvGrpSpPr>
          <p:cNvPr id="1657" name="Google Shape;1657;p50"/>
          <p:cNvGrpSpPr/>
          <p:nvPr/>
        </p:nvGrpSpPr>
        <p:grpSpPr>
          <a:xfrm>
            <a:off x="2781300" y="3473450"/>
            <a:ext cx="3492500" cy="2163762"/>
            <a:chOff x="2781300" y="3438525"/>
            <a:chExt cx="3492500" cy="2163762"/>
          </a:xfrm>
        </p:grpSpPr>
        <p:cxnSp>
          <p:nvCxnSpPr>
            <p:cNvPr id="1658" name="Google Shape;1658;p50"/>
            <p:cNvCxnSpPr/>
            <p:nvPr/>
          </p:nvCxnSpPr>
          <p:spPr>
            <a:xfrm flipH="1" rot="10800000">
              <a:off x="2781300" y="3438525"/>
              <a:ext cx="573087" cy="841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659" name="Google Shape;1659;p50"/>
            <p:cNvCxnSpPr/>
            <p:nvPr/>
          </p:nvCxnSpPr>
          <p:spPr>
            <a:xfrm flipH="1" rot="10800000">
              <a:off x="2809875" y="3733800"/>
              <a:ext cx="3463925" cy="63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660" name="Google Shape;1660;p50"/>
            <p:cNvCxnSpPr/>
            <p:nvPr/>
          </p:nvCxnSpPr>
          <p:spPr>
            <a:xfrm>
              <a:off x="2835275" y="4476750"/>
              <a:ext cx="2460625" cy="1125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sp>
        <p:nvSpPr>
          <p:cNvPr id="1661" name="Google Shape;1661;p50"/>
          <p:cNvSpPr txBox="1"/>
          <p:nvPr/>
        </p:nvSpPr>
        <p:spPr>
          <a:xfrm>
            <a:off x="608012" y="5470525"/>
            <a:ext cx="3333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begins exchanging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chunks with peers in torrent</a:t>
            </a:r>
            <a:endParaRPr/>
          </a:p>
        </p:txBody>
      </p:sp>
      <p:grpSp>
        <p:nvGrpSpPr>
          <p:cNvPr id="1662" name="Google Shape;1662;p50"/>
          <p:cNvGrpSpPr/>
          <p:nvPr/>
        </p:nvGrpSpPr>
        <p:grpSpPr>
          <a:xfrm>
            <a:off x="2184400" y="2982912"/>
            <a:ext cx="379412" cy="604837"/>
            <a:chOff x="6572250" y="681037"/>
            <a:chExt cx="2262187" cy="3803650"/>
          </a:xfrm>
        </p:grpSpPr>
        <p:sp>
          <p:nvSpPr>
            <p:cNvPr id="1663" name="Google Shape;1663;p50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0"/>
            <p:cNvSpPr txBox="1"/>
            <p:nvPr/>
          </p:nvSpPr>
          <p:spPr>
            <a:xfrm>
              <a:off x="6677025" y="681037"/>
              <a:ext cx="1665287" cy="362426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0"/>
            <p:cNvSpPr txBox="1"/>
            <p:nvPr/>
          </p:nvSpPr>
          <p:spPr>
            <a:xfrm>
              <a:off x="6686550" y="1100137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8" name="Google Shape;1668;p50"/>
            <p:cNvGrpSpPr/>
            <p:nvPr/>
          </p:nvGrpSpPr>
          <p:grpSpPr>
            <a:xfrm>
              <a:off x="7537764" y="1060450"/>
              <a:ext cx="927426" cy="230187"/>
              <a:chOff x="973137" y="4076700"/>
              <a:chExt cx="1157287" cy="220662"/>
            </a:xfrm>
          </p:grpSpPr>
          <p:sp>
            <p:nvSpPr>
              <p:cNvPr id="1669" name="Google Shape;1669;p50"/>
              <p:cNvSpPr/>
              <p:nvPr/>
            </p:nvSpPr>
            <p:spPr>
              <a:xfrm>
                <a:off x="973137" y="4076700"/>
                <a:ext cx="115728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50"/>
              <p:cNvSpPr/>
              <p:nvPr/>
            </p:nvSpPr>
            <p:spPr>
              <a:xfrm>
                <a:off x="996950" y="4105275"/>
                <a:ext cx="1109662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1" name="Google Shape;1671;p50"/>
            <p:cNvSpPr txBox="1"/>
            <p:nvPr/>
          </p:nvSpPr>
          <p:spPr>
            <a:xfrm>
              <a:off x="6704012" y="161925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50"/>
            <p:cNvGrpSpPr/>
            <p:nvPr/>
          </p:nvGrpSpPr>
          <p:grpSpPr>
            <a:xfrm>
              <a:off x="7537134" y="1579505"/>
              <a:ext cx="918521" cy="209664"/>
              <a:chOff x="976312" y="4078287"/>
              <a:chExt cx="1146175" cy="217487"/>
            </a:xfrm>
          </p:grpSpPr>
          <p:sp>
            <p:nvSpPr>
              <p:cNvPr id="1673" name="Google Shape;1673;p50"/>
              <p:cNvSpPr/>
              <p:nvPr/>
            </p:nvSpPr>
            <p:spPr>
              <a:xfrm>
                <a:off x="976312" y="4078287"/>
                <a:ext cx="1146175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50"/>
              <p:cNvSpPr/>
              <p:nvPr/>
            </p:nvSpPr>
            <p:spPr>
              <a:xfrm>
                <a:off x="1000125" y="4098925"/>
                <a:ext cx="109855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5" name="Google Shape;1675;p50"/>
            <p:cNvSpPr txBox="1"/>
            <p:nvPr/>
          </p:nvSpPr>
          <p:spPr>
            <a:xfrm>
              <a:off x="6696075" y="21590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0"/>
            <p:cNvSpPr txBox="1"/>
            <p:nvPr/>
          </p:nvSpPr>
          <p:spPr>
            <a:xfrm>
              <a:off x="6713537" y="2627312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7" name="Google Shape;1677;p50"/>
            <p:cNvGrpSpPr/>
            <p:nvPr/>
          </p:nvGrpSpPr>
          <p:grpSpPr>
            <a:xfrm>
              <a:off x="7519361" y="2607006"/>
              <a:ext cx="917554" cy="239712"/>
              <a:chOff x="977900" y="4098925"/>
              <a:chExt cx="1143000" cy="220662"/>
            </a:xfrm>
          </p:grpSpPr>
          <p:sp>
            <p:nvSpPr>
              <p:cNvPr id="1678" name="Google Shape;1678;p50"/>
              <p:cNvSpPr/>
              <p:nvPr/>
            </p:nvSpPr>
            <p:spPr>
              <a:xfrm>
                <a:off x="977900" y="4098925"/>
                <a:ext cx="1143000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50"/>
              <p:cNvSpPr/>
              <p:nvPr/>
            </p:nvSpPr>
            <p:spPr>
              <a:xfrm>
                <a:off x="1000125" y="4108450"/>
                <a:ext cx="1096962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0" name="Google Shape;1680;p50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1" name="Google Shape;1681;p50"/>
            <p:cNvGrpSpPr/>
            <p:nvPr/>
          </p:nvGrpSpPr>
          <p:grpSpPr>
            <a:xfrm>
              <a:off x="7519339" y="2108199"/>
              <a:ext cx="927749" cy="219075"/>
              <a:chOff x="969962" y="4078287"/>
              <a:chExt cx="1155700" cy="219075"/>
            </a:xfrm>
          </p:grpSpPr>
          <p:sp>
            <p:nvSpPr>
              <p:cNvPr id="1682" name="Google Shape;1682;p50"/>
              <p:cNvSpPr/>
              <p:nvPr/>
            </p:nvSpPr>
            <p:spPr>
              <a:xfrm>
                <a:off x="969962" y="4078287"/>
                <a:ext cx="11557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50"/>
              <p:cNvSpPr/>
              <p:nvPr/>
            </p:nvSpPr>
            <p:spPr>
              <a:xfrm>
                <a:off x="981075" y="4108450"/>
                <a:ext cx="1120775" cy="1603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4" name="Google Shape;1684;p50"/>
            <p:cNvSpPr txBox="1"/>
            <p:nvPr/>
          </p:nvSpPr>
          <p:spPr>
            <a:xfrm>
              <a:off x="8332787" y="681037"/>
              <a:ext cx="11430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8758237" y="4144962"/>
              <a:ext cx="76200" cy="14922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6572250" y="4254500"/>
              <a:ext cx="1901825" cy="23018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6677025" y="4305300"/>
              <a:ext cx="1703387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6837362" y="3786187"/>
              <a:ext cx="255587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121525" y="3786187"/>
              <a:ext cx="255587" cy="2301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405687" y="3776662"/>
              <a:ext cx="246062" cy="23018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0"/>
            <p:cNvSpPr txBox="1"/>
            <p:nvPr/>
          </p:nvSpPr>
          <p:spPr>
            <a:xfrm>
              <a:off x="8039100" y="2917825"/>
              <a:ext cx="131762" cy="120808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5" name="Google Shape;1695;p50"/>
          <p:cNvGrpSpPr/>
          <p:nvPr/>
        </p:nvGrpSpPr>
        <p:grpSpPr>
          <a:xfrm>
            <a:off x="2078037" y="4222750"/>
            <a:ext cx="685800" cy="588962"/>
            <a:chOff x="-69850" y="2338387"/>
            <a:chExt cx="1557337" cy="1754187"/>
          </a:xfrm>
        </p:grpSpPr>
        <p:pic>
          <p:nvPicPr>
            <p:cNvPr descr="desktop_computer_stylized_medium" id="1696" name="Google Shape;1696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7" name="Google Shape;1697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" name="Google Shape;1698;p50"/>
          <p:cNvGrpSpPr/>
          <p:nvPr/>
        </p:nvGrpSpPr>
        <p:grpSpPr>
          <a:xfrm>
            <a:off x="3448050" y="5235575"/>
            <a:ext cx="728662" cy="620712"/>
            <a:chOff x="-69850" y="2338387"/>
            <a:chExt cx="1557337" cy="1754187"/>
          </a:xfrm>
        </p:grpSpPr>
        <p:pic>
          <p:nvPicPr>
            <p:cNvPr descr="desktop_computer_stylized_medium" id="1699" name="Google Shape;1699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0" name="Google Shape;1700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1" name="Google Shape;1701;p50"/>
          <p:cNvGrpSpPr/>
          <p:nvPr/>
        </p:nvGrpSpPr>
        <p:grpSpPr>
          <a:xfrm>
            <a:off x="3730625" y="5813425"/>
            <a:ext cx="728662" cy="620712"/>
            <a:chOff x="-69850" y="2338387"/>
            <a:chExt cx="1557337" cy="1754187"/>
          </a:xfrm>
        </p:grpSpPr>
        <p:pic>
          <p:nvPicPr>
            <p:cNvPr descr="desktop_computer_stylized_medium" id="1702" name="Google Shape;1702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3" name="Google Shape;1703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4" name="Google Shape;1704;p50"/>
          <p:cNvGrpSpPr/>
          <p:nvPr/>
        </p:nvGrpSpPr>
        <p:grpSpPr>
          <a:xfrm flipH="1">
            <a:off x="6364287" y="4659312"/>
            <a:ext cx="728662" cy="620712"/>
            <a:chOff x="-69850" y="2338387"/>
            <a:chExt cx="1557337" cy="1754187"/>
          </a:xfrm>
        </p:grpSpPr>
        <p:pic>
          <p:nvPicPr>
            <p:cNvPr descr="desktop_computer_stylized_medium" id="1705" name="Google Shape;1705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6" name="Google Shape;1706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7" name="Google Shape;1707;p50"/>
          <p:cNvGrpSpPr/>
          <p:nvPr/>
        </p:nvGrpSpPr>
        <p:grpSpPr>
          <a:xfrm flipH="1">
            <a:off x="6016625" y="5997575"/>
            <a:ext cx="728662" cy="620712"/>
            <a:chOff x="-69850" y="2338387"/>
            <a:chExt cx="1557337" cy="1754187"/>
          </a:xfrm>
        </p:grpSpPr>
        <p:pic>
          <p:nvPicPr>
            <p:cNvPr descr="desktop_computer_stylized_medium" id="1708" name="Google Shape;1708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9" name="Google Shape;1709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0" name="Google Shape;1710;p50"/>
          <p:cNvGrpSpPr/>
          <p:nvPr/>
        </p:nvGrpSpPr>
        <p:grpSpPr>
          <a:xfrm flipH="1">
            <a:off x="6418262" y="3471862"/>
            <a:ext cx="728662" cy="620712"/>
            <a:chOff x="-69850" y="2338387"/>
            <a:chExt cx="1557337" cy="1754187"/>
          </a:xfrm>
        </p:grpSpPr>
        <p:pic>
          <p:nvPicPr>
            <p:cNvPr descr="desktop_computer_stylized_medium" id="1711" name="Google Shape;1711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2" name="Google Shape;1712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3" name="Google Shape;1713;p50"/>
          <p:cNvGrpSpPr/>
          <p:nvPr/>
        </p:nvGrpSpPr>
        <p:grpSpPr>
          <a:xfrm flipH="1">
            <a:off x="4621212" y="2938462"/>
            <a:ext cx="641350" cy="620712"/>
            <a:chOff x="-69850" y="2338387"/>
            <a:chExt cx="1557337" cy="1754187"/>
          </a:xfrm>
        </p:grpSpPr>
        <p:pic>
          <p:nvPicPr>
            <p:cNvPr descr="desktop_computer_stylized_medium" id="1714" name="Google Shape;1714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5" name="Google Shape;1715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6" name="Google Shape;1716;p50"/>
          <p:cNvGrpSpPr/>
          <p:nvPr/>
        </p:nvGrpSpPr>
        <p:grpSpPr>
          <a:xfrm>
            <a:off x="3011487" y="2928937"/>
            <a:ext cx="728662" cy="620712"/>
            <a:chOff x="-69850" y="2338387"/>
            <a:chExt cx="1557337" cy="1754187"/>
          </a:xfrm>
        </p:grpSpPr>
        <p:pic>
          <p:nvPicPr>
            <p:cNvPr descr="desktop_computer_stylized_medium" id="1717" name="Google Shape;1717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8" name="Google Shape;1718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9" name="Google Shape;1719;p50"/>
          <p:cNvGrpSpPr/>
          <p:nvPr/>
        </p:nvGrpSpPr>
        <p:grpSpPr>
          <a:xfrm>
            <a:off x="5111750" y="5541962"/>
            <a:ext cx="490537" cy="412750"/>
            <a:chOff x="-69850" y="2338387"/>
            <a:chExt cx="1557337" cy="1754187"/>
          </a:xfrm>
        </p:grpSpPr>
        <p:pic>
          <p:nvPicPr>
            <p:cNvPr descr="desktop_computer_stylized_medium" id="1720" name="Google Shape;1720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1" name="Google Shape;1721;p5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727" name="Google Shape;1727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28" name="Google Shape;1728;p51"/>
          <p:cNvSpPr txBox="1"/>
          <p:nvPr>
            <p:ph idx="1" type="body"/>
          </p:nvPr>
        </p:nvSpPr>
        <p:spPr>
          <a:xfrm>
            <a:off x="412750" y="1471612"/>
            <a:ext cx="4475162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 joining torrent: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no chunks, but will accumulate them over time from other peers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registers with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tracker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get list of peers, connects to subset of peers (“neighbors”)</a:t>
            </a:r>
            <a:endParaRPr/>
          </a:p>
        </p:txBody>
      </p:sp>
      <p:sp>
        <p:nvSpPr>
          <p:cNvPr id="1729" name="Google Shape;1729;p51"/>
          <p:cNvSpPr txBox="1"/>
          <p:nvPr/>
        </p:nvSpPr>
        <p:spPr>
          <a:xfrm>
            <a:off x="4111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P2P file distribution: BitTorrent </a:t>
            </a:r>
            <a:endParaRPr/>
          </a:p>
        </p:txBody>
      </p:sp>
      <p:pic>
        <p:nvPicPr>
          <p:cNvPr descr="underline_base" id="1730" name="Google Shape;17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25" y="817562"/>
            <a:ext cx="6672262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1" name="Google Shape;1731;p51"/>
          <p:cNvSpPr txBox="1"/>
          <p:nvPr/>
        </p:nvSpPr>
        <p:spPr>
          <a:xfrm>
            <a:off x="442912" y="4221162"/>
            <a:ext cx="8120062" cy="233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while downloading, peer uploads chunks to other peers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peer may change peers with whom it exchanges chunks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churn: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peers may come and go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peer has entire file, it may (selfishly) leave or (altruistically) remain in torrent</a:t>
            </a:r>
            <a:endParaRPr/>
          </a:p>
        </p:txBody>
      </p:sp>
      <p:cxnSp>
        <p:nvCxnSpPr>
          <p:cNvPr id="1732" name="Google Shape;1732;p51"/>
          <p:cNvCxnSpPr/>
          <p:nvPr/>
        </p:nvCxnSpPr>
        <p:spPr>
          <a:xfrm>
            <a:off x="6245225" y="1646237"/>
            <a:ext cx="1736725" cy="879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3" name="Google Shape;1733;p51"/>
          <p:cNvCxnSpPr/>
          <p:nvPr/>
        </p:nvCxnSpPr>
        <p:spPr>
          <a:xfrm>
            <a:off x="6107112" y="1739900"/>
            <a:ext cx="168275" cy="113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4" name="Google Shape;1734;p51"/>
          <p:cNvCxnSpPr/>
          <p:nvPr/>
        </p:nvCxnSpPr>
        <p:spPr>
          <a:xfrm rot="10800000">
            <a:off x="7223125" y="1590675"/>
            <a:ext cx="795337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5" name="Google Shape;1735;p51"/>
          <p:cNvCxnSpPr/>
          <p:nvPr/>
        </p:nvCxnSpPr>
        <p:spPr>
          <a:xfrm flipH="1">
            <a:off x="6667500" y="1925637"/>
            <a:ext cx="1389062" cy="1239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6" name="Google Shape;1736;p51"/>
          <p:cNvCxnSpPr/>
          <p:nvPr/>
        </p:nvCxnSpPr>
        <p:spPr>
          <a:xfrm flipH="1">
            <a:off x="6726237" y="3152775"/>
            <a:ext cx="504825" cy="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7" name="Google Shape;1737;p51"/>
          <p:cNvCxnSpPr/>
          <p:nvPr/>
        </p:nvCxnSpPr>
        <p:spPr>
          <a:xfrm flipH="1">
            <a:off x="6399212" y="1714500"/>
            <a:ext cx="612775" cy="1046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8" name="Google Shape;1738;p51"/>
          <p:cNvCxnSpPr/>
          <p:nvPr/>
        </p:nvCxnSpPr>
        <p:spPr>
          <a:xfrm flipH="1" rot="10800000">
            <a:off x="6511925" y="2579687"/>
            <a:ext cx="1443037" cy="301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39" name="Google Shape;1739;p51"/>
          <p:cNvCxnSpPr/>
          <p:nvPr/>
        </p:nvCxnSpPr>
        <p:spPr>
          <a:xfrm>
            <a:off x="7192962" y="1679575"/>
            <a:ext cx="804862" cy="796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0" name="Google Shape;1740;p51"/>
          <p:cNvCxnSpPr/>
          <p:nvPr/>
        </p:nvCxnSpPr>
        <p:spPr>
          <a:xfrm>
            <a:off x="7494587" y="3165475"/>
            <a:ext cx="255587" cy="136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1" name="Google Shape;1741;p51"/>
          <p:cNvCxnSpPr/>
          <p:nvPr/>
        </p:nvCxnSpPr>
        <p:spPr>
          <a:xfrm>
            <a:off x="6735762" y="3351212"/>
            <a:ext cx="1014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2" name="Google Shape;1742;p51"/>
          <p:cNvCxnSpPr/>
          <p:nvPr/>
        </p:nvCxnSpPr>
        <p:spPr>
          <a:xfrm flipH="1">
            <a:off x="7869237" y="2689225"/>
            <a:ext cx="179387" cy="585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Alice" id="1743" name="Google Shape;174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725" y="2139950"/>
            <a:ext cx="323850" cy="319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4" name="Google Shape;1744;p51"/>
          <p:cNvGrpSpPr/>
          <p:nvPr/>
        </p:nvGrpSpPr>
        <p:grpSpPr>
          <a:xfrm>
            <a:off x="5586412" y="1693862"/>
            <a:ext cx="2378075" cy="1350962"/>
            <a:chOff x="2781300" y="3438525"/>
            <a:chExt cx="3492500" cy="2163762"/>
          </a:xfrm>
        </p:grpSpPr>
        <p:cxnSp>
          <p:nvCxnSpPr>
            <p:cNvPr id="1745" name="Google Shape;1745;p51"/>
            <p:cNvCxnSpPr/>
            <p:nvPr/>
          </p:nvCxnSpPr>
          <p:spPr>
            <a:xfrm flipH="1" rot="10800000">
              <a:off x="2781300" y="3438525"/>
              <a:ext cx="573087" cy="8413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746" name="Google Shape;1746;p51"/>
            <p:cNvCxnSpPr/>
            <p:nvPr/>
          </p:nvCxnSpPr>
          <p:spPr>
            <a:xfrm flipH="1" rot="10800000">
              <a:off x="2809875" y="3733800"/>
              <a:ext cx="3463925" cy="63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747" name="Google Shape;1747;p51"/>
            <p:cNvCxnSpPr/>
            <p:nvPr/>
          </p:nvCxnSpPr>
          <p:spPr>
            <a:xfrm>
              <a:off x="2835275" y="4476750"/>
              <a:ext cx="2460625" cy="1125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</p:grpSp>
      <p:grpSp>
        <p:nvGrpSpPr>
          <p:cNvPr id="1748" name="Google Shape;1748;p51"/>
          <p:cNvGrpSpPr/>
          <p:nvPr/>
        </p:nvGrpSpPr>
        <p:grpSpPr>
          <a:xfrm>
            <a:off x="5245100" y="1374775"/>
            <a:ext cx="292100" cy="517525"/>
            <a:chOff x="6572250" y="681037"/>
            <a:chExt cx="2262187" cy="3803650"/>
          </a:xfrm>
        </p:grpSpPr>
        <p:sp>
          <p:nvSpPr>
            <p:cNvPr id="1749" name="Google Shape;1749;p5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1"/>
            <p:cNvSpPr txBox="1"/>
            <p:nvPr/>
          </p:nvSpPr>
          <p:spPr>
            <a:xfrm>
              <a:off x="6683375" y="681037"/>
              <a:ext cx="1660525" cy="362902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1"/>
            <p:cNvSpPr txBox="1"/>
            <p:nvPr/>
          </p:nvSpPr>
          <p:spPr>
            <a:xfrm>
              <a:off x="6683375" y="1101725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4" name="Google Shape;1754;p51"/>
            <p:cNvGrpSpPr/>
            <p:nvPr/>
          </p:nvGrpSpPr>
          <p:grpSpPr>
            <a:xfrm>
              <a:off x="7544126" y="1065418"/>
              <a:ext cx="922337" cy="221907"/>
              <a:chOff x="981075" y="4081462"/>
              <a:chExt cx="1150937" cy="212725"/>
            </a:xfrm>
          </p:grpSpPr>
          <p:sp>
            <p:nvSpPr>
              <p:cNvPr id="1755" name="Google Shape;1755;p51"/>
              <p:cNvSpPr/>
              <p:nvPr/>
            </p:nvSpPr>
            <p:spPr>
              <a:xfrm>
                <a:off x="981075" y="4081462"/>
                <a:ext cx="1150937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>
                <a:off x="1011237" y="4103687"/>
                <a:ext cx="1089025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7" name="Google Shape;1757;p51"/>
            <p:cNvSpPr txBox="1"/>
            <p:nvPr/>
          </p:nvSpPr>
          <p:spPr>
            <a:xfrm>
              <a:off x="6707187" y="1614487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8" name="Google Shape;1758;p51"/>
            <p:cNvGrpSpPr/>
            <p:nvPr/>
          </p:nvGrpSpPr>
          <p:grpSpPr>
            <a:xfrm>
              <a:off x="7530773" y="1579505"/>
              <a:ext cx="922337" cy="209664"/>
              <a:chOff x="968375" y="4078287"/>
              <a:chExt cx="1150937" cy="217487"/>
            </a:xfrm>
          </p:grpSpPr>
          <p:sp>
            <p:nvSpPr>
              <p:cNvPr id="1759" name="Google Shape;1759;p51"/>
              <p:cNvSpPr/>
              <p:nvPr/>
            </p:nvSpPr>
            <p:spPr>
              <a:xfrm>
                <a:off x="968375" y="4078287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1000125" y="4102100"/>
                <a:ext cx="1089025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1" name="Google Shape;1761;p51"/>
            <p:cNvSpPr txBox="1"/>
            <p:nvPr/>
          </p:nvSpPr>
          <p:spPr>
            <a:xfrm>
              <a:off x="6694487" y="2151062"/>
              <a:ext cx="946150" cy="809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1"/>
            <p:cNvSpPr txBox="1"/>
            <p:nvPr/>
          </p:nvSpPr>
          <p:spPr>
            <a:xfrm>
              <a:off x="6707187" y="2628900"/>
              <a:ext cx="946150" cy="698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3" name="Google Shape;1763;p51"/>
            <p:cNvGrpSpPr/>
            <p:nvPr/>
          </p:nvGrpSpPr>
          <p:grpSpPr>
            <a:xfrm>
              <a:off x="7519361" y="2582862"/>
              <a:ext cx="922651" cy="244886"/>
              <a:chOff x="977900" y="4076700"/>
              <a:chExt cx="1149350" cy="225425"/>
            </a:xfrm>
          </p:grpSpPr>
          <p:sp>
            <p:nvSpPr>
              <p:cNvPr id="1764" name="Google Shape;1764;p51"/>
              <p:cNvSpPr/>
              <p:nvPr/>
            </p:nvSpPr>
            <p:spPr>
              <a:xfrm>
                <a:off x="977900" y="4076700"/>
                <a:ext cx="1149350" cy="2254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1008062" y="4098925"/>
                <a:ext cx="1087437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6" name="Google Shape;1766;p5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7" name="Google Shape;1767;p51"/>
            <p:cNvGrpSpPr/>
            <p:nvPr/>
          </p:nvGrpSpPr>
          <p:grpSpPr>
            <a:xfrm>
              <a:off x="7519339" y="2105024"/>
              <a:ext cx="922651" cy="222250"/>
              <a:chOff x="969962" y="4075112"/>
              <a:chExt cx="1149350" cy="222250"/>
            </a:xfrm>
          </p:grpSpPr>
          <p:sp>
            <p:nvSpPr>
              <p:cNvPr id="1768" name="Google Shape;1768;p51"/>
              <p:cNvSpPr/>
              <p:nvPr/>
            </p:nvSpPr>
            <p:spPr>
              <a:xfrm>
                <a:off x="969962" y="4075112"/>
                <a:ext cx="114935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>
                <a:off x="1000125" y="4097337"/>
                <a:ext cx="10874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0" name="Google Shape;1770;p51"/>
            <p:cNvSpPr txBox="1"/>
            <p:nvPr/>
          </p:nvSpPr>
          <p:spPr>
            <a:xfrm>
              <a:off x="8329612" y="681037"/>
              <a:ext cx="111125" cy="362902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8761412" y="4146550"/>
              <a:ext cx="7302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6572250" y="4251325"/>
              <a:ext cx="1905000" cy="233362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6683375" y="4297362"/>
              <a:ext cx="1697037" cy="1397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6842125" y="3784600"/>
              <a:ext cx="2460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7126287" y="3784600"/>
              <a:ext cx="246062" cy="222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7396162" y="3784600"/>
              <a:ext cx="258762" cy="22225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1"/>
            <p:cNvSpPr txBox="1"/>
            <p:nvPr/>
          </p:nvSpPr>
          <p:spPr>
            <a:xfrm>
              <a:off x="8035925" y="2909887"/>
              <a:ext cx="134937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1" name="Google Shape;1781;p51"/>
          <p:cNvGrpSpPr/>
          <p:nvPr/>
        </p:nvGrpSpPr>
        <p:grpSpPr>
          <a:xfrm>
            <a:off x="6311900" y="3176587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782" name="Google Shape;1782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3" name="Google Shape;1783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 flipH="1">
            <a:off x="7716837" y="3252787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785" name="Google Shape;178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6" name="Google Shape;1786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7" name="Google Shape;1787;p51"/>
          <p:cNvGrpSpPr/>
          <p:nvPr/>
        </p:nvGrpSpPr>
        <p:grpSpPr>
          <a:xfrm flipH="1">
            <a:off x="7988300" y="2457450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788" name="Google Shape;1788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9" name="Google Shape;1789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51"/>
          <p:cNvGrpSpPr/>
          <p:nvPr/>
        </p:nvGrpSpPr>
        <p:grpSpPr>
          <a:xfrm flipH="1">
            <a:off x="8043862" y="1706562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791" name="Google Shape;1791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2" name="Google Shape;1792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3" name="Google Shape;1793;p51"/>
          <p:cNvGrpSpPr/>
          <p:nvPr/>
        </p:nvGrpSpPr>
        <p:grpSpPr>
          <a:xfrm flipH="1">
            <a:off x="6911975" y="1368425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794" name="Google Shape;1794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5" name="Google Shape;1795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6" name="Google Shape;1796;p51"/>
          <p:cNvGrpSpPr/>
          <p:nvPr/>
        </p:nvGrpSpPr>
        <p:grpSpPr>
          <a:xfrm>
            <a:off x="5824537" y="1411287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797" name="Google Shape;1797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8" name="Google Shape;1798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9" name="Google Shape;1799;p51"/>
          <p:cNvGrpSpPr/>
          <p:nvPr/>
        </p:nvGrpSpPr>
        <p:grpSpPr>
          <a:xfrm>
            <a:off x="5159375" y="2162175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800" name="Google Shape;1800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1" name="Google Shape;1801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2" name="Google Shape;1802;p51"/>
          <p:cNvGrpSpPr/>
          <p:nvPr/>
        </p:nvGrpSpPr>
        <p:grpSpPr>
          <a:xfrm>
            <a:off x="6129337" y="2749550"/>
            <a:ext cx="434975" cy="349250"/>
            <a:chOff x="-69850" y="2338387"/>
            <a:chExt cx="1557337" cy="1754187"/>
          </a:xfrm>
        </p:grpSpPr>
        <p:pic>
          <p:nvPicPr>
            <p:cNvPr descr="desktop_computer_stylized_medium" id="1803" name="Google Shape;1803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4" name="Google Shape;1804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51"/>
          <p:cNvGrpSpPr/>
          <p:nvPr/>
        </p:nvGrpSpPr>
        <p:grpSpPr>
          <a:xfrm>
            <a:off x="7185025" y="2989262"/>
            <a:ext cx="325437" cy="261937"/>
            <a:chOff x="-69850" y="2338387"/>
            <a:chExt cx="1557337" cy="1754187"/>
          </a:xfrm>
        </p:grpSpPr>
        <p:pic>
          <p:nvPicPr>
            <p:cNvPr descr="desktop_computer_stylized_medium" id="1806" name="Google Shape;180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7" name="Google Shape;1807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813" name="Google Shape;1813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14" name="Google Shape;1814;p52"/>
          <p:cNvSpPr txBox="1"/>
          <p:nvPr>
            <p:ph type="title"/>
          </p:nvPr>
        </p:nvSpPr>
        <p:spPr>
          <a:xfrm>
            <a:off x="298450" y="160337"/>
            <a:ext cx="8491537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BitTorrent: requesting, sending file chunks</a:t>
            </a:r>
            <a:endParaRPr/>
          </a:p>
        </p:txBody>
      </p:sp>
      <p:sp>
        <p:nvSpPr>
          <p:cNvPr id="1815" name="Google Shape;1815;p52"/>
          <p:cNvSpPr txBox="1"/>
          <p:nvPr>
            <p:ph idx="1" type="body"/>
          </p:nvPr>
        </p:nvSpPr>
        <p:spPr>
          <a:xfrm>
            <a:off x="231775" y="1012825"/>
            <a:ext cx="4116387" cy="545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requesting chunks: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any given time, different peers have different subsets of file chunks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periodically, Alice asks each peer for list of chunks that they have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provided list from each of the peers allows Alice to make 2 important decisions: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chunks should she request first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rarest first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which of her neighbors should she send requested chunks</a:t>
            </a:r>
            <a:endParaRPr/>
          </a:p>
        </p:txBody>
      </p:sp>
      <p:sp>
        <p:nvSpPr>
          <p:cNvPr id="1816" name="Google Shape;1816;p52"/>
          <p:cNvSpPr txBox="1"/>
          <p:nvPr/>
        </p:nvSpPr>
        <p:spPr>
          <a:xfrm>
            <a:off x="4370387" y="992187"/>
            <a:ext cx="4521200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sending chunks: tit-for-tat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sends chunks to the four peers currently sending her chunks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highest rate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 peers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choked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by Alice (do not receive chunks from her)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re-evaluate top 4 every10 secs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every 30 secs: randomly select another peer, starts sending chunks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optimistically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unchoke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” this peer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newly chosen peer may join top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817" name="Google Shape;181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812800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823" name="Google Shape;1823;p5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24" name="Google Shape;1824;p53"/>
          <p:cNvSpPr txBox="1"/>
          <p:nvPr>
            <p:ph type="title"/>
          </p:nvPr>
        </p:nvSpPr>
        <p:spPr>
          <a:xfrm>
            <a:off x="482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BitTorrent: tit-for-tat</a:t>
            </a:r>
            <a:endParaRPr/>
          </a:p>
        </p:txBody>
      </p:sp>
      <p:pic>
        <p:nvPicPr>
          <p:cNvPr descr="Alice" id="1825" name="Google Shape;182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9312" y="4962525"/>
            <a:ext cx="561975" cy="693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6" name="Google Shape;1826;p53"/>
          <p:cNvCxnSpPr/>
          <p:nvPr/>
        </p:nvCxnSpPr>
        <p:spPr>
          <a:xfrm rot="10800000">
            <a:off x="1473200" y="3968750"/>
            <a:ext cx="1473200" cy="596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27" name="Google Shape;1827;p53"/>
          <p:cNvCxnSpPr/>
          <p:nvPr/>
        </p:nvCxnSpPr>
        <p:spPr>
          <a:xfrm flipH="1">
            <a:off x="1954212" y="4794250"/>
            <a:ext cx="9652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28" name="Google Shape;1828;p53"/>
          <p:cNvCxnSpPr/>
          <p:nvPr/>
        </p:nvCxnSpPr>
        <p:spPr>
          <a:xfrm flipH="1">
            <a:off x="2628900" y="4908550"/>
            <a:ext cx="596900" cy="104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29" name="Google Shape;1829;p53"/>
          <p:cNvCxnSpPr/>
          <p:nvPr/>
        </p:nvCxnSpPr>
        <p:spPr>
          <a:xfrm flipH="1" rot="10800000">
            <a:off x="5511800" y="3092450"/>
            <a:ext cx="419100" cy="64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30" name="Google Shape;1830;p53"/>
          <p:cNvCxnSpPr/>
          <p:nvPr/>
        </p:nvCxnSpPr>
        <p:spPr>
          <a:xfrm flipH="1" rot="10800000">
            <a:off x="5613400" y="3676650"/>
            <a:ext cx="7874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31" name="Google Shape;1831;p53"/>
          <p:cNvCxnSpPr/>
          <p:nvPr/>
        </p:nvCxnSpPr>
        <p:spPr>
          <a:xfrm>
            <a:off x="5613400" y="4146550"/>
            <a:ext cx="596900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Bob" id="1832" name="Google Shape;183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987" y="4391025"/>
            <a:ext cx="676275" cy="690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3" name="Google Shape;1833;p53"/>
          <p:cNvCxnSpPr/>
          <p:nvPr/>
        </p:nvCxnSpPr>
        <p:spPr>
          <a:xfrm flipH="1" rot="10800000">
            <a:off x="3530600" y="3943350"/>
            <a:ext cx="1435100" cy="482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4" name="Google Shape;1834;p53"/>
          <p:cNvCxnSpPr/>
          <p:nvPr/>
        </p:nvCxnSpPr>
        <p:spPr>
          <a:xfrm flipH="1">
            <a:off x="3543300" y="4032250"/>
            <a:ext cx="1397000" cy="469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5" name="Google Shape;1835;p53"/>
          <p:cNvCxnSpPr/>
          <p:nvPr/>
        </p:nvCxnSpPr>
        <p:spPr>
          <a:xfrm flipH="1" rot="10800000">
            <a:off x="3581400" y="4133850"/>
            <a:ext cx="1371600" cy="482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36" name="Google Shape;1836;p53"/>
          <p:cNvSpPr txBox="1"/>
          <p:nvPr/>
        </p:nvSpPr>
        <p:spPr>
          <a:xfrm>
            <a:off x="392112" y="1320800"/>
            <a:ext cx="4975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(1) Alice “optimistically unchokes” Bob</a:t>
            </a:r>
            <a:endParaRPr/>
          </a:p>
        </p:txBody>
      </p:sp>
      <p:sp>
        <p:nvSpPr>
          <p:cNvPr id="1837" name="Google Shape;1837;p53"/>
          <p:cNvSpPr txBox="1"/>
          <p:nvPr/>
        </p:nvSpPr>
        <p:spPr>
          <a:xfrm>
            <a:off x="358775" y="1663700"/>
            <a:ext cx="8785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(2) Alice becomes one of Bob’s top-four providers; Bob reciprocates</a:t>
            </a:r>
            <a:endParaRPr/>
          </a:p>
        </p:txBody>
      </p:sp>
      <p:sp>
        <p:nvSpPr>
          <p:cNvPr id="1838" name="Google Shape;1838;p53"/>
          <p:cNvSpPr txBox="1"/>
          <p:nvPr/>
        </p:nvSpPr>
        <p:spPr>
          <a:xfrm>
            <a:off x="350837" y="2019300"/>
            <a:ext cx="6450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(3) Bob becomes one of Alice’s top-four providers</a:t>
            </a:r>
            <a:endParaRPr/>
          </a:p>
        </p:txBody>
      </p:sp>
      <p:sp>
        <p:nvSpPr>
          <p:cNvPr id="1839" name="Google Shape;1839;p53"/>
          <p:cNvSpPr txBox="1"/>
          <p:nvPr/>
        </p:nvSpPr>
        <p:spPr>
          <a:xfrm>
            <a:off x="5040312" y="5335587"/>
            <a:ext cx="3590925" cy="120015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higher upload rate: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find better trading partners, get file faster !</a:t>
            </a:r>
            <a:endParaRPr/>
          </a:p>
        </p:txBody>
      </p:sp>
      <p:pic>
        <p:nvPicPr>
          <p:cNvPr descr="underline_base" id="1840" name="Google Shape;184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337" y="865187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1" name="Google Shape;1841;p53"/>
          <p:cNvGrpSpPr/>
          <p:nvPr/>
        </p:nvGrpSpPr>
        <p:grpSpPr>
          <a:xfrm>
            <a:off x="1214437" y="4799012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42" name="Google Shape;1842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3" name="Google Shape;1843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" name="Google Shape;1844;p53"/>
          <p:cNvGrpSpPr/>
          <p:nvPr/>
        </p:nvGrpSpPr>
        <p:grpSpPr>
          <a:xfrm>
            <a:off x="1909762" y="5561012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45" name="Google Shape;1845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6" name="Google Shape;1846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7" name="Google Shape;1847;p53"/>
          <p:cNvGrpSpPr/>
          <p:nvPr/>
        </p:nvGrpSpPr>
        <p:grpSpPr>
          <a:xfrm>
            <a:off x="728662" y="3678237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48" name="Google Shape;1848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9" name="Google Shape;1849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53"/>
          <p:cNvGrpSpPr/>
          <p:nvPr/>
        </p:nvGrpSpPr>
        <p:grpSpPr>
          <a:xfrm>
            <a:off x="2692400" y="4211637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51" name="Google Shape;1851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2" name="Google Shape;1852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3" name="Google Shape;1853;p53"/>
          <p:cNvGrpSpPr/>
          <p:nvPr/>
        </p:nvGrpSpPr>
        <p:grpSpPr>
          <a:xfrm flipH="1">
            <a:off x="6219825" y="4135437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54" name="Google Shape;1854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5" name="Google Shape;1855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6" name="Google Shape;1856;p53"/>
          <p:cNvGrpSpPr/>
          <p:nvPr/>
        </p:nvGrpSpPr>
        <p:grpSpPr>
          <a:xfrm flipH="1">
            <a:off x="6370637" y="3297237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57" name="Google Shape;1857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8" name="Google Shape;1858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9" name="Google Shape;1859;p53"/>
          <p:cNvGrpSpPr/>
          <p:nvPr/>
        </p:nvGrpSpPr>
        <p:grpSpPr>
          <a:xfrm flipH="1">
            <a:off x="5978525" y="2676525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60" name="Google Shape;1860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53"/>
          <p:cNvGrpSpPr/>
          <p:nvPr/>
        </p:nvGrpSpPr>
        <p:grpSpPr>
          <a:xfrm flipH="1">
            <a:off x="5056187" y="3667125"/>
            <a:ext cx="762000" cy="752475"/>
            <a:chOff x="-69850" y="2338387"/>
            <a:chExt cx="1557337" cy="1754187"/>
          </a:xfrm>
        </p:grpSpPr>
        <p:pic>
          <p:nvPicPr>
            <p:cNvPr descr="desktop_computer_stylized_medium" id="1863" name="Google Shape;1863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4" name="Google Shape;1864;p5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5" name="Google Shape;1865;p53"/>
          <p:cNvGrpSpPr/>
          <p:nvPr/>
        </p:nvGrpSpPr>
        <p:grpSpPr>
          <a:xfrm>
            <a:off x="4835525" y="2501900"/>
            <a:ext cx="762000" cy="1177925"/>
            <a:chOff x="7534275" y="2425700"/>
            <a:chExt cx="762000" cy="1177925"/>
          </a:xfrm>
        </p:grpSpPr>
        <p:cxnSp>
          <p:nvCxnSpPr>
            <p:cNvPr id="1866" name="Google Shape;1866;p53"/>
            <p:cNvCxnSpPr/>
            <p:nvPr/>
          </p:nvCxnSpPr>
          <p:spPr>
            <a:xfrm>
              <a:off x="7880350" y="3114675"/>
              <a:ext cx="3175" cy="4889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1867" name="Google Shape;1867;p53"/>
            <p:cNvGrpSpPr/>
            <p:nvPr/>
          </p:nvGrpSpPr>
          <p:grpSpPr>
            <a:xfrm flipH="1">
              <a:off x="7534275" y="2425700"/>
              <a:ext cx="762000" cy="752475"/>
              <a:chOff x="-69850" y="2338387"/>
              <a:chExt cx="1557337" cy="1754187"/>
            </a:xfrm>
          </p:grpSpPr>
          <p:pic>
            <p:nvPicPr>
              <p:cNvPr descr="desktop_computer_stylized_medium" id="1868" name="Google Shape;1868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9" name="Google Shape;1869;p5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0" name="Google Shape;1870;p53"/>
          <p:cNvGrpSpPr/>
          <p:nvPr/>
        </p:nvGrpSpPr>
        <p:grpSpPr>
          <a:xfrm>
            <a:off x="1925637" y="2990850"/>
            <a:ext cx="1112837" cy="1219200"/>
            <a:chOff x="7586662" y="3787775"/>
            <a:chExt cx="1112837" cy="1219200"/>
          </a:xfrm>
        </p:grpSpPr>
        <p:cxnSp>
          <p:nvCxnSpPr>
            <p:cNvPr id="1871" name="Google Shape;1871;p53"/>
            <p:cNvCxnSpPr/>
            <p:nvPr/>
          </p:nvCxnSpPr>
          <p:spPr>
            <a:xfrm>
              <a:off x="8316912" y="4464050"/>
              <a:ext cx="382587" cy="54292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1872" name="Google Shape;1872;p53"/>
            <p:cNvGrpSpPr/>
            <p:nvPr/>
          </p:nvGrpSpPr>
          <p:grpSpPr>
            <a:xfrm>
              <a:off x="7586662" y="3787775"/>
              <a:ext cx="762000" cy="752475"/>
              <a:chOff x="-69850" y="2338387"/>
              <a:chExt cx="1557337" cy="1754187"/>
            </a:xfrm>
          </p:grpSpPr>
          <p:pic>
            <p:nvPicPr>
              <p:cNvPr descr="desktop_computer_stylized_medium" id="1873" name="Google Shape;1873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4" name="Google Shape;1874;p5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services, structure 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31837" y="1300162"/>
            <a:ext cx="76422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aliasing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specify domain name as an alias of another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point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ftp.example.com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www.example.com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(an FTP server and a webserver running on two ports from a single IP address)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example.com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such domain names are referred to a Canonical Names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s); the pointed-to domain name is 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alias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CNAME must point to another domain name; never to an IP address. In turn that pointed-to domain name points to the IP address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IP of the server ever changes, only one update to the DNS record is required for all CNAMEs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1598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services, structure 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31837" y="1300162"/>
            <a:ext cx="76422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mail server aliasing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e-mail addresses need to be resolved as well; however the name e-mail server may be CNAME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i.e. an e-mail directed to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linda@example.com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may seem to require resolving example.com; however the mail server at example.com may actually be a CNAME (i.e relay.west-coast.example.com)</a:t>
            </a:r>
            <a:endParaRPr/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can be invoked by e-mail application to obtain the CNAME of an alias hostname, as well as the IP address of the host</a:t>
            </a:r>
            <a:endParaRPr/>
          </a:p>
        </p:txBody>
      </p:sp>
      <p:pic>
        <p:nvPicPr>
          <p:cNvPr descr="underline_base" id="184" name="Google Shape;1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91598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533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services, structure 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31837" y="1300162"/>
            <a:ext cx="7642225" cy="522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distribution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heavy-loaded sites are often replicated over multiple servers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consequently,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of IP addresses is associated with one hostname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database contains the set of these IP addresses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entire set is returned upon a query from a DNS client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often sends its HTTP request to the first IP listed in the returned list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rotations attempts to distribute the load over the replicated servers by rotating the order of the returned IP addresses 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91598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00" name="Google Shape;200;p27"/>
          <p:cNvGrpSpPr/>
          <p:nvPr/>
        </p:nvGrpSpPr>
        <p:grpSpPr>
          <a:xfrm>
            <a:off x="438150" y="1193800"/>
            <a:ext cx="8205787" cy="2444750"/>
            <a:chOff x="365125" y="914400"/>
            <a:chExt cx="8737600" cy="2789237"/>
          </a:xfrm>
        </p:grpSpPr>
        <p:sp>
          <p:nvSpPr>
            <p:cNvPr id="201" name="Google Shape;201;p27"/>
            <p:cNvSpPr txBox="1"/>
            <p:nvPr/>
          </p:nvSpPr>
          <p:spPr>
            <a:xfrm>
              <a:off x="3581400" y="914400"/>
              <a:ext cx="2198687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838200" y="2133600"/>
              <a:ext cx="2103437" cy="417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DNS servers</a:t>
              </a:r>
              <a:endParaRPr/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3657600" y="2057400"/>
              <a:ext cx="1995487" cy="417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 DNS servers</a:t>
              </a: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>
              <a:off x="6400800" y="2057400"/>
              <a:ext cx="2049462" cy="417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 DNS servers</a:t>
              </a:r>
              <a:endParaRPr/>
            </a:p>
          </p:txBody>
        </p:sp>
        <p:cxnSp>
          <p:nvCxnSpPr>
            <p:cNvPr id="205" name="Google Shape;205;p27"/>
            <p:cNvCxnSpPr/>
            <p:nvPr/>
          </p:nvCxnSpPr>
          <p:spPr>
            <a:xfrm flipH="1">
              <a:off x="2133600" y="1371600"/>
              <a:ext cx="2209800" cy="68580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27"/>
            <p:cNvCxnSpPr/>
            <p:nvPr/>
          </p:nvCxnSpPr>
          <p:spPr>
            <a:xfrm>
              <a:off x="4648200" y="1295400"/>
              <a:ext cx="0" cy="762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7"/>
            <p:cNvCxnSpPr/>
            <p:nvPr/>
          </p:nvCxnSpPr>
          <p:spPr>
            <a:xfrm>
              <a:off x="5029200" y="1371600"/>
              <a:ext cx="2286000" cy="685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8" name="Google Shape;208;p27"/>
            <p:cNvSpPr txBox="1"/>
            <p:nvPr/>
          </p:nvSpPr>
          <p:spPr>
            <a:xfrm>
              <a:off x="6156325" y="2781300"/>
              <a:ext cx="1574800" cy="731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poly.edu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7527925" y="2781300"/>
              <a:ext cx="1574800" cy="731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210" name="Google Shape;210;p27"/>
            <p:cNvCxnSpPr/>
            <p:nvPr/>
          </p:nvCxnSpPr>
          <p:spPr>
            <a:xfrm flipH="1">
              <a:off x="6705600" y="2438400"/>
              <a:ext cx="53340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27"/>
            <p:cNvCxnSpPr/>
            <p:nvPr/>
          </p:nvCxnSpPr>
          <p:spPr>
            <a:xfrm>
              <a:off x="7696200" y="2438400"/>
              <a:ext cx="45720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2" name="Google Shape;212;p27"/>
            <p:cNvSpPr txBox="1"/>
            <p:nvPr/>
          </p:nvSpPr>
          <p:spPr>
            <a:xfrm>
              <a:off x="365125" y="2933700"/>
              <a:ext cx="1574800" cy="731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1981200" y="2971800"/>
              <a:ext cx="1589087" cy="731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214" name="Google Shape;214;p27"/>
            <p:cNvCxnSpPr/>
            <p:nvPr/>
          </p:nvCxnSpPr>
          <p:spPr>
            <a:xfrm flipH="1">
              <a:off x="1219200" y="2514600"/>
              <a:ext cx="304800" cy="457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209800" y="2514600"/>
              <a:ext cx="381000" cy="457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6" name="Google Shape;216;p27"/>
            <p:cNvSpPr txBox="1"/>
            <p:nvPr/>
          </p:nvSpPr>
          <p:spPr>
            <a:xfrm>
              <a:off x="4022725" y="2855912"/>
              <a:ext cx="1576387" cy="731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217" name="Google Shape;217;p27"/>
            <p:cNvCxnSpPr/>
            <p:nvPr/>
          </p:nvCxnSpPr>
          <p:spPr>
            <a:xfrm>
              <a:off x="4648200" y="243840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8" name="Google Shape;218;p27"/>
          <p:cNvSpPr txBox="1"/>
          <p:nvPr>
            <p:ph type="title"/>
          </p:nvPr>
        </p:nvSpPr>
        <p:spPr>
          <a:xfrm>
            <a:off x="468312" y="161925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a distributed, hierarchical database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520700" y="3971925"/>
            <a:ext cx="817245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client wants IP for www.amazon.com; 1</a:t>
            </a:r>
            <a:r>
              <a:rPr b="0" baseline="3000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approx: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queries root server to find com DNS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queries .com DNS server to get amazon.com DNS server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queries amazon.com DNS server to get  IP address for www.amazon.com</a:t>
            </a:r>
            <a:endParaRPr/>
          </a:p>
        </p:txBody>
      </p:sp>
      <p:pic>
        <p:nvPicPr>
          <p:cNvPr descr="underline_base"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849312"/>
            <a:ext cx="8043862" cy="1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3957637" y="1687512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533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DNS: root name servers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84187" y="1362075"/>
            <a:ext cx="8478837" cy="549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contacted by local name server that can not resolve name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root name server: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contacts authoritative name server if name mapping not known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gets mapping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returns mapping to local name server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6186487" y="5022850"/>
            <a:ext cx="2681287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13 root name “servers” worldwide</a:t>
            </a:r>
            <a:b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937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 as of, September 19, 2018)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481012" y="3581400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orldf"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812" y="4378325"/>
            <a:ext cx="4319587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207962" y="5160962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757362" y="5113337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04787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 flipH="1" rot="10800000">
            <a:off x="1423987" y="4868862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4297362" y="3973512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3932237" y="4068762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333875" y="3684587"/>
            <a:ext cx="25193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3751262" y="3862387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5911850" y="4303712"/>
            <a:ext cx="1766887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5575300" y="4598987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597025" y="3541712"/>
            <a:ext cx="2598737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/>
          </a:p>
        </p:txBody>
      </p:sp>
      <p:pic>
        <p:nvPicPr>
          <p:cNvPr descr="underline_base" id="245" name="Google Shape;24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7" y="884237"/>
            <a:ext cx="54848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8"/>
          <p:cNvCxnSpPr/>
          <p:nvPr/>
        </p:nvCxnSpPr>
        <p:spPr>
          <a:xfrm flipH="1">
            <a:off x="2878137" y="4278312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7" name="Google Shape;247;p28"/>
          <p:cNvSpPr txBox="1"/>
          <p:nvPr/>
        </p:nvSpPr>
        <p:spPr>
          <a:xfrm>
            <a:off x="1550987" y="5889625"/>
            <a:ext cx="1470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 rot="10800000">
            <a:off x="2286000" y="4945062"/>
            <a:ext cx="481012" cy="944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9" name="Google Shape;249;p28"/>
          <p:cNvSpPr txBox="1"/>
          <p:nvPr/>
        </p:nvSpPr>
        <p:spPr>
          <a:xfrm>
            <a:off x="2705100" y="6519862"/>
            <a:ext cx="24558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root servers - 2012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 B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type="title"/>
          </p:nvPr>
        </p:nvSpPr>
        <p:spPr>
          <a:xfrm>
            <a:off x="533400" y="2349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TLD &amp; authoritative servers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533400" y="1600200"/>
            <a:ext cx="81597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top-level domain (TLD) servers: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responsible for com, org, net, edu, aero, jobs, museums, and all top-level country domains, e.g.: uk, fr, ca, jp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Verisign/Network Solutions maintains servers for .com TLD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Educause for .edu TLD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1" sz="28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authoritative DNS servers: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organization’s own DNS server(s), providing authoritative hostname to IP mappings for organization’s named hosts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be maintained by organization or service provider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2" y="944562"/>
            <a:ext cx="6399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