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</p:sldIdLst>
  <p:sldSz cy="6858000" cx="9144000"/>
  <p:notesSz cx="7315200" cy="9601200"/>
  <p:embeddedFontLst>
    <p:embeddedFont>
      <p:font typeface="Cabin"/>
      <p:regular r:id="rId86"/>
      <p:bold r:id="rId87"/>
      <p:italic r:id="rId88"/>
      <p:boldItalic r:id="rId89"/>
    </p:embeddedFont>
    <p:embeddedFont>
      <p:font typeface="Tahoma"/>
      <p:regular r:id="rId90"/>
      <p:bold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42" Type="http://schemas.openxmlformats.org/officeDocument/2006/relationships/slide" Target="slides/slide32.xml"/><Relationship Id="rId86" Type="http://schemas.openxmlformats.org/officeDocument/2006/relationships/font" Target="fonts/Cabin-regular.fntdata"/><Relationship Id="rId41" Type="http://schemas.openxmlformats.org/officeDocument/2006/relationships/slide" Target="slides/slide31.xml"/><Relationship Id="rId85" Type="http://schemas.openxmlformats.org/officeDocument/2006/relationships/slide" Target="slides/slide75.xml"/><Relationship Id="rId44" Type="http://schemas.openxmlformats.org/officeDocument/2006/relationships/slide" Target="slides/slide34.xml"/><Relationship Id="rId88" Type="http://schemas.openxmlformats.org/officeDocument/2006/relationships/font" Target="fonts/Cabin-italic.fntdata"/><Relationship Id="rId43" Type="http://schemas.openxmlformats.org/officeDocument/2006/relationships/slide" Target="slides/slide33.xml"/><Relationship Id="rId87" Type="http://schemas.openxmlformats.org/officeDocument/2006/relationships/font" Target="fonts/Cabin-bold.fntdata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89" Type="http://schemas.openxmlformats.org/officeDocument/2006/relationships/font" Target="fonts/Cabin-boldItalic.fntdata"/><Relationship Id="rId80" Type="http://schemas.openxmlformats.org/officeDocument/2006/relationships/slide" Target="slides/slide70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31" Type="http://schemas.openxmlformats.org/officeDocument/2006/relationships/slide" Target="slides/slide21.xml"/><Relationship Id="rId75" Type="http://schemas.openxmlformats.org/officeDocument/2006/relationships/slide" Target="slides/slide65.xml"/><Relationship Id="rId30" Type="http://schemas.openxmlformats.org/officeDocument/2006/relationships/slide" Target="slides/slide20.xml"/><Relationship Id="rId74" Type="http://schemas.openxmlformats.org/officeDocument/2006/relationships/slide" Target="slides/slide64.xml"/><Relationship Id="rId33" Type="http://schemas.openxmlformats.org/officeDocument/2006/relationships/slide" Target="slides/slide23.xml"/><Relationship Id="rId77" Type="http://schemas.openxmlformats.org/officeDocument/2006/relationships/slide" Target="slides/slide67.xml"/><Relationship Id="rId32" Type="http://schemas.openxmlformats.org/officeDocument/2006/relationships/slide" Target="slides/slide22.xml"/><Relationship Id="rId76" Type="http://schemas.openxmlformats.org/officeDocument/2006/relationships/slide" Target="slides/slide66.xml"/><Relationship Id="rId35" Type="http://schemas.openxmlformats.org/officeDocument/2006/relationships/slide" Target="slides/slide25.xml"/><Relationship Id="rId79" Type="http://schemas.openxmlformats.org/officeDocument/2006/relationships/slide" Target="slides/slide69.xml"/><Relationship Id="rId34" Type="http://schemas.openxmlformats.org/officeDocument/2006/relationships/slide" Target="slides/slide24.xml"/><Relationship Id="rId78" Type="http://schemas.openxmlformats.org/officeDocument/2006/relationships/slide" Target="slides/slide68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slide" Target="slides/slide5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91" Type="http://schemas.openxmlformats.org/officeDocument/2006/relationships/font" Target="fonts/Tahoma-bold.fntdata"/><Relationship Id="rId90" Type="http://schemas.openxmlformats.org/officeDocument/2006/relationships/font" Target="fonts/Tahoma-regular.fntdata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4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4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5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5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5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5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5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5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5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5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5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5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6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6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6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6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6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6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6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6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6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6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5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6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6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6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6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6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6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6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6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7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7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7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7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7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7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7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7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7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7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7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7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17.png"/><Relationship Id="rId22" Type="http://schemas.openxmlformats.org/officeDocument/2006/relationships/image" Target="../media/image9.png"/><Relationship Id="rId10" Type="http://schemas.openxmlformats.org/officeDocument/2006/relationships/image" Target="../media/image14.png"/><Relationship Id="rId21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5" Type="http://schemas.openxmlformats.org/officeDocument/2006/relationships/image" Target="../media/image10.png"/><Relationship Id="rId14" Type="http://schemas.openxmlformats.org/officeDocument/2006/relationships/image" Target="../media/image18.png"/><Relationship Id="rId17" Type="http://schemas.openxmlformats.org/officeDocument/2006/relationships/image" Target="../media/image13.png"/><Relationship Id="rId16" Type="http://schemas.openxmlformats.org/officeDocument/2006/relationships/image" Target="../media/image7.png"/><Relationship Id="rId5" Type="http://schemas.openxmlformats.org/officeDocument/2006/relationships/image" Target="../media/image11.png"/><Relationship Id="rId19" Type="http://schemas.openxmlformats.org/officeDocument/2006/relationships/image" Target="../media/image19.png"/><Relationship Id="rId6" Type="http://schemas.openxmlformats.org/officeDocument/2006/relationships/image" Target="../media/image2.png"/><Relationship Id="rId18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17.png"/><Relationship Id="rId22" Type="http://schemas.openxmlformats.org/officeDocument/2006/relationships/image" Target="../media/image9.png"/><Relationship Id="rId10" Type="http://schemas.openxmlformats.org/officeDocument/2006/relationships/image" Target="../media/image14.png"/><Relationship Id="rId21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5" Type="http://schemas.openxmlformats.org/officeDocument/2006/relationships/image" Target="../media/image10.png"/><Relationship Id="rId14" Type="http://schemas.openxmlformats.org/officeDocument/2006/relationships/image" Target="../media/image18.png"/><Relationship Id="rId17" Type="http://schemas.openxmlformats.org/officeDocument/2006/relationships/image" Target="../media/image13.png"/><Relationship Id="rId16" Type="http://schemas.openxmlformats.org/officeDocument/2006/relationships/image" Target="../media/image7.png"/><Relationship Id="rId5" Type="http://schemas.openxmlformats.org/officeDocument/2006/relationships/image" Target="../media/image11.png"/><Relationship Id="rId19" Type="http://schemas.openxmlformats.org/officeDocument/2006/relationships/image" Target="../media/image19.png"/><Relationship Id="rId6" Type="http://schemas.openxmlformats.org/officeDocument/2006/relationships/image" Target="../media/image2.png"/><Relationship Id="rId18" Type="http://schemas.openxmlformats.org/officeDocument/2006/relationships/image" Target="../media/image22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3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Relationship Id="rId4" Type="http://schemas.openxmlformats.org/officeDocument/2006/relationships/image" Target="../media/image2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3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3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Relationship Id="rId4" Type="http://schemas.openxmlformats.org/officeDocument/2006/relationships/image" Target="../media/image2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Relationship Id="rId4" Type="http://schemas.openxmlformats.org/officeDocument/2006/relationships/image" Target="../media/image3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Relationship Id="rId4" Type="http://schemas.openxmlformats.org/officeDocument/2006/relationships/image" Target="../media/image3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37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4.jpg"/><Relationship Id="rId4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.png"/><Relationship Id="rId4" Type="http://schemas.openxmlformats.org/officeDocument/2006/relationships/image" Target="../media/image4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.png"/><Relationship Id="rId4" Type="http://schemas.openxmlformats.org/officeDocument/2006/relationships/image" Target="../media/image38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Relationship Id="rId4" Type="http://schemas.openxmlformats.org/officeDocument/2006/relationships/image" Target="../media/image4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Transport Layer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PART-A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128" name="Google Shape;128;p19"/>
          <p:cNvGrpSpPr/>
          <p:nvPr/>
        </p:nvGrpSpPr>
        <p:grpSpPr>
          <a:xfrm>
            <a:off x="2463800" y="3090862"/>
            <a:ext cx="3808412" cy="325437"/>
            <a:chOff x="0" y="0"/>
            <a:chExt cx="2147483647" cy="2147483646"/>
          </a:xfrm>
        </p:grpSpPr>
        <p:pic>
          <p:nvPicPr>
            <p:cNvPr descr="underline_base" id="129" name="Google Shape;129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130" name="Google Shape;13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52" name="Google Shape;1152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53" name="Google Shape;1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" y="8493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8"/>
          <p:cNvSpPr txBox="1"/>
          <p:nvPr>
            <p:ph type="title"/>
          </p:nvPr>
        </p:nvSpPr>
        <p:spPr>
          <a:xfrm>
            <a:off x="355600" y="2730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checksum: example</a:t>
            </a:r>
            <a:endParaRPr/>
          </a:p>
        </p:txBody>
      </p:sp>
      <p:sp>
        <p:nvSpPr>
          <p:cNvPr id="1155" name="Google Shape;1155;p28"/>
          <p:cNvSpPr txBox="1"/>
          <p:nvPr/>
        </p:nvSpPr>
        <p:spPr>
          <a:xfrm>
            <a:off x="1892300" y="3810000"/>
            <a:ext cx="6400800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0  0  1  0  0  1  1  0  0  1  1  0  0  1  1  0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0  1  0  1  0  1  0  1  0  1  0  1  0  1  0  1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1  0  0  0  0  1  0  0  0  1  0  0  0  1  0  0</a:t>
            </a:r>
            <a:endParaRPr b="1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cxnSp>
        <p:nvCxnSpPr>
          <p:cNvPr id="1156" name="Google Shape;1156;p28"/>
          <p:cNvCxnSpPr/>
          <p:nvPr/>
        </p:nvCxnSpPr>
        <p:spPr>
          <a:xfrm rot="10800000">
            <a:off x="1816100" y="5118100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7" name="Google Shape;1157;p28"/>
          <p:cNvSpPr txBox="1"/>
          <p:nvPr/>
        </p:nvSpPr>
        <p:spPr>
          <a:xfrm>
            <a:off x="704850" y="5313362"/>
            <a:ext cx="8985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</a:t>
            </a:r>
            <a:endParaRPr/>
          </a:p>
        </p:txBody>
      </p:sp>
      <p:sp>
        <p:nvSpPr>
          <p:cNvPr id="1158" name="Google Shape;1158;p28"/>
          <p:cNvSpPr txBox="1"/>
          <p:nvPr/>
        </p:nvSpPr>
        <p:spPr>
          <a:xfrm>
            <a:off x="550862" y="4735512"/>
            <a:ext cx="13192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/>
          </a:p>
        </p:txBody>
      </p:sp>
      <p:sp>
        <p:nvSpPr>
          <p:cNvPr id="1159" name="Google Shape;1159;p28"/>
          <p:cNvSpPr txBox="1"/>
          <p:nvPr/>
        </p:nvSpPr>
        <p:spPr>
          <a:xfrm>
            <a:off x="533400" y="935037"/>
            <a:ext cx="7772400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the receiver, add both numbers to the checksum.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 should be all 1s; otherwise something has been altered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60" name="Google Shape;1160;p28"/>
          <p:cNvSpPr txBox="1"/>
          <p:nvPr/>
        </p:nvSpPr>
        <p:spPr>
          <a:xfrm>
            <a:off x="542925" y="3763962"/>
            <a:ext cx="14239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number</a:t>
            </a:r>
            <a:endParaRPr/>
          </a:p>
        </p:txBody>
      </p:sp>
      <p:sp>
        <p:nvSpPr>
          <p:cNvPr id="1161" name="Google Shape;1161;p28"/>
          <p:cNvSpPr txBox="1"/>
          <p:nvPr/>
        </p:nvSpPr>
        <p:spPr>
          <a:xfrm>
            <a:off x="534987" y="4076700"/>
            <a:ext cx="14938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number</a:t>
            </a:r>
            <a:endParaRPr/>
          </a:p>
        </p:txBody>
      </p:sp>
      <p:sp>
        <p:nvSpPr>
          <p:cNvPr id="1162" name="Google Shape;1162;p28"/>
          <p:cNvSpPr txBox="1"/>
          <p:nvPr/>
        </p:nvSpPr>
        <p:spPr>
          <a:xfrm>
            <a:off x="2109787" y="5338762"/>
            <a:ext cx="65373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1  1  1  1  1  1  1  1  1  1  1  1  1  1  1  1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68" name="Google Shape;1168;p2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9" name="Google Shape;1169;p2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 checksum</a:t>
            </a:r>
            <a:endParaRPr/>
          </a:p>
        </p:txBody>
      </p:sp>
      <p:sp>
        <p:nvSpPr>
          <p:cNvPr id="1170" name="Google Shape;1170;p29"/>
          <p:cNvSpPr txBox="1"/>
          <p:nvPr/>
        </p:nvSpPr>
        <p:spPr>
          <a:xfrm>
            <a:off x="695325" y="1176337"/>
            <a:ext cx="79248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UDP provides error-detection in the first place?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error-checking is done at the data-link layer, however: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one, or more, of the links in between, the utilized protocol may not provide error checking, which in essence nullifies all the rest of the checking 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even if all links provide error checking, the packets may get altered while being stored in routers memory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UDP provides error checking as an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end-end principle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Since the data finally made it to the destination, at least warn the user in case it is altered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user may accept it with a warning, or reject it </a:t>
            </a:r>
            <a:endParaRPr/>
          </a:p>
          <a:p>
            <a:pPr indent="-243840" lvl="1" marL="8001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Notice that after all UDP does not do anything in case an error has occurred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171" name="Google Shape;1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87" y="1027112"/>
            <a:ext cx="383857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77" name="Google Shape;1177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78" name="Google Shape;11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2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30"/>
          <p:cNvSpPr txBox="1"/>
          <p:nvPr>
            <p:ph type="title"/>
          </p:nvPr>
        </p:nvSpPr>
        <p:spPr>
          <a:xfrm>
            <a:off x="422275" y="95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reliable data transfer</a:t>
            </a:r>
            <a:endParaRPr/>
          </a:p>
        </p:txBody>
      </p:sp>
      <p:sp>
        <p:nvSpPr>
          <p:cNvPr id="1180" name="Google Shape;1180;p30"/>
          <p:cNvSpPr txBox="1"/>
          <p:nvPr>
            <p:ph idx="1" type="body"/>
          </p:nvPr>
        </p:nvSpPr>
        <p:spPr>
          <a:xfrm>
            <a:off x="457200" y="1065212"/>
            <a:ext cx="765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in Application, Transport, and Data-Link layers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top-10 list of important networking topics!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81" name="Google Shape;1181;p30"/>
          <p:cNvSpPr txBox="1"/>
          <p:nvPr>
            <p:ph idx="1" type="body"/>
          </p:nvPr>
        </p:nvSpPr>
        <p:spPr>
          <a:xfrm>
            <a:off x="504825" y="5619750"/>
            <a:ext cx="7781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 of unreliable channel will determine complexity of reliable data transfer protocol (rdt)</a:t>
            </a:r>
            <a:endParaRPr/>
          </a:p>
        </p:txBody>
      </p:sp>
      <p:pic>
        <p:nvPicPr>
          <p:cNvPr descr="rdt_service" id="1182" name="Google Shape;11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30"/>
          <p:cNvSpPr txBox="1"/>
          <p:nvPr/>
        </p:nvSpPr>
        <p:spPr>
          <a:xfrm>
            <a:off x="3994150" y="3276600"/>
            <a:ext cx="4443412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89" name="Google Shape;1189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90" name="Google Shape;1190;p31"/>
          <p:cNvSpPr txBox="1"/>
          <p:nvPr>
            <p:ph idx="1" type="body"/>
          </p:nvPr>
        </p:nvSpPr>
        <p:spPr>
          <a:xfrm>
            <a:off x="504825" y="5619750"/>
            <a:ext cx="7781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 of unreliable channel will determine complexity of reliable data transfer protocol (rdt)</a:t>
            </a:r>
            <a:endParaRPr/>
          </a:p>
        </p:txBody>
      </p:sp>
      <p:pic>
        <p:nvPicPr>
          <p:cNvPr descr="rdt_service" id="1191" name="Google Shape;1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31"/>
          <p:cNvSpPr txBox="1"/>
          <p:nvPr/>
        </p:nvSpPr>
        <p:spPr>
          <a:xfrm>
            <a:off x="4010025" y="3352800"/>
            <a:ext cx="4408487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193" name="Google Shape;11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12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31"/>
          <p:cNvSpPr txBox="1"/>
          <p:nvPr>
            <p:ph type="title"/>
          </p:nvPr>
        </p:nvSpPr>
        <p:spPr>
          <a:xfrm>
            <a:off x="422275" y="95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reliable data transfer</a:t>
            </a:r>
            <a:endParaRPr/>
          </a:p>
        </p:txBody>
      </p:sp>
      <p:sp>
        <p:nvSpPr>
          <p:cNvPr id="1195" name="Google Shape;1195;p31"/>
          <p:cNvSpPr txBox="1"/>
          <p:nvPr>
            <p:ph idx="1" type="body"/>
          </p:nvPr>
        </p:nvSpPr>
        <p:spPr>
          <a:xfrm>
            <a:off x="457200" y="1177925"/>
            <a:ext cx="765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in application, transport, link layers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top-10 list of important networking topics!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201" name="Google Shape;1201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02" name="Google Shape;1202;p32"/>
          <p:cNvSpPr txBox="1"/>
          <p:nvPr>
            <p:ph idx="1" type="body"/>
          </p:nvPr>
        </p:nvSpPr>
        <p:spPr>
          <a:xfrm>
            <a:off x="504825" y="5619750"/>
            <a:ext cx="77819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characteristics of unreliable channel will determine complexity of reliable data transfer protocol (rdt)</a:t>
            </a:r>
            <a:endParaRPr/>
          </a:p>
        </p:txBody>
      </p:sp>
      <p:pic>
        <p:nvPicPr>
          <p:cNvPr descr="rdt_service" id="1203" name="Google Shape;1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2"/>
          <p:cNvSpPr txBox="1"/>
          <p:nvPr>
            <p:ph idx="1" type="body"/>
          </p:nvPr>
        </p:nvSpPr>
        <p:spPr>
          <a:xfrm>
            <a:off x="457200" y="1177925"/>
            <a:ext cx="765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in application, transport, link layers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top-10 list of important networking topics!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205" name="Google Shape;12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12" y="8858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32"/>
          <p:cNvSpPr txBox="1"/>
          <p:nvPr>
            <p:ph type="title"/>
          </p:nvPr>
        </p:nvSpPr>
        <p:spPr>
          <a:xfrm>
            <a:off x="422275" y="95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Principles of reliable data transfer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212" name="Google Shape;1212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213" name="Google Shape;1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0" y="831850"/>
            <a:ext cx="7313612" cy="1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33"/>
          <p:cNvSpPr txBox="1"/>
          <p:nvPr>
            <p:ph type="title"/>
          </p:nvPr>
        </p:nvSpPr>
        <p:spPr>
          <a:xfrm>
            <a:off x="411162" y="193675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Reliable data transfer: getting started</a:t>
            </a:r>
            <a:endParaRPr/>
          </a:p>
        </p:txBody>
      </p:sp>
      <p:pic>
        <p:nvPicPr>
          <p:cNvPr descr="rdt_part2" id="1215" name="Google Shape;12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100" y="2652712"/>
            <a:ext cx="5969000" cy="238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33"/>
          <p:cNvSpPr txBox="1"/>
          <p:nvPr/>
        </p:nvSpPr>
        <p:spPr>
          <a:xfrm>
            <a:off x="1017587" y="3106737"/>
            <a:ext cx="8461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endParaRPr/>
          </a:p>
        </p:txBody>
      </p:sp>
      <p:sp>
        <p:nvSpPr>
          <p:cNvPr id="1217" name="Google Shape;1217;p33"/>
          <p:cNvSpPr txBox="1"/>
          <p:nvPr/>
        </p:nvSpPr>
        <p:spPr>
          <a:xfrm>
            <a:off x="7192962" y="3116262"/>
            <a:ext cx="1168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receive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endParaRPr/>
          </a:p>
        </p:txBody>
      </p:sp>
      <p:grpSp>
        <p:nvGrpSpPr>
          <p:cNvPr id="1218" name="Google Shape;1218;p33"/>
          <p:cNvGrpSpPr/>
          <p:nvPr/>
        </p:nvGrpSpPr>
        <p:grpSpPr>
          <a:xfrm>
            <a:off x="227012" y="1460500"/>
            <a:ext cx="3965575" cy="1416050"/>
            <a:chOff x="227012" y="1460500"/>
            <a:chExt cx="3965575" cy="1416050"/>
          </a:xfrm>
        </p:grpSpPr>
        <p:sp>
          <p:nvSpPr>
            <p:cNvPr id="1219" name="Google Shape;1219;p33"/>
            <p:cNvSpPr txBox="1"/>
            <p:nvPr/>
          </p:nvSpPr>
          <p:spPr>
            <a:xfrm>
              <a:off x="227012" y="1460500"/>
              <a:ext cx="3965575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rdt_send():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from above, (e.g., by app.). Passed data is to be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delivered to receiver upper layer</a:t>
              </a:r>
              <a:endParaRPr/>
            </a:p>
          </p:txBody>
        </p:sp>
        <p:grpSp>
          <p:nvGrpSpPr>
            <p:cNvPr id="1220" name="Google Shape;1220;p33"/>
            <p:cNvGrpSpPr/>
            <p:nvPr/>
          </p:nvGrpSpPr>
          <p:grpSpPr>
            <a:xfrm>
              <a:off x="252412" y="1476375"/>
              <a:ext cx="3762375" cy="1400175"/>
              <a:chOff x="252412" y="1495425"/>
              <a:chExt cx="3762375" cy="1400175"/>
            </a:xfrm>
          </p:grpSpPr>
          <p:cxnSp>
            <p:nvCxnSpPr>
              <p:cNvPr id="1221" name="Google Shape;1221;p33"/>
              <p:cNvCxnSpPr/>
              <p:nvPr/>
            </p:nvCxnSpPr>
            <p:spPr>
              <a:xfrm>
                <a:off x="1495425" y="2381250"/>
                <a:ext cx="276225" cy="5143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222" name="Google Shape;1222;p33"/>
              <p:cNvSpPr txBox="1"/>
              <p:nvPr/>
            </p:nvSpPr>
            <p:spPr>
              <a:xfrm>
                <a:off x="252412" y="1495425"/>
                <a:ext cx="3762375" cy="885825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23" name="Google Shape;1223;p33"/>
          <p:cNvGrpSpPr/>
          <p:nvPr/>
        </p:nvGrpSpPr>
        <p:grpSpPr>
          <a:xfrm>
            <a:off x="276225" y="4381500"/>
            <a:ext cx="3762375" cy="1862137"/>
            <a:chOff x="276225" y="4381500"/>
            <a:chExt cx="3762375" cy="1862137"/>
          </a:xfrm>
        </p:grpSpPr>
        <p:sp>
          <p:nvSpPr>
            <p:cNvPr id="1224" name="Google Shape;1224;p33"/>
            <p:cNvSpPr txBox="1"/>
            <p:nvPr/>
          </p:nvSpPr>
          <p:spPr>
            <a:xfrm>
              <a:off x="369887" y="5327650"/>
              <a:ext cx="3403600" cy="91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udt_send():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by rdt,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 transfer packet over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unreliable channel to receiver</a:t>
              </a:r>
              <a:endParaRPr/>
            </a:p>
          </p:txBody>
        </p:sp>
        <p:grpSp>
          <p:nvGrpSpPr>
            <p:cNvPr id="1225" name="Google Shape;1225;p33"/>
            <p:cNvGrpSpPr/>
            <p:nvPr/>
          </p:nvGrpSpPr>
          <p:grpSpPr>
            <a:xfrm>
              <a:off x="276225" y="4381500"/>
              <a:ext cx="3762375" cy="1857375"/>
              <a:chOff x="276225" y="4381500"/>
              <a:chExt cx="3762375" cy="1857375"/>
            </a:xfrm>
          </p:grpSpPr>
          <p:cxnSp>
            <p:nvCxnSpPr>
              <p:cNvPr id="1226" name="Google Shape;1226;p33"/>
              <p:cNvCxnSpPr/>
              <p:nvPr/>
            </p:nvCxnSpPr>
            <p:spPr>
              <a:xfrm flipH="1" rot="10800000">
                <a:off x="1400175" y="4381500"/>
                <a:ext cx="361950" cy="9620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227" name="Google Shape;1227;p33"/>
              <p:cNvSpPr txBox="1"/>
              <p:nvPr/>
            </p:nvSpPr>
            <p:spPr>
              <a:xfrm>
                <a:off x="276225" y="5353050"/>
                <a:ext cx="3762375" cy="885825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28" name="Google Shape;1228;p33"/>
          <p:cNvGrpSpPr/>
          <p:nvPr/>
        </p:nvGrpSpPr>
        <p:grpSpPr>
          <a:xfrm>
            <a:off x="4922837" y="4362450"/>
            <a:ext cx="3965575" cy="1647825"/>
            <a:chOff x="4922837" y="4362450"/>
            <a:chExt cx="3965575" cy="1647825"/>
          </a:xfrm>
        </p:grpSpPr>
        <p:sp>
          <p:nvSpPr>
            <p:cNvPr id="1229" name="Google Shape;1229;p33"/>
            <p:cNvSpPr txBox="1"/>
            <p:nvPr/>
          </p:nvSpPr>
          <p:spPr>
            <a:xfrm>
              <a:off x="4922837" y="5346700"/>
              <a:ext cx="3965575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rdt_rcv():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when packet arrives on rcv-side of channel</a:t>
              </a:r>
              <a:endParaRPr/>
            </a:p>
          </p:txBody>
        </p:sp>
        <p:grpSp>
          <p:nvGrpSpPr>
            <p:cNvPr id="1230" name="Google Shape;1230;p33"/>
            <p:cNvGrpSpPr/>
            <p:nvPr/>
          </p:nvGrpSpPr>
          <p:grpSpPr>
            <a:xfrm>
              <a:off x="4956175" y="4362450"/>
              <a:ext cx="3762375" cy="1647825"/>
              <a:chOff x="4956175" y="4362450"/>
              <a:chExt cx="3762375" cy="1647825"/>
            </a:xfrm>
          </p:grpSpPr>
          <p:cxnSp>
            <p:nvCxnSpPr>
              <p:cNvPr id="1231" name="Google Shape;1231;p33"/>
              <p:cNvCxnSpPr/>
              <p:nvPr/>
            </p:nvCxnSpPr>
            <p:spPr>
              <a:xfrm rot="10800000">
                <a:off x="7296150" y="4362450"/>
                <a:ext cx="476250" cy="100012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232" name="Google Shape;1232;p33"/>
              <p:cNvSpPr txBox="1"/>
              <p:nvPr/>
            </p:nvSpPr>
            <p:spPr>
              <a:xfrm>
                <a:off x="4956175" y="5381625"/>
                <a:ext cx="3762375" cy="62865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3" name="Google Shape;1233;p33"/>
          <p:cNvGrpSpPr/>
          <p:nvPr/>
        </p:nvGrpSpPr>
        <p:grpSpPr>
          <a:xfrm>
            <a:off x="4981575" y="1470025"/>
            <a:ext cx="3762375" cy="1349375"/>
            <a:chOff x="4981575" y="1470025"/>
            <a:chExt cx="3762375" cy="1349375"/>
          </a:xfrm>
        </p:grpSpPr>
        <p:sp>
          <p:nvSpPr>
            <p:cNvPr id="1234" name="Google Shape;1234;p33"/>
            <p:cNvSpPr txBox="1"/>
            <p:nvPr/>
          </p:nvSpPr>
          <p:spPr>
            <a:xfrm>
              <a:off x="5103812" y="1470025"/>
              <a:ext cx="3559175" cy="646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urier New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deliver_data():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called by </a:t>
              </a:r>
              <a:r>
                <a:rPr b="1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rdt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to deliver data to upper layer</a:t>
              </a:r>
              <a:endParaRPr/>
            </a:p>
          </p:txBody>
        </p:sp>
        <p:grpSp>
          <p:nvGrpSpPr>
            <p:cNvPr id="1235" name="Google Shape;1235;p33"/>
            <p:cNvGrpSpPr/>
            <p:nvPr/>
          </p:nvGrpSpPr>
          <p:grpSpPr>
            <a:xfrm>
              <a:off x="4981575" y="1495425"/>
              <a:ext cx="3762375" cy="1323975"/>
              <a:chOff x="4981575" y="1495425"/>
              <a:chExt cx="3762375" cy="1323975"/>
            </a:xfrm>
          </p:grpSpPr>
          <p:cxnSp>
            <p:nvCxnSpPr>
              <p:cNvPr id="1236" name="Google Shape;1236;p33"/>
              <p:cNvCxnSpPr/>
              <p:nvPr/>
            </p:nvCxnSpPr>
            <p:spPr>
              <a:xfrm flipH="1">
                <a:off x="7239000" y="2133600"/>
                <a:ext cx="238125" cy="685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237" name="Google Shape;1237;p33"/>
              <p:cNvSpPr txBox="1"/>
              <p:nvPr/>
            </p:nvSpPr>
            <p:spPr>
              <a:xfrm>
                <a:off x="4981575" y="1495425"/>
                <a:ext cx="3762375" cy="62865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243" name="Google Shape;1243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44" name="Google Shape;1244;p34"/>
          <p:cNvSpPr txBox="1"/>
          <p:nvPr>
            <p:ph idx="1" type="body"/>
          </p:nvPr>
        </p:nvSpPr>
        <p:spPr>
          <a:xfrm>
            <a:off x="514350" y="1193800"/>
            <a:ext cx="79470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we’ll: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incrementally develop sender, receiver sides of </a:t>
            </a: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eliable </a:t>
            </a: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ata </a:t>
            </a: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ransfer protocol (rdt)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consider only unidirectional data transfer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control info will flow on both directions!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finite state machines (FSM)  to specify sender, receiver</a:t>
            </a:r>
            <a:endParaRPr/>
          </a:p>
        </p:txBody>
      </p:sp>
      <p:sp>
        <p:nvSpPr>
          <p:cNvPr id="1245" name="Google Shape;1245;p34"/>
          <p:cNvSpPr/>
          <p:nvPr/>
        </p:nvSpPr>
        <p:spPr>
          <a:xfrm>
            <a:off x="3160712" y="4652962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4"/>
          <p:cNvSpPr/>
          <p:nvPr/>
        </p:nvSpPr>
        <p:spPr>
          <a:xfrm>
            <a:off x="3095625" y="4686300"/>
            <a:ext cx="809625" cy="876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4"/>
          <p:cNvSpPr txBox="1"/>
          <p:nvPr/>
        </p:nvSpPr>
        <p:spPr>
          <a:xfrm>
            <a:off x="3055937" y="4913312"/>
            <a:ext cx="908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1</a:t>
            </a:r>
            <a:endParaRPr/>
          </a:p>
        </p:txBody>
      </p:sp>
      <p:sp>
        <p:nvSpPr>
          <p:cNvPr id="1248" name="Google Shape;1248;p34"/>
          <p:cNvSpPr/>
          <p:nvPr/>
        </p:nvSpPr>
        <p:spPr>
          <a:xfrm>
            <a:off x="3981450" y="4638675"/>
            <a:ext cx="3952875" cy="285750"/>
          </a:xfrm>
          <a:custGeom>
            <a:rect b="b" l="l" r="r" t="t"/>
            <a:pathLst>
              <a:path extrusionOk="0" h="180" w="1446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4"/>
          <p:cNvSpPr/>
          <p:nvPr/>
        </p:nvSpPr>
        <p:spPr>
          <a:xfrm>
            <a:off x="7913687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4"/>
          <p:cNvSpPr/>
          <p:nvPr/>
        </p:nvSpPr>
        <p:spPr>
          <a:xfrm>
            <a:off x="7848600" y="4791075"/>
            <a:ext cx="809625" cy="876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4"/>
          <p:cNvSpPr txBox="1"/>
          <p:nvPr/>
        </p:nvSpPr>
        <p:spPr>
          <a:xfrm>
            <a:off x="7824787" y="4968875"/>
            <a:ext cx="909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2</a:t>
            </a:r>
            <a:endParaRPr/>
          </a:p>
        </p:txBody>
      </p:sp>
      <p:sp>
        <p:nvSpPr>
          <p:cNvPr id="1252" name="Google Shape;1252;p34"/>
          <p:cNvSpPr txBox="1"/>
          <p:nvPr/>
        </p:nvSpPr>
        <p:spPr>
          <a:xfrm>
            <a:off x="4211637" y="4003675"/>
            <a:ext cx="3152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 causing state transition</a:t>
            </a:r>
            <a:endParaRPr/>
          </a:p>
        </p:txBody>
      </p:sp>
      <p:sp>
        <p:nvSpPr>
          <p:cNvPr id="1253" name="Google Shape;1253;p34"/>
          <p:cNvSpPr txBox="1"/>
          <p:nvPr/>
        </p:nvSpPr>
        <p:spPr>
          <a:xfrm>
            <a:off x="4138612" y="4298950"/>
            <a:ext cx="34210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 taken on state transition</a:t>
            </a:r>
            <a:endParaRPr/>
          </a:p>
        </p:txBody>
      </p:sp>
      <p:cxnSp>
        <p:nvCxnSpPr>
          <p:cNvPr id="1254" name="Google Shape;1254;p34"/>
          <p:cNvCxnSpPr/>
          <p:nvPr/>
        </p:nvCxnSpPr>
        <p:spPr>
          <a:xfrm>
            <a:off x="4105275" y="4352925"/>
            <a:ext cx="338137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5" name="Google Shape;1255;p34"/>
          <p:cNvSpPr txBox="1"/>
          <p:nvPr/>
        </p:nvSpPr>
        <p:spPr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in this “state” next state uniquely determined by next event</a:t>
            </a:r>
            <a:endParaRPr/>
          </a:p>
        </p:txBody>
      </p:sp>
      <p:sp>
        <p:nvSpPr>
          <p:cNvPr id="1256" name="Google Shape;1256;p34"/>
          <p:cNvSpPr/>
          <p:nvPr/>
        </p:nvSpPr>
        <p:spPr>
          <a:xfrm>
            <a:off x="3381375" y="556260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4"/>
          <p:cNvSpPr/>
          <p:nvPr/>
        </p:nvSpPr>
        <p:spPr>
          <a:xfrm rot="10800000">
            <a:off x="8524875" y="5600700"/>
            <a:ext cx="95250" cy="581025"/>
          </a:xfrm>
          <a:custGeom>
            <a:rect b="b" l="l" r="r" t="t"/>
            <a:pathLst>
              <a:path extrusionOk="0" h="366" w="60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8" name="Google Shape;1258;p34"/>
          <p:cNvCxnSpPr/>
          <p:nvPr/>
        </p:nvCxnSpPr>
        <p:spPr>
          <a:xfrm>
            <a:off x="3905250" y="5305425"/>
            <a:ext cx="1571625" cy="7524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34"/>
          <p:cNvSpPr txBox="1"/>
          <p:nvPr/>
        </p:nvSpPr>
        <p:spPr>
          <a:xfrm>
            <a:off x="4672012" y="5099050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event</a:t>
            </a:r>
            <a:endParaRPr/>
          </a:p>
        </p:txBody>
      </p:sp>
      <p:sp>
        <p:nvSpPr>
          <p:cNvPr id="1260" name="Google Shape;1260;p34"/>
          <p:cNvSpPr txBox="1"/>
          <p:nvPr/>
        </p:nvSpPr>
        <p:spPr>
          <a:xfrm>
            <a:off x="4632325" y="5403850"/>
            <a:ext cx="890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actions</a:t>
            </a:r>
            <a:endParaRPr/>
          </a:p>
        </p:txBody>
      </p:sp>
      <p:cxnSp>
        <p:nvCxnSpPr>
          <p:cNvPr id="1261" name="Google Shape;1261;p34"/>
          <p:cNvCxnSpPr/>
          <p:nvPr/>
        </p:nvCxnSpPr>
        <p:spPr>
          <a:xfrm>
            <a:off x="4581525" y="5457825"/>
            <a:ext cx="94297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1262" name="Google Shape;1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50" y="831850"/>
            <a:ext cx="7313612" cy="1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34"/>
          <p:cNvSpPr txBox="1"/>
          <p:nvPr>
            <p:ph type="title"/>
          </p:nvPr>
        </p:nvSpPr>
        <p:spPr>
          <a:xfrm>
            <a:off x="411162" y="193675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Reliable data transfer: getting started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269" name="Google Shape;1269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70" name="Google Shape;1270;p35"/>
          <p:cNvSpPr txBox="1"/>
          <p:nvPr>
            <p:ph type="title"/>
          </p:nvPr>
        </p:nvSpPr>
        <p:spPr>
          <a:xfrm>
            <a:off x="411162" y="188912"/>
            <a:ext cx="80010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rdt1.0: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reliable transfer over a reliable channel</a:t>
            </a:r>
            <a:endParaRPr/>
          </a:p>
        </p:txBody>
      </p:sp>
      <p:sp>
        <p:nvSpPr>
          <p:cNvPr id="1271" name="Google Shape;1271;p35"/>
          <p:cNvSpPr txBox="1"/>
          <p:nvPr>
            <p:ph idx="1" type="body"/>
          </p:nvPr>
        </p:nvSpPr>
        <p:spPr>
          <a:xfrm>
            <a:off x="431800" y="1090612"/>
            <a:ext cx="7896225" cy="346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underlying channel perfectly reliable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bit errors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loss of packets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need for receiver to send feedback to the sender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separate FSMs for sender, receiver: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sends data into underlying channel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reads data from underlying channel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such protocols are referred to as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Unrestricted Protocols</a:t>
            </a:r>
            <a:endParaRPr/>
          </a:p>
        </p:txBody>
      </p:sp>
      <p:sp>
        <p:nvSpPr>
          <p:cNvPr id="1272" name="Google Shape;1272;p35"/>
          <p:cNvSpPr/>
          <p:nvPr/>
        </p:nvSpPr>
        <p:spPr>
          <a:xfrm>
            <a:off x="808037" y="4903787"/>
            <a:ext cx="955675" cy="101123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5"/>
          <p:cNvSpPr txBox="1"/>
          <p:nvPr/>
        </p:nvSpPr>
        <p:spPr>
          <a:xfrm>
            <a:off x="744537" y="4989512"/>
            <a:ext cx="1098550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1274" name="Google Shape;1274;p35"/>
          <p:cNvSpPr/>
          <p:nvPr/>
        </p:nvSpPr>
        <p:spPr>
          <a:xfrm>
            <a:off x="1617662" y="4887912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>
            <a:off x="2038350" y="5348287"/>
            <a:ext cx="3062287" cy="59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= make_pkt(data)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udt_send(packet)</a:t>
            </a:r>
            <a:endParaRPr/>
          </a:p>
        </p:txBody>
      </p:sp>
      <p:sp>
        <p:nvSpPr>
          <p:cNvPr id="1276" name="Google Shape;1276;p35"/>
          <p:cNvSpPr txBox="1"/>
          <p:nvPr/>
        </p:nvSpPr>
        <p:spPr>
          <a:xfrm>
            <a:off x="2028825" y="4945062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1277" name="Google Shape;1277;p35"/>
          <p:cNvCxnSpPr/>
          <p:nvPr/>
        </p:nvCxnSpPr>
        <p:spPr>
          <a:xfrm>
            <a:off x="2128837" y="5353050"/>
            <a:ext cx="2122487" cy="476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8" name="Google Shape;1278;p35"/>
          <p:cNvCxnSpPr/>
          <p:nvPr/>
        </p:nvCxnSpPr>
        <p:spPr>
          <a:xfrm>
            <a:off x="484187" y="4887912"/>
            <a:ext cx="385762" cy="242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9" name="Google Shape;1279;p35"/>
          <p:cNvSpPr txBox="1"/>
          <p:nvPr/>
        </p:nvSpPr>
        <p:spPr>
          <a:xfrm>
            <a:off x="6351587" y="5446712"/>
            <a:ext cx="2487612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(packet,data)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</p:txBody>
      </p:sp>
      <p:sp>
        <p:nvSpPr>
          <p:cNvPr id="1280" name="Google Shape;1280;p35"/>
          <p:cNvSpPr/>
          <p:nvPr/>
        </p:nvSpPr>
        <p:spPr>
          <a:xfrm>
            <a:off x="5116512" y="4889500"/>
            <a:ext cx="955675" cy="101123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35"/>
          <p:cNvSpPr txBox="1"/>
          <p:nvPr/>
        </p:nvSpPr>
        <p:spPr>
          <a:xfrm>
            <a:off x="5053012" y="4975225"/>
            <a:ext cx="1098550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/>
          </a:p>
        </p:txBody>
      </p:sp>
      <p:sp>
        <p:nvSpPr>
          <p:cNvPr id="1282" name="Google Shape;1282;p35"/>
          <p:cNvSpPr/>
          <p:nvPr/>
        </p:nvSpPr>
        <p:spPr>
          <a:xfrm>
            <a:off x="5926137" y="4873625"/>
            <a:ext cx="611187" cy="102711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5"/>
          <p:cNvSpPr txBox="1"/>
          <p:nvPr/>
        </p:nvSpPr>
        <p:spPr>
          <a:xfrm>
            <a:off x="6337300" y="4930775"/>
            <a:ext cx="22558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4" name="Google Shape;1284;p35"/>
          <p:cNvCxnSpPr/>
          <p:nvPr/>
        </p:nvCxnSpPr>
        <p:spPr>
          <a:xfrm>
            <a:off x="6437312" y="5354637"/>
            <a:ext cx="2112962" cy="31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5" name="Google Shape;1285;p35"/>
          <p:cNvCxnSpPr/>
          <p:nvPr/>
        </p:nvCxnSpPr>
        <p:spPr>
          <a:xfrm>
            <a:off x="4792662" y="4873625"/>
            <a:ext cx="385762" cy="242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6" name="Google Shape;1286;p35"/>
          <p:cNvSpPr txBox="1"/>
          <p:nvPr/>
        </p:nvSpPr>
        <p:spPr>
          <a:xfrm>
            <a:off x="6351587" y="4949825"/>
            <a:ext cx="1892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rdt_rcv(packet)</a:t>
            </a:r>
            <a:endParaRPr/>
          </a:p>
        </p:txBody>
      </p:sp>
      <p:sp>
        <p:nvSpPr>
          <p:cNvPr id="1287" name="Google Shape;1287;p35"/>
          <p:cNvSpPr txBox="1"/>
          <p:nvPr/>
        </p:nvSpPr>
        <p:spPr>
          <a:xfrm>
            <a:off x="1490662" y="6102350"/>
            <a:ext cx="28781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1.0 sending side</a:t>
            </a:r>
            <a:endParaRPr/>
          </a:p>
        </p:txBody>
      </p:sp>
      <p:sp>
        <p:nvSpPr>
          <p:cNvPr id="1288" name="Google Shape;1288;p35"/>
          <p:cNvSpPr txBox="1"/>
          <p:nvPr/>
        </p:nvSpPr>
        <p:spPr>
          <a:xfrm>
            <a:off x="5848350" y="6083300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1.0 receiving side</a:t>
            </a:r>
            <a:endParaRPr/>
          </a:p>
        </p:txBody>
      </p:sp>
      <p:pic>
        <p:nvPicPr>
          <p:cNvPr descr="underline_base" id="1289" name="Google Shape;12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904875"/>
            <a:ext cx="7313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295" name="Google Shape;1295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96" name="Google Shape;1296;p36"/>
          <p:cNvSpPr txBox="1"/>
          <p:nvPr>
            <p:ph idx="1" type="body"/>
          </p:nvPr>
        </p:nvSpPr>
        <p:spPr>
          <a:xfrm>
            <a:off x="609600" y="1046162"/>
            <a:ext cx="7896225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underlying channel may flip bits in packet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 to </a:t>
            </a:r>
            <a:r>
              <a:rPr b="1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detect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bit errors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for now we assume </a:t>
            </a:r>
            <a:r>
              <a:rPr b="1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no loss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question: how to </a:t>
            </a:r>
            <a:r>
              <a:rPr b="1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recover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errors: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acknowledgements (ACKs):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received OK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negative acknowledgements (NAKs):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had errors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retransmits pkt on receipt of NAK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mechanisms in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rdt2.0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(beyond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rdt1.0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feedback: control msgs (ACK,NAK) rcvr-&gt;sender</a:t>
            </a:r>
            <a:endParaRPr/>
          </a:p>
        </p:txBody>
      </p:sp>
      <p:sp>
        <p:nvSpPr>
          <p:cNvPr id="1297" name="Google Shape;1297;p36"/>
          <p:cNvSpPr txBox="1"/>
          <p:nvPr>
            <p:ph type="title"/>
          </p:nvPr>
        </p:nvSpPr>
        <p:spPr>
          <a:xfrm>
            <a:off x="533400" y="163512"/>
            <a:ext cx="80010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channel with bit errors</a:t>
            </a:r>
            <a:endParaRPr/>
          </a:p>
        </p:txBody>
      </p:sp>
      <p:pic>
        <p:nvPicPr>
          <p:cNvPr descr="underline_base" id="1298" name="Google Shape;12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87153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36"/>
          <p:cNvSpPr txBox="1"/>
          <p:nvPr/>
        </p:nvSpPr>
        <p:spPr>
          <a:xfrm>
            <a:off x="11112" y="2516187"/>
            <a:ext cx="9144000" cy="378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36"/>
          <p:cNvSpPr txBox="1"/>
          <p:nvPr/>
        </p:nvSpPr>
        <p:spPr>
          <a:xfrm>
            <a:off x="1735137" y="3678237"/>
            <a:ext cx="608488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How do humans recover from “errors”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during conversation?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306" name="Google Shape;1306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7" name="Google Shape;1307;p37"/>
          <p:cNvSpPr txBox="1"/>
          <p:nvPr>
            <p:ph idx="1" type="body"/>
          </p:nvPr>
        </p:nvSpPr>
        <p:spPr>
          <a:xfrm>
            <a:off x="609600" y="1030287"/>
            <a:ext cx="8197850" cy="582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underlying channel may flip bits in packet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 to detect bit errors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question: how to recover from errors: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acknowledgements (ACKs):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received OK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negative acknowledgements (NAKs):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receiver explicitly tells sender that pkt had errors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retransmits pkt on receipt of NAK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mechanisms in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rdt2.0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(beyond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rdt1.0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detection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feedback: control msgs (ACK,NAK) from receiver to sender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Retransmission 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protocols based on ACKs and NAKs retransmission are referred to as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ARQ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Automatic Repeat reQuest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protocols</a:t>
            </a:r>
            <a:endParaRPr/>
          </a:p>
        </p:txBody>
      </p:sp>
      <p:sp>
        <p:nvSpPr>
          <p:cNvPr id="1308" name="Google Shape;1308;p37"/>
          <p:cNvSpPr txBox="1"/>
          <p:nvPr>
            <p:ph type="title"/>
          </p:nvPr>
        </p:nvSpPr>
        <p:spPr>
          <a:xfrm>
            <a:off x="533400" y="163512"/>
            <a:ext cx="80010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channel with bit errors</a:t>
            </a:r>
            <a:endParaRPr/>
          </a:p>
        </p:txBody>
      </p:sp>
      <p:pic>
        <p:nvPicPr>
          <p:cNvPr descr="underline_base" id="1309" name="Google Shape;1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871537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5102225" y="1601787"/>
            <a:ext cx="3540125" cy="4545012"/>
            <a:chOff x="5202237" y="1546225"/>
            <a:chExt cx="3540125" cy="4545012"/>
          </a:xfrm>
        </p:grpSpPr>
        <p:sp>
          <p:nvSpPr>
            <p:cNvPr id="138" name="Google Shape;138;p20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" name="Google Shape;139;p20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140" name="Google Shape;140;p20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20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20"/>
            <p:cNvCxnSpPr/>
            <p:nvPr/>
          </p:nvCxnSpPr>
          <p:spPr>
            <a:xfrm rot="-5400000">
              <a:off x="7845425" y="5162550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20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5" name="Google Shape;145;p20"/>
            <p:cNvCxnSpPr/>
            <p:nvPr/>
          </p:nvCxnSpPr>
          <p:spPr>
            <a:xfrm rot="10800000">
              <a:off x="8177212" y="5119687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6" name="Google Shape;146;p20"/>
            <p:cNvCxnSpPr/>
            <p:nvPr/>
          </p:nvCxnSpPr>
          <p:spPr>
            <a:xfrm flipH="1">
              <a:off x="6075362" y="4725987"/>
              <a:ext cx="254000" cy="469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" name="Google Shape;147;p20"/>
            <p:cNvCxnSpPr/>
            <p:nvPr/>
          </p:nvCxnSpPr>
          <p:spPr>
            <a:xfrm>
              <a:off x="6100762" y="4776787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" name="Google Shape;148;p20"/>
            <p:cNvCxnSpPr/>
            <p:nvPr/>
          </p:nvCxnSpPr>
          <p:spPr>
            <a:xfrm>
              <a:off x="5842000" y="5113337"/>
              <a:ext cx="2730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9" name="Google Shape;149;p20"/>
            <p:cNvCxnSpPr/>
            <p:nvPr/>
          </p:nvCxnSpPr>
          <p:spPr>
            <a:xfrm>
              <a:off x="6213475" y="5192712"/>
              <a:ext cx="490537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0" name="Google Shape;150;p20"/>
            <p:cNvCxnSpPr/>
            <p:nvPr/>
          </p:nvCxnSpPr>
          <p:spPr>
            <a:xfrm flipH="1">
              <a:off x="6453187" y="5100637"/>
              <a:ext cx="53975" cy="857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20"/>
            <p:cNvCxnSpPr/>
            <p:nvPr/>
          </p:nvCxnSpPr>
          <p:spPr>
            <a:xfrm>
              <a:off x="6265862" y="5189537"/>
              <a:ext cx="1587" cy="825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20"/>
            <p:cNvCxnSpPr/>
            <p:nvPr/>
          </p:nvCxnSpPr>
          <p:spPr>
            <a:xfrm rot="10800000">
              <a:off x="6662737" y="5197475"/>
              <a:ext cx="0" cy="76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20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6192837" y="4991100"/>
              <a:ext cx="8096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20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7" name="Google Shape;157;p20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158" name="Google Shape;15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59" name="Google Shape;159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20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20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20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4" name="Google Shape;164;p20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20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20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20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20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" name="Google Shape;172;p20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20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20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79" name="Google Shape;179;p20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180" name="Google Shape;180;p20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20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20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20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20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0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20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20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20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20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20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20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20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5" name="Google Shape;195;p20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196" name="Google Shape;196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20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198" name="Google Shape;198;p20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9" name="Google Shape;199;p20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2" name="Google Shape;202;p20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203" name="Google Shape;203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5" name="Google Shape;205;p20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7" name="Google Shape;207;p20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208" name="Google Shape;208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" name="Google Shape;211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12" name="Google Shape;212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14" name="Google Shape;214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20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16" name="Google Shape;216;p20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217" name="Google Shape;217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0" name="Google Shape;220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21" name="Google Shape;221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23" name="Google Shape;223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0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5" name="Google Shape;225;p20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226" name="Google Shape;226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9" name="Google Shape;229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0" name="Google Shape;230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2" name="Google Shape;232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20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4" name="Google Shape;234;p20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" name="Google Shape;238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9" name="Google Shape;239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1" name="Google Shape;241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20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3" name="Google Shape;243;p20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244" name="Google Shape;244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" name="Google Shape;247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48" name="Google Shape;248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0" name="Google Shape;250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20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52" name="Google Shape;252;p20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53" name="Google Shape;253;p20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254" name="Google Shape;254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7" name="Google Shape;257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58" name="Google Shape;258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0" name="Google Shape;260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20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2" name="Google Shape;262;p20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263" name="Google Shape;263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6" name="Google Shape;266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67" name="Google Shape;267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9" name="Google Shape;269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20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1" name="Google Shape;271;p20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272" name="Google Shape;272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" name="Google Shape;275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76" name="Google Shape;276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8" name="Google Shape;278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0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80" name="Google Shape;280;p20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4" name="Google Shape;284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85" name="Google Shape;285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7" name="Google Shape;287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20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89" name="Google Shape;289;p20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290" name="Google Shape;290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" name="Google Shape;293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4" name="Google Shape;294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6" name="Google Shape;296;p20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20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8" name="Google Shape;298;p20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299" name="Google Shape;299;p20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0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0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2" name="Google Shape;302;p20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03" name="Google Shape;303;p20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20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5" name="Google Shape;305;p20"/>
              <p:cNvCxnSpPr/>
              <p:nvPr/>
            </p:nvCxnSpPr>
            <p:spPr>
              <a:xfrm>
                <a:off x="6881812" y="2386012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20"/>
              <p:cNvCxnSpPr/>
              <p:nvPr/>
            </p:nvCxnSpPr>
            <p:spPr>
              <a:xfrm>
                <a:off x="7267575" y="2389187"/>
                <a:ext cx="0" cy="7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20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308" name="Google Shape;308;p20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309" name="Google Shape;309;p20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0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0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0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0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20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20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20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20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20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20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0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21" name="Google Shape;321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20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323" name="Google Shape;323;p20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324" name="Google Shape;324;p20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0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0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0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0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20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20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20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20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0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20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20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336" name="Google Shape;336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37" name="Google Shape;337;p20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38" name="Google Shape;338;p20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339" name="Google Shape;339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0" name="Google Shape;340;p20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20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342" name="Google Shape;342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3" name="Google Shape;343;p20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20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345" name="Google Shape;345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6" name="Google Shape;346;p20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20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348" name="Google Shape;348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" name="Google Shape;349;p20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350" name="Google Shape;350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1" name="Google Shape;351;p20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352" name="Google Shape;352;p2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53" name="Google Shape;353;p2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4" name="Google Shape;354;p20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355" name="Google Shape;355;p20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0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0" name="Google Shape;360;p20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61" name="Google Shape;361;p20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0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" name="Google Shape;363;p20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4" name="Google Shape;364;p20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65" name="Google Shape;365;p20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20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7" name="Google Shape;367;p20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20"/>
              <p:cNvGrpSpPr/>
              <p:nvPr/>
            </p:nvGrpSpPr>
            <p:grpSpPr>
              <a:xfrm>
                <a:off x="7521910" y="2601832"/>
                <a:ext cx="917554" cy="225916"/>
                <a:chOff x="981075" y="4094162"/>
                <a:chExt cx="1143000" cy="207962"/>
              </a:xfrm>
            </p:grpSpPr>
            <p:sp>
              <p:nvSpPr>
                <p:cNvPr id="370" name="Google Shape;370;p20"/>
                <p:cNvSpPr/>
                <p:nvPr/>
              </p:nvSpPr>
              <p:spPr>
                <a:xfrm>
                  <a:off x="981075" y="4094162"/>
                  <a:ext cx="1143000" cy="2079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0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2" name="Google Shape;372;p20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" name="Google Shape;373;p20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374" name="Google Shape;374;p20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20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6" name="Google Shape;376;p20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20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388" name="Google Shape;388;p20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0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0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3" name="Google Shape;393;p20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94" name="Google Shape;394;p20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0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6" name="Google Shape;396;p20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7" name="Google Shape;397;p20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98" name="Google Shape;398;p20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20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0" name="Google Shape;400;p20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20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" name="Google Shape;402;p20"/>
              <p:cNvGrpSpPr/>
              <p:nvPr/>
            </p:nvGrpSpPr>
            <p:grpSpPr>
              <a:xfrm>
                <a:off x="7521910" y="2601832"/>
                <a:ext cx="917554" cy="225916"/>
                <a:chOff x="981075" y="4094162"/>
                <a:chExt cx="1143000" cy="207962"/>
              </a:xfrm>
            </p:grpSpPr>
            <p:sp>
              <p:nvSpPr>
                <p:cNvPr id="403" name="Google Shape;403;p20"/>
                <p:cNvSpPr/>
                <p:nvPr/>
              </p:nvSpPr>
              <p:spPr>
                <a:xfrm>
                  <a:off x="981075" y="4094162"/>
                  <a:ext cx="1143000" cy="2079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20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5" name="Google Shape;405;p20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" name="Google Shape;406;p20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407" name="Google Shape;407;p20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0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9" name="Google Shape;409;p20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0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421" name="Google Shape;421;p2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22" name="Google Shape;422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3" name="Google Shape;423;p20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24" name="Google Shape;424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5" name="Google Shape;425;p20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1" name="Google Shape;431;p20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32" name="Google Shape;432;p20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20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20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20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20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20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8" name="Google Shape;438;p20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20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445" name="Google Shape;445;p2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46" name="Google Shape;446;p2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" name="Google Shape;447;p20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48" name="Google Shape;448;p2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9" name="Google Shape;449;p20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5" name="Google Shape;455;p20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56" name="Google Shape;456;p20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20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20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20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20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20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2" name="Google Shape;462;p20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20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469" name="Google Shape;469;p2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70" name="Google Shape;470;p2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1" name="Google Shape;471;p20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72" name="Google Shape;472;p2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20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9" name="Google Shape;479;p20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80" name="Google Shape;480;p20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0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0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20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20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20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6" name="Google Shape;486;p20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493" name="Google Shape;493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4" name="Google Shape;494;p20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5" name="Google Shape;495;p20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496" name="Google Shape;496;p2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97" name="Google Shape;497;p2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8" name="Google Shape;498;p20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99" name="Google Shape;499;p2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20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6" name="Google Shape;506;p20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507" name="Google Shape;507;p20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20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0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20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3" name="Google Shape;513;p20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519" name="Google Shape;519;p2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04812" y="103505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0"/>
          <p:cNvSpPr txBox="1"/>
          <p:nvPr>
            <p:ph type="title"/>
          </p:nvPr>
        </p:nvSpPr>
        <p:spPr>
          <a:xfrm>
            <a:off x="3048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services and protocols</a:t>
            </a:r>
            <a:endParaRPr/>
          </a:p>
        </p:txBody>
      </p:sp>
      <p:sp>
        <p:nvSpPr>
          <p:cNvPr id="521" name="Google Shape;521;p20"/>
          <p:cNvSpPr txBox="1"/>
          <p:nvPr>
            <p:ph idx="1" type="body"/>
          </p:nvPr>
        </p:nvSpPr>
        <p:spPr>
          <a:xfrm>
            <a:off x="438150" y="1511300"/>
            <a:ext cx="4086225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</a:t>
            </a:r>
            <a:r>
              <a:rPr b="0" i="1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logical communication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between app processes running on different hosts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protocols run in end systems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side: breaks app messages into 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segments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passes to network layer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rcv side: reassembles segments into messages, passes to app layer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than one transport protocol available to apps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Internet: TCP and UDP</a:t>
            </a:r>
            <a:endParaRPr/>
          </a:p>
        </p:txBody>
      </p:sp>
      <p:grpSp>
        <p:nvGrpSpPr>
          <p:cNvPr id="522" name="Google Shape;522;p20"/>
          <p:cNvGrpSpPr/>
          <p:nvPr/>
        </p:nvGrpSpPr>
        <p:grpSpPr>
          <a:xfrm>
            <a:off x="7856537" y="4454525"/>
            <a:ext cx="1057274" cy="957262"/>
            <a:chOff x="-242887" y="2667000"/>
            <a:chExt cx="1057274" cy="957262"/>
          </a:xfrm>
        </p:grpSpPr>
        <p:grpSp>
          <p:nvGrpSpPr>
            <p:cNvPr id="523" name="Google Shape;523;p20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524" name="Google Shape;524;p20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0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0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0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528" name="Google Shape;528;p20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20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20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31" name="Google Shape;531;p20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20"/>
          <p:cNvGrpSpPr/>
          <p:nvPr/>
        </p:nvGrpSpPr>
        <p:grpSpPr>
          <a:xfrm>
            <a:off x="5462587" y="1296987"/>
            <a:ext cx="1057274" cy="957262"/>
            <a:chOff x="-242887" y="2667000"/>
            <a:chExt cx="1057274" cy="957262"/>
          </a:xfrm>
        </p:grpSpPr>
        <p:grpSp>
          <p:nvGrpSpPr>
            <p:cNvPr id="533" name="Google Shape;533;p20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534" name="Google Shape;534;p20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0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0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0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538" name="Google Shape;538;p20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20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20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41" name="Google Shape;541;p20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20"/>
          <p:cNvGrpSpPr/>
          <p:nvPr/>
        </p:nvGrpSpPr>
        <p:grpSpPr>
          <a:xfrm rot="3540000">
            <a:off x="5561012" y="2943225"/>
            <a:ext cx="3670300" cy="434975"/>
            <a:chOff x="4662487" y="5681662"/>
            <a:chExt cx="3781425" cy="434975"/>
          </a:xfrm>
        </p:grpSpPr>
        <p:sp>
          <p:nvSpPr>
            <p:cNvPr id="543" name="Google Shape;543;p20"/>
            <p:cNvSpPr txBox="1"/>
            <p:nvPr/>
          </p:nvSpPr>
          <p:spPr>
            <a:xfrm>
              <a:off x="5026025" y="5762625"/>
              <a:ext cx="3048000" cy="276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 txBox="1"/>
            <p:nvPr/>
          </p:nvSpPr>
          <p:spPr>
            <a:xfrm>
              <a:off x="5372100" y="5734050"/>
              <a:ext cx="2427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logical end-end transport</a:t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662487" y="5681662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 flipH="1">
              <a:off x="7996237" y="5697537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315" name="Google Shape;1315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316" name="Google Shape;1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56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38"/>
          <p:cNvSpPr txBox="1"/>
          <p:nvPr>
            <p:ph type="title"/>
          </p:nvPr>
        </p:nvSpPr>
        <p:spPr>
          <a:xfrm>
            <a:off x="533400" y="141287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FSM specification</a:t>
            </a:r>
            <a:endParaRPr/>
          </a:p>
        </p:txBody>
      </p:sp>
      <p:sp>
        <p:nvSpPr>
          <p:cNvPr id="1318" name="Google Shape;1318;p38"/>
          <p:cNvSpPr/>
          <p:nvPr/>
        </p:nvSpPr>
        <p:spPr>
          <a:xfrm>
            <a:off x="696912" y="3076575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8"/>
          <p:cNvSpPr txBox="1"/>
          <p:nvPr/>
        </p:nvSpPr>
        <p:spPr>
          <a:xfrm>
            <a:off x="595312" y="3160712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grpSp>
        <p:nvGrpSpPr>
          <p:cNvPr id="1320" name="Google Shape;1320;p38"/>
          <p:cNvGrpSpPr/>
          <p:nvPr/>
        </p:nvGrpSpPr>
        <p:grpSpPr>
          <a:xfrm>
            <a:off x="684212" y="1677987"/>
            <a:ext cx="3968750" cy="1049337"/>
            <a:chOff x="0" y="0"/>
            <a:chExt cx="2147483647" cy="2147483647"/>
          </a:xfrm>
        </p:grpSpPr>
        <p:sp>
          <p:nvSpPr>
            <p:cNvPr id="1321" name="Google Shape;1321;p38"/>
            <p:cNvSpPr txBox="1"/>
            <p:nvPr/>
          </p:nvSpPr>
          <p:spPr>
            <a:xfrm>
              <a:off x="14605329" y="0"/>
              <a:ext cx="1220809934" cy="87739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/>
            </a:p>
          </p:txBody>
        </p:sp>
        <p:sp>
          <p:nvSpPr>
            <p:cNvPr id="1322" name="Google Shape;1322;p38"/>
            <p:cNvSpPr txBox="1"/>
            <p:nvPr/>
          </p:nvSpPr>
          <p:spPr>
            <a:xfrm>
              <a:off x="0" y="864222315"/>
              <a:ext cx="2147483647" cy="128326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make_pkt(data, checksum)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cxnSp>
          <p:nvCxnSpPr>
            <p:cNvPr id="1323" name="Google Shape;1323;p38"/>
            <p:cNvCxnSpPr/>
            <p:nvPr/>
          </p:nvCxnSpPr>
          <p:spPr>
            <a:xfrm>
              <a:off x="20483051" y="833959488"/>
              <a:ext cx="194468532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38"/>
          <p:cNvGrpSpPr/>
          <p:nvPr/>
        </p:nvGrpSpPr>
        <p:grpSpPr>
          <a:xfrm>
            <a:off x="5278437" y="3883025"/>
            <a:ext cx="3865562" cy="1651000"/>
            <a:chOff x="0" y="0"/>
            <a:chExt cx="2147483647" cy="2147483646"/>
          </a:xfrm>
        </p:grpSpPr>
        <p:sp>
          <p:nvSpPr>
            <p:cNvPr id="1325" name="Google Shape;1325;p38"/>
            <p:cNvSpPr txBox="1"/>
            <p:nvPr/>
          </p:nvSpPr>
          <p:spPr>
            <a:xfrm>
              <a:off x="61957449" y="728860341"/>
              <a:ext cx="1951864997" cy="1418623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 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 )</a:t>
              </a:r>
              <a:endParaRPr/>
            </a:p>
          </p:txBody>
        </p:sp>
        <p:sp>
          <p:nvSpPr>
            <p:cNvPr id="1326" name="Google Shape;1326;p38"/>
            <p:cNvSpPr txBox="1"/>
            <p:nvPr/>
          </p:nvSpPr>
          <p:spPr>
            <a:xfrm>
              <a:off x="0" y="0"/>
              <a:ext cx="2147483647" cy="541102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</a:t>
              </a:r>
              <a:endParaRPr/>
            </a:p>
          </p:txBody>
        </p:sp>
        <p:cxnSp>
          <p:nvCxnSpPr>
            <p:cNvPr id="1327" name="Google Shape;1327;p38"/>
            <p:cNvCxnSpPr/>
            <p:nvPr/>
          </p:nvCxnSpPr>
          <p:spPr>
            <a:xfrm>
              <a:off x="71285651" y="807686394"/>
              <a:ext cx="195144727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28" name="Google Shape;1328;p38"/>
          <p:cNvSpPr/>
          <p:nvPr/>
        </p:nvSpPr>
        <p:spPr>
          <a:xfrm>
            <a:off x="1104900" y="4006850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8"/>
          <p:cNvSpPr/>
          <p:nvPr/>
        </p:nvSpPr>
        <p:spPr>
          <a:xfrm>
            <a:off x="3252787" y="3152775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0" name="Google Shape;1330;p38"/>
          <p:cNvGrpSpPr/>
          <p:nvPr/>
        </p:nvGrpSpPr>
        <p:grpSpPr>
          <a:xfrm>
            <a:off x="3536950" y="2792412"/>
            <a:ext cx="2735262" cy="1074737"/>
            <a:chOff x="0" y="0"/>
            <a:chExt cx="2147483647" cy="2147483647"/>
          </a:xfrm>
        </p:grpSpPr>
        <p:sp>
          <p:nvSpPr>
            <p:cNvPr id="1331" name="Google Shape;1331;p38"/>
            <p:cNvSpPr txBox="1"/>
            <p:nvPr/>
          </p:nvSpPr>
          <p:spPr>
            <a:xfrm>
              <a:off x="19940132" y="1348124498"/>
              <a:ext cx="1711952837" cy="79935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332" name="Google Shape;1332;p38"/>
            <p:cNvSpPr txBox="1"/>
            <p:nvPr/>
          </p:nvSpPr>
          <p:spPr>
            <a:xfrm>
              <a:off x="0" y="0"/>
              <a:ext cx="2147483647" cy="1262479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isNAK(rcvpkt)</a:t>
              </a:r>
              <a:endParaRPr/>
            </a:p>
          </p:txBody>
        </p:sp>
        <p:cxnSp>
          <p:nvCxnSpPr>
            <p:cNvPr id="1333" name="Google Shape;1333;p38"/>
            <p:cNvCxnSpPr/>
            <p:nvPr/>
          </p:nvCxnSpPr>
          <p:spPr>
            <a:xfrm>
              <a:off x="93469212" y="1348124498"/>
              <a:ext cx="1499893493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34" name="Google Shape;1334;p38"/>
          <p:cNvGrpSpPr/>
          <p:nvPr/>
        </p:nvGrpSpPr>
        <p:grpSpPr>
          <a:xfrm>
            <a:off x="2292350" y="3089275"/>
            <a:ext cx="1074737" cy="962025"/>
            <a:chOff x="2444750" y="3359150"/>
            <a:chExt cx="1074737" cy="962025"/>
          </a:xfrm>
        </p:grpSpPr>
        <p:sp>
          <p:nvSpPr>
            <p:cNvPr id="1335" name="Google Shape;1335;p38"/>
            <p:cNvSpPr/>
            <p:nvPr/>
          </p:nvSpPr>
          <p:spPr>
            <a:xfrm>
              <a:off x="2484437" y="3359150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8"/>
            <p:cNvSpPr txBox="1"/>
            <p:nvPr/>
          </p:nvSpPr>
          <p:spPr>
            <a:xfrm>
              <a:off x="2444750" y="3433762"/>
              <a:ext cx="10747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cxnSp>
        <p:nvCxnSpPr>
          <p:cNvPr id="1337" name="Google Shape;1337;p38"/>
          <p:cNvCxnSpPr/>
          <p:nvPr/>
        </p:nvCxnSpPr>
        <p:spPr>
          <a:xfrm>
            <a:off x="6334125" y="2535237"/>
            <a:ext cx="433387" cy="2444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8" name="Google Shape;1338;p38"/>
          <p:cNvSpPr/>
          <p:nvPr/>
        </p:nvSpPr>
        <p:spPr>
          <a:xfrm>
            <a:off x="6672262" y="2185987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9" name="Google Shape;1339;p38"/>
          <p:cNvGrpSpPr/>
          <p:nvPr/>
        </p:nvGrpSpPr>
        <p:grpSpPr>
          <a:xfrm>
            <a:off x="6677025" y="2606675"/>
            <a:ext cx="1200150" cy="962025"/>
            <a:chOff x="2119312" y="5313362"/>
            <a:chExt cx="1200150" cy="962025"/>
          </a:xfrm>
        </p:grpSpPr>
        <p:sp>
          <p:nvSpPr>
            <p:cNvPr id="1340" name="Google Shape;1340;p38"/>
            <p:cNvSpPr/>
            <p:nvPr/>
          </p:nvSpPr>
          <p:spPr>
            <a:xfrm>
              <a:off x="2206625" y="5313362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8"/>
            <p:cNvSpPr txBox="1"/>
            <p:nvPr/>
          </p:nvSpPr>
          <p:spPr>
            <a:xfrm>
              <a:off x="2119312" y="5397500"/>
              <a:ext cx="120015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below</a:t>
              </a:r>
              <a:endParaRPr/>
            </a:p>
          </p:txBody>
        </p:sp>
      </p:grpSp>
      <p:sp>
        <p:nvSpPr>
          <p:cNvPr id="1342" name="Google Shape;1342;p38"/>
          <p:cNvSpPr/>
          <p:nvPr/>
        </p:nvSpPr>
        <p:spPr>
          <a:xfrm flipH="1" rot="10800000">
            <a:off x="6684962" y="3502025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3" name="Google Shape;1343;p38"/>
          <p:cNvCxnSpPr/>
          <p:nvPr/>
        </p:nvCxnSpPr>
        <p:spPr>
          <a:xfrm>
            <a:off x="349250" y="3162300"/>
            <a:ext cx="433387" cy="2444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344" name="Google Shape;1344;p38"/>
          <p:cNvGrpSpPr/>
          <p:nvPr/>
        </p:nvGrpSpPr>
        <p:grpSpPr>
          <a:xfrm>
            <a:off x="1071562" y="4310062"/>
            <a:ext cx="3563937" cy="806450"/>
            <a:chOff x="0" y="0"/>
            <a:chExt cx="2147483647" cy="2147483647"/>
          </a:xfrm>
        </p:grpSpPr>
        <p:sp>
          <p:nvSpPr>
            <p:cNvPr id="1345" name="Google Shape;1345;p38"/>
            <p:cNvSpPr txBox="1"/>
            <p:nvPr/>
          </p:nvSpPr>
          <p:spPr>
            <a:xfrm>
              <a:off x="0" y="0"/>
              <a:ext cx="2137517920" cy="76125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isACK(rcvpkt)</a:t>
              </a:r>
              <a:endParaRPr/>
            </a:p>
          </p:txBody>
        </p:sp>
        <p:cxnSp>
          <p:nvCxnSpPr>
            <p:cNvPr id="1346" name="Google Shape;1346;p38"/>
            <p:cNvCxnSpPr/>
            <p:nvPr/>
          </p:nvCxnSpPr>
          <p:spPr>
            <a:xfrm>
              <a:off x="61207969" y="1161916476"/>
              <a:ext cx="208627567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47" name="Google Shape;1347;p38"/>
            <p:cNvSpPr txBox="1"/>
            <p:nvPr/>
          </p:nvSpPr>
          <p:spPr>
            <a:xfrm>
              <a:off x="989097426" y="1081563854"/>
              <a:ext cx="217480823" cy="1065919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1348" name="Google Shape;1348;p38"/>
          <p:cNvSpPr txBox="1"/>
          <p:nvPr/>
        </p:nvSpPr>
        <p:spPr>
          <a:xfrm>
            <a:off x="539750" y="6248400"/>
            <a:ext cx="3278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≡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action required</a:t>
            </a:r>
            <a:endParaRPr/>
          </a:p>
        </p:txBody>
      </p:sp>
      <p:sp>
        <p:nvSpPr>
          <p:cNvPr id="1349" name="Google Shape;1349;p38"/>
          <p:cNvSpPr/>
          <p:nvPr/>
        </p:nvSpPr>
        <p:spPr>
          <a:xfrm flipH="1" rot="10800000">
            <a:off x="1057275" y="2909887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0" name="Google Shape;1350;p38"/>
          <p:cNvGrpSpPr/>
          <p:nvPr/>
        </p:nvGrpSpPr>
        <p:grpSpPr>
          <a:xfrm>
            <a:off x="5097462" y="1262062"/>
            <a:ext cx="4046537" cy="1016000"/>
            <a:chOff x="0" y="0"/>
            <a:chExt cx="2147483647" cy="2147483647"/>
          </a:xfrm>
        </p:grpSpPr>
        <p:sp>
          <p:nvSpPr>
            <p:cNvPr id="1351" name="Google Shape;1351;p38"/>
            <p:cNvSpPr txBox="1"/>
            <p:nvPr/>
          </p:nvSpPr>
          <p:spPr>
            <a:xfrm>
              <a:off x="0" y="1610534547"/>
              <a:ext cx="1117220795" cy="53694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 )</a:t>
              </a:r>
              <a:endParaRPr/>
            </a:p>
          </p:txBody>
        </p:sp>
        <p:sp>
          <p:nvSpPr>
            <p:cNvPr id="1352" name="Google Shape;1352;p38"/>
            <p:cNvSpPr txBox="1"/>
            <p:nvPr/>
          </p:nvSpPr>
          <p:spPr>
            <a:xfrm>
              <a:off x="18842558" y="0"/>
              <a:ext cx="2128641088" cy="791387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corrupt(rcvpkt)</a:t>
              </a:r>
              <a:endParaRPr/>
            </a:p>
          </p:txBody>
        </p:sp>
        <p:cxnSp>
          <p:nvCxnSpPr>
            <p:cNvPr id="1353" name="Google Shape;1353;p38"/>
            <p:cNvCxnSpPr/>
            <p:nvPr/>
          </p:nvCxnSpPr>
          <p:spPr>
            <a:xfrm>
              <a:off x="78443749" y="935846838"/>
              <a:ext cx="178805862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4" name="Google Shape;1354;p38"/>
            <p:cNvSpPr txBox="1"/>
            <p:nvPr/>
          </p:nvSpPr>
          <p:spPr>
            <a:xfrm>
              <a:off x="9575476" y="1040942879"/>
              <a:ext cx="1462722354" cy="78052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make_pkt(NAK)</a:t>
              </a:r>
              <a:endParaRPr/>
            </a:p>
          </p:txBody>
        </p:sp>
      </p:grpSp>
      <p:sp>
        <p:nvSpPr>
          <p:cNvPr id="1355" name="Google Shape;1355;p38"/>
          <p:cNvSpPr txBox="1"/>
          <p:nvPr/>
        </p:nvSpPr>
        <p:spPr>
          <a:xfrm>
            <a:off x="1490662" y="5427662"/>
            <a:ext cx="287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2.0 sending side</a:t>
            </a:r>
            <a:endParaRPr/>
          </a:p>
        </p:txBody>
      </p:sp>
      <p:sp>
        <p:nvSpPr>
          <p:cNvPr id="1356" name="Google Shape;1356;p38"/>
          <p:cNvSpPr txBox="1"/>
          <p:nvPr/>
        </p:nvSpPr>
        <p:spPr>
          <a:xfrm>
            <a:off x="5110162" y="5905500"/>
            <a:ext cx="303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2.0 receiving side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362" name="Google Shape;1362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363" name="Google Shape;13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7985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39"/>
          <p:cNvSpPr txBox="1"/>
          <p:nvPr>
            <p:ph type="title"/>
          </p:nvPr>
        </p:nvSpPr>
        <p:spPr>
          <a:xfrm>
            <a:off x="411162" y="185737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operation with no errors</a:t>
            </a:r>
            <a:endParaRPr/>
          </a:p>
        </p:txBody>
      </p:sp>
      <p:sp>
        <p:nvSpPr>
          <p:cNvPr id="1365" name="Google Shape;1365;p39"/>
          <p:cNvSpPr/>
          <p:nvPr/>
        </p:nvSpPr>
        <p:spPr>
          <a:xfrm>
            <a:off x="696912" y="22098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39"/>
          <p:cNvSpPr txBox="1"/>
          <p:nvPr/>
        </p:nvSpPr>
        <p:spPr>
          <a:xfrm>
            <a:off x="595312" y="22939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1367" name="Google Shape;1367;p39"/>
          <p:cNvSpPr/>
          <p:nvPr/>
        </p:nvSpPr>
        <p:spPr>
          <a:xfrm flipH="1" rot="10800000">
            <a:off x="1057275" y="197961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39"/>
          <p:cNvSpPr/>
          <p:nvPr/>
        </p:nvSpPr>
        <p:spPr>
          <a:xfrm>
            <a:off x="3252787" y="2286000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9" name="Google Shape;1369;p39"/>
          <p:cNvGrpSpPr/>
          <p:nvPr/>
        </p:nvGrpSpPr>
        <p:grpSpPr>
          <a:xfrm>
            <a:off x="2292350" y="2222500"/>
            <a:ext cx="1074737" cy="962025"/>
            <a:chOff x="2444750" y="3359150"/>
            <a:chExt cx="1074737" cy="962025"/>
          </a:xfrm>
        </p:grpSpPr>
        <p:sp>
          <p:nvSpPr>
            <p:cNvPr id="1370" name="Google Shape;1370;p39"/>
            <p:cNvSpPr/>
            <p:nvPr/>
          </p:nvSpPr>
          <p:spPr>
            <a:xfrm>
              <a:off x="2484437" y="3359150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9"/>
            <p:cNvSpPr txBox="1"/>
            <p:nvPr/>
          </p:nvSpPr>
          <p:spPr>
            <a:xfrm>
              <a:off x="2444750" y="3433762"/>
              <a:ext cx="10747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sp>
        <p:nvSpPr>
          <p:cNvPr id="1372" name="Google Shape;1372;p39"/>
          <p:cNvSpPr/>
          <p:nvPr/>
        </p:nvSpPr>
        <p:spPr>
          <a:xfrm>
            <a:off x="6672262" y="3148012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9"/>
          <p:cNvSpPr/>
          <p:nvPr/>
        </p:nvSpPr>
        <p:spPr>
          <a:xfrm>
            <a:off x="6764337" y="35687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39"/>
          <p:cNvSpPr txBox="1"/>
          <p:nvPr/>
        </p:nvSpPr>
        <p:spPr>
          <a:xfrm>
            <a:off x="6677025" y="36528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/>
          </a:p>
        </p:txBody>
      </p:sp>
      <p:sp>
        <p:nvSpPr>
          <p:cNvPr id="1375" name="Google Shape;1375;p39"/>
          <p:cNvSpPr/>
          <p:nvPr/>
        </p:nvSpPr>
        <p:spPr>
          <a:xfrm flipH="1" rot="10800000">
            <a:off x="6684962" y="446405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6" name="Google Shape;1376;p39"/>
          <p:cNvGrpSpPr/>
          <p:nvPr/>
        </p:nvGrpSpPr>
        <p:grpSpPr>
          <a:xfrm>
            <a:off x="349250" y="2166937"/>
            <a:ext cx="1333499" cy="1004888"/>
            <a:chOff x="349250" y="2166937"/>
            <a:chExt cx="1333499" cy="1004888"/>
          </a:xfrm>
        </p:grpSpPr>
        <p:cxnSp>
          <p:nvCxnSpPr>
            <p:cNvPr id="1377" name="Google Shape;1377;p39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78" name="Google Shape;1378;p39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39"/>
          <p:cNvGrpSpPr/>
          <p:nvPr/>
        </p:nvGrpSpPr>
        <p:grpSpPr>
          <a:xfrm>
            <a:off x="6334125" y="3497262"/>
            <a:ext cx="1414462" cy="1033463"/>
            <a:chOff x="6334125" y="3497262"/>
            <a:chExt cx="1414462" cy="1033463"/>
          </a:xfrm>
        </p:grpSpPr>
        <p:cxnSp>
          <p:nvCxnSpPr>
            <p:cNvPr id="1380" name="Google Shape;1380;p39"/>
            <p:cNvCxnSpPr/>
            <p:nvPr/>
          </p:nvCxnSpPr>
          <p:spPr>
            <a:xfrm>
              <a:off x="6334125" y="3497262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81" name="Google Shape;1381;p39"/>
            <p:cNvSpPr/>
            <p:nvPr/>
          </p:nvSpPr>
          <p:spPr>
            <a:xfrm>
              <a:off x="6762750" y="35687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2" name="Google Shape;1382;p39"/>
          <p:cNvCxnSpPr/>
          <p:nvPr/>
        </p:nvCxnSpPr>
        <p:spPr>
          <a:xfrm>
            <a:off x="1011237" y="1289050"/>
            <a:ext cx="12700" cy="74771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3" name="Google Shape;1383;p39"/>
          <p:cNvSpPr/>
          <p:nvPr/>
        </p:nvSpPr>
        <p:spPr>
          <a:xfrm>
            <a:off x="1011237" y="2006600"/>
            <a:ext cx="5245100" cy="2982912"/>
          </a:xfrm>
          <a:custGeom>
            <a:rect b="b" l="l" r="r" t="t"/>
            <a:pathLst>
              <a:path extrusionOk="0" h="1928" w="4219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4" name="Google Shape;1384;p39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1385" name="Google Shape;1385;p39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86" name="Google Shape;1386;p39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7" name="Google Shape;1387;p39"/>
          <p:cNvSpPr/>
          <p:nvPr/>
        </p:nvSpPr>
        <p:spPr>
          <a:xfrm>
            <a:off x="2332037" y="2222500"/>
            <a:ext cx="985837" cy="9620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8" name="Google Shape;1388;p39"/>
          <p:cNvCxnSpPr/>
          <p:nvPr/>
        </p:nvCxnSpPr>
        <p:spPr>
          <a:xfrm flipH="1">
            <a:off x="5165725" y="4918075"/>
            <a:ext cx="1587" cy="1724025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9" name="Google Shape;1389;p39"/>
          <p:cNvSpPr/>
          <p:nvPr/>
        </p:nvSpPr>
        <p:spPr>
          <a:xfrm>
            <a:off x="1155700" y="3886200"/>
            <a:ext cx="5181600" cy="2771775"/>
          </a:xfrm>
          <a:custGeom>
            <a:rect b="b" l="l" r="r" t="t"/>
            <a:pathLst>
              <a:path extrusionOk="0" h="1424" w="4200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0" name="Google Shape;1390;p39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1391" name="Google Shape;1391;p39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92" name="Google Shape;1392;p39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39"/>
          <p:cNvSpPr/>
          <p:nvPr/>
        </p:nvSpPr>
        <p:spPr>
          <a:xfrm>
            <a:off x="2328862" y="2227262"/>
            <a:ext cx="985837" cy="96202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9"/>
          <p:cNvSpPr/>
          <p:nvPr/>
        </p:nvSpPr>
        <p:spPr>
          <a:xfrm>
            <a:off x="1185862" y="3187700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5" name="Google Shape;1395;p39"/>
          <p:cNvGrpSpPr/>
          <p:nvPr/>
        </p:nvGrpSpPr>
        <p:grpSpPr>
          <a:xfrm>
            <a:off x="1117600" y="939800"/>
            <a:ext cx="3967162" cy="1049337"/>
            <a:chOff x="0" y="0"/>
            <a:chExt cx="2147483647" cy="2147483647"/>
          </a:xfrm>
        </p:grpSpPr>
        <p:sp>
          <p:nvSpPr>
            <p:cNvPr id="1396" name="Google Shape;1396;p39"/>
            <p:cNvSpPr txBox="1"/>
            <p:nvPr/>
          </p:nvSpPr>
          <p:spPr>
            <a:xfrm>
              <a:off x="14605329" y="0"/>
              <a:ext cx="1220809934" cy="87739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/>
            </a:p>
          </p:txBody>
        </p:sp>
        <p:sp>
          <p:nvSpPr>
            <p:cNvPr id="1397" name="Google Shape;1397;p39"/>
            <p:cNvSpPr txBox="1"/>
            <p:nvPr/>
          </p:nvSpPr>
          <p:spPr>
            <a:xfrm>
              <a:off x="0" y="864222315"/>
              <a:ext cx="2147483647" cy="128326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make_pkt(data, checksum)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cxnSp>
          <p:nvCxnSpPr>
            <p:cNvPr id="1398" name="Google Shape;1398;p39"/>
            <p:cNvCxnSpPr/>
            <p:nvPr/>
          </p:nvCxnSpPr>
          <p:spPr>
            <a:xfrm>
              <a:off x="20483051" y="833959488"/>
              <a:ext cx="194468532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399" name="Google Shape;1399;p39"/>
          <p:cNvGrpSpPr/>
          <p:nvPr/>
        </p:nvGrpSpPr>
        <p:grpSpPr>
          <a:xfrm>
            <a:off x="5530850" y="2144712"/>
            <a:ext cx="4046537" cy="1016000"/>
            <a:chOff x="0" y="0"/>
            <a:chExt cx="2147483647" cy="2147483647"/>
          </a:xfrm>
        </p:grpSpPr>
        <p:sp>
          <p:nvSpPr>
            <p:cNvPr id="1400" name="Google Shape;1400;p39"/>
            <p:cNvSpPr txBox="1"/>
            <p:nvPr/>
          </p:nvSpPr>
          <p:spPr>
            <a:xfrm>
              <a:off x="0" y="1610534547"/>
              <a:ext cx="1117220795" cy="53694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 )</a:t>
              </a:r>
              <a:endParaRPr/>
            </a:p>
          </p:txBody>
        </p:sp>
        <p:sp>
          <p:nvSpPr>
            <p:cNvPr id="1401" name="Google Shape;1401;p39"/>
            <p:cNvSpPr txBox="1"/>
            <p:nvPr/>
          </p:nvSpPr>
          <p:spPr>
            <a:xfrm>
              <a:off x="18842558" y="0"/>
              <a:ext cx="2128641088" cy="791387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corrupt(rcvpkt)</a:t>
              </a:r>
              <a:endParaRPr/>
            </a:p>
          </p:txBody>
        </p:sp>
        <p:cxnSp>
          <p:nvCxnSpPr>
            <p:cNvPr id="1402" name="Google Shape;1402;p39"/>
            <p:cNvCxnSpPr/>
            <p:nvPr/>
          </p:nvCxnSpPr>
          <p:spPr>
            <a:xfrm>
              <a:off x="78443749" y="935846838"/>
              <a:ext cx="178805862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03" name="Google Shape;1403;p39"/>
            <p:cNvSpPr txBox="1"/>
            <p:nvPr/>
          </p:nvSpPr>
          <p:spPr>
            <a:xfrm>
              <a:off x="9575476" y="1040942879"/>
              <a:ext cx="1462722354" cy="78052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make_pkt(NAK)</a:t>
              </a:r>
              <a:endParaRPr/>
            </a:p>
          </p:txBody>
        </p:sp>
      </p:grpSp>
      <p:grpSp>
        <p:nvGrpSpPr>
          <p:cNvPr id="1404" name="Google Shape;1404;p39"/>
          <p:cNvGrpSpPr/>
          <p:nvPr/>
        </p:nvGrpSpPr>
        <p:grpSpPr>
          <a:xfrm>
            <a:off x="5278437" y="4926012"/>
            <a:ext cx="3865562" cy="1635125"/>
            <a:chOff x="0" y="0"/>
            <a:chExt cx="2147483647" cy="2147483647"/>
          </a:xfrm>
        </p:grpSpPr>
        <p:sp>
          <p:nvSpPr>
            <p:cNvPr id="1405" name="Google Shape;1405;p39"/>
            <p:cNvSpPr txBox="1"/>
            <p:nvPr/>
          </p:nvSpPr>
          <p:spPr>
            <a:xfrm>
              <a:off x="61957449" y="714943713"/>
              <a:ext cx="1951864997" cy="1432539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 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 )</a:t>
              </a:r>
              <a:endParaRPr/>
            </a:p>
          </p:txBody>
        </p:sp>
        <p:sp>
          <p:nvSpPr>
            <p:cNvPr id="1406" name="Google Shape;1406;p39"/>
            <p:cNvSpPr txBox="1"/>
            <p:nvPr/>
          </p:nvSpPr>
          <p:spPr>
            <a:xfrm>
              <a:off x="0" y="0"/>
              <a:ext cx="2147483647" cy="546410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</a:t>
              </a:r>
              <a:endParaRPr/>
            </a:p>
          </p:txBody>
        </p:sp>
        <p:cxnSp>
          <p:nvCxnSpPr>
            <p:cNvPr id="1407" name="Google Shape;1407;p39"/>
            <p:cNvCxnSpPr/>
            <p:nvPr/>
          </p:nvCxnSpPr>
          <p:spPr>
            <a:xfrm>
              <a:off x="71285651" y="794521869"/>
              <a:ext cx="195144727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08" name="Google Shape;1408;p39"/>
          <p:cNvGrpSpPr/>
          <p:nvPr/>
        </p:nvGrpSpPr>
        <p:grpSpPr>
          <a:xfrm>
            <a:off x="301625" y="4070350"/>
            <a:ext cx="3563937" cy="806450"/>
            <a:chOff x="0" y="0"/>
            <a:chExt cx="2147483647" cy="2147483647"/>
          </a:xfrm>
        </p:grpSpPr>
        <p:sp>
          <p:nvSpPr>
            <p:cNvPr id="1409" name="Google Shape;1409;p39"/>
            <p:cNvSpPr txBox="1"/>
            <p:nvPr/>
          </p:nvSpPr>
          <p:spPr>
            <a:xfrm>
              <a:off x="0" y="0"/>
              <a:ext cx="2137517920" cy="76125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isACK(rcvpkt)</a:t>
              </a:r>
              <a:endParaRPr/>
            </a:p>
          </p:txBody>
        </p:sp>
        <p:cxnSp>
          <p:nvCxnSpPr>
            <p:cNvPr id="1410" name="Google Shape;1410;p39"/>
            <p:cNvCxnSpPr/>
            <p:nvPr/>
          </p:nvCxnSpPr>
          <p:spPr>
            <a:xfrm>
              <a:off x="61207969" y="1161916476"/>
              <a:ext cx="208627567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1" name="Google Shape;1411;p39"/>
            <p:cNvSpPr txBox="1"/>
            <p:nvPr/>
          </p:nvSpPr>
          <p:spPr>
            <a:xfrm>
              <a:off x="989097426" y="1081563854"/>
              <a:ext cx="217480823" cy="1065919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grpSp>
        <p:nvGrpSpPr>
          <p:cNvPr id="1412" name="Google Shape;1412;p39"/>
          <p:cNvGrpSpPr/>
          <p:nvPr/>
        </p:nvGrpSpPr>
        <p:grpSpPr>
          <a:xfrm>
            <a:off x="3552825" y="2006600"/>
            <a:ext cx="2735262" cy="1074737"/>
            <a:chOff x="0" y="0"/>
            <a:chExt cx="2147483647" cy="2147483647"/>
          </a:xfrm>
        </p:grpSpPr>
        <p:sp>
          <p:nvSpPr>
            <p:cNvPr id="1413" name="Google Shape;1413;p39"/>
            <p:cNvSpPr txBox="1"/>
            <p:nvPr/>
          </p:nvSpPr>
          <p:spPr>
            <a:xfrm>
              <a:off x="19940132" y="1348124498"/>
              <a:ext cx="1711952837" cy="7993591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414" name="Google Shape;1414;p39"/>
            <p:cNvSpPr txBox="1"/>
            <p:nvPr/>
          </p:nvSpPr>
          <p:spPr>
            <a:xfrm>
              <a:off x="0" y="0"/>
              <a:ext cx="2147483647" cy="1262479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isNAK(rcvpkt)</a:t>
              </a:r>
              <a:endParaRPr/>
            </a:p>
          </p:txBody>
        </p:sp>
        <p:cxnSp>
          <p:nvCxnSpPr>
            <p:cNvPr id="1415" name="Google Shape;1415;p39"/>
            <p:cNvCxnSpPr/>
            <p:nvPr/>
          </p:nvCxnSpPr>
          <p:spPr>
            <a:xfrm>
              <a:off x="93469212" y="1348124498"/>
              <a:ext cx="1499893493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40"/>
          <p:cNvGrpSpPr/>
          <p:nvPr/>
        </p:nvGrpSpPr>
        <p:grpSpPr>
          <a:xfrm>
            <a:off x="5530850" y="2144712"/>
            <a:ext cx="4046537" cy="1016000"/>
            <a:chOff x="0" y="0"/>
            <a:chExt cx="2147483647" cy="2147483647"/>
          </a:xfrm>
        </p:grpSpPr>
        <p:sp>
          <p:nvSpPr>
            <p:cNvPr id="1421" name="Google Shape;1421;p40"/>
            <p:cNvSpPr txBox="1"/>
            <p:nvPr/>
          </p:nvSpPr>
          <p:spPr>
            <a:xfrm>
              <a:off x="0" y="1610534547"/>
              <a:ext cx="1117220795" cy="53694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 )</a:t>
              </a:r>
              <a:endParaRPr/>
            </a:p>
          </p:txBody>
        </p:sp>
        <p:sp>
          <p:nvSpPr>
            <p:cNvPr id="1422" name="Google Shape;1422;p40"/>
            <p:cNvSpPr txBox="1"/>
            <p:nvPr/>
          </p:nvSpPr>
          <p:spPr>
            <a:xfrm>
              <a:off x="18842558" y="0"/>
              <a:ext cx="2128641088" cy="791387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corrupt(rcvpkt)</a:t>
              </a:r>
              <a:endParaRPr/>
            </a:p>
          </p:txBody>
        </p:sp>
        <p:cxnSp>
          <p:nvCxnSpPr>
            <p:cNvPr id="1423" name="Google Shape;1423;p40"/>
            <p:cNvCxnSpPr/>
            <p:nvPr/>
          </p:nvCxnSpPr>
          <p:spPr>
            <a:xfrm>
              <a:off x="78443749" y="935846838"/>
              <a:ext cx="178805862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24" name="Google Shape;1424;p40"/>
            <p:cNvSpPr txBox="1"/>
            <p:nvPr/>
          </p:nvSpPr>
          <p:spPr>
            <a:xfrm>
              <a:off x="9575476" y="1040942879"/>
              <a:ext cx="1462722354" cy="780521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make_pkt(NAK)</a:t>
              </a:r>
              <a:endParaRPr/>
            </a:p>
          </p:txBody>
        </p:sp>
      </p:grpSp>
      <p:grpSp>
        <p:nvGrpSpPr>
          <p:cNvPr id="1425" name="Google Shape;1425;p40"/>
          <p:cNvGrpSpPr/>
          <p:nvPr/>
        </p:nvGrpSpPr>
        <p:grpSpPr>
          <a:xfrm>
            <a:off x="5278437" y="4926012"/>
            <a:ext cx="3865562" cy="1635125"/>
            <a:chOff x="0" y="0"/>
            <a:chExt cx="2147483647" cy="2147483647"/>
          </a:xfrm>
        </p:grpSpPr>
        <p:sp>
          <p:nvSpPr>
            <p:cNvPr id="1426" name="Google Shape;1426;p40"/>
            <p:cNvSpPr txBox="1"/>
            <p:nvPr/>
          </p:nvSpPr>
          <p:spPr>
            <a:xfrm>
              <a:off x="61957449" y="714943713"/>
              <a:ext cx="1951864997" cy="1432539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 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 )</a:t>
              </a:r>
              <a:endParaRPr/>
            </a:p>
          </p:txBody>
        </p:sp>
        <p:sp>
          <p:nvSpPr>
            <p:cNvPr id="1427" name="Google Shape;1427;p40"/>
            <p:cNvSpPr txBox="1"/>
            <p:nvPr/>
          </p:nvSpPr>
          <p:spPr>
            <a:xfrm>
              <a:off x="0" y="0"/>
              <a:ext cx="2147483647" cy="546410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</a:t>
              </a:r>
              <a:endParaRPr/>
            </a:p>
          </p:txBody>
        </p:sp>
        <p:cxnSp>
          <p:nvCxnSpPr>
            <p:cNvPr id="1428" name="Google Shape;1428;p40"/>
            <p:cNvCxnSpPr/>
            <p:nvPr/>
          </p:nvCxnSpPr>
          <p:spPr>
            <a:xfrm>
              <a:off x="71285651" y="815589576"/>
              <a:ext cx="195144727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29" name="Google Shape;1429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430" name="Google Shape;1430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31" name="Google Shape;1431;p40"/>
          <p:cNvSpPr txBox="1"/>
          <p:nvPr>
            <p:ph type="title"/>
          </p:nvPr>
        </p:nvSpPr>
        <p:spPr>
          <a:xfrm>
            <a:off x="500062" y="185737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rdt2.0: error scenario</a:t>
            </a:r>
            <a:endParaRPr/>
          </a:p>
        </p:txBody>
      </p:sp>
      <p:sp>
        <p:nvSpPr>
          <p:cNvPr id="1432" name="Google Shape;1432;p40"/>
          <p:cNvSpPr/>
          <p:nvPr/>
        </p:nvSpPr>
        <p:spPr>
          <a:xfrm>
            <a:off x="696912" y="22098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>
            <a:off x="595312" y="22939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above</a:t>
            </a:r>
            <a:endParaRPr/>
          </a:p>
        </p:txBody>
      </p:sp>
      <p:sp>
        <p:nvSpPr>
          <p:cNvPr id="1434" name="Google Shape;1434;p40"/>
          <p:cNvSpPr/>
          <p:nvPr/>
        </p:nvSpPr>
        <p:spPr>
          <a:xfrm flipH="1" rot="10800000">
            <a:off x="1057275" y="1979612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0"/>
          <p:cNvSpPr/>
          <p:nvPr/>
        </p:nvSpPr>
        <p:spPr>
          <a:xfrm>
            <a:off x="1104900" y="3140075"/>
            <a:ext cx="1800225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40"/>
          <p:cNvSpPr/>
          <p:nvPr/>
        </p:nvSpPr>
        <p:spPr>
          <a:xfrm>
            <a:off x="3252787" y="2286000"/>
            <a:ext cx="466725" cy="893762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7" name="Google Shape;1437;p40"/>
          <p:cNvGrpSpPr/>
          <p:nvPr/>
        </p:nvGrpSpPr>
        <p:grpSpPr>
          <a:xfrm>
            <a:off x="2292350" y="2222500"/>
            <a:ext cx="1074737" cy="962025"/>
            <a:chOff x="2444750" y="3359150"/>
            <a:chExt cx="1074737" cy="962025"/>
          </a:xfrm>
        </p:grpSpPr>
        <p:sp>
          <p:nvSpPr>
            <p:cNvPr id="1438" name="Google Shape;1438;p40"/>
            <p:cNvSpPr/>
            <p:nvPr/>
          </p:nvSpPr>
          <p:spPr>
            <a:xfrm>
              <a:off x="2484437" y="3359150"/>
              <a:ext cx="985837" cy="9620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0"/>
            <p:cNvSpPr txBox="1"/>
            <p:nvPr/>
          </p:nvSpPr>
          <p:spPr>
            <a:xfrm>
              <a:off x="2444750" y="3433762"/>
              <a:ext cx="10747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sp>
        <p:nvSpPr>
          <p:cNvPr id="1440" name="Google Shape;1440;p40"/>
          <p:cNvSpPr/>
          <p:nvPr/>
        </p:nvSpPr>
        <p:spPr>
          <a:xfrm>
            <a:off x="6672262" y="3148012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0"/>
          <p:cNvSpPr/>
          <p:nvPr/>
        </p:nvSpPr>
        <p:spPr>
          <a:xfrm>
            <a:off x="6764337" y="3568700"/>
            <a:ext cx="985837" cy="9620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40"/>
          <p:cNvSpPr txBox="1"/>
          <p:nvPr/>
        </p:nvSpPr>
        <p:spPr>
          <a:xfrm>
            <a:off x="6677025" y="3652837"/>
            <a:ext cx="12001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/>
          </a:p>
        </p:txBody>
      </p:sp>
      <p:sp>
        <p:nvSpPr>
          <p:cNvPr id="1443" name="Google Shape;1443;p40"/>
          <p:cNvSpPr/>
          <p:nvPr/>
        </p:nvSpPr>
        <p:spPr>
          <a:xfrm flipH="1" rot="10800000">
            <a:off x="6684962" y="4464050"/>
            <a:ext cx="12573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4" name="Google Shape;1444;p40"/>
          <p:cNvGrpSpPr/>
          <p:nvPr/>
        </p:nvGrpSpPr>
        <p:grpSpPr>
          <a:xfrm>
            <a:off x="349250" y="2166937"/>
            <a:ext cx="1333499" cy="1004888"/>
            <a:chOff x="349250" y="2166937"/>
            <a:chExt cx="1333499" cy="1004888"/>
          </a:xfrm>
        </p:grpSpPr>
        <p:cxnSp>
          <p:nvCxnSpPr>
            <p:cNvPr id="1445" name="Google Shape;1445;p40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46" name="Google Shape;1446;p40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7" name="Google Shape;1447;p40"/>
          <p:cNvGrpSpPr/>
          <p:nvPr/>
        </p:nvGrpSpPr>
        <p:grpSpPr>
          <a:xfrm>
            <a:off x="6334125" y="3497262"/>
            <a:ext cx="1414462" cy="1033463"/>
            <a:chOff x="6334125" y="3497262"/>
            <a:chExt cx="1414462" cy="1033463"/>
          </a:xfrm>
        </p:grpSpPr>
        <p:cxnSp>
          <p:nvCxnSpPr>
            <p:cNvPr id="1448" name="Google Shape;1448;p40"/>
            <p:cNvCxnSpPr/>
            <p:nvPr/>
          </p:nvCxnSpPr>
          <p:spPr>
            <a:xfrm>
              <a:off x="6334125" y="3497262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49" name="Google Shape;1449;p40"/>
            <p:cNvSpPr/>
            <p:nvPr/>
          </p:nvSpPr>
          <p:spPr>
            <a:xfrm>
              <a:off x="6762750" y="35687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0" name="Google Shape;1450;p40"/>
          <p:cNvCxnSpPr/>
          <p:nvPr/>
        </p:nvCxnSpPr>
        <p:spPr>
          <a:xfrm>
            <a:off x="1011237" y="1289050"/>
            <a:ext cx="12700" cy="74771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1" name="Google Shape;1451;p40"/>
          <p:cNvSpPr/>
          <p:nvPr/>
        </p:nvSpPr>
        <p:spPr>
          <a:xfrm>
            <a:off x="1011237" y="2006600"/>
            <a:ext cx="5597525" cy="255587"/>
          </a:xfrm>
          <a:custGeom>
            <a:rect b="b" l="l" r="r" t="t"/>
            <a:pathLst>
              <a:path extrusionOk="0" h="412" w="437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2" name="Google Shape;1452;p40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1453" name="Google Shape;1453;p40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54" name="Google Shape;1454;p40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5" name="Google Shape;1455;p40"/>
          <p:cNvSpPr/>
          <p:nvPr/>
        </p:nvSpPr>
        <p:spPr>
          <a:xfrm>
            <a:off x="2332037" y="2222500"/>
            <a:ext cx="985837" cy="9620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6" name="Google Shape;1456;p40"/>
          <p:cNvCxnSpPr/>
          <p:nvPr/>
        </p:nvCxnSpPr>
        <p:spPr>
          <a:xfrm>
            <a:off x="5229225" y="4924425"/>
            <a:ext cx="33337" cy="170021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57" name="Google Shape;1457;p40"/>
          <p:cNvSpPr/>
          <p:nvPr/>
        </p:nvSpPr>
        <p:spPr>
          <a:xfrm>
            <a:off x="1155700" y="3886200"/>
            <a:ext cx="5326062" cy="2771775"/>
          </a:xfrm>
          <a:custGeom>
            <a:rect b="b" l="l" r="r" t="t"/>
            <a:pathLst>
              <a:path extrusionOk="0" h="1424" w="4200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8" name="Google Shape;1458;p40"/>
          <p:cNvGrpSpPr/>
          <p:nvPr/>
        </p:nvGrpSpPr>
        <p:grpSpPr>
          <a:xfrm>
            <a:off x="347662" y="2166937"/>
            <a:ext cx="1333499" cy="1004888"/>
            <a:chOff x="349250" y="2166937"/>
            <a:chExt cx="1333499" cy="1004888"/>
          </a:xfrm>
        </p:grpSpPr>
        <p:cxnSp>
          <p:nvCxnSpPr>
            <p:cNvPr id="1459" name="Google Shape;1459;p40"/>
            <p:cNvCxnSpPr/>
            <p:nvPr/>
          </p:nvCxnSpPr>
          <p:spPr>
            <a:xfrm>
              <a:off x="349250" y="2166937"/>
              <a:ext cx="433387" cy="244475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60" name="Google Shape;1460;p40"/>
            <p:cNvSpPr/>
            <p:nvPr/>
          </p:nvSpPr>
          <p:spPr>
            <a:xfrm>
              <a:off x="696912" y="2209800"/>
              <a:ext cx="985837" cy="962025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1" name="Google Shape;1461;p40"/>
          <p:cNvSpPr/>
          <p:nvPr/>
        </p:nvSpPr>
        <p:spPr>
          <a:xfrm>
            <a:off x="2328862" y="2227262"/>
            <a:ext cx="985837" cy="962025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2" name="Google Shape;1462;p40"/>
          <p:cNvCxnSpPr/>
          <p:nvPr/>
        </p:nvCxnSpPr>
        <p:spPr>
          <a:xfrm>
            <a:off x="5549900" y="2230437"/>
            <a:ext cx="7937" cy="968375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3" name="Google Shape;1463;p40"/>
          <p:cNvSpPr/>
          <p:nvPr/>
        </p:nvSpPr>
        <p:spPr>
          <a:xfrm>
            <a:off x="3657600" y="2216150"/>
            <a:ext cx="3079750" cy="1025525"/>
          </a:xfrm>
          <a:custGeom>
            <a:rect b="b" l="l" r="r" t="t"/>
            <a:pathLst>
              <a:path extrusionOk="0" h="646" w="2758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4" name="Google Shape;1464;p40"/>
          <p:cNvCxnSpPr/>
          <p:nvPr/>
        </p:nvCxnSpPr>
        <p:spPr>
          <a:xfrm>
            <a:off x="3548062" y="2090737"/>
            <a:ext cx="0" cy="846137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65" name="Google Shape;1465;p40"/>
          <p:cNvSpPr/>
          <p:nvPr/>
        </p:nvSpPr>
        <p:spPr>
          <a:xfrm>
            <a:off x="3643312" y="2951162"/>
            <a:ext cx="2452687" cy="1989137"/>
          </a:xfrm>
          <a:custGeom>
            <a:rect b="b" l="l" r="r" t="t"/>
            <a:pathLst>
              <a:path extrusionOk="0" h="1344" w="2566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466" name="Google Shape;146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847725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7" name="Google Shape;1467;p40"/>
          <p:cNvGrpSpPr/>
          <p:nvPr/>
        </p:nvGrpSpPr>
        <p:grpSpPr>
          <a:xfrm>
            <a:off x="1117600" y="939800"/>
            <a:ext cx="3967162" cy="1049337"/>
            <a:chOff x="0" y="0"/>
            <a:chExt cx="2147483647" cy="2147483647"/>
          </a:xfrm>
        </p:grpSpPr>
        <p:sp>
          <p:nvSpPr>
            <p:cNvPr id="1468" name="Google Shape;1468;p40"/>
            <p:cNvSpPr txBox="1"/>
            <p:nvPr/>
          </p:nvSpPr>
          <p:spPr>
            <a:xfrm>
              <a:off x="14605329" y="0"/>
              <a:ext cx="1220809934" cy="87739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/>
            </a:p>
          </p:txBody>
        </p:sp>
        <p:sp>
          <p:nvSpPr>
            <p:cNvPr id="1469" name="Google Shape;1469;p40"/>
            <p:cNvSpPr txBox="1"/>
            <p:nvPr/>
          </p:nvSpPr>
          <p:spPr>
            <a:xfrm>
              <a:off x="0" y="864222315"/>
              <a:ext cx="2147483647" cy="1283261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make_pkt(data, checksum)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cxnSp>
          <p:nvCxnSpPr>
            <p:cNvPr id="1470" name="Google Shape;1470;p40"/>
            <p:cNvCxnSpPr/>
            <p:nvPr/>
          </p:nvCxnSpPr>
          <p:spPr>
            <a:xfrm>
              <a:off x="20483051" y="833959488"/>
              <a:ext cx="194468532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71" name="Google Shape;1471;p40"/>
          <p:cNvSpPr txBox="1"/>
          <p:nvPr/>
        </p:nvSpPr>
        <p:spPr>
          <a:xfrm>
            <a:off x="3578225" y="2647950"/>
            <a:ext cx="2181225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472" name="Google Shape;1472;p40"/>
          <p:cNvSpPr txBox="1"/>
          <p:nvPr/>
        </p:nvSpPr>
        <p:spPr>
          <a:xfrm>
            <a:off x="3552825" y="2198687"/>
            <a:ext cx="27352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isNAK(rcvpkt)</a:t>
            </a:r>
            <a:endParaRPr/>
          </a:p>
        </p:txBody>
      </p:sp>
      <p:cxnSp>
        <p:nvCxnSpPr>
          <p:cNvPr id="1473" name="Google Shape;1473;p40"/>
          <p:cNvCxnSpPr/>
          <p:nvPr/>
        </p:nvCxnSpPr>
        <p:spPr>
          <a:xfrm>
            <a:off x="3671887" y="2681287"/>
            <a:ext cx="191135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74" name="Google Shape;1474;p40"/>
          <p:cNvGrpSpPr/>
          <p:nvPr/>
        </p:nvGrpSpPr>
        <p:grpSpPr>
          <a:xfrm>
            <a:off x="301625" y="4070350"/>
            <a:ext cx="3563937" cy="806450"/>
            <a:chOff x="0" y="0"/>
            <a:chExt cx="2147483647" cy="2147483647"/>
          </a:xfrm>
        </p:grpSpPr>
        <p:sp>
          <p:nvSpPr>
            <p:cNvPr id="1475" name="Google Shape;1475;p40"/>
            <p:cNvSpPr txBox="1"/>
            <p:nvPr/>
          </p:nvSpPr>
          <p:spPr>
            <a:xfrm>
              <a:off x="0" y="0"/>
              <a:ext cx="2137517920" cy="76125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isACK(rcvpkt)</a:t>
              </a:r>
              <a:endParaRPr/>
            </a:p>
          </p:txBody>
        </p:sp>
        <p:cxnSp>
          <p:nvCxnSpPr>
            <p:cNvPr id="1476" name="Google Shape;1476;p40"/>
            <p:cNvCxnSpPr/>
            <p:nvPr/>
          </p:nvCxnSpPr>
          <p:spPr>
            <a:xfrm>
              <a:off x="61207969" y="1161916476"/>
              <a:ext cx="208627567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77" name="Google Shape;1477;p40"/>
            <p:cNvSpPr txBox="1"/>
            <p:nvPr/>
          </p:nvSpPr>
          <p:spPr>
            <a:xfrm>
              <a:off x="989097426" y="1081563854"/>
              <a:ext cx="217480823" cy="1065919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1478" name="Google Shape;1478;p40"/>
          <p:cNvSpPr txBox="1"/>
          <p:nvPr/>
        </p:nvSpPr>
        <p:spPr>
          <a:xfrm>
            <a:off x="539750" y="6248400"/>
            <a:ext cx="3535362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This shows an error scenario followed by a no-error 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484" name="Google Shape;1484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85" name="Google Shape;1485;p41"/>
          <p:cNvSpPr txBox="1"/>
          <p:nvPr>
            <p:ph type="title"/>
          </p:nvPr>
        </p:nvSpPr>
        <p:spPr>
          <a:xfrm>
            <a:off x="444500" y="185737"/>
            <a:ext cx="77724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rdt2.0 has a fatal flaw!</a:t>
            </a:r>
            <a:endParaRPr/>
          </a:p>
        </p:txBody>
      </p:sp>
      <p:sp>
        <p:nvSpPr>
          <p:cNvPr id="1486" name="Google Shape;1486;p41"/>
          <p:cNvSpPr txBox="1"/>
          <p:nvPr>
            <p:ph idx="1" type="body"/>
          </p:nvPr>
        </p:nvSpPr>
        <p:spPr>
          <a:xfrm>
            <a:off x="511175" y="1108075"/>
            <a:ext cx="40290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remember, we still assume no loss is possible, however: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what happens if ACK/NAK corrupted?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doesn’t know what happened at receiver!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can’t just retransmit to solve the problem!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possible duplicates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44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7" name="Google Shape;1487;p41"/>
          <p:cNvSpPr txBox="1"/>
          <p:nvPr>
            <p:ph idx="1" type="body"/>
          </p:nvPr>
        </p:nvSpPr>
        <p:spPr>
          <a:xfrm>
            <a:off x="4848225" y="1327150"/>
            <a:ext cx="3810000" cy="295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handling duplicates</a:t>
            </a:r>
            <a:r>
              <a:rPr b="0" i="0" lang="en-US" sz="32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retransmits current pkt if ACK/NAK corrupted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adds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sequence number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each pkt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discards (doesn’t deliver up) duplicate pkt</a:t>
            </a:r>
            <a:endParaRPr/>
          </a:p>
        </p:txBody>
      </p:sp>
      <p:pic>
        <p:nvPicPr>
          <p:cNvPr descr="underline_base" id="1488" name="Google Shape;14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928687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9" name="Google Shape;1489;p41"/>
          <p:cNvGrpSpPr/>
          <p:nvPr/>
        </p:nvGrpSpPr>
        <p:grpSpPr>
          <a:xfrm>
            <a:off x="2447925" y="4748212"/>
            <a:ext cx="4092575" cy="1684338"/>
            <a:chOff x="2463800" y="4364037"/>
            <a:chExt cx="4092575" cy="1684338"/>
          </a:xfrm>
        </p:grpSpPr>
        <p:sp>
          <p:nvSpPr>
            <p:cNvPr id="1490" name="Google Shape;1490;p41"/>
            <p:cNvSpPr txBox="1"/>
            <p:nvPr/>
          </p:nvSpPr>
          <p:spPr>
            <a:xfrm>
              <a:off x="2463800" y="4721225"/>
              <a:ext cx="4092575" cy="132715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1"/>
            <p:cNvSpPr txBox="1"/>
            <p:nvPr/>
          </p:nvSpPr>
          <p:spPr>
            <a:xfrm>
              <a:off x="3533775" y="4624387"/>
              <a:ext cx="1647825" cy="2762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1"/>
            <p:cNvSpPr txBox="1"/>
            <p:nvPr/>
          </p:nvSpPr>
          <p:spPr>
            <a:xfrm>
              <a:off x="2752725" y="4364037"/>
              <a:ext cx="2432050" cy="523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bin"/>
                <a:buNone/>
              </a:pPr>
              <a:r>
                <a:rPr b="1" i="0" lang="en-US" sz="2800" u="none">
                  <a:solidFill>
                    <a:srgbClr val="CC0000"/>
                  </a:solidFill>
                  <a:latin typeface="Cabin"/>
                  <a:ea typeface="Cabin"/>
                  <a:cs typeface="Cabin"/>
                  <a:sym typeface="Cabin"/>
                </a:rPr>
                <a:t>stop and wait</a:t>
              </a:r>
              <a:endParaRPr/>
            </a:p>
          </p:txBody>
        </p:sp>
        <p:sp>
          <p:nvSpPr>
            <p:cNvPr id="1493" name="Google Shape;1493;p41"/>
            <p:cNvSpPr txBox="1"/>
            <p:nvPr/>
          </p:nvSpPr>
          <p:spPr>
            <a:xfrm>
              <a:off x="2643187" y="4845050"/>
              <a:ext cx="3892550" cy="11826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sender sends one packet,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then waits for receiver </a:t>
              </a:r>
              <a:endParaRPr/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response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499" name="Google Shape;1499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500" name="Google Shape;15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8255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42"/>
          <p:cNvSpPr txBox="1"/>
          <p:nvPr>
            <p:ph type="title"/>
          </p:nvPr>
        </p:nvSpPr>
        <p:spPr>
          <a:xfrm>
            <a:off x="333375" y="161925"/>
            <a:ext cx="8277225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rdt2.1: sender, handles garbled ACK/NAKs</a:t>
            </a:r>
            <a:endParaRPr/>
          </a:p>
        </p:txBody>
      </p:sp>
      <p:sp>
        <p:nvSpPr>
          <p:cNvPr id="1502" name="Google Shape;1502;p42"/>
          <p:cNvSpPr/>
          <p:nvPr/>
        </p:nvSpPr>
        <p:spPr>
          <a:xfrm>
            <a:off x="2466975" y="2306637"/>
            <a:ext cx="901700" cy="836612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42"/>
          <p:cNvSpPr txBox="1"/>
          <p:nvPr/>
        </p:nvSpPr>
        <p:spPr>
          <a:xfrm>
            <a:off x="2414587" y="2395537"/>
            <a:ext cx="10906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0 from above</a:t>
            </a:r>
            <a:endParaRPr/>
          </a:p>
        </p:txBody>
      </p:sp>
      <p:grpSp>
        <p:nvGrpSpPr>
          <p:cNvPr id="1504" name="Google Shape;1504;p42"/>
          <p:cNvGrpSpPr/>
          <p:nvPr/>
        </p:nvGrpSpPr>
        <p:grpSpPr>
          <a:xfrm>
            <a:off x="2128837" y="1090612"/>
            <a:ext cx="4495800" cy="1042987"/>
            <a:chOff x="0" y="0"/>
            <a:chExt cx="2147483647" cy="2147483646"/>
          </a:xfrm>
        </p:grpSpPr>
        <p:sp>
          <p:nvSpPr>
            <p:cNvPr id="1505" name="Google Shape;1505;p42"/>
            <p:cNvSpPr txBox="1"/>
            <p:nvPr/>
          </p:nvSpPr>
          <p:spPr>
            <a:xfrm>
              <a:off x="0" y="592151909"/>
              <a:ext cx="2147483647" cy="1555331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506" name="Google Shape;1506;p42"/>
            <p:cNvSpPr txBox="1"/>
            <p:nvPr/>
          </p:nvSpPr>
          <p:spPr>
            <a:xfrm>
              <a:off x="7673630" y="0"/>
              <a:ext cx="1133962442" cy="5047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/>
            </a:p>
          </p:txBody>
        </p:sp>
        <p:cxnSp>
          <p:nvCxnSpPr>
            <p:cNvPr id="1507" name="Google Shape;1507;p42"/>
            <p:cNvCxnSpPr/>
            <p:nvPr/>
          </p:nvCxnSpPr>
          <p:spPr>
            <a:xfrm>
              <a:off x="32453077" y="680281088"/>
              <a:ext cx="1469035213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508" name="Google Shape;1508;p42"/>
          <p:cNvCxnSpPr/>
          <p:nvPr/>
        </p:nvCxnSpPr>
        <p:spPr>
          <a:xfrm>
            <a:off x="2192337" y="2262187"/>
            <a:ext cx="377825" cy="19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509" name="Google Shape;1509;p42"/>
          <p:cNvGrpSpPr/>
          <p:nvPr/>
        </p:nvGrpSpPr>
        <p:grpSpPr>
          <a:xfrm>
            <a:off x="4300537" y="2254250"/>
            <a:ext cx="1089025" cy="865187"/>
            <a:chOff x="4521200" y="2379662"/>
            <a:chExt cx="1047750" cy="809625"/>
          </a:xfrm>
        </p:grpSpPr>
        <p:sp>
          <p:nvSpPr>
            <p:cNvPr id="1510" name="Google Shape;1510;p42"/>
            <p:cNvSpPr/>
            <p:nvPr/>
          </p:nvSpPr>
          <p:spPr>
            <a:xfrm>
              <a:off x="4592637" y="2379662"/>
              <a:ext cx="901700" cy="8096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2"/>
            <p:cNvSpPr txBox="1"/>
            <p:nvPr/>
          </p:nvSpPr>
          <p:spPr>
            <a:xfrm>
              <a:off x="4521200" y="2436812"/>
              <a:ext cx="104775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</a:t>
              </a:r>
              <a:endParaRPr/>
            </a:p>
          </p:txBody>
        </p:sp>
      </p:grpSp>
      <p:sp>
        <p:nvSpPr>
          <p:cNvPr id="1512" name="Google Shape;1512;p42"/>
          <p:cNvSpPr/>
          <p:nvPr/>
        </p:nvSpPr>
        <p:spPr>
          <a:xfrm flipH="1" rot="10800000">
            <a:off x="3024187" y="2132012"/>
            <a:ext cx="1482725" cy="22066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42"/>
          <p:cNvSpPr/>
          <p:nvPr/>
        </p:nvSpPr>
        <p:spPr>
          <a:xfrm rot="-1380000">
            <a:off x="5221287" y="2116137"/>
            <a:ext cx="466725" cy="685800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4" name="Google Shape;1514;p42"/>
          <p:cNvGrpSpPr/>
          <p:nvPr/>
        </p:nvGrpSpPr>
        <p:grpSpPr>
          <a:xfrm>
            <a:off x="5586412" y="1760537"/>
            <a:ext cx="3686175" cy="1060450"/>
            <a:chOff x="0" y="0"/>
            <a:chExt cx="2147483646" cy="2147483647"/>
          </a:xfrm>
        </p:grpSpPr>
        <p:sp>
          <p:nvSpPr>
            <p:cNvPr id="1515" name="Google Shape;1515;p42"/>
            <p:cNvSpPr txBox="1"/>
            <p:nvPr/>
          </p:nvSpPr>
          <p:spPr>
            <a:xfrm>
              <a:off x="12851860" y="1337803328"/>
              <a:ext cx="1318049684" cy="809680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516" name="Google Shape;1516;p42"/>
            <p:cNvSpPr txBox="1"/>
            <p:nvPr/>
          </p:nvSpPr>
          <p:spPr>
            <a:xfrm>
              <a:off x="0" y="0"/>
              <a:ext cx="2147483646" cy="1156686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 corrupt(rcvpkt) || isNAK(rcvpkt))</a:t>
              </a:r>
              <a:endParaRPr/>
            </a:p>
          </p:txBody>
        </p:sp>
        <p:cxnSp>
          <p:nvCxnSpPr>
            <p:cNvPr id="1517" name="Google Shape;1517;p42"/>
            <p:cNvCxnSpPr/>
            <p:nvPr/>
          </p:nvCxnSpPr>
          <p:spPr>
            <a:xfrm>
              <a:off x="80275459" y="1385659525"/>
              <a:ext cx="1870924029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18" name="Google Shape;1518;p42"/>
          <p:cNvSpPr/>
          <p:nvPr/>
        </p:nvSpPr>
        <p:spPr>
          <a:xfrm flipH="1" rot="5400000">
            <a:off x="1800225" y="3492500"/>
            <a:ext cx="1266825" cy="12382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42"/>
          <p:cNvSpPr/>
          <p:nvPr/>
        </p:nvSpPr>
        <p:spPr>
          <a:xfrm>
            <a:off x="3198812" y="4779962"/>
            <a:ext cx="1606550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42"/>
          <p:cNvSpPr/>
          <p:nvPr/>
        </p:nvSpPr>
        <p:spPr>
          <a:xfrm rot="-5400000">
            <a:off x="4568825" y="3440112"/>
            <a:ext cx="1363662" cy="20478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42"/>
          <p:cNvSpPr txBox="1"/>
          <p:nvPr/>
        </p:nvSpPr>
        <p:spPr>
          <a:xfrm>
            <a:off x="2963862" y="5364162"/>
            <a:ext cx="4367212" cy="97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make_pkt(1,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522" name="Google Shape;1522;p42"/>
          <p:cNvSpPr txBox="1"/>
          <p:nvPr/>
        </p:nvSpPr>
        <p:spPr>
          <a:xfrm>
            <a:off x="3033712" y="5026025"/>
            <a:ext cx="238918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1523" name="Google Shape;1523;p42"/>
          <p:cNvCxnSpPr/>
          <p:nvPr/>
        </p:nvCxnSpPr>
        <p:spPr>
          <a:xfrm>
            <a:off x="3081337" y="5378450"/>
            <a:ext cx="29035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524" name="Google Shape;1524;p42"/>
          <p:cNvGrpSpPr/>
          <p:nvPr/>
        </p:nvGrpSpPr>
        <p:grpSpPr>
          <a:xfrm>
            <a:off x="112712" y="4489450"/>
            <a:ext cx="2352675" cy="1349375"/>
            <a:chOff x="0" y="0"/>
            <a:chExt cx="2147483647" cy="2147483647"/>
          </a:xfrm>
        </p:grpSpPr>
        <p:sp>
          <p:nvSpPr>
            <p:cNvPr id="1525" name="Google Shape;1525;p42"/>
            <p:cNvSpPr txBox="1"/>
            <p:nvPr/>
          </p:nvSpPr>
          <p:spPr>
            <a:xfrm>
              <a:off x="14636103" y="1581663733"/>
              <a:ext cx="1873434029" cy="565819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526" name="Google Shape;1526;p42"/>
            <p:cNvSpPr txBox="1"/>
            <p:nvPr/>
          </p:nvSpPr>
          <p:spPr>
            <a:xfrm>
              <a:off x="0" y="0"/>
              <a:ext cx="2147483647" cy="1509340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(corrupt(rcvpkt) ||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isNAK(rcvpkt))</a:t>
              </a:r>
              <a:endParaRPr/>
            </a:p>
          </p:txBody>
        </p:sp>
        <p:cxnSp>
          <p:nvCxnSpPr>
            <p:cNvPr id="1527" name="Google Shape;1527;p42"/>
            <p:cNvCxnSpPr/>
            <p:nvPr/>
          </p:nvCxnSpPr>
          <p:spPr>
            <a:xfrm>
              <a:off x="81493953" y="1568769195"/>
              <a:ext cx="187975751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28" name="Google Shape;1528;p42"/>
          <p:cNvGrpSpPr/>
          <p:nvPr/>
        </p:nvGrpSpPr>
        <p:grpSpPr>
          <a:xfrm>
            <a:off x="4467225" y="4200525"/>
            <a:ext cx="1117600" cy="823912"/>
            <a:chOff x="6613525" y="4464050"/>
            <a:chExt cx="1117600" cy="823912"/>
          </a:xfrm>
        </p:grpSpPr>
        <p:sp>
          <p:nvSpPr>
            <p:cNvPr id="1529" name="Google Shape;1529;p42"/>
            <p:cNvSpPr/>
            <p:nvPr/>
          </p:nvSpPr>
          <p:spPr>
            <a:xfrm>
              <a:off x="6734175" y="4464050"/>
              <a:ext cx="900112" cy="82391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2"/>
            <p:cNvSpPr txBox="1"/>
            <p:nvPr/>
          </p:nvSpPr>
          <p:spPr>
            <a:xfrm>
              <a:off x="6613525" y="4572000"/>
              <a:ext cx="11176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call 1 from above</a:t>
              </a:r>
              <a:endParaRPr/>
            </a:p>
          </p:txBody>
        </p:sp>
      </p:grpSp>
      <p:grpSp>
        <p:nvGrpSpPr>
          <p:cNvPr id="1531" name="Google Shape;1531;p42"/>
          <p:cNvGrpSpPr/>
          <p:nvPr/>
        </p:nvGrpSpPr>
        <p:grpSpPr>
          <a:xfrm>
            <a:off x="2262187" y="4146550"/>
            <a:ext cx="1046162" cy="823912"/>
            <a:chOff x="7804150" y="5184775"/>
            <a:chExt cx="1046162" cy="823912"/>
          </a:xfrm>
        </p:grpSpPr>
        <p:sp>
          <p:nvSpPr>
            <p:cNvPr id="1532" name="Google Shape;1532;p42"/>
            <p:cNvSpPr/>
            <p:nvPr/>
          </p:nvSpPr>
          <p:spPr>
            <a:xfrm>
              <a:off x="7869237" y="5184775"/>
              <a:ext cx="900112" cy="82391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2"/>
            <p:cNvSpPr txBox="1"/>
            <p:nvPr/>
          </p:nvSpPr>
          <p:spPr>
            <a:xfrm>
              <a:off x="7804150" y="5268912"/>
              <a:ext cx="1046162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 </a:t>
              </a:r>
              <a:endParaRPr/>
            </a:p>
          </p:txBody>
        </p:sp>
      </p:grpSp>
      <p:grpSp>
        <p:nvGrpSpPr>
          <p:cNvPr id="1534" name="Google Shape;1534;p42"/>
          <p:cNvGrpSpPr/>
          <p:nvPr/>
        </p:nvGrpSpPr>
        <p:grpSpPr>
          <a:xfrm>
            <a:off x="5291137" y="3173412"/>
            <a:ext cx="3516312" cy="1414462"/>
            <a:chOff x="0" y="0"/>
            <a:chExt cx="2147483647" cy="2147483647"/>
          </a:xfrm>
        </p:grpSpPr>
        <p:sp>
          <p:nvSpPr>
            <p:cNvPr id="1535" name="Google Shape;1535;p42"/>
            <p:cNvSpPr txBox="1"/>
            <p:nvPr/>
          </p:nvSpPr>
          <p:spPr>
            <a:xfrm>
              <a:off x="0" y="0"/>
              <a:ext cx="2147483647" cy="1393204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&amp;&amp; isACK(rcvpkt) </a:t>
              </a:r>
              <a:endParaRPr/>
            </a:p>
          </p:txBody>
        </p:sp>
        <p:cxnSp>
          <p:nvCxnSpPr>
            <p:cNvPr id="1536" name="Google Shape;1536;p42"/>
            <p:cNvCxnSpPr/>
            <p:nvPr/>
          </p:nvCxnSpPr>
          <p:spPr>
            <a:xfrm>
              <a:off x="68751389" y="1475688753"/>
              <a:ext cx="152014234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7" name="Google Shape;1537;p42"/>
            <p:cNvSpPr txBox="1"/>
            <p:nvPr/>
          </p:nvSpPr>
          <p:spPr>
            <a:xfrm>
              <a:off x="655259718" y="1636341460"/>
              <a:ext cx="197833624" cy="511142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grpSp>
        <p:nvGrpSpPr>
          <p:cNvPr id="1538" name="Google Shape;1538;p42"/>
          <p:cNvGrpSpPr/>
          <p:nvPr/>
        </p:nvGrpSpPr>
        <p:grpSpPr>
          <a:xfrm>
            <a:off x="125412" y="2743200"/>
            <a:ext cx="2457450" cy="1446212"/>
            <a:chOff x="0" y="0"/>
            <a:chExt cx="2147483646" cy="2147483647"/>
          </a:xfrm>
        </p:grpSpPr>
        <p:sp>
          <p:nvSpPr>
            <p:cNvPr id="1539" name="Google Shape;1539;p42"/>
            <p:cNvSpPr txBox="1"/>
            <p:nvPr/>
          </p:nvSpPr>
          <p:spPr>
            <a:xfrm>
              <a:off x="0" y="0"/>
              <a:ext cx="2147483646" cy="157223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isACK(rcvpkt)</a:t>
              </a: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cxnSp>
          <p:nvCxnSpPr>
            <p:cNvPr id="1540" name="Google Shape;1540;p42"/>
            <p:cNvCxnSpPr/>
            <p:nvPr/>
          </p:nvCxnSpPr>
          <p:spPr>
            <a:xfrm>
              <a:off x="70152872" y="1435709849"/>
              <a:ext cx="1740951694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1" name="Google Shape;1541;p42"/>
            <p:cNvSpPr txBox="1"/>
            <p:nvPr/>
          </p:nvSpPr>
          <p:spPr>
            <a:xfrm>
              <a:off x="751671597" y="1647567185"/>
              <a:ext cx="282944261" cy="499916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1542" name="Google Shape;1542;p42"/>
          <p:cNvSpPr/>
          <p:nvPr/>
        </p:nvSpPr>
        <p:spPr>
          <a:xfrm rot="-7020000">
            <a:off x="1778000" y="4603750"/>
            <a:ext cx="9525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42"/>
          <p:cNvSpPr txBox="1"/>
          <p:nvPr/>
        </p:nvSpPr>
        <p:spPr>
          <a:xfrm>
            <a:off x="3143250" y="6149975"/>
            <a:ext cx="287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2.1 sending side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549" name="Google Shape;1549;p4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550" name="Google Shape;1550;p43"/>
          <p:cNvGrpSpPr/>
          <p:nvPr/>
        </p:nvGrpSpPr>
        <p:grpSpPr>
          <a:xfrm>
            <a:off x="3038475" y="3063875"/>
            <a:ext cx="817563" cy="795337"/>
            <a:chOff x="1528762" y="1795462"/>
            <a:chExt cx="817563" cy="795337"/>
          </a:xfrm>
        </p:grpSpPr>
        <p:sp>
          <p:nvSpPr>
            <p:cNvPr id="1551" name="Google Shape;1551;p43"/>
            <p:cNvSpPr/>
            <p:nvPr/>
          </p:nvSpPr>
          <p:spPr>
            <a:xfrm>
              <a:off x="1528762" y="1795462"/>
              <a:ext cx="777875" cy="79533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3"/>
            <p:cNvSpPr txBox="1"/>
            <p:nvPr/>
          </p:nvSpPr>
          <p:spPr>
            <a:xfrm>
              <a:off x="1546225" y="1830387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from below</a:t>
              </a:r>
              <a:endParaRPr/>
            </a:p>
          </p:txBody>
        </p:sp>
      </p:grpSp>
      <p:cxnSp>
        <p:nvCxnSpPr>
          <p:cNvPr id="1553" name="Google Shape;1553;p43"/>
          <p:cNvCxnSpPr/>
          <p:nvPr/>
        </p:nvCxnSpPr>
        <p:spPr>
          <a:xfrm>
            <a:off x="2874962" y="1993900"/>
            <a:ext cx="419100" cy="107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4" name="Google Shape;1554;p43"/>
          <p:cNvSpPr/>
          <p:nvPr/>
        </p:nvSpPr>
        <p:spPr>
          <a:xfrm flipH="1" rot="10800000">
            <a:off x="3556000" y="2311400"/>
            <a:ext cx="1590675" cy="7858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43"/>
          <p:cNvSpPr txBox="1"/>
          <p:nvPr/>
        </p:nvSpPr>
        <p:spPr>
          <a:xfrm>
            <a:off x="6116637" y="2670175"/>
            <a:ext cx="302736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make_pkt(NAK,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556" name="Google Shape;1556;p43"/>
          <p:cNvSpPr txBox="1"/>
          <p:nvPr/>
        </p:nvSpPr>
        <p:spPr>
          <a:xfrm>
            <a:off x="6119812" y="3382962"/>
            <a:ext cx="26241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corrupt(rcvpkt)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has_seq0(rcvpkt)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43"/>
          <p:cNvCxnSpPr/>
          <p:nvPr/>
        </p:nvCxnSpPr>
        <p:spPr>
          <a:xfrm>
            <a:off x="6203950" y="4129087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8" name="Google Shape;1558;p43"/>
          <p:cNvSpPr/>
          <p:nvPr/>
        </p:nvSpPr>
        <p:spPr>
          <a:xfrm>
            <a:off x="3573462" y="3879850"/>
            <a:ext cx="1590675" cy="68897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9" name="Google Shape;1559;p43"/>
          <p:cNvGrpSpPr/>
          <p:nvPr/>
        </p:nvGrpSpPr>
        <p:grpSpPr>
          <a:xfrm>
            <a:off x="2747962" y="4492625"/>
            <a:ext cx="3852862" cy="1622425"/>
            <a:chOff x="0" y="0"/>
            <a:chExt cx="2147483647" cy="2147483647"/>
          </a:xfrm>
        </p:grpSpPr>
        <p:sp>
          <p:nvSpPr>
            <p:cNvPr id="1560" name="Google Shape;1560;p43"/>
            <p:cNvSpPr txBox="1"/>
            <p:nvPr/>
          </p:nvSpPr>
          <p:spPr>
            <a:xfrm>
              <a:off x="12573784" y="0"/>
              <a:ext cx="1728772459" cy="847493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 </a:t>
              </a:r>
              <a:b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has_seq1(rcvpkt) </a:t>
              </a:r>
              <a:endParaRPr/>
            </a:p>
          </p:txBody>
        </p:sp>
        <p:cxnSp>
          <p:nvCxnSpPr>
            <p:cNvPr id="1561" name="Google Shape;1561;p43"/>
            <p:cNvCxnSpPr/>
            <p:nvPr/>
          </p:nvCxnSpPr>
          <p:spPr>
            <a:xfrm>
              <a:off x="58676909" y="758697030"/>
              <a:ext cx="161570027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62" name="Google Shape;1562;p43"/>
            <p:cNvSpPr txBox="1"/>
            <p:nvPr/>
          </p:nvSpPr>
          <p:spPr>
            <a:xfrm>
              <a:off x="0" y="832232857"/>
              <a:ext cx="2147483647" cy="1315250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make_pkt(ACK,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</p:grpSp>
      <p:grpSp>
        <p:nvGrpSpPr>
          <p:cNvPr id="1563" name="Google Shape;1563;p43"/>
          <p:cNvGrpSpPr/>
          <p:nvPr/>
        </p:nvGrpSpPr>
        <p:grpSpPr>
          <a:xfrm>
            <a:off x="4737100" y="3098800"/>
            <a:ext cx="825500" cy="796925"/>
            <a:chOff x="6981825" y="4973637"/>
            <a:chExt cx="825500" cy="796925"/>
          </a:xfrm>
        </p:grpSpPr>
        <p:sp>
          <p:nvSpPr>
            <p:cNvPr id="1564" name="Google Shape;1564;p43"/>
            <p:cNvSpPr/>
            <p:nvPr/>
          </p:nvSpPr>
          <p:spPr>
            <a:xfrm>
              <a:off x="6981825" y="4973637"/>
              <a:ext cx="804862" cy="7969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3"/>
            <p:cNvSpPr txBox="1"/>
            <p:nvPr/>
          </p:nvSpPr>
          <p:spPr>
            <a:xfrm>
              <a:off x="7007225" y="5021262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from below</a:t>
              </a:r>
              <a:endParaRPr/>
            </a:p>
          </p:txBody>
        </p:sp>
      </p:grpSp>
      <p:sp>
        <p:nvSpPr>
          <p:cNvPr id="1566" name="Google Shape;1566;p43"/>
          <p:cNvSpPr/>
          <p:nvPr/>
        </p:nvSpPr>
        <p:spPr>
          <a:xfrm rot="-1380000">
            <a:off x="5373687" y="26114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3"/>
          <p:cNvSpPr txBox="1"/>
          <p:nvPr/>
        </p:nvSpPr>
        <p:spPr>
          <a:xfrm>
            <a:off x="3124200" y="995362"/>
            <a:ext cx="398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has_seq0(rcvpkt) </a:t>
            </a:r>
            <a:endParaRPr/>
          </a:p>
        </p:txBody>
      </p:sp>
      <p:cxnSp>
        <p:nvCxnSpPr>
          <p:cNvPr id="1568" name="Google Shape;1568;p43"/>
          <p:cNvCxnSpPr/>
          <p:nvPr/>
        </p:nvCxnSpPr>
        <p:spPr>
          <a:xfrm>
            <a:off x="3233737" y="1565275"/>
            <a:ext cx="19145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9" name="Google Shape;1569;p43"/>
          <p:cNvSpPr txBox="1"/>
          <p:nvPr/>
        </p:nvSpPr>
        <p:spPr>
          <a:xfrm>
            <a:off x="3136900" y="1522412"/>
            <a:ext cx="3475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570" name="Google Shape;1570;p43"/>
          <p:cNvSpPr/>
          <p:nvPr/>
        </p:nvSpPr>
        <p:spPr>
          <a:xfrm rot="1500000">
            <a:off x="5461000" y="3414712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3"/>
          <p:cNvSpPr txBox="1"/>
          <p:nvPr/>
        </p:nvSpPr>
        <p:spPr>
          <a:xfrm>
            <a:off x="6067425" y="2373312"/>
            <a:ext cx="30765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corrupt(rcvpkt)</a:t>
            </a:r>
            <a:endParaRPr/>
          </a:p>
        </p:txBody>
      </p:sp>
      <p:cxnSp>
        <p:nvCxnSpPr>
          <p:cNvPr id="1572" name="Google Shape;1572;p43"/>
          <p:cNvCxnSpPr/>
          <p:nvPr/>
        </p:nvCxnSpPr>
        <p:spPr>
          <a:xfrm>
            <a:off x="6205537" y="2684462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3" name="Google Shape;1573;p43"/>
          <p:cNvSpPr txBox="1"/>
          <p:nvPr/>
        </p:nvSpPr>
        <p:spPr>
          <a:xfrm>
            <a:off x="6075362" y="4135437"/>
            <a:ext cx="29400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574" name="Google Shape;1574;p43"/>
          <p:cNvSpPr txBox="1"/>
          <p:nvPr/>
        </p:nvSpPr>
        <p:spPr>
          <a:xfrm>
            <a:off x="193675" y="3362325"/>
            <a:ext cx="26241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corrupt(rcvpkt) 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has_seq1(rcvpkt)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5" name="Google Shape;1575;p43"/>
          <p:cNvCxnSpPr/>
          <p:nvPr/>
        </p:nvCxnSpPr>
        <p:spPr>
          <a:xfrm>
            <a:off x="277812" y="4070350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6" name="Google Shape;1576;p43"/>
          <p:cNvSpPr txBox="1"/>
          <p:nvPr/>
        </p:nvSpPr>
        <p:spPr>
          <a:xfrm>
            <a:off x="141287" y="2309812"/>
            <a:ext cx="28717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corrupt(rcvpkt)</a:t>
            </a:r>
            <a:endParaRPr/>
          </a:p>
        </p:txBody>
      </p:sp>
      <p:cxnSp>
        <p:nvCxnSpPr>
          <p:cNvPr id="1577" name="Google Shape;1577;p43"/>
          <p:cNvCxnSpPr/>
          <p:nvPr/>
        </p:nvCxnSpPr>
        <p:spPr>
          <a:xfrm>
            <a:off x="279400" y="2684462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8" name="Google Shape;1578;p43"/>
          <p:cNvSpPr txBox="1"/>
          <p:nvPr/>
        </p:nvSpPr>
        <p:spPr>
          <a:xfrm>
            <a:off x="225425" y="4092575"/>
            <a:ext cx="29400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make_pkt(ACK,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579" name="Google Shape;1579;p43"/>
          <p:cNvSpPr txBox="1"/>
          <p:nvPr/>
        </p:nvSpPr>
        <p:spPr>
          <a:xfrm>
            <a:off x="201612" y="2651125"/>
            <a:ext cx="3027362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make_pkt(NAK,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580" name="Google Shape;1580;p43"/>
          <p:cNvSpPr/>
          <p:nvPr/>
        </p:nvSpPr>
        <p:spPr>
          <a:xfrm flipH="1" rot="-1020000">
            <a:off x="2282825" y="330358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3"/>
          <p:cNvSpPr/>
          <p:nvPr/>
        </p:nvSpPr>
        <p:spPr>
          <a:xfrm flipH="1" rot="1380000">
            <a:off x="2286000" y="2703512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582" name="Google Shape;158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8255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43"/>
          <p:cNvSpPr txBox="1"/>
          <p:nvPr>
            <p:ph type="title"/>
          </p:nvPr>
        </p:nvSpPr>
        <p:spPr>
          <a:xfrm>
            <a:off x="419100" y="185737"/>
            <a:ext cx="832485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rdt2.1: receiver, handles garbled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ACK/NAKs</a:t>
            </a:r>
            <a:endParaRPr/>
          </a:p>
        </p:txBody>
      </p:sp>
      <p:sp>
        <p:nvSpPr>
          <p:cNvPr id="1584" name="Google Shape;1584;p43"/>
          <p:cNvSpPr txBox="1"/>
          <p:nvPr/>
        </p:nvSpPr>
        <p:spPr>
          <a:xfrm>
            <a:off x="3143250" y="6149975"/>
            <a:ext cx="303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2.1 receiving side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590" name="Google Shape;1590;p4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91" name="Google Shape;1591;p44"/>
          <p:cNvSpPr txBox="1"/>
          <p:nvPr>
            <p:ph type="title"/>
          </p:nvPr>
        </p:nvSpPr>
        <p:spPr>
          <a:xfrm>
            <a:off x="533400" y="319087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rdt2.1: discussion</a:t>
            </a:r>
            <a:endParaRPr/>
          </a:p>
        </p:txBody>
      </p:sp>
      <p:sp>
        <p:nvSpPr>
          <p:cNvPr id="1592" name="Google Shape;1592;p44"/>
          <p:cNvSpPr txBox="1"/>
          <p:nvPr>
            <p:ph idx="1" type="body"/>
          </p:nvPr>
        </p:nvSpPr>
        <p:spPr>
          <a:xfrm>
            <a:off x="533400" y="1114425"/>
            <a:ext cx="3810000" cy="574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sender: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 added to pkt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seq. #’s (0,1) will suffice.  Why?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check if received ACK/NAK corrupted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twice as many states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 must “remember” whether “expected” pkt should have seq # of 0 or 1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93" name="Google Shape;1593;p44"/>
          <p:cNvSpPr txBox="1"/>
          <p:nvPr>
            <p:ph idx="1" type="body"/>
          </p:nvPr>
        </p:nvSpPr>
        <p:spPr>
          <a:xfrm>
            <a:off x="4495800" y="12588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receiver: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check if received packet is duplicate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 indicates whether 0 or 1 is expected pkt seq #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receiver can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know if its last ACK/NAK received OK at sender</a:t>
            </a:r>
            <a:endParaRPr/>
          </a:p>
        </p:txBody>
      </p:sp>
      <p:pic>
        <p:nvPicPr>
          <p:cNvPr descr="underline_base" id="1594" name="Google Shape;15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1017587"/>
            <a:ext cx="41132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600" name="Google Shape;1600;p4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601" name="Google Shape;16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92233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45"/>
          <p:cNvSpPr txBox="1"/>
          <p:nvPr>
            <p:ph type="title"/>
          </p:nvPr>
        </p:nvSpPr>
        <p:spPr>
          <a:xfrm>
            <a:off x="488950" y="230187"/>
            <a:ext cx="77724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rdt2.2: a NAK-free protocol</a:t>
            </a:r>
            <a:endParaRPr/>
          </a:p>
        </p:txBody>
      </p:sp>
      <p:sp>
        <p:nvSpPr>
          <p:cNvPr id="1603" name="Google Shape;1603;p45"/>
          <p:cNvSpPr txBox="1"/>
          <p:nvPr>
            <p:ph idx="1" type="body"/>
          </p:nvPr>
        </p:nvSpPr>
        <p:spPr>
          <a:xfrm>
            <a:off x="419100" y="1581150"/>
            <a:ext cx="806450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same functionality as rdt2.1, using ACKs only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NAK, receiver sends ACK for last pkt received OK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must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explicitly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include seq # of pkt being ACKed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duplicate ACK at sender results in same action as NAK: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 current pkt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609" name="Google Shape;1609;p4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610" name="Google Shape;16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8048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46"/>
          <p:cNvSpPr txBox="1"/>
          <p:nvPr>
            <p:ph type="title"/>
          </p:nvPr>
        </p:nvSpPr>
        <p:spPr>
          <a:xfrm>
            <a:off x="449262" y="174625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rdt2.2: sender</a:t>
            </a:r>
            <a:endParaRPr/>
          </a:p>
        </p:txBody>
      </p:sp>
      <p:sp>
        <p:nvSpPr>
          <p:cNvPr id="1612" name="Google Shape;1612;p46"/>
          <p:cNvSpPr/>
          <p:nvPr/>
        </p:nvSpPr>
        <p:spPr>
          <a:xfrm>
            <a:off x="2371725" y="2306637"/>
            <a:ext cx="901700" cy="836612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46"/>
          <p:cNvSpPr txBox="1"/>
          <p:nvPr/>
        </p:nvSpPr>
        <p:spPr>
          <a:xfrm>
            <a:off x="2319337" y="2395537"/>
            <a:ext cx="10906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0 from above</a:t>
            </a:r>
            <a:endParaRPr/>
          </a:p>
        </p:txBody>
      </p:sp>
      <p:grpSp>
        <p:nvGrpSpPr>
          <p:cNvPr id="1614" name="Google Shape;1614;p46"/>
          <p:cNvGrpSpPr/>
          <p:nvPr/>
        </p:nvGrpSpPr>
        <p:grpSpPr>
          <a:xfrm>
            <a:off x="2033587" y="1090612"/>
            <a:ext cx="4495800" cy="1042987"/>
            <a:chOff x="0" y="0"/>
            <a:chExt cx="2147483647" cy="2147483646"/>
          </a:xfrm>
        </p:grpSpPr>
        <p:sp>
          <p:nvSpPr>
            <p:cNvPr id="1615" name="Google Shape;1615;p46"/>
            <p:cNvSpPr txBox="1"/>
            <p:nvPr/>
          </p:nvSpPr>
          <p:spPr>
            <a:xfrm>
              <a:off x="0" y="592151909"/>
              <a:ext cx="2147483647" cy="1555331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make_pkt(0, data, checksum)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616" name="Google Shape;1616;p46"/>
            <p:cNvSpPr txBox="1"/>
            <p:nvPr/>
          </p:nvSpPr>
          <p:spPr>
            <a:xfrm>
              <a:off x="7673630" y="0"/>
              <a:ext cx="1133962442" cy="5047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rdt_send(data)</a:t>
              </a:r>
              <a:endParaRPr/>
            </a:p>
          </p:txBody>
        </p:sp>
        <p:cxnSp>
          <p:nvCxnSpPr>
            <p:cNvPr id="1617" name="Google Shape;1617;p46"/>
            <p:cNvCxnSpPr/>
            <p:nvPr/>
          </p:nvCxnSpPr>
          <p:spPr>
            <a:xfrm>
              <a:off x="32453077" y="680281088"/>
              <a:ext cx="1469035213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618" name="Google Shape;1618;p46"/>
          <p:cNvCxnSpPr/>
          <p:nvPr/>
        </p:nvCxnSpPr>
        <p:spPr>
          <a:xfrm>
            <a:off x="2097087" y="2262187"/>
            <a:ext cx="377825" cy="19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619" name="Google Shape;1619;p46"/>
          <p:cNvGrpSpPr/>
          <p:nvPr/>
        </p:nvGrpSpPr>
        <p:grpSpPr>
          <a:xfrm>
            <a:off x="4205287" y="2254250"/>
            <a:ext cx="1089025" cy="865187"/>
            <a:chOff x="4521200" y="2379662"/>
            <a:chExt cx="1047750" cy="809625"/>
          </a:xfrm>
        </p:grpSpPr>
        <p:sp>
          <p:nvSpPr>
            <p:cNvPr id="1620" name="Google Shape;1620;p46"/>
            <p:cNvSpPr/>
            <p:nvPr/>
          </p:nvSpPr>
          <p:spPr>
            <a:xfrm>
              <a:off x="4592637" y="2379662"/>
              <a:ext cx="901700" cy="8096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46"/>
            <p:cNvSpPr txBox="1"/>
            <p:nvPr/>
          </p:nvSpPr>
          <p:spPr>
            <a:xfrm>
              <a:off x="4521200" y="2436812"/>
              <a:ext cx="104775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/>
            </a:p>
          </p:txBody>
        </p:sp>
      </p:grpSp>
      <p:sp>
        <p:nvSpPr>
          <p:cNvPr id="1622" name="Google Shape;1622;p46"/>
          <p:cNvSpPr/>
          <p:nvPr/>
        </p:nvSpPr>
        <p:spPr>
          <a:xfrm flipH="1" rot="10800000">
            <a:off x="2928937" y="2132012"/>
            <a:ext cx="1482725" cy="22066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6"/>
          <p:cNvSpPr/>
          <p:nvPr/>
        </p:nvSpPr>
        <p:spPr>
          <a:xfrm rot="-1380000">
            <a:off x="5124450" y="2116137"/>
            <a:ext cx="466725" cy="685800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46"/>
          <p:cNvGrpSpPr/>
          <p:nvPr/>
        </p:nvGrpSpPr>
        <p:grpSpPr>
          <a:xfrm>
            <a:off x="5378450" y="1760537"/>
            <a:ext cx="3878262" cy="1060450"/>
            <a:chOff x="0" y="0"/>
            <a:chExt cx="2147483647" cy="2147483647"/>
          </a:xfrm>
        </p:grpSpPr>
        <p:sp>
          <p:nvSpPr>
            <p:cNvPr id="1625" name="Google Shape;1625;p46"/>
            <p:cNvSpPr txBox="1"/>
            <p:nvPr/>
          </p:nvSpPr>
          <p:spPr>
            <a:xfrm>
              <a:off x="12213937" y="1337803328"/>
              <a:ext cx="1252626134" cy="809680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626" name="Google Shape;1626;p46"/>
            <p:cNvSpPr txBox="1"/>
            <p:nvPr/>
          </p:nvSpPr>
          <p:spPr>
            <a:xfrm>
              <a:off x="0" y="0"/>
              <a:ext cx="2147483647" cy="1156686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(corrupt(rcvpkt) || </a:t>
              </a: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isACK(rcvpkt.1)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1627" name="Google Shape;1627;p46"/>
            <p:cNvCxnSpPr/>
            <p:nvPr/>
          </p:nvCxnSpPr>
          <p:spPr>
            <a:xfrm>
              <a:off x="76290855" y="1385659525"/>
              <a:ext cx="177805765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28" name="Google Shape;1628;p46"/>
          <p:cNvSpPr/>
          <p:nvPr/>
        </p:nvSpPr>
        <p:spPr>
          <a:xfrm flipH="1" rot="5400000">
            <a:off x="1704975" y="3492500"/>
            <a:ext cx="1266825" cy="12382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46"/>
          <p:cNvSpPr/>
          <p:nvPr/>
        </p:nvSpPr>
        <p:spPr>
          <a:xfrm>
            <a:off x="3103562" y="4779962"/>
            <a:ext cx="1606550" cy="24765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46"/>
          <p:cNvSpPr/>
          <p:nvPr/>
        </p:nvSpPr>
        <p:spPr>
          <a:xfrm rot="-5400000">
            <a:off x="4473575" y="3440112"/>
            <a:ext cx="1363662" cy="20478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46"/>
          <p:cNvSpPr txBox="1"/>
          <p:nvPr/>
        </p:nvSpPr>
        <p:spPr>
          <a:xfrm>
            <a:off x="2963862" y="5364162"/>
            <a:ext cx="4367212" cy="97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make_pkt(1,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sp>
        <p:nvSpPr>
          <p:cNvPr id="1632" name="Google Shape;1632;p46"/>
          <p:cNvSpPr txBox="1"/>
          <p:nvPr/>
        </p:nvSpPr>
        <p:spPr>
          <a:xfrm>
            <a:off x="2938462" y="5026025"/>
            <a:ext cx="238918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1633" name="Google Shape;1633;p46"/>
          <p:cNvCxnSpPr/>
          <p:nvPr/>
        </p:nvCxnSpPr>
        <p:spPr>
          <a:xfrm>
            <a:off x="2986087" y="5378450"/>
            <a:ext cx="29035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634" name="Google Shape;1634;p46"/>
          <p:cNvGrpSpPr/>
          <p:nvPr/>
        </p:nvGrpSpPr>
        <p:grpSpPr>
          <a:xfrm>
            <a:off x="15875" y="4489450"/>
            <a:ext cx="2354262" cy="1349375"/>
            <a:chOff x="0" y="0"/>
            <a:chExt cx="2147483647" cy="2147483647"/>
          </a:xfrm>
        </p:grpSpPr>
        <p:sp>
          <p:nvSpPr>
            <p:cNvPr id="1635" name="Google Shape;1635;p46"/>
            <p:cNvSpPr txBox="1"/>
            <p:nvPr/>
          </p:nvSpPr>
          <p:spPr>
            <a:xfrm>
              <a:off x="14636103" y="1581663733"/>
              <a:ext cx="1873434029" cy="565819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636" name="Google Shape;1636;p46"/>
            <p:cNvSpPr txBox="1"/>
            <p:nvPr/>
          </p:nvSpPr>
          <p:spPr>
            <a:xfrm>
              <a:off x="0" y="0"/>
              <a:ext cx="2147483647" cy="1509340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(corrupt(rcvpkt) ||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isACK(rcvpkt, 0)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1637" name="Google Shape;1637;p46"/>
            <p:cNvCxnSpPr/>
            <p:nvPr/>
          </p:nvCxnSpPr>
          <p:spPr>
            <a:xfrm>
              <a:off x="81493953" y="1568769195"/>
              <a:ext cx="187975751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638" name="Google Shape;1638;p46"/>
          <p:cNvGrpSpPr/>
          <p:nvPr/>
        </p:nvGrpSpPr>
        <p:grpSpPr>
          <a:xfrm>
            <a:off x="4371975" y="4200525"/>
            <a:ext cx="1117600" cy="823912"/>
            <a:chOff x="6613525" y="4464050"/>
            <a:chExt cx="1117600" cy="823912"/>
          </a:xfrm>
        </p:grpSpPr>
        <p:sp>
          <p:nvSpPr>
            <p:cNvPr id="1639" name="Google Shape;1639;p46"/>
            <p:cNvSpPr/>
            <p:nvPr/>
          </p:nvSpPr>
          <p:spPr>
            <a:xfrm>
              <a:off x="6734175" y="4464050"/>
              <a:ext cx="900112" cy="82391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6"/>
            <p:cNvSpPr txBox="1"/>
            <p:nvPr/>
          </p:nvSpPr>
          <p:spPr>
            <a:xfrm>
              <a:off x="6613525" y="4572000"/>
              <a:ext cx="11176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call 1 from above</a:t>
              </a:r>
              <a:endParaRPr/>
            </a:p>
          </p:txBody>
        </p:sp>
      </p:grpSp>
      <p:grpSp>
        <p:nvGrpSpPr>
          <p:cNvPr id="1641" name="Google Shape;1641;p46"/>
          <p:cNvGrpSpPr/>
          <p:nvPr/>
        </p:nvGrpSpPr>
        <p:grpSpPr>
          <a:xfrm>
            <a:off x="2166937" y="4146550"/>
            <a:ext cx="1046162" cy="823912"/>
            <a:chOff x="7804150" y="5184775"/>
            <a:chExt cx="1046162" cy="823912"/>
          </a:xfrm>
        </p:grpSpPr>
        <p:sp>
          <p:nvSpPr>
            <p:cNvPr id="1642" name="Google Shape;1642;p46"/>
            <p:cNvSpPr/>
            <p:nvPr/>
          </p:nvSpPr>
          <p:spPr>
            <a:xfrm>
              <a:off x="7869237" y="5184775"/>
              <a:ext cx="900112" cy="82391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6"/>
            <p:cNvSpPr txBox="1"/>
            <p:nvPr/>
          </p:nvSpPr>
          <p:spPr>
            <a:xfrm>
              <a:off x="7804150" y="5268912"/>
              <a:ext cx="1046162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/>
            </a:p>
          </p:txBody>
        </p:sp>
      </p:grpSp>
      <p:grpSp>
        <p:nvGrpSpPr>
          <p:cNvPr id="1644" name="Google Shape;1644;p46"/>
          <p:cNvGrpSpPr/>
          <p:nvPr/>
        </p:nvGrpSpPr>
        <p:grpSpPr>
          <a:xfrm>
            <a:off x="5195887" y="3173412"/>
            <a:ext cx="3514725" cy="1414462"/>
            <a:chOff x="0" y="0"/>
            <a:chExt cx="2147483647" cy="2147483647"/>
          </a:xfrm>
        </p:grpSpPr>
        <p:sp>
          <p:nvSpPr>
            <p:cNvPr id="1645" name="Google Shape;1645;p46"/>
            <p:cNvSpPr txBox="1"/>
            <p:nvPr/>
          </p:nvSpPr>
          <p:spPr>
            <a:xfrm>
              <a:off x="0" y="0"/>
              <a:ext cx="2147483647" cy="1393204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&amp;&amp; </a:t>
              </a: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isACK(rcvpkt, 0) </a:t>
              </a:r>
              <a:endParaRPr/>
            </a:p>
          </p:txBody>
        </p:sp>
        <p:cxnSp>
          <p:nvCxnSpPr>
            <p:cNvPr id="1646" name="Google Shape;1646;p46"/>
            <p:cNvCxnSpPr/>
            <p:nvPr/>
          </p:nvCxnSpPr>
          <p:spPr>
            <a:xfrm>
              <a:off x="68751389" y="1475688753"/>
              <a:ext cx="152014234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7" name="Google Shape;1647;p46"/>
            <p:cNvSpPr txBox="1"/>
            <p:nvPr/>
          </p:nvSpPr>
          <p:spPr>
            <a:xfrm>
              <a:off x="655259718" y="1636341460"/>
              <a:ext cx="197833624" cy="511142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grpSp>
        <p:nvGrpSpPr>
          <p:cNvPr id="1648" name="Google Shape;1648;p46"/>
          <p:cNvGrpSpPr/>
          <p:nvPr/>
        </p:nvGrpSpPr>
        <p:grpSpPr>
          <a:xfrm>
            <a:off x="28575" y="2743200"/>
            <a:ext cx="2457450" cy="1446212"/>
            <a:chOff x="0" y="0"/>
            <a:chExt cx="2147483646" cy="2147483647"/>
          </a:xfrm>
        </p:grpSpPr>
        <p:sp>
          <p:nvSpPr>
            <p:cNvPr id="1649" name="Google Shape;1649;p46"/>
            <p:cNvSpPr txBox="1"/>
            <p:nvPr/>
          </p:nvSpPr>
          <p:spPr>
            <a:xfrm>
              <a:off x="0" y="0"/>
              <a:ext cx="2147483646" cy="1572230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notcorrupt(rcvpkt)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</a:t>
              </a:r>
              <a:r>
                <a:rPr b="1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isACK(rcvpkt,1)</a:t>
              </a:r>
              <a:r>
                <a:rPr b="1" i="0" lang="en-US" sz="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cxnSp>
          <p:nvCxnSpPr>
            <p:cNvPr id="1650" name="Google Shape;1650;p46"/>
            <p:cNvCxnSpPr/>
            <p:nvPr/>
          </p:nvCxnSpPr>
          <p:spPr>
            <a:xfrm>
              <a:off x="70152872" y="1435709849"/>
              <a:ext cx="1740951694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51" name="Google Shape;1651;p46"/>
            <p:cNvSpPr txBox="1"/>
            <p:nvPr/>
          </p:nvSpPr>
          <p:spPr>
            <a:xfrm>
              <a:off x="751671597" y="1647567185"/>
              <a:ext cx="282944261" cy="499916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1652" name="Google Shape;1652;p46"/>
          <p:cNvSpPr/>
          <p:nvPr/>
        </p:nvSpPr>
        <p:spPr>
          <a:xfrm rot="-7020000">
            <a:off x="1682750" y="4603750"/>
            <a:ext cx="952500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46"/>
          <p:cNvSpPr txBox="1"/>
          <p:nvPr/>
        </p:nvSpPr>
        <p:spPr>
          <a:xfrm>
            <a:off x="3143250" y="6149975"/>
            <a:ext cx="287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2.2 sending side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659" name="Google Shape;1659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660" name="Google Shape;1660;p47"/>
          <p:cNvGrpSpPr/>
          <p:nvPr/>
        </p:nvGrpSpPr>
        <p:grpSpPr>
          <a:xfrm>
            <a:off x="3038475" y="3063875"/>
            <a:ext cx="817563" cy="795337"/>
            <a:chOff x="1528762" y="1795462"/>
            <a:chExt cx="817563" cy="795337"/>
          </a:xfrm>
        </p:grpSpPr>
        <p:sp>
          <p:nvSpPr>
            <p:cNvPr id="1661" name="Google Shape;1661;p47"/>
            <p:cNvSpPr/>
            <p:nvPr/>
          </p:nvSpPr>
          <p:spPr>
            <a:xfrm>
              <a:off x="1528762" y="1795462"/>
              <a:ext cx="777875" cy="79533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7"/>
            <p:cNvSpPr txBox="1"/>
            <p:nvPr/>
          </p:nvSpPr>
          <p:spPr>
            <a:xfrm>
              <a:off x="1546225" y="1830387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from below</a:t>
              </a:r>
              <a:endParaRPr/>
            </a:p>
          </p:txBody>
        </p:sp>
      </p:grpSp>
      <p:cxnSp>
        <p:nvCxnSpPr>
          <p:cNvPr id="1663" name="Google Shape;1663;p47"/>
          <p:cNvCxnSpPr/>
          <p:nvPr/>
        </p:nvCxnSpPr>
        <p:spPr>
          <a:xfrm>
            <a:off x="2874962" y="1993900"/>
            <a:ext cx="419100" cy="107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4" name="Google Shape;1664;p47"/>
          <p:cNvSpPr/>
          <p:nvPr/>
        </p:nvSpPr>
        <p:spPr>
          <a:xfrm flipH="1" rot="10800000">
            <a:off x="3556000" y="2311400"/>
            <a:ext cx="1590675" cy="7858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47"/>
          <p:cNvSpPr/>
          <p:nvPr/>
        </p:nvSpPr>
        <p:spPr>
          <a:xfrm>
            <a:off x="3573462" y="3879850"/>
            <a:ext cx="1590675" cy="68897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6" name="Google Shape;1666;p47"/>
          <p:cNvGrpSpPr/>
          <p:nvPr/>
        </p:nvGrpSpPr>
        <p:grpSpPr>
          <a:xfrm>
            <a:off x="2747962" y="4492625"/>
            <a:ext cx="3852862" cy="1622425"/>
            <a:chOff x="0" y="0"/>
            <a:chExt cx="2147483647" cy="2147483647"/>
          </a:xfrm>
        </p:grpSpPr>
        <p:sp>
          <p:nvSpPr>
            <p:cNvPr id="1667" name="Google Shape;1667;p47"/>
            <p:cNvSpPr txBox="1"/>
            <p:nvPr/>
          </p:nvSpPr>
          <p:spPr>
            <a:xfrm>
              <a:off x="12573784" y="0"/>
              <a:ext cx="1728772459" cy="847493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 </a:t>
              </a:r>
              <a:b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has_seq1(rcvpkt) </a:t>
              </a:r>
              <a:endParaRPr/>
            </a:p>
          </p:txBody>
        </p:sp>
        <p:cxnSp>
          <p:nvCxnSpPr>
            <p:cNvPr id="1668" name="Google Shape;1668;p47"/>
            <p:cNvCxnSpPr/>
            <p:nvPr/>
          </p:nvCxnSpPr>
          <p:spPr>
            <a:xfrm>
              <a:off x="58676909" y="758697030"/>
              <a:ext cx="161570027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69" name="Google Shape;1669;p47"/>
            <p:cNvSpPr txBox="1"/>
            <p:nvPr/>
          </p:nvSpPr>
          <p:spPr>
            <a:xfrm>
              <a:off x="0" y="832232857"/>
              <a:ext cx="2147483647" cy="1315250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make_pkt(ACK, 1,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4737100" y="3098800"/>
            <a:ext cx="825500" cy="796925"/>
            <a:chOff x="6981825" y="4973637"/>
            <a:chExt cx="825500" cy="796925"/>
          </a:xfrm>
        </p:grpSpPr>
        <p:sp>
          <p:nvSpPr>
            <p:cNvPr id="1671" name="Google Shape;1671;p47"/>
            <p:cNvSpPr/>
            <p:nvPr/>
          </p:nvSpPr>
          <p:spPr>
            <a:xfrm>
              <a:off x="6981825" y="4973637"/>
              <a:ext cx="804862" cy="7969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7"/>
            <p:cNvSpPr txBox="1"/>
            <p:nvPr/>
          </p:nvSpPr>
          <p:spPr>
            <a:xfrm>
              <a:off x="7007225" y="5021262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from below</a:t>
              </a:r>
              <a:endParaRPr/>
            </a:p>
          </p:txBody>
        </p:sp>
      </p:grpSp>
      <p:sp>
        <p:nvSpPr>
          <p:cNvPr id="1673" name="Google Shape;1673;p47"/>
          <p:cNvSpPr/>
          <p:nvPr/>
        </p:nvSpPr>
        <p:spPr>
          <a:xfrm rot="-1380000">
            <a:off x="5373687" y="26114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7"/>
          <p:cNvSpPr txBox="1"/>
          <p:nvPr/>
        </p:nvSpPr>
        <p:spPr>
          <a:xfrm>
            <a:off x="3124200" y="995362"/>
            <a:ext cx="398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has_seq0(rcvpkt) </a:t>
            </a:r>
            <a:endParaRPr/>
          </a:p>
        </p:txBody>
      </p:sp>
      <p:cxnSp>
        <p:nvCxnSpPr>
          <p:cNvPr id="1675" name="Google Shape;1675;p47"/>
          <p:cNvCxnSpPr/>
          <p:nvPr/>
        </p:nvCxnSpPr>
        <p:spPr>
          <a:xfrm>
            <a:off x="3233737" y="1565275"/>
            <a:ext cx="19145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6" name="Google Shape;1676;p47"/>
          <p:cNvSpPr txBox="1"/>
          <p:nvPr/>
        </p:nvSpPr>
        <p:spPr>
          <a:xfrm>
            <a:off x="3136900" y="1522412"/>
            <a:ext cx="3475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</a:t>
            </a: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make_pkt(ACK, 0,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grpSp>
        <p:nvGrpSpPr>
          <p:cNvPr id="1677" name="Google Shape;1677;p47"/>
          <p:cNvGrpSpPr/>
          <p:nvPr/>
        </p:nvGrpSpPr>
        <p:grpSpPr>
          <a:xfrm>
            <a:off x="5938837" y="2790825"/>
            <a:ext cx="3333750" cy="1108075"/>
            <a:chOff x="0" y="0"/>
            <a:chExt cx="2147483647" cy="2147483646"/>
          </a:xfrm>
        </p:grpSpPr>
        <p:sp>
          <p:nvSpPr>
            <p:cNvPr id="1678" name="Google Shape;1678;p47"/>
            <p:cNvSpPr txBox="1"/>
            <p:nvPr/>
          </p:nvSpPr>
          <p:spPr>
            <a:xfrm>
              <a:off x="21370253" y="979869506"/>
              <a:ext cx="2126113393" cy="1167614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make_pkt(ACK, 0,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679" name="Google Shape;1679;p47"/>
            <p:cNvSpPr txBox="1"/>
            <p:nvPr/>
          </p:nvSpPr>
          <p:spPr>
            <a:xfrm>
              <a:off x="0" y="0"/>
              <a:ext cx="1850183214" cy="1181873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|| has_seq0(revpkt))</a:t>
              </a:r>
              <a:endParaRPr/>
            </a:p>
          </p:txBody>
        </p:sp>
        <p:cxnSp>
          <p:nvCxnSpPr>
            <p:cNvPr id="1680" name="Google Shape;1680;p47"/>
            <p:cNvCxnSpPr/>
            <p:nvPr/>
          </p:nvCxnSpPr>
          <p:spPr>
            <a:xfrm>
              <a:off x="90756532" y="1007570397"/>
              <a:ext cx="1705326722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681" name="Google Shape;1681;p47"/>
          <p:cNvGrpSpPr/>
          <p:nvPr/>
        </p:nvGrpSpPr>
        <p:grpSpPr>
          <a:xfrm>
            <a:off x="112712" y="3265487"/>
            <a:ext cx="3321050" cy="1108075"/>
            <a:chOff x="0" y="0"/>
            <a:chExt cx="2147483647" cy="2147483647"/>
          </a:xfrm>
        </p:grpSpPr>
        <p:sp>
          <p:nvSpPr>
            <p:cNvPr id="1682" name="Google Shape;1682;p47"/>
            <p:cNvSpPr txBox="1"/>
            <p:nvPr/>
          </p:nvSpPr>
          <p:spPr>
            <a:xfrm>
              <a:off x="0" y="0"/>
              <a:ext cx="1991813772" cy="1131887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 </a:t>
              </a:r>
              <a:b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|| has_seq1(rcvpkt)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3" name="Google Shape;1683;p47"/>
            <p:cNvCxnSpPr/>
            <p:nvPr/>
          </p:nvCxnSpPr>
          <p:spPr>
            <a:xfrm>
              <a:off x="72392121" y="1310389418"/>
              <a:ext cx="175835458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84" name="Google Shape;1684;p47"/>
            <p:cNvSpPr txBox="1"/>
            <p:nvPr/>
          </p:nvSpPr>
          <p:spPr>
            <a:xfrm>
              <a:off x="22943200" y="1353475395"/>
              <a:ext cx="2124540446" cy="794008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make_pkt(ACK, 1,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</p:grpSp>
      <p:sp>
        <p:nvSpPr>
          <p:cNvPr id="1685" name="Google Shape;1685;p47"/>
          <p:cNvSpPr/>
          <p:nvPr/>
        </p:nvSpPr>
        <p:spPr>
          <a:xfrm flipH="1" rot="-1020000">
            <a:off x="2282825" y="330358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86" name="Google Shape;16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2" y="825500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47"/>
          <p:cNvSpPr txBox="1"/>
          <p:nvPr>
            <p:ph type="title"/>
          </p:nvPr>
        </p:nvSpPr>
        <p:spPr>
          <a:xfrm>
            <a:off x="419100" y="185737"/>
            <a:ext cx="832485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rdt2.2: receiver</a:t>
            </a:r>
            <a:endParaRPr/>
          </a:p>
        </p:txBody>
      </p:sp>
      <p:sp>
        <p:nvSpPr>
          <p:cNvPr id="1688" name="Google Shape;1688;p47"/>
          <p:cNvSpPr txBox="1"/>
          <p:nvPr/>
        </p:nvSpPr>
        <p:spPr>
          <a:xfrm>
            <a:off x="3143250" y="6149975"/>
            <a:ext cx="303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2.2 receiving side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552" name="Google Shape;552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53" name="Google Shape;5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039812"/>
            <a:ext cx="658177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vs. network layer</a:t>
            </a:r>
            <a:endParaRPr/>
          </a:p>
        </p:txBody>
      </p:sp>
      <p:sp>
        <p:nvSpPr>
          <p:cNvPr id="555" name="Google Shape;555;p21"/>
          <p:cNvSpPr txBox="1"/>
          <p:nvPr>
            <p:ph idx="1" type="body"/>
          </p:nvPr>
        </p:nvSpPr>
        <p:spPr>
          <a:xfrm>
            <a:off x="533400" y="15890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1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layer: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logical communication between hosts</a:t>
            </a:r>
            <a:endParaRPr/>
          </a:p>
          <a:p>
            <a:pPr indent="-21082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1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transport layer:</a:t>
            </a: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logical communication between processes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relies on, enhances, network layer services</a:t>
            </a:r>
            <a:endParaRPr/>
          </a:p>
        </p:txBody>
      </p:sp>
      <p:sp>
        <p:nvSpPr>
          <p:cNvPr id="556" name="Google Shape;556;p21"/>
          <p:cNvSpPr txBox="1"/>
          <p:nvPr>
            <p:ph idx="1" type="body"/>
          </p:nvPr>
        </p:nvSpPr>
        <p:spPr>
          <a:xfrm>
            <a:off x="4760912" y="1781175"/>
            <a:ext cx="3967162" cy="477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12 kids in Ann’s house sending letters to 12 kids in Bill’s house: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hosts = houses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processes = kids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 messages = letters in envelopes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 protocol = Ann and Bill who demux to in-house siblings (responsible for collection and distribution)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network-layer protocol = postal service (move letters from house to house, not from person to person)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7" name="Google Shape;557;p21"/>
          <p:cNvSpPr txBox="1"/>
          <p:nvPr/>
        </p:nvSpPr>
        <p:spPr>
          <a:xfrm>
            <a:off x="4779962" y="1498600"/>
            <a:ext cx="4016375" cy="5062537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4900612" y="1274762"/>
            <a:ext cx="2695575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household analogy: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694" name="Google Shape;1694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5" name="Google Shape;1695;p48"/>
          <p:cNvSpPr txBox="1"/>
          <p:nvPr>
            <p:ph type="title"/>
          </p:nvPr>
        </p:nvSpPr>
        <p:spPr>
          <a:xfrm>
            <a:off x="500062" y="219075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rdt3.0: channels with errors </a:t>
            </a:r>
            <a:r>
              <a:rPr b="0" i="1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loss</a:t>
            </a:r>
            <a:endParaRPr/>
          </a:p>
        </p:txBody>
      </p:sp>
      <p:sp>
        <p:nvSpPr>
          <p:cNvPr id="1696" name="Google Shape;1696;p48"/>
          <p:cNvSpPr txBox="1"/>
          <p:nvPr>
            <p:ph idx="1" type="body"/>
          </p:nvPr>
        </p:nvSpPr>
        <p:spPr>
          <a:xfrm>
            <a:off x="533400" y="1114425"/>
            <a:ext cx="3810000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Previous versions assumed no-loss channels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may have errors, but they will always arrive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new realistic assumption: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underlying channel can also lose packets (data, ACKs)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checksum, seq. #, ACKs, retransmissions will be of help … but not enough</a:t>
            </a:r>
            <a:endParaRPr/>
          </a:p>
        </p:txBody>
      </p:sp>
      <p:sp>
        <p:nvSpPr>
          <p:cNvPr id="1697" name="Google Shape;1697;p48"/>
          <p:cNvSpPr txBox="1"/>
          <p:nvPr>
            <p:ph idx="1" type="body"/>
          </p:nvPr>
        </p:nvSpPr>
        <p:spPr>
          <a:xfrm>
            <a:off x="4495800" y="1006475"/>
            <a:ext cx="409575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approach: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sender waits “reasonable” amount of time for ACK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retransmits if no ACK received in this time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pkt (or ACK) just delayed (not lost):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retransmission will be  duplicate, but seq. #’s already handles this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must specify seq # of pkt being ACKed</a:t>
            </a:r>
            <a:endParaRPr/>
          </a:p>
          <a:p>
            <a:pPr indent="-158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countdown timer</a:t>
            </a:r>
            <a:endParaRPr/>
          </a:p>
        </p:txBody>
      </p:sp>
      <p:pic>
        <p:nvPicPr>
          <p:cNvPr descr="underline_base" id="1698" name="Google Shape;16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879475"/>
            <a:ext cx="6856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704" name="Google Shape;1704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05" name="Google Shape;1705;p49"/>
          <p:cNvSpPr txBox="1"/>
          <p:nvPr>
            <p:ph type="title"/>
          </p:nvPr>
        </p:nvSpPr>
        <p:spPr>
          <a:xfrm>
            <a:off x="339725" y="242887"/>
            <a:ext cx="3560762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sender</a:t>
            </a:r>
            <a:endParaRPr/>
          </a:p>
        </p:txBody>
      </p:sp>
      <p:sp>
        <p:nvSpPr>
          <p:cNvPr id="1706" name="Google Shape;1706;p49"/>
          <p:cNvSpPr txBox="1"/>
          <p:nvPr/>
        </p:nvSpPr>
        <p:spPr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make_pkt(0,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1707" name="Google Shape;1707;p49"/>
          <p:cNvSpPr txBox="1"/>
          <p:nvPr/>
        </p:nvSpPr>
        <p:spPr>
          <a:xfrm>
            <a:off x="3060700" y="1090612"/>
            <a:ext cx="17240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1708" name="Google Shape;1708;p49"/>
          <p:cNvCxnSpPr/>
          <p:nvPr/>
        </p:nvCxnSpPr>
        <p:spPr>
          <a:xfrm>
            <a:off x="3162300" y="14287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9" name="Google Shape;1709;p49"/>
          <p:cNvCxnSpPr/>
          <p:nvPr/>
        </p:nvCxnSpPr>
        <p:spPr>
          <a:xfrm>
            <a:off x="2749550" y="1544637"/>
            <a:ext cx="157162" cy="576262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710" name="Google Shape;1710;p49"/>
          <p:cNvGrpSpPr/>
          <p:nvPr/>
        </p:nvGrpSpPr>
        <p:grpSpPr>
          <a:xfrm>
            <a:off x="5360987" y="2090737"/>
            <a:ext cx="889000" cy="865187"/>
            <a:chOff x="706437" y="2020887"/>
            <a:chExt cx="889000" cy="865187"/>
          </a:xfrm>
        </p:grpSpPr>
        <p:sp>
          <p:nvSpPr>
            <p:cNvPr id="1711" name="Google Shape;1711;p49"/>
            <p:cNvSpPr/>
            <p:nvPr/>
          </p:nvSpPr>
          <p:spPr>
            <a:xfrm>
              <a:off x="706437" y="2020887"/>
              <a:ext cx="889000" cy="86518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9"/>
            <p:cNvSpPr txBox="1"/>
            <p:nvPr/>
          </p:nvSpPr>
          <p:spPr>
            <a:xfrm>
              <a:off x="792162" y="2078037"/>
              <a:ext cx="714375" cy="44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ACK0</a:t>
              </a:r>
              <a:endParaRPr/>
            </a:p>
          </p:txBody>
        </p:sp>
      </p:grpSp>
      <p:sp>
        <p:nvSpPr>
          <p:cNvPr id="1713" name="Google Shape;1713;p49"/>
          <p:cNvSpPr/>
          <p:nvPr/>
        </p:nvSpPr>
        <p:spPr>
          <a:xfrm flipH="1" rot="10800000">
            <a:off x="3384550" y="2071687"/>
            <a:ext cx="2090737" cy="1635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49"/>
          <p:cNvSpPr/>
          <p:nvPr/>
        </p:nvSpPr>
        <p:spPr>
          <a:xfrm>
            <a:off x="6069012" y="1674812"/>
            <a:ext cx="871537" cy="666750"/>
          </a:xfrm>
          <a:custGeom>
            <a:rect b="b" l="l" r="r" t="t"/>
            <a:pathLst>
              <a:path extrusionOk="0" h="420" w="549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49"/>
          <p:cNvSpPr txBox="1"/>
          <p:nvPr/>
        </p:nvSpPr>
        <p:spPr>
          <a:xfrm>
            <a:off x="6481762" y="1196975"/>
            <a:ext cx="17049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corrupt(rcvpkt) 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isACK(rcvpkt,1) )</a:t>
            </a:r>
            <a:endParaRPr/>
          </a:p>
        </p:txBody>
      </p:sp>
      <p:cxnSp>
        <p:nvCxnSpPr>
          <p:cNvPr id="1716" name="Google Shape;1716;p49"/>
          <p:cNvCxnSpPr/>
          <p:nvPr/>
        </p:nvCxnSpPr>
        <p:spPr>
          <a:xfrm>
            <a:off x="6691312" y="1898650"/>
            <a:ext cx="135096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17" name="Google Shape;1717;p49"/>
          <p:cNvGrpSpPr/>
          <p:nvPr/>
        </p:nvGrpSpPr>
        <p:grpSpPr>
          <a:xfrm>
            <a:off x="5453062" y="4005262"/>
            <a:ext cx="1189037" cy="850900"/>
            <a:chOff x="6492875" y="5127625"/>
            <a:chExt cx="1189037" cy="850900"/>
          </a:xfrm>
        </p:grpSpPr>
        <p:sp>
          <p:nvSpPr>
            <p:cNvPr id="1718" name="Google Shape;1718;p49"/>
            <p:cNvSpPr/>
            <p:nvPr/>
          </p:nvSpPr>
          <p:spPr>
            <a:xfrm>
              <a:off x="6602412" y="5127625"/>
              <a:ext cx="944562" cy="850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49"/>
            <p:cNvSpPr txBox="1"/>
            <p:nvPr/>
          </p:nvSpPr>
          <p:spPr>
            <a:xfrm>
              <a:off x="6492875" y="5191125"/>
              <a:ext cx="11890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1 from above</a:t>
              </a:r>
              <a:endParaRPr/>
            </a:p>
          </p:txBody>
        </p:sp>
      </p:grpSp>
      <p:sp>
        <p:nvSpPr>
          <p:cNvPr id="1720" name="Google Shape;1720;p49"/>
          <p:cNvSpPr/>
          <p:nvPr/>
        </p:nvSpPr>
        <p:spPr>
          <a:xfrm flipH="1" rot="5400000">
            <a:off x="2140743" y="3402806"/>
            <a:ext cx="1254125" cy="1508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49"/>
          <p:cNvSpPr/>
          <p:nvPr/>
        </p:nvSpPr>
        <p:spPr>
          <a:xfrm>
            <a:off x="3370262" y="4738687"/>
            <a:ext cx="2312987" cy="27463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49"/>
          <p:cNvSpPr/>
          <p:nvPr/>
        </p:nvSpPr>
        <p:spPr>
          <a:xfrm rot="-5400000">
            <a:off x="5611018" y="3328193"/>
            <a:ext cx="1184275" cy="16668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49"/>
          <p:cNvSpPr txBox="1"/>
          <p:nvPr/>
        </p:nvSpPr>
        <p:spPr>
          <a:xfrm>
            <a:off x="3316287" y="5224462"/>
            <a:ext cx="3444875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make_pkt(1, data, checksum)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1724" name="Google Shape;1724;p49"/>
          <p:cNvSpPr txBox="1"/>
          <p:nvPr/>
        </p:nvSpPr>
        <p:spPr>
          <a:xfrm>
            <a:off x="3316287" y="4941887"/>
            <a:ext cx="17240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rdt_send(data)</a:t>
            </a:r>
            <a:endParaRPr/>
          </a:p>
        </p:txBody>
      </p:sp>
      <p:cxnSp>
        <p:nvCxnSpPr>
          <p:cNvPr id="1725" name="Google Shape;1725;p49"/>
          <p:cNvCxnSpPr/>
          <p:nvPr/>
        </p:nvCxnSpPr>
        <p:spPr>
          <a:xfrm>
            <a:off x="3435350" y="5253037"/>
            <a:ext cx="25987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6" name="Google Shape;1726;p49"/>
          <p:cNvSpPr txBox="1"/>
          <p:nvPr/>
        </p:nvSpPr>
        <p:spPr>
          <a:xfrm>
            <a:off x="6280150" y="3106737"/>
            <a:ext cx="214947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isACK(rcvpkt,0)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27" name="Google Shape;1727;p49"/>
          <p:cNvCxnSpPr/>
          <p:nvPr/>
        </p:nvCxnSpPr>
        <p:spPr>
          <a:xfrm>
            <a:off x="6396037" y="3817937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8" name="Google Shape;1728;p49"/>
          <p:cNvSpPr txBox="1"/>
          <p:nvPr/>
        </p:nvSpPr>
        <p:spPr>
          <a:xfrm>
            <a:off x="1290637" y="5062537"/>
            <a:ext cx="1622425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corrupt(rcvpkt) 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isACK(rcvpkt,0) )</a:t>
            </a:r>
            <a:endParaRPr/>
          </a:p>
        </p:txBody>
      </p:sp>
      <p:cxnSp>
        <p:nvCxnSpPr>
          <p:cNvPr id="1729" name="Google Shape;1729;p49"/>
          <p:cNvCxnSpPr/>
          <p:nvPr/>
        </p:nvCxnSpPr>
        <p:spPr>
          <a:xfrm>
            <a:off x="1393825" y="5788025"/>
            <a:ext cx="12541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0" name="Google Shape;1730;p49"/>
          <p:cNvSpPr txBox="1"/>
          <p:nvPr/>
        </p:nvSpPr>
        <p:spPr>
          <a:xfrm>
            <a:off x="908050" y="2865437"/>
            <a:ext cx="1912937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isACK(rcvpkt,1)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31" name="Google Shape;1731;p49"/>
          <p:cNvCxnSpPr/>
          <p:nvPr/>
        </p:nvCxnSpPr>
        <p:spPr>
          <a:xfrm>
            <a:off x="1035050" y="3605212"/>
            <a:ext cx="151765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2" name="Google Shape;1732;p49"/>
          <p:cNvSpPr txBox="1"/>
          <p:nvPr/>
        </p:nvSpPr>
        <p:spPr>
          <a:xfrm>
            <a:off x="6300787" y="3798887"/>
            <a:ext cx="1514475" cy="17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stop_timer</a:t>
            </a:r>
            <a:endParaRPr/>
          </a:p>
        </p:txBody>
      </p:sp>
      <p:sp>
        <p:nvSpPr>
          <p:cNvPr id="1733" name="Google Shape;1733;p49"/>
          <p:cNvSpPr txBox="1"/>
          <p:nvPr/>
        </p:nvSpPr>
        <p:spPr>
          <a:xfrm>
            <a:off x="900112" y="3578225"/>
            <a:ext cx="1514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stop_timer</a:t>
            </a:r>
            <a:endParaRPr/>
          </a:p>
        </p:txBody>
      </p:sp>
      <p:sp>
        <p:nvSpPr>
          <p:cNvPr id="1734" name="Google Shape;1734;p49"/>
          <p:cNvSpPr/>
          <p:nvPr/>
        </p:nvSpPr>
        <p:spPr>
          <a:xfrm>
            <a:off x="6238875" y="2338387"/>
            <a:ext cx="461962" cy="682625"/>
          </a:xfrm>
          <a:custGeom>
            <a:rect b="b" l="l" r="r" t="t"/>
            <a:pathLst>
              <a:path extrusionOk="0" h="430" w="291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49"/>
          <p:cNvSpPr txBox="1"/>
          <p:nvPr/>
        </p:nvSpPr>
        <p:spPr>
          <a:xfrm>
            <a:off x="6570662" y="2516187"/>
            <a:ext cx="21161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1736" name="Google Shape;1736;p49"/>
          <p:cNvSpPr txBox="1"/>
          <p:nvPr/>
        </p:nvSpPr>
        <p:spPr>
          <a:xfrm>
            <a:off x="6592887" y="2279650"/>
            <a:ext cx="11144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endParaRPr/>
          </a:p>
        </p:txBody>
      </p:sp>
      <p:cxnSp>
        <p:nvCxnSpPr>
          <p:cNvPr id="1737" name="Google Shape;1737;p49"/>
          <p:cNvCxnSpPr/>
          <p:nvPr/>
        </p:nvCxnSpPr>
        <p:spPr>
          <a:xfrm>
            <a:off x="6681787" y="25336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8" name="Google Shape;1738;p49"/>
          <p:cNvSpPr/>
          <p:nvPr/>
        </p:nvSpPr>
        <p:spPr>
          <a:xfrm>
            <a:off x="2230437" y="4702175"/>
            <a:ext cx="692150" cy="631825"/>
          </a:xfrm>
          <a:custGeom>
            <a:rect b="b" l="l" r="r" t="t"/>
            <a:pathLst>
              <a:path extrusionOk="0" h="398" w="436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49"/>
          <p:cNvSpPr/>
          <p:nvPr/>
        </p:nvSpPr>
        <p:spPr>
          <a:xfrm>
            <a:off x="2093912" y="4332287"/>
            <a:ext cx="571500" cy="420687"/>
          </a:xfrm>
          <a:custGeom>
            <a:rect b="b" l="l" r="r" t="t"/>
            <a:pathLst>
              <a:path extrusionOk="0" h="662" w="900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49"/>
          <p:cNvSpPr txBox="1"/>
          <p:nvPr/>
        </p:nvSpPr>
        <p:spPr>
          <a:xfrm>
            <a:off x="628650" y="4460875"/>
            <a:ext cx="1824037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start_timer</a:t>
            </a:r>
            <a:endParaRPr/>
          </a:p>
        </p:txBody>
      </p:sp>
      <p:sp>
        <p:nvSpPr>
          <p:cNvPr id="1741" name="Google Shape;1741;p49"/>
          <p:cNvSpPr txBox="1"/>
          <p:nvPr/>
        </p:nvSpPr>
        <p:spPr>
          <a:xfrm>
            <a:off x="642937" y="4206875"/>
            <a:ext cx="111442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endParaRPr/>
          </a:p>
        </p:txBody>
      </p:sp>
      <p:cxnSp>
        <p:nvCxnSpPr>
          <p:cNvPr id="1742" name="Google Shape;1742;p49"/>
          <p:cNvCxnSpPr/>
          <p:nvPr/>
        </p:nvCxnSpPr>
        <p:spPr>
          <a:xfrm>
            <a:off x="746125" y="44894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3" name="Google Shape;1743;p49"/>
          <p:cNvSpPr/>
          <p:nvPr/>
        </p:nvSpPr>
        <p:spPr>
          <a:xfrm>
            <a:off x="6426200" y="4373562"/>
            <a:ext cx="579437" cy="890587"/>
          </a:xfrm>
          <a:custGeom>
            <a:rect b="b" l="l" r="r" t="t"/>
            <a:pathLst>
              <a:path extrusionOk="0" h="483" w="322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49"/>
          <p:cNvSpPr txBox="1"/>
          <p:nvPr/>
        </p:nvSpPr>
        <p:spPr>
          <a:xfrm>
            <a:off x="1036637" y="1874837"/>
            <a:ext cx="1428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</a:t>
            </a:r>
            <a:endParaRPr/>
          </a:p>
        </p:txBody>
      </p:sp>
      <p:grpSp>
        <p:nvGrpSpPr>
          <p:cNvPr id="1745" name="Google Shape;1745;p49"/>
          <p:cNvGrpSpPr/>
          <p:nvPr/>
        </p:nvGrpSpPr>
        <p:grpSpPr>
          <a:xfrm>
            <a:off x="2419350" y="2135187"/>
            <a:ext cx="1189037" cy="850900"/>
            <a:chOff x="6492875" y="5127625"/>
            <a:chExt cx="1189037" cy="850900"/>
          </a:xfrm>
        </p:grpSpPr>
        <p:sp>
          <p:nvSpPr>
            <p:cNvPr id="1746" name="Google Shape;1746;p49"/>
            <p:cNvSpPr/>
            <p:nvPr/>
          </p:nvSpPr>
          <p:spPr>
            <a:xfrm>
              <a:off x="6602412" y="5127625"/>
              <a:ext cx="944562" cy="850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9"/>
            <p:cNvSpPr txBox="1"/>
            <p:nvPr/>
          </p:nvSpPr>
          <p:spPr>
            <a:xfrm>
              <a:off x="6492875" y="5191125"/>
              <a:ext cx="1189037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0 from above</a:t>
              </a:r>
              <a:endParaRPr/>
            </a:p>
          </p:txBody>
        </p:sp>
      </p:grpSp>
      <p:cxnSp>
        <p:nvCxnSpPr>
          <p:cNvPr id="1748" name="Google Shape;1748;p49"/>
          <p:cNvCxnSpPr/>
          <p:nvPr/>
        </p:nvCxnSpPr>
        <p:spPr>
          <a:xfrm>
            <a:off x="1123950" y="2160587"/>
            <a:ext cx="11017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49" name="Google Shape;1749;p49"/>
          <p:cNvGrpSpPr/>
          <p:nvPr/>
        </p:nvGrpSpPr>
        <p:grpSpPr>
          <a:xfrm>
            <a:off x="2630487" y="3989387"/>
            <a:ext cx="889000" cy="865187"/>
            <a:chOff x="706437" y="2020887"/>
            <a:chExt cx="889000" cy="865187"/>
          </a:xfrm>
        </p:grpSpPr>
        <p:sp>
          <p:nvSpPr>
            <p:cNvPr id="1750" name="Google Shape;1750;p49"/>
            <p:cNvSpPr/>
            <p:nvPr/>
          </p:nvSpPr>
          <p:spPr>
            <a:xfrm>
              <a:off x="706437" y="2020887"/>
              <a:ext cx="889000" cy="86518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9"/>
            <p:cNvSpPr txBox="1"/>
            <p:nvPr/>
          </p:nvSpPr>
          <p:spPr>
            <a:xfrm>
              <a:off x="792162" y="2078037"/>
              <a:ext cx="714375" cy="44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ACK1</a:t>
              </a:r>
              <a:endParaRPr/>
            </a:p>
          </p:txBody>
        </p:sp>
      </p:grpSp>
      <p:sp>
        <p:nvSpPr>
          <p:cNvPr id="1752" name="Google Shape;1752;p49"/>
          <p:cNvSpPr/>
          <p:nvPr/>
        </p:nvSpPr>
        <p:spPr>
          <a:xfrm rot="10800000">
            <a:off x="2006600" y="1782762"/>
            <a:ext cx="579437" cy="890587"/>
          </a:xfrm>
          <a:custGeom>
            <a:rect b="b" l="l" r="r" t="t"/>
            <a:pathLst>
              <a:path extrusionOk="0" h="483" w="322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49"/>
          <p:cNvSpPr txBox="1"/>
          <p:nvPr/>
        </p:nvSpPr>
        <p:spPr>
          <a:xfrm>
            <a:off x="7224712" y="4852987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1754" name="Google Shape;1754;p49"/>
          <p:cNvSpPr txBox="1"/>
          <p:nvPr/>
        </p:nvSpPr>
        <p:spPr>
          <a:xfrm>
            <a:off x="6757987" y="4603750"/>
            <a:ext cx="14287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</a:t>
            </a:r>
            <a:endParaRPr/>
          </a:p>
        </p:txBody>
      </p:sp>
      <p:cxnSp>
        <p:nvCxnSpPr>
          <p:cNvPr id="1755" name="Google Shape;1755;p49"/>
          <p:cNvCxnSpPr/>
          <p:nvPr/>
        </p:nvCxnSpPr>
        <p:spPr>
          <a:xfrm>
            <a:off x="6845300" y="4889500"/>
            <a:ext cx="11017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56" name="Google Shape;1756;p49"/>
          <p:cNvSpPr txBox="1"/>
          <p:nvPr/>
        </p:nvSpPr>
        <p:spPr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1757" name="Google Shape;1757;p49"/>
          <p:cNvSpPr txBox="1"/>
          <p:nvPr/>
        </p:nvSpPr>
        <p:spPr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1758" name="Google Shape;1758;p49"/>
          <p:cNvSpPr txBox="1"/>
          <p:nvPr/>
        </p:nvSpPr>
        <p:spPr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pic>
        <p:nvPicPr>
          <p:cNvPr descr="underline_base" id="1759" name="Google Shape;17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877887"/>
            <a:ext cx="30162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765" name="Google Shape;1765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766" name="Google Shape;1766;p50"/>
          <p:cNvGrpSpPr/>
          <p:nvPr/>
        </p:nvGrpSpPr>
        <p:grpSpPr>
          <a:xfrm>
            <a:off x="3038475" y="3063875"/>
            <a:ext cx="817563" cy="795337"/>
            <a:chOff x="1528762" y="1795462"/>
            <a:chExt cx="817563" cy="795337"/>
          </a:xfrm>
        </p:grpSpPr>
        <p:sp>
          <p:nvSpPr>
            <p:cNvPr id="1767" name="Google Shape;1767;p50"/>
            <p:cNvSpPr/>
            <p:nvPr/>
          </p:nvSpPr>
          <p:spPr>
            <a:xfrm>
              <a:off x="1528762" y="1795462"/>
              <a:ext cx="777875" cy="795337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0"/>
            <p:cNvSpPr txBox="1"/>
            <p:nvPr/>
          </p:nvSpPr>
          <p:spPr>
            <a:xfrm>
              <a:off x="1546225" y="1830387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from below</a:t>
              </a:r>
              <a:endParaRPr/>
            </a:p>
          </p:txBody>
        </p:sp>
      </p:grpSp>
      <p:cxnSp>
        <p:nvCxnSpPr>
          <p:cNvPr id="1769" name="Google Shape;1769;p50"/>
          <p:cNvCxnSpPr/>
          <p:nvPr/>
        </p:nvCxnSpPr>
        <p:spPr>
          <a:xfrm>
            <a:off x="2874962" y="1993900"/>
            <a:ext cx="419100" cy="1079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70" name="Google Shape;1770;p50"/>
          <p:cNvSpPr/>
          <p:nvPr/>
        </p:nvSpPr>
        <p:spPr>
          <a:xfrm flipH="1" rot="10800000">
            <a:off x="3556000" y="2311400"/>
            <a:ext cx="1590675" cy="785812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50"/>
          <p:cNvSpPr/>
          <p:nvPr/>
        </p:nvSpPr>
        <p:spPr>
          <a:xfrm>
            <a:off x="3573462" y="3879850"/>
            <a:ext cx="1590675" cy="68897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2" name="Google Shape;1772;p50"/>
          <p:cNvGrpSpPr/>
          <p:nvPr/>
        </p:nvGrpSpPr>
        <p:grpSpPr>
          <a:xfrm>
            <a:off x="2747962" y="4492625"/>
            <a:ext cx="3852862" cy="1622425"/>
            <a:chOff x="0" y="0"/>
            <a:chExt cx="2147483647" cy="2147483647"/>
          </a:xfrm>
        </p:grpSpPr>
        <p:sp>
          <p:nvSpPr>
            <p:cNvPr id="1773" name="Google Shape;1773;p50"/>
            <p:cNvSpPr txBox="1"/>
            <p:nvPr/>
          </p:nvSpPr>
          <p:spPr>
            <a:xfrm>
              <a:off x="12573784" y="0"/>
              <a:ext cx="1728772459" cy="847493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notcorrupt(rcvpkt) </a:t>
              </a:r>
              <a:b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&amp;&amp; has_seq1(rcvpkt) </a:t>
              </a:r>
              <a:endParaRPr/>
            </a:p>
          </p:txBody>
        </p:sp>
        <p:cxnSp>
          <p:nvCxnSpPr>
            <p:cNvPr id="1774" name="Google Shape;1774;p50"/>
            <p:cNvCxnSpPr/>
            <p:nvPr/>
          </p:nvCxnSpPr>
          <p:spPr>
            <a:xfrm>
              <a:off x="58676909" y="758697030"/>
              <a:ext cx="161570027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75" name="Google Shape;1775;p50"/>
            <p:cNvSpPr txBox="1"/>
            <p:nvPr/>
          </p:nvSpPr>
          <p:spPr>
            <a:xfrm>
              <a:off x="0" y="832232857"/>
              <a:ext cx="2147483647" cy="1315250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extract(rcvpkt,data)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deliver_data(data)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make_pkt(ACK, 1,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4737100" y="3098800"/>
            <a:ext cx="825500" cy="796925"/>
            <a:chOff x="6981825" y="4973637"/>
            <a:chExt cx="825500" cy="796925"/>
          </a:xfrm>
        </p:grpSpPr>
        <p:sp>
          <p:nvSpPr>
            <p:cNvPr id="1777" name="Google Shape;1777;p50"/>
            <p:cNvSpPr/>
            <p:nvPr/>
          </p:nvSpPr>
          <p:spPr>
            <a:xfrm>
              <a:off x="6981825" y="4973637"/>
              <a:ext cx="804862" cy="7969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0"/>
            <p:cNvSpPr txBox="1"/>
            <p:nvPr/>
          </p:nvSpPr>
          <p:spPr>
            <a:xfrm>
              <a:off x="7007225" y="5021262"/>
              <a:ext cx="8001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from below</a:t>
              </a:r>
              <a:endParaRPr/>
            </a:p>
          </p:txBody>
        </p:sp>
      </p:grpSp>
      <p:sp>
        <p:nvSpPr>
          <p:cNvPr id="1779" name="Google Shape;1779;p50"/>
          <p:cNvSpPr/>
          <p:nvPr/>
        </p:nvSpPr>
        <p:spPr>
          <a:xfrm rot="-1380000">
            <a:off x="5373687" y="261143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50"/>
          <p:cNvSpPr txBox="1"/>
          <p:nvPr/>
        </p:nvSpPr>
        <p:spPr>
          <a:xfrm>
            <a:off x="3124200" y="995362"/>
            <a:ext cx="398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rdt_rcv(rcvpkt) &amp;&amp; notcorrupt(rcvpkt)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&amp;&amp; has_seq0(rcvpkt) </a:t>
            </a:r>
            <a:endParaRPr/>
          </a:p>
        </p:txBody>
      </p:sp>
      <p:cxnSp>
        <p:nvCxnSpPr>
          <p:cNvPr id="1781" name="Google Shape;1781;p50"/>
          <p:cNvCxnSpPr/>
          <p:nvPr/>
        </p:nvCxnSpPr>
        <p:spPr>
          <a:xfrm>
            <a:off x="3233737" y="1565275"/>
            <a:ext cx="191452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2" name="Google Shape;1782;p50"/>
          <p:cNvSpPr txBox="1"/>
          <p:nvPr/>
        </p:nvSpPr>
        <p:spPr>
          <a:xfrm>
            <a:off x="3136900" y="1522412"/>
            <a:ext cx="34750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extract(rcvpkt,data)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deliver_data(data)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sndpkt = </a:t>
            </a: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make_pkt(ACK, 0, chksum)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udt_send(sndpkt)</a:t>
            </a:r>
            <a:endParaRPr/>
          </a:p>
        </p:txBody>
      </p:sp>
      <p:grpSp>
        <p:nvGrpSpPr>
          <p:cNvPr id="1783" name="Google Shape;1783;p50"/>
          <p:cNvGrpSpPr/>
          <p:nvPr/>
        </p:nvGrpSpPr>
        <p:grpSpPr>
          <a:xfrm>
            <a:off x="5938837" y="2790825"/>
            <a:ext cx="3333750" cy="1108075"/>
            <a:chOff x="0" y="0"/>
            <a:chExt cx="2147483647" cy="2147483646"/>
          </a:xfrm>
        </p:grpSpPr>
        <p:sp>
          <p:nvSpPr>
            <p:cNvPr id="1784" name="Google Shape;1784;p50"/>
            <p:cNvSpPr txBox="1"/>
            <p:nvPr/>
          </p:nvSpPr>
          <p:spPr>
            <a:xfrm>
              <a:off x="21370253" y="979869506"/>
              <a:ext cx="2126113393" cy="1167614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make_pkt(ACK, 0,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  <p:sp>
          <p:nvSpPr>
            <p:cNvPr id="1785" name="Google Shape;1785;p50"/>
            <p:cNvSpPr txBox="1"/>
            <p:nvPr/>
          </p:nvSpPr>
          <p:spPr>
            <a:xfrm>
              <a:off x="0" y="0"/>
              <a:ext cx="1850183214" cy="1181873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|| has_seq0(revpkt))</a:t>
              </a:r>
              <a:endParaRPr/>
            </a:p>
          </p:txBody>
        </p:sp>
        <p:cxnSp>
          <p:nvCxnSpPr>
            <p:cNvPr id="1786" name="Google Shape;1786;p50"/>
            <p:cNvCxnSpPr/>
            <p:nvPr/>
          </p:nvCxnSpPr>
          <p:spPr>
            <a:xfrm>
              <a:off x="90756532" y="1007570397"/>
              <a:ext cx="1705326722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87" name="Google Shape;1787;p50"/>
          <p:cNvGrpSpPr/>
          <p:nvPr/>
        </p:nvGrpSpPr>
        <p:grpSpPr>
          <a:xfrm>
            <a:off x="112712" y="3265487"/>
            <a:ext cx="3321050" cy="1108075"/>
            <a:chOff x="0" y="0"/>
            <a:chExt cx="2147483647" cy="2147483647"/>
          </a:xfrm>
        </p:grpSpPr>
        <p:sp>
          <p:nvSpPr>
            <p:cNvPr id="1788" name="Google Shape;1788;p50"/>
            <p:cNvSpPr txBox="1"/>
            <p:nvPr/>
          </p:nvSpPr>
          <p:spPr>
            <a:xfrm>
              <a:off x="0" y="0"/>
              <a:ext cx="1991813772" cy="1131887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rdt_rcv(rcvpkt) &amp;&amp; (corrupt(rcvpkt) </a:t>
              </a:r>
              <a:b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|| has_seq1(rcvpkt)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9" name="Google Shape;1789;p50"/>
            <p:cNvCxnSpPr/>
            <p:nvPr/>
          </p:nvCxnSpPr>
          <p:spPr>
            <a:xfrm>
              <a:off x="72392121" y="1310389418"/>
              <a:ext cx="175835458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90" name="Google Shape;1790;p50"/>
            <p:cNvSpPr txBox="1"/>
            <p:nvPr/>
          </p:nvSpPr>
          <p:spPr>
            <a:xfrm>
              <a:off x="22943200" y="1353475395"/>
              <a:ext cx="2124540446" cy="794008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sndpkt =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make_pkt(ACK, 1, chksum)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udt_send(sndpkt)</a:t>
              </a:r>
              <a:endParaRPr/>
            </a:p>
          </p:txBody>
        </p:sp>
      </p:grpSp>
      <p:sp>
        <p:nvSpPr>
          <p:cNvPr id="1791" name="Google Shape;1791;p50"/>
          <p:cNvSpPr/>
          <p:nvPr/>
        </p:nvSpPr>
        <p:spPr>
          <a:xfrm flipH="1" rot="-1020000">
            <a:off x="2282825" y="3303587"/>
            <a:ext cx="839787" cy="8636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50"/>
          <p:cNvSpPr txBox="1"/>
          <p:nvPr>
            <p:ph type="title"/>
          </p:nvPr>
        </p:nvSpPr>
        <p:spPr>
          <a:xfrm>
            <a:off x="419100" y="185737"/>
            <a:ext cx="832485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rdt3.0: receiver</a:t>
            </a:r>
            <a:endParaRPr/>
          </a:p>
        </p:txBody>
      </p:sp>
      <p:sp>
        <p:nvSpPr>
          <p:cNvPr id="1793" name="Google Shape;1793;p50"/>
          <p:cNvSpPr txBox="1"/>
          <p:nvPr/>
        </p:nvSpPr>
        <p:spPr>
          <a:xfrm>
            <a:off x="3143250" y="6149975"/>
            <a:ext cx="30368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rdt 3.0 receiving side</a:t>
            </a:r>
            <a:endParaRPr/>
          </a:p>
        </p:txBody>
      </p:sp>
      <p:pic>
        <p:nvPicPr>
          <p:cNvPr descr="underline_base" id="1794" name="Google Shape;17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877887"/>
            <a:ext cx="3016250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800" name="Google Shape;1800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01" name="Google Shape;1801;p51"/>
          <p:cNvSpPr txBox="1"/>
          <p:nvPr/>
        </p:nvSpPr>
        <p:spPr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802" name="Google Shape;1802;p51"/>
          <p:cNvSpPr txBox="1"/>
          <p:nvPr/>
        </p:nvSpPr>
        <p:spPr>
          <a:xfrm>
            <a:off x="2811462" y="1325562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1803" name="Google Shape;1803;p51"/>
          <p:cNvSpPr txBox="1"/>
          <p:nvPr/>
        </p:nvSpPr>
        <p:spPr>
          <a:xfrm>
            <a:off x="2814637" y="2949575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1804" name="Google Shape;1804;p51"/>
          <p:cNvSpPr txBox="1"/>
          <p:nvPr/>
        </p:nvSpPr>
        <p:spPr>
          <a:xfrm>
            <a:off x="2820987" y="3805237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sp>
        <p:nvSpPr>
          <p:cNvPr id="1805" name="Google Shape;1805;p51"/>
          <p:cNvSpPr txBox="1"/>
          <p:nvPr/>
        </p:nvSpPr>
        <p:spPr>
          <a:xfrm>
            <a:off x="2817812" y="2263775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806" name="Google Shape;1806;p51"/>
          <p:cNvSpPr txBox="1"/>
          <p:nvPr/>
        </p:nvSpPr>
        <p:spPr>
          <a:xfrm>
            <a:off x="2814637" y="317500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1807" name="Google Shape;1807;p51"/>
          <p:cNvSpPr txBox="1"/>
          <p:nvPr/>
        </p:nvSpPr>
        <p:spPr>
          <a:xfrm>
            <a:off x="2814637" y="400050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808" name="Google Shape;1808;p51"/>
          <p:cNvSpPr txBox="1"/>
          <p:nvPr/>
        </p:nvSpPr>
        <p:spPr>
          <a:xfrm>
            <a:off x="300037" y="2513012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1809" name="Google Shape;1809;p51"/>
          <p:cNvSpPr txBox="1"/>
          <p:nvPr/>
        </p:nvSpPr>
        <p:spPr>
          <a:xfrm>
            <a:off x="144462" y="3606800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810" name="Google Shape;1810;p51"/>
          <p:cNvSpPr txBox="1"/>
          <p:nvPr/>
        </p:nvSpPr>
        <p:spPr>
          <a:xfrm>
            <a:off x="144462" y="273208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1811" name="Google Shape;1811;p51"/>
          <p:cNvSpPr txBox="1"/>
          <p:nvPr/>
        </p:nvSpPr>
        <p:spPr>
          <a:xfrm>
            <a:off x="288925" y="336708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/>
          </a:p>
        </p:txBody>
      </p:sp>
      <p:sp>
        <p:nvSpPr>
          <p:cNvPr id="1812" name="Google Shape;1812;p51"/>
          <p:cNvSpPr txBox="1"/>
          <p:nvPr/>
        </p:nvSpPr>
        <p:spPr>
          <a:xfrm>
            <a:off x="133350" y="177006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813" name="Google Shape;1813;p51"/>
          <p:cNvSpPr txBox="1"/>
          <p:nvPr/>
        </p:nvSpPr>
        <p:spPr>
          <a:xfrm>
            <a:off x="2809875" y="2052637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1814" name="Google Shape;1814;p51"/>
          <p:cNvGrpSpPr/>
          <p:nvPr/>
        </p:nvGrpSpPr>
        <p:grpSpPr>
          <a:xfrm>
            <a:off x="1349375" y="1839912"/>
            <a:ext cx="1471612" cy="512762"/>
            <a:chOff x="1349375" y="1839912"/>
            <a:chExt cx="1471612" cy="512762"/>
          </a:xfrm>
        </p:grpSpPr>
        <p:cxnSp>
          <p:nvCxnSpPr>
            <p:cNvPr id="1815" name="Google Shape;1815;p51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16" name="Google Shape;1816;p51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817" name="Google Shape;1817;p51"/>
          <p:cNvGrpSpPr/>
          <p:nvPr/>
        </p:nvGrpSpPr>
        <p:grpSpPr>
          <a:xfrm>
            <a:off x="1343025" y="3576637"/>
            <a:ext cx="1471612" cy="487362"/>
            <a:chOff x="1343025" y="3576637"/>
            <a:chExt cx="1471612" cy="487362"/>
          </a:xfrm>
        </p:grpSpPr>
        <p:cxnSp>
          <p:nvCxnSpPr>
            <p:cNvPr id="1818" name="Google Shape;1818;p51"/>
            <p:cNvCxnSpPr/>
            <p:nvPr/>
          </p:nvCxnSpPr>
          <p:spPr>
            <a:xfrm>
              <a:off x="1343025" y="370681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19" name="Google Shape;1819;p51"/>
            <p:cNvSpPr txBox="1"/>
            <p:nvPr/>
          </p:nvSpPr>
          <p:spPr>
            <a:xfrm>
              <a:off x="1741487" y="3576637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820" name="Google Shape;1820;p51"/>
          <p:cNvGrpSpPr/>
          <p:nvPr/>
        </p:nvGrpSpPr>
        <p:grpSpPr>
          <a:xfrm>
            <a:off x="1357312" y="2714625"/>
            <a:ext cx="1471612" cy="504824"/>
            <a:chOff x="1357312" y="2714625"/>
            <a:chExt cx="1471612" cy="504824"/>
          </a:xfrm>
        </p:grpSpPr>
        <p:cxnSp>
          <p:nvCxnSpPr>
            <p:cNvPr id="1821" name="Google Shape;1821;p51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22" name="Google Shape;1822;p51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1823" name="Google Shape;1823;p51"/>
          <p:cNvGrpSpPr/>
          <p:nvPr/>
        </p:nvGrpSpPr>
        <p:grpSpPr>
          <a:xfrm>
            <a:off x="1343025" y="3179762"/>
            <a:ext cx="1471612" cy="471487"/>
            <a:chOff x="1343025" y="3179762"/>
            <a:chExt cx="1471612" cy="471487"/>
          </a:xfrm>
        </p:grpSpPr>
        <p:cxnSp>
          <p:nvCxnSpPr>
            <p:cNvPr id="1824" name="Google Shape;1824;p51"/>
            <p:cNvCxnSpPr/>
            <p:nvPr/>
          </p:nvCxnSpPr>
          <p:spPr>
            <a:xfrm flipH="1">
              <a:off x="1343025" y="32940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25" name="Google Shape;1825;p51"/>
            <p:cNvSpPr txBox="1"/>
            <p:nvPr/>
          </p:nvSpPr>
          <p:spPr>
            <a:xfrm>
              <a:off x="1733550" y="31797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</p:grpSp>
      <p:grpSp>
        <p:nvGrpSpPr>
          <p:cNvPr id="1826" name="Google Shape;1826;p51"/>
          <p:cNvGrpSpPr/>
          <p:nvPr/>
        </p:nvGrpSpPr>
        <p:grpSpPr>
          <a:xfrm>
            <a:off x="1335087" y="2339975"/>
            <a:ext cx="1471612" cy="455612"/>
            <a:chOff x="1335087" y="2339975"/>
            <a:chExt cx="1471612" cy="455612"/>
          </a:xfrm>
        </p:grpSpPr>
        <p:cxnSp>
          <p:nvCxnSpPr>
            <p:cNvPr id="1827" name="Google Shape;1827;p51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28" name="Google Shape;1828;p51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grpSp>
        <p:nvGrpSpPr>
          <p:cNvPr id="1829" name="Google Shape;1829;p51"/>
          <p:cNvGrpSpPr/>
          <p:nvPr/>
        </p:nvGrpSpPr>
        <p:grpSpPr>
          <a:xfrm>
            <a:off x="1328737" y="4032250"/>
            <a:ext cx="1471612" cy="461962"/>
            <a:chOff x="1328737" y="4032250"/>
            <a:chExt cx="1471612" cy="461962"/>
          </a:xfrm>
        </p:grpSpPr>
        <p:cxnSp>
          <p:nvCxnSpPr>
            <p:cNvPr id="1830" name="Google Shape;1830;p51"/>
            <p:cNvCxnSpPr/>
            <p:nvPr/>
          </p:nvCxnSpPr>
          <p:spPr>
            <a:xfrm flipH="1">
              <a:off x="1328737" y="4137025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31" name="Google Shape;1831;p51"/>
            <p:cNvSpPr txBox="1"/>
            <p:nvPr/>
          </p:nvSpPr>
          <p:spPr>
            <a:xfrm>
              <a:off x="1724025" y="4032250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sp>
        <p:nvSpPr>
          <p:cNvPr id="1832" name="Google Shape;1832;p51"/>
          <p:cNvSpPr txBox="1"/>
          <p:nvPr/>
        </p:nvSpPr>
        <p:spPr>
          <a:xfrm>
            <a:off x="1636712" y="5111750"/>
            <a:ext cx="12525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(a) no loss</a:t>
            </a:r>
            <a:endParaRPr/>
          </a:p>
        </p:txBody>
      </p:sp>
      <p:sp>
        <p:nvSpPr>
          <p:cNvPr id="1833" name="Google Shape;1833;p51"/>
          <p:cNvSpPr txBox="1"/>
          <p:nvPr/>
        </p:nvSpPr>
        <p:spPr>
          <a:xfrm>
            <a:off x="4929187" y="1327150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834" name="Google Shape;1834;p51"/>
          <p:cNvSpPr txBox="1"/>
          <p:nvPr/>
        </p:nvSpPr>
        <p:spPr>
          <a:xfrm>
            <a:off x="7369175" y="1322387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1835" name="Google Shape;1835;p51"/>
          <p:cNvSpPr txBox="1"/>
          <p:nvPr/>
        </p:nvSpPr>
        <p:spPr>
          <a:xfrm>
            <a:off x="7370762" y="4238625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1836" name="Google Shape;1836;p51"/>
          <p:cNvSpPr txBox="1"/>
          <p:nvPr/>
        </p:nvSpPr>
        <p:spPr>
          <a:xfrm>
            <a:off x="7378700" y="508000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sp>
        <p:nvSpPr>
          <p:cNvPr id="1837" name="Google Shape;1837;p51"/>
          <p:cNvSpPr txBox="1"/>
          <p:nvPr/>
        </p:nvSpPr>
        <p:spPr>
          <a:xfrm>
            <a:off x="7375525" y="226060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838" name="Google Shape;1838;p51"/>
          <p:cNvSpPr txBox="1"/>
          <p:nvPr/>
        </p:nvSpPr>
        <p:spPr>
          <a:xfrm>
            <a:off x="7372350" y="444976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1839" name="Google Shape;1839;p51"/>
          <p:cNvSpPr txBox="1"/>
          <p:nvPr/>
        </p:nvSpPr>
        <p:spPr>
          <a:xfrm>
            <a:off x="7372350" y="527526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840" name="Google Shape;1840;p51"/>
          <p:cNvSpPr txBox="1"/>
          <p:nvPr/>
        </p:nvSpPr>
        <p:spPr>
          <a:xfrm>
            <a:off x="4857750" y="250983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1841" name="Google Shape;1841;p51"/>
          <p:cNvSpPr txBox="1"/>
          <p:nvPr/>
        </p:nvSpPr>
        <p:spPr>
          <a:xfrm>
            <a:off x="4702175" y="488156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842" name="Google Shape;1842;p51"/>
          <p:cNvSpPr txBox="1"/>
          <p:nvPr/>
        </p:nvSpPr>
        <p:spPr>
          <a:xfrm>
            <a:off x="4702175" y="272891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1843" name="Google Shape;1843;p51"/>
          <p:cNvSpPr txBox="1"/>
          <p:nvPr/>
        </p:nvSpPr>
        <p:spPr>
          <a:xfrm>
            <a:off x="4846637" y="4641850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/>
          </a:p>
        </p:txBody>
      </p:sp>
      <p:sp>
        <p:nvSpPr>
          <p:cNvPr id="1844" name="Google Shape;1844;p51"/>
          <p:cNvSpPr txBox="1"/>
          <p:nvPr/>
        </p:nvSpPr>
        <p:spPr>
          <a:xfrm>
            <a:off x="4691062" y="176688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845" name="Google Shape;1845;p51"/>
          <p:cNvSpPr txBox="1"/>
          <p:nvPr/>
        </p:nvSpPr>
        <p:spPr>
          <a:xfrm>
            <a:off x="7367587" y="204946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1846" name="Google Shape;1846;p51"/>
          <p:cNvGrpSpPr/>
          <p:nvPr/>
        </p:nvGrpSpPr>
        <p:grpSpPr>
          <a:xfrm>
            <a:off x="5907087" y="1836737"/>
            <a:ext cx="1471612" cy="512762"/>
            <a:chOff x="1349375" y="1839912"/>
            <a:chExt cx="1471612" cy="512762"/>
          </a:xfrm>
        </p:grpSpPr>
        <p:cxnSp>
          <p:nvCxnSpPr>
            <p:cNvPr id="1847" name="Google Shape;1847;p51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48" name="Google Shape;1848;p51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849" name="Google Shape;1849;p51"/>
          <p:cNvGrpSpPr/>
          <p:nvPr/>
        </p:nvGrpSpPr>
        <p:grpSpPr>
          <a:xfrm>
            <a:off x="5900737" y="4851400"/>
            <a:ext cx="1471612" cy="487362"/>
            <a:chOff x="1343025" y="3576637"/>
            <a:chExt cx="1471612" cy="487362"/>
          </a:xfrm>
        </p:grpSpPr>
        <p:cxnSp>
          <p:nvCxnSpPr>
            <p:cNvPr id="1850" name="Google Shape;1850;p51"/>
            <p:cNvCxnSpPr/>
            <p:nvPr/>
          </p:nvCxnSpPr>
          <p:spPr>
            <a:xfrm>
              <a:off x="1343025" y="370681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51" name="Google Shape;1851;p51"/>
            <p:cNvSpPr txBox="1"/>
            <p:nvPr/>
          </p:nvSpPr>
          <p:spPr>
            <a:xfrm>
              <a:off x="1741487" y="3576637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852" name="Google Shape;1852;p51"/>
          <p:cNvGrpSpPr/>
          <p:nvPr/>
        </p:nvGrpSpPr>
        <p:grpSpPr>
          <a:xfrm>
            <a:off x="5900737" y="4454525"/>
            <a:ext cx="1471612" cy="471487"/>
            <a:chOff x="1343025" y="3179762"/>
            <a:chExt cx="1471612" cy="471487"/>
          </a:xfrm>
        </p:grpSpPr>
        <p:cxnSp>
          <p:nvCxnSpPr>
            <p:cNvPr id="1853" name="Google Shape;1853;p51"/>
            <p:cNvCxnSpPr/>
            <p:nvPr/>
          </p:nvCxnSpPr>
          <p:spPr>
            <a:xfrm flipH="1">
              <a:off x="1343025" y="32940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54" name="Google Shape;1854;p51"/>
            <p:cNvSpPr txBox="1"/>
            <p:nvPr/>
          </p:nvSpPr>
          <p:spPr>
            <a:xfrm>
              <a:off x="1733550" y="31797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</p:grpSp>
      <p:grpSp>
        <p:nvGrpSpPr>
          <p:cNvPr id="1855" name="Google Shape;1855;p51"/>
          <p:cNvGrpSpPr/>
          <p:nvPr/>
        </p:nvGrpSpPr>
        <p:grpSpPr>
          <a:xfrm>
            <a:off x="5892800" y="2336800"/>
            <a:ext cx="1471612" cy="455612"/>
            <a:chOff x="1335087" y="2339975"/>
            <a:chExt cx="1471612" cy="455612"/>
          </a:xfrm>
        </p:grpSpPr>
        <p:cxnSp>
          <p:nvCxnSpPr>
            <p:cNvPr id="1856" name="Google Shape;1856;p51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57" name="Google Shape;1857;p51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grpSp>
        <p:nvGrpSpPr>
          <p:cNvPr id="1858" name="Google Shape;1858;p51"/>
          <p:cNvGrpSpPr/>
          <p:nvPr/>
        </p:nvGrpSpPr>
        <p:grpSpPr>
          <a:xfrm>
            <a:off x="5886450" y="5302250"/>
            <a:ext cx="1471612" cy="466725"/>
            <a:chOff x="1328737" y="4027487"/>
            <a:chExt cx="1471612" cy="466725"/>
          </a:xfrm>
        </p:grpSpPr>
        <p:cxnSp>
          <p:nvCxnSpPr>
            <p:cNvPr id="1859" name="Google Shape;1859;p51"/>
            <p:cNvCxnSpPr/>
            <p:nvPr/>
          </p:nvCxnSpPr>
          <p:spPr>
            <a:xfrm flipH="1">
              <a:off x="1328737" y="4137025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60" name="Google Shape;1860;p51"/>
            <p:cNvSpPr txBox="1"/>
            <p:nvPr/>
          </p:nvSpPr>
          <p:spPr>
            <a:xfrm>
              <a:off x="1731962" y="4027487"/>
              <a:ext cx="5969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Tahoma"/>
                  <a:ea typeface="Tahoma"/>
                  <a:cs typeface="Tahoma"/>
                  <a:sym typeface="Tahoma"/>
                </a:rPr>
                <a:t>ack0</a:t>
              </a:r>
              <a:endParaRPr/>
            </a:p>
          </p:txBody>
        </p:sp>
      </p:grpSp>
      <p:sp>
        <p:nvSpPr>
          <p:cNvPr id="1861" name="Google Shape;1861;p51"/>
          <p:cNvSpPr txBox="1"/>
          <p:nvPr/>
        </p:nvSpPr>
        <p:spPr>
          <a:xfrm>
            <a:off x="5980112" y="6019800"/>
            <a:ext cx="16716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(b) packet loss</a:t>
            </a:r>
            <a:endParaRPr/>
          </a:p>
        </p:txBody>
      </p:sp>
      <p:grpSp>
        <p:nvGrpSpPr>
          <p:cNvPr id="1862" name="Google Shape;1862;p51"/>
          <p:cNvGrpSpPr/>
          <p:nvPr/>
        </p:nvGrpSpPr>
        <p:grpSpPr>
          <a:xfrm>
            <a:off x="5915025" y="2711450"/>
            <a:ext cx="1157287" cy="738188"/>
            <a:chOff x="5915025" y="2678112"/>
            <a:chExt cx="1157287" cy="738188"/>
          </a:xfrm>
        </p:grpSpPr>
        <p:cxnSp>
          <p:nvCxnSpPr>
            <p:cNvPr id="1863" name="Google Shape;1863;p51"/>
            <p:cNvCxnSpPr/>
            <p:nvPr/>
          </p:nvCxnSpPr>
          <p:spPr>
            <a:xfrm>
              <a:off x="5915025" y="2825750"/>
              <a:ext cx="869950" cy="234950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64" name="Google Shape;1864;p51"/>
            <p:cNvSpPr txBox="1"/>
            <p:nvPr/>
          </p:nvSpPr>
          <p:spPr>
            <a:xfrm>
              <a:off x="6294437" y="26781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  <p:sp>
          <p:nvSpPr>
            <p:cNvPr id="1865" name="Google Shape;1865;p51"/>
            <p:cNvSpPr txBox="1"/>
            <p:nvPr/>
          </p:nvSpPr>
          <p:spPr>
            <a:xfrm>
              <a:off x="6643687" y="2870200"/>
              <a:ext cx="341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1866" name="Google Shape;1866;p51"/>
            <p:cNvSpPr txBox="1"/>
            <p:nvPr/>
          </p:nvSpPr>
          <p:spPr>
            <a:xfrm>
              <a:off x="6550025" y="3079750"/>
              <a:ext cx="522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/>
            </a:p>
          </p:txBody>
        </p:sp>
      </p:grpSp>
      <p:grpSp>
        <p:nvGrpSpPr>
          <p:cNvPr id="1867" name="Google Shape;1867;p51"/>
          <p:cNvGrpSpPr/>
          <p:nvPr/>
        </p:nvGrpSpPr>
        <p:grpSpPr>
          <a:xfrm>
            <a:off x="5795962" y="3014662"/>
            <a:ext cx="122237" cy="1033462"/>
            <a:chOff x="5795962" y="2981325"/>
            <a:chExt cx="123825" cy="1528762"/>
          </a:xfrm>
        </p:grpSpPr>
        <p:cxnSp>
          <p:nvCxnSpPr>
            <p:cNvPr id="1868" name="Google Shape;1868;p51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9" name="Google Shape;1869;p51"/>
            <p:cNvCxnSpPr/>
            <p:nvPr/>
          </p:nvCxnSpPr>
          <p:spPr>
            <a:xfrm rot="10800000">
              <a:off x="5795962" y="2981325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0" name="Google Shape;1870;p51"/>
            <p:cNvCxnSpPr/>
            <p:nvPr/>
          </p:nvCxnSpPr>
          <p:spPr>
            <a:xfrm rot="10800000">
              <a:off x="5795962" y="4510087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871" name="Google Shape;1871;p51"/>
          <p:cNvGrpSpPr/>
          <p:nvPr/>
        </p:nvGrpSpPr>
        <p:grpSpPr>
          <a:xfrm>
            <a:off x="5924550" y="4003675"/>
            <a:ext cx="1471612" cy="504824"/>
            <a:chOff x="1357312" y="2714625"/>
            <a:chExt cx="1471612" cy="504824"/>
          </a:xfrm>
        </p:grpSpPr>
        <p:cxnSp>
          <p:nvCxnSpPr>
            <p:cNvPr id="1872" name="Google Shape;1872;p51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73" name="Google Shape;1873;p51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1874" name="Google Shape;1874;p51"/>
          <p:cNvGrpSpPr/>
          <p:nvPr/>
        </p:nvGrpSpPr>
        <p:grpSpPr>
          <a:xfrm>
            <a:off x="4492625" y="3627437"/>
            <a:ext cx="1377950" cy="731837"/>
            <a:chOff x="4448175" y="3727450"/>
            <a:chExt cx="1377950" cy="731837"/>
          </a:xfrm>
        </p:grpSpPr>
        <p:pic>
          <p:nvPicPr>
            <p:cNvPr descr="alarm_clock_ringing" id="1875" name="Google Shape;187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18025" y="3727450"/>
              <a:ext cx="436562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6" name="Google Shape;1876;p51"/>
            <p:cNvSpPr txBox="1"/>
            <p:nvPr/>
          </p:nvSpPr>
          <p:spPr>
            <a:xfrm>
              <a:off x="4448175" y="3954462"/>
              <a:ext cx="1377950" cy="50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/>
            </a:p>
          </p:txBody>
        </p:sp>
      </p:grpSp>
      <p:sp>
        <p:nvSpPr>
          <p:cNvPr id="1877" name="Google Shape;1877;p51"/>
          <p:cNvSpPr txBox="1"/>
          <p:nvPr>
            <p:ph type="title"/>
          </p:nvPr>
        </p:nvSpPr>
        <p:spPr>
          <a:xfrm>
            <a:off x="377825" y="252412"/>
            <a:ext cx="39370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in action</a:t>
            </a:r>
            <a:endParaRPr/>
          </a:p>
        </p:txBody>
      </p:sp>
      <p:pic>
        <p:nvPicPr>
          <p:cNvPr descr="underline_base" id="1878" name="Google Shape;187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275" y="768350"/>
            <a:ext cx="3382962" cy="13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884" name="Google Shape;1884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85" name="Google Shape;1885;p52"/>
          <p:cNvSpPr txBox="1"/>
          <p:nvPr>
            <p:ph type="title"/>
          </p:nvPr>
        </p:nvSpPr>
        <p:spPr>
          <a:xfrm>
            <a:off x="377825" y="252412"/>
            <a:ext cx="39370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in action</a:t>
            </a:r>
            <a:endParaRPr/>
          </a:p>
        </p:txBody>
      </p:sp>
      <p:pic>
        <p:nvPicPr>
          <p:cNvPr descr="underline_base" id="1886" name="Google Shape;188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75" y="768350"/>
            <a:ext cx="3382962" cy="13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52"/>
          <p:cNvSpPr txBox="1"/>
          <p:nvPr/>
        </p:nvSpPr>
        <p:spPr>
          <a:xfrm>
            <a:off x="2892425" y="2713037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1888" name="Google Shape;1888;p52"/>
          <p:cNvSpPr txBox="1"/>
          <p:nvPr/>
        </p:nvSpPr>
        <p:spPr>
          <a:xfrm>
            <a:off x="2892425" y="293846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1889" name="Google Shape;1889;p52"/>
          <p:cNvSpPr txBox="1"/>
          <p:nvPr/>
        </p:nvSpPr>
        <p:spPr>
          <a:xfrm>
            <a:off x="2873375" y="4129087"/>
            <a:ext cx="1568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/>
          </a:p>
        </p:txBody>
      </p:sp>
      <p:grpSp>
        <p:nvGrpSpPr>
          <p:cNvPr id="1890" name="Google Shape;1890;p52"/>
          <p:cNvGrpSpPr/>
          <p:nvPr/>
        </p:nvGrpSpPr>
        <p:grpSpPr>
          <a:xfrm>
            <a:off x="1423987" y="2486025"/>
            <a:ext cx="1471612" cy="504824"/>
            <a:chOff x="1357312" y="2714625"/>
            <a:chExt cx="1471612" cy="504824"/>
          </a:xfrm>
        </p:grpSpPr>
        <p:cxnSp>
          <p:nvCxnSpPr>
            <p:cNvPr id="1891" name="Google Shape;1891;p52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92" name="Google Shape;1892;p52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sp>
        <p:nvSpPr>
          <p:cNvPr id="1893" name="Google Shape;1893;p52"/>
          <p:cNvSpPr txBox="1"/>
          <p:nvPr/>
        </p:nvSpPr>
        <p:spPr>
          <a:xfrm>
            <a:off x="436562" y="1104900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894" name="Google Shape;1894;p52"/>
          <p:cNvSpPr txBox="1"/>
          <p:nvPr/>
        </p:nvSpPr>
        <p:spPr>
          <a:xfrm>
            <a:off x="2876550" y="1100137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1895" name="Google Shape;1895;p52"/>
          <p:cNvSpPr txBox="1"/>
          <p:nvPr/>
        </p:nvSpPr>
        <p:spPr>
          <a:xfrm>
            <a:off x="2889250" y="386080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1896" name="Google Shape;1896;p52"/>
          <p:cNvSpPr txBox="1"/>
          <p:nvPr/>
        </p:nvSpPr>
        <p:spPr>
          <a:xfrm>
            <a:off x="2886075" y="485775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sp>
        <p:nvSpPr>
          <p:cNvPr id="1897" name="Google Shape;1897;p52"/>
          <p:cNvSpPr txBox="1"/>
          <p:nvPr/>
        </p:nvSpPr>
        <p:spPr>
          <a:xfrm>
            <a:off x="2882900" y="2038350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898" name="Google Shape;1898;p52"/>
          <p:cNvSpPr txBox="1"/>
          <p:nvPr/>
        </p:nvSpPr>
        <p:spPr>
          <a:xfrm>
            <a:off x="2901950" y="4283075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1899" name="Google Shape;1899;p52"/>
          <p:cNvSpPr txBox="1"/>
          <p:nvPr/>
        </p:nvSpPr>
        <p:spPr>
          <a:xfrm>
            <a:off x="2879725" y="505301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900" name="Google Shape;1900;p52"/>
          <p:cNvSpPr txBox="1"/>
          <p:nvPr/>
        </p:nvSpPr>
        <p:spPr>
          <a:xfrm>
            <a:off x="365125" y="228758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1901" name="Google Shape;1901;p52"/>
          <p:cNvSpPr txBox="1"/>
          <p:nvPr/>
        </p:nvSpPr>
        <p:spPr>
          <a:xfrm>
            <a:off x="209550" y="465931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902" name="Google Shape;1902;p52"/>
          <p:cNvSpPr txBox="1"/>
          <p:nvPr/>
        </p:nvSpPr>
        <p:spPr>
          <a:xfrm>
            <a:off x="209550" y="2506662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1903" name="Google Shape;1903;p52"/>
          <p:cNvSpPr txBox="1"/>
          <p:nvPr/>
        </p:nvSpPr>
        <p:spPr>
          <a:xfrm>
            <a:off x="354012" y="4419600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</a:t>
            </a:r>
            <a:endParaRPr/>
          </a:p>
        </p:txBody>
      </p:sp>
      <p:sp>
        <p:nvSpPr>
          <p:cNvPr id="1904" name="Google Shape;1904;p52"/>
          <p:cNvSpPr txBox="1"/>
          <p:nvPr/>
        </p:nvSpPr>
        <p:spPr>
          <a:xfrm>
            <a:off x="198437" y="1544637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905" name="Google Shape;1905;p52"/>
          <p:cNvSpPr txBox="1"/>
          <p:nvPr/>
        </p:nvSpPr>
        <p:spPr>
          <a:xfrm>
            <a:off x="2874962" y="182721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1906" name="Google Shape;1906;p52"/>
          <p:cNvGrpSpPr/>
          <p:nvPr/>
        </p:nvGrpSpPr>
        <p:grpSpPr>
          <a:xfrm>
            <a:off x="1414462" y="1614487"/>
            <a:ext cx="1471612" cy="512762"/>
            <a:chOff x="1349375" y="1839912"/>
            <a:chExt cx="1471612" cy="512762"/>
          </a:xfrm>
        </p:grpSpPr>
        <p:cxnSp>
          <p:nvCxnSpPr>
            <p:cNvPr id="1907" name="Google Shape;1907;p52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08" name="Google Shape;1908;p52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909" name="Google Shape;1909;p52"/>
          <p:cNvGrpSpPr/>
          <p:nvPr/>
        </p:nvGrpSpPr>
        <p:grpSpPr>
          <a:xfrm>
            <a:off x="1408112" y="4629150"/>
            <a:ext cx="1471612" cy="487362"/>
            <a:chOff x="1343025" y="3576637"/>
            <a:chExt cx="1471612" cy="487362"/>
          </a:xfrm>
        </p:grpSpPr>
        <p:cxnSp>
          <p:nvCxnSpPr>
            <p:cNvPr id="1910" name="Google Shape;1910;p52"/>
            <p:cNvCxnSpPr/>
            <p:nvPr/>
          </p:nvCxnSpPr>
          <p:spPr>
            <a:xfrm>
              <a:off x="1343025" y="370681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1" name="Google Shape;1911;p52"/>
            <p:cNvSpPr txBox="1"/>
            <p:nvPr/>
          </p:nvSpPr>
          <p:spPr>
            <a:xfrm>
              <a:off x="1741487" y="3576637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912" name="Google Shape;1912;p52"/>
          <p:cNvGrpSpPr/>
          <p:nvPr/>
        </p:nvGrpSpPr>
        <p:grpSpPr>
          <a:xfrm>
            <a:off x="1408112" y="4232275"/>
            <a:ext cx="1471612" cy="471487"/>
            <a:chOff x="1343025" y="3179762"/>
            <a:chExt cx="1471612" cy="471487"/>
          </a:xfrm>
        </p:grpSpPr>
        <p:cxnSp>
          <p:nvCxnSpPr>
            <p:cNvPr id="1913" name="Google Shape;1913;p52"/>
            <p:cNvCxnSpPr/>
            <p:nvPr/>
          </p:nvCxnSpPr>
          <p:spPr>
            <a:xfrm flipH="1">
              <a:off x="1343025" y="32940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4" name="Google Shape;1914;p52"/>
            <p:cNvSpPr txBox="1"/>
            <p:nvPr/>
          </p:nvSpPr>
          <p:spPr>
            <a:xfrm>
              <a:off x="1733550" y="31797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</p:grpSp>
      <p:grpSp>
        <p:nvGrpSpPr>
          <p:cNvPr id="1915" name="Google Shape;1915;p52"/>
          <p:cNvGrpSpPr/>
          <p:nvPr/>
        </p:nvGrpSpPr>
        <p:grpSpPr>
          <a:xfrm>
            <a:off x="1400175" y="2114550"/>
            <a:ext cx="1471612" cy="455612"/>
            <a:chOff x="1335087" y="2339975"/>
            <a:chExt cx="1471612" cy="455612"/>
          </a:xfrm>
        </p:grpSpPr>
        <p:cxnSp>
          <p:nvCxnSpPr>
            <p:cNvPr id="1916" name="Google Shape;1916;p52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7" name="Google Shape;1917;p52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grpSp>
        <p:nvGrpSpPr>
          <p:cNvPr id="1918" name="Google Shape;1918;p52"/>
          <p:cNvGrpSpPr/>
          <p:nvPr/>
        </p:nvGrpSpPr>
        <p:grpSpPr>
          <a:xfrm>
            <a:off x="1393825" y="5084762"/>
            <a:ext cx="1471612" cy="461962"/>
            <a:chOff x="1328737" y="4032250"/>
            <a:chExt cx="1471612" cy="461962"/>
          </a:xfrm>
        </p:grpSpPr>
        <p:cxnSp>
          <p:nvCxnSpPr>
            <p:cNvPr id="1919" name="Google Shape;1919;p52"/>
            <p:cNvCxnSpPr/>
            <p:nvPr/>
          </p:nvCxnSpPr>
          <p:spPr>
            <a:xfrm flipH="1">
              <a:off x="1328737" y="4137025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20" name="Google Shape;1920;p52"/>
            <p:cNvSpPr txBox="1"/>
            <p:nvPr/>
          </p:nvSpPr>
          <p:spPr>
            <a:xfrm>
              <a:off x="1724025" y="4032250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sp>
        <p:nvSpPr>
          <p:cNvPr id="1921" name="Google Shape;1921;p52"/>
          <p:cNvSpPr txBox="1"/>
          <p:nvPr/>
        </p:nvSpPr>
        <p:spPr>
          <a:xfrm>
            <a:off x="1192212" y="5797550"/>
            <a:ext cx="139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(c) ACK loss</a:t>
            </a:r>
            <a:endParaRPr/>
          </a:p>
        </p:txBody>
      </p:sp>
      <p:grpSp>
        <p:nvGrpSpPr>
          <p:cNvPr id="1922" name="Google Shape;1922;p52"/>
          <p:cNvGrpSpPr/>
          <p:nvPr/>
        </p:nvGrpSpPr>
        <p:grpSpPr>
          <a:xfrm>
            <a:off x="1679575" y="2886075"/>
            <a:ext cx="1212850" cy="719138"/>
            <a:chOff x="2101850" y="3065462"/>
            <a:chExt cx="1212850" cy="719138"/>
          </a:xfrm>
        </p:grpSpPr>
        <p:cxnSp>
          <p:nvCxnSpPr>
            <p:cNvPr id="1923" name="Google Shape;1923;p52"/>
            <p:cNvCxnSpPr/>
            <p:nvPr/>
          </p:nvCxnSpPr>
          <p:spPr>
            <a:xfrm flipH="1">
              <a:off x="2403475" y="3224212"/>
              <a:ext cx="911225" cy="209550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24" name="Google Shape;1924;p52"/>
            <p:cNvSpPr txBox="1"/>
            <p:nvPr/>
          </p:nvSpPr>
          <p:spPr>
            <a:xfrm>
              <a:off x="2311400" y="3065462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  <p:sp>
          <p:nvSpPr>
            <p:cNvPr id="1925" name="Google Shape;1925;p52"/>
            <p:cNvSpPr txBox="1"/>
            <p:nvPr/>
          </p:nvSpPr>
          <p:spPr>
            <a:xfrm>
              <a:off x="2195512" y="3238500"/>
              <a:ext cx="3413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1926" name="Google Shape;1926;p52"/>
            <p:cNvSpPr txBox="1"/>
            <p:nvPr/>
          </p:nvSpPr>
          <p:spPr>
            <a:xfrm>
              <a:off x="2101850" y="3448050"/>
              <a:ext cx="522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1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loss</a:t>
              </a:r>
              <a:endParaRPr/>
            </a:p>
          </p:txBody>
        </p:sp>
      </p:grpSp>
      <p:grpSp>
        <p:nvGrpSpPr>
          <p:cNvPr id="1927" name="Google Shape;1927;p52"/>
          <p:cNvGrpSpPr/>
          <p:nvPr/>
        </p:nvGrpSpPr>
        <p:grpSpPr>
          <a:xfrm>
            <a:off x="1303337" y="2792412"/>
            <a:ext cx="122237" cy="1033462"/>
            <a:chOff x="5795962" y="2981325"/>
            <a:chExt cx="123825" cy="1528762"/>
          </a:xfrm>
        </p:grpSpPr>
        <p:cxnSp>
          <p:nvCxnSpPr>
            <p:cNvPr id="1928" name="Google Shape;1928;p52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9" name="Google Shape;1929;p52"/>
            <p:cNvCxnSpPr/>
            <p:nvPr/>
          </p:nvCxnSpPr>
          <p:spPr>
            <a:xfrm rot="10800000">
              <a:off x="5795962" y="2981325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0" name="Google Shape;1930;p52"/>
            <p:cNvCxnSpPr/>
            <p:nvPr/>
          </p:nvCxnSpPr>
          <p:spPr>
            <a:xfrm rot="10800000">
              <a:off x="5795962" y="4510087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31" name="Google Shape;1931;p52"/>
          <p:cNvGrpSpPr/>
          <p:nvPr/>
        </p:nvGrpSpPr>
        <p:grpSpPr>
          <a:xfrm>
            <a:off x="1431925" y="3781425"/>
            <a:ext cx="1471612" cy="504824"/>
            <a:chOff x="1357312" y="2714625"/>
            <a:chExt cx="1471612" cy="504824"/>
          </a:xfrm>
        </p:grpSpPr>
        <p:cxnSp>
          <p:nvCxnSpPr>
            <p:cNvPr id="1932" name="Google Shape;1932;p52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33" name="Google Shape;1933;p52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1934" name="Google Shape;1934;p52"/>
          <p:cNvGrpSpPr/>
          <p:nvPr/>
        </p:nvGrpSpPr>
        <p:grpSpPr>
          <a:xfrm>
            <a:off x="0" y="3405187"/>
            <a:ext cx="1377950" cy="731837"/>
            <a:chOff x="4448175" y="3727450"/>
            <a:chExt cx="1377950" cy="731837"/>
          </a:xfrm>
        </p:grpSpPr>
        <p:pic>
          <p:nvPicPr>
            <p:cNvPr descr="alarm_clock_ringing" id="1935" name="Google Shape;1935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18025" y="3727450"/>
              <a:ext cx="436562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6" name="Google Shape;1936;p52"/>
            <p:cNvSpPr txBox="1"/>
            <p:nvPr/>
          </p:nvSpPr>
          <p:spPr>
            <a:xfrm>
              <a:off x="4448175" y="3954462"/>
              <a:ext cx="1377950" cy="50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/>
            </a:p>
          </p:txBody>
        </p:sp>
      </p:grpSp>
      <p:sp>
        <p:nvSpPr>
          <p:cNvPr id="1937" name="Google Shape;1937;p52"/>
          <p:cNvSpPr txBox="1"/>
          <p:nvPr/>
        </p:nvSpPr>
        <p:spPr>
          <a:xfrm>
            <a:off x="7594600" y="2374900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1938" name="Google Shape;1938;p52"/>
          <p:cNvSpPr txBox="1"/>
          <p:nvPr/>
        </p:nvSpPr>
        <p:spPr>
          <a:xfrm>
            <a:off x="7594600" y="2600325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ack1</a:t>
            </a:r>
            <a:endParaRPr/>
          </a:p>
        </p:txBody>
      </p:sp>
      <p:sp>
        <p:nvSpPr>
          <p:cNvPr id="1939" name="Google Shape;1939;p52"/>
          <p:cNvSpPr txBox="1"/>
          <p:nvPr/>
        </p:nvSpPr>
        <p:spPr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(detect duplicate)</a:t>
            </a:r>
            <a:endParaRPr/>
          </a:p>
        </p:txBody>
      </p:sp>
      <p:grpSp>
        <p:nvGrpSpPr>
          <p:cNvPr id="1940" name="Google Shape;1940;p52"/>
          <p:cNvGrpSpPr/>
          <p:nvPr/>
        </p:nvGrpSpPr>
        <p:grpSpPr>
          <a:xfrm>
            <a:off x="6126162" y="2147887"/>
            <a:ext cx="1471612" cy="504824"/>
            <a:chOff x="1357312" y="2714625"/>
            <a:chExt cx="1471612" cy="504824"/>
          </a:xfrm>
        </p:grpSpPr>
        <p:cxnSp>
          <p:nvCxnSpPr>
            <p:cNvPr id="1941" name="Google Shape;1941;p52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42" name="Google Shape;1942;p52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sp>
        <p:nvSpPr>
          <p:cNvPr id="1943" name="Google Shape;1943;p52"/>
          <p:cNvSpPr txBox="1"/>
          <p:nvPr/>
        </p:nvSpPr>
        <p:spPr>
          <a:xfrm>
            <a:off x="5138737" y="766762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1944" name="Google Shape;1944;p52"/>
          <p:cNvSpPr txBox="1"/>
          <p:nvPr/>
        </p:nvSpPr>
        <p:spPr>
          <a:xfrm>
            <a:off x="7578725" y="762000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sp>
        <p:nvSpPr>
          <p:cNvPr id="1945" name="Google Shape;1945;p52"/>
          <p:cNvSpPr txBox="1"/>
          <p:nvPr/>
        </p:nvSpPr>
        <p:spPr>
          <a:xfrm>
            <a:off x="7572375" y="354171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pkt1</a:t>
            </a:r>
            <a:endParaRPr/>
          </a:p>
        </p:txBody>
      </p:sp>
      <p:sp>
        <p:nvSpPr>
          <p:cNvPr id="1946" name="Google Shape;1946;p52"/>
          <p:cNvSpPr txBox="1"/>
          <p:nvPr/>
        </p:nvSpPr>
        <p:spPr>
          <a:xfrm>
            <a:off x="7585075" y="1700212"/>
            <a:ext cx="1196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ack0</a:t>
            </a:r>
            <a:endParaRPr/>
          </a:p>
        </p:txBody>
      </p:sp>
      <p:sp>
        <p:nvSpPr>
          <p:cNvPr id="1947" name="Google Shape;1947;p52"/>
          <p:cNvSpPr txBox="1"/>
          <p:nvPr/>
        </p:nvSpPr>
        <p:spPr>
          <a:xfrm>
            <a:off x="5067300" y="1949450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</a:t>
            </a:r>
            <a:endParaRPr/>
          </a:p>
        </p:txBody>
      </p:sp>
      <p:sp>
        <p:nvSpPr>
          <p:cNvPr id="1948" name="Google Shape;1948;p52"/>
          <p:cNvSpPr txBox="1"/>
          <p:nvPr/>
        </p:nvSpPr>
        <p:spPr>
          <a:xfrm>
            <a:off x="4911725" y="2168525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pkt1</a:t>
            </a:r>
            <a:endParaRPr/>
          </a:p>
        </p:txBody>
      </p:sp>
      <p:sp>
        <p:nvSpPr>
          <p:cNvPr id="1949" name="Google Shape;1949;p52"/>
          <p:cNvSpPr txBox="1"/>
          <p:nvPr/>
        </p:nvSpPr>
        <p:spPr>
          <a:xfrm>
            <a:off x="4900612" y="1206500"/>
            <a:ext cx="1174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pkt0</a:t>
            </a:r>
            <a:endParaRPr/>
          </a:p>
        </p:txBody>
      </p:sp>
      <p:sp>
        <p:nvSpPr>
          <p:cNvPr id="1950" name="Google Shape;1950;p52"/>
          <p:cNvSpPr txBox="1"/>
          <p:nvPr/>
        </p:nvSpPr>
        <p:spPr>
          <a:xfrm>
            <a:off x="7577137" y="1489075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pkt0</a:t>
            </a:r>
            <a:endParaRPr/>
          </a:p>
        </p:txBody>
      </p:sp>
      <p:grpSp>
        <p:nvGrpSpPr>
          <p:cNvPr id="1951" name="Google Shape;1951;p52"/>
          <p:cNvGrpSpPr/>
          <p:nvPr/>
        </p:nvGrpSpPr>
        <p:grpSpPr>
          <a:xfrm>
            <a:off x="6116637" y="1276350"/>
            <a:ext cx="1471612" cy="512762"/>
            <a:chOff x="1349375" y="1839912"/>
            <a:chExt cx="1471612" cy="512762"/>
          </a:xfrm>
        </p:grpSpPr>
        <p:cxnSp>
          <p:nvCxnSpPr>
            <p:cNvPr id="1952" name="Google Shape;1952;p52"/>
            <p:cNvCxnSpPr/>
            <p:nvPr/>
          </p:nvCxnSpPr>
          <p:spPr>
            <a:xfrm>
              <a:off x="1349375" y="1995487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53" name="Google Shape;1953;p52"/>
            <p:cNvSpPr txBox="1"/>
            <p:nvPr/>
          </p:nvSpPr>
          <p:spPr>
            <a:xfrm>
              <a:off x="1746250" y="1839912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pkt0</a:t>
              </a:r>
              <a:endParaRPr/>
            </a:p>
          </p:txBody>
        </p:sp>
      </p:grpSp>
      <p:grpSp>
        <p:nvGrpSpPr>
          <p:cNvPr id="1954" name="Google Shape;1954;p52"/>
          <p:cNvGrpSpPr/>
          <p:nvPr/>
        </p:nvGrpSpPr>
        <p:grpSpPr>
          <a:xfrm>
            <a:off x="6102350" y="1776412"/>
            <a:ext cx="1471612" cy="455612"/>
            <a:chOff x="1335087" y="2339975"/>
            <a:chExt cx="1471612" cy="455612"/>
          </a:xfrm>
        </p:grpSpPr>
        <p:cxnSp>
          <p:nvCxnSpPr>
            <p:cNvPr id="1955" name="Google Shape;1955;p52"/>
            <p:cNvCxnSpPr/>
            <p:nvPr/>
          </p:nvCxnSpPr>
          <p:spPr>
            <a:xfrm flipH="1">
              <a:off x="1335087" y="2438400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56" name="Google Shape;1956;p52"/>
            <p:cNvSpPr txBox="1"/>
            <p:nvPr/>
          </p:nvSpPr>
          <p:spPr>
            <a:xfrm>
              <a:off x="1728787" y="2339975"/>
              <a:ext cx="6127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ack0</a:t>
              </a:r>
              <a:endParaRPr/>
            </a:p>
          </p:txBody>
        </p:sp>
      </p:grpSp>
      <p:sp>
        <p:nvSpPr>
          <p:cNvPr id="1957" name="Google Shape;1957;p52"/>
          <p:cNvSpPr txBox="1"/>
          <p:nvPr/>
        </p:nvSpPr>
        <p:spPr>
          <a:xfrm>
            <a:off x="4757737" y="5764212"/>
            <a:ext cx="386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(d) premature timeout/ delayed ACK</a:t>
            </a:r>
            <a:endParaRPr/>
          </a:p>
        </p:txBody>
      </p:sp>
      <p:grpSp>
        <p:nvGrpSpPr>
          <p:cNvPr id="1958" name="Google Shape;1958;p52"/>
          <p:cNvGrpSpPr/>
          <p:nvPr/>
        </p:nvGrpSpPr>
        <p:grpSpPr>
          <a:xfrm>
            <a:off x="6005512" y="2454275"/>
            <a:ext cx="122237" cy="1033462"/>
            <a:chOff x="5795962" y="2981325"/>
            <a:chExt cx="123825" cy="1528762"/>
          </a:xfrm>
        </p:grpSpPr>
        <p:cxnSp>
          <p:nvCxnSpPr>
            <p:cNvPr id="1959" name="Google Shape;1959;p52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0" name="Google Shape;1960;p52"/>
            <p:cNvCxnSpPr/>
            <p:nvPr/>
          </p:nvCxnSpPr>
          <p:spPr>
            <a:xfrm rot="10800000">
              <a:off x="5795962" y="2981325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1" name="Google Shape;1961;p52"/>
            <p:cNvCxnSpPr/>
            <p:nvPr/>
          </p:nvCxnSpPr>
          <p:spPr>
            <a:xfrm rot="10800000">
              <a:off x="5795962" y="4510087"/>
              <a:ext cx="1190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62" name="Google Shape;1962;p52"/>
          <p:cNvGrpSpPr/>
          <p:nvPr/>
        </p:nvGrpSpPr>
        <p:grpSpPr>
          <a:xfrm>
            <a:off x="6134100" y="3443287"/>
            <a:ext cx="1471612" cy="504824"/>
            <a:chOff x="1357312" y="2714625"/>
            <a:chExt cx="1471612" cy="504824"/>
          </a:xfrm>
        </p:grpSpPr>
        <p:cxnSp>
          <p:nvCxnSpPr>
            <p:cNvPr id="1963" name="Google Shape;1963;p52"/>
            <p:cNvCxnSpPr/>
            <p:nvPr/>
          </p:nvCxnSpPr>
          <p:spPr>
            <a:xfrm>
              <a:off x="1357312" y="2862262"/>
              <a:ext cx="1471612" cy="357187"/>
            </a:xfrm>
            <a:prstGeom prst="straightConnector1">
              <a:avLst/>
            </a:prstGeom>
            <a:noFill/>
            <a:ln cap="flat" cmpd="sng" w="28575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64" name="Google Shape;1964;p52"/>
            <p:cNvSpPr txBox="1"/>
            <p:nvPr/>
          </p:nvSpPr>
          <p:spPr>
            <a:xfrm>
              <a:off x="1736725" y="2714625"/>
              <a:ext cx="5683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pkt1</a:t>
              </a:r>
              <a:endParaRPr/>
            </a:p>
          </p:txBody>
        </p:sp>
      </p:grpSp>
      <p:grpSp>
        <p:nvGrpSpPr>
          <p:cNvPr id="1965" name="Google Shape;1965;p52"/>
          <p:cNvGrpSpPr/>
          <p:nvPr/>
        </p:nvGrpSpPr>
        <p:grpSpPr>
          <a:xfrm>
            <a:off x="4702175" y="3067050"/>
            <a:ext cx="1377950" cy="731837"/>
            <a:chOff x="4448175" y="3727450"/>
            <a:chExt cx="1377950" cy="731837"/>
          </a:xfrm>
        </p:grpSpPr>
        <p:pic>
          <p:nvPicPr>
            <p:cNvPr descr="alarm_clock_ringing" id="1966" name="Google Shape;1966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18025" y="3727450"/>
              <a:ext cx="436562" cy="4810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7" name="Google Shape;1967;p52"/>
            <p:cNvSpPr txBox="1"/>
            <p:nvPr/>
          </p:nvSpPr>
          <p:spPr>
            <a:xfrm>
              <a:off x="4448175" y="3954462"/>
              <a:ext cx="1377950" cy="50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pkt1</a:t>
              </a:r>
              <a:endParaRPr/>
            </a:p>
          </p:txBody>
        </p:sp>
      </p:grpSp>
      <p:grpSp>
        <p:nvGrpSpPr>
          <p:cNvPr id="1968" name="Google Shape;1968;p52"/>
          <p:cNvGrpSpPr/>
          <p:nvPr/>
        </p:nvGrpSpPr>
        <p:grpSpPr>
          <a:xfrm>
            <a:off x="6523037" y="2706687"/>
            <a:ext cx="1071562" cy="752475"/>
            <a:chOff x="6478587" y="2706687"/>
            <a:chExt cx="1116012" cy="719137"/>
          </a:xfrm>
        </p:grpSpPr>
        <p:cxnSp>
          <p:nvCxnSpPr>
            <p:cNvPr id="1969" name="Google Shape;1969;p52"/>
            <p:cNvCxnSpPr/>
            <p:nvPr/>
          </p:nvCxnSpPr>
          <p:spPr>
            <a:xfrm flipH="1">
              <a:off x="6894512" y="2706687"/>
              <a:ext cx="700087" cy="522287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0" name="Google Shape;1970;p52"/>
            <p:cNvSpPr txBox="1"/>
            <p:nvPr/>
          </p:nvSpPr>
          <p:spPr>
            <a:xfrm>
              <a:off x="6478587" y="2847975"/>
              <a:ext cx="690562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ack1</a:t>
              </a:r>
              <a:endParaRPr/>
            </a:p>
          </p:txBody>
        </p:sp>
        <p:cxnSp>
          <p:nvCxnSpPr>
            <p:cNvPr id="1971" name="Google Shape;1971;p52"/>
            <p:cNvCxnSpPr/>
            <p:nvPr/>
          </p:nvCxnSpPr>
          <p:spPr>
            <a:xfrm flipH="1">
              <a:off x="6645275" y="3249612"/>
              <a:ext cx="231775" cy="176212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972" name="Google Shape;1972;p52"/>
          <p:cNvCxnSpPr/>
          <p:nvPr/>
        </p:nvCxnSpPr>
        <p:spPr>
          <a:xfrm flipH="1">
            <a:off x="6024562" y="3251200"/>
            <a:ext cx="909637" cy="739775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973" name="Google Shape;1973;p52"/>
          <p:cNvGrpSpPr/>
          <p:nvPr/>
        </p:nvGrpSpPr>
        <p:grpSpPr>
          <a:xfrm>
            <a:off x="4892675" y="3738562"/>
            <a:ext cx="4227512" cy="1752600"/>
            <a:chOff x="4892675" y="3738562"/>
            <a:chExt cx="4227512" cy="1752600"/>
          </a:xfrm>
        </p:grpSpPr>
        <p:sp>
          <p:nvSpPr>
            <p:cNvPr id="1974" name="Google Shape;1974;p52"/>
            <p:cNvSpPr txBox="1"/>
            <p:nvPr/>
          </p:nvSpPr>
          <p:spPr>
            <a:xfrm>
              <a:off x="7604125" y="3954462"/>
              <a:ext cx="119697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send ack1</a:t>
              </a:r>
              <a:endParaRPr/>
            </a:p>
          </p:txBody>
        </p:sp>
        <p:sp>
          <p:nvSpPr>
            <p:cNvPr id="1975" name="Google Shape;1975;p52"/>
            <p:cNvSpPr txBox="1"/>
            <p:nvPr/>
          </p:nvSpPr>
          <p:spPr>
            <a:xfrm>
              <a:off x="4892675" y="4511675"/>
              <a:ext cx="13890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resend pkt0</a:t>
              </a:r>
              <a:endParaRPr/>
            </a:p>
          </p:txBody>
        </p:sp>
        <p:sp>
          <p:nvSpPr>
            <p:cNvPr id="1976" name="Google Shape;1976;p52"/>
            <p:cNvSpPr txBox="1"/>
            <p:nvPr/>
          </p:nvSpPr>
          <p:spPr>
            <a:xfrm>
              <a:off x="5008562" y="4291012"/>
              <a:ext cx="10223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rcv ack1</a:t>
              </a:r>
              <a:endParaRPr/>
            </a:p>
          </p:txBody>
        </p:sp>
        <p:grpSp>
          <p:nvGrpSpPr>
            <p:cNvPr id="1977" name="Google Shape;1977;p52"/>
            <p:cNvGrpSpPr/>
            <p:nvPr/>
          </p:nvGrpSpPr>
          <p:grpSpPr>
            <a:xfrm>
              <a:off x="6100762" y="4595812"/>
              <a:ext cx="1471612" cy="392112"/>
              <a:chOff x="6110287" y="4576762"/>
              <a:chExt cx="1471612" cy="392112"/>
            </a:xfrm>
          </p:grpSpPr>
          <p:cxnSp>
            <p:nvCxnSpPr>
              <p:cNvPr id="1978" name="Google Shape;1978;p52"/>
              <p:cNvCxnSpPr/>
              <p:nvPr/>
            </p:nvCxnSpPr>
            <p:spPr>
              <a:xfrm>
                <a:off x="6110287" y="4611687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79" name="Google Shape;1979;p52"/>
              <p:cNvSpPr txBox="1"/>
              <p:nvPr/>
            </p:nvSpPr>
            <p:spPr>
              <a:xfrm>
                <a:off x="6880225" y="4576762"/>
                <a:ext cx="56832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pkt0</a:t>
                </a:r>
                <a:endParaRPr/>
              </a:p>
            </p:txBody>
          </p:sp>
        </p:grpSp>
        <p:grpSp>
          <p:nvGrpSpPr>
            <p:cNvPr id="1980" name="Google Shape;1980;p52"/>
            <p:cNvGrpSpPr/>
            <p:nvPr/>
          </p:nvGrpSpPr>
          <p:grpSpPr>
            <a:xfrm>
              <a:off x="6148387" y="4132262"/>
              <a:ext cx="1471612" cy="414337"/>
              <a:chOff x="3538537" y="5446712"/>
              <a:chExt cx="1471612" cy="414337"/>
            </a:xfrm>
          </p:grpSpPr>
          <p:cxnSp>
            <p:nvCxnSpPr>
              <p:cNvPr id="1981" name="Google Shape;1981;p52"/>
              <p:cNvCxnSpPr/>
              <p:nvPr/>
            </p:nvCxnSpPr>
            <p:spPr>
              <a:xfrm flipH="1">
                <a:off x="3538537" y="5503862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82" name="Google Shape;1982;p52"/>
              <p:cNvSpPr txBox="1"/>
              <p:nvPr/>
            </p:nvSpPr>
            <p:spPr>
              <a:xfrm>
                <a:off x="3624262" y="5446712"/>
                <a:ext cx="6127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ack1</a:t>
                </a:r>
                <a:endParaRPr/>
              </a:p>
            </p:txBody>
          </p:sp>
        </p:grpSp>
        <p:grpSp>
          <p:nvGrpSpPr>
            <p:cNvPr id="1983" name="Google Shape;1983;p52"/>
            <p:cNvGrpSpPr/>
            <p:nvPr/>
          </p:nvGrpSpPr>
          <p:grpSpPr>
            <a:xfrm>
              <a:off x="6096000" y="4937125"/>
              <a:ext cx="1471612" cy="461962"/>
              <a:chOff x="1328737" y="4032250"/>
              <a:chExt cx="1471612" cy="461962"/>
            </a:xfrm>
          </p:grpSpPr>
          <p:cxnSp>
            <p:nvCxnSpPr>
              <p:cNvPr id="1984" name="Google Shape;1984;p52"/>
              <p:cNvCxnSpPr/>
              <p:nvPr/>
            </p:nvCxnSpPr>
            <p:spPr>
              <a:xfrm flipH="1">
                <a:off x="1328737" y="4137025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85" name="Google Shape;1985;p52"/>
              <p:cNvSpPr txBox="1"/>
              <p:nvPr/>
            </p:nvSpPr>
            <p:spPr>
              <a:xfrm>
                <a:off x="1724025" y="4032250"/>
                <a:ext cx="6127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ack0</a:t>
                </a:r>
                <a:endParaRPr/>
              </a:p>
            </p:txBody>
          </p:sp>
        </p:grpSp>
        <p:grpSp>
          <p:nvGrpSpPr>
            <p:cNvPr id="1986" name="Google Shape;1986;p52"/>
            <p:cNvGrpSpPr/>
            <p:nvPr/>
          </p:nvGrpSpPr>
          <p:grpSpPr>
            <a:xfrm>
              <a:off x="4954587" y="3738562"/>
              <a:ext cx="1174750" cy="595312"/>
              <a:chOff x="4506912" y="5214937"/>
              <a:chExt cx="1174750" cy="595312"/>
            </a:xfrm>
          </p:grpSpPr>
          <p:sp>
            <p:nvSpPr>
              <p:cNvPr id="1987" name="Google Shape;1987;p52"/>
              <p:cNvSpPr txBox="1"/>
              <p:nvPr/>
            </p:nvSpPr>
            <p:spPr>
              <a:xfrm>
                <a:off x="4506912" y="5443537"/>
                <a:ext cx="11747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pkt0</a:t>
                </a:r>
                <a:endParaRPr/>
              </a:p>
            </p:txBody>
          </p:sp>
          <p:sp>
            <p:nvSpPr>
              <p:cNvPr id="1988" name="Google Shape;1988;p52"/>
              <p:cNvSpPr txBox="1"/>
              <p:nvPr/>
            </p:nvSpPr>
            <p:spPr>
              <a:xfrm>
                <a:off x="4629150" y="5214937"/>
                <a:ext cx="10223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ack1</a:t>
                </a:r>
                <a:endParaRPr/>
              </a:p>
            </p:txBody>
          </p:sp>
        </p:grpSp>
        <p:grpSp>
          <p:nvGrpSpPr>
            <p:cNvPr id="1989" name="Google Shape;1989;p52"/>
            <p:cNvGrpSpPr/>
            <p:nvPr/>
          </p:nvGrpSpPr>
          <p:grpSpPr>
            <a:xfrm>
              <a:off x="6059487" y="3838575"/>
              <a:ext cx="1547812" cy="569912"/>
              <a:chOff x="1349375" y="1839912"/>
              <a:chExt cx="1471612" cy="512762"/>
            </a:xfrm>
          </p:grpSpPr>
          <p:cxnSp>
            <p:nvCxnSpPr>
              <p:cNvPr id="1990" name="Google Shape;1990;p52"/>
              <p:cNvCxnSpPr/>
              <p:nvPr/>
            </p:nvCxnSpPr>
            <p:spPr>
              <a:xfrm>
                <a:off x="1349375" y="1995487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99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91" name="Google Shape;1991;p52"/>
              <p:cNvSpPr txBox="1"/>
              <p:nvPr/>
            </p:nvSpPr>
            <p:spPr>
              <a:xfrm>
                <a:off x="1760537" y="1839912"/>
                <a:ext cx="539750" cy="303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pkt0</a:t>
                </a:r>
                <a:endParaRPr/>
              </a:p>
            </p:txBody>
          </p:sp>
        </p:grpSp>
        <p:grpSp>
          <p:nvGrpSpPr>
            <p:cNvPr id="1992" name="Google Shape;1992;p52"/>
            <p:cNvGrpSpPr/>
            <p:nvPr/>
          </p:nvGrpSpPr>
          <p:grpSpPr>
            <a:xfrm>
              <a:off x="7591425" y="4224337"/>
              <a:ext cx="1196975" cy="561975"/>
              <a:chOff x="7581900" y="4710112"/>
              <a:chExt cx="1196975" cy="561975"/>
            </a:xfrm>
          </p:grpSpPr>
          <p:sp>
            <p:nvSpPr>
              <p:cNvPr id="1993" name="Google Shape;1993;p52"/>
              <p:cNvSpPr txBox="1"/>
              <p:nvPr/>
            </p:nvSpPr>
            <p:spPr>
              <a:xfrm>
                <a:off x="7588250" y="4710112"/>
                <a:ext cx="100012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pkt0</a:t>
                </a:r>
                <a:endParaRPr/>
              </a:p>
            </p:txBody>
          </p:sp>
          <p:sp>
            <p:nvSpPr>
              <p:cNvPr id="1994" name="Google Shape;1994;p52"/>
              <p:cNvSpPr txBox="1"/>
              <p:nvPr/>
            </p:nvSpPr>
            <p:spPr>
              <a:xfrm>
                <a:off x="7581900" y="4905375"/>
                <a:ext cx="119697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ack0</a:t>
                </a:r>
                <a:endParaRPr/>
              </a:p>
            </p:txBody>
          </p:sp>
        </p:grpSp>
        <p:grpSp>
          <p:nvGrpSpPr>
            <p:cNvPr id="1995" name="Google Shape;1995;p52"/>
            <p:cNvGrpSpPr/>
            <p:nvPr/>
          </p:nvGrpSpPr>
          <p:grpSpPr>
            <a:xfrm>
              <a:off x="6096000" y="4375150"/>
              <a:ext cx="1471612" cy="490537"/>
              <a:chOff x="6019800" y="4346575"/>
              <a:chExt cx="1471612" cy="490537"/>
            </a:xfrm>
          </p:grpSpPr>
          <p:cxnSp>
            <p:nvCxnSpPr>
              <p:cNvPr id="1996" name="Google Shape;1996;p52"/>
              <p:cNvCxnSpPr/>
              <p:nvPr/>
            </p:nvCxnSpPr>
            <p:spPr>
              <a:xfrm flipH="1">
                <a:off x="6019800" y="4479925"/>
                <a:ext cx="1471612" cy="35718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8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97" name="Google Shape;1997;p52"/>
              <p:cNvSpPr txBox="1"/>
              <p:nvPr/>
            </p:nvSpPr>
            <p:spPr>
              <a:xfrm>
                <a:off x="6491287" y="4346575"/>
                <a:ext cx="61277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008000"/>
                    </a:solidFill>
                    <a:latin typeface="Arial"/>
                    <a:ea typeface="Arial"/>
                    <a:cs typeface="Arial"/>
                    <a:sym typeface="Arial"/>
                  </a:rPr>
                  <a:t>ack0</a:t>
                </a:r>
                <a:endParaRPr/>
              </a:p>
            </p:txBody>
          </p:sp>
        </p:grpSp>
        <p:grpSp>
          <p:nvGrpSpPr>
            <p:cNvPr id="1998" name="Google Shape;1998;p52"/>
            <p:cNvGrpSpPr/>
            <p:nvPr/>
          </p:nvGrpSpPr>
          <p:grpSpPr>
            <a:xfrm>
              <a:off x="7551737" y="4710112"/>
              <a:ext cx="1568450" cy="781050"/>
              <a:chOff x="7551737" y="4710112"/>
              <a:chExt cx="1568450" cy="781050"/>
            </a:xfrm>
          </p:grpSpPr>
          <p:sp>
            <p:nvSpPr>
              <p:cNvPr id="1999" name="Google Shape;1999;p52"/>
              <p:cNvSpPr txBox="1"/>
              <p:nvPr/>
            </p:nvSpPr>
            <p:spPr>
              <a:xfrm>
                <a:off x="7588250" y="4710112"/>
                <a:ext cx="100012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rcv pkt0</a:t>
                </a:r>
                <a:endParaRPr/>
              </a:p>
            </p:txBody>
          </p:sp>
          <p:sp>
            <p:nvSpPr>
              <p:cNvPr id="2000" name="Google Shape;2000;p52"/>
              <p:cNvSpPr txBox="1"/>
              <p:nvPr/>
            </p:nvSpPr>
            <p:spPr>
              <a:xfrm>
                <a:off x="7591425" y="5124450"/>
                <a:ext cx="1196975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send ack0</a:t>
                </a:r>
                <a:endParaRPr/>
              </a:p>
            </p:txBody>
          </p:sp>
          <p:sp>
            <p:nvSpPr>
              <p:cNvPr id="2001" name="Google Shape;2001;p52"/>
              <p:cNvSpPr txBox="1"/>
              <p:nvPr/>
            </p:nvSpPr>
            <p:spPr>
              <a:xfrm>
                <a:off x="7551737" y="4965700"/>
                <a:ext cx="156845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(detect duplicate)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007" name="Google Shape;2007;p5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08" name="Google Shape;2008;p5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Performance of rdt3.0</a:t>
            </a:r>
            <a:endParaRPr/>
          </a:p>
        </p:txBody>
      </p:sp>
      <p:sp>
        <p:nvSpPr>
          <p:cNvPr id="2009" name="Google Shape;2009;p53"/>
          <p:cNvSpPr txBox="1"/>
          <p:nvPr>
            <p:ph idx="1" type="body"/>
          </p:nvPr>
        </p:nvSpPr>
        <p:spPr>
          <a:xfrm>
            <a:off x="533400" y="1054100"/>
            <a:ext cx="8372475" cy="17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since sequence # alternates between 1 &amp; 0, such protocols are known as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Alternating-bit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 is correct, but performance stinks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e.g.: 1 Gbps link, 15 ms prop. delay, 8000 bit packet: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0" name="Google Shape;2010;p53"/>
          <p:cNvSpPr txBox="1"/>
          <p:nvPr/>
        </p:nvSpPr>
        <p:spPr>
          <a:xfrm>
            <a:off x="457200" y="3849687"/>
            <a:ext cx="8372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1" marL="6889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 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utilization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– fraction of time sender busy sending</a:t>
            </a:r>
            <a:endParaRPr/>
          </a:p>
        </p:txBody>
      </p:sp>
      <p:pic>
        <p:nvPicPr>
          <p:cNvPr id="2011" name="Google Shape;20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7" y="4306887"/>
            <a:ext cx="6748462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53"/>
          <p:cNvSpPr txBox="1"/>
          <p:nvPr/>
        </p:nvSpPr>
        <p:spPr>
          <a:xfrm>
            <a:off x="533400" y="5297487"/>
            <a:ext cx="83724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1" marL="6889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RTT=30 msec, 8000 bit pkt every 0.030008 sec, 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throughput over 1 Gbps link is only: 266.6 kbps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network protocol limits use of physical resources!</a:t>
            </a:r>
            <a:endParaRPr/>
          </a:p>
        </p:txBody>
      </p:sp>
      <p:pic>
        <p:nvPicPr>
          <p:cNvPr descr="underline_base" id="2013" name="Google Shape;201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1006475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4" name="Google Shape;2014;p53"/>
          <p:cNvGrpSpPr/>
          <p:nvPr/>
        </p:nvGrpSpPr>
        <p:grpSpPr>
          <a:xfrm>
            <a:off x="1789112" y="2774950"/>
            <a:ext cx="5903912" cy="812800"/>
            <a:chOff x="217487" y="2659062"/>
            <a:chExt cx="5903912" cy="812800"/>
          </a:xfrm>
        </p:grpSpPr>
        <p:sp>
          <p:nvSpPr>
            <p:cNvPr id="2015" name="Google Shape;2015;p53"/>
            <p:cNvSpPr txBox="1"/>
            <p:nvPr/>
          </p:nvSpPr>
          <p:spPr>
            <a:xfrm>
              <a:off x="217487" y="2849562"/>
              <a:ext cx="11191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endParaRPr/>
            </a:p>
          </p:txBody>
        </p:sp>
        <p:grpSp>
          <p:nvGrpSpPr>
            <p:cNvPr id="2016" name="Google Shape;2016;p53"/>
            <p:cNvGrpSpPr/>
            <p:nvPr/>
          </p:nvGrpSpPr>
          <p:grpSpPr>
            <a:xfrm>
              <a:off x="1312862" y="2662237"/>
              <a:ext cx="404812" cy="787400"/>
              <a:chOff x="246062" y="4662487"/>
              <a:chExt cx="404812" cy="787400"/>
            </a:xfrm>
          </p:grpSpPr>
          <p:sp>
            <p:nvSpPr>
              <p:cNvPr id="2017" name="Google Shape;2017;p53"/>
              <p:cNvSpPr txBox="1"/>
              <p:nvPr/>
            </p:nvSpPr>
            <p:spPr>
              <a:xfrm>
                <a:off x="279400" y="4662487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/>
              </a:p>
            </p:txBody>
          </p:sp>
          <p:sp>
            <p:nvSpPr>
              <p:cNvPr id="2018" name="Google Shape;2018;p53"/>
              <p:cNvSpPr txBox="1"/>
              <p:nvPr/>
            </p:nvSpPr>
            <p:spPr>
              <a:xfrm>
                <a:off x="246062" y="4992687"/>
                <a:ext cx="4048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cxnSp>
            <p:nvCxnSpPr>
              <p:cNvPr id="2019" name="Google Shape;2019;p53"/>
              <p:cNvCxnSpPr/>
              <p:nvPr/>
            </p:nvCxnSpPr>
            <p:spPr>
              <a:xfrm>
                <a:off x="323850" y="5067300"/>
                <a:ext cx="2952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20" name="Google Shape;2020;p53"/>
            <p:cNvGrpSpPr/>
            <p:nvPr/>
          </p:nvGrpSpPr>
          <p:grpSpPr>
            <a:xfrm>
              <a:off x="1957387" y="2659062"/>
              <a:ext cx="1944687" cy="812800"/>
              <a:chOff x="2224087" y="2687637"/>
              <a:chExt cx="1944687" cy="812800"/>
            </a:xfrm>
          </p:grpSpPr>
          <p:sp>
            <p:nvSpPr>
              <p:cNvPr id="2021" name="Google Shape;2021;p53"/>
              <p:cNvSpPr txBox="1"/>
              <p:nvPr/>
            </p:nvSpPr>
            <p:spPr>
              <a:xfrm>
                <a:off x="3309937" y="2774950"/>
                <a:ext cx="26035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mic Sans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</p:txBody>
          </p:sp>
          <p:sp>
            <p:nvSpPr>
              <p:cNvPr id="2022" name="Google Shape;2022;p53"/>
              <p:cNvSpPr txBox="1"/>
              <p:nvPr/>
            </p:nvSpPr>
            <p:spPr>
              <a:xfrm>
                <a:off x="2481262" y="2687637"/>
                <a:ext cx="1422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8000 bits</a:t>
                </a:r>
                <a:endParaRPr/>
              </a:p>
            </p:txBody>
          </p:sp>
          <p:sp>
            <p:nvSpPr>
              <p:cNvPr id="2023" name="Google Shape;2023;p53"/>
              <p:cNvSpPr txBox="1"/>
              <p:nvPr/>
            </p:nvSpPr>
            <p:spPr>
              <a:xfrm>
                <a:off x="2224087" y="3043237"/>
                <a:ext cx="19446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</a:t>
                </a:r>
                <a:r>
                  <a:rPr b="0" i="1" lang="en-US" sz="12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b="0" baseline="3000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9 </a:t>
                </a: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bits/sec</a:t>
                </a:r>
                <a:endParaRPr/>
              </a:p>
            </p:txBody>
          </p:sp>
          <p:cxnSp>
            <p:nvCxnSpPr>
              <p:cNvPr id="2024" name="Google Shape;2024;p53"/>
              <p:cNvCxnSpPr/>
              <p:nvPr/>
            </p:nvCxnSpPr>
            <p:spPr>
              <a:xfrm>
                <a:off x="2546350" y="3095625"/>
                <a:ext cx="15398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025" name="Google Shape;2025;p53"/>
            <p:cNvSpPr txBox="1"/>
            <p:nvPr/>
          </p:nvSpPr>
          <p:spPr>
            <a:xfrm>
              <a:off x="1735137" y="2840037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2026" name="Google Shape;2026;p53"/>
            <p:cNvSpPr txBox="1"/>
            <p:nvPr/>
          </p:nvSpPr>
          <p:spPr>
            <a:xfrm>
              <a:off x="3983037" y="2840037"/>
              <a:ext cx="361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  <p:sp>
          <p:nvSpPr>
            <p:cNvPr id="2027" name="Google Shape;2027;p53"/>
            <p:cNvSpPr txBox="1"/>
            <p:nvPr/>
          </p:nvSpPr>
          <p:spPr>
            <a:xfrm>
              <a:off x="4310062" y="2820987"/>
              <a:ext cx="18113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 microsecs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033" name="Google Shape;2033;p5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34" name="Google Shape;20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960437"/>
            <a:ext cx="667226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p54"/>
          <p:cNvSpPr txBox="1"/>
          <p:nvPr>
            <p:ph type="title"/>
          </p:nvPr>
        </p:nvSpPr>
        <p:spPr>
          <a:xfrm>
            <a:off x="533400" y="263525"/>
            <a:ext cx="77724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rdt3.0: </a:t>
            </a:r>
            <a:r>
              <a:rPr b="1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stop-and-wait</a:t>
            </a: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operation</a:t>
            </a:r>
            <a:endParaRPr/>
          </a:p>
        </p:txBody>
      </p:sp>
      <p:cxnSp>
        <p:nvCxnSpPr>
          <p:cNvPr id="2036" name="Google Shape;2036;p54"/>
          <p:cNvCxnSpPr/>
          <p:nvPr/>
        </p:nvCxnSpPr>
        <p:spPr>
          <a:xfrm>
            <a:off x="4230687" y="2001837"/>
            <a:ext cx="2227262" cy="9223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7" name="Google Shape;2037;p54"/>
          <p:cNvCxnSpPr/>
          <p:nvPr/>
        </p:nvCxnSpPr>
        <p:spPr>
          <a:xfrm>
            <a:off x="4219575" y="1782762"/>
            <a:ext cx="23812" cy="2913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8" name="Google Shape;2038;p54"/>
          <p:cNvCxnSpPr/>
          <p:nvPr/>
        </p:nvCxnSpPr>
        <p:spPr>
          <a:xfrm>
            <a:off x="6446837" y="1795462"/>
            <a:ext cx="22225" cy="28908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39" name="Google Shape;2039;p54"/>
          <p:cNvSpPr txBox="1"/>
          <p:nvPr/>
        </p:nvSpPr>
        <p:spPr>
          <a:xfrm>
            <a:off x="3659187" y="1443037"/>
            <a:ext cx="1217612" cy="401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040" name="Google Shape;2040;p54"/>
          <p:cNvSpPr txBox="1"/>
          <p:nvPr/>
        </p:nvSpPr>
        <p:spPr>
          <a:xfrm>
            <a:off x="5868987" y="1446212"/>
            <a:ext cx="1270000" cy="398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cxnSp>
        <p:nvCxnSpPr>
          <p:cNvPr id="2041" name="Google Shape;2041;p54"/>
          <p:cNvCxnSpPr/>
          <p:nvPr/>
        </p:nvCxnSpPr>
        <p:spPr>
          <a:xfrm>
            <a:off x="4243387" y="1997075"/>
            <a:ext cx="2190750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2" name="Google Shape;2042;p54"/>
          <p:cNvCxnSpPr/>
          <p:nvPr/>
        </p:nvCxnSpPr>
        <p:spPr>
          <a:xfrm>
            <a:off x="4248150" y="4108450"/>
            <a:ext cx="219233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3" name="Google Shape;2043;p54"/>
          <p:cNvCxnSpPr/>
          <p:nvPr/>
        </p:nvCxnSpPr>
        <p:spPr>
          <a:xfrm flipH="1" rot="10800000">
            <a:off x="4248150" y="3165475"/>
            <a:ext cx="2209800" cy="9223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4" name="Google Shape;2044;p54"/>
          <p:cNvSpPr/>
          <p:nvPr/>
        </p:nvSpPr>
        <p:spPr>
          <a:xfrm>
            <a:off x="4225925" y="1995487"/>
            <a:ext cx="2232025" cy="1155700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5" name="Google Shape;2045;p54"/>
          <p:cNvCxnSpPr/>
          <p:nvPr/>
        </p:nvCxnSpPr>
        <p:spPr>
          <a:xfrm rot="10800000">
            <a:off x="4081462" y="1995487"/>
            <a:ext cx="131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6" name="Google Shape;2046;p54"/>
          <p:cNvCxnSpPr/>
          <p:nvPr/>
        </p:nvCxnSpPr>
        <p:spPr>
          <a:xfrm rot="10800000">
            <a:off x="4081462" y="2236787"/>
            <a:ext cx="131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7" name="Google Shape;2047;p54"/>
          <p:cNvCxnSpPr/>
          <p:nvPr/>
        </p:nvCxnSpPr>
        <p:spPr>
          <a:xfrm rot="10800000">
            <a:off x="4092575" y="4095750"/>
            <a:ext cx="1333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48" name="Google Shape;2048;p54"/>
          <p:cNvSpPr txBox="1"/>
          <p:nvPr/>
        </p:nvSpPr>
        <p:spPr>
          <a:xfrm>
            <a:off x="3252787" y="2968625"/>
            <a:ext cx="847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049" name="Google Shape;2049;p54"/>
          <p:cNvCxnSpPr/>
          <p:nvPr/>
        </p:nvCxnSpPr>
        <p:spPr>
          <a:xfrm>
            <a:off x="4116387" y="3276600"/>
            <a:ext cx="11112" cy="811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50" name="Google Shape;2050;p54"/>
          <p:cNvCxnSpPr/>
          <p:nvPr/>
        </p:nvCxnSpPr>
        <p:spPr>
          <a:xfrm flipH="1" rot="10800000">
            <a:off x="4121150" y="2259012"/>
            <a:ext cx="3175" cy="7683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1" name="Google Shape;2051;p54"/>
          <p:cNvSpPr txBox="1"/>
          <p:nvPr/>
        </p:nvSpPr>
        <p:spPr>
          <a:xfrm>
            <a:off x="0" y="2090737"/>
            <a:ext cx="388302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packet bit transmitted, </a:t>
            </a: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 = L / R</a:t>
            </a:r>
            <a:endParaRPr/>
          </a:p>
        </p:txBody>
      </p:sp>
      <p:cxnSp>
        <p:nvCxnSpPr>
          <p:cNvPr id="2052" name="Google Shape;2052;p54"/>
          <p:cNvCxnSpPr/>
          <p:nvPr/>
        </p:nvCxnSpPr>
        <p:spPr>
          <a:xfrm rot="10800000">
            <a:off x="6434137" y="2909887"/>
            <a:ext cx="1333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3" name="Google Shape;2053;p54"/>
          <p:cNvSpPr txBox="1"/>
          <p:nvPr/>
        </p:nvSpPr>
        <p:spPr>
          <a:xfrm>
            <a:off x="6596062" y="2733675"/>
            <a:ext cx="24257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arrives</a:t>
            </a:r>
            <a:endParaRPr/>
          </a:p>
        </p:txBody>
      </p:sp>
      <p:cxnSp>
        <p:nvCxnSpPr>
          <p:cNvPr id="2054" name="Google Shape;2054;p54"/>
          <p:cNvCxnSpPr/>
          <p:nvPr/>
        </p:nvCxnSpPr>
        <p:spPr>
          <a:xfrm>
            <a:off x="6457950" y="3159125"/>
            <a:ext cx="127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55" name="Google Shape;2055;p54"/>
          <p:cNvSpPr txBox="1"/>
          <p:nvPr/>
        </p:nvSpPr>
        <p:spPr>
          <a:xfrm>
            <a:off x="6602412" y="2986087"/>
            <a:ext cx="3114675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packet bit arrives,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ACK</a:t>
            </a:r>
            <a:endParaRPr/>
          </a:p>
        </p:txBody>
      </p:sp>
      <p:sp>
        <p:nvSpPr>
          <p:cNvPr id="2056" name="Google Shape;2056;p54"/>
          <p:cNvSpPr txBox="1"/>
          <p:nvPr/>
        </p:nvSpPr>
        <p:spPr>
          <a:xfrm>
            <a:off x="368300" y="3897312"/>
            <a:ext cx="3544887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 arrives, send next packet,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 = RTT + L / R</a:t>
            </a:r>
            <a:endParaRPr/>
          </a:p>
        </p:txBody>
      </p:sp>
      <p:sp>
        <p:nvSpPr>
          <p:cNvPr id="2057" name="Google Shape;2057;p54"/>
          <p:cNvSpPr/>
          <p:nvPr/>
        </p:nvSpPr>
        <p:spPr>
          <a:xfrm>
            <a:off x="4243387" y="4103687"/>
            <a:ext cx="1419225" cy="577850"/>
          </a:xfrm>
          <a:custGeom>
            <a:rect b="b" l="l" r="r" t="t"/>
            <a:pathLst>
              <a:path extrusionOk="0" h="592" w="1845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8" name="Google Shape;2058;p54"/>
          <p:cNvGrpSpPr/>
          <p:nvPr/>
        </p:nvGrpSpPr>
        <p:grpSpPr>
          <a:xfrm>
            <a:off x="4237037" y="4095750"/>
            <a:ext cx="1281112" cy="534987"/>
            <a:chOff x="19550063" y="20994688"/>
            <a:chExt cx="4405312" cy="1449387"/>
          </a:xfrm>
        </p:grpSpPr>
        <p:cxnSp>
          <p:nvCxnSpPr>
            <p:cNvPr id="2059" name="Google Shape;2059;p54"/>
            <p:cNvCxnSpPr/>
            <p:nvPr/>
          </p:nvCxnSpPr>
          <p:spPr>
            <a:xfrm>
              <a:off x="19550063" y="20994688"/>
              <a:ext cx="2519362" cy="8143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0" name="Google Shape;2060;p54"/>
            <p:cNvCxnSpPr/>
            <p:nvPr/>
          </p:nvCxnSpPr>
          <p:spPr>
            <a:xfrm>
              <a:off x="22090063" y="21807488"/>
              <a:ext cx="1865312" cy="636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61" name="Google Shape;2061;p54"/>
          <p:cNvCxnSpPr/>
          <p:nvPr/>
        </p:nvCxnSpPr>
        <p:spPr>
          <a:xfrm>
            <a:off x="4237037" y="4337050"/>
            <a:ext cx="317500" cy="1238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2" name="Google Shape;2062;p54"/>
          <p:cNvCxnSpPr/>
          <p:nvPr/>
        </p:nvCxnSpPr>
        <p:spPr>
          <a:xfrm>
            <a:off x="4560887" y="4460875"/>
            <a:ext cx="541337" cy="2349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063" name="Google Shape;206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7012" y="4959350"/>
            <a:ext cx="6748462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54"/>
          <p:cNvSpPr txBox="1"/>
          <p:nvPr/>
        </p:nvSpPr>
        <p:spPr>
          <a:xfrm>
            <a:off x="-19050" y="1801812"/>
            <a:ext cx="4089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bit of first packet transmitted, 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 = 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070" name="Google Shape;2070;p5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71" name="Google Shape;2071;p5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Stop-and-Wait Protocols</a:t>
            </a:r>
            <a:endParaRPr/>
          </a:p>
        </p:txBody>
      </p:sp>
      <p:pic>
        <p:nvPicPr>
          <p:cNvPr descr="underline_base" id="2072" name="Google Shape;207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00647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3" name="Google Shape;2073;p55"/>
          <p:cNvSpPr txBox="1"/>
          <p:nvPr/>
        </p:nvSpPr>
        <p:spPr>
          <a:xfrm>
            <a:off x="350837" y="1155700"/>
            <a:ext cx="8551862" cy="178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1" lang="en-US" sz="24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 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stop-and-wait in general; it is not related to rtd3.0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sends one frame, then waits for an acknowledgment (ACK) from the receiver 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frame is damaged, this will also be indicated in the ACK</a:t>
            </a:r>
            <a:endParaRPr/>
          </a:p>
        </p:txBody>
      </p:sp>
      <p:sp>
        <p:nvSpPr>
          <p:cNvPr id="2074" name="Google Shape;2074;p55"/>
          <p:cNvSpPr txBox="1"/>
          <p:nvPr/>
        </p:nvSpPr>
        <p:spPr>
          <a:xfrm>
            <a:off x="1184275" y="6438900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Stop-and-Wait Flow Control</a:t>
            </a:r>
            <a:endParaRPr/>
          </a:p>
        </p:txBody>
      </p:sp>
      <p:pic>
        <p:nvPicPr>
          <p:cNvPr descr="stop-and-wait-flow.jpg" id="2075" name="Google Shape;207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937" y="2941637"/>
            <a:ext cx="6818312" cy="34877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081" name="Google Shape;2081;p5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82" name="Google Shape;2082;p5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Stop-and-Wait</a:t>
            </a:r>
            <a:endParaRPr/>
          </a:p>
        </p:txBody>
      </p:sp>
      <p:pic>
        <p:nvPicPr>
          <p:cNvPr descr="underline_base" id="2083" name="Google Shape;20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00647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Google Shape;2084;p56"/>
          <p:cNvSpPr txBox="1"/>
          <p:nvPr/>
        </p:nvSpPr>
        <p:spPr>
          <a:xfrm>
            <a:off x="447675" y="1171575"/>
            <a:ext cx="8551862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Analysis of stop-and-wait</a:t>
            </a:r>
            <a:endParaRPr/>
          </a:p>
          <a:p>
            <a:pPr indent="-342900" lvl="4" marL="1257300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1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Notice that this is a general analysis of stop-and wait, and has nothing to do with rdt3.0 in particular.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frame is lost?</a:t>
            </a:r>
            <a:endParaRPr/>
          </a:p>
          <a:p>
            <a:pPr indent="-1079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ACK is lost?</a:t>
            </a:r>
            <a:endParaRPr/>
          </a:p>
          <a:p>
            <a:pPr indent="-1079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if ACK is received but it is damaged?</a:t>
            </a:r>
            <a:endParaRPr/>
          </a:p>
          <a:p>
            <a:pPr indent="-1079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about efficiency;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the protocol too slow and is there a lot of waiting at both sides?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good about that protocol?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090" name="Google Shape;2090;p5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091" name="Google Shape;209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8032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57"/>
          <p:cNvSpPr txBox="1"/>
          <p:nvPr>
            <p:ph type="title"/>
          </p:nvPr>
        </p:nvSpPr>
        <p:spPr>
          <a:xfrm>
            <a:off x="533400" y="85725"/>
            <a:ext cx="77724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Pipelined protocols</a:t>
            </a:r>
            <a:endParaRPr/>
          </a:p>
        </p:txBody>
      </p:sp>
      <p:sp>
        <p:nvSpPr>
          <p:cNvPr id="2093" name="Google Shape;2093;p57"/>
          <p:cNvSpPr txBox="1"/>
          <p:nvPr>
            <p:ph idx="1" type="body"/>
          </p:nvPr>
        </p:nvSpPr>
        <p:spPr>
          <a:xfrm>
            <a:off x="523875" y="1304925"/>
            <a:ext cx="75914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pipelining: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sender allows multiple, “in-flight”, yet-to-be-acknowledged pkts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range of sequence numbers must be increased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buffering at sender and/or receiver</a:t>
            </a:r>
            <a:endParaRPr/>
          </a:p>
        </p:txBody>
      </p:sp>
      <p:sp>
        <p:nvSpPr>
          <p:cNvPr id="2094" name="Google Shape;2094;p57"/>
          <p:cNvSpPr txBox="1"/>
          <p:nvPr>
            <p:ph idx="1" type="body"/>
          </p:nvPr>
        </p:nvSpPr>
        <p:spPr>
          <a:xfrm>
            <a:off x="590550" y="5419725"/>
            <a:ext cx="828675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generic forms of pipelined protocols: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Go-Back-N,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pic>
        <p:nvPicPr>
          <p:cNvPr descr="rdt_pipelined1" id="2095" name="Google Shape;209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587" y="2946400"/>
            <a:ext cx="6105525" cy="2370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6" name="Google Shape;2096;p57"/>
          <p:cNvGrpSpPr/>
          <p:nvPr/>
        </p:nvGrpSpPr>
        <p:grpSpPr>
          <a:xfrm>
            <a:off x="1398587" y="3624262"/>
            <a:ext cx="469900" cy="465137"/>
            <a:chOff x="1398587" y="3624262"/>
            <a:chExt cx="469900" cy="465137"/>
          </a:xfrm>
        </p:grpSpPr>
        <p:sp>
          <p:nvSpPr>
            <p:cNvPr id="2097" name="Google Shape;2097;p57"/>
            <p:cNvSpPr txBox="1"/>
            <p:nvPr/>
          </p:nvSpPr>
          <p:spPr>
            <a:xfrm>
              <a:off x="1628775" y="3624262"/>
              <a:ext cx="193675" cy="4206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8" name="Google Shape;2098;p57"/>
            <p:cNvGrpSpPr/>
            <p:nvPr/>
          </p:nvGrpSpPr>
          <p:grpSpPr>
            <a:xfrm flipH="1">
              <a:off x="1398587" y="3624262"/>
              <a:ext cx="469900" cy="465137"/>
              <a:chOff x="4506912" y="5557837"/>
              <a:chExt cx="1198562" cy="1274762"/>
            </a:xfrm>
          </p:grpSpPr>
          <p:pic>
            <p:nvPicPr>
              <p:cNvPr descr="desktop_computer_stylized_medium" id="2099" name="Google Shape;2099;p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0" name="Google Shape;2100;p5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1" name="Google Shape;2101;p57"/>
          <p:cNvSpPr/>
          <p:nvPr/>
        </p:nvSpPr>
        <p:spPr>
          <a:xfrm>
            <a:off x="7339012" y="3636962"/>
            <a:ext cx="185737" cy="431800"/>
          </a:xfrm>
          <a:custGeom>
            <a:rect b="b" l="l" r="r" t="t"/>
            <a:pathLst>
              <a:path extrusionOk="0" h="272" w="117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2" name="Google Shape;2102;p57"/>
          <p:cNvGrpSpPr/>
          <p:nvPr/>
        </p:nvGrpSpPr>
        <p:grpSpPr>
          <a:xfrm>
            <a:off x="4510087" y="3641725"/>
            <a:ext cx="469900" cy="465137"/>
            <a:chOff x="1398587" y="3624262"/>
            <a:chExt cx="469900" cy="465137"/>
          </a:xfrm>
        </p:grpSpPr>
        <p:sp>
          <p:nvSpPr>
            <p:cNvPr id="2103" name="Google Shape;2103;p57"/>
            <p:cNvSpPr txBox="1"/>
            <p:nvPr/>
          </p:nvSpPr>
          <p:spPr>
            <a:xfrm>
              <a:off x="1628775" y="3624262"/>
              <a:ext cx="193675" cy="4206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4" name="Google Shape;2104;p57"/>
            <p:cNvGrpSpPr/>
            <p:nvPr/>
          </p:nvGrpSpPr>
          <p:grpSpPr>
            <a:xfrm flipH="1">
              <a:off x="1398587" y="3624262"/>
              <a:ext cx="469900" cy="465137"/>
              <a:chOff x="4506912" y="5557837"/>
              <a:chExt cx="1198562" cy="1274762"/>
            </a:xfrm>
          </p:grpSpPr>
          <p:pic>
            <p:nvPicPr>
              <p:cNvPr descr="desktop_computer_stylized_medium" id="2105" name="Google Shape;2105;p5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6" name="Google Shape;2106;p57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07" name="Google Shape;2107;p57"/>
          <p:cNvGrpSpPr/>
          <p:nvPr/>
        </p:nvGrpSpPr>
        <p:grpSpPr>
          <a:xfrm>
            <a:off x="4321175" y="3508375"/>
            <a:ext cx="223837" cy="501650"/>
            <a:chOff x="6572250" y="681037"/>
            <a:chExt cx="2262187" cy="3803650"/>
          </a:xfrm>
        </p:grpSpPr>
        <p:sp>
          <p:nvSpPr>
            <p:cNvPr id="2108" name="Google Shape;2108;p5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7"/>
            <p:cNvSpPr txBox="1"/>
            <p:nvPr/>
          </p:nvSpPr>
          <p:spPr>
            <a:xfrm>
              <a:off x="6684962" y="681037"/>
              <a:ext cx="1652587" cy="362267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5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5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7"/>
            <p:cNvSpPr txBox="1"/>
            <p:nvPr/>
          </p:nvSpPr>
          <p:spPr>
            <a:xfrm>
              <a:off x="6684962" y="110172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3" name="Google Shape;2113;p57"/>
            <p:cNvGrpSpPr/>
            <p:nvPr/>
          </p:nvGrpSpPr>
          <p:grpSpPr>
            <a:xfrm>
              <a:off x="7535220" y="1065418"/>
              <a:ext cx="929970" cy="228532"/>
              <a:chOff x="969962" y="4081462"/>
              <a:chExt cx="1160462" cy="219075"/>
            </a:xfrm>
          </p:grpSpPr>
          <p:sp>
            <p:nvSpPr>
              <p:cNvPr id="2114" name="Google Shape;2114;p57"/>
              <p:cNvSpPr/>
              <p:nvPr/>
            </p:nvSpPr>
            <p:spPr>
              <a:xfrm>
                <a:off x="969962" y="4081462"/>
                <a:ext cx="11604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57"/>
              <p:cNvSpPr/>
              <p:nvPr/>
            </p:nvSpPr>
            <p:spPr>
              <a:xfrm>
                <a:off x="989012" y="4105275"/>
                <a:ext cx="1120775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6" name="Google Shape;2116;p57"/>
            <p:cNvSpPr txBox="1"/>
            <p:nvPr/>
          </p:nvSpPr>
          <p:spPr>
            <a:xfrm>
              <a:off x="6700837" y="1619250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7" name="Google Shape;2117;p57"/>
            <p:cNvGrpSpPr/>
            <p:nvPr/>
          </p:nvGrpSpPr>
          <p:grpSpPr>
            <a:xfrm>
              <a:off x="7534589" y="1584097"/>
              <a:ext cx="929970" cy="205073"/>
              <a:chOff x="973137" y="4083050"/>
              <a:chExt cx="1160462" cy="212725"/>
            </a:xfrm>
          </p:grpSpPr>
          <p:sp>
            <p:nvSpPr>
              <p:cNvPr id="2118" name="Google Shape;2118;p57"/>
              <p:cNvSpPr/>
              <p:nvPr/>
            </p:nvSpPr>
            <p:spPr>
              <a:xfrm>
                <a:off x="973137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57"/>
              <p:cNvSpPr/>
              <p:nvPr/>
            </p:nvSpPr>
            <p:spPr>
              <a:xfrm>
                <a:off x="993775" y="4108450"/>
                <a:ext cx="11207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0" name="Google Shape;2120;p57"/>
            <p:cNvSpPr txBox="1"/>
            <p:nvPr/>
          </p:nvSpPr>
          <p:spPr>
            <a:xfrm>
              <a:off x="6700837" y="216217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7"/>
            <p:cNvSpPr txBox="1"/>
            <p:nvPr/>
          </p:nvSpPr>
          <p:spPr>
            <a:xfrm>
              <a:off x="6716712" y="2630487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2" name="Google Shape;2122;p57"/>
            <p:cNvGrpSpPr/>
            <p:nvPr/>
          </p:nvGrpSpPr>
          <p:grpSpPr>
            <a:xfrm>
              <a:off x="7519361" y="2582862"/>
              <a:ext cx="915005" cy="241437"/>
              <a:chOff x="977900" y="4076700"/>
              <a:chExt cx="1139825" cy="222250"/>
            </a:xfrm>
          </p:grpSpPr>
          <p:sp>
            <p:nvSpPr>
              <p:cNvPr id="2123" name="Google Shape;2123;p57"/>
              <p:cNvSpPr/>
              <p:nvPr/>
            </p:nvSpPr>
            <p:spPr>
              <a:xfrm>
                <a:off x="977900" y="4076700"/>
                <a:ext cx="11398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57"/>
              <p:cNvSpPr/>
              <p:nvPr/>
            </p:nvSpPr>
            <p:spPr>
              <a:xfrm>
                <a:off x="996950" y="4098925"/>
                <a:ext cx="1098550" cy="1778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5" name="Google Shape;2125;p5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6" name="Google Shape;2126;p57"/>
            <p:cNvGrpSpPr/>
            <p:nvPr/>
          </p:nvGrpSpPr>
          <p:grpSpPr>
            <a:xfrm>
              <a:off x="7519339" y="2101849"/>
              <a:ext cx="930297" cy="228600"/>
              <a:chOff x="969962" y="4071937"/>
              <a:chExt cx="1158875" cy="228600"/>
            </a:xfrm>
          </p:grpSpPr>
          <p:sp>
            <p:nvSpPr>
              <p:cNvPr id="2127" name="Google Shape;2127;p57"/>
              <p:cNvSpPr/>
              <p:nvPr/>
            </p:nvSpPr>
            <p:spPr>
              <a:xfrm>
                <a:off x="969962" y="4071937"/>
                <a:ext cx="1158875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57"/>
              <p:cNvSpPr/>
              <p:nvPr/>
            </p:nvSpPr>
            <p:spPr>
              <a:xfrm>
                <a:off x="989012" y="4095750"/>
                <a:ext cx="1119187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9" name="Google Shape;2129;p57"/>
            <p:cNvSpPr txBox="1"/>
            <p:nvPr/>
          </p:nvSpPr>
          <p:spPr>
            <a:xfrm>
              <a:off x="8337550" y="681037"/>
              <a:ext cx="112712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8753475" y="4148137"/>
              <a:ext cx="80962" cy="14446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6572250" y="4256087"/>
              <a:ext cx="1909762" cy="2286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6684962" y="4303712"/>
              <a:ext cx="1684337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7"/>
            <p:cNvSpPr/>
            <p:nvPr/>
          </p:nvSpPr>
          <p:spPr>
            <a:xfrm>
              <a:off x="6845300" y="3786187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57"/>
            <p:cNvSpPr/>
            <p:nvPr/>
          </p:nvSpPr>
          <p:spPr>
            <a:xfrm>
              <a:off x="7118350" y="3786187"/>
              <a:ext cx="257175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57"/>
            <p:cNvSpPr/>
            <p:nvPr/>
          </p:nvSpPr>
          <p:spPr>
            <a:xfrm>
              <a:off x="7407275" y="3775075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57"/>
            <p:cNvSpPr txBox="1"/>
            <p:nvPr/>
          </p:nvSpPr>
          <p:spPr>
            <a:xfrm>
              <a:off x="8032750" y="2908300"/>
              <a:ext cx="144462" cy="12160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0" name="Google Shape;2140;p57"/>
          <p:cNvGrpSpPr/>
          <p:nvPr/>
        </p:nvGrpSpPr>
        <p:grpSpPr>
          <a:xfrm>
            <a:off x="7385050" y="3503612"/>
            <a:ext cx="223837" cy="501650"/>
            <a:chOff x="6572250" y="681037"/>
            <a:chExt cx="2262187" cy="3803650"/>
          </a:xfrm>
        </p:grpSpPr>
        <p:sp>
          <p:nvSpPr>
            <p:cNvPr id="2141" name="Google Shape;2141;p5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57"/>
            <p:cNvSpPr txBox="1"/>
            <p:nvPr/>
          </p:nvSpPr>
          <p:spPr>
            <a:xfrm>
              <a:off x="6684962" y="681037"/>
              <a:ext cx="1652587" cy="362267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57"/>
            <p:cNvSpPr txBox="1"/>
            <p:nvPr/>
          </p:nvSpPr>
          <p:spPr>
            <a:xfrm>
              <a:off x="6684962" y="110172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6" name="Google Shape;2146;p57"/>
            <p:cNvGrpSpPr/>
            <p:nvPr/>
          </p:nvGrpSpPr>
          <p:grpSpPr>
            <a:xfrm>
              <a:off x="7535220" y="1065418"/>
              <a:ext cx="929970" cy="228532"/>
              <a:chOff x="969962" y="4081462"/>
              <a:chExt cx="1160462" cy="219075"/>
            </a:xfrm>
          </p:grpSpPr>
          <p:sp>
            <p:nvSpPr>
              <p:cNvPr id="2147" name="Google Shape;2147;p57"/>
              <p:cNvSpPr/>
              <p:nvPr/>
            </p:nvSpPr>
            <p:spPr>
              <a:xfrm>
                <a:off x="969962" y="4081462"/>
                <a:ext cx="11604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57"/>
              <p:cNvSpPr/>
              <p:nvPr/>
            </p:nvSpPr>
            <p:spPr>
              <a:xfrm>
                <a:off x="989012" y="4105275"/>
                <a:ext cx="1120775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9" name="Google Shape;2149;p57"/>
            <p:cNvSpPr txBox="1"/>
            <p:nvPr/>
          </p:nvSpPr>
          <p:spPr>
            <a:xfrm>
              <a:off x="6700837" y="1619250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0" name="Google Shape;2150;p57"/>
            <p:cNvGrpSpPr/>
            <p:nvPr/>
          </p:nvGrpSpPr>
          <p:grpSpPr>
            <a:xfrm>
              <a:off x="7534589" y="1584097"/>
              <a:ext cx="929970" cy="205073"/>
              <a:chOff x="973137" y="4083050"/>
              <a:chExt cx="1160462" cy="212725"/>
            </a:xfrm>
          </p:grpSpPr>
          <p:sp>
            <p:nvSpPr>
              <p:cNvPr id="2151" name="Google Shape;2151;p57"/>
              <p:cNvSpPr/>
              <p:nvPr/>
            </p:nvSpPr>
            <p:spPr>
              <a:xfrm>
                <a:off x="973137" y="4083050"/>
                <a:ext cx="1160462" cy="21272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57"/>
              <p:cNvSpPr/>
              <p:nvPr/>
            </p:nvSpPr>
            <p:spPr>
              <a:xfrm>
                <a:off x="993775" y="4108450"/>
                <a:ext cx="1120775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3" name="Google Shape;2153;p57"/>
            <p:cNvSpPr txBox="1"/>
            <p:nvPr/>
          </p:nvSpPr>
          <p:spPr>
            <a:xfrm>
              <a:off x="6700837" y="2162175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57"/>
            <p:cNvSpPr txBox="1"/>
            <p:nvPr/>
          </p:nvSpPr>
          <p:spPr>
            <a:xfrm>
              <a:off x="6716712" y="2630487"/>
              <a:ext cx="94615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5" name="Google Shape;2155;p57"/>
            <p:cNvGrpSpPr/>
            <p:nvPr/>
          </p:nvGrpSpPr>
          <p:grpSpPr>
            <a:xfrm>
              <a:off x="7519361" y="2582862"/>
              <a:ext cx="915005" cy="241437"/>
              <a:chOff x="977900" y="4076700"/>
              <a:chExt cx="1139825" cy="222250"/>
            </a:xfrm>
          </p:grpSpPr>
          <p:sp>
            <p:nvSpPr>
              <p:cNvPr id="2156" name="Google Shape;2156;p57"/>
              <p:cNvSpPr/>
              <p:nvPr/>
            </p:nvSpPr>
            <p:spPr>
              <a:xfrm>
                <a:off x="977900" y="4076700"/>
                <a:ext cx="11398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57"/>
              <p:cNvSpPr/>
              <p:nvPr/>
            </p:nvSpPr>
            <p:spPr>
              <a:xfrm>
                <a:off x="996950" y="4098925"/>
                <a:ext cx="1098550" cy="1778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8" name="Google Shape;2158;p5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9" name="Google Shape;2159;p57"/>
            <p:cNvGrpSpPr/>
            <p:nvPr/>
          </p:nvGrpSpPr>
          <p:grpSpPr>
            <a:xfrm>
              <a:off x="7519339" y="2101849"/>
              <a:ext cx="930297" cy="228600"/>
              <a:chOff x="969962" y="4071937"/>
              <a:chExt cx="1158875" cy="228600"/>
            </a:xfrm>
          </p:grpSpPr>
          <p:sp>
            <p:nvSpPr>
              <p:cNvPr id="2160" name="Google Shape;2160;p57"/>
              <p:cNvSpPr/>
              <p:nvPr/>
            </p:nvSpPr>
            <p:spPr>
              <a:xfrm>
                <a:off x="969962" y="4071937"/>
                <a:ext cx="1158875" cy="2286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57"/>
              <p:cNvSpPr/>
              <p:nvPr/>
            </p:nvSpPr>
            <p:spPr>
              <a:xfrm>
                <a:off x="989012" y="4095750"/>
                <a:ext cx="1119187" cy="1809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2" name="Google Shape;2162;p57"/>
            <p:cNvSpPr txBox="1"/>
            <p:nvPr/>
          </p:nvSpPr>
          <p:spPr>
            <a:xfrm>
              <a:off x="8337550" y="681037"/>
              <a:ext cx="112712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8753475" y="4148137"/>
              <a:ext cx="80962" cy="14446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57"/>
            <p:cNvSpPr/>
            <p:nvPr/>
          </p:nvSpPr>
          <p:spPr>
            <a:xfrm>
              <a:off x="6572250" y="4256087"/>
              <a:ext cx="1909762" cy="2286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6684962" y="4303712"/>
              <a:ext cx="1684337" cy="131762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57"/>
            <p:cNvSpPr/>
            <p:nvPr/>
          </p:nvSpPr>
          <p:spPr>
            <a:xfrm>
              <a:off x="6845300" y="3786187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57"/>
            <p:cNvSpPr/>
            <p:nvPr/>
          </p:nvSpPr>
          <p:spPr>
            <a:xfrm>
              <a:off x="7118350" y="3786187"/>
              <a:ext cx="257175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57"/>
            <p:cNvSpPr/>
            <p:nvPr/>
          </p:nvSpPr>
          <p:spPr>
            <a:xfrm>
              <a:off x="7407275" y="3775075"/>
              <a:ext cx="2413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57"/>
            <p:cNvSpPr txBox="1"/>
            <p:nvPr/>
          </p:nvSpPr>
          <p:spPr>
            <a:xfrm>
              <a:off x="8032750" y="2908300"/>
              <a:ext cx="144462" cy="1216025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65" name="Google Shape;565;p22"/>
          <p:cNvGrpSpPr/>
          <p:nvPr/>
        </p:nvGrpSpPr>
        <p:grpSpPr>
          <a:xfrm>
            <a:off x="5048250" y="1524000"/>
            <a:ext cx="3540125" cy="4545012"/>
            <a:chOff x="5202237" y="1546225"/>
            <a:chExt cx="3540125" cy="4545012"/>
          </a:xfrm>
        </p:grpSpPr>
        <p:sp>
          <p:nvSpPr>
            <p:cNvPr id="566" name="Google Shape;566;p22"/>
            <p:cNvSpPr/>
            <p:nvPr/>
          </p:nvSpPr>
          <p:spPr>
            <a:xfrm>
              <a:off x="5202237" y="1712912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7" name="Google Shape;567;p22"/>
            <p:cNvGrpSpPr/>
            <p:nvPr/>
          </p:nvGrpSpPr>
          <p:grpSpPr>
            <a:xfrm>
              <a:off x="5370512" y="3048000"/>
              <a:ext cx="1458912" cy="933450"/>
              <a:chOff x="4586287" y="2589212"/>
              <a:chExt cx="1555750" cy="1179512"/>
            </a:xfrm>
          </p:grpSpPr>
          <p:sp>
            <p:nvSpPr>
              <p:cNvPr id="568" name="Google Shape;568;p22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0" name="Google Shape;570;p22"/>
            <p:cNvSpPr/>
            <p:nvPr/>
          </p:nvSpPr>
          <p:spPr>
            <a:xfrm>
              <a:off x="5364162" y="4425950"/>
              <a:ext cx="3225800" cy="1665287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22"/>
            <p:cNvCxnSpPr/>
            <p:nvPr/>
          </p:nvCxnSpPr>
          <p:spPr>
            <a:xfrm rot="-5400000">
              <a:off x="7845425" y="5162550"/>
              <a:ext cx="523875" cy="1397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" name="Google Shape;572;p22"/>
            <p:cNvCxnSpPr/>
            <p:nvPr/>
          </p:nvCxnSpPr>
          <p:spPr>
            <a:xfrm flipH="1" rot="-5400000">
              <a:off x="7991475" y="5443537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" name="Google Shape;573;p22"/>
            <p:cNvCxnSpPr/>
            <p:nvPr/>
          </p:nvCxnSpPr>
          <p:spPr>
            <a:xfrm rot="10800000">
              <a:off x="8177212" y="5119687"/>
              <a:ext cx="0" cy="114300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4" name="Google Shape;574;p22"/>
            <p:cNvCxnSpPr/>
            <p:nvPr/>
          </p:nvCxnSpPr>
          <p:spPr>
            <a:xfrm flipH="1">
              <a:off x="6075362" y="4725987"/>
              <a:ext cx="254000" cy="469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5" name="Google Shape;575;p22"/>
            <p:cNvCxnSpPr/>
            <p:nvPr/>
          </p:nvCxnSpPr>
          <p:spPr>
            <a:xfrm>
              <a:off x="6100762" y="4776787"/>
              <a:ext cx="1968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6" name="Google Shape;576;p22"/>
            <p:cNvCxnSpPr/>
            <p:nvPr/>
          </p:nvCxnSpPr>
          <p:spPr>
            <a:xfrm>
              <a:off x="5842000" y="5113337"/>
              <a:ext cx="2730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" name="Google Shape;577;p22"/>
            <p:cNvCxnSpPr/>
            <p:nvPr/>
          </p:nvCxnSpPr>
          <p:spPr>
            <a:xfrm>
              <a:off x="6213475" y="5192712"/>
              <a:ext cx="490537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" name="Google Shape;578;p22"/>
            <p:cNvCxnSpPr/>
            <p:nvPr/>
          </p:nvCxnSpPr>
          <p:spPr>
            <a:xfrm flipH="1">
              <a:off x="6453187" y="5100637"/>
              <a:ext cx="53975" cy="857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9" name="Google Shape;579;p22"/>
            <p:cNvCxnSpPr/>
            <p:nvPr/>
          </p:nvCxnSpPr>
          <p:spPr>
            <a:xfrm>
              <a:off x="6265862" y="5189537"/>
              <a:ext cx="1587" cy="825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0" name="Google Shape;580;p22"/>
            <p:cNvCxnSpPr/>
            <p:nvPr/>
          </p:nvCxnSpPr>
          <p:spPr>
            <a:xfrm rot="10800000">
              <a:off x="6662737" y="5197475"/>
              <a:ext cx="0" cy="76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" name="Google Shape;581;p22"/>
            <p:cNvCxnSpPr/>
            <p:nvPr/>
          </p:nvCxnSpPr>
          <p:spPr>
            <a:xfrm>
              <a:off x="6743700" y="5056187"/>
              <a:ext cx="503237" cy="2698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" name="Google Shape;582;p22"/>
            <p:cNvCxnSpPr/>
            <p:nvPr/>
          </p:nvCxnSpPr>
          <p:spPr>
            <a:xfrm>
              <a:off x="6192837" y="4991100"/>
              <a:ext cx="8096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3" name="Google Shape;583;p22"/>
            <p:cNvCxnSpPr/>
            <p:nvPr/>
          </p:nvCxnSpPr>
          <p:spPr>
            <a:xfrm>
              <a:off x="6046787" y="3582987"/>
              <a:ext cx="234950" cy="746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" name="Google Shape;584;p22"/>
            <p:cNvCxnSpPr/>
            <p:nvPr/>
          </p:nvCxnSpPr>
          <p:spPr>
            <a:xfrm flipH="1" rot="10800000">
              <a:off x="5891212" y="3736975"/>
              <a:ext cx="168275" cy="31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585" name="Google Shape;585;p22"/>
            <p:cNvGrpSpPr/>
            <p:nvPr/>
          </p:nvGrpSpPr>
          <p:grpSpPr>
            <a:xfrm>
              <a:off x="5611812" y="3503612"/>
              <a:ext cx="506412" cy="352425"/>
              <a:chOff x="4710112" y="758825"/>
              <a:chExt cx="1250950" cy="992187"/>
            </a:xfrm>
          </p:grpSpPr>
          <p:pic>
            <p:nvPicPr>
              <p:cNvPr descr="access_point_stylized_small" id="586" name="Google Shape;586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587" name="Google Shape;587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8" name="Google Shape;588;p22"/>
            <p:cNvSpPr/>
            <p:nvPr/>
          </p:nvSpPr>
          <p:spPr>
            <a:xfrm>
              <a:off x="7015162" y="3530600"/>
              <a:ext cx="1314450" cy="674687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7011987" y="2005012"/>
              <a:ext cx="1730375" cy="1125537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22"/>
            <p:cNvCxnSpPr/>
            <p:nvPr/>
          </p:nvCxnSpPr>
          <p:spPr>
            <a:xfrm>
              <a:off x="7396162" y="3816350"/>
              <a:ext cx="163512" cy="1206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22"/>
            <p:cNvCxnSpPr/>
            <p:nvPr/>
          </p:nvCxnSpPr>
          <p:spPr>
            <a:xfrm>
              <a:off x="7493000" y="3736975"/>
              <a:ext cx="279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" name="Google Shape;592;p22"/>
            <p:cNvCxnSpPr/>
            <p:nvPr/>
          </p:nvCxnSpPr>
          <p:spPr>
            <a:xfrm flipH="1" rot="10800000">
              <a:off x="7729537" y="3822700"/>
              <a:ext cx="134937" cy="1047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3" name="Google Shape;593;p22"/>
            <p:cNvCxnSpPr/>
            <p:nvPr/>
          </p:nvCxnSpPr>
          <p:spPr>
            <a:xfrm>
              <a:off x="6723062" y="2590800"/>
              <a:ext cx="509587" cy="31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4" name="Google Shape;594;p22"/>
            <p:cNvCxnSpPr/>
            <p:nvPr/>
          </p:nvCxnSpPr>
          <p:spPr>
            <a:xfrm>
              <a:off x="7358062" y="4700587"/>
              <a:ext cx="390525" cy="1841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5" name="Google Shape;595;p22"/>
            <p:cNvCxnSpPr/>
            <p:nvPr/>
          </p:nvCxnSpPr>
          <p:spPr>
            <a:xfrm flipH="1" rot="10800000">
              <a:off x="6737350" y="4687887"/>
              <a:ext cx="322262" cy="19843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6" name="Google Shape;596;p22"/>
            <p:cNvCxnSpPr/>
            <p:nvPr/>
          </p:nvCxnSpPr>
          <p:spPr>
            <a:xfrm>
              <a:off x="6780212" y="4979987"/>
              <a:ext cx="9715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7" name="Google Shape;597;p22"/>
            <p:cNvCxnSpPr/>
            <p:nvPr/>
          </p:nvCxnSpPr>
          <p:spPr>
            <a:xfrm flipH="1" rot="10800000">
              <a:off x="7577137" y="2495550"/>
              <a:ext cx="123825" cy="8731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8" name="Google Shape;598;p22"/>
            <p:cNvCxnSpPr/>
            <p:nvPr/>
          </p:nvCxnSpPr>
          <p:spPr>
            <a:xfrm>
              <a:off x="7405687" y="2668587"/>
              <a:ext cx="0" cy="825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9" name="Google Shape;599;p22"/>
            <p:cNvCxnSpPr/>
            <p:nvPr/>
          </p:nvCxnSpPr>
          <p:spPr>
            <a:xfrm flipH="1" rot="10800000">
              <a:off x="7577137" y="2565400"/>
              <a:ext cx="263525" cy="28892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0" name="Google Shape;600;p22"/>
            <p:cNvCxnSpPr/>
            <p:nvPr/>
          </p:nvCxnSpPr>
          <p:spPr>
            <a:xfrm>
              <a:off x="7942262" y="2563812"/>
              <a:ext cx="0" cy="19685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1" name="Google Shape;601;p22"/>
            <p:cNvCxnSpPr/>
            <p:nvPr/>
          </p:nvCxnSpPr>
          <p:spPr>
            <a:xfrm>
              <a:off x="7596187" y="2870200"/>
              <a:ext cx="188912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2" name="Google Shape;602;p22"/>
            <p:cNvCxnSpPr/>
            <p:nvPr/>
          </p:nvCxnSpPr>
          <p:spPr>
            <a:xfrm>
              <a:off x="8150225" y="2860675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22"/>
            <p:cNvCxnSpPr/>
            <p:nvPr/>
          </p:nvCxnSpPr>
          <p:spPr>
            <a:xfrm flipH="1">
              <a:off x="7296150" y="2936875"/>
              <a:ext cx="98425" cy="70485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4" name="Google Shape;604;p22"/>
            <p:cNvCxnSpPr/>
            <p:nvPr/>
          </p:nvCxnSpPr>
          <p:spPr>
            <a:xfrm flipH="1">
              <a:off x="7888287" y="2936875"/>
              <a:ext cx="111125" cy="72707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5" name="Google Shape;605;p22"/>
            <p:cNvCxnSpPr/>
            <p:nvPr/>
          </p:nvCxnSpPr>
          <p:spPr>
            <a:xfrm flipH="1" rot="10800000">
              <a:off x="7272337" y="4078287"/>
              <a:ext cx="227012" cy="43656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22"/>
            <p:cNvCxnSpPr/>
            <p:nvPr/>
          </p:nvCxnSpPr>
          <p:spPr>
            <a:xfrm>
              <a:off x="8345487" y="2859087"/>
              <a:ext cx="177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07" name="Google Shape;607;p22"/>
            <p:cNvGrpSpPr/>
            <p:nvPr/>
          </p:nvGrpSpPr>
          <p:grpSpPr>
            <a:xfrm>
              <a:off x="6053137" y="1846262"/>
              <a:ext cx="468312" cy="620712"/>
              <a:chOff x="2624137" y="4799012"/>
              <a:chExt cx="987425" cy="1446213"/>
            </a:xfrm>
          </p:grpSpPr>
          <p:cxnSp>
            <p:nvCxnSpPr>
              <p:cNvPr id="608" name="Google Shape;608;p22"/>
              <p:cNvCxnSpPr/>
              <p:nvPr/>
            </p:nvCxnSpPr>
            <p:spPr>
              <a:xfrm flipH="1">
                <a:off x="2803525" y="5218112"/>
                <a:ext cx="298450" cy="9302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2"/>
              <p:cNvCxnSpPr/>
              <p:nvPr/>
            </p:nvCxnSpPr>
            <p:spPr>
              <a:xfrm>
                <a:off x="3101975" y="5218112"/>
                <a:ext cx="298450" cy="9255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2"/>
              <p:cNvCxnSpPr/>
              <p:nvPr/>
            </p:nvCxnSpPr>
            <p:spPr>
              <a:xfrm>
                <a:off x="280352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2"/>
              <p:cNvCxnSpPr/>
              <p:nvPr/>
            </p:nvCxnSpPr>
            <p:spPr>
              <a:xfrm flipH="1">
                <a:off x="3101975" y="6143625"/>
                <a:ext cx="298450" cy="10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22"/>
              <p:cNvCxnSpPr/>
              <p:nvPr/>
            </p:nvCxnSpPr>
            <p:spPr>
              <a:xfrm>
                <a:off x="3101975" y="5238750"/>
                <a:ext cx="0" cy="10064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22"/>
              <p:cNvCxnSpPr/>
              <p:nvPr/>
            </p:nvCxnSpPr>
            <p:spPr>
              <a:xfrm flipH="1" rot="10800000">
                <a:off x="2803525" y="6048375"/>
                <a:ext cx="298450" cy="1000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2"/>
              <p:cNvCxnSpPr/>
              <p:nvPr/>
            </p:nvCxnSpPr>
            <p:spPr>
              <a:xfrm rot="10800000">
                <a:off x="3101975" y="6048375"/>
                <a:ext cx="298450" cy="9525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22"/>
              <p:cNvCxnSpPr/>
              <p:nvPr/>
            </p:nvCxnSpPr>
            <p:spPr>
              <a:xfrm>
                <a:off x="2930525" y="5743575"/>
                <a:ext cx="171450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2"/>
              <p:cNvCxnSpPr/>
              <p:nvPr/>
            </p:nvCxnSpPr>
            <p:spPr>
              <a:xfrm flipH="1" rot="10800000">
                <a:off x="3101975" y="5743575"/>
                <a:ext cx="180975" cy="76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2"/>
              <p:cNvCxnSpPr/>
              <p:nvPr/>
            </p:nvCxnSpPr>
            <p:spPr>
              <a:xfrm>
                <a:off x="2873375" y="5880100"/>
                <a:ext cx="220662" cy="1031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22"/>
              <p:cNvCxnSpPr/>
              <p:nvPr/>
            </p:nvCxnSpPr>
            <p:spPr>
              <a:xfrm flipH="1" rot="10800000">
                <a:off x="3101975" y="5900737"/>
                <a:ext cx="222250" cy="9048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22"/>
              <p:cNvCxnSpPr/>
              <p:nvPr/>
            </p:nvCxnSpPr>
            <p:spPr>
              <a:xfrm flipH="1" rot="10800000">
                <a:off x="3101975" y="5603875"/>
                <a:ext cx="114300" cy="3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22"/>
              <p:cNvCxnSpPr/>
              <p:nvPr/>
            </p:nvCxnSpPr>
            <p:spPr>
              <a:xfrm flipH="1" rot="10800000">
                <a:off x="3101975" y="5411787"/>
                <a:ext cx="71437" cy="2857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2"/>
              <p:cNvCxnSpPr/>
              <p:nvPr/>
            </p:nvCxnSpPr>
            <p:spPr>
              <a:xfrm>
                <a:off x="2973387" y="5591175"/>
                <a:ext cx="138112" cy="5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2"/>
              <p:cNvCxnSpPr/>
              <p:nvPr/>
            </p:nvCxnSpPr>
            <p:spPr>
              <a:xfrm>
                <a:off x="3035300" y="5403850"/>
                <a:ext cx="79375" cy="4921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3" name="Google Shape;623;p22"/>
              <p:cNvSpPr/>
              <p:nvPr/>
            </p:nvSpPr>
            <p:spPr>
              <a:xfrm>
                <a:off x="3049587" y="5132387"/>
                <a:ext cx="100012" cy="107950"/>
              </a:xfrm>
              <a:prstGeom prst="ellipse">
                <a:avLst/>
              </a:prstGeom>
              <a:solidFill>
                <a:srgbClr val="808080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ell_tower_radiation_gray" id="624" name="Google Shape;624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24137" y="4799012"/>
                <a:ext cx="987425" cy="798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5" name="Google Shape;625;p22"/>
            <p:cNvGrpSpPr/>
            <p:nvPr/>
          </p:nvGrpSpPr>
          <p:grpSpPr>
            <a:xfrm>
              <a:off x="6289675" y="2406650"/>
              <a:ext cx="454025" cy="254000"/>
              <a:chOff x="6100762" y="2406650"/>
              <a:chExt cx="454025" cy="254000"/>
            </a:xfrm>
          </p:grpSpPr>
          <p:cxnSp>
            <p:nvCxnSpPr>
              <p:cNvPr id="626" name="Google Shape;626;p22"/>
              <p:cNvCxnSpPr/>
              <p:nvPr/>
            </p:nvCxnSpPr>
            <p:spPr>
              <a:xfrm>
                <a:off x="6100762" y="2406650"/>
                <a:ext cx="152400" cy="95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9696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27" name="Google Shape;627;p22"/>
              <p:cNvSpPr/>
              <p:nvPr/>
            </p:nvSpPr>
            <p:spPr>
              <a:xfrm>
                <a:off x="6165850" y="2565400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2"/>
              <p:cNvSpPr txBox="1"/>
              <p:nvPr/>
            </p:nvSpPr>
            <p:spPr>
              <a:xfrm>
                <a:off x="6165850" y="2555875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6164262" y="2490787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0" name="Google Shape;630;p22"/>
              <p:cNvGrpSpPr/>
              <p:nvPr/>
            </p:nvGrpSpPr>
            <p:grpSpPr>
              <a:xfrm>
                <a:off x="6242050" y="2519362"/>
                <a:ext cx="219075" cy="52387"/>
                <a:chOff x="3917950" y="2114550"/>
                <a:chExt cx="492125" cy="95250"/>
              </a:xfrm>
            </p:grpSpPr>
            <p:sp>
              <p:nvSpPr>
                <p:cNvPr id="631" name="Google Shape;631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33" name="Google Shape;633;p22"/>
              <p:cNvCxnSpPr/>
              <p:nvPr/>
            </p:nvCxnSpPr>
            <p:spPr>
              <a:xfrm>
                <a:off x="6165850" y="2543175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22"/>
              <p:cNvCxnSpPr/>
              <p:nvPr/>
            </p:nvCxnSpPr>
            <p:spPr>
              <a:xfrm>
                <a:off x="6551612" y="2546350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35" name="Google Shape;635;p22"/>
            <p:cNvGrpSpPr/>
            <p:nvPr/>
          </p:nvGrpSpPr>
          <p:grpSpPr>
            <a:xfrm>
              <a:off x="7202487" y="2493962"/>
              <a:ext cx="390524" cy="174625"/>
              <a:chOff x="6880225" y="2333625"/>
              <a:chExt cx="390524" cy="169862"/>
            </a:xfrm>
          </p:grpSpPr>
          <p:sp>
            <p:nvSpPr>
              <p:cNvPr id="636" name="Google Shape;636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9" name="Google Shape;639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40" name="Google Shape;640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42" name="Google Shape;642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2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44" name="Google Shape;644;p22"/>
            <p:cNvGrpSpPr/>
            <p:nvPr/>
          </p:nvGrpSpPr>
          <p:grpSpPr>
            <a:xfrm>
              <a:off x="7213600" y="2757487"/>
              <a:ext cx="390524" cy="174625"/>
              <a:chOff x="6880225" y="2333625"/>
              <a:chExt cx="390524" cy="169862"/>
            </a:xfrm>
          </p:grpSpPr>
          <p:sp>
            <p:nvSpPr>
              <p:cNvPr id="645" name="Google Shape;645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8" name="Google Shape;648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49" name="Google Shape;649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51" name="Google Shape;651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2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53" name="Google Shape;653;p22"/>
            <p:cNvGrpSpPr/>
            <p:nvPr/>
          </p:nvGrpSpPr>
          <p:grpSpPr>
            <a:xfrm>
              <a:off x="7762875" y="2759075"/>
              <a:ext cx="390524" cy="174625"/>
              <a:chOff x="6880225" y="2333625"/>
              <a:chExt cx="390524" cy="169862"/>
            </a:xfrm>
          </p:grpSpPr>
          <p:sp>
            <p:nvSpPr>
              <p:cNvPr id="654" name="Google Shape;654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7" name="Google Shape;657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58" name="Google Shape;658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60" name="Google Shape;660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2" name="Google Shape;662;p22"/>
            <p:cNvGrpSpPr/>
            <p:nvPr/>
          </p:nvGrpSpPr>
          <p:grpSpPr>
            <a:xfrm>
              <a:off x="7689850" y="2393950"/>
              <a:ext cx="390524" cy="174625"/>
              <a:chOff x="6880225" y="2333625"/>
              <a:chExt cx="390524" cy="169862"/>
            </a:xfrm>
          </p:grpSpPr>
          <p:sp>
            <p:nvSpPr>
              <p:cNvPr id="663" name="Google Shape;663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6" name="Google Shape;666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67" name="Google Shape;667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69" name="Google Shape;669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2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71" name="Google Shape;671;p22"/>
            <p:cNvGrpSpPr/>
            <p:nvPr/>
          </p:nvGrpSpPr>
          <p:grpSpPr>
            <a:xfrm>
              <a:off x="7737475" y="3644900"/>
              <a:ext cx="492123" cy="206375"/>
              <a:chOff x="6880225" y="2333625"/>
              <a:chExt cx="390524" cy="169862"/>
            </a:xfrm>
          </p:grpSpPr>
          <p:sp>
            <p:nvSpPr>
              <p:cNvPr id="672" name="Google Shape;672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5" name="Google Shape;675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76" name="Google Shape;676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78" name="Google Shape;678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2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680" name="Google Shape;680;p22"/>
            <p:cNvCxnSpPr/>
            <p:nvPr/>
          </p:nvCxnSpPr>
          <p:spPr>
            <a:xfrm>
              <a:off x="6427787" y="3743325"/>
              <a:ext cx="67945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81" name="Google Shape;681;p22"/>
            <p:cNvGrpSpPr/>
            <p:nvPr/>
          </p:nvGrpSpPr>
          <p:grpSpPr>
            <a:xfrm>
              <a:off x="7086600" y="3632200"/>
              <a:ext cx="492123" cy="206375"/>
              <a:chOff x="6880225" y="2333625"/>
              <a:chExt cx="390524" cy="169862"/>
            </a:xfrm>
          </p:grpSpPr>
          <p:sp>
            <p:nvSpPr>
              <p:cNvPr id="682" name="Google Shape;682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86" name="Google Shape;686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88" name="Google Shape;688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22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0" name="Google Shape;690;p22"/>
            <p:cNvGrpSpPr/>
            <p:nvPr/>
          </p:nvGrpSpPr>
          <p:grpSpPr>
            <a:xfrm>
              <a:off x="7397750" y="3911600"/>
              <a:ext cx="492123" cy="206375"/>
              <a:chOff x="6880225" y="2333625"/>
              <a:chExt cx="390524" cy="169862"/>
            </a:xfrm>
          </p:grpSpPr>
          <p:sp>
            <p:nvSpPr>
              <p:cNvPr id="691" name="Google Shape;691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4" name="Google Shape;694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695" name="Google Shape;695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97" name="Google Shape;697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22"/>
              <p:cNvCxnSpPr/>
              <p:nvPr/>
            </p:nvCxnSpPr>
            <p:spPr>
              <a:xfrm>
                <a:off x="7267575" y="2389187"/>
                <a:ext cx="0" cy="698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9" name="Google Shape;699;p22"/>
            <p:cNvGrpSpPr/>
            <p:nvPr/>
          </p:nvGrpSpPr>
          <p:grpSpPr>
            <a:xfrm>
              <a:off x="7591425" y="4806950"/>
              <a:ext cx="622298" cy="244475"/>
              <a:chOff x="6880225" y="2333625"/>
              <a:chExt cx="390524" cy="169862"/>
            </a:xfrm>
          </p:grpSpPr>
          <p:sp>
            <p:nvSpPr>
              <p:cNvPr id="700" name="Google Shape;700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3" name="Google Shape;703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04" name="Google Shape;704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06" name="Google Shape;706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2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08" name="Google Shape;708;p22"/>
            <p:cNvGrpSpPr/>
            <p:nvPr/>
          </p:nvGrpSpPr>
          <p:grpSpPr>
            <a:xfrm>
              <a:off x="6965950" y="4508500"/>
              <a:ext cx="622298" cy="244475"/>
              <a:chOff x="6880225" y="2333625"/>
              <a:chExt cx="390524" cy="169862"/>
            </a:xfrm>
          </p:grpSpPr>
          <p:sp>
            <p:nvSpPr>
              <p:cNvPr id="709" name="Google Shape;709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12" name="Google Shape;712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13" name="Google Shape;713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15" name="Google Shape;715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2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17" name="Google Shape;717;p22"/>
            <p:cNvGrpSpPr/>
            <p:nvPr/>
          </p:nvGrpSpPr>
          <p:grpSpPr>
            <a:xfrm>
              <a:off x="6242050" y="4851400"/>
              <a:ext cx="622298" cy="244475"/>
              <a:chOff x="6880225" y="2333625"/>
              <a:chExt cx="390524" cy="169862"/>
            </a:xfrm>
          </p:grpSpPr>
          <p:sp>
            <p:nvSpPr>
              <p:cNvPr id="718" name="Google Shape;718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1" name="Google Shape;721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22" name="Google Shape;722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24" name="Google Shape;724;p2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26" name="Google Shape;726;p22"/>
            <p:cNvGrpSpPr/>
            <p:nvPr/>
          </p:nvGrpSpPr>
          <p:grpSpPr>
            <a:xfrm>
              <a:off x="6051550" y="3644900"/>
              <a:ext cx="390524" cy="171450"/>
              <a:chOff x="6880225" y="2333625"/>
              <a:chExt cx="390524" cy="169862"/>
            </a:xfrm>
          </p:grpSpPr>
          <p:sp>
            <p:nvSpPr>
              <p:cNvPr id="727" name="Google Shape;727;p2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0" name="Google Shape;730;p2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731" name="Google Shape;731;p2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2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33" name="Google Shape;733;p22"/>
              <p:cNvCxnSpPr/>
              <p:nvPr/>
            </p:nvCxnSpPr>
            <p:spPr>
              <a:xfrm>
                <a:off x="6881812" y="2386012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2"/>
              <p:cNvCxnSpPr/>
              <p:nvPr/>
            </p:nvCxnSpPr>
            <p:spPr>
              <a:xfrm>
                <a:off x="7267575" y="2389187"/>
                <a:ext cx="0" cy="7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35" name="Google Shape;735;p22"/>
            <p:cNvGrpSpPr/>
            <p:nvPr/>
          </p:nvGrpSpPr>
          <p:grpSpPr>
            <a:xfrm>
              <a:off x="7161212" y="5005387"/>
              <a:ext cx="446087" cy="422275"/>
              <a:chOff x="8051800" y="5732462"/>
              <a:chExt cx="728662" cy="603250"/>
            </a:xfrm>
          </p:grpSpPr>
          <p:grpSp>
            <p:nvGrpSpPr>
              <p:cNvPr id="736" name="Google Shape;736;p22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737" name="Google Shape;737;p22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2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22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22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22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22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22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22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22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22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22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22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749" name="Google Shape;749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0" name="Google Shape;750;p22"/>
            <p:cNvGrpSpPr/>
            <p:nvPr/>
          </p:nvGrpSpPr>
          <p:grpSpPr>
            <a:xfrm>
              <a:off x="5638800" y="3509962"/>
              <a:ext cx="398462" cy="358775"/>
              <a:chOff x="8051800" y="5732462"/>
              <a:chExt cx="728662" cy="603250"/>
            </a:xfrm>
          </p:grpSpPr>
          <p:grpSp>
            <p:nvGrpSpPr>
              <p:cNvPr id="751" name="Google Shape;751;p22"/>
              <p:cNvGrpSpPr/>
              <p:nvPr/>
            </p:nvGrpSpPr>
            <p:grpSpPr>
              <a:xfrm>
                <a:off x="8166100" y="5732462"/>
                <a:ext cx="614362" cy="157163"/>
                <a:chOff x="7985125" y="4189412"/>
                <a:chExt cx="614362" cy="157163"/>
              </a:xfrm>
            </p:grpSpPr>
            <p:sp>
              <p:nvSpPr>
                <p:cNvPr id="752" name="Google Shape;752;p22"/>
                <p:cNvSpPr/>
                <p:nvPr/>
              </p:nvSpPr>
              <p:spPr>
                <a:xfrm>
                  <a:off x="8150225" y="4217987"/>
                  <a:ext cx="109537" cy="87312"/>
                </a:xfrm>
                <a:custGeom>
                  <a:rect b="b" l="l" r="r" t="t"/>
                  <a:pathLst>
                    <a:path extrusionOk="0" h="232" w="199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22"/>
                <p:cNvSpPr/>
                <p:nvPr/>
              </p:nvSpPr>
              <p:spPr>
                <a:xfrm>
                  <a:off x="8337550" y="4216400"/>
                  <a:ext cx="74612" cy="66675"/>
                </a:xfrm>
                <a:custGeom>
                  <a:rect b="b" l="l" r="r" t="t"/>
                  <a:pathLst>
                    <a:path extrusionOk="0" h="180" w="128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22"/>
                <p:cNvSpPr/>
                <p:nvPr/>
              </p:nvSpPr>
              <p:spPr>
                <a:xfrm>
                  <a:off x="8078787" y="4200525"/>
                  <a:ext cx="180975" cy="139700"/>
                </a:xfrm>
                <a:custGeom>
                  <a:rect b="b" l="l" r="r" t="t"/>
                  <a:pathLst>
                    <a:path extrusionOk="0" h="378" w="322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22"/>
                <p:cNvSpPr/>
                <p:nvPr/>
              </p:nvSpPr>
              <p:spPr>
                <a:xfrm>
                  <a:off x="8334375" y="4195762"/>
                  <a:ext cx="157162" cy="93662"/>
                </a:xfrm>
                <a:custGeom>
                  <a:rect b="b" l="l" r="r" t="t"/>
                  <a:pathLst>
                    <a:path extrusionOk="0" h="252" w="283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22"/>
                <p:cNvSpPr/>
                <p:nvPr/>
              </p:nvSpPr>
              <p:spPr>
                <a:xfrm>
                  <a:off x="8012112" y="4240212"/>
                  <a:ext cx="63500" cy="87312"/>
                </a:xfrm>
                <a:custGeom>
                  <a:rect b="b" l="l" r="r" t="t"/>
                  <a:pathLst>
                    <a:path extrusionOk="0" h="238" w="114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8461375" y="4189412"/>
                  <a:ext cx="138112" cy="115887"/>
                </a:xfrm>
                <a:custGeom>
                  <a:rect b="b" l="l" r="r" t="t"/>
                  <a:pathLst>
                    <a:path extrusionOk="0" h="310" w="246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8120062" y="4222750"/>
                  <a:ext cx="109537" cy="87312"/>
                </a:xfrm>
                <a:custGeom>
                  <a:rect b="b" l="l" r="r" t="t"/>
                  <a:pathLst>
                    <a:path extrusionOk="0" h="236" w="198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8307387" y="4222750"/>
                  <a:ext cx="74612" cy="66675"/>
                </a:xfrm>
                <a:custGeom>
                  <a:rect b="b" l="l" r="r" t="t"/>
                  <a:pathLst>
                    <a:path extrusionOk="0" h="183" w="128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2"/>
                <p:cNvSpPr/>
                <p:nvPr/>
              </p:nvSpPr>
              <p:spPr>
                <a:xfrm>
                  <a:off x="8048625" y="4206875"/>
                  <a:ext cx="177800" cy="139700"/>
                </a:xfrm>
                <a:custGeom>
                  <a:rect b="b" l="l" r="r" t="t"/>
                  <a:pathLst>
                    <a:path extrusionOk="0" h="379" w="323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2"/>
                <p:cNvSpPr/>
                <p:nvPr/>
              </p:nvSpPr>
              <p:spPr>
                <a:xfrm>
                  <a:off x="8301037" y="4202112"/>
                  <a:ext cx="157162" cy="93662"/>
                </a:xfrm>
                <a:custGeom>
                  <a:rect b="b" l="l" r="r" t="t"/>
                  <a:pathLst>
                    <a:path extrusionOk="0" h="253" w="282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>
                  <a:off x="7985125" y="4254500"/>
                  <a:ext cx="63500" cy="85725"/>
                </a:xfrm>
                <a:custGeom>
                  <a:rect b="b" l="l" r="r" t="t"/>
                  <a:pathLst>
                    <a:path extrusionOk="0" h="236" w="115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2"/>
                <p:cNvSpPr/>
                <p:nvPr/>
              </p:nvSpPr>
              <p:spPr>
                <a:xfrm>
                  <a:off x="8431212" y="4195762"/>
                  <a:ext cx="138112" cy="115887"/>
                </a:xfrm>
                <a:custGeom>
                  <a:rect b="b" l="l" r="r" t="t"/>
                  <a:pathLst>
                    <a:path extrusionOk="0" h="310" w="245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access_point_stylized_gray_small" id="764" name="Google Shape;764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51800" y="5781675"/>
                <a:ext cx="682625" cy="554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65" name="Google Shape;765;p22"/>
            <p:cNvCxnSpPr/>
            <p:nvPr/>
          </p:nvCxnSpPr>
          <p:spPr>
            <a:xfrm flipH="1" rot="-5400000">
              <a:off x="7991475" y="5440362"/>
              <a:ext cx="3175" cy="85725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66" name="Google Shape;766;p22"/>
            <p:cNvGrpSpPr/>
            <p:nvPr/>
          </p:nvGrpSpPr>
          <p:grpSpPr>
            <a:xfrm flipH="1">
              <a:off x="5775325" y="4533900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767" name="Google Shape;767;p2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8" name="Google Shape;768;p2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9" name="Google Shape;769;p22"/>
            <p:cNvGrpSpPr/>
            <p:nvPr/>
          </p:nvGrpSpPr>
          <p:grpSpPr>
            <a:xfrm flipH="1">
              <a:off x="5457825" y="4954587"/>
              <a:ext cx="482600" cy="406400"/>
              <a:chOff x="4506912" y="5557837"/>
              <a:chExt cx="1198562" cy="1274762"/>
            </a:xfrm>
          </p:grpSpPr>
          <p:pic>
            <p:nvPicPr>
              <p:cNvPr descr="desktop_computer_stylized_medium" id="770" name="Google Shape;770;p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1" name="Google Shape;771;p2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22"/>
            <p:cNvGrpSpPr/>
            <p:nvPr/>
          </p:nvGrpSpPr>
          <p:grpSpPr>
            <a:xfrm flipH="1">
              <a:off x="5935662" y="5256212"/>
              <a:ext cx="427037" cy="349250"/>
              <a:chOff x="4506912" y="5557837"/>
              <a:chExt cx="1198562" cy="1274762"/>
            </a:xfrm>
          </p:grpSpPr>
          <p:pic>
            <p:nvPicPr>
              <p:cNvPr descr="desktop_computer_stylized_medium" id="773" name="Google Shape;773;p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4" name="Google Shape;774;p2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22"/>
            <p:cNvGrpSpPr/>
            <p:nvPr/>
          </p:nvGrpSpPr>
          <p:grpSpPr>
            <a:xfrm>
              <a:off x="6550025" y="5238750"/>
              <a:ext cx="427037" cy="350837"/>
              <a:chOff x="4506912" y="5557837"/>
              <a:chExt cx="1198562" cy="1274762"/>
            </a:xfrm>
          </p:grpSpPr>
          <p:pic>
            <p:nvPicPr>
              <p:cNvPr descr="desktop_computer_stylized_medium" id="776" name="Google Shape;776;p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7" name="Google Shape;777;p2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ar_icon_small" id="778" name="Google Shape;778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42062" y="17208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9" name="Google Shape;779;p22"/>
            <p:cNvGrpSpPr/>
            <p:nvPr/>
          </p:nvGrpSpPr>
          <p:grpSpPr>
            <a:xfrm>
              <a:off x="5613400" y="15462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780" name="Google Shape;780;p2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781" name="Google Shape;781;p2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82" name="Google Shape;782;p22"/>
            <p:cNvGrpSpPr/>
            <p:nvPr/>
          </p:nvGrpSpPr>
          <p:grpSpPr>
            <a:xfrm>
              <a:off x="8240712" y="5002212"/>
              <a:ext cx="227012" cy="481012"/>
              <a:chOff x="6572250" y="681037"/>
              <a:chExt cx="2262187" cy="3803650"/>
            </a:xfrm>
          </p:grpSpPr>
          <p:sp>
            <p:nvSpPr>
              <p:cNvPr id="783" name="Google Shape;783;p22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8" name="Google Shape;788;p22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789" name="Google Shape;789;p22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1" name="Google Shape;791;p22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2" name="Google Shape;792;p22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793" name="Google Shape;793;p22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2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5" name="Google Shape;795;p22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7" name="Google Shape;797;p22"/>
              <p:cNvGrpSpPr/>
              <p:nvPr/>
            </p:nvGrpSpPr>
            <p:grpSpPr>
              <a:xfrm>
                <a:off x="7521910" y="2601832"/>
                <a:ext cx="917554" cy="225916"/>
                <a:chOff x="981075" y="4094162"/>
                <a:chExt cx="1143000" cy="207962"/>
              </a:xfrm>
            </p:grpSpPr>
            <p:sp>
              <p:nvSpPr>
                <p:cNvPr id="798" name="Google Shape;798;p22"/>
                <p:cNvSpPr/>
                <p:nvPr/>
              </p:nvSpPr>
              <p:spPr>
                <a:xfrm>
                  <a:off x="981075" y="4094162"/>
                  <a:ext cx="1143000" cy="2079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22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0" name="Google Shape;800;p22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1" name="Google Shape;801;p22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802" name="Google Shape;802;p22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2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4" name="Google Shape;804;p22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2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5" name="Google Shape;815;p22"/>
            <p:cNvGrpSpPr/>
            <p:nvPr/>
          </p:nvGrpSpPr>
          <p:grpSpPr>
            <a:xfrm>
              <a:off x="7924800" y="5303837"/>
              <a:ext cx="227012" cy="481012"/>
              <a:chOff x="6572250" y="681037"/>
              <a:chExt cx="2262187" cy="3803650"/>
            </a:xfrm>
          </p:grpSpPr>
          <p:sp>
            <p:nvSpPr>
              <p:cNvPr id="816" name="Google Shape;816;p22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2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2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1" name="Google Shape;821;p22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822" name="Google Shape;822;p22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22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4" name="Google Shape;824;p22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5" name="Google Shape;825;p22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826" name="Google Shape;826;p22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22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8" name="Google Shape;828;p22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2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0" name="Google Shape;830;p22"/>
              <p:cNvGrpSpPr/>
              <p:nvPr/>
            </p:nvGrpSpPr>
            <p:grpSpPr>
              <a:xfrm>
                <a:off x="7521910" y="2601832"/>
                <a:ext cx="917554" cy="225916"/>
                <a:chOff x="981075" y="4094162"/>
                <a:chExt cx="1143000" cy="207962"/>
              </a:xfrm>
            </p:grpSpPr>
            <p:sp>
              <p:nvSpPr>
                <p:cNvPr id="831" name="Google Shape;831;p22"/>
                <p:cNvSpPr/>
                <p:nvPr/>
              </p:nvSpPr>
              <p:spPr>
                <a:xfrm>
                  <a:off x="981075" y="4094162"/>
                  <a:ext cx="1143000" cy="2079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22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3" name="Google Shape;833;p22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34" name="Google Shape;834;p22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835" name="Google Shape;835;p22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6" name="Google Shape;836;p22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7" name="Google Shape;837;p22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2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8" name="Google Shape;848;p22"/>
            <p:cNvGrpSpPr/>
            <p:nvPr/>
          </p:nvGrpSpPr>
          <p:grpSpPr>
            <a:xfrm>
              <a:off x="5302250" y="20431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849" name="Google Shape;849;p2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50" name="Google Shape;850;p2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1" name="Google Shape;851;p2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852" name="Google Shape;852;p2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3" name="Google Shape;853;p2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9" name="Google Shape;859;p2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860" name="Google Shape;860;p2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2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2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2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2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2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6" name="Google Shape;866;p2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2" name="Google Shape;872;p22"/>
            <p:cNvGrpSpPr/>
            <p:nvPr/>
          </p:nvGrpSpPr>
          <p:grpSpPr>
            <a:xfrm>
              <a:off x="6872287" y="54864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873" name="Google Shape;873;p2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74" name="Google Shape;874;p2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5" name="Google Shape;875;p2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876" name="Google Shape;876;p2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7" name="Google Shape;877;p2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3" name="Google Shape;883;p2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2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2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90" name="Google Shape;890;p2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6" name="Google Shape;896;p22"/>
            <p:cNvGrpSpPr/>
            <p:nvPr/>
          </p:nvGrpSpPr>
          <p:grpSpPr>
            <a:xfrm>
              <a:off x="5561012" y="3041650"/>
              <a:ext cx="444500" cy="414107"/>
              <a:chOff x="1392237" y="1600200"/>
              <a:chExt cx="4360862" cy="4174912"/>
            </a:xfrm>
          </p:grpSpPr>
          <p:pic>
            <p:nvPicPr>
              <p:cNvPr descr="antenna_stylized" id="897" name="Google Shape;897;p2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898" name="Google Shape;898;p2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9" name="Google Shape;899;p2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00" name="Google Shape;900;p2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1" name="Google Shape;901;p2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2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908" name="Google Shape;908;p2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2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2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2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2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2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4" name="Google Shape;914;p2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0" name="Google Shape;920;p22"/>
            <p:cNvGrpSpPr/>
            <p:nvPr/>
          </p:nvGrpSpPr>
          <p:grpSpPr>
            <a:xfrm flipH="1">
              <a:off x="5940425" y="3222625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921" name="Google Shape;921;p2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2" name="Google Shape;922;p2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3" name="Google Shape;923;p22"/>
            <p:cNvGrpSpPr/>
            <p:nvPr/>
          </p:nvGrpSpPr>
          <p:grpSpPr>
            <a:xfrm>
              <a:off x="7307262" y="5422900"/>
              <a:ext cx="474662" cy="414107"/>
              <a:chOff x="1392237" y="1600200"/>
              <a:chExt cx="4360862" cy="4174912"/>
            </a:xfrm>
          </p:grpSpPr>
          <p:pic>
            <p:nvPicPr>
              <p:cNvPr descr="antenna_stylized" id="924" name="Google Shape;924;p2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925" name="Google Shape;925;p2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6" name="Google Shape;926;p2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927" name="Google Shape;927;p2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8" name="Google Shape;928;p2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4" name="Google Shape;934;p2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935" name="Google Shape;935;p2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2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2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2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2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2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1" name="Google Shape;941;p2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947" name="Google Shape;947;p2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30200" y="936625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2"/>
          <p:cNvSpPr txBox="1"/>
          <p:nvPr>
            <p:ph type="title"/>
          </p:nvPr>
        </p:nvSpPr>
        <p:spPr>
          <a:xfrm>
            <a:off x="279400" y="122237"/>
            <a:ext cx="85661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transport-layer protocols</a:t>
            </a:r>
            <a:endParaRPr/>
          </a:p>
        </p:txBody>
      </p:sp>
      <p:sp>
        <p:nvSpPr>
          <p:cNvPr id="949" name="Google Shape;949;p22"/>
          <p:cNvSpPr txBox="1"/>
          <p:nvPr>
            <p:ph idx="1" type="body"/>
          </p:nvPr>
        </p:nvSpPr>
        <p:spPr>
          <a:xfrm>
            <a:off x="438150" y="1063625"/>
            <a:ext cx="5637212" cy="579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reliable, in-order delivery (TCP)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congestion control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flow control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connection setup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unreliable, unordered 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delivery: UDP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no-frills extension of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“best-effort” IP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services not available: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 guarantees (timing)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bandwidth guarantees (throughput)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➔ Why there are no such guarantees?</a:t>
            </a:r>
            <a:endParaRPr/>
          </a:p>
        </p:txBody>
      </p:sp>
      <p:cxnSp>
        <p:nvCxnSpPr>
          <p:cNvPr id="950" name="Google Shape;950;p22"/>
          <p:cNvCxnSpPr/>
          <p:nvPr/>
        </p:nvCxnSpPr>
        <p:spPr>
          <a:xfrm>
            <a:off x="6456362" y="2490787"/>
            <a:ext cx="509587" cy="317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1" name="Google Shape;951;p22"/>
          <p:cNvCxnSpPr/>
          <p:nvPr/>
        </p:nvCxnSpPr>
        <p:spPr>
          <a:xfrm>
            <a:off x="7091362" y="4600575"/>
            <a:ext cx="390525" cy="1841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2" name="Google Shape;952;p22"/>
          <p:cNvCxnSpPr/>
          <p:nvPr/>
        </p:nvCxnSpPr>
        <p:spPr>
          <a:xfrm flipH="1" rot="10800000">
            <a:off x="6470650" y="4587875"/>
            <a:ext cx="322262" cy="19843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3" name="Google Shape;953;p22"/>
          <p:cNvCxnSpPr/>
          <p:nvPr/>
        </p:nvCxnSpPr>
        <p:spPr>
          <a:xfrm flipH="1">
            <a:off x="7029450" y="2836862"/>
            <a:ext cx="98425" cy="70485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54" name="Google Shape;954;p22"/>
          <p:cNvGrpSpPr/>
          <p:nvPr/>
        </p:nvGrpSpPr>
        <p:grpSpPr>
          <a:xfrm>
            <a:off x="6943725" y="2416175"/>
            <a:ext cx="382588" cy="171449"/>
            <a:chOff x="6119812" y="2359025"/>
            <a:chExt cx="382588" cy="171449"/>
          </a:xfrm>
        </p:grpSpPr>
        <p:sp>
          <p:nvSpPr>
            <p:cNvPr id="955" name="Google Shape;955;p22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2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8" name="Google Shape;958;p22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59" name="Google Shape;959;p2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1" name="Google Shape;961;p22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2" name="Google Shape;962;p22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63" name="Google Shape;963;p22"/>
          <p:cNvGrpSpPr/>
          <p:nvPr/>
        </p:nvGrpSpPr>
        <p:grpSpPr>
          <a:xfrm>
            <a:off x="6969125" y="2660650"/>
            <a:ext cx="382588" cy="171449"/>
            <a:chOff x="6119812" y="2359025"/>
            <a:chExt cx="382588" cy="171449"/>
          </a:xfrm>
        </p:grpSpPr>
        <p:sp>
          <p:nvSpPr>
            <p:cNvPr id="964" name="Google Shape;964;p22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2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7" name="Google Shape;967;p22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68" name="Google Shape;968;p2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70" name="Google Shape;970;p22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1" name="Google Shape;971;p22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72" name="Google Shape;972;p22"/>
          <p:cNvGrpSpPr/>
          <p:nvPr/>
        </p:nvGrpSpPr>
        <p:grpSpPr>
          <a:xfrm>
            <a:off x="6824662" y="3557587"/>
            <a:ext cx="427038" cy="177799"/>
            <a:chOff x="6119812" y="2359025"/>
            <a:chExt cx="382588" cy="171449"/>
          </a:xfrm>
        </p:grpSpPr>
        <p:sp>
          <p:nvSpPr>
            <p:cNvPr id="973" name="Google Shape;973;p22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2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p22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77" name="Google Shape;977;p2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79" name="Google Shape;979;p22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81" name="Google Shape;981;p22"/>
          <p:cNvGrpSpPr/>
          <p:nvPr/>
        </p:nvGrpSpPr>
        <p:grpSpPr>
          <a:xfrm>
            <a:off x="7148512" y="3805237"/>
            <a:ext cx="484188" cy="196849"/>
            <a:chOff x="6119812" y="2359025"/>
            <a:chExt cx="382588" cy="171449"/>
          </a:xfrm>
        </p:grpSpPr>
        <p:sp>
          <p:nvSpPr>
            <p:cNvPr id="982" name="Google Shape;982;p22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2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5" name="Google Shape;985;p22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86" name="Google Shape;986;p2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88" name="Google Shape;988;p22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90" name="Google Shape;990;p22"/>
          <p:cNvCxnSpPr/>
          <p:nvPr/>
        </p:nvCxnSpPr>
        <p:spPr>
          <a:xfrm flipH="1" rot="10800000">
            <a:off x="7005637" y="3978275"/>
            <a:ext cx="227012" cy="436562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91" name="Google Shape;991;p22"/>
          <p:cNvGrpSpPr/>
          <p:nvPr/>
        </p:nvGrpSpPr>
        <p:grpSpPr>
          <a:xfrm>
            <a:off x="6653212" y="4414837"/>
            <a:ext cx="617538" cy="241298"/>
            <a:chOff x="6119812" y="2359025"/>
            <a:chExt cx="382588" cy="171449"/>
          </a:xfrm>
        </p:grpSpPr>
        <p:sp>
          <p:nvSpPr>
            <p:cNvPr id="992" name="Google Shape;992;p22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2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5" name="Google Shape;995;p22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996" name="Google Shape;996;p2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8" name="Google Shape;998;p22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99" name="Google Shape;999;p22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00" name="Google Shape;1000;p22"/>
          <p:cNvGrpSpPr/>
          <p:nvPr/>
        </p:nvGrpSpPr>
        <p:grpSpPr>
          <a:xfrm>
            <a:off x="7307262" y="4751387"/>
            <a:ext cx="617538" cy="241298"/>
            <a:chOff x="6119812" y="2359025"/>
            <a:chExt cx="382588" cy="171449"/>
          </a:xfrm>
        </p:grpSpPr>
        <p:sp>
          <p:nvSpPr>
            <p:cNvPr id="1001" name="Google Shape;1001;p22"/>
            <p:cNvSpPr/>
            <p:nvPr/>
          </p:nvSpPr>
          <p:spPr>
            <a:xfrm>
              <a:off x="6121400" y="2433637"/>
              <a:ext cx="381000" cy="96837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2"/>
            <p:cNvSpPr txBox="1"/>
            <p:nvPr/>
          </p:nvSpPr>
          <p:spPr>
            <a:xfrm>
              <a:off x="6119812" y="2424112"/>
              <a:ext cx="382587" cy="587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6121400" y="2359025"/>
              <a:ext cx="381000" cy="112712"/>
            </a:xfrm>
            <a:prstGeom prst="ellipse">
              <a:avLst/>
            </a:prstGeom>
            <a:gradFill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4" name="Google Shape;1004;p22"/>
            <p:cNvGrpSpPr/>
            <p:nvPr/>
          </p:nvGrpSpPr>
          <p:grpSpPr>
            <a:xfrm>
              <a:off x="6199187" y="2387600"/>
              <a:ext cx="212725" cy="52387"/>
              <a:chOff x="3917950" y="2114550"/>
              <a:chExt cx="492125" cy="95250"/>
            </a:xfrm>
          </p:grpSpPr>
          <p:sp>
            <p:nvSpPr>
              <p:cNvPr id="1005" name="Google Shape;1005;p2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80808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7" name="Google Shape;1007;p22"/>
            <p:cNvCxnSpPr/>
            <p:nvPr/>
          </p:nvCxnSpPr>
          <p:spPr>
            <a:xfrm>
              <a:off x="6121400" y="2413000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8" name="Google Shape;1008;p22"/>
            <p:cNvCxnSpPr/>
            <p:nvPr/>
          </p:nvCxnSpPr>
          <p:spPr>
            <a:xfrm>
              <a:off x="6502400" y="2414587"/>
              <a:ext cx="0" cy="74612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09" name="Google Shape;1009;p22"/>
          <p:cNvGrpSpPr/>
          <p:nvPr/>
        </p:nvGrpSpPr>
        <p:grpSpPr>
          <a:xfrm>
            <a:off x="5359400" y="1330325"/>
            <a:ext cx="1057274" cy="957262"/>
            <a:chOff x="-242887" y="2667000"/>
            <a:chExt cx="1057274" cy="957262"/>
          </a:xfrm>
        </p:grpSpPr>
        <p:grpSp>
          <p:nvGrpSpPr>
            <p:cNvPr id="1010" name="Google Shape;1010;p22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1011" name="Google Shape;1011;p22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2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2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2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1015" name="Google Shape;1015;p22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22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22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018" name="Google Shape;1018;p22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22"/>
          <p:cNvGrpSpPr/>
          <p:nvPr/>
        </p:nvGrpSpPr>
        <p:grpSpPr>
          <a:xfrm>
            <a:off x="7869237" y="4343400"/>
            <a:ext cx="1057274" cy="957262"/>
            <a:chOff x="-242887" y="2667000"/>
            <a:chExt cx="1057274" cy="957262"/>
          </a:xfrm>
        </p:grpSpPr>
        <p:grpSp>
          <p:nvGrpSpPr>
            <p:cNvPr id="1020" name="Google Shape;1020;p22"/>
            <p:cNvGrpSpPr/>
            <p:nvPr/>
          </p:nvGrpSpPr>
          <p:grpSpPr>
            <a:xfrm>
              <a:off x="0" y="2667000"/>
              <a:ext cx="814387" cy="854075"/>
              <a:chOff x="6635750" y="1181100"/>
              <a:chExt cx="814387" cy="854075"/>
            </a:xfrm>
          </p:grpSpPr>
          <p:sp>
            <p:nvSpPr>
              <p:cNvPr id="1021" name="Google Shape;1021;p22"/>
              <p:cNvSpPr txBox="1"/>
              <p:nvPr/>
            </p:nvSpPr>
            <p:spPr>
              <a:xfrm>
                <a:off x="6734175" y="1185862"/>
                <a:ext cx="676275" cy="7762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2"/>
              <p:cNvSpPr txBox="1"/>
              <p:nvPr/>
            </p:nvSpPr>
            <p:spPr>
              <a:xfrm>
                <a:off x="6700837" y="1209675"/>
                <a:ext cx="690562" cy="8001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2"/>
              <p:cNvSpPr txBox="1"/>
              <p:nvPr/>
            </p:nvSpPr>
            <p:spPr>
              <a:xfrm>
                <a:off x="6705600" y="1385887"/>
                <a:ext cx="676275" cy="1714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2"/>
              <p:cNvSpPr txBox="1"/>
              <p:nvPr/>
            </p:nvSpPr>
            <p:spPr>
              <a:xfrm>
                <a:off x="6635750" y="1181100"/>
                <a:ext cx="814387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application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transport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network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data link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ahom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physical</a:t>
                </a:r>
                <a:endParaRPr/>
              </a:p>
            </p:txBody>
          </p:sp>
          <p:cxnSp>
            <p:nvCxnSpPr>
              <p:cNvPr id="1025" name="Google Shape;1025;p22"/>
              <p:cNvCxnSpPr/>
              <p:nvPr/>
            </p:nvCxnSpPr>
            <p:spPr>
              <a:xfrm>
                <a:off x="6700837" y="1552575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22"/>
              <p:cNvCxnSpPr/>
              <p:nvPr/>
            </p:nvCxnSpPr>
            <p:spPr>
              <a:xfrm>
                <a:off x="6710362" y="1690687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22"/>
              <p:cNvCxnSpPr/>
              <p:nvPr/>
            </p:nvCxnSpPr>
            <p:spPr>
              <a:xfrm>
                <a:off x="6710362" y="1828800"/>
                <a:ext cx="690562" cy="476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028" name="Google Shape;1028;p22"/>
            <p:cNvSpPr/>
            <p:nvPr/>
          </p:nvSpPr>
          <p:spPr>
            <a:xfrm>
              <a:off x="-242887" y="2681287"/>
              <a:ext cx="304800" cy="942975"/>
            </a:xfrm>
            <a:custGeom>
              <a:rect b="b" l="l" r="r" t="t"/>
              <a:pathLst>
                <a:path extrusionOk="0" h="594" w="192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22"/>
          <p:cNvGrpSpPr/>
          <p:nvPr/>
        </p:nvGrpSpPr>
        <p:grpSpPr>
          <a:xfrm>
            <a:off x="5913437" y="2057400"/>
            <a:ext cx="814387" cy="701675"/>
            <a:chOff x="4640262" y="5310187"/>
            <a:chExt cx="814387" cy="701675"/>
          </a:xfrm>
        </p:grpSpPr>
        <p:sp>
          <p:nvSpPr>
            <p:cNvPr id="1030" name="Google Shape;1030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33" name="Google Shape;1033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4" name="Google Shape;1034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35" name="Google Shape;1035;p22"/>
          <p:cNvGrpSpPr/>
          <p:nvPr/>
        </p:nvGrpSpPr>
        <p:grpSpPr>
          <a:xfrm>
            <a:off x="6729412" y="2479675"/>
            <a:ext cx="814387" cy="701675"/>
            <a:chOff x="4640262" y="5310187"/>
            <a:chExt cx="814387" cy="701675"/>
          </a:xfrm>
        </p:grpSpPr>
        <p:sp>
          <p:nvSpPr>
            <p:cNvPr id="1036" name="Google Shape;1036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39" name="Google Shape;1039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0" name="Google Shape;1040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41" name="Google Shape;1041;p22"/>
          <p:cNvGrpSpPr/>
          <p:nvPr/>
        </p:nvGrpSpPr>
        <p:grpSpPr>
          <a:xfrm>
            <a:off x="6738937" y="1901825"/>
            <a:ext cx="814387" cy="701675"/>
            <a:chOff x="4640262" y="5310187"/>
            <a:chExt cx="814387" cy="701675"/>
          </a:xfrm>
        </p:grpSpPr>
        <p:sp>
          <p:nvSpPr>
            <p:cNvPr id="1042" name="Google Shape;1042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45" name="Google Shape;1045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6" name="Google Shape;1046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47" name="Google Shape;1047;p22"/>
          <p:cNvGrpSpPr/>
          <p:nvPr/>
        </p:nvGrpSpPr>
        <p:grpSpPr>
          <a:xfrm>
            <a:off x="6513512" y="3089275"/>
            <a:ext cx="814387" cy="701675"/>
            <a:chOff x="4640262" y="5310187"/>
            <a:chExt cx="814387" cy="701675"/>
          </a:xfrm>
        </p:grpSpPr>
        <p:sp>
          <p:nvSpPr>
            <p:cNvPr id="1048" name="Google Shape;1048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51" name="Google Shape;1051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2" name="Google Shape;1052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53" name="Google Shape;1053;p22"/>
          <p:cNvGrpSpPr/>
          <p:nvPr/>
        </p:nvGrpSpPr>
        <p:grpSpPr>
          <a:xfrm>
            <a:off x="7100887" y="3594100"/>
            <a:ext cx="814387" cy="701675"/>
            <a:chOff x="4640262" y="5310187"/>
            <a:chExt cx="814387" cy="701675"/>
          </a:xfrm>
        </p:grpSpPr>
        <p:sp>
          <p:nvSpPr>
            <p:cNvPr id="1054" name="Google Shape;1054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57" name="Google Shape;1057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8" name="Google Shape;1058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59" name="Google Shape;1059;p22"/>
          <p:cNvGrpSpPr/>
          <p:nvPr/>
        </p:nvGrpSpPr>
        <p:grpSpPr>
          <a:xfrm>
            <a:off x="6589712" y="4003675"/>
            <a:ext cx="814387" cy="701675"/>
            <a:chOff x="4640262" y="5310187"/>
            <a:chExt cx="814387" cy="701675"/>
          </a:xfrm>
        </p:grpSpPr>
        <p:sp>
          <p:nvSpPr>
            <p:cNvPr id="1060" name="Google Shape;1060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63" name="Google Shape;1063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65" name="Google Shape;1065;p22"/>
          <p:cNvGrpSpPr/>
          <p:nvPr/>
        </p:nvGrpSpPr>
        <p:grpSpPr>
          <a:xfrm>
            <a:off x="7237412" y="4400550"/>
            <a:ext cx="814387" cy="701675"/>
            <a:chOff x="4640262" y="5310187"/>
            <a:chExt cx="814387" cy="701675"/>
          </a:xfrm>
        </p:grpSpPr>
        <p:sp>
          <p:nvSpPr>
            <p:cNvPr id="1066" name="Google Shape;1066;p22"/>
            <p:cNvSpPr txBox="1"/>
            <p:nvPr/>
          </p:nvSpPr>
          <p:spPr>
            <a:xfrm>
              <a:off x="4743450" y="5467350"/>
              <a:ext cx="676275" cy="4857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2"/>
            <p:cNvSpPr txBox="1"/>
            <p:nvPr/>
          </p:nvSpPr>
          <p:spPr>
            <a:xfrm>
              <a:off x="4700587" y="5500687"/>
              <a:ext cx="690562" cy="49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2"/>
            <p:cNvSpPr txBox="1"/>
            <p:nvPr/>
          </p:nvSpPr>
          <p:spPr>
            <a:xfrm>
              <a:off x="4640262" y="5310187"/>
              <a:ext cx="81438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data link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ahom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physical</a:t>
              </a:r>
              <a:endParaRPr/>
            </a:p>
          </p:txBody>
        </p:sp>
        <p:cxnSp>
          <p:nvCxnSpPr>
            <p:cNvPr id="1069" name="Google Shape;1069;p22"/>
            <p:cNvCxnSpPr/>
            <p:nvPr/>
          </p:nvCxnSpPr>
          <p:spPr>
            <a:xfrm>
              <a:off x="4695825" y="58054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0" name="Google Shape;1070;p22"/>
            <p:cNvCxnSpPr/>
            <p:nvPr/>
          </p:nvCxnSpPr>
          <p:spPr>
            <a:xfrm>
              <a:off x="4705350" y="5653087"/>
              <a:ext cx="690562" cy="476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71" name="Google Shape;1071;p22"/>
          <p:cNvGrpSpPr/>
          <p:nvPr/>
        </p:nvGrpSpPr>
        <p:grpSpPr>
          <a:xfrm rot="2880000">
            <a:off x="5389562" y="2911475"/>
            <a:ext cx="3781425" cy="434975"/>
            <a:chOff x="4662487" y="5681662"/>
            <a:chExt cx="3781425" cy="434975"/>
          </a:xfrm>
        </p:grpSpPr>
        <p:sp>
          <p:nvSpPr>
            <p:cNvPr id="1072" name="Google Shape;1072;p22"/>
            <p:cNvSpPr txBox="1"/>
            <p:nvPr/>
          </p:nvSpPr>
          <p:spPr>
            <a:xfrm>
              <a:off x="5026025" y="5762625"/>
              <a:ext cx="3048000" cy="276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2"/>
            <p:cNvSpPr txBox="1"/>
            <p:nvPr/>
          </p:nvSpPr>
          <p:spPr>
            <a:xfrm>
              <a:off x="5372100" y="5734050"/>
              <a:ext cx="24272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logical end-end transport</a:t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4662487" y="5681662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2"/>
            <p:cNvSpPr/>
            <p:nvPr/>
          </p:nvSpPr>
          <p:spPr>
            <a:xfrm flipH="1">
              <a:off x="7996237" y="5697537"/>
              <a:ext cx="447675" cy="419100"/>
            </a:xfrm>
            <a:custGeom>
              <a:rect b="b" l="l" r="r" t="t"/>
              <a:pathLst>
                <a:path extrusionOk="0" h="264" w="282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178" name="Google Shape;2178;p5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179" name="Google Shape;217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p58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Pipelining: increased utilization</a:t>
            </a:r>
            <a:endParaRPr/>
          </a:p>
        </p:txBody>
      </p:sp>
      <p:cxnSp>
        <p:nvCxnSpPr>
          <p:cNvPr id="2181" name="Google Shape;2181;p58"/>
          <p:cNvCxnSpPr/>
          <p:nvPr/>
        </p:nvCxnSpPr>
        <p:spPr>
          <a:xfrm>
            <a:off x="3300412" y="1778000"/>
            <a:ext cx="2082800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2" name="Google Shape;2182;p58"/>
          <p:cNvCxnSpPr/>
          <p:nvPr/>
        </p:nvCxnSpPr>
        <p:spPr>
          <a:xfrm>
            <a:off x="3290887" y="1555750"/>
            <a:ext cx="20637" cy="32845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83" name="Google Shape;2183;p58"/>
          <p:cNvCxnSpPr/>
          <p:nvPr/>
        </p:nvCxnSpPr>
        <p:spPr>
          <a:xfrm>
            <a:off x="5372100" y="1568450"/>
            <a:ext cx="22225" cy="33512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4" name="Google Shape;2184;p58"/>
          <p:cNvSpPr txBox="1"/>
          <p:nvPr/>
        </p:nvSpPr>
        <p:spPr>
          <a:xfrm>
            <a:off x="2830512" y="1171575"/>
            <a:ext cx="1244600" cy="41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185" name="Google Shape;2185;p58"/>
          <p:cNvSpPr txBox="1"/>
          <p:nvPr/>
        </p:nvSpPr>
        <p:spPr>
          <a:xfrm>
            <a:off x="4794250" y="1203325"/>
            <a:ext cx="1333500" cy="384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cxnSp>
        <p:nvCxnSpPr>
          <p:cNvPr id="2186" name="Google Shape;2186;p58"/>
          <p:cNvCxnSpPr/>
          <p:nvPr/>
        </p:nvCxnSpPr>
        <p:spPr>
          <a:xfrm>
            <a:off x="3311525" y="1773237"/>
            <a:ext cx="2049462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87" name="Google Shape;2187;p58"/>
          <p:cNvCxnSpPr/>
          <p:nvPr/>
        </p:nvCxnSpPr>
        <p:spPr>
          <a:xfrm>
            <a:off x="3317875" y="3905250"/>
            <a:ext cx="20494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8" name="Google Shape;2188;p58"/>
          <p:cNvSpPr/>
          <p:nvPr/>
        </p:nvSpPr>
        <p:spPr>
          <a:xfrm>
            <a:off x="3295650" y="1770062"/>
            <a:ext cx="2087562" cy="1169987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9" name="Google Shape;2189;p58"/>
          <p:cNvCxnSpPr/>
          <p:nvPr/>
        </p:nvCxnSpPr>
        <p:spPr>
          <a:xfrm flipH="1">
            <a:off x="3160712" y="1770062"/>
            <a:ext cx="123825" cy="3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0" name="Google Shape;2190;p58"/>
          <p:cNvCxnSpPr/>
          <p:nvPr/>
        </p:nvCxnSpPr>
        <p:spPr>
          <a:xfrm rot="10800000">
            <a:off x="3160712" y="2014537"/>
            <a:ext cx="1238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1" name="Google Shape;2191;p58"/>
          <p:cNvSpPr txBox="1"/>
          <p:nvPr/>
        </p:nvSpPr>
        <p:spPr>
          <a:xfrm>
            <a:off x="2170112" y="2738437"/>
            <a:ext cx="965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RTT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192" name="Google Shape;2192;p58"/>
          <p:cNvCxnSpPr/>
          <p:nvPr/>
        </p:nvCxnSpPr>
        <p:spPr>
          <a:xfrm>
            <a:off x="3194050" y="3065462"/>
            <a:ext cx="9525" cy="820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93" name="Google Shape;2193;p58"/>
          <p:cNvCxnSpPr/>
          <p:nvPr/>
        </p:nvCxnSpPr>
        <p:spPr>
          <a:xfrm flipH="1" rot="10800000">
            <a:off x="3198812" y="2036762"/>
            <a:ext cx="1587" cy="776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94" name="Google Shape;2194;p58"/>
          <p:cNvSpPr txBox="1"/>
          <p:nvPr/>
        </p:nvSpPr>
        <p:spPr>
          <a:xfrm>
            <a:off x="0" y="1852612"/>
            <a:ext cx="3214687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bit transmitted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t = L / R</a:t>
            </a:r>
            <a:endParaRPr/>
          </a:p>
        </p:txBody>
      </p:sp>
      <p:cxnSp>
        <p:nvCxnSpPr>
          <p:cNvPr id="2195" name="Google Shape;2195;p58"/>
          <p:cNvCxnSpPr/>
          <p:nvPr/>
        </p:nvCxnSpPr>
        <p:spPr>
          <a:xfrm rot="10800000">
            <a:off x="5360987" y="2695575"/>
            <a:ext cx="1254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6" name="Google Shape;2196;p58"/>
          <p:cNvSpPr txBox="1"/>
          <p:nvPr/>
        </p:nvSpPr>
        <p:spPr>
          <a:xfrm>
            <a:off x="5437187" y="2517775"/>
            <a:ext cx="26416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arrives</a:t>
            </a:r>
            <a:endParaRPr/>
          </a:p>
        </p:txBody>
      </p:sp>
      <p:cxnSp>
        <p:nvCxnSpPr>
          <p:cNvPr id="2197" name="Google Shape;2197;p58"/>
          <p:cNvCxnSpPr/>
          <p:nvPr/>
        </p:nvCxnSpPr>
        <p:spPr>
          <a:xfrm>
            <a:off x="5383212" y="2946400"/>
            <a:ext cx="1190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98" name="Google Shape;2198;p58"/>
          <p:cNvSpPr txBox="1"/>
          <p:nvPr/>
        </p:nvSpPr>
        <p:spPr>
          <a:xfrm>
            <a:off x="5441950" y="2770187"/>
            <a:ext cx="35814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packet bit arrives, send ACK</a:t>
            </a:r>
            <a:endParaRPr/>
          </a:p>
        </p:txBody>
      </p:sp>
      <p:sp>
        <p:nvSpPr>
          <p:cNvPr id="2199" name="Google Shape;2199;p58"/>
          <p:cNvSpPr txBox="1"/>
          <p:nvPr/>
        </p:nvSpPr>
        <p:spPr>
          <a:xfrm>
            <a:off x="574675" y="3562350"/>
            <a:ext cx="2635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 arrives, send next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packet, 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 = RTT + L / R</a:t>
            </a:r>
            <a:endParaRPr/>
          </a:p>
        </p:txBody>
      </p:sp>
      <p:grpSp>
        <p:nvGrpSpPr>
          <p:cNvPr id="2200" name="Google Shape;2200;p58"/>
          <p:cNvGrpSpPr/>
          <p:nvPr/>
        </p:nvGrpSpPr>
        <p:grpSpPr>
          <a:xfrm>
            <a:off x="3171825" y="3892550"/>
            <a:ext cx="1466850" cy="608012"/>
            <a:chOff x="19846925" y="34012188"/>
            <a:chExt cx="5397499" cy="1627187"/>
          </a:xfrm>
        </p:grpSpPr>
        <p:cxnSp>
          <p:nvCxnSpPr>
            <p:cNvPr id="2201" name="Google Shape;2201;p58"/>
            <p:cNvCxnSpPr/>
            <p:nvPr/>
          </p:nvCxnSpPr>
          <p:spPr>
            <a:xfrm flipH="1">
              <a:off x="19846925" y="34012188"/>
              <a:ext cx="4572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02" name="Google Shape;2202;p58"/>
            <p:cNvSpPr/>
            <p:nvPr/>
          </p:nvSpPr>
          <p:spPr>
            <a:xfrm>
              <a:off x="20362863" y="34032825"/>
              <a:ext cx="4881562" cy="1566862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3" name="Google Shape;2203;p58"/>
            <p:cNvGrpSpPr/>
            <p:nvPr/>
          </p:nvGrpSpPr>
          <p:grpSpPr>
            <a:xfrm>
              <a:off x="20343813" y="34012188"/>
              <a:ext cx="4406900" cy="1449387"/>
              <a:chOff x="19550063" y="20994688"/>
              <a:chExt cx="4405312" cy="1449387"/>
            </a:xfrm>
          </p:grpSpPr>
          <p:cxnSp>
            <p:nvCxnSpPr>
              <p:cNvPr id="2204" name="Google Shape;2204;p58"/>
              <p:cNvCxnSpPr/>
              <p:nvPr/>
            </p:nvCxnSpPr>
            <p:spPr>
              <a:xfrm>
                <a:off x="19550063" y="20994688"/>
                <a:ext cx="2519362" cy="814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5" name="Google Shape;2205;p58"/>
              <p:cNvCxnSpPr/>
              <p:nvPr/>
            </p:nvCxnSpPr>
            <p:spPr>
              <a:xfrm>
                <a:off x="22090063" y="21807488"/>
                <a:ext cx="1865312" cy="636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206" name="Google Shape;2206;p58"/>
            <p:cNvCxnSpPr/>
            <p:nvPr/>
          </p:nvCxnSpPr>
          <p:spPr>
            <a:xfrm>
              <a:off x="20343813" y="34666238"/>
              <a:ext cx="1090612" cy="3381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7" name="Google Shape;2207;p58"/>
            <p:cNvCxnSpPr/>
            <p:nvPr/>
          </p:nvCxnSpPr>
          <p:spPr>
            <a:xfrm>
              <a:off x="21455063" y="35001200"/>
              <a:ext cx="1865312" cy="638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208" name="Google Shape;2208;p58"/>
          <p:cNvSpPr/>
          <p:nvPr/>
        </p:nvSpPr>
        <p:spPr>
          <a:xfrm>
            <a:off x="3300412" y="2022475"/>
            <a:ext cx="2087562" cy="1168400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58"/>
          <p:cNvSpPr/>
          <p:nvPr/>
        </p:nvSpPr>
        <p:spPr>
          <a:xfrm>
            <a:off x="3300412" y="2273300"/>
            <a:ext cx="2087562" cy="1168400"/>
          </a:xfrm>
          <a:custGeom>
            <a:rect b="b" l="l" r="r" t="t"/>
            <a:pathLst>
              <a:path extrusionOk="0" h="1185" w="2902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0" name="Google Shape;2210;p58"/>
          <p:cNvCxnSpPr/>
          <p:nvPr/>
        </p:nvCxnSpPr>
        <p:spPr>
          <a:xfrm flipH="1" rot="10800000">
            <a:off x="3317875" y="2954337"/>
            <a:ext cx="2065337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1" name="Google Shape;2211;p58"/>
          <p:cNvCxnSpPr/>
          <p:nvPr/>
        </p:nvCxnSpPr>
        <p:spPr>
          <a:xfrm flipH="1" rot="10800000">
            <a:off x="3317875" y="3205162"/>
            <a:ext cx="2065337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212" name="Google Shape;2212;p58"/>
          <p:cNvGrpSpPr/>
          <p:nvPr/>
        </p:nvGrpSpPr>
        <p:grpSpPr>
          <a:xfrm>
            <a:off x="3160712" y="4130675"/>
            <a:ext cx="1466850" cy="606425"/>
            <a:chOff x="19846925" y="34012188"/>
            <a:chExt cx="5397499" cy="1627187"/>
          </a:xfrm>
        </p:grpSpPr>
        <p:cxnSp>
          <p:nvCxnSpPr>
            <p:cNvPr id="2213" name="Google Shape;2213;p58"/>
            <p:cNvCxnSpPr/>
            <p:nvPr/>
          </p:nvCxnSpPr>
          <p:spPr>
            <a:xfrm flipH="1">
              <a:off x="19846925" y="34012188"/>
              <a:ext cx="4572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14" name="Google Shape;2214;p58"/>
            <p:cNvSpPr/>
            <p:nvPr/>
          </p:nvSpPr>
          <p:spPr>
            <a:xfrm>
              <a:off x="20362863" y="34032825"/>
              <a:ext cx="4881562" cy="1566862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5" name="Google Shape;2215;p58"/>
            <p:cNvGrpSpPr/>
            <p:nvPr/>
          </p:nvGrpSpPr>
          <p:grpSpPr>
            <a:xfrm>
              <a:off x="20343813" y="34012188"/>
              <a:ext cx="4406900" cy="1449387"/>
              <a:chOff x="19550063" y="20994688"/>
              <a:chExt cx="4405312" cy="1449387"/>
            </a:xfrm>
          </p:grpSpPr>
          <p:cxnSp>
            <p:nvCxnSpPr>
              <p:cNvPr id="2216" name="Google Shape;2216;p58"/>
              <p:cNvCxnSpPr/>
              <p:nvPr/>
            </p:nvCxnSpPr>
            <p:spPr>
              <a:xfrm>
                <a:off x="19550063" y="20994688"/>
                <a:ext cx="2519362" cy="814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7" name="Google Shape;2217;p58"/>
              <p:cNvCxnSpPr/>
              <p:nvPr/>
            </p:nvCxnSpPr>
            <p:spPr>
              <a:xfrm>
                <a:off x="22090063" y="21807488"/>
                <a:ext cx="1865312" cy="636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218" name="Google Shape;2218;p58"/>
            <p:cNvCxnSpPr/>
            <p:nvPr/>
          </p:nvCxnSpPr>
          <p:spPr>
            <a:xfrm>
              <a:off x="20343813" y="34666238"/>
              <a:ext cx="1090612" cy="3381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9" name="Google Shape;2219;p58"/>
            <p:cNvCxnSpPr/>
            <p:nvPr/>
          </p:nvCxnSpPr>
          <p:spPr>
            <a:xfrm>
              <a:off x="21455063" y="35001200"/>
              <a:ext cx="1865312" cy="638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20" name="Google Shape;2220;p58"/>
          <p:cNvGrpSpPr/>
          <p:nvPr/>
        </p:nvGrpSpPr>
        <p:grpSpPr>
          <a:xfrm>
            <a:off x="3171825" y="4381500"/>
            <a:ext cx="1466850" cy="606425"/>
            <a:chOff x="19846925" y="34012188"/>
            <a:chExt cx="5397499" cy="1627187"/>
          </a:xfrm>
        </p:grpSpPr>
        <p:cxnSp>
          <p:nvCxnSpPr>
            <p:cNvPr id="2221" name="Google Shape;2221;p58"/>
            <p:cNvCxnSpPr/>
            <p:nvPr/>
          </p:nvCxnSpPr>
          <p:spPr>
            <a:xfrm flipH="1">
              <a:off x="19846925" y="34012188"/>
              <a:ext cx="457200" cy="3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22" name="Google Shape;2222;p58"/>
            <p:cNvSpPr/>
            <p:nvPr/>
          </p:nvSpPr>
          <p:spPr>
            <a:xfrm>
              <a:off x="20362863" y="34032825"/>
              <a:ext cx="4881562" cy="1566862"/>
            </a:xfrm>
            <a:custGeom>
              <a:rect b="b" l="l" r="r" t="t"/>
              <a:pathLst>
                <a:path extrusionOk="0" h="592" w="1845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3" name="Google Shape;2223;p58"/>
            <p:cNvGrpSpPr/>
            <p:nvPr/>
          </p:nvGrpSpPr>
          <p:grpSpPr>
            <a:xfrm>
              <a:off x="20343813" y="34012188"/>
              <a:ext cx="4406900" cy="1449387"/>
              <a:chOff x="19550063" y="20994688"/>
              <a:chExt cx="4405312" cy="1449387"/>
            </a:xfrm>
          </p:grpSpPr>
          <p:cxnSp>
            <p:nvCxnSpPr>
              <p:cNvPr id="2224" name="Google Shape;2224;p58"/>
              <p:cNvCxnSpPr/>
              <p:nvPr/>
            </p:nvCxnSpPr>
            <p:spPr>
              <a:xfrm>
                <a:off x="19550063" y="20994688"/>
                <a:ext cx="2519362" cy="8143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5" name="Google Shape;2225;p58"/>
              <p:cNvCxnSpPr/>
              <p:nvPr/>
            </p:nvCxnSpPr>
            <p:spPr>
              <a:xfrm>
                <a:off x="22090063" y="21807488"/>
                <a:ext cx="1865312" cy="6365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226" name="Google Shape;2226;p58"/>
            <p:cNvCxnSpPr/>
            <p:nvPr/>
          </p:nvCxnSpPr>
          <p:spPr>
            <a:xfrm>
              <a:off x="20343813" y="34666238"/>
              <a:ext cx="1090612" cy="3381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7" name="Google Shape;2227;p58"/>
            <p:cNvCxnSpPr/>
            <p:nvPr/>
          </p:nvCxnSpPr>
          <p:spPr>
            <a:xfrm>
              <a:off x="21455063" y="35001200"/>
              <a:ext cx="1865312" cy="6381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228" name="Google Shape;2228;p58"/>
          <p:cNvCxnSpPr/>
          <p:nvPr/>
        </p:nvCxnSpPr>
        <p:spPr>
          <a:xfrm flipH="1" rot="10800000">
            <a:off x="3322637" y="3457575"/>
            <a:ext cx="2065337" cy="931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29" name="Google Shape;2229;p58"/>
          <p:cNvSpPr txBox="1"/>
          <p:nvPr/>
        </p:nvSpPr>
        <p:spPr>
          <a:xfrm>
            <a:off x="5438775" y="3024187"/>
            <a:ext cx="38338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bit of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arrives, send ACK</a:t>
            </a:r>
            <a:endParaRPr/>
          </a:p>
        </p:txBody>
      </p:sp>
      <p:cxnSp>
        <p:nvCxnSpPr>
          <p:cNvPr id="2230" name="Google Shape;2230;p58"/>
          <p:cNvCxnSpPr/>
          <p:nvPr/>
        </p:nvCxnSpPr>
        <p:spPr>
          <a:xfrm>
            <a:off x="5383212" y="3182937"/>
            <a:ext cx="112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1" name="Google Shape;2231;p58"/>
          <p:cNvCxnSpPr/>
          <p:nvPr/>
        </p:nvCxnSpPr>
        <p:spPr>
          <a:xfrm>
            <a:off x="5394325" y="3435350"/>
            <a:ext cx="1127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2" name="Google Shape;2232;p58"/>
          <p:cNvSpPr txBox="1"/>
          <p:nvPr/>
        </p:nvSpPr>
        <p:spPr>
          <a:xfrm>
            <a:off x="5449887" y="3271837"/>
            <a:ext cx="3998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bit of 3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packet arrives, send ACK</a:t>
            </a:r>
            <a:endParaRPr/>
          </a:p>
        </p:txBody>
      </p:sp>
      <p:sp>
        <p:nvSpPr>
          <p:cNvPr id="2233" name="Google Shape;2233;p58"/>
          <p:cNvSpPr txBox="1"/>
          <p:nvPr/>
        </p:nvSpPr>
        <p:spPr>
          <a:xfrm>
            <a:off x="5646737" y="4152900"/>
            <a:ext cx="34607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3-packet pipelining increases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utilization by a factor of 3!</a:t>
            </a:r>
            <a:endParaRPr/>
          </a:p>
        </p:txBody>
      </p:sp>
      <p:cxnSp>
        <p:nvCxnSpPr>
          <p:cNvPr id="2234" name="Google Shape;2234;p58"/>
          <p:cNvCxnSpPr/>
          <p:nvPr/>
        </p:nvCxnSpPr>
        <p:spPr>
          <a:xfrm flipH="1">
            <a:off x="6515100" y="4821237"/>
            <a:ext cx="125412" cy="5127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235" name="Google Shape;223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4337" y="5087937"/>
            <a:ext cx="6748462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58"/>
          <p:cNvSpPr txBox="1"/>
          <p:nvPr/>
        </p:nvSpPr>
        <p:spPr>
          <a:xfrm>
            <a:off x="-144462" y="1546225"/>
            <a:ext cx="33972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packet bit transmitted, 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 = 0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42" name="Google Shape;2242;p5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43" name="Google Shape;224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44" name="Google Shape;2244;p59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Another look at Protocol Efficiency </a:t>
            </a:r>
            <a:endParaRPr/>
          </a:p>
        </p:txBody>
      </p:sp>
      <p:sp>
        <p:nvSpPr>
          <p:cNvPr id="2245" name="Google Shape;2245;p59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Efficiency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are different ways to measure efficiency  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measure to efficiency is the </a:t>
            </a:r>
            <a:r>
              <a:rPr b="1" i="1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Effective Data Rate</a:t>
            </a: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Effective data rate is number of transferred bits per unit of time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can be calculated as: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Number of sent data bits /  Elapsed time between sending of two consecutive frames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51" name="Google Shape;2251;p6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52" name="Google Shape;225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53" name="Google Shape;2253;p60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Another look at Protocol Efficiency </a:t>
            </a:r>
            <a:endParaRPr/>
          </a:p>
        </p:txBody>
      </p:sp>
      <p:sp>
        <p:nvSpPr>
          <p:cNvPr id="2254" name="Google Shape;2254;p60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Efficiency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R: bit rate (bps)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S: signal speed (meters/µsec)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D: distance between sender and receiver (meters)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T: time to create a frame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F: frame bits (# of bits per frame including header)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N: data bits (# of data bits per frame)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A: number of bits in an ACK frame	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60" name="Google Shape;2260;p6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61" name="Google Shape;226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61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Another look at Protocol Efficiency </a:t>
            </a:r>
            <a:endParaRPr/>
          </a:p>
        </p:txBody>
      </p:sp>
      <p:sp>
        <p:nvSpPr>
          <p:cNvPr id="2263" name="Google Shape;2263;p61"/>
          <p:cNvSpPr txBox="1"/>
          <p:nvPr/>
        </p:nvSpPr>
        <p:spPr>
          <a:xfrm>
            <a:off x="1157287" y="4538662"/>
            <a:ext cx="6497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Required to Send a Frame to Receiver </a:t>
            </a:r>
            <a:endParaRPr/>
          </a:p>
        </p:txBody>
      </p:sp>
      <p:pic>
        <p:nvPicPr>
          <p:cNvPr descr="protocol-efficiency.jpg" id="2264" name="Google Shape;226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2563812"/>
            <a:ext cx="8280400" cy="1730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70" name="Google Shape;2270;p6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71" name="Google Shape;22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p62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Another look at Protocol Efficiency </a:t>
            </a:r>
            <a:endParaRPr/>
          </a:p>
        </p:txBody>
      </p:sp>
      <p:sp>
        <p:nvSpPr>
          <p:cNvPr id="2273" name="Google Shape;2273;p62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Efficiency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unrestricted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protocol, elapsed time between sending consecutive frames is: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  time = T + F/R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EDR = N/(T + F/R)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stop-and-wait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protocol, it is: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time to send a frame + time to get ACK back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 time = (T + F/R + D/S) + (T + A/R + D/S)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the time needed to create an ACK frame may actually differ from the time needed to create a full frame. We assume that the two are the same just for simplicity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EDR = N/[2(T + D/S) + (F + A)/R]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79" name="Google Shape;2279;p6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80" name="Google Shape;22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1" name="Google Shape;2281;p63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Another look at Protocol Efficiency </a:t>
            </a:r>
            <a:endParaRPr/>
          </a:p>
        </p:txBody>
      </p:sp>
      <p:sp>
        <p:nvSpPr>
          <p:cNvPr id="2282" name="Google Shape;2282;p63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Efficiency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Assume: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 = 10 Mbps (10 bits /µsec)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= 200 meters/µsec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 = 200 meters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 = 1 µsec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 = 200 bits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= 160 bits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= 40 bits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unrestricted protocol: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EDR = N/(T + F/R) ≈ 7.6 Mbps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stop-and-wait protocol,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➔ EDR = N/[2(T + D/S) + (F + A)/R] ≈ 5.7 Mbps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6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88" name="Google Shape;2288;p6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89" name="Google Shape;22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429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90" name="Google Shape;2290;p64"/>
          <p:cNvSpPr txBox="1"/>
          <p:nvPr>
            <p:ph type="title"/>
          </p:nvPr>
        </p:nvSpPr>
        <p:spPr>
          <a:xfrm>
            <a:off x="533400" y="163512"/>
            <a:ext cx="7772400" cy="96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 Efficiency </a:t>
            </a:r>
            <a:endParaRPr/>
          </a:p>
        </p:txBody>
      </p:sp>
      <p:sp>
        <p:nvSpPr>
          <p:cNvPr id="2291" name="Google Shape;2291;p64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unrestricted protocol and the stop-and-wait protocol are two extremes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practice, we may need some other protocol that falls in between these extremes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Sliding Window protocols provide such alternative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major implementation of sliding window protocols are: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Go-back-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297" name="Google Shape;2297;p6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298" name="Google Shape;22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904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99" name="Google Shape;2299;p65"/>
          <p:cNvSpPr txBox="1"/>
          <p:nvPr>
            <p:ph type="title"/>
          </p:nvPr>
        </p:nvSpPr>
        <p:spPr>
          <a:xfrm>
            <a:off x="533400" y="207962"/>
            <a:ext cx="77724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Pipelined protocols: overview</a:t>
            </a:r>
            <a:endParaRPr/>
          </a:p>
        </p:txBody>
      </p:sp>
      <p:sp>
        <p:nvSpPr>
          <p:cNvPr id="2300" name="Google Shape;2300;p65"/>
          <p:cNvSpPr txBox="1"/>
          <p:nvPr>
            <p:ph idx="1" type="body"/>
          </p:nvPr>
        </p:nvSpPr>
        <p:spPr>
          <a:xfrm>
            <a:off x="533400" y="1792287"/>
            <a:ext cx="3954462" cy="484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Go-back-N: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can have up to N unacked packets in pipeline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only sends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cumulative ack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doesn’t ack packet if there’s a gap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has timer for oldest unacked packet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timer expires, retransmit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unacked packets</a:t>
            </a:r>
            <a:endParaRPr/>
          </a:p>
        </p:txBody>
      </p:sp>
      <p:sp>
        <p:nvSpPr>
          <p:cNvPr id="2301" name="Google Shape;2301;p65"/>
          <p:cNvSpPr txBox="1"/>
          <p:nvPr>
            <p:ph idx="1" type="body"/>
          </p:nvPr>
        </p:nvSpPr>
        <p:spPr>
          <a:xfrm>
            <a:off x="4673600" y="1808162"/>
            <a:ext cx="42894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Selective Repeat: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can have up to N unack’ed packets in pipeline</a:t>
            </a:r>
            <a:endParaRPr/>
          </a:p>
          <a:p>
            <a:pPr indent="-342900" lvl="0" marL="34290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rcvr sends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individual ack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each packet</a:t>
            </a:r>
            <a:endParaRPr/>
          </a:p>
          <a:p>
            <a:pPr indent="-227330" lvl="0" marL="34290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maintains timer for each unacked packet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timer expires, retransmit only that unacked packet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02" name="Google Shape;2302;p65"/>
          <p:cNvSpPr txBox="1"/>
          <p:nvPr/>
        </p:nvSpPr>
        <p:spPr>
          <a:xfrm>
            <a:off x="461962" y="1222375"/>
            <a:ext cx="7767637" cy="73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Also referred to as 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Sliding Windows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protocols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308" name="Google Shape;2308;p6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09" name="Google Shape;2309;p66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Sliding Window </a:t>
            </a:r>
            <a:endParaRPr/>
          </a:p>
        </p:txBody>
      </p:sp>
      <p:pic>
        <p:nvPicPr>
          <p:cNvPr descr="underline_base" id="2310" name="Google Shape;23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11" name="Google Shape;2311;p66"/>
          <p:cNvSpPr txBox="1"/>
          <p:nvPr/>
        </p:nvSpPr>
        <p:spPr>
          <a:xfrm>
            <a:off x="447675" y="1139825"/>
            <a:ext cx="8551862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sliding window protocol numbers the frames to be sent and defines a window of these frames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2" name="Google Shape;2312;p66"/>
          <p:cNvSpPr txBox="1"/>
          <p:nvPr/>
        </p:nvSpPr>
        <p:spPr>
          <a:xfrm>
            <a:off x="1157287" y="5757862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Sliding Window Protocol </a:t>
            </a:r>
            <a:endParaRPr/>
          </a:p>
        </p:txBody>
      </p:sp>
      <p:pic>
        <p:nvPicPr>
          <p:cNvPr descr="sliding-window.jpg" id="2313" name="Google Shape;231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387" y="2149475"/>
            <a:ext cx="7577137" cy="34242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319" name="Google Shape;2319;p6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20" name="Google Shape;2320;p67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Go-Back-N Protocol </a:t>
            </a:r>
            <a:endParaRPr/>
          </a:p>
        </p:txBody>
      </p:sp>
      <p:pic>
        <p:nvPicPr>
          <p:cNvPr descr="underline_base" id="2321" name="Google Shape;232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22" name="Google Shape;2322;p67"/>
          <p:cNvSpPr txBox="1"/>
          <p:nvPr/>
        </p:nvSpPr>
        <p:spPr>
          <a:xfrm>
            <a:off x="447675" y="1139825"/>
            <a:ext cx="8551862" cy="381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Go-back-n requires frames to be received in the same order they are sent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receiver hence rejects all out-of-order frames; in other words, it rejects all frames but the next expected one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reality, communication can be full-duplex, so data is sent in both directions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sending separate ACK frames, ACKs can be sent along with data</a:t>
            </a:r>
            <a:endParaRPr/>
          </a:p>
          <a:p>
            <a:pPr indent="-2438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called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piggybacking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2323" name="Google Shape;2323;p67"/>
          <p:cNvSpPr txBox="1"/>
          <p:nvPr/>
        </p:nvSpPr>
        <p:spPr>
          <a:xfrm>
            <a:off x="1157287" y="6194425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Frame Format </a:t>
            </a:r>
            <a:endParaRPr/>
          </a:p>
        </p:txBody>
      </p:sp>
      <p:pic>
        <p:nvPicPr>
          <p:cNvPr descr="sliding-window-frame.jpg" id="2324" name="Google Shape;232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5226050"/>
            <a:ext cx="8318500" cy="8350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081" name="Google Shape;1081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082" name="Google Shape;10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847725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23"/>
          <p:cNvSpPr txBox="1"/>
          <p:nvPr>
            <p:ph type="title"/>
          </p:nvPr>
        </p:nvSpPr>
        <p:spPr>
          <a:xfrm>
            <a:off x="296862" y="182562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UDP: User Datagram Protocol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[RFC 768]</a:t>
            </a:r>
            <a:endParaRPr/>
          </a:p>
        </p:txBody>
      </p:sp>
      <p:sp>
        <p:nvSpPr>
          <p:cNvPr id="1084" name="Google Shape;1084;p23"/>
          <p:cNvSpPr txBox="1"/>
          <p:nvPr>
            <p:ph idx="1" type="body"/>
          </p:nvPr>
        </p:nvSpPr>
        <p:spPr>
          <a:xfrm>
            <a:off x="428625" y="1325562"/>
            <a:ext cx="3810000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“no frills,” “bare bones” Internet transport protocol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“best effort” service, UDP segments may be: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delivered out-of-order to app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connectionless:</a:t>
            </a:r>
            <a:endParaRPr b="0" i="0" sz="28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handshaking between UDP sender, receiver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UDP segment handled independently of others</a:t>
            </a:r>
            <a:endParaRPr/>
          </a:p>
        </p:txBody>
      </p:sp>
      <p:sp>
        <p:nvSpPr>
          <p:cNvPr id="1085" name="Google Shape;1085;p23"/>
          <p:cNvSpPr txBox="1"/>
          <p:nvPr/>
        </p:nvSpPr>
        <p:spPr>
          <a:xfrm>
            <a:off x="4745037" y="1271587"/>
            <a:ext cx="405288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UDP is used by: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streaming multimedia apps (loss tolerant, rate sensitive)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SNMP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RIP</a:t>
            </a:r>
            <a:endParaRPr/>
          </a:p>
          <a:p>
            <a:pPr indent="-793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reliable transfer over UDP: 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add reliability at application layer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application-specific error recovery!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6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330" name="Google Shape;2330;p6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31" name="Google Shape;2331;p68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Go-Back-N Protocol </a:t>
            </a:r>
            <a:endParaRPr/>
          </a:p>
        </p:txBody>
      </p:sp>
      <p:pic>
        <p:nvPicPr>
          <p:cNvPr descr="underline_base" id="2332" name="Google Shape;233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33" name="Google Shape;2333;p68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details of Go-back-n: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Number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field in the frame has k bits, then frames can be numbered from 0 →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- 1 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there is more than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frames, then frame numbers are duplicated.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if k=3, then frames will be 0, 1, …, 6, 7, 0, 1, …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expects frames in order. Any out-of-order frames are rejected and a NAK is sent for the expected frame 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expected frame is received but damaged, then it is discarded and a NAK is sent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every frame is explicitly ACKed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if sender sends frames 35, 36, 37, 38 &amp; 39, ACKs for 36 &amp; 39  may be sent. ACK for 36 implicitly indicates that 35 &amp; 36 were accepted. ACK for 39 implicitly indicate that 37, 38 &amp; 39 were accepted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6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339" name="Google Shape;2339;p6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40" name="Google Shape;2340;p69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Go-Back-N Protocol </a:t>
            </a:r>
            <a:endParaRPr/>
          </a:p>
        </p:txBody>
      </p:sp>
      <p:pic>
        <p:nvPicPr>
          <p:cNvPr descr="underline_base" id="2341" name="Google Shape;234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2" name="Google Shape;2342;p69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details of Go-back-n (continue…):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piggybacking is used whenever possible, however frames must be ACKed within a specific time period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 timer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defined at the receiver; if this timer reaches its limit, the frame must be ACKed even without piggybacking 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sender does not receive an ACK within a time period (a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frame timer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used here), it assumes that something has gone wrong and so it resends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 in its window 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other words, the sender goes back to the beginning of the window (n) and resends all frames in the window; that is the reason behind the name: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go-back-n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7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348" name="Google Shape;2348;p7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49" name="Google Shape;2349;p70"/>
          <p:cNvSpPr txBox="1"/>
          <p:nvPr>
            <p:ph type="title"/>
          </p:nvPr>
        </p:nvSpPr>
        <p:spPr>
          <a:xfrm>
            <a:off x="476250" y="204787"/>
            <a:ext cx="777240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GBN in action</a:t>
            </a:r>
            <a:endParaRPr/>
          </a:p>
        </p:txBody>
      </p:sp>
      <p:sp>
        <p:nvSpPr>
          <p:cNvPr id="2350" name="Google Shape;2350;p70"/>
          <p:cNvSpPr txBox="1"/>
          <p:nvPr/>
        </p:nvSpPr>
        <p:spPr>
          <a:xfrm>
            <a:off x="2632075" y="1412875"/>
            <a:ext cx="12461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/>
          </a:p>
        </p:txBody>
      </p:sp>
      <p:sp>
        <p:nvSpPr>
          <p:cNvPr id="2351" name="Google Shape;2351;p70"/>
          <p:cNvSpPr txBox="1"/>
          <p:nvPr/>
        </p:nvSpPr>
        <p:spPr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352" name="Google Shape;2352;p70"/>
          <p:cNvSpPr txBox="1"/>
          <p:nvPr/>
        </p:nvSpPr>
        <p:spPr>
          <a:xfrm>
            <a:off x="5983287" y="1060450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2353" name="Google Shape;2353;p70"/>
          <p:cNvCxnSpPr/>
          <p:nvPr/>
        </p:nvCxnSpPr>
        <p:spPr>
          <a:xfrm>
            <a:off x="6057900" y="1658937"/>
            <a:ext cx="11112" cy="4538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4" name="Google Shape;2354;p70"/>
          <p:cNvSpPr txBox="1"/>
          <p:nvPr/>
        </p:nvSpPr>
        <p:spPr>
          <a:xfrm>
            <a:off x="6000750" y="1854200"/>
            <a:ext cx="256857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pkt3, discard,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2355" name="Google Shape;2355;p70"/>
          <p:cNvSpPr txBox="1"/>
          <p:nvPr/>
        </p:nvSpPr>
        <p:spPr>
          <a:xfrm>
            <a:off x="1776412" y="3016250"/>
            <a:ext cx="21542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ack0, send pkt4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ack1, send pkt5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larm_clock_ringing" id="2356" name="Google Shape;235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4164012"/>
            <a:ext cx="436562" cy="4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7" name="Google Shape;2357;p70"/>
          <p:cNvSpPr txBox="1"/>
          <p:nvPr/>
        </p:nvSpPr>
        <p:spPr>
          <a:xfrm>
            <a:off x="2311400" y="4379912"/>
            <a:ext cx="153828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pkt 2 timeout</a:t>
            </a:r>
            <a:endParaRPr/>
          </a:p>
        </p:txBody>
      </p:sp>
      <p:sp>
        <p:nvSpPr>
          <p:cNvPr id="2358" name="Google Shape;2358;p70"/>
          <p:cNvSpPr txBox="1"/>
          <p:nvPr/>
        </p:nvSpPr>
        <p:spPr>
          <a:xfrm>
            <a:off x="2636837" y="4594225"/>
            <a:ext cx="1246187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pkt4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pkt5</a:t>
            </a:r>
            <a:endParaRPr/>
          </a:p>
        </p:txBody>
      </p:sp>
      <p:cxnSp>
        <p:nvCxnSpPr>
          <p:cNvPr id="2359" name="Google Shape;2359;p70"/>
          <p:cNvCxnSpPr/>
          <p:nvPr/>
        </p:nvCxnSpPr>
        <p:spPr>
          <a:xfrm>
            <a:off x="3922712" y="1606550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0" name="Google Shape;2360;p70"/>
          <p:cNvCxnSpPr/>
          <p:nvPr/>
        </p:nvCxnSpPr>
        <p:spPr>
          <a:xfrm>
            <a:off x="3921125" y="1881187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1" name="Google Shape;2361;p70"/>
          <p:cNvCxnSpPr/>
          <p:nvPr/>
        </p:nvCxnSpPr>
        <p:spPr>
          <a:xfrm>
            <a:off x="3937000" y="2144712"/>
            <a:ext cx="876300" cy="2000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2" name="Google Shape;2362;p70"/>
          <p:cNvCxnSpPr/>
          <p:nvPr/>
        </p:nvCxnSpPr>
        <p:spPr>
          <a:xfrm>
            <a:off x="3943350" y="2430462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3" name="Google Shape;2363;p70"/>
          <p:cNvCxnSpPr/>
          <p:nvPr/>
        </p:nvCxnSpPr>
        <p:spPr>
          <a:xfrm flipH="1">
            <a:off x="3929062" y="2130425"/>
            <a:ext cx="2014537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64" name="Google Shape;2364;p70"/>
          <p:cNvSpPr txBox="1"/>
          <p:nvPr/>
        </p:nvSpPr>
        <p:spPr>
          <a:xfrm>
            <a:off x="4699000" y="2179637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365" name="Google Shape;2365;p70"/>
          <p:cNvSpPr txBox="1"/>
          <p:nvPr/>
        </p:nvSpPr>
        <p:spPr>
          <a:xfrm>
            <a:off x="4857750" y="2200275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loss</a:t>
            </a:r>
            <a:endParaRPr/>
          </a:p>
        </p:txBody>
      </p:sp>
      <p:cxnSp>
        <p:nvCxnSpPr>
          <p:cNvPr id="2366" name="Google Shape;2366;p70"/>
          <p:cNvCxnSpPr/>
          <p:nvPr/>
        </p:nvCxnSpPr>
        <p:spPr>
          <a:xfrm flipH="1">
            <a:off x="3925887" y="2416175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7" name="Google Shape;2367;p70"/>
          <p:cNvCxnSpPr/>
          <p:nvPr/>
        </p:nvCxnSpPr>
        <p:spPr>
          <a:xfrm>
            <a:off x="3929062" y="3252787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8" name="Google Shape;2368;p70"/>
          <p:cNvCxnSpPr/>
          <p:nvPr/>
        </p:nvCxnSpPr>
        <p:spPr>
          <a:xfrm>
            <a:off x="3960812" y="3571875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9" name="Google Shape;2369;p70"/>
          <p:cNvCxnSpPr/>
          <p:nvPr/>
        </p:nvCxnSpPr>
        <p:spPr>
          <a:xfrm flipH="1">
            <a:off x="3957637" y="2946400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370" name="Google Shape;2370;p70"/>
          <p:cNvGrpSpPr/>
          <p:nvPr/>
        </p:nvGrpSpPr>
        <p:grpSpPr>
          <a:xfrm>
            <a:off x="3817937" y="2135187"/>
            <a:ext cx="103187" cy="2462212"/>
            <a:chOff x="5795962" y="2981325"/>
            <a:chExt cx="123825" cy="1528762"/>
          </a:xfrm>
        </p:grpSpPr>
        <p:cxnSp>
          <p:nvCxnSpPr>
            <p:cNvPr id="2371" name="Google Shape;2371;p70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2" name="Google Shape;2372;p70"/>
            <p:cNvCxnSpPr/>
            <p:nvPr/>
          </p:nvCxnSpPr>
          <p:spPr>
            <a:xfrm rot="10800000">
              <a:off x="5795962" y="2981325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3" name="Google Shape;2373;p70"/>
            <p:cNvCxnSpPr/>
            <p:nvPr/>
          </p:nvCxnSpPr>
          <p:spPr>
            <a:xfrm rot="10800000">
              <a:off x="5795962" y="4510087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374" name="Google Shape;2374;p70"/>
          <p:cNvCxnSpPr/>
          <p:nvPr/>
        </p:nvCxnSpPr>
        <p:spPr>
          <a:xfrm>
            <a:off x="3937000" y="47656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5" name="Google Shape;2375;p70"/>
          <p:cNvCxnSpPr/>
          <p:nvPr/>
        </p:nvCxnSpPr>
        <p:spPr>
          <a:xfrm>
            <a:off x="3929062" y="5010150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6" name="Google Shape;2376;p70"/>
          <p:cNvCxnSpPr/>
          <p:nvPr/>
        </p:nvCxnSpPr>
        <p:spPr>
          <a:xfrm>
            <a:off x="3922712" y="5243512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7" name="Google Shape;2377;p70"/>
          <p:cNvCxnSpPr/>
          <p:nvPr/>
        </p:nvCxnSpPr>
        <p:spPr>
          <a:xfrm>
            <a:off x="3925887" y="54768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78" name="Google Shape;2378;p70"/>
          <p:cNvSpPr txBox="1"/>
          <p:nvPr/>
        </p:nvSpPr>
        <p:spPr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pkt4, discard,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2379" name="Google Shape;2379;p70"/>
          <p:cNvSpPr txBox="1"/>
          <p:nvPr/>
        </p:nvSpPr>
        <p:spPr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pkt5, discard,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(re)send ack1</a:t>
            </a:r>
            <a:endParaRPr/>
          </a:p>
        </p:txBody>
      </p:sp>
      <p:sp>
        <p:nvSpPr>
          <p:cNvPr id="2380" name="Google Shape;2380;p70"/>
          <p:cNvSpPr txBox="1"/>
          <p:nvPr/>
        </p:nvSpPr>
        <p:spPr>
          <a:xfrm>
            <a:off x="6027737" y="5053012"/>
            <a:ext cx="296545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pkt2, deliver, send ack2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pkt3, deliver, send ack3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pkt4, deliver, send ack4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pkt5, deliver, send ack5</a:t>
            </a:r>
            <a:endParaRPr/>
          </a:p>
        </p:txBody>
      </p:sp>
      <p:sp>
        <p:nvSpPr>
          <p:cNvPr id="2381" name="Google Shape;2381;p70"/>
          <p:cNvSpPr txBox="1"/>
          <p:nvPr/>
        </p:nvSpPr>
        <p:spPr>
          <a:xfrm>
            <a:off x="2079625" y="3881437"/>
            <a:ext cx="1811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ignore duplicate ACK</a:t>
            </a:r>
            <a:endParaRPr/>
          </a:p>
        </p:txBody>
      </p:sp>
      <p:grpSp>
        <p:nvGrpSpPr>
          <p:cNvPr id="2382" name="Google Shape;2382;p70"/>
          <p:cNvGrpSpPr/>
          <p:nvPr/>
        </p:nvGrpSpPr>
        <p:grpSpPr>
          <a:xfrm>
            <a:off x="182562" y="1450975"/>
            <a:ext cx="1512887" cy="304800"/>
            <a:chOff x="182562" y="1450975"/>
            <a:chExt cx="1512887" cy="304800"/>
          </a:xfrm>
        </p:grpSpPr>
        <p:sp>
          <p:nvSpPr>
            <p:cNvPr id="2383" name="Google Shape;2383;p70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0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385" name="Google Shape;2385;p70"/>
          <p:cNvSpPr txBox="1"/>
          <p:nvPr/>
        </p:nvSpPr>
        <p:spPr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/>
          </a:p>
        </p:txBody>
      </p:sp>
      <p:grpSp>
        <p:nvGrpSpPr>
          <p:cNvPr id="2386" name="Google Shape;2386;p70"/>
          <p:cNvGrpSpPr/>
          <p:nvPr/>
        </p:nvGrpSpPr>
        <p:grpSpPr>
          <a:xfrm>
            <a:off x="179387" y="1736725"/>
            <a:ext cx="1512887" cy="304800"/>
            <a:chOff x="182562" y="1450975"/>
            <a:chExt cx="1512887" cy="304800"/>
          </a:xfrm>
        </p:grpSpPr>
        <p:sp>
          <p:nvSpPr>
            <p:cNvPr id="2387" name="Google Shape;2387;p70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0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389" name="Google Shape;2389;p70"/>
          <p:cNvGrpSpPr/>
          <p:nvPr/>
        </p:nvGrpSpPr>
        <p:grpSpPr>
          <a:xfrm>
            <a:off x="187325" y="2022475"/>
            <a:ext cx="1512887" cy="304800"/>
            <a:chOff x="182562" y="1450975"/>
            <a:chExt cx="1512887" cy="304800"/>
          </a:xfrm>
        </p:grpSpPr>
        <p:sp>
          <p:nvSpPr>
            <p:cNvPr id="2390" name="Google Shape;2390;p70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0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392" name="Google Shape;2392;p70"/>
          <p:cNvGrpSpPr/>
          <p:nvPr/>
        </p:nvGrpSpPr>
        <p:grpSpPr>
          <a:xfrm>
            <a:off x="184150" y="2297112"/>
            <a:ext cx="1512887" cy="304800"/>
            <a:chOff x="182562" y="1450975"/>
            <a:chExt cx="1512887" cy="304800"/>
          </a:xfrm>
        </p:grpSpPr>
        <p:sp>
          <p:nvSpPr>
            <p:cNvPr id="2393" name="Google Shape;2393;p70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0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395" name="Google Shape;2395;p70"/>
          <p:cNvSpPr txBox="1"/>
          <p:nvPr/>
        </p:nvSpPr>
        <p:spPr>
          <a:xfrm>
            <a:off x="395287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70"/>
          <p:cNvSpPr txBox="1"/>
          <p:nvPr/>
        </p:nvSpPr>
        <p:spPr>
          <a:xfrm>
            <a:off x="180975" y="3067050"/>
            <a:ext cx="1512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1 2 3 4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5 6 7 8 </a:t>
            </a:r>
            <a:endParaRPr/>
          </a:p>
        </p:txBody>
      </p:sp>
      <p:grpSp>
        <p:nvGrpSpPr>
          <p:cNvPr id="2397" name="Google Shape;2397;p70"/>
          <p:cNvGrpSpPr/>
          <p:nvPr/>
        </p:nvGrpSpPr>
        <p:grpSpPr>
          <a:xfrm>
            <a:off x="177800" y="3341687"/>
            <a:ext cx="1512887" cy="304800"/>
            <a:chOff x="177800" y="3341687"/>
            <a:chExt cx="1512887" cy="304800"/>
          </a:xfrm>
        </p:grpSpPr>
        <p:sp>
          <p:nvSpPr>
            <p:cNvPr id="2398" name="Google Shape;2398;p70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0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400" name="Google Shape;2400;p70"/>
          <p:cNvGrpSpPr/>
          <p:nvPr/>
        </p:nvGrpSpPr>
        <p:grpSpPr>
          <a:xfrm>
            <a:off x="166687" y="4635500"/>
            <a:ext cx="1512887" cy="304800"/>
            <a:chOff x="177800" y="3341687"/>
            <a:chExt cx="1512887" cy="304800"/>
          </a:xfrm>
        </p:grpSpPr>
        <p:sp>
          <p:nvSpPr>
            <p:cNvPr id="2401" name="Google Shape;2401;p70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0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403" name="Google Shape;2403;p70"/>
          <p:cNvGrpSpPr/>
          <p:nvPr/>
        </p:nvGrpSpPr>
        <p:grpSpPr>
          <a:xfrm>
            <a:off x="174625" y="4876800"/>
            <a:ext cx="1512887" cy="304800"/>
            <a:chOff x="177800" y="3341687"/>
            <a:chExt cx="1512887" cy="304800"/>
          </a:xfrm>
        </p:grpSpPr>
        <p:sp>
          <p:nvSpPr>
            <p:cNvPr id="2404" name="Google Shape;2404;p70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0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406" name="Google Shape;2406;p70"/>
          <p:cNvGrpSpPr/>
          <p:nvPr/>
        </p:nvGrpSpPr>
        <p:grpSpPr>
          <a:xfrm>
            <a:off x="171450" y="5140325"/>
            <a:ext cx="1512887" cy="304800"/>
            <a:chOff x="177800" y="3341687"/>
            <a:chExt cx="1512887" cy="304800"/>
          </a:xfrm>
        </p:grpSpPr>
        <p:sp>
          <p:nvSpPr>
            <p:cNvPr id="2407" name="Google Shape;2407;p70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0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409" name="Google Shape;2409;p70"/>
          <p:cNvGrpSpPr/>
          <p:nvPr/>
        </p:nvGrpSpPr>
        <p:grpSpPr>
          <a:xfrm>
            <a:off x="168275" y="5381625"/>
            <a:ext cx="1512887" cy="304800"/>
            <a:chOff x="177800" y="3341687"/>
            <a:chExt cx="1512887" cy="304800"/>
          </a:xfrm>
        </p:grpSpPr>
        <p:sp>
          <p:nvSpPr>
            <p:cNvPr id="2410" name="Google Shape;2410;p70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0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pic>
        <p:nvPicPr>
          <p:cNvPr descr="underline_base" id="2412" name="Google Shape;241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12" y="744537"/>
            <a:ext cx="3656012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3" name="Google Shape;2413;p70"/>
          <p:cNvCxnSpPr/>
          <p:nvPr/>
        </p:nvCxnSpPr>
        <p:spPr>
          <a:xfrm flipH="1">
            <a:off x="4991100" y="3757612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4" name="Google Shape;2414;p70"/>
          <p:cNvCxnSpPr/>
          <p:nvPr/>
        </p:nvCxnSpPr>
        <p:spPr>
          <a:xfrm flipH="1">
            <a:off x="4997450" y="4067175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5" name="Google Shape;2415;p70"/>
          <p:cNvCxnSpPr/>
          <p:nvPr/>
        </p:nvCxnSpPr>
        <p:spPr>
          <a:xfrm flipH="1">
            <a:off x="4992687" y="5257800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6" name="Google Shape;2416;p70"/>
          <p:cNvCxnSpPr/>
          <p:nvPr/>
        </p:nvCxnSpPr>
        <p:spPr>
          <a:xfrm flipH="1">
            <a:off x="4976812" y="5511800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7" name="Google Shape;2417;p70"/>
          <p:cNvCxnSpPr/>
          <p:nvPr/>
        </p:nvCxnSpPr>
        <p:spPr>
          <a:xfrm flipH="1">
            <a:off x="4960937" y="5754687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8" name="Google Shape;2418;p70"/>
          <p:cNvCxnSpPr/>
          <p:nvPr/>
        </p:nvCxnSpPr>
        <p:spPr>
          <a:xfrm flipH="1">
            <a:off x="4945062" y="5997575"/>
            <a:ext cx="1033462" cy="56356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7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24" name="Google Shape;2424;p7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25" name="Google Shape;2425;p71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Go-Back-N Protocol </a:t>
            </a:r>
            <a:endParaRPr/>
          </a:p>
        </p:txBody>
      </p:sp>
      <p:pic>
        <p:nvPicPr>
          <p:cNvPr descr="underline_base" id="2426" name="Google Shape;242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27" name="Google Shape;2427;p71"/>
          <p:cNvSpPr txBox="1"/>
          <p:nvPr/>
        </p:nvSpPr>
        <p:spPr>
          <a:xfrm>
            <a:off x="447675" y="1139825"/>
            <a:ext cx="8551862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maximum window size?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go-back-n-windowsize1.jpg" id="2428" name="Google Shape;24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400" y="1757362"/>
            <a:ext cx="6323012" cy="45291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429" name="Google Shape;2429;p71"/>
          <p:cNvSpPr txBox="1"/>
          <p:nvPr/>
        </p:nvSpPr>
        <p:spPr>
          <a:xfrm>
            <a:off x="1082675" y="6380162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rPr b="0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Failure when Window Size = 2</a:t>
            </a:r>
            <a:r>
              <a:rPr b="0" baseline="30000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7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35" name="Google Shape;2435;p7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36" name="Google Shape;2436;p72"/>
          <p:cNvSpPr txBox="1"/>
          <p:nvPr>
            <p:ph type="title"/>
          </p:nvPr>
        </p:nvSpPr>
        <p:spPr>
          <a:xfrm>
            <a:off x="533400" y="152400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Go-Back-N Protocol </a:t>
            </a:r>
            <a:endParaRPr/>
          </a:p>
        </p:txBody>
      </p:sp>
      <p:pic>
        <p:nvPicPr>
          <p:cNvPr descr="underline_base" id="2437" name="Google Shape;243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85090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38" name="Google Shape;2438;p72"/>
          <p:cNvSpPr txBox="1"/>
          <p:nvPr/>
        </p:nvSpPr>
        <p:spPr>
          <a:xfrm>
            <a:off x="447675" y="1139825"/>
            <a:ext cx="8551862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maximum window size?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9" name="Google Shape;2439;p72"/>
          <p:cNvSpPr txBox="1"/>
          <p:nvPr/>
        </p:nvSpPr>
        <p:spPr>
          <a:xfrm>
            <a:off x="1082675" y="6380162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</a:pPr>
            <a:r>
              <a:rPr b="0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Success when Window Size = 2</a:t>
            </a:r>
            <a:r>
              <a:rPr b="0" baseline="30000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-1</a:t>
            </a:r>
            <a:endParaRPr/>
          </a:p>
        </p:txBody>
      </p:sp>
      <p:pic>
        <p:nvPicPr>
          <p:cNvPr descr="go-back-n-windowsize2.jpg" id="2440" name="Google Shape;244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25" y="1600200"/>
            <a:ext cx="5835650" cy="47482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7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46" name="Google Shape;2446;p7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47" name="Google Shape;244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48" name="Google Shape;2448;p7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449" name="Google Shape;2449;p73"/>
          <p:cNvSpPr txBox="1"/>
          <p:nvPr/>
        </p:nvSpPr>
        <p:spPr>
          <a:xfrm>
            <a:off x="447675" y="1300162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Go-back-n works well only under certain conditions (what are these?)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these conditions change, the protocol becomes less efficient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selective repeat provides an alternative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selective repeat, the receiver is required to accept (buffers) frames even they are out of order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frames must however be reordered before being delivered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7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55" name="Google Shape;2455;p7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56" name="Google Shape;245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7" name="Google Shape;2457;p7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458" name="Google Shape;2458;p74"/>
          <p:cNvSpPr txBox="1"/>
          <p:nvPr/>
        </p:nvSpPr>
        <p:spPr>
          <a:xfrm>
            <a:off x="303212" y="1220787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Details of Selective Repeat: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Selective repeat is similar to go-back-n in the following: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the same frame format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frames are numbered using k-bit field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has a window that defines the maximum number of outstanding frames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ACKs are piggybacked whenever possible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all frames are explicitly ACKed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NACKs (or duplicate ACKs if protocol is NAK-free) for damaged and out-of-order frames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There is an ACK timer that is used to force the sending of an ACK frame if piggybacked is not possible </a:t>
            </a:r>
            <a:endParaRPr/>
          </a:p>
          <a:p>
            <a:pPr indent="-2438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similarities end here!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7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64" name="Google Shape;2464;p7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65" name="Google Shape;246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6" name="Google Shape;2466;p7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467" name="Google Shape;2467;p75"/>
          <p:cNvSpPr txBox="1"/>
          <p:nvPr/>
        </p:nvSpPr>
        <p:spPr>
          <a:xfrm>
            <a:off x="447675" y="1268412"/>
            <a:ext cx="85518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Details of Selective Repeat (continue…):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selective-repeat.jpg" id="2468" name="Google Shape;2468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37" y="1966912"/>
            <a:ext cx="7772400" cy="35655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469" name="Google Shape;2469;p75"/>
          <p:cNvSpPr txBox="1"/>
          <p:nvPr/>
        </p:nvSpPr>
        <p:spPr>
          <a:xfrm>
            <a:off x="931862" y="5702300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Sending &amp; Receiving Windows for Selective Repeat Protocol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7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75" name="Google Shape;2475;p7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76" name="Google Shape;247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p7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478" name="Google Shape;2478;p76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details of Selective Repeat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(continue…):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out-of-order frames are buffered until all the ones that precede them arrive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a receiver detects out-of-order arrival, it sends NAK for the expected frame 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sender receive NAK, it resends only that frame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all consecutive frames arrive, they are delivered and the receiving window is advanced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 frame timer expires, only that frame is resent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piggybacking may not ACK the last received frame; rather it ACKs the highest one delivered to the user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7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484" name="Google Shape;2484;p7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485" name="Google Shape;248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" y="80645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86" name="Google Shape;2486;p77"/>
          <p:cNvSpPr txBox="1"/>
          <p:nvPr>
            <p:ph type="title"/>
          </p:nvPr>
        </p:nvSpPr>
        <p:spPr>
          <a:xfrm>
            <a:off x="317500" y="198437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 in action</a:t>
            </a:r>
            <a:endParaRPr/>
          </a:p>
        </p:txBody>
      </p:sp>
      <p:sp>
        <p:nvSpPr>
          <p:cNvPr id="2487" name="Google Shape;2487;p77"/>
          <p:cNvSpPr txBox="1"/>
          <p:nvPr/>
        </p:nvSpPr>
        <p:spPr>
          <a:xfrm>
            <a:off x="2665412" y="1490662"/>
            <a:ext cx="12461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(wait)</a:t>
            </a:r>
            <a:endParaRPr/>
          </a:p>
        </p:txBody>
      </p:sp>
      <p:sp>
        <p:nvSpPr>
          <p:cNvPr id="2488" name="Google Shape;2488;p77"/>
          <p:cNvSpPr txBox="1"/>
          <p:nvPr/>
        </p:nvSpPr>
        <p:spPr>
          <a:xfrm>
            <a:off x="2986087" y="1119187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/>
          </a:p>
        </p:txBody>
      </p:sp>
      <p:sp>
        <p:nvSpPr>
          <p:cNvPr id="2489" name="Google Shape;2489;p77"/>
          <p:cNvSpPr txBox="1"/>
          <p:nvPr/>
        </p:nvSpPr>
        <p:spPr>
          <a:xfrm>
            <a:off x="6016625" y="1138237"/>
            <a:ext cx="1071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b="0" i="1" lang="en-US" sz="2000" u="sng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/>
          </a:p>
        </p:txBody>
      </p:sp>
      <p:cxnSp>
        <p:nvCxnSpPr>
          <p:cNvPr id="2490" name="Google Shape;2490;p77"/>
          <p:cNvCxnSpPr/>
          <p:nvPr/>
        </p:nvCxnSpPr>
        <p:spPr>
          <a:xfrm>
            <a:off x="6091237" y="1736725"/>
            <a:ext cx="11112" cy="4538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91" name="Google Shape;2491;p77"/>
          <p:cNvSpPr txBox="1"/>
          <p:nvPr/>
        </p:nvSpPr>
        <p:spPr>
          <a:xfrm>
            <a:off x="6034087" y="1931987"/>
            <a:ext cx="256857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pkt0, send ack0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pkt1, send ack1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pkt3, buffer,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ack3</a:t>
            </a:r>
            <a:endParaRPr/>
          </a:p>
        </p:txBody>
      </p:sp>
      <p:sp>
        <p:nvSpPr>
          <p:cNvPr id="2492" name="Google Shape;2492;p77"/>
          <p:cNvSpPr txBox="1"/>
          <p:nvPr/>
        </p:nvSpPr>
        <p:spPr>
          <a:xfrm>
            <a:off x="1809750" y="3094037"/>
            <a:ext cx="21542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ack0, send pkt4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ack1, send pkt5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alarm_clock_ringing" id="2493" name="Google Shape;2493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437" y="4241800"/>
            <a:ext cx="436562" cy="48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4" name="Google Shape;2494;p77"/>
          <p:cNvSpPr txBox="1"/>
          <p:nvPr/>
        </p:nvSpPr>
        <p:spPr>
          <a:xfrm>
            <a:off x="2344737" y="4457700"/>
            <a:ext cx="153828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pkt 2 timeout</a:t>
            </a:r>
            <a:endParaRPr/>
          </a:p>
        </p:txBody>
      </p:sp>
      <p:sp>
        <p:nvSpPr>
          <p:cNvPr id="2495" name="Google Shape;2495;p77"/>
          <p:cNvSpPr txBox="1"/>
          <p:nvPr/>
        </p:nvSpPr>
        <p:spPr>
          <a:xfrm>
            <a:off x="2670175" y="4672012"/>
            <a:ext cx="12461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 pkt2</a:t>
            </a:r>
            <a:endParaRPr/>
          </a:p>
        </p:txBody>
      </p:sp>
      <p:cxnSp>
        <p:nvCxnSpPr>
          <p:cNvPr id="2496" name="Google Shape;2496;p77"/>
          <p:cNvCxnSpPr/>
          <p:nvPr/>
        </p:nvCxnSpPr>
        <p:spPr>
          <a:xfrm>
            <a:off x="3956050" y="1684337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97" name="Google Shape;2497;p77"/>
          <p:cNvCxnSpPr/>
          <p:nvPr/>
        </p:nvCxnSpPr>
        <p:spPr>
          <a:xfrm>
            <a:off x="3954462" y="19589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98" name="Google Shape;2498;p77"/>
          <p:cNvCxnSpPr/>
          <p:nvPr/>
        </p:nvCxnSpPr>
        <p:spPr>
          <a:xfrm>
            <a:off x="3970337" y="2222500"/>
            <a:ext cx="876300" cy="200025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99" name="Google Shape;2499;p77"/>
          <p:cNvCxnSpPr/>
          <p:nvPr/>
        </p:nvCxnSpPr>
        <p:spPr>
          <a:xfrm>
            <a:off x="3976687" y="2508250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0" name="Google Shape;2500;p77"/>
          <p:cNvCxnSpPr/>
          <p:nvPr/>
        </p:nvCxnSpPr>
        <p:spPr>
          <a:xfrm flipH="1">
            <a:off x="3962400" y="2208212"/>
            <a:ext cx="2014537" cy="1066800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01" name="Google Shape;2501;p77"/>
          <p:cNvSpPr txBox="1"/>
          <p:nvPr/>
        </p:nvSpPr>
        <p:spPr>
          <a:xfrm>
            <a:off x="4732337" y="2257425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sp>
        <p:nvSpPr>
          <p:cNvPr id="2502" name="Google Shape;2502;p77"/>
          <p:cNvSpPr txBox="1"/>
          <p:nvPr/>
        </p:nvSpPr>
        <p:spPr>
          <a:xfrm>
            <a:off x="4891087" y="2278062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loss</a:t>
            </a:r>
            <a:endParaRPr/>
          </a:p>
        </p:txBody>
      </p:sp>
      <p:cxnSp>
        <p:nvCxnSpPr>
          <p:cNvPr id="2503" name="Google Shape;2503;p77"/>
          <p:cNvCxnSpPr/>
          <p:nvPr/>
        </p:nvCxnSpPr>
        <p:spPr>
          <a:xfrm flipH="1">
            <a:off x="3959225" y="2493962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4" name="Google Shape;2504;p77"/>
          <p:cNvCxnSpPr/>
          <p:nvPr/>
        </p:nvCxnSpPr>
        <p:spPr>
          <a:xfrm>
            <a:off x="3962400" y="3330575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5" name="Google Shape;2505;p77"/>
          <p:cNvCxnSpPr/>
          <p:nvPr/>
        </p:nvCxnSpPr>
        <p:spPr>
          <a:xfrm>
            <a:off x="3994150" y="3649662"/>
            <a:ext cx="2101850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6" name="Google Shape;2506;p77"/>
          <p:cNvCxnSpPr/>
          <p:nvPr/>
        </p:nvCxnSpPr>
        <p:spPr>
          <a:xfrm flipH="1">
            <a:off x="3990975" y="3024187"/>
            <a:ext cx="2014537" cy="1100137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507" name="Google Shape;2507;p77"/>
          <p:cNvGrpSpPr/>
          <p:nvPr/>
        </p:nvGrpSpPr>
        <p:grpSpPr>
          <a:xfrm>
            <a:off x="3851275" y="2212975"/>
            <a:ext cx="103187" cy="2462212"/>
            <a:chOff x="5795962" y="2981325"/>
            <a:chExt cx="123825" cy="1528762"/>
          </a:xfrm>
        </p:grpSpPr>
        <p:cxnSp>
          <p:nvCxnSpPr>
            <p:cNvPr id="2508" name="Google Shape;2508;p77"/>
            <p:cNvCxnSpPr/>
            <p:nvPr/>
          </p:nvCxnSpPr>
          <p:spPr>
            <a:xfrm>
              <a:off x="5919787" y="2982912"/>
              <a:ext cx="0" cy="1527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9" name="Google Shape;2509;p77"/>
            <p:cNvCxnSpPr/>
            <p:nvPr/>
          </p:nvCxnSpPr>
          <p:spPr>
            <a:xfrm rot="10800000">
              <a:off x="5795962" y="2981325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0" name="Google Shape;2510;p77"/>
            <p:cNvCxnSpPr/>
            <p:nvPr/>
          </p:nvCxnSpPr>
          <p:spPr>
            <a:xfrm rot="10800000">
              <a:off x="5795962" y="4510087"/>
              <a:ext cx="12065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77"/>
          <p:cNvCxnSpPr/>
          <p:nvPr/>
        </p:nvCxnSpPr>
        <p:spPr>
          <a:xfrm>
            <a:off x="3992562" y="4843462"/>
            <a:ext cx="2100262" cy="468312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12" name="Google Shape;2512;p77"/>
          <p:cNvSpPr txBox="1"/>
          <p:nvPr/>
        </p:nvSpPr>
        <p:spPr>
          <a:xfrm>
            <a:off x="6030912" y="3455987"/>
            <a:ext cx="2300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pkt4, buffer,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ack4</a:t>
            </a:r>
            <a:endParaRPr/>
          </a:p>
        </p:txBody>
      </p:sp>
      <p:sp>
        <p:nvSpPr>
          <p:cNvPr id="2513" name="Google Shape;2513;p77"/>
          <p:cNvSpPr txBox="1"/>
          <p:nvPr/>
        </p:nvSpPr>
        <p:spPr>
          <a:xfrm>
            <a:off x="6049962" y="3976687"/>
            <a:ext cx="2300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 pkt5, buffer,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send ack5</a:t>
            </a:r>
            <a:endParaRPr/>
          </a:p>
        </p:txBody>
      </p:sp>
      <p:sp>
        <p:nvSpPr>
          <p:cNvPr id="2514" name="Google Shape;2514;p77"/>
          <p:cNvSpPr txBox="1"/>
          <p:nvPr/>
        </p:nvSpPr>
        <p:spPr>
          <a:xfrm>
            <a:off x="6061075" y="5130800"/>
            <a:ext cx="2960687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rcv pkt2; deliver pkt2,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pkt3, pkt4, pkt5; send ack2</a:t>
            </a:r>
            <a:endParaRPr/>
          </a:p>
        </p:txBody>
      </p:sp>
      <p:sp>
        <p:nvSpPr>
          <p:cNvPr id="2515" name="Google Shape;2515;p77"/>
          <p:cNvSpPr txBox="1"/>
          <p:nvPr/>
        </p:nvSpPr>
        <p:spPr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ack3 arrived</a:t>
            </a:r>
            <a:endParaRPr/>
          </a:p>
        </p:txBody>
      </p:sp>
      <p:grpSp>
        <p:nvGrpSpPr>
          <p:cNvPr id="2516" name="Google Shape;2516;p77"/>
          <p:cNvGrpSpPr/>
          <p:nvPr/>
        </p:nvGrpSpPr>
        <p:grpSpPr>
          <a:xfrm>
            <a:off x="215900" y="1528762"/>
            <a:ext cx="1512887" cy="304800"/>
            <a:chOff x="182562" y="1450975"/>
            <a:chExt cx="1512887" cy="304800"/>
          </a:xfrm>
        </p:grpSpPr>
        <p:sp>
          <p:nvSpPr>
            <p:cNvPr id="2517" name="Google Shape;2517;p77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77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519" name="Google Shape;2519;p77"/>
          <p:cNvSpPr txBox="1"/>
          <p:nvPr/>
        </p:nvSpPr>
        <p:spPr>
          <a:xfrm>
            <a:off x="173037" y="1182687"/>
            <a:ext cx="2146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Tahoma"/>
              <a:buNone/>
            </a:pPr>
            <a:r>
              <a:rPr b="0" i="1" lang="en-US" sz="1600" u="sng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sender window (N=4)</a:t>
            </a:r>
            <a:endParaRPr/>
          </a:p>
        </p:txBody>
      </p:sp>
      <p:sp>
        <p:nvSpPr>
          <p:cNvPr id="2520" name="Google Shape;2520;p77"/>
          <p:cNvSpPr txBox="1"/>
          <p:nvPr/>
        </p:nvSpPr>
        <p:spPr>
          <a:xfrm>
            <a:off x="287337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1" name="Google Shape;2521;p77"/>
          <p:cNvGrpSpPr/>
          <p:nvPr/>
        </p:nvGrpSpPr>
        <p:grpSpPr>
          <a:xfrm>
            <a:off x="212725" y="1814512"/>
            <a:ext cx="1512887" cy="304800"/>
            <a:chOff x="182562" y="1450975"/>
            <a:chExt cx="1512887" cy="304800"/>
          </a:xfrm>
        </p:grpSpPr>
        <p:sp>
          <p:nvSpPr>
            <p:cNvPr id="2522" name="Google Shape;2522;p77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77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524" name="Google Shape;2524;p77"/>
          <p:cNvGrpSpPr/>
          <p:nvPr/>
        </p:nvGrpSpPr>
        <p:grpSpPr>
          <a:xfrm>
            <a:off x="220662" y="2100262"/>
            <a:ext cx="1512887" cy="304800"/>
            <a:chOff x="182562" y="1450975"/>
            <a:chExt cx="1512887" cy="304800"/>
          </a:xfrm>
        </p:grpSpPr>
        <p:sp>
          <p:nvSpPr>
            <p:cNvPr id="2525" name="Google Shape;2525;p77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7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grpSp>
        <p:nvGrpSpPr>
          <p:cNvPr id="2527" name="Google Shape;2527;p77"/>
          <p:cNvGrpSpPr/>
          <p:nvPr/>
        </p:nvGrpSpPr>
        <p:grpSpPr>
          <a:xfrm>
            <a:off x="217487" y="2374900"/>
            <a:ext cx="1512887" cy="304800"/>
            <a:chOff x="182562" y="1450975"/>
            <a:chExt cx="1512887" cy="304800"/>
          </a:xfrm>
        </p:grpSpPr>
        <p:sp>
          <p:nvSpPr>
            <p:cNvPr id="2528" name="Google Shape;2528;p77"/>
            <p:cNvSpPr txBox="1"/>
            <p:nvPr/>
          </p:nvSpPr>
          <p:spPr>
            <a:xfrm>
              <a:off x="241300" y="1485900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7"/>
            <p:cNvSpPr txBox="1"/>
            <p:nvPr/>
          </p:nvSpPr>
          <p:spPr>
            <a:xfrm>
              <a:off x="182562" y="1450975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0 1 2 3 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4 5 6 7 8 </a:t>
              </a:r>
              <a:endParaRPr/>
            </a:p>
          </p:txBody>
        </p:sp>
      </p:grpSp>
      <p:sp>
        <p:nvSpPr>
          <p:cNvPr id="2530" name="Google Shape;2530;p77"/>
          <p:cNvSpPr txBox="1"/>
          <p:nvPr/>
        </p:nvSpPr>
        <p:spPr>
          <a:xfrm>
            <a:off x="428625" y="3179762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77"/>
          <p:cNvSpPr txBox="1"/>
          <p:nvPr/>
        </p:nvSpPr>
        <p:spPr>
          <a:xfrm>
            <a:off x="214312" y="3144837"/>
            <a:ext cx="15128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1 2 3 4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5 6 7 8 </a:t>
            </a:r>
            <a:endParaRPr/>
          </a:p>
        </p:txBody>
      </p:sp>
      <p:grpSp>
        <p:nvGrpSpPr>
          <p:cNvPr id="2532" name="Google Shape;2532;p77"/>
          <p:cNvGrpSpPr/>
          <p:nvPr/>
        </p:nvGrpSpPr>
        <p:grpSpPr>
          <a:xfrm>
            <a:off x="211137" y="3419475"/>
            <a:ext cx="1512887" cy="304800"/>
            <a:chOff x="177800" y="3341687"/>
            <a:chExt cx="1512887" cy="304800"/>
          </a:xfrm>
        </p:grpSpPr>
        <p:sp>
          <p:nvSpPr>
            <p:cNvPr id="2533" name="Google Shape;2533;p77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7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535" name="Google Shape;2535;p77"/>
          <p:cNvGrpSpPr/>
          <p:nvPr/>
        </p:nvGrpSpPr>
        <p:grpSpPr>
          <a:xfrm>
            <a:off x="200025" y="4713287"/>
            <a:ext cx="1512887" cy="304800"/>
            <a:chOff x="177800" y="3341687"/>
            <a:chExt cx="1512887" cy="304800"/>
          </a:xfrm>
        </p:grpSpPr>
        <p:sp>
          <p:nvSpPr>
            <p:cNvPr id="2536" name="Google Shape;2536;p77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7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538" name="Google Shape;2538;p77"/>
          <p:cNvGrpSpPr/>
          <p:nvPr/>
        </p:nvGrpSpPr>
        <p:grpSpPr>
          <a:xfrm>
            <a:off x="207962" y="4954587"/>
            <a:ext cx="1512887" cy="304800"/>
            <a:chOff x="177800" y="3341687"/>
            <a:chExt cx="1512887" cy="304800"/>
          </a:xfrm>
        </p:grpSpPr>
        <p:sp>
          <p:nvSpPr>
            <p:cNvPr id="2539" name="Google Shape;2539;p77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7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541" name="Google Shape;2541;p77"/>
          <p:cNvGrpSpPr/>
          <p:nvPr/>
        </p:nvGrpSpPr>
        <p:grpSpPr>
          <a:xfrm>
            <a:off x="204787" y="5218112"/>
            <a:ext cx="1512887" cy="304800"/>
            <a:chOff x="177800" y="3341687"/>
            <a:chExt cx="1512887" cy="304800"/>
          </a:xfrm>
        </p:grpSpPr>
        <p:sp>
          <p:nvSpPr>
            <p:cNvPr id="2542" name="Google Shape;2542;p77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7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grpSp>
        <p:nvGrpSpPr>
          <p:cNvPr id="2544" name="Google Shape;2544;p77"/>
          <p:cNvGrpSpPr/>
          <p:nvPr/>
        </p:nvGrpSpPr>
        <p:grpSpPr>
          <a:xfrm>
            <a:off x="201612" y="5459412"/>
            <a:ext cx="1512887" cy="304800"/>
            <a:chOff x="177800" y="3341687"/>
            <a:chExt cx="1512887" cy="304800"/>
          </a:xfrm>
        </p:grpSpPr>
        <p:sp>
          <p:nvSpPr>
            <p:cNvPr id="2545" name="Google Shape;2545;p77"/>
            <p:cNvSpPr txBox="1"/>
            <p:nvPr/>
          </p:nvSpPr>
          <p:spPr>
            <a:xfrm>
              <a:off x="536575" y="3376612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7"/>
            <p:cNvSpPr txBox="1"/>
            <p:nvPr/>
          </p:nvSpPr>
          <p:spPr>
            <a:xfrm>
              <a:off x="177800" y="3341687"/>
              <a:ext cx="15128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2 3 4 5</a:t>
              </a: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6 7 8 </a:t>
              </a:r>
              <a:endParaRPr/>
            </a:p>
          </p:txBody>
        </p:sp>
      </p:grpSp>
      <p:cxnSp>
        <p:nvCxnSpPr>
          <p:cNvPr id="2547" name="Google Shape;2547;p77"/>
          <p:cNvCxnSpPr/>
          <p:nvPr/>
        </p:nvCxnSpPr>
        <p:spPr>
          <a:xfrm flipH="1">
            <a:off x="3965575" y="3833812"/>
            <a:ext cx="2070100" cy="134461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48" name="Google Shape;2548;p77"/>
          <p:cNvCxnSpPr/>
          <p:nvPr/>
        </p:nvCxnSpPr>
        <p:spPr>
          <a:xfrm flipH="1">
            <a:off x="4017962" y="4141787"/>
            <a:ext cx="2070100" cy="1344612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49" name="Google Shape;2549;p77"/>
          <p:cNvSpPr txBox="1"/>
          <p:nvPr/>
        </p:nvSpPr>
        <p:spPr>
          <a:xfrm>
            <a:off x="2290762" y="5003800"/>
            <a:ext cx="169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ack4 arrived</a:t>
            </a:r>
            <a:endParaRPr/>
          </a:p>
        </p:txBody>
      </p:sp>
      <p:sp>
        <p:nvSpPr>
          <p:cNvPr id="2550" name="Google Shape;2550;p77"/>
          <p:cNvSpPr txBox="1"/>
          <p:nvPr/>
        </p:nvSpPr>
        <p:spPr>
          <a:xfrm>
            <a:off x="2309812" y="5300662"/>
            <a:ext cx="16986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record ack4 arrived</a:t>
            </a:r>
            <a:endParaRPr/>
          </a:p>
        </p:txBody>
      </p:sp>
      <p:cxnSp>
        <p:nvCxnSpPr>
          <p:cNvPr id="2551" name="Google Shape;2551;p77"/>
          <p:cNvCxnSpPr/>
          <p:nvPr/>
        </p:nvCxnSpPr>
        <p:spPr>
          <a:xfrm flipH="1">
            <a:off x="5129212" y="5353050"/>
            <a:ext cx="922337" cy="574675"/>
          </a:xfrm>
          <a:prstGeom prst="straightConnector1">
            <a:avLst/>
          </a:prstGeom>
          <a:noFill/>
          <a:ln cap="flat" cmpd="sng" w="28575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52" name="Google Shape;2552;p77"/>
          <p:cNvSpPr txBox="1"/>
          <p:nvPr/>
        </p:nvSpPr>
        <p:spPr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Q: what happens when ack2 arrives?</a:t>
            </a:r>
            <a:endParaRPr/>
          </a:p>
        </p:txBody>
      </p:sp>
      <p:sp>
        <p:nvSpPr>
          <p:cNvPr id="2553" name="Google Shape;2553;p77"/>
          <p:cNvSpPr txBox="1"/>
          <p:nvPr/>
        </p:nvSpPr>
        <p:spPr>
          <a:xfrm>
            <a:off x="5268912" y="290512"/>
            <a:ext cx="39004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Notice that this is a different variation of </a:t>
            </a:r>
            <a:b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Selective Repeat , where each packet is </a:t>
            </a:r>
            <a:b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explicitly</a:t>
            </a:r>
            <a:r>
              <a:rPr b="0" i="1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ACKed?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091" name="Google Shape;1091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92" name="Google Shape;1092;p24"/>
          <p:cNvSpPr txBox="1"/>
          <p:nvPr>
            <p:ph type="title"/>
          </p:nvPr>
        </p:nvSpPr>
        <p:spPr>
          <a:xfrm>
            <a:off x="382587" y="249237"/>
            <a:ext cx="83439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</a:t>
            </a:r>
            <a:endParaRPr/>
          </a:p>
        </p:txBody>
      </p:sp>
      <p:sp>
        <p:nvSpPr>
          <p:cNvPr id="1093" name="Google Shape;1093;p24"/>
          <p:cNvSpPr txBox="1"/>
          <p:nvPr>
            <p:ph idx="1" type="body"/>
          </p:nvPr>
        </p:nvSpPr>
        <p:spPr>
          <a:xfrm>
            <a:off x="630237" y="1728787"/>
            <a:ext cx="8032750" cy="481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finer application-level control over what is sent and when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connection establishment (which can add delay)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congestion control: UDP can blast away as fast as desired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need for retransmission to achieve reliability (not needed in many cases)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simple: no connection state at sender, receiver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 header size: 8 bytes of header overhead compared to 20 bytes with TCP</a:t>
            </a:r>
            <a:endParaRPr/>
          </a:p>
        </p:txBody>
      </p:sp>
      <p:sp>
        <p:nvSpPr>
          <p:cNvPr id="1094" name="Google Shape;1094;p24"/>
          <p:cNvSpPr txBox="1"/>
          <p:nvPr/>
        </p:nvSpPr>
        <p:spPr>
          <a:xfrm>
            <a:off x="577850" y="1684337"/>
            <a:ext cx="8174037" cy="490855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4"/>
          <p:cNvSpPr txBox="1"/>
          <p:nvPr/>
        </p:nvSpPr>
        <p:spPr>
          <a:xfrm>
            <a:off x="700087" y="1166812"/>
            <a:ext cx="3130550" cy="433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why is there a UDP?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559" name="Google Shape;2559;p7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560" name="Google Shape;256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1" name="Google Shape;2561;p7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562" name="Google Shape;2562;p78"/>
          <p:cNvSpPr txBox="1"/>
          <p:nvPr/>
        </p:nvSpPr>
        <p:spPr>
          <a:xfrm>
            <a:off x="447675" y="1139825"/>
            <a:ext cx="8551862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maximum window size?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constraint: window size must be &lt;= ½ of 2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which is &lt;= 2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2563" name="Google Shape;2563;p78"/>
          <p:cNvSpPr txBox="1"/>
          <p:nvPr/>
        </p:nvSpPr>
        <p:spPr>
          <a:xfrm>
            <a:off x="931862" y="6235700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Failure: </a:t>
            </a:r>
            <a:r>
              <a:rPr b="1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Receiving</a:t>
            </a: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Window size is &gt; 2</a:t>
            </a:r>
            <a:r>
              <a:rPr b="0" baseline="3000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K-1</a:t>
            </a:r>
            <a:endParaRPr/>
          </a:p>
        </p:txBody>
      </p:sp>
      <p:pic>
        <p:nvPicPr>
          <p:cNvPr descr="selective-repeat2.jpg" id="2564" name="Google Shape;256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987" y="1970087"/>
            <a:ext cx="6800850" cy="42005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7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570" name="Google Shape;2570;p7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571" name="Google Shape;257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72" name="Google Shape;2572;p7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</a:t>
            </a:r>
            <a:endParaRPr/>
          </a:p>
        </p:txBody>
      </p:sp>
      <p:sp>
        <p:nvSpPr>
          <p:cNvPr id="2573" name="Google Shape;2573;p79"/>
          <p:cNvSpPr txBox="1"/>
          <p:nvPr/>
        </p:nvSpPr>
        <p:spPr>
          <a:xfrm>
            <a:off x="447675" y="1139825"/>
            <a:ext cx="8551862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maximum window size?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constraint: window size must be &lt;= ½ of 2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which is &lt;= 2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k-1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2574" name="Google Shape;2574;p79"/>
          <p:cNvSpPr txBox="1"/>
          <p:nvPr/>
        </p:nvSpPr>
        <p:spPr>
          <a:xfrm>
            <a:off x="931862" y="6235700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Failure: </a:t>
            </a:r>
            <a:r>
              <a:rPr b="1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Sending</a:t>
            </a: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Window size is &gt; 2</a:t>
            </a:r>
            <a:r>
              <a:rPr b="0" baseline="3000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K-1</a:t>
            </a:r>
            <a:endParaRPr/>
          </a:p>
        </p:txBody>
      </p:sp>
      <p:pic>
        <p:nvPicPr>
          <p:cNvPr descr="selective-repeat3.jpg" id="2575" name="Google Shape;257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0" y="1949450"/>
            <a:ext cx="7353300" cy="42735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8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581" name="Google Shape;2581;p8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82" name="Google Shape;2582;p80"/>
          <p:cNvSpPr txBox="1"/>
          <p:nvPr>
            <p:ph type="title"/>
          </p:nvPr>
        </p:nvSpPr>
        <p:spPr>
          <a:xfrm>
            <a:off x="522287" y="2174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Selective repeat:</a:t>
            </a:r>
            <a:b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dilemma</a:t>
            </a:r>
            <a:endParaRPr/>
          </a:p>
        </p:txBody>
      </p:sp>
      <p:sp>
        <p:nvSpPr>
          <p:cNvPr id="2583" name="Google Shape;2583;p80"/>
          <p:cNvSpPr txBox="1"/>
          <p:nvPr>
            <p:ph idx="1" type="body"/>
          </p:nvPr>
        </p:nvSpPr>
        <p:spPr>
          <a:xfrm>
            <a:off x="542925" y="1524000"/>
            <a:ext cx="327660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seq #’s: 0, 1, 2, 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window size=3</a:t>
            </a:r>
            <a:endParaRPr/>
          </a:p>
        </p:txBody>
      </p:sp>
      <p:sp>
        <p:nvSpPr>
          <p:cNvPr id="2584" name="Google Shape;2584;p80"/>
          <p:cNvSpPr txBox="1"/>
          <p:nvPr/>
        </p:nvSpPr>
        <p:spPr>
          <a:xfrm>
            <a:off x="7094537" y="195262"/>
            <a:ext cx="145891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receiver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(after receipt)</a:t>
            </a:r>
            <a:endParaRPr/>
          </a:p>
        </p:txBody>
      </p:sp>
      <p:sp>
        <p:nvSpPr>
          <p:cNvPr id="2585" name="Google Shape;2585;p80"/>
          <p:cNvSpPr txBox="1"/>
          <p:nvPr/>
        </p:nvSpPr>
        <p:spPr>
          <a:xfrm>
            <a:off x="4333875" y="198437"/>
            <a:ext cx="13652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sender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(after receipt)</a:t>
            </a:r>
            <a:endParaRPr/>
          </a:p>
        </p:txBody>
      </p:sp>
      <p:cxnSp>
        <p:nvCxnSpPr>
          <p:cNvPr id="2586" name="Google Shape;2586;p80"/>
          <p:cNvCxnSpPr/>
          <p:nvPr/>
        </p:nvCxnSpPr>
        <p:spPr>
          <a:xfrm>
            <a:off x="4419600" y="688975"/>
            <a:ext cx="1109662" cy="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87" name="Google Shape;2587;p80"/>
          <p:cNvCxnSpPr/>
          <p:nvPr/>
        </p:nvCxnSpPr>
        <p:spPr>
          <a:xfrm>
            <a:off x="7200900" y="688975"/>
            <a:ext cx="1109662" cy="0"/>
          </a:xfrm>
          <a:prstGeom prst="straightConnector1">
            <a:avLst/>
          </a:prstGeom>
          <a:noFill/>
          <a:ln cap="flat" cmpd="sng" w="19050">
            <a:solidFill>
              <a:srgbClr val="008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588" name="Google Shape;2588;p80"/>
          <p:cNvGrpSpPr/>
          <p:nvPr/>
        </p:nvGrpSpPr>
        <p:grpSpPr>
          <a:xfrm>
            <a:off x="4438650" y="4246562"/>
            <a:ext cx="4276725" cy="2363787"/>
            <a:chOff x="4438650" y="4025900"/>
            <a:chExt cx="4276725" cy="2363787"/>
          </a:xfrm>
        </p:grpSpPr>
        <p:grpSp>
          <p:nvGrpSpPr>
            <p:cNvPr id="2589" name="Google Shape;2589;p80"/>
            <p:cNvGrpSpPr/>
            <p:nvPr/>
          </p:nvGrpSpPr>
          <p:grpSpPr>
            <a:xfrm>
              <a:off x="4457700" y="4102100"/>
              <a:ext cx="1030287" cy="274637"/>
              <a:chOff x="3008312" y="6240462"/>
              <a:chExt cx="1030287" cy="274637"/>
            </a:xfrm>
          </p:grpSpPr>
          <p:sp>
            <p:nvSpPr>
              <p:cNvPr id="2590" name="Google Shape;2590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2592" name="Google Shape;2592;p80"/>
            <p:cNvGrpSpPr/>
            <p:nvPr/>
          </p:nvGrpSpPr>
          <p:grpSpPr>
            <a:xfrm>
              <a:off x="4476750" y="4376737"/>
              <a:ext cx="1030287" cy="274637"/>
              <a:chOff x="3008312" y="6240462"/>
              <a:chExt cx="1030287" cy="274637"/>
            </a:xfrm>
          </p:grpSpPr>
          <p:sp>
            <p:nvSpPr>
              <p:cNvPr id="2593" name="Google Shape;2593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2595" name="Google Shape;2595;p80"/>
            <p:cNvGrpSpPr/>
            <p:nvPr/>
          </p:nvGrpSpPr>
          <p:grpSpPr>
            <a:xfrm>
              <a:off x="4484687" y="4640262"/>
              <a:ext cx="1030287" cy="274637"/>
              <a:chOff x="3008312" y="6240462"/>
              <a:chExt cx="1030287" cy="274637"/>
            </a:xfrm>
          </p:grpSpPr>
          <p:sp>
            <p:nvSpPr>
              <p:cNvPr id="2596" name="Google Shape;2596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cxnSp>
          <p:nvCxnSpPr>
            <p:cNvPr id="2598" name="Google Shape;2598;p80"/>
            <p:cNvCxnSpPr/>
            <p:nvPr/>
          </p:nvCxnSpPr>
          <p:spPr>
            <a:xfrm>
              <a:off x="5475287" y="4240212"/>
              <a:ext cx="1827212" cy="238125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99" name="Google Shape;2599;p80"/>
            <p:cNvCxnSpPr/>
            <p:nvPr/>
          </p:nvCxnSpPr>
          <p:spPr>
            <a:xfrm>
              <a:off x="5505450" y="4525962"/>
              <a:ext cx="1808162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00" name="Google Shape;2600;p80"/>
            <p:cNvCxnSpPr/>
            <p:nvPr/>
          </p:nvCxnSpPr>
          <p:spPr>
            <a:xfrm>
              <a:off x="5535612" y="4811712"/>
              <a:ext cx="1784350" cy="20955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01" name="Google Shape;2601;p80"/>
            <p:cNvSpPr txBox="1"/>
            <p:nvPr/>
          </p:nvSpPr>
          <p:spPr>
            <a:xfrm>
              <a:off x="5588000" y="40259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2602" name="Google Shape;2602;p80"/>
            <p:cNvSpPr txBox="1"/>
            <p:nvPr/>
          </p:nvSpPr>
          <p:spPr>
            <a:xfrm>
              <a:off x="5584825" y="431165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/>
            </a:p>
          </p:txBody>
        </p:sp>
        <p:sp>
          <p:nvSpPr>
            <p:cNvPr id="2603" name="Google Shape;2603;p80"/>
            <p:cNvSpPr txBox="1"/>
            <p:nvPr/>
          </p:nvSpPr>
          <p:spPr>
            <a:xfrm>
              <a:off x="5581650" y="45974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/>
            </a:p>
          </p:txBody>
        </p:sp>
        <p:grpSp>
          <p:nvGrpSpPr>
            <p:cNvPr id="2604" name="Google Shape;2604;p80"/>
            <p:cNvGrpSpPr/>
            <p:nvPr/>
          </p:nvGrpSpPr>
          <p:grpSpPr>
            <a:xfrm>
              <a:off x="4487862" y="5672137"/>
              <a:ext cx="1030287" cy="274637"/>
              <a:chOff x="3008312" y="6240462"/>
              <a:chExt cx="1030287" cy="274637"/>
            </a:xfrm>
          </p:grpSpPr>
          <p:sp>
            <p:nvSpPr>
              <p:cNvPr id="2605" name="Google Shape;2605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cxnSp>
          <p:nvCxnSpPr>
            <p:cNvPr id="2607" name="Google Shape;2607;p80"/>
            <p:cNvCxnSpPr/>
            <p:nvPr/>
          </p:nvCxnSpPr>
          <p:spPr>
            <a:xfrm>
              <a:off x="5538787" y="5805487"/>
              <a:ext cx="1784350" cy="223837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08" name="Google Shape;2608;p80"/>
            <p:cNvSpPr txBox="1"/>
            <p:nvPr/>
          </p:nvSpPr>
          <p:spPr>
            <a:xfrm>
              <a:off x="5622925" y="5591175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2609" name="Google Shape;2609;p80"/>
            <p:cNvSpPr txBox="1"/>
            <p:nvPr/>
          </p:nvSpPr>
          <p:spPr>
            <a:xfrm>
              <a:off x="4471987" y="5273675"/>
              <a:ext cx="1382712" cy="4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timeout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retransmit pkt0</a:t>
              </a:r>
              <a:endParaRPr/>
            </a:p>
          </p:txBody>
        </p:sp>
        <p:sp>
          <p:nvSpPr>
            <p:cNvPr id="2610" name="Google Shape;2610;p80"/>
            <p:cNvSpPr txBox="1"/>
            <p:nvPr/>
          </p:nvSpPr>
          <p:spPr>
            <a:xfrm>
              <a:off x="7507287" y="4403725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0"/>
            <p:cNvSpPr txBox="1"/>
            <p:nvPr/>
          </p:nvSpPr>
          <p:spPr>
            <a:xfrm>
              <a:off x="7318375" y="4354512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/>
            </a:p>
          </p:txBody>
        </p:sp>
        <p:sp>
          <p:nvSpPr>
            <p:cNvPr id="2612" name="Google Shape;2612;p80"/>
            <p:cNvSpPr txBox="1"/>
            <p:nvPr/>
          </p:nvSpPr>
          <p:spPr>
            <a:xfrm>
              <a:off x="7627937" y="4675187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0"/>
            <p:cNvSpPr txBox="1"/>
            <p:nvPr/>
          </p:nvSpPr>
          <p:spPr>
            <a:xfrm>
              <a:off x="7315200" y="4629150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/>
            </a:p>
          </p:txBody>
        </p:sp>
        <p:sp>
          <p:nvSpPr>
            <p:cNvPr id="2614" name="Google Shape;2614;p80"/>
            <p:cNvSpPr txBox="1"/>
            <p:nvPr/>
          </p:nvSpPr>
          <p:spPr>
            <a:xfrm>
              <a:off x="7758112" y="4938712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0"/>
            <p:cNvSpPr txBox="1"/>
            <p:nvPr/>
          </p:nvSpPr>
          <p:spPr>
            <a:xfrm>
              <a:off x="7318375" y="4892675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/>
            </a:p>
          </p:txBody>
        </p:sp>
        <p:cxnSp>
          <p:nvCxnSpPr>
            <p:cNvPr id="2616" name="Google Shape;2616;p80"/>
            <p:cNvCxnSpPr/>
            <p:nvPr/>
          </p:nvCxnSpPr>
          <p:spPr>
            <a:xfrm flipH="1">
              <a:off x="5943600" y="4486275"/>
              <a:ext cx="1304925" cy="546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17" name="Google Shape;2617;p80"/>
            <p:cNvCxnSpPr/>
            <p:nvPr/>
          </p:nvCxnSpPr>
          <p:spPr>
            <a:xfrm flipH="1">
              <a:off x="5973762" y="4749800"/>
              <a:ext cx="1304925" cy="546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18" name="Google Shape;2618;p80"/>
            <p:cNvCxnSpPr/>
            <p:nvPr/>
          </p:nvCxnSpPr>
          <p:spPr>
            <a:xfrm flipH="1">
              <a:off x="6003925" y="5013325"/>
              <a:ext cx="1304925" cy="546100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19" name="Google Shape;2619;p80"/>
            <p:cNvSpPr txBox="1"/>
            <p:nvPr/>
          </p:nvSpPr>
          <p:spPr>
            <a:xfrm>
              <a:off x="5759450" y="4838700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2620" name="Google Shape;2620;p80"/>
            <p:cNvSpPr txBox="1"/>
            <p:nvPr/>
          </p:nvSpPr>
          <p:spPr>
            <a:xfrm>
              <a:off x="5778500" y="5124450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2621" name="Google Shape;2621;p80"/>
            <p:cNvSpPr txBox="1"/>
            <p:nvPr/>
          </p:nvSpPr>
          <p:spPr>
            <a:xfrm>
              <a:off x="5808662" y="5376862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2622" name="Google Shape;2622;p80"/>
            <p:cNvSpPr txBox="1"/>
            <p:nvPr/>
          </p:nvSpPr>
          <p:spPr>
            <a:xfrm>
              <a:off x="7267575" y="5794375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/>
            </a:p>
          </p:txBody>
        </p:sp>
        <p:cxnSp>
          <p:nvCxnSpPr>
            <p:cNvPr id="2623" name="Google Shape;2623;p80"/>
            <p:cNvCxnSpPr/>
            <p:nvPr/>
          </p:nvCxnSpPr>
          <p:spPr>
            <a:xfrm rot="10800000">
              <a:off x="7972425" y="5189537"/>
              <a:ext cx="0" cy="6350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24" name="Google Shape;2624;p80"/>
            <p:cNvSpPr txBox="1"/>
            <p:nvPr/>
          </p:nvSpPr>
          <p:spPr>
            <a:xfrm>
              <a:off x="4438650" y="6053137"/>
              <a:ext cx="10096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(b) oops!</a:t>
              </a:r>
              <a:endParaRPr/>
            </a:p>
          </p:txBody>
        </p:sp>
      </p:grpSp>
      <p:grpSp>
        <p:nvGrpSpPr>
          <p:cNvPr id="2625" name="Google Shape;2625;p80"/>
          <p:cNvGrpSpPr/>
          <p:nvPr/>
        </p:nvGrpSpPr>
        <p:grpSpPr>
          <a:xfrm>
            <a:off x="4449762" y="825500"/>
            <a:ext cx="4294188" cy="2138362"/>
            <a:chOff x="4449762" y="825500"/>
            <a:chExt cx="4294188" cy="2138362"/>
          </a:xfrm>
        </p:grpSpPr>
        <p:grpSp>
          <p:nvGrpSpPr>
            <p:cNvPr id="2626" name="Google Shape;2626;p80"/>
            <p:cNvGrpSpPr/>
            <p:nvPr/>
          </p:nvGrpSpPr>
          <p:grpSpPr>
            <a:xfrm>
              <a:off x="4475162" y="901700"/>
              <a:ext cx="1030287" cy="274637"/>
              <a:chOff x="3008312" y="6240462"/>
              <a:chExt cx="1030287" cy="274637"/>
            </a:xfrm>
          </p:grpSpPr>
          <p:sp>
            <p:nvSpPr>
              <p:cNvPr id="2627" name="Google Shape;2627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2629" name="Google Shape;2629;p80"/>
            <p:cNvGrpSpPr/>
            <p:nvPr/>
          </p:nvGrpSpPr>
          <p:grpSpPr>
            <a:xfrm>
              <a:off x="4494212" y="1176337"/>
              <a:ext cx="1030287" cy="274637"/>
              <a:chOff x="3008312" y="6240462"/>
              <a:chExt cx="1030287" cy="274637"/>
            </a:xfrm>
          </p:grpSpPr>
          <p:sp>
            <p:nvSpPr>
              <p:cNvPr id="2630" name="Google Shape;2630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grpSp>
          <p:nvGrpSpPr>
            <p:cNvPr id="2632" name="Google Shape;2632;p80"/>
            <p:cNvGrpSpPr/>
            <p:nvPr/>
          </p:nvGrpSpPr>
          <p:grpSpPr>
            <a:xfrm>
              <a:off x="4502150" y="1439862"/>
              <a:ext cx="1030287" cy="274637"/>
              <a:chOff x="3008312" y="6240462"/>
              <a:chExt cx="1030287" cy="274637"/>
            </a:xfrm>
          </p:grpSpPr>
          <p:sp>
            <p:nvSpPr>
              <p:cNvPr id="2633" name="Google Shape;2633;p80"/>
              <p:cNvSpPr txBox="1"/>
              <p:nvPr/>
            </p:nvSpPr>
            <p:spPr>
              <a:xfrm>
                <a:off x="3073400" y="6289675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80"/>
              <p:cNvSpPr txBox="1"/>
              <p:nvPr/>
            </p:nvSpPr>
            <p:spPr>
              <a:xfrm>
                <a:off x="3008312" y="6240462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3 0 1 2</a:t>
                </a:r>
                <a:endParaRPr/>
              </a:p>
            </p:txBody>
          </p:sp>
        </p:grpSp>
        <p:cxnSp>
          <p:nvCxnSpPr>
            <p:cNvPr id="2635" name="Google Shape;2635;p80"/>
            <p:cNvCxnSpPr/>
            <p:nvPr/>
          </p:nvCxnSpPr>
          <p:spPr>
            <a:xfrm>
              <a:off x="5492750" y="1039812"/>
              <a:ext cx="1827212" cy="238125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36" name="Google Shape;2636;p80"/>
            <p:cNvCxnSpPr/>
            <p:nvPr/>
          </p:nvCxnSpPr>
          <p:spPr>
            <a:xfrm>
              <a:off x="5522912" y="1325562"/>
              <a:ext cx="1808162" cy="2286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37" name="Google Shape;2637;p80"/>
            <p:cNvCxnSpPr/>
            <p:nvPr/>
          </p:nvCxnSpPr>
          <p:spPr>
            <a:xfrm>
              <a:off x="5553075" y="1611312"/>
              <a:ext cx="1784350" cy="20955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38" name="Google Shape;2638;p80"/>
            <p:cNvSpPr txBox="1"/>
            <p:nvPr/>
          </p:nvSpPr>
          <p:spPr>
            <a:xfrm>
              <a:off x="5538787" y="8255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2639" name="Google Shape;2639;p80"/>
            <p:cNvSpPr txBox="1"/>
            <p:nvPr/>
          </p:nvSpPr>
          <p:spPr>
            <a:xfrm>
              <a:off x="5602287" y="111125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pkt1</a:t>
              </a:r>
              <a:endParaRPr/>
            </a:p>
          </p:txBody>
        </p:sp>
        <p:sp>
          <p:nvSpPr>
            <p:cNvPr id="2640" name="Google Shape;2640;p80"/>
            <p:cNvSpPr txBox="1"/>
            <p:nvPr/>
          </p:nvSpPr>
          <p:spPr>
            <a:xfrm>
              <a:off x="5599112" y="1397000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pkt2</a:t>
              </a:r>
              <a:endParaRPr/>
            </a:p>
          </p:txBody>
        </p:sp>
        <p:sp>
          <p:nvSpPr>
            <p:cNvPr id="2641" name="Google Shape;2641;p80"/>
            <p:cNvSpPr txBox="1"/>
            <p:nvPr/>
          </p:nvSpPr>
          <p:spPr>
            <a:xfrm>
              <a:off x="4818062" y="2212975"/>
              <a:ext cx="401637" cy="1889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0"/>
            <p:cNvSpPr txBox="1"/>
            <p:nvPr/>
          </p:nvSpPr>
          <p:spPr>
            <a:xfrm>
              <a:off x="4505325" y="2166937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3 0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/>
            </a:p>
          </p:txBody>
        </p:sp>
        <p:cxnSp>
          <p:nvCxnSpPr>
            <p:cNvPr id="2643" name="Google Shape;2643;p80"/>
            <p:cNvCxnSpPr/>
            <p:nvPr/>
          </p:nvCxnSpPr>
          <p:spPr>
            <a:xfrm>
              <a:off x="5524500" y="2338387"/>
              <a:ext cx="1784350" cy="223837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44" name="Google Shape;2644;p80"/>
            <p:cNvSpPr txBox="1"/>
            <p:nvPr/>
          </p:nvSpPr>
          <p:spPr>
            <a:xfrm>
              <a:off x="5627687" y="2346325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pkt0</a:t>
              </a:r>
              <a:endParaRPr/>
            </a:p>
          </p:txBody>
        </p:sp>
        <p:sp>
          <p:nvSpPr>
            <p:cNvPr id="2645" name="Google Shape;2645;p80"/>
            <p:cNvSpPr txBox="1"/>
            <p:nvPr/>
          </p:nvSpPr>
          <p:spPr>
            <a:xfrm>
              <a:off x="7524750" y="1203325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0"/>
            <p:cNvSpPr txBox="1"/>
            <p:nvPr/>
          </p:nvSpPr>
          <p:spPr>
            <a:xfrm>
              <a:off x="7335837" y="1154112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1 2 3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0 1 2</a:t>
              </a:r>
              <a:endParaRPr/>
            </a:p>
          </p:txBody>
        </p:sp>
        <p:sp>
          <p:nvSpPr>
            <p:cNvPr id="2647" name="Google Shape;2647;p80"/>
            <p:cNvSpPr txBox="1"/>
            <p:nvPr/>
          </p:nvSpPr>
          <p:spPr>
            <a:xfrm>
              <a:off x="7645400" y="1474787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0"/>
            <p:cNvSpPr txBox="1"/>
            <p:nvPr/>
          </p:nvSpPr>
          <p:spPr>
            <a:xfrm>
              <a:off x="7332662" y="1428750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2 3 0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1 2</a:t>
              </a:r>
              <a:endParaRPr/>
            </a:p>
          </p:txBody>
        </p:sp>
        <p:sp>
          <p:nvSpPr>
            <p:cNvPr id="2649" name="Google Shape;2649;p80"/>
            <p:cNvSpPr txBox="1"/>
            <p:nvPr/>
          </p:nvSpPr>
          <p:spPr>
            <a:xfrm>
              <a:off x="7775575" y="1738312"/>
              <a:ext cx="401637" cy="1889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0"/>
            <p:cNvSpPr txBox="1"/>
            <p:nvPr/>
          </p:nvSpPr>
          <p:spPr>
            <a:xfrm>
              <a:off x="7335837" y="1692275"/>
              <a:ext cx="10302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0 1 2 </a:t>
              </a: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3 0 1</a:t>
              </a: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/>
            </a:p>
          </p:txBody>
        </p:sp>
        <p:cxnSp>
          <p:nvCxnSpPr>
            <p:cNvPr id="2651" name="Google Shape;2651;p80"/>
            <p:cNvCxnSpPr/>
            <p:nvPr/>
          </p:nvCxnSpPr>
          <p:spPr>
            <a:xfrm flipH="1">
              <a:off x="5481637" y="1285875"/>
              <a:ext cx="1784350" cy="735012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52" name="Google Shape;2652;p80"/>
            <p:cNvCxnSpPr/>
            <p:nvPr/>
          </p:nvCxnSpPr>
          <p:spPr>
            <a:xfrm flipH="1">
              <a:off x="5500687" y="1549400"/>
              <a:ext cx="1795462" cy="758825"/>
            </a:xfrm>
            <a:prstGeom prst="straightConnector1">
              <a:avLst/>
            </a:prstGeom>
            <a:noFill/>
            <a:ln cap="flat" cmpd="sng" w="19050">
              <a:solidFill>
                <a:srgbClr val="008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53" name="Google Shape;2653;p80"/>
            <p:cNvSpPr txBox="1"/>
            <p:nvPr/>
          </p:nvSpPr>
          <p:spPr>
            <a:xfrm>
              <a:off x="6000750" y="1976437"/>
              <a:ext cx="3238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sp>
          <p:nvSpPr>
            <p:cNvPr id="2654" name="Google Shape;2654;p80"/>
            <p:cNvSpPr txBox="1"/>
            <p:nvPr/>
          </p:nvSpPr>
          <p:spPr>
            <a:xfrm>
              <a:off x="7296150" y="2382837"/>
              <a:ext cx="1447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will accept packet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200"/>
                <a:buFont typeface="Tahoma"/>
                <a:buNone/>
              </a:pPr>
              <a:r>
                <a:rPr b="0" i="1" lang="en-US" sz="1200" u="none">
                  <a:solidFill>
                    <a:srgbClr val="CC0000"/>
                  </a:solidFill>
                  <a:latin typeface="Tahoma"/>
                  <a:ea typeface="Tahoma"/>
                  <a:cs typeface="Tahoma"/>
                  <a:sym typeface="Tahoma"/>
                </a:rPr>
                <a:t>with seq number 0</a:t>
              </a:r>
              <a:endParaRPr/>
            </a:p>
          </p:txBody>
        </p:sp>
        <p:cxnSp>
          <p:nvCxnSpPr>
            <p:cNvPr id="2655" name="Google Shape;2655;p80"/>
            <p:cNvCxnSpPr/>
            <p:nvPr/>
          </p:nvCxnSpPr>
          <p:spPr>
            <a:xfrm rot="10800000">
              <a:off x="7989887" y="1989137"/>
              <a:ext cx="0" cy="44608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56" name="Google Shape;2656;p80"/>
            <p:cNvCxnSpPr/>
            <p:nvPr/>
          </p:nvCxnSpPr>
          <p:spPr>
            <a:xfrm>
              <a:off x="5516562" y="2047875"/>
              <a:ext cx="590550" cy="73025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657" name="Google Shape;2657;p80"/>
            <p:cNvGrpSpPr/>
            <p:nvPr/>
          </p:nvGrpSpPr>
          <p:grpSpPr>
            <a:xfrm>
              <a:off x="4505325" y="1881187"/>
              <a:ext cx="1030287" cy="274637"/>
              <a:chOff x="4233862" y="5953125"/>
              <a:chExt cx="1030287" cy="274637"/>
            </a:xfrm>
          </p:grpSpPr>
          <p:sp>
            <p:nvSpPr>
              <p:cNvPr id="2658" name="Google Shape;2658;p80"/>
              <p:cNvSpPr txBox="1"/>
              <p:nvPr/>
            </p:nvSpPr>
            <p:spPr>
              <a:xfrm>
                <a:off x="4422775" y="5999162"/>
                <a:ext cx="401637" cy="18891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80"/>
              <p:cNvSpPr txBox="1"/>
              <p:nvPr/>
            </p:nvSpPr>
            <p:spPr>
              <a:xfrm>
                <a:off x="4233862" y="5953125"/>
                <a:ext cx="10302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1 2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 </a:t>
                </a:r>
                <a:r>
                  <a:rPr b="0" i="0" lang="en-US" sz="12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0 1 2</a:t>
                </a:r>
                <a:endParaRPr/>
              </a:p>
            </p:txBody>
          </p:sp>
        </p:grpSp>
        <p:sp>
          <p:nvSpPr>
            <p:cNvPr id="2660" name="Google Shape;2660;p80"/>
            <p:cNvSpPr txBox="1"/>
            <p:nvPr/>
          </p:nvSpPr>
          <p:spPr>
            <a:xfrm>
              <a:off x="5630862" y="1831975"/>
              <a:ext cx="527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pkt3</a:t>
              </a:r>
              <a:endParaRPr/>
            </a:p>
          </p:txBody>
        </p:sp>
        <p:sp>
          <p:nvSpPr>
            <p:cNvPr id="2661" name="Google Shape;2661;p80"/>
            <p:cNvSpPr txBox="1"/>
            <p:nvPr/>
          </p:nvSpPr>
          <p:spPr>
            <a:xfrm>
              <a:off x="4449762" y="2627312"/>
              <a:ext cx="15303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(a) no problem</a:t>
              </a:r>
              <a:endParaRPr/>
            </a:p>
          </p:txBody>
        </p:sp>
      </p:grpSp>
      <p:grpSp>
        <p:nvGrpSpPr>
          <p:cNvPr id="2662" name="Google Shape;2662;p80"/>
          <p:cNvGrpSpPr/>
          <p:nvPr/>
        </p:nvGrpSpPr>
        <p:grpSpPr>
          <a:xfrm>
            <a:off x="6434137" y="890587"/>
            <a:ext cx="517525" cy="5278437"/>
            <a:chOff x="6065837" y="873125"/>
            <a:chExt cx="517525" cy="5278437"/>
          </a:xfrm>
        </p:grpSpPr>
        <p:pic>
          <p:nvPicPr>
            <p:cNvPr descr="curtain" id="2663" name="Google Shape;2663;p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69012" y="873125"/>
              <a:ext cx="450850" cy="2168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urtain" id="2664" name="Google Shape;2664;p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65837" y="4070350"/>
              <a:ext cx="517525" cy="20812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5" name="Google Shape;2665;p80"/>
          <p:cNvSpPr txBox="1"/>
          <p:nvPr/>
        </p:nvSpPr>
        <p:spPr>
          <a:xfrm>
            <a:off x="3878262" y="3049587"/>
            <a:ext cx="495617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 can’t see sender side.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 behavior identical in both cases!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something’s (very) wrong!</a:t>
            </a:r>
            <a:endParaRPr/>
          </a:p>
        </p:txBody>
      </p:sp>
      <p:pic>
        <p:nvPicPr>
          <p:cNvPr descr="underline_base" id="2666" name="Google Shape;266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25" y="1157287"/>
            <a:ext cx="3076575" cy="1508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7" name="Google Shape;2667;p80"/>
          <p:cNvSpPr txBox="1"/>
          <p:nvPr/>
        </p:nvSpPr>
        <p:spPr>
          <a:xfrm>
            <a:off x="546100" y="2732087"/>
            <a:ext cx="32766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sees no difference in two scenarios!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duplicate data accepted as new in (b)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what relationship between seq # size and window size to avoid problem in (b)?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81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673" name="Google Shape;2673;p8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674" name="Google Shape;2674;p8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675" name="Google Shape;267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p81"/>
          <p:cNvSpPr txBox="1"/>
          <p:nvPr/>
        </p:nvSpPr>
        <p:spPr>
          <a:xfrm>
            <a:off x="447675" y="1363662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unrestricted and stop-and-wait efficiency were affected by many factors such as distance, raw bit rate, …etc.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here also, there are many factors that can affect the efficiency of a sliding window protocol; for example, the timer value to trigger resent, the number of frames carrying piggybacking ACKs, …etc. 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simplicity, assume that there are no errors, and that there is enough data sent back so piggybacking is always used  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8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682" name="Google Shape;2682;p8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83" name="Google Shape;2683;p82"/>
          <p:cNvSpPr txBox="1"/>
          <p:nvPr/>
        </p:nvSpPr>
        <p:spPr>
          <a:xfrm>
            <a:off x="447675" y="1235075"/>
            <a:ext cx="8551862" cy="538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R: bit rate (bps)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S: signal speed (meters/µsec)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D: distance between sender and receiver (meters)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T: time to create a frame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F: frame bits (# of bits per frame including header)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N: data bits (# of data bits per frame)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A: number of bits in an ACK frame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W: window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4" name="Google Shape;2684;p82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pic>
        <p:nvPicPr>
          <p:cNvPr descr="underline_base" id="2685" name="Google Shape;268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83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691" name="Google Shape;2691;p8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692" name="Google Shape;2692;p8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93" name="Google Shape;2693;p83"/>
          <p:cNvSpPr txBox="1"/>
          <p:nvPr/>
        </p:nvSpPr>
        <p:spPr>
          <a:xfrm>
            <a:off x="447675" y="1284287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now, there are two possibilities: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Case 1)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sender window never reaches its maximum size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the case when ACKs come back fast enough so the sender just advances its window and sends again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case then resembles the unrestricted protocol 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Case 2)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sender sends all frames in its window before getting any ACK back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the case when the sender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frames at a time and then waits for an ACK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then resembles stop-and-wait, but with window size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instead of 1	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two cases can then be compared by looking at the time needed to send W frames </a:t>
            </a:r>
            <a:endParaRPr/>
          </a:p>
        </p:txBody>
      </p:sp>
      <p:pic>
        <p:nvPicPr>
          <p:cNvPr descr="underline_base" id="2694" name="Google Shape;269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84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700" name="Google Shape;2700;p8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01" name="Google Shape;2701;p8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02" name="Google Shape;2702;p84"/>
          <p:cNvSpPr txBox="1"/>
          <p:nvPr/>
        </p:nvSpPr>
        <p:spPr>
          <a:xfrm>
            <a:off x="447675" y="1331912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construct and send 1 frame, we need T + F/R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to construct and send W frames, we need W( T + F/R) 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construct and send ACK back, we need T + A/R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since ACKs are piggybacked, we need T + F/R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 also need D/S for traveling time between sender and receiver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total time to send 1 frame and get ACK back is: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2 (T + F/R +D/S) 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Case 1 (resembling unrestricted protocol):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W( T + F/R) &gt; 2 (T + F/R +D/S)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Case 2 (resembling W-Oriented stop-and-wait):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W( T + F/R) &lt; 2 (T + F/R +D/S)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703" name="Google Shape;270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85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709" name="Google Shape;2709;p8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10" name="Google Shape;2710;p8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11" name="Google Shape;2711;p85"/>
          <p:cNvSpPr txBox="1"/>
          <p:nvPr/>
        </p:nvSpPr>
        <p:spPr>
          <a:xfrm>
            <a:off x="931862" y="6235700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ACKs Received before Sending All Windowed Frames – </a:t>
            </a:r>
            <a:r>
              <a:rPr b="1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Case 1</a:t>
            </a:r>
            <a:endParaRPr/>
          </a:p>
        </p:txBody>
      </p:sp>
      <p:pic>
        <p:nvPicPr>
          <p:cNvPr descr="underline_base" id="2712" name="Google Shape;271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e1.png" id="2713" name="Google Shape;2713;p85"/>
          <p:cNvPicPr preferRelativeResize="0"/>
          <p:nvPr/>
        </p:nvPicPr>
        <p:blipFill rotWithShape="1">
          <a:blip r:embed="rId4">
            <a:alphaModFix/>
          </a:blip>
          <a:srcRect b="3332" l="0" r="0" t="0"/>
          <a:stretch/>
        </p:blipFill>
        <p:spPr>
          <a:xfrm>
            <a:off x="950912" y="1233487"/>
            <a:ext cx="6937375" cy="49879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86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719" name="Google Shape;2719;p8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20" name="Google Shape;2720;p8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21" name="Google Shape;2721;p86"/>
          <p:cNvSpPr txBox="1"/>
          <p:nvPr/>
        </p:nvSpPr>
        <p:spPr>
          <a:xfrm>
            <a:off x="931862" y="6235700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Sending All Windowed Frames and Waiting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/>
          </a:p>
        </p:txBody>
      </p:sp>
      <p:pic>
        <p:nvPicPr>
          <p:cNvPr descr="sliding-windows-efficiency.jpg" id="2722" name="Google Shape;272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" y="1357312"/>
            <a:ext cx="7291387" cy="48498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2723" name="Google Shape;2723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87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729" name="Google Shape;2729;p8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30" name="Google Shape;2730;p8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31" name="Google Shape;2731;p87"/>
          <p:cNvSpPr txBox="1"/>
          <p:nvPr/>
        </p:nvSpPr>
        <p:spPr>
          <a:xfrm>
            <a:off x="447675" y="1347787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the effective data rate then?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Case 1 is actually the unrestricted protocol, hence 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➔ EDR = N/(T + F/R)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Case 2 is actually the W-Oriented stop-and-wait, hence 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➔ EDR = (W * N)/[2(T + D/S) + (F + A)/R]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here W * N replaced N in the original calculation. 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732" name="Google Shape;2732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01" name="Google Shape;1101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02" name="Google Shape;1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950912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5"/>
          <p:cNvSpPr txBox="1"/>
          <p:nvPr>
            <p:ph type="title"/>
          </p:nvPr>
        </p:nvSpPr>
        <p:spPr>
          <a:xfrm>
            <a:off x="382587" y="249237"/>
            <a:ext cx="83439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UDP: segment header</a:t>
            </a:r>
            <a:endParaRPr/>
          </a:p>
        </p:txBody>
      </p:sp>
      <p:sp>
        <p:nvSpPr>
          <p:cNvPr id="1104" name="Google Shape;1104;p25"/>
          <p:cNvSpPr txBox="1"/>
          <p:nvPr/>
        </p:nvSpPr>
        <p:spPr>
          <a:xfrm>
            <a:off x="714375" y="1852612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5"/>
          <p:cNvSpPr txBox="1"/>
          <p:nvPr/>
        </p:nvSpPr>
        <p:spPr>
          <a:xfrm>
            <a:off x="638175" y="1947862"/>
            <a:ext cx="3324225" cy="320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5"/>
          <p:cNvSpPr txBox="1"/>
          <p:nvPr/>
        </p:nvSpPr>
        <p:spPr>
          <a:xfrm>
            <a:off x="677862" y="1960562"/>
            <a:ext cx="1563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port #</a:t>
            </a:r>
            <a:endParaRPr/>
          </a:p>
        </p:txBody>
      </p:sp>
      <p:sp>
        <p:nvSpPr>
          <p:cNvPr id="1107" name="Google Shape;1107;p25"/>
          <p:cNvSpPr txBox="1"/>
          <p:nvPr/>
        </p:nvSpPr>
        <p:spPr>
          <a:xfrm>
            <a:off x="2463800" y="1960562"/>
            <a:ext cx="1328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dest port #</a:t>
            </a:r>
            <a:endParaRPr/>
          </a:p>
        </p:txBody>
      </p:sp>
      <p:cxnSp>
        <p:nvCxnSpPr>
          <p:cNvPr id="1108" name="Google Shape;1108;p25"/>
          <p:cNvCxnSpPr/>
          <p:nvPr/>
        </p:nvCxnSpPr>
        <p:spPr>
          <a:xfrm>
            <a:off x="628650" y="2347912"/>
            <a:ext cx="33289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9" name="Google Shape;1109;p25"/>
          <p:cNvCxnSpPr/>
          <p:nvPr/>
        </p:nvCxnSpPr>
        <p:spPr>
          <a:xfrm>
            <a:off x="619125" y="2747962"/>
            <a:ext cx="3324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0" name="Google Shape;1110;p25"/>
          <p:cNvCxnSpPr/>
          <p:nvPr/>
        </p:nvCxnSpPr>
        <p:spPr>
          <a:xfrm rot="10800000">
            <a:off x="2276475" y="1947862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1" name="Google Shape;1111;p25"/>
          <p:cNvSpPr txBox="1"/>
          <p:nvPr/>
        </p:nvSpPr>
        <p:spPr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 bits</a:t>
            </a:r>
            <a:endParaRPr/>
          </a:p>
        </p:txBody>
      </p:sp>
      <p:cxnSp>
        <p:nvCxnSpPr>
          <p:cNvPr id="1112" name="Google Shape;1112;p25"/>
          <p:cNvCxnSpPr/>
          <p:nvPr/>
        </p:nvCxnSpPr>
        <p:spPr>
          <a:xfrm>
            <a:off x="2733675" y="1714500"/>
            <a:ext cx="1200150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3" name="Google Shape;1113;p25"/>
          <p:cNvCxnSpPr/>
          <p:nvPr/>
        </p:nvCxnSpPr>
        <p:spPr>
          <a:xfrm rot="10800000">
            <a:off x="623887" y="1724025"/>
            <a:ext cx="112871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4" name="Google Shape;1114;p25"/>
          <p:cNvSpPr txBox="1"/>
          <p:nvPr/>
        </p:nvSpPr>
        <p:spPr>
          <a:xfrm>
            <a:off x="1481137" y="3306762"/>
            <a:ext cx="13890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(payload)</a:t>
            </a:r>
            <a:endParaRPr/>
          </a:p>
        </p:txBody>
      </p:sp>
      <p:sp>
        <p:nvSpPr>
          <p:cNvPr id="1115" name="Google Shape;1115;p25"/>
          <p:cNvSpPr txBox="1"/>
          <p:nvPr/>
        </p:nvSpPr>
        <p:spPr>
          <a:xfrm>
            <a:off x="1074737" y="5222875"/>
            <a:ext cx="2524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UDP segment format</a:t>
            </a:r>
            <a:endParaRPr/>
          </a:p>
        </p:txBody>
      </p:sp>
      <p:cxnSp>
        <p:nvCxnSpPr>
          <p:cNvPr id="1116" name="Google Shape;1116;p25"/>
          <p:cNvCxnSpPr/>
          <p:nvPr/>
        </p:nvCxnSpPr>
        <p:spPr>
          <a:xfrm rot="10800000">
            <a:off x="2276475" y="2357437"/>
            <a:ext cx="0" cy="3952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7" name="Google Shape;1117;p25"/>
          <p:cNvSpPr txBox="1"/>
          <p:nvPr/>
        </p:nvSpPr>
        <p:spPr>
          <a:xfrm>
            <a:off x="1020762" y="2351087"/>
            <a:ext cx="814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</a:t>
            </a:r>
            <a:endParaRPr/>
          </a:p>
        </p:txBody>
      </p:sp>
      <p:sp>
        <p:nvSpPr>
          <p:cNvPr id="1118" name="Google Shape;1118;p25"/>
          <p:cNvSpPr txBox="1"/>
          <p:nvPr/>
        </p:nvSpPr>
        <p:spPr>
          <a:xfrm>
            <a:off x="2566987" y="2341562"/>
            <a:ext cx="1176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checksum</a:t>
            </a:r>
            <a:endParaRPr/>
          </a:p>
        </p:txBody>
      </p:sp>
      <p:sp>
        <p:nvSpPr>
          <p:cNvPr id="1119" name="Google Shape;1119;p25"/>
          <p:cNvSpPr txBox="1"/>
          <p:nvPr/>
        </p:nvSpPr>
        <p:spPr>
          <a:xfrm>
            <a:off x="4260850" y="1316037"/>
            <a:ext cx="2406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length, in bytes of UDP segment, including header</a:t>
            </a:r>
            <a:endParaRPr/>
          </a:p>
        </p:txBody>
      </p:sp>
      <p:cxnSp>
        <p:nvCxnSpPr>
          <p:cNvPr id="1120" name="Google Shape;1120;p25"/>
          <p:cNvCxnSpPr/>
          <p:nvPr/>
        </p:nvCxnSpPr>
        <p:spPr>
          <a:xfrm flipH="1">
            <a:off x="1878012" y="1631950"/>
            <a:ext cx="2873375" cy="895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1" name="Google Shape;1121;p25"/>
          <p:cNvSpPr txBox="1"/>
          <p:nvPr>
            <p:ph idx="1" type="body"/>
          </p:nvPr>
        </p:nvSpPr>
        <p:spPr>
          <a:xfrm>
            <a:off x="4802187" y="2406650"/>
            <a:ext cx="3810000" cy="408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field may contain for instance a DNS request or query, or streaming data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length indicates the amount of attached data since it varies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 is used to perform basic error detection </a:t>
            </a:r>
            <a:endParaRPr/>
          </a:p>
        </p:txBody>
      </p:sp>
      <p:sp>
        <p:nvSpPr>
          <p:cNvPr id="1122" name="Google Shape;1122;p25"/>
          <p:cNvSpPr txBox="1"/>
          <p:nvPr/>
        </p:nvSpPr>
        <p:spPr>
          <a:xfrm>
            <a:off x="4703762" y="2374900"/>
            <a:ext cx="4048125" cy="4089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88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738" name="Google Shape;2738;p8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39" name="Google Shape;2739;p8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40" name="Google Shape;2740;p88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Assume: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 = 10 Mbps (10 bits /µsec)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= 200 meters/µsec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 = 200 meters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 = 1 µsec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 = 200 bits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= 160 bits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= 40 bits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 = 4 frames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applying these values, Case 1 condition is the one satisfied; so it is unrestricted version and the efficiency can be calculated as: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EDR = N/( T + F/R) ≈ 7.6 Mbps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nderline_base" id="2741" name="Google Shape;274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89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Efficiency of Sliding Window Protocols</a:t>
            </a:r>
            <a:endParaRPr/>
          </a:p>
        </p:txBody>
      </p:sp>
      <p:sp>
        <p:nvSpPr>
          <p:cNvPr id="2747" name="Google Shape;2747;p8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48" name="Google Shape;2748;p8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49" name="Google Shape;2749;p89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Assume: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 = 10 Mbps (10 bits /µsec)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 = 200 meters/µsec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 = 5000 meters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 = 1 µsec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 = 200 bits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= 160 bits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= 40 bits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 = 4 frames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➔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applying these values, Case 2 condition is the one satisfied; so</a:t>
            </a:r>
            <a:endParaRPr/>
          </a:p>
          <a:p>
            <a:pPr indent="-27686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➔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EDR = (W * N)/[2(T + D/S) + (F + F)/R]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 = (4 * 160 bits)/[2(1 µsec + 5000 meters/ 200 meters/µsec) + 400 bits/ 10 bits /µsec]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 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640 bits /[2(26 µsec) + 40 µsec]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 = 640 bits / 96 µsec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 = 6.96 Mbps</a:t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8605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→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notice that in that example all ACKs are piggybacked so F replaces A in the computation of EDR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750" name="Google Shape;275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6929437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9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56" name="Google Shape;2756;p9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57" name="Google Shape;275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58" name="Google Shape;2758;p90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 Correctness</a:t>
            </a:r>
            <a:endParaRPr/>
          </a:p>
        </p:txBody>
      </p:sp>
      <p:sp>
        <p:nvSpPr>
          <p:cNvPr id="2759" name="Google Shape;2759;p90"/>
          <p:cNvSpPr txBox="1"/>
          <p:nvPr/>
        </p:nvSpPr>
        <p:spPr>
          <a:xfrm>
            <a:off x="447675" y="1139825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does these protocols work? Will they fail in other cases that we do not know? 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order to guarantee that a protocol works, formal proof is needed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sometimes it is very difficult to derive formal proofs 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reasonable alternative in such cases is verification 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common verification tools are: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Finite State Machines (FSM)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Petri Net (similar to FSM in that it uses graphs to represent states and transitions, but does it in a different way)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9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65" name="Google Shape;2765;p9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66" name="Google Shape;276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67" name="Google Shape;2767;p91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 Correctness</a:t>
            </a:r>
            <a:endParaRPr/>
          </a:p>
        </p:txBody>
      </p:sp>
      <p:sp>
        <p:nvSpPr>
          <p:cNvPr id="2768" name="Google Shape;2768;p91"/>
          <p:cNvSpPr txBox="1"/>
          <p:nvPr/>
        </p:nvSpPr>
        <p:spPr>
          <a:xfrm>
            <a:off x="447675" y="1541462"/>
            <a:ext cx="85518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Finite State Machine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indicates all possible states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trace the different events that changes one state to another (or possibly back to the same state)  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event that causes a change of state is called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 transition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State Transition Diagram (STD) can then be used to represent an algorithm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9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74" name="Google Shape;2774;p9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75" name="Google Shape;277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6" name="Google Shape;2776;p92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 Correctness</a:t>
            </a:r>
            <a:endParaRPr/>
          </a:p>
        </p:txBody>
      </p:sp>
      <p:sp>
        <p:nvSpPr>
          <p:cNvPr id="2777" name="Google Shape;2777;p92"/>
          <p:cNvSpPr txBox="1"/>
          <p:nvPr/>
        </p:nvSpPr>
        <p:spPr>
          <a:xfrm>
            <a:off x="447675" y="1541462"/>
            <a:ext cx="855186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Finite State Machine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can you observe by looking at the following STD?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fsm.jpg" id="2778" name="Google Shape;2778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462" y="2781300"/>
            <a:ext cx="7740650" cy="30273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779" name="Google Shape;2779;p92"/>
          <p:cNvSpPr txBox="1"/>
          <p:nvPr/>
        </p:nvSpPr>
        <p:spPr>
          <a:xfrm>
            <a:off x="914400" y="5940425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General State Transition Diagram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9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2785" name="Google Shape;2785;p9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2786" name="Google Shape;278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0001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87" name="Google Shape;2787;p93"/>
          <p:cNvSpPr txBox="1"/>
          <p:nvPr>
            <p:ph type="title"/>
          </p:nvPr>
        </p:nvSpPr>
        <p:spPr>
          <a:xfrm>
            <a:off x="533400" y="228600"/>
            <a:ext cx="7953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 Correctness</a:t>
            </a:r>
            <a:endParaRPr/>
          </a:p>
        </p:txBody>
      </p:sp>
      <p:sp>
        <p:nvSpPr>
          <p:cNvPr id="2788" name="Google Shape;2788;p93"/>
          <p:cNvSpPr txBox="1"/>
          <p:nvPr/>
        </p:nvSpPr>
        <p:spPr>
          <a:xfrm>
            <a:off x="914400" y="6484937"/>
            <a:ext cx="71199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 for a stop-and-wait Protocol with Frame Numbers </a:t>
            </a:r>
            <a:endParaRPr/>
          </a:p>
        </p:txBody>
      </p:sp>
      <p:sp>
        <p:nvSpPr>
          <p:cNvPr id="2789" name="Google Shape;2789;p93"/>
          <p:cNvSpPr txBox="1"/>
          <p:nvPr/>
        </p:nvSpPr>
        <p:spPr>
          <a:xfrm>
            <a:off x="447675" y="1139825"/>
            <a:ext cx="85518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Finite State Machine</a:t>
            </a:r>
            <a:r>
              <a:rPr b="1" i="0" lang="en-US" sz="16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1" i="1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STD for a simplified go-back-n protocol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assume: k=1, window size is 1, no time-out or retransmission and data go from sender to receiver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this is like stop-and-wait protocol with frame numbers </a:t>
            </a:r>
            <a:endParaRPr b="0" i="0" sz="1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7686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040"/>
              <a:buFont typeface="Noto Sans Symbols"/>
              <a:buChar char="❖"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(x,y) ≡ x is the ACK number and y is the next expected frame number</a:t>
            </a:r>
            <a:b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(0,1) means there is an ACK for frame 0 and the next expected frame is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fsm2.jpg" id="2790" name="Google Shape;2790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787" y="3236912"/>
            <a:ext cx="7908925" cy="31765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2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28" name="Google Shape;1128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29" name="Google Shape;1129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UDP checksum</a:t>
            </a:r>
            <a:endParaRPr/>
          </a:p>
        </p:txBody>
      </p:sp>
      <p:sp>
        <p:nvSpPr>
          <p:cNvPr id="1130" name="Google Shape;1130;p26"/>
          <p:cNvSpPr txBox="1"/>
          <p:nvPr>
            <p:ph idx="1" type="body"/>
          </p:nvPr>
        </p:nvSpPr>
        <p:spPr>
          <a:xfrm>
            <a:off x="685800" y="2557462"/>
            <a:ext cx="3657600" cy="349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0" i="0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sender: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treat segment contents, including header fields,  as sequence of 16-bit integers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checksum: addition (one’s complement sum) of segment contents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puts checksum value into UDP checksum field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1" name="Google Shape;1131;p26"/>
          <p:cNvSpPr txBox="1"/>
          <p:nvPr>
            <p:ph idx="1" type="body"/>
          </p:nvPr>
        </p:nvSpPr>
        <p:spPr>
          <a:xfrm>
            <a:off x="4648200" y="2552700"/>
            <a:ext cx="405765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receiver: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compute checksum of received segment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 if computed checksum equals checksum field value: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- error detected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YES - no error detected.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maybe errors nonetheless?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More later ….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2" name="Google Shape;1132;p26"/>
          <p:cNvSpPr txBox="1"/>
          <p:nvPr/>
        </p:nvSpPr>
        <p:spPr>
          <a:xfrm>
            <a:off x="695325" y="1512887"/>
            <a:ext cx="7924800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Goal: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detect “errors” (e.g., flipped bits) in transmitted segment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133" name="Google Shape;1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87" y="1027112"/>
            <a:ext cx="383857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A</a:t>
            </a:r>
            <a:endParaRPr/>
          </a:p>
        </p:txBody>
      </p:sp>
      <p:sp>
        <p:nvSpPr>
          <p:cNvPr id="1139" name="Google Shape;1139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1140" name="Google Shape;11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2" y="84931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27"/>
          <p:cNvSpPr txBox="1"/>
          <p:nvPr>
            <p:ph type="title"/>
          </p:nvPr>
        </p:nvSpPr>
        <p:spPr>
          <a:xfrm>
            <a:off x="355600" y="27305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checksum: example</a:t>
            </a:r>
            <a:endParaRPr/>
          </a:p>
        </p:txBody>
      </p:sp>
      <p:sp>
        <p:nvSpPr>
          <p:cNvPr id="1142" name="Google Shape;1142;p27"/>
          <p:cNvSpPr txBox="1"/>
          <p:nvPr>
            <p:ph idx="1" type="body"/>
          </p:nvPr>
        </p:nvSpPr>
        <p:spPr>
          <a:xfrm>
            <a:off x="533400" y="1400175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add two 16-bit integers</a:t>
            </a:r>
            <a:endParaRPr/>
          </a:p>
        </p:txBody>
      </p:sp>
      <p:sp>
        <p:nvSpPr>
          <p:cNvPr id="1143" name="Google Shape;1143;p27"/>
          <p:cNvSpPr txBox="1"/>
          <p:nvPr/>
        </p:nvSpPr>
        <p:spPr>
          <a:xfrm>
            <a:off x="1860550" y="2190750"/>
            <a:ext cx="6400800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0  0  1  0  0  1  1  0  0  1  1  0  0  1  1  0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0  1  0  1  0  1  0  1  0  1  0  1  0  1  0  1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0  1  1  1  1  0  1  1  1  0  1  1  1  0  1  1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1  0  0  0  0  1  0  0  0  1  0  0  0  1  0  0</a:t>
            </a:r>
            <a:endParaRPr/>
          </a:p>
        </p:txBody>
      </p:sp>
      <p:cxnSp>
        <p:nvCxnSpPr>
          <p:cNvPr id="1144" name="Google Shape;1144;p27"/>
          <p:cNvCxnSpPr/>
          <p:nvPr/>
        </p:nvCxnSpPr>
        <p:spPr>
          <a:xfrm rot="10800000">
            <a:off x="1784350" y="3017837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5" name="Google Shape;1145;p27"/>
          <p:cNvSpPr txBox="1"/>
          <p:nvPr/>
        </p:nvSpPr>
        <p:spPr>
          <a:xfrm>
            <a:off x="1169987" y="314801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</a:t>
            </a:r>
            <a:endParaRPr/>
          </a:p>
        </p:txBody>
      </p:sp>
      <p:sp>
        <p:nvSpPr>
          <p:cNvPr id="1146" name="Google Shape;1146;p27"/>
          <p:cNvSpPr txBox="1"/>
          <p:nvPr/>
        </p:nvSpPr>
        <p:spPr>
          <a:xfrm>
            <a:off x="487362" y="3500437"/>
            <a:ext cx="13192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checksum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