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</p:sldIdLst>
  <p:sldSz cy="6858000" cx="9144000"/>
  <p:notesSz cx="7315200" cy="9601200"/>
  <p:embeddedFontLst>
    <p:embeddedFont>
      <p:font typeface="Cabin"/>
      <p:regular r:id="rId56"/>
      <p:bold r:id="rId57"/>
      <p:italic r:id="rId58"/>
      <p:boldItalic r:id="rId59"/>
    </p:embeddedFont>
    <p:embeddedFont>
      <p:font typeface="Arial Narrow"/>
      <p:regular r:id="rId60"/>
      <p:bold r:id="rId61"/>
      <p:italic r:id="rId62"/>
      <p:boldItalic r:id="rId63"/>
    </p:embeddedFont>
    <p:embeddedFont>
      <p:font typeface="Tahom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font" Target="fonts/ArialNarrow-italic.fntdata"/><Relationship Id="rId61" Type="http://schemas.openxmlformats.org/officeDocument/2006/relationships/font" Target="fonts/ArialNarrow-bold.fntdata"/><Relationship Id="rId20" Type="http://schemas.openxmlformats.org/officeDocument/2006/relationships/slide" Target="slides/slide10.xml"/><Relationship Id="rId64" Type="http://schemas.openxmlformats.org/officeDocument/2006/relationships/font" Target="fonts/Tahoma-regular.fntdata"/><Relationship Id="rId63" Type="http://schemas.openxmlformats.org/officeDocument/2006/relationships/font" Target="fonts/ArialNarrow-boldItalic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65" Type="http://schemas.openxmlformats.org/officeDocument/2006/relationships/font" Target="fonts/Tahoma-bold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60" Type="http://schemas.openxmlformats.org/officeDocument/2006/relationships/font" Target="fonts/ArialNarrow-regular.fntdata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font" Target="fonts/Cabin-bold.fntdata"/><Relationship Id="rId12" Type="http://schemas.openxmlformats.org/officeDocument/2006/relationships/slide" Target="slides/slide2.xml"/><Relationship Id="rId56" Type="http://schemas.openxmlformats.org/officeDocument/2006/relationships/font" Target="fonts/Cabin-regular.fntdata"/><Relationship Id="rId15" Type="http://schemas.openxmlformats.org/officeDocument/2006/relationships/slide" Target="slides/slide5.xml"/><Relationship Id="rId59" Type="http://schemas.openxmlformats.org/officeDocument/2006/relationships/font" Target="fonts/Cabin-boldItalic.fntdata"/><Relationship Id="rId14" Type="http://schemas.openxmlformats.org/officeDocument/2006/relationships/slide" Target="slides/slide4.xml"/><Relationship Id="rId58" Type="http://schemas.openxmlformats.org/officeDocument/2006/relationships/font" Target="fonts/Cabin-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Transport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PART-B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28" name="Google Shape;128;p19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29" name="Google Shape;12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30" name="Google Shape;13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2" name="Google Shape;412;p28"/>
          <p:cNvSpPr txBox="1"/>
          <p:nvPr>
            <p:ph type="title"/>
          </p:nvPr>
        </p:nvSpPr>
        <p:spPr>
          <a:xfrm>
            <a:off x="533400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sender events: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533400" y="1166812"/>
            <a:ext cx="3810000" cy="539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 rcvd from app: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segment with seq #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is byte-stream number of first data byte in segment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timer if not already running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think of timer as for oldest unacked segment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expiration interval: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TimeOutInterval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4419600" y="1166812"/>
            <a:ext cx="3810000" cy="52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timeout: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 segment that caused timeout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restart timer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 rcvd: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ack acknowledges previously unacked segments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what is known to be ACKed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timer if there are  still unacked segments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415" name="Google Shape;4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808037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421" name="Google Shape;421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2" name="Google Shape;4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985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/>
          <p:nvPr/>
        </p:nvSpPr>
        <p:spPr>
          <a:xfrm>
            <a:off x="2897187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2822575" y="2778125"/>
            <a:ext cx="1071562" cy="97155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 txBox="1"/>
          <p:nvPr>
            <p:ph type="title"/>
          </p:nvPr>
        </p:nvSpPr>
        <p:spPr>
          <a:xfrm>
            <a:off x="374650" y="187325"/>
            <a:ext cx="77343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sender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(simplified)</a:t>
            </a:r>
            <a:endParaRPr/>
          </a:p>
        </p:txBody>
      </p:sp>
      <p:sp>
        <p:nvSpPr>
          <p:cNvPr id="426" name="Google Shape;426;p29"/>
          <p:cNvSpPr txBox="1"/>
          <p:nvPr/>
        </p:nvSpPr>
        <p:spPr>
          <a:xfrm>
            <a:off x="2979737" y="2781300"/>
            <a:ext cx="742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</p:txBody>
      </p:sp>
      <p:cxnSp>
        <p:nvCxnSpPr>
          <p:cNvPr id="427" name="Google Shape;427;p29"/>
          <p:cNvCxnSpPr/>
          <p:nvPr/>
        </p:nvCxnSpPr>
        <p:spPr>
          <a:xfrm>
            <a:off x="1855787" y="2247900"/>
            <a:ext cx="1071562" cy="68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8" name="Google Shape;428;p29"/>
          <p:cNvSpPr txBox="1"/>
          <p:nvPr/>
        </p:nvSpPr>
        <p:spPr>
          <a:xfrm>
            <a:off x="314325" y="2874962"/>
            <a:ext cx="25463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NextSeqNum = InitialSeqNum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SendBase = InitialSeqNum</a:t>
            </a:r>
            <a:endParaRPr/>
          </a:p>
        </p:txBody>
      </p:sp>
      <p:cxnSp>
        <p:nvCxnSpPr>
          <p:cNvPr id="429" name="Google Shape;429;p29"/>
          <p:cNvCxnSpPr/>
          <p:nvPr/>
        </p:nvCxnSpPr>
        <p:spPr>
          <a:xfrm>
            <a:off x="417512" y="2889250"/>
            <a:ext cx="2179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0" name="Google Shape;430;p29"/>
          <p:cNvSpPr txBox="1"/>
          <p:nvPr/>
        </p:nvSpPr>
        <p:spPr>
          <a:xfrm>
            <a:off x="1287462" y="2571750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>
            <a:off x="4605337" y="1333500"/>
            <a:ext cx="4270375" cy="1938338"/>
            <a:chOff x="4767262" y="2005012"/>
            <a:chExt cx="4270375" cy="1938338"/>
          </a:xfrm>
        </p:grpSpPr>
        <p:sp>
          <p:nvSpPr>
            <p:cNvPr id="432" name="Google Shape;432;p29"/>
            <p:cNvSpPr txBox="1"/>
            <p:nvPr/>
          </p:nvSpPr>
          <p:spPr>
            <a:xfrm>
              <a:off x="4792662" y="2311400"/>
              <a:ext cx="4244975" cy="1631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segment, seq. #: NextSeqNum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 segment to IP (i.e., “send”)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NextSeqNum = NextSeqNum + length(data) 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(timer currently not running)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start timer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</a:t>
              </a:r>
              <a:endParaRPr/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4767262" y="2005012"/>
              <a:ext cx="3498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received from application above</a:t>
              </a:r>
              <a:endParaRPr/>
            </a:p>
          </p:txBody>
        </p:sp>
        <p:cxnSp>
          <p:nvCxnSpPr>
            <p:cNvPr id="434" name="Google Shape;434;p29"/>
            <p:cNvCxnSpPr/>
            <p:nvPr/>
          </p:nvCxnSpPr>
          <p:spPr>
            <a:xfrm>
              <a:off x="4891087" y="2333625"/>
              <a:ext cx="29162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5" name="Google Shape;435;p29"/>
          <p:cNvGrpSpPr/>
          <p:nvPr/>
        </p:nvGrpSpPr>
        <p:grpSpPr>
          <a:xfrm>
            <a:off x="4805362" y="3406775"/>
            <a:ext cx="3298824" cy="1147762"/>
            <a:chOff x="2016125" y="5584825"/>
            <a:chExt cx="3298824" cy="1147762"/>
          </a:xfrm>
        </p:grpSpPr>
        <p:sp>
          <p:nvSpPr>
            <p:cNvPr id="436" name="Google Shape;436;p29"/>
            <p:cNvSpPr txBox="1"/>
            <p:nvPr/>
          </p:nvSpPr>
          <p:spPr>
            <a:xfrm>
              <a:off x="2024062" y="5907087"/>
              <a:ext cx="3290887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 not-yet-acked segment         	with smallest seq. #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 timer</a:t>
              </a:r>
              <a:endParaRPr/>
            </a:p>
          </p:txBody>
        </p:sp>
        <p:sp>
          <p:nvSpPr>
            <p:cNvPr id="437" name="Google Shape;437;p29"/>
            <p:cNvSpPr txBox="1"/>
            <p:nvPr/>
          </p:nvSpPr>
          <p:spPr>
            <a:xfrm>
              <a:off x="2016125" y="5584825"/>
              <a:ext cx="8683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cxnSp>
          <p:nvCxnSpPr>
            <p:cNvPr id="438" name="Google Shape;438;p29"/>
            <p:cNvCxnSpPr/>
            <p:nvPr/>
          </p:nvCxnSpPr>
          <p:spPr>
            <a:xfrm>
              <a:off x="2130425" y="5938837"/>
              <a:ext cx="29860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9" name="Google Shape;439;p29"/>
          <p:cNvGrpSpPr/>
          <p:nvPr/>
        </p:nvGrpSpPr>
        <p:grpSpPr>
          <a:xfrm>
            <a:off x="952500" y="4513262"/>
            <a:ext cx="4737100" cy="2193925"/>
            <a:chOff x="1076325" y="4114800"/>
            <a:chExt cx="4737100" cy="2193925"/>
          </a:xfrm>
        </p:grpSpPr>
        <p:sp>
          <p:nvSpPr>
            <p:cNvPr id="440" name="Google Shape;440;p29"/>
            <p:cNvSpPr txBox="1"/>
            <p:nvPr/>
          </p:nvSpPr>
          <p:spPr>
            <a:xfrm>
              <a:off x="1076325" y="4492625"/>
              <a:ext cx="4737100" cy="18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(y &gt; SendBase) {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SendBase = y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/* SendBase–1: last cumulatively ACKed byte */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if (there are currently not-yet-acked segments)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start timer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else stop timer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} </a:t>
              </a:r>
              <a:endParaRPr/>
            </a:p>
          </p:txBody>
        </p:sp>
        <p:sp>
          <p:nvSpPr>
            <p:cNvPr id="441" name="Google Shape;441;p29"/>
            <p:cNvSpPr txBox="1"/>
            <p:nvPr/>
          </p:nvSpPr>
          <p:spPr>
            <a:xfrm>
              <a:off x="1119187" y="4114800"/>
              <a:ext cx="34925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 received, with ACK field value y </a:t>
              </a:r>
              <a:endParaRPr/>
            </a:p>
          </p:txBody>
        </p:sp>
        <p:cxnSp>
          <p:nvCxnSpPr>
            <p:cNvPr id="442" name="Google Shape;442;p29"/>
            <p:cNvCxnSpPr/>
            <p:nvPr/>
          </p:nvCxnSpPr>
          <p:spPr>
            <a:xfrm>
              <a:off x="1187450" y="4468812"/>
              <a:ext cx="32988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3" name="Google Shape;443;p29"/>
          <p:cNvSpPr/>
          <p:nvPr/>
        </p:nvSpPr>
        <p:spPr>
          <a:xfrm>
            <a:off x="3649662" y="1644650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/>
          <p:nvPr/>
        </p:nvSpPr>
        <p:spPr>
          <a:xfrm rot="4440000">
            <a:off x="3972718" y="3117056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9"/>
          <p:cNvSpPr/>
          <p:nvPr/>
        </p:nvSpPr>
        <p:spPr>
          <a:xfrm rot="10620000">
            <a:off x="1914525" y="3616325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30"/>
          <p:cNvCxnSpPr/>
          <p:nvPr/>
        </p:nvCxnSpPr>
        <p:spPr>
          <a:xfrm>
            <a:off x="5800725" y="2808287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1" name="Google Shape;451;p30"/>
          <p:cNvSpPr txBox="1"/>
          <p:nvPr/>
        </p:nvSpPr>
        <p:spPr>
          <a:xfrm>
            <a:off x="5872162" y="2951162"/>
            <a:ext cx="208438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0"/>
          <p:cNvCxnSpPr/>
          <p:nvPr/>
        </p:nvCxnSpPr>
        <p:spPr>
          <a:xfrm>
            <a:off x="5815012" y="2422525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3" name="Google Shape;453;p30"/>
          <p:cNvSpPr txBox="1"/>
          <p:nvPr/>
        </p:nvSpPr>
        <p:spPr>
          <a:xfrm>
            <a:off x="6040437" y="2489200"/>
            <a:ext cx="19240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30"/>
          <p:cNvCxnSpPr/>
          <p:nvPr/>
        </p:nvCxnSpPr>
        <p:spPr>
          <a:xfrm>
            <a:off x="1065212" y="4184650"/>
            <a:ext cx="2351087" cy="506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5" name="Google Shape;455;p30"/>
          <p:cNvSpPr txBox="1"/>
          <p:nvPr/>
        </p:nvSpPr>
        <p:spPr>
          <a:xfrm>
            <a:off x="1308100" y="4189412"/>
            <a:ext cx="19240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8" name="Google Shape;458;p30"/>
          <p:cNvSpPr txBox="1"/>
          <p:nvPr>
            <p:ph type="title"/>
          </p:nvPr>
        </p:nvSpPr>
        <p:spPr>
          <a:xfrm>
            <a:off x="476250" y="238125"/>
            <a:ext cx="77724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retransmission scenarios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1282700" y="5946775"/>
            <a:ext cx="219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lost ACK scenario</a:t>
            </a:r>
            <a:endParaRPr/>
          </a:p>
        </p:txBody>
      </p:sp>
      <p:cxnSp>
        <p:nvCxnSpPr>
          <p:cNvPr id="460" name="Google Shape;460;p30"/>
          <p:cNvCxnSpPr/>
          <p:nvPr/>
        </p:nvCxnSpPr>
        <p:spPr>
          <a:xfrm>
            <a:off x="1077912" y="2416175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1" name="Google Shape;461;p30"/>
          <p:cNvCxnSpPr/>
          <p:nvPr/>
        </p:nvCxnSpPr>
        <p:spPr>
          <a:xfrm flipH="1">
            <a:off x="2114550" y="3078162"/>
            <a:ext cx="1273175" cy="4270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2" name="Google Shape;462;p30"/>
          <p:cNvSpPr txBox="1"/>
          <p:nvPr/>
        </p:nvSpPr>
        <p:spPr>
          <a:xfrm>
            <a:off x="3016250" y="1257300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682625" y="1274762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1300162" y="2497137"/>
            <a:ext cx="19240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1206500" y="2565400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2349500" y="3163887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2270125" y="3119437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ACK=100</a:t>
            </a:r>
            <a:endParaRPr/>
          </a:p>
        </p:txBody>
      </p:sp>
      <p:cxnSp>
        <p:nvCxnSpPr>
          <p:cNvPr id="468" name="Google Shape;468;p30"/>
          <p:cNvCxnSpPr/>
          <p:nvPr/>
        </p:nvCxnSpPr>
        <p:spPr>
          <a:xfrm>
            <a:off x="1057275" y="2174875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3484562" y="2170112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0" name="Google Shape;470;p30"/>
          <p:cNvSpPr txBox="1"/>
          <p:nvPr/>
        </p:nvSpPr>
        <p:spPr>
          <a:xfrm>
            <a:off x="1211262" y="4259262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1903412" y="3309937"/>
            <a:ext cx="358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 rot="-5400000">
            <a:off x="538162" y="3109912"/>
            <a:ext cx="688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timeout</a:t>
            </a:r>
            <a:endParaRPr/>
          </a:p>
        </p:txBody>
      </p:sp>
      <p:cxnSp>
        <p:nvCxnSpPr>
          <p:cNvPr id="473" name="Google Shape;473;p30"/>
          <p:cNvCxnSpPr/>
          <p:nvPr/>
        </p:nvCxnSpPr>
        <p:spPr>
          <a:xfrm flipH="1">
            <a:off x="1054100" y="4776787"/>
            <a:ext cx="2338387" cy="7826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4" name="Google Shape;474;p30"/>
          <p:cNvSpPr txBox="1"/>
          <p:nvPr/>
        </p:nvSpPr>
        <p:spPr>
          <a:xfrm>
            <a:off x="1887537" y="5033962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1808162" y="4989512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ACK=100</a:t>
            </a:r>
            <a:endParaRPr/>
          </a:p>
        </p:txBody>
      </p:sp>
      <p:grpSp>
        <p:nvGrpSpPr>
          <p:cNvPr id="476" name="Google Shape;476;p30"/>
          <p:cNvGrpSpPr/>
          <p:nvPr/>
        </p:nvGrpSpPr>
        <p:grpSpPr>
          <a:xfrm>
            <a:off x="825500" y="2420937"/>
            <a:ext cx="104775" cy="508000"/>
            <a:chOff x="4919662" y="2776537"/>
            <a:chExt cx="104775" cy="508000"/>
          </a:xfrm>
        </p:grpSpPr>
        <p:cxnSp>
          <p:nvCxnSpPr>
            <p:cNvPr id="477" name="Google Shape;477;p30"/>
            <p:cNvCxnSpPr/>
            <p:nvPr/>
          </p:nvCxnSpPr>
          <p:spPr>
            <a:xfrm rot="10800000">
              <a:off x="4967287" y="2776537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8" name="Google Shape;478;p30"/>
            <p:cNvCxnSpPr/>
            <p:nvPr/>
          </p:nvCxnSpPr>
          <p:spPr>
            <a:xfrm>
              <a:off x="4919662" y="2781300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9" name="Google Shape;479;p30"/>
          <p:cNvGrpSpPr/>
          <p:nvPr/>
        </p:nvGrpSpPr>
        <p:grpSpPr>
          <a:xfrm rot="10800000">
            <a:off x="819149" y="3662362"/>
            <a:ext cx="104775" cy="508000"/>
            <a:chOff x="4921250" y="2778125"/>
            <a:chExt cx="104775" cy="508000"/>
          </a:xfrm>
        </p:grpSpPr>
        <p:cxnSp>
          <p:nvCxnSpPr>
            <p:cNvPr id="480" name="Google Shape;480;p30"/>
            <p:cNvCxnSpPr/>
            <p:nvPr/>
          </p:nvCxnSpPr>
          <p:spPr>
            <a:xfrm rot="10800000">
              <a:off x="4968875" y="2778125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1" name="Google Shape;481;p30"/>
            <p:cNvCxnSpPr/>
            <p:nvPr/>
          </p:nvCxnSpPr>
          <p:spPr>
            <a:xfrm>
              <a:off x="4921250" y="2782887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82" name="Google Shape;482;p30"/>
          <p:cNvSpPr txBox="1"/>
          <p:nvPr/>
        </p:nvSpPr>
        <p:spPr>
          <a:xfrm>
            <a:off x="5945187" y="5953125"/>
            <a:ext cx="2382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premature timeout</a:t>
            </a:r>
            <a:endParaRPr/>
          </a:p>
        </p:txBody>
      </p:sp>
      <p:cxnSp>
        <p:nvCxnSpPr>
          <p:cNvPr id="483" name="Google Shape;483;p30"/>
          <p:cNvCxnSpPr/>
          <p:nvPr/>
        </p:nvCxnSpPr>
        <p:spPr>
          <a:xfrm>
            <a:off x="5781675" y="4191000"/>
            <a:ext cx="2441575" cy="6651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4" name="Google Shape;484;p30"/>
          <p:cNvCxnSpPr/>
          <p:nvPr/>
        </p:nvCxnSpPr>
        <p:spPr>
          <a:xfrm flipH="1">
            <a:off x="5789612" y="3084512"/>
            <a:ext cx="2335212" cy="158908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5" name="Google Shape;485;p30"/>
          <p:cNvSpPr txBox="1"/>
          <p:nvPr/>
        </p:nvSpPr>
        <p:spPr>
          <a:xfrm>
            <a:off x="7753350" y="1263650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486" name="Google Shape;486;p30"/>
          <p:cNvSpPr txBox="1"/>
          <p:nvPr/>
        </p:nvSpPr>
        <p:spPr>
          <a:xfrm>
            <a:off x="5419725" y="1281112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487" name="Google Shape;487;p30"/>
          <p:cNvSpPr txBox="1"/>
          <p:nvPr/>
        </p:nvSpPr>
        <p:spPr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grpSp>
        <p:nvGrpSpPr>
          <p:cNvPr id="488" name="Google Shape;488;p30"/>
          <p:cNvGrpSpPr/>
          <p:nvPr/>
        </p:nvGrpSpPr>
        <p:grpSpPr>
          <a:xfrm>
            <a:off x="6691312" y="3576637"/>
            <a:ext cx="949325" cy="304800"/>
            <a:chOff x="6691312" y="3576637"/>
            <a:chExt cx="949325" cy="304800"/>
          </a:xfrm>
        </p:grpSpPr>
        <p:sp>
          <p:nvSpPr>
            <p:cNvPr id="489" name="Google Shape;489;p30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cxnSp>
        <p:nvCxnSpPr>
          <p:cNvPr id="491" name="Google Shape;491;p30"/>
          <p:cNvCxnSpPr/>
          <p:nvPr/>
        </p:nvCxnSpPr>
        <p:spPr>
          <a:xfrm>
            <a:off x="5794375" y="2181225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30"/>
          <p:cNvCxnSpPr/>
          <p:nvPr/>
        </p:nvCxnSpPr>
        <p:spPr>
          <a:xfrm>
            <a:off x="8199437" y="2176462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3" name="Google Shape;493;p30"/>
          <p:cNvSpPr txBox="1"/>
          <p:nvPr/>
        </p:nvSpPr>
        <p:spPr>
          <a:xfrm>
            <a:off x="6807200" y="4308475"/>
            <a:ext cx="1057275" cy="5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6727825" y="4341812"/>
            <a:ext cx="12128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bytes of data</a:t>
            </a:r>
            <a:endParaRPr/>
          </a:p>
        </p:txBody>
      </p:sp>
      <p:sp>
        <p:nvSpPr>
          <p:cNvPr id="495" name="Google Shape;495;p30"/>
          <p:cNvSpPr txBox="1"/>
          <p:nvPr/>
        </p:nvSpPr>
        <p:spPr>
          <a:xfrm rot="-5400000">
            <a:off x="5275262" y="3116262"/>
            <a:ext cx="688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timeout</a:t>
            </a:r>
            <a:endParaRPr/>
          </a:p>
        </p:txBody>
      </p:sp>
      <p:cxnSp>
        <p:nvCxnSpPr>
          <p:cNvPr id="496" name="Google Shape;496;p30"/>
          <p:cNvCxnSpPr/>
          <p:nvPr/>
        </p:nvCxnSpPr>
        <p:spPr>
          <a:xfrm flipH="1">
            <a:off x="5813425" y="4894262"/>
            <a:ext cx="2338387" cy="7826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7" name="Google Shape;497;p30"/>
          <p:cNvSpPr txBox="1"/>
          <p:nvPr/>
        </p:nvSpPr>
        <p:spPr>
          <a:xfrm>
            <a:off x="6646862" y="5151437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6567487" y="5106987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ACK=120</a:t>
            </a:r>
            <a:endParaRPr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5562600" y="2427287"/>
            <a:ext cx="104775" cy="508000"/>
            <a:chOff x="4919662" y="2776537"/>
            <a:chExt cx="104775" cy="508000"/>
          </a:xfrm>
        </p:grpSpPr>
        <p:cxnSp>
          <p:nvCxnSpPr>
            <p:cNvPr id="500" name="Google Shape;500;p30"/>
            <p:cNvCxnSpPr/>
            <p:nvPr/>
          </p:nvCxnSpPr>
          <p:spPr>
            <a:xfrm rot="10800000">
              <a:off x="4967287" y="2776537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1" name="Google Shape;501;p30"/>
            <p:cNvCxnSpPr/>
            <p:nvPr/>
          </p:nvCxnSpPr>
          <p:spPr>
            <a:xfrm>
              <a:off x="4919662" y="2781300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30"/>
          <p:cNvGrpSpPr/>
          <p:nvPr/>
        </p:nvGrpSpPr>
        <p:grpSpPr>
          <a:xfrm rot="10800000">
            <a:off x="5554662" y="3668712"/>
            <a:ext cx="104775" cy="508000"/>
            <a:chOff x="4922837" y="2778125"/>
            <a:chExt cx="104775" cy="508000"/>
          </a:xfrm>
        </p:grpSpPr>
        <p:cxnSp>
          <p:nvCxnSpPr>
            <p:cNvPr id="503" name="Google Shape;503;p30"/>
            <p:cNvCxnSpPr/>
            <p:nvPr/>
          </p:nvCxnSpPr>
          <p:spPr>
            <a:xfrm rot="10800000">
              <a:off x="4970462" y="2778125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4" name="Google Shape;504;p30"/>
            <p:cNvCxnSpPr/>
            <p:nvPr/>
          </p:nvCxnSpPr>
          <p:spPr>
            <a:xfrm>
              <a:off x="4922837" y="2782887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5" name="Google Shape;505;p30"/>
          <p:cNvSpPr txBox="1"/>
          <p:nvPr/>
        </p:nvSpPr>
        <p:spPr>
          <a:xfrm>
            <a:off x="5834062" y="2989262"/>
            <a:ext cx="2281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cxnSp>
        <p:nvCxnSpPr>
          <p:cNvPr id="506" name="Google Shape;506;p30"/>
          <p:cNvCxnSpPr/>
          <p:nvPr/>
        </p:nvCxnSpPr>
        <p:spPr>
          <a:xfrm flipH="1">
            <a:off x="5794375" y="3440112"/>
            <a:ext cx="2335212" cy="158908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7" name="Google Shape;507;p30"/>
          <p:cNvGrpSpPr/>
          <p:nvPr/>
        </p:nvGrpSpPr>
        <p:grpSpPr>
          <a:xfrm>
            <a:off x="6931025" y="3852862"/>
            <a:ext cx="949325" cy="304800"/>
            <a:chOff x="6691312" y="3576637"/>
            <a:chExt cx="949325" cy="304800"/>
          </a:xfrm>
        </p:grpSpPr>
        <p:sp>
          <p:nvSpPr>
            <p:cNvPr id="508" name="Google Shape;508;p30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ACK=120</a:t>
              </a:r>
              <a:endParaRPr/>
            </a:p>
          </p:txBody>
        </p:sp>
      </p:grpSp>
      <p:sp>
        <p:nvSpPr>
          <p:cNvPr id="510" name="Google Shape;510;p30"/>
          <p:cNvSpPr txBox="1"/>
          <p:nvPr/>
        </p:nvSpPr>
        <p:spPr>
          <a:xfrm>
            <a:off x="4427537" y="4495800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SendBase=100</a:t>
            </a:r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4446587" y="4837112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4465637" y="5511800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4492625" y="2266950"/>
            <a:ext cx="1266825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SendBase=92</a:t>
            </a:r>
            <a:endParaRPr/>
          </a:p>
        </p:txBody>
      </p:sp>
      <p:pic>
        <p:nvPicPr>
          <p:cNvPr descr="underline_base" id="514" name="Google Shape;5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912812"/>
            <a:ext cx="63992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0"/>
          <p:cNvGrpSpPr/>
          <p:nvPr/>
        </p:nvGrpSpPr>
        <p:grpSpPr>
          <a:xfrm>
            <a:off x="5372100" y="1543050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516" name="Google Shape;51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3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30"/>
          <p:cNvGrpSpPr/>
          <p:nvPr/>
        </p:nvGrpSpPr>
        <p:grpSpPr>
          <a:xfrm flipH="1">
            <a:off x="7939087" y="1549400"/>
            <a:ext cx="631825" cy="622300"/>
            <a:chOff x="-69850" y="2338387"/>
            <a:chExt cx="1557337" cy="1754187"/>
          </a:xfrm>
        </p:grpSpPr>
        <p:pic>
          <p:nvPicPr>
            <p:cNvPr descr="desktop_computer_stylized_medium" id="519" name="Google Shape;51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3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0"/>
          <p:cNvGrpSpPr/>
          <p:nvPr/>
        </p:nvGrpSpPr>
        <p:grpSpPr>
          <a:xfrm>
            <a:off x="647700" y="1547812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522" name="Google Shape;52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3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30"/>
          <p:cNvGrpSpPr/>
          <p:nvPr/>
        </p:nvGrpSpPr>
        <p:grpSpPr>
          <a:xfrm flipH="1">
            <a:off x="3225800" y="1531937"/>
            <a:ext cx="709612" cy="600075"/>
            <a:chOff x="-69850" y="2338387"/>
            <a:chExt cx="1557337" cy="1754187"/>
          </a:xfrm>
        </p:grpSpPr>
        <p:pic>
          <p:nvPicPr>
            <p:cNvPr descr="desktop_computer_stylized_medium" id="525" name="Google Shape;52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3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532" name="Google Shape;532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3" name="Google Shape;533;p31"/>
          <p:cNvSpPr txBox="1"/>
          <p:nvPr>
            <p:ph type="title"/>
          </p:nvPr>
        </p:nvSpPr>
        <p:spPr>
          <a:xfrm>
            <a:off x="476250" y="238125"/>
            <a:ext cx="77724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retransmission scenarios</a:t>
            </a:r>
            <a:endParaRPr/>
          </a:p>
        </p:txBody>
      </p:sp>
      <p:pic>
        <p:nvPicPr>
          <p:cNvPr descr="underline_base" id="534" name="Google Shape;5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91281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1"/>
          <p:cNvSpPr txBox="1"/>
          <p:nvPr/>
        </p:nvSpPr>
        <p:spPr>
          <a:xfrm>
            <a:off x="3627437" y="3500437"/>
            <a:ext cx="593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536" name="Google Shape;536;p31"/>
          <p:cNvSpPr txBox="1"/>
          <p:nvPr/>
        </p:nvSpPr>
        <p:spPr>
          <a:xfrm>
            <a:off x="3851275" y="6007100"/>
            <a:ext cx="2005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cumulative ACK</a:t>
            </a:r>
            <a:endParaRPr/>
          </a:p>
        </p:txBody>
      </p:sp>
      <p:cxnSp>
        <p:nvCxnSpPr>
          <p:cNvPr id="537" name="Google Shape;537;p31"/>
          <p:cNvCxnSpPr/>
          <p:nvPr/>
        </p:nvCxnSpPr>
        <p:spPr>
          <a:xfrm>
            <a:off x="2651125" y="4572000"/>
            <a:ext cx="4038600" cy="6651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8" name="Google Shape;538;p31"/>
          <p:cNvCxnSpPr/>
          <p:nvPr/>
        </p:nvCxnSpPr>
        <p:spPr>
          <a:xfrm>
            <a:off x="2611437" y="2476500"/>
            <a:ext cx="4078287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/>
          <p:nvPr/>
        </p:nvCxnSpPr>
        <p:spPr>
          <a:xfrm flipH="1">
            <a:off x="4064000" y="3095625"/>
            <a:ext cx="2593975" cy="631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0" name="Google Shape;540;p31"/>
          <p:cNvSpPr txBox="1"/>
          <p:nvPr/>
        </p:nvSpPr>
        <p:spPr>
          <a:xfrm>
            <a:off x="5929312" y="1304925"/>
            <a:ext cx="1279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541" name="Google Shape;541;p31"/>
          <p:cNvSpPr txBox="1"/>
          <p:nvPr/>
        </p:nvSpPr>
        <p:spPr>
          <a:xfrm>
            <a:off x="1957387" y="1335087"/>
            <a:ext cx="1284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542" name="Google Shape;542;p31"/>
          <p:cNvSpPr txBox="1"/>
          <p:nvPr/>
        </p:nvSpPr>
        <p:spPr>
          <a:xfrm>
            <a:off x="3255962" y="2541587"/>
            <a:ext cx="2263775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3348037" y="2578100"/>
            <a:ext cx="34512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sp>
        <p:nvSpPr>
          <p:cNvPr id="544" name="Google Shape;544;p31"/>
          <p:cNvSpPr txBox="1"/>
          <p:nvPr/>
        </p:nvSpPr>
        <p:spPr>
          <a:xfrm>
            <a:off x="4232275" y="3371850"/>
            <a:ext cx="123666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 txBox="1"/>
          <p:nvPr/>
        </p:nvSpPr>
        <p:spPr>
          <a:xfrm>
            <a:off x="4341812" y="3338512"/>
            <a:ext cx="15700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ACK=100</a:t>
            </a:r>
            <a:endParaRPr/>
          </a:p>
        </p:txBody>
      </p:sp>
      <p:cxnSp>
        <p:nvCxnSpPr>
          <p:cNvPr id="546" name="Google Shape;546;p31"/>
          <p:cNvCxnSpPr/>
          <p:nvPr/>
        </p:nvCxnSpPr>
        <p:spPr>
          <a:xfrm>
            <a:off x="2578100" y="2235200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6689725" y="2230437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8" name="Google Shape;548;p31"/>
          <p:cNvSpPr txBox="1"/>
          <p:nvPr/>
        </p:nvSpPr>
        <p:spPr>
          <a:xfrm>
            <a:off x="2951162" y="4773612"/>
            <a:ext cx="2535237" cy="327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3036887" y="4781550"/>
            <a:ext cx="43878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Seq=120,  15 bytes of data</a:t>
            </a:r>
            <a:endParaRPr/>
          </a:p>
        </p:txBody>
      </p:sp>
      <p:grpSp>
        <p:nvGrpSpPr>
          <p:cNvPr id="550" name="Google Shape;550;p31"/>
          <p:cNvGrpSpPr/>
          <p:nvPr/>
        </p:nvGrpSpPr>
        <p:grpSpPr>
          <a:xfrm>
            <a:off x="1957387" y="2481262"/>
            <a:ext cx="657225" cy="2404468"/>
            <a:chOff x="5419725" y="2427287"/>
            <a:chExt cx="396875" cy="1749425"/>
          </a:xfrm>
        </p:grpSpPr>
        <p:sp>
          <p:nvSpPr>
            <p:cNvPr id="551" name="Google Shape;551;p31"/>
            <p:cNvSpPr txBox="1"/>
            <p:nvPr/>
          </p:nvSpPr>
          <p:spPr>
            <a:xfrm rot="-5400000">
              <a:off x="5367337" y="3117850"/>
              <a:ext cx="501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grpSp>
          <p:nvGrpSpPr>
            <p:cNvPr id="552" name="Google Shape;552;p31"/>
            <p:cNvGrpSpPr/>
            <p:nvPr/>
          </p:nvGrpSpPr>
          <p:grpSpPr>
            <a:xfrm>
              <a:off x="5562600" y="2427287"/>
              <a:ext cx="104775" cy="508000"/>
              <a:chOff x="4919662" y="2776537"/>
              <a:chExt cx="104775" cy="508000"/>
            </a:xfrm>
          </p:grpSpPr>
          <p:cxnSp>
            <p:nvCxnSpPr>
              <p:cNvPr id="553" name="Google Shape;553;p31"/>
              <p:cNvCxnSpPr/>
              <p:nvPr/>
            </p:nvCxnSpPr>
            <p:spPr>
              <a:xfrm rot="10800000">
                <a:off x="4967287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4" name="Google Shape;554;p31"/>
              <p:cNvCxnSpPr/>
              <p:nvPr/>
            </p:nvCxnSpPr>
            <p:spPr>
              <a:xfrm>
                <a:off x="4919662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55" name="Google Shape;555;p31"/>
            <p:cNvGrpSpPr/>
            <p:nvPr/>
          </p:nvGrpSpPr>
          <p:grpSpPr>
            <a:xfrm rot="10800000">
              <a:off x="5556249" y="3668712"/>
              <a:ext cx="104775" cy="508000"/>
              <a:chOff x="4921250" y="2778125"/>
              <a:chExt cx="104775" cy="508000"/>
            </a:xfrm>
          </p:grpSpPr>
          <p:cxnSp>
            <p:nvCxnSpPr>
              <p:cNvPr id="556" name="Google Shape;556;p31"/>
              <p:cNvCxnSpPr/>
              <p:nvPr/>
            </p:nvCxnSpPr>
            <p:spPr>
              <a:xfrm rot="10800000">
                <a:off x="4968875" y="2778125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7" name="Google Shape;557;p31"/>
              <p:cNvCxnSpPr/>
              <p:nvPr/>
            </p:nvCxnSpPr>
            <p:spPr>
              <a:xfrm>
                <a:off x="4921250" y="2782887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58" name="Google Shape;558;p31"/>
          <p:cNvCxnSpPr/>
          <p:nvPr/>
        </p:nvCxnSpPr>
        <p:spPr>
          <a:xfrm>
            <a:off x="2587625" y="2862262"/>
            <a:ext cx="4117975" cy="65087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9" name="Google Shape;559;p31"/>
          <p:cNvSpPr txBox="1"/>
          <p:nvPr/>
        </p:nvSpPr>
        <p:spPr>
          <a:xfrm>
            <a:off x="2887662" y="3016250"/>
            <a:ext cx="2598737" cy="273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3006725" y="2995612"/>
            <a:ext cx="37734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cxnSp>
        <p:nvCxnSpPr>
          <p:cNvPr id="561" name="Google Shape;561;p31"/>
          <p:cNvCxnSpPr/>
          <p:nvPr/>
        </p:nvCxnSpPr>
        <p:spPr>
          <a:xfrm flipH="1">
            <a:off x="2595562" y="3576637"/>
            <a:ext cx="4094162" cy="94297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2" name="Google Shape;562;p31"/>
          <p:cNvSpPr txBox="1"/>
          <p:nvPr/>
        </p:nvSpPr>
        <p:spPr>
          <a:xfrm>
            <a:off x="3790950" y="3929062"/>
            <a:ext cx="123666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3932237" y="3895725"/>
            <a:ext cx="15700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ACK=120</a:t>
            </a:r>
            <a:endParaRPr/>
          </a:p>
        </p:txBody>
      </p:sp>
      <p:grpSp>
        <p:nvGrpSpPr>
          <p:cNvPr id="564" name="Google Shape;564;p31"/>
          <p:cNvGrpSpPr/>
          <p:nvPr/>
        </p:nvGrpSpPr>
        <p:grpSpPr>
          <a:xfrm>
            <a:off x="1881187" y="1597025"/>
            <a:ext cx="1042987" cy="533400"/>
            <a:chOff x="-69850" y="2338387"/>
            <a:chExt cx="1557337" cy="1754187"/>
          </a:xfrm>
        </p:grpSpPr>
        <p:pic>
          <p:nvPicPr>
            <p:cNvPr descr="desktop_computer_stylized_medium" id="565" name="Google Shape;565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p3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31"/>
          <p:cNvGrpSpPr/>
          <p:nvPr/>
        </p:nvGrpSpPr>
        <p:grpSpPr>
          <a:xfrm flipH="1">
            <a:off x="6278562" y="1592262"/>
            <a:ext cx="1117600" cy="590550"/>
            <a:chOff x="-69850" y="2338387"/>
            <a:chExt cx="1557337" cy="1754187"/>
          </a:xfrm>
        </p:grpSpPr>
        <p:pic>
          <p:nvPicPr>
            <p:cNvPr descr="desktop_computer_stylized_medium" id="568" name="Google Shape;56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3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31"/>
          <p:cNvSpPr txBox="1"/>
          <p:nvPr/>
        </p:nvSpPr>
        <p:spPr>
          <a:xfrm>
            <a:off x="915987" y="2330450"/>
            <a:ext cx="1266825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SendBase=92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869950" y="4356100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577" name="Google Shape;577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8" name="Google Shape;578;p32"/>
          <p:cNvSpPr txBox="1"/>
          <p:nvPr>
            <p:ph type="title"/>
          </p:nvPr>
        </p:nvSpPr>
        <p:spPr>
          <a:xfrm>
            <a:off x="500062" y="350837"/>
            <a:ext cx="7772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ACK generation</a:t>
            </a: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1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[RFC 1122, RFC 2581]</a:t>
            </a:r>
            <a:endParaRPr/>
          </a:p>
        </p:txBody>
      </p:sp>
      <p:sp>
        <p:nvSpPr>
          <p:cNvPr id="579" name="Google Shape;579;p32"/>
          <p:cNvSpPr txBox="1"/>
          <p:nvPr/>
        </p:nvSpPr>
        <p:spPr>
          <a:xfrm>
            <a:off x="752475" y="1554162"/>
            <a:ext cx="33337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event at receiver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in-order segment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#. All data up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 already ACKed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in-order segment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#. One other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has ACK pending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out-of-order segment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higher-than-expect seq. #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 detected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segment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or completely fills gap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4514850" y="1544637"/>
            <a:ext cx="40703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receiver 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delayed ACK. Wait up to 500ms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next segment. If no next segment,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send single cumulative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ACK, ACKing both in-order segments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send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duplicate ACK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indicating seq. # of next expected byte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send ACK, provided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starts at lower end of gap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32"/>
          <p:cNvCxnSpPr/>
          <p:nvPr/>
        </p:nvCxnSpPr>
        <p:spPr>
          <a:xfrm>
            <a:off x="4324350" y="1704975"/>
            <a:ext cx="0" cy="43529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582" name="Google Shape;5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52500"/>
            <a:ext cx="7313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32"/>
          <p:cNvCxnSpPr/>
          <p:nvPr/>
        </p:nvCxnSpPr>
        <p:spPr>
          <a:xfrm>
            <a:off x="768350" y="214471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4" name="Google Shape;584;p32"/>
          <p:cNvCxnSpPr/>
          <p:nvPr/>
        </p:nvCxnSpPr>
        <p:spPr>
          <a:xfrm>
            <a:off x="752475" y="319881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" name="Google Shape;585;p32"/>
          <p:cNvCxnSpPr/>
          <p:nvPr/>
        </p:nvCxnSpPr>
        <p:spPr>
          <a:xfrm>
            <a:off x="769937" y="429736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32"/>
          <p:cNvCxnSpPr/>
          <p:nvPr/>
        </p:nvCxnSpPr>
        <p:spPr>
          <a:xfrm>
            <a:off x="763587" y="5386387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592" name="Google Shape;592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3" name="Google Shape;593;p33"/>
          <p:cNvSpPr txBox="1"/>
          <p:nvPr>
            <p:ph type="title"/>
          </p:nvPr>
        </p:nvSpPr>
        <p:spPr>
          <a:xfrm>
            <a:off x="533400" y="220662"/>
            <a:ext cx="504031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fast retransmit</a:t>
            </a:r>
            <a:endParaRPr/>
          </a:p>
        </p:txBody>
      </p:sp>
      <p:sp>
        <p:nvSpPr>
          <p:cNvPr id="594" name="Google Shape;594;p33"/>
          <p:cNvSpPr txBox="1"/>
          <p:nvPr>
            <p:ph idx="1" type="body"/>
          </p:nvPr>
        </p:nvSpPr>
        <p:spPr>
          <a:xfrm>
            <a:off x="488950" y="1397000"/>
            <a:ext cx="3810000" cy="516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time-out period often relatively long: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long delay before resending lost packet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 lost segments via duplicate ACKs.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often sends many segments back-to-back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segment is lost, there will likely be many duplicate ACKs.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4775200" y="2206625"/>
            <a:ext cx="3567112" cy="381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sender receives 3 additional ACKs for the same data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(“triple duplicate ACKs”),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immediately resend unacked segment with smallest seq #</a:t>
            </a:r>
            <a:endParaRPr/>
          </a:p>
          <a:p>
            <a:pPr indent="-238125" lvl="1" marL="4635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likely that unacked segment lost, so don’t wait for timeout</a:t>
            </a:r>
            <a:endParaRPr/>
          </a:p>
        </p:txBody>
      </p:sp>
      <p:sp>
        <p:nvSpPr>
          <p:cNvPr id="596" name="Google Shape;596;p33"/>
          <p:cNvSpPr txBox="1"/>
          <p:nvPr/>
        </p:nvSpPr>
        <p:spPr>
          <a:xfrm>
            <a:off x="4751387" y="1914525"/>
            <a:ext cx="3590925" cy="411797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5091112" y="1679575"/>
            <a:ext cx="27733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TCP fast retransmit</a:t>
            </a:r>
            <a:endParaRPr/>
          </a:p>
        </p:txBody>
      </p:sp>
      <p:pic>
        <p:nvPicPr>
          <p:cNvPr descr="underline_base" id="598" name="Google Shape;5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604" name="Google Shape;604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605" name="Google Shape;605;p34"/>
          <p:cNvCxnSpPr/>
          <p:nvPr/>
        </p:nvCxnSpPr>
        <p:spPr>
          <a:xfrm>
            <a:off x="3068637" y="23193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6" name="Google Shape;606;p34"/>
          <p:cNvCxnSpPr/>
          <p:nvPr/>
        </p:nvCxnSpPr>
        <p:spPr>
          <a:xfrm>
            <a:off x="3068637" y="2547937"/>
            <a:ext cx="1757362" cy="4143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7" name="Google Shape;607;p34"/>
          <p:cNvCxnSpPr/>
          <p:nvPr/>
        </p:nvCxnSpPr>
        <p:spPr>
          <a:xfrm flipH="1">
            <a:off x="3065462" y="2014537"/>
            <a:ext cx="3175" cy="399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5583237" y="2090737"/>
            <a:ext cx="11112" cy="3903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9" name="Google Shape;609;p34"/>
          <p:cNvCxnSpPr/>
          <p:nvPr/>
        </p:nvCxnSpPr>
        <p:spPr>
          <a:xfrm flipH="1">
            <a:off x="3032125" y="2962275"/>
            <a:ext cx="2519362" cy="8096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0" name="Google Shape;610;p34"/>
          <p:cNvCxnSpPr/>
          <p:nvPr/>
        </p:nvCxnSpPr>
        <p:spPr>
          <a:xfrm>
            <a:off x="3068637" y="27765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1" name="Google Shape;611;p34"/>
          <p:cNvCxnSpPr/>
          <p:nvPr/>
        </p:nvCxnSpPr>
        <p:spPr>
          <a:xfrm>
            <a:off x="3068637" y="32337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2" name="Google Shape;612;p34"/>
          <p:cNvCxnSpPr/>
          <p:nvPr/>
        </p:nvCxnSpPr>
        <p:spPr>
          <a:xfrm>
            <a:off x="3068637" y="30051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3" name="Google Shape;613;p34"/>
          <p:cNvCxnSpPr/>
          <p:nvPr/>
        </p:nvCxnSpPr>
        <p:spPr>
          <a:xfrm flipH="1">
            <a:off x="3033712" y="3386137"/>
            <a:ext cx="2530475" cy="8302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4" name="Google Shape;614;p34"/>
          <p:cNvCxnSpPr/>
          <p:nvPr/>
        </p:nvCxnSpPr>
        <p:spPr>
          <a:xfrm flipH="1">
            <a:off x="3068637" y="3614737"/>
            <a:ext cx="2506662" cy="887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5" name="Google Shape;615;p34"/>
          <p:cNvCxnSpPr/>
          <p:nvPr/>
        </p:nvCxnSpPr>
        <p:spPr>
          <a:xfrm flipH="1">
            <a:off x="3068637" y="3843337"/>
            <a:ext cx="2495550" cy="9001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6" name="Google Shape;616;p34"/>
          <p:cNvCxnSpPr/>
          <p:nvPr/>
        </p:nvCxnSpPr>
        <p:spPr>
          <a:xfrm>
            <a:off x="3094037" y="4784725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7" name="Google Shape;617;p34"/>
          <p:cNvSpPr txBox="1"/>
          <p:nvPr/>
        </p:nvSpPr>
        <p:spPr>
          <a:xfrm>
            <a:off x="2549525" y="6018212"/>
            <a:ext cx="36544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 retransmit after sender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receipt of triple duplicate ACK</a:t>
            </a:r>
            <a:endParaRPr/>
          </a:p>
        </p:txBody>
      </p:sp>
      <p:sp>
        <p:nvSpPr>
          <p:cNvPr id="618" name="Google Shape;618;p34"/>
          <p:cNvSpPr txBox="1"/>
          <p:nvPr/>
        </p:nvSpPr>
        <p:spPr>
          <a:xfrm>
            <a:off x="5110162" y="1139825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619" name="Google Shape;619;p34"/>
          <p:cNvSpPr txBox="1"/>
          <p:nvPr/>
        </p:nvSpPr>
        <p:spPr>
          <a:xfrm>
            <a:off x="2776537" y="1157287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3216275" y="2239962"/>
            <a:ext cx="2085975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3170237" y="3489325"/>
            <a:ext cx="949325" cy="304800"/>
            <a:chOff x="6691312" y="3576637"/>
            <a:chExt cx="949325" cy="304800"/>
          </a:xfrm>
        </p:grpSpPr>
        <p:sp>
          <p:nvSpPr>
            <p:cNvPr id="622" name="Google Shape;622;p34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4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624" name="Google Shape;624;p34"/>
          <p:cNvGrpSpPr/>
          <p:nvPr/>
        </p:nvGrpSpPr>
        <p:grpSpPr>
          <a:xfrm>
            <a:off x="2684462" y="2292350"/>
            <a:ext cx="396875" cy="3524250"/>
            <a:chOff x="630237" y="1377950"/>
            <a:chExt cx="396875" cy="3524250"/>
          </a:xfrm>
        </p:grpSpPr>
        <p:sp>
          <p:nvSpPr>
            <p:cNvPr id="625" name="Google Shape;625;p34"/>
            <p:cNvSpPr txBox="1"/>
            <p:nvPr/>
          </p:nvSpPr>
          <p:spPr>
            <a:xfrm rot="-5400000">
              <a:off x="484187" y="2968625"/>
              <a:ext cx="6889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grpSp>
          <p:nvGrpSpPr>
            <p:cNvPr id="626" name="Google Shape;626;p34"/>
            <p:cNvGrpSpPr/>
            <p:nvPr/>
          </p:nvGrpSpPr>
          <p:grpSpPr>
            <a:xfrm>
              <a:off x="774700" y="1377950"/>
              <a:ext cx="104775" cy="1417637"/>
              <a:chOff x="4919662" y="2776537"/>
              <a:chExt cx="104775" cy="508000"/>
            </a:xfrm>
          </p:grpSpPr>
          <p:cxnSp>
            <p:nvCxnSpPr>
              <p:cNvPr id="627" name="Google Shape;627;p34"/>
              <p:cNvCxnSpPr/>
              <p:nvPr/>
            </p:nvCxnSpPr>
            <p:spPr>
              <a:xfrm rot="10800000">
                <a:off x="4967287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28" name="Google Shape;628;p34"/>
              <p:cNvCxnSpPr/>
              <p:nvPr/>
            </p:nvCxnSpPr>
            <p:spPr>
              <a:xfrm>
                <a:off x="4919662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29" name="Google Shape;629;p34"/>
            <p:cNvGrpSpPr/>
            <p:nvPr/>
          </p:nvGrpSpPr>
          <p:grpSpPr>
            <a:xfrm rot="10800000">
              <a:off x="768349" y="3530600"/>
              <a:ext cx="104775" cy="1371600"/>
              <a:chOff x="4921250" y="2776537"/>
              <a:chExt cx="104775" cy="508000"/>
            </a:xfrm>
          </p:grpSpPr>
          <p:cxnSp>
            <p:nvCxnSpPr>
              <p:cNvPr id="630" name="Google Shape;630;p34"/>
              <p:cNvCxnSpPr/>
              <p:nvPr/>
            </p:nvCxnSpPr>
            <p:spPr>
              <a:xfrm rot="10800000">
                <a:off x="4968875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31" name="Google Shape;631;p34"/>
              <p:cNvCxnSpPr/>
              <p:nvPr/>
            </p:nvCxnSpPr>
            <p:spPr>
              <a:xfrm>
                <a:off x="4921250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2" name="Google Shape;632;p34"/>
          <p:cNvGrpSpPr/>
          <p:nvPr/>
        </p:nvGrpSpPr>
        <p:grpSpPr>
          <a:xfrm>
            <a:off x="3181350" y="3800475"/>
            <a:ext cx="949325" cy="304800"/>
            <a:chOff x="55562" y="2897187"/>
            <a:chExt cx="949325" cy="304800"/>
          </a:xfrm>
        </p:grpSpPr>
        <p:sp>
          <p:nvSpPr>
            <p:cNvPr id="633" name="Google Shape;633;p34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4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635" name="Google Shape;635;p34"/>
          <p:cNvGrpSpPr/>
          <p:nvPr/>
        </p:nvGrpSpPr>
        <p:grpSpPr>
          <a:xfrm>
            <a:off x="3167062" y="4130675"/>
            <a:ext cx="949325" cy="304800"/>
            <a:chOff x="55562" y="2897187"/>
            <a:chExt cx="949325" cy="304800"/>
          </a:xfrm>
        </p:grpSpPr>
        <p:sp>
          <p:nvSpPr>
            <p:cNvPr id="636" name="Google Shape;636;p34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638" name="Google Shape;638;p34"/>
          <p:cNvGrpSpPr/>
          <p:nvPr/>
        </p:nvGrpSpPr>
        <p:grpSpPr>
          <a:xfrm>
            <a:off x="3175000" y="4427537"/>
            <a:ext cx="949325" cy="304800"/>
            <a:chOff x="55562" y="2897187"/>
            <a:chExt cx="949325" cy="304800"/>
          </a:xfrm>
        </p:grpSpPr>
        <p:sp>
          <p:nvSpPr>
            <p:cNvPr id="639" name="Google Shape;639;p34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4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sp>
        <p:nvSpPr>
          <p:cNvPr id="641" name="Google Shape;641;p34"/>
          <p:cNvSpPr txBox="1"/>
          <p:nvPr>
            <p:ph type="title"/>
          </p:nvPr>
        </p:nvSpPr>
        <p:spPr>
          <a:xfrm>
            <a:off x="533400" y="220662"/>
            <a:ext cx="504031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fast retransmit</a:t>
            </a:r>
            <a:endParaRPr/>
          </a:p>
        </p:txBody>
      </p:sp>
      <p:pic>
        <p:nvPicPr>
          <p:cNvPr descr="underline_base" id="642" name="Google Shape;6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4"/>
          <p:cNvSpPr txBox="1"/>
          <p:nvPr/>
        </p:nvSpPr>
        <p:spPr>
          <a:xfrm>
            <a:off x="3236912" y="2625725"/>
            <a:ext cx="2185987" cy="23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3236912" y="2603500"/>
            <a:ext cx="2281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sp>
        <p:nvSpPr>
          <p:cNvPr id="645" name="Google Shape;645;p34"/>
          <p:cNvSpPr txBox="1"/>
          <p:nvPr/>
        </p:nvSpPr>
        <p:spPr>
          <a:xfrm>
            <a:off x="3165475" y="4914900"/>
            <a:ext cx="2368550" cy="250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3201987" y="4859337"/>
            <a:ext cx="2281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grpSp>
        <p:nvGrpSpPr>
          <p:cNvPr id="647" name="Google Shape;647;p34"/>
          <p:cNvGrpSpPr/>
          <p:nvPr/>
        </p:nvGrpSpPr>
        <p:grpSpPr>
          <a:xfrm>
            <a:off x="2686050" y="1397000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648" name="Google Shape;64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3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34"/>
          <p:cNvGrpSpPr/>
          <p:nvPr/>
        </p:nvGrpSpPr>
        <p:grpSpPr>
          <a:xfrm flipH="1">
            <a:off x="5264150" y="1423987"/>
            <a:ext cx="654050" cy="579437"/>
            <a:chOff x="-69850" y="2338387"/>
            <a:chExt cx="1557337" cy="1754187"/>
          </a:xfrm>
        </p:grpSpPr>
        <p:pic>
          <p:nvPicPr>
            <p:cNvPr descr="desktop_computer_stylized_medium" id="651" name="Google Shape;651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3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34"/>
          <p:cNvSpPr txBox="1"/>
          <p:nvPr/>
        </p:nvSpPr>
        <p:spPr>
          <a:xfrm>
            <a:off x="4741862" y="2714625"/>
            <a:ext cx="282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659" name="Google Shape;659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0" name="Google Shape;660;p35"/>
          <p:cNvSpPr txBox="1"/>
          <p:nvPr>
            <p:ph type="title"/>
          </p:nvPr>
        </p:nvSpPr>
        <p:spPr>
          <a:xfrm>
            <a:off x="533400" y="220662"/>
            <a:ext cx="82089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Go-Back-N or Selective Repeat?</a:t>
            </a:r>
            <a:endParaRPr/>
          </a:p>
        </p:txBody>
      </p:sp>
      <p:sp>
        <p:nvSpPr>
          <p:cNvPr id="661" name="Google Shape;661;p35"/>
          <p:cNvSpPr txBox="1"/>
          <p:nvPr>
            <p:ph idx="1" type="body"/>
          </p:nvPr>
        </p:nvSpPr>
        <p:spPr>
          <a:xfrm>
            <a:off x="360362" y="1139825"/>
            <a:ext cx="8526462" cy="527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“seems” like a GBN since sender maintains the smallest unacked seq # (SendBase), but there are striking differences between TCP operations and GBN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most TCP implementation would buffer out-of-order segments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sender sent segments 1 to N, and all arrived correctly, but ACK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i &lt; N is lost, and the rest of the ACKs are received afterwards: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GBN: retransmits ALL segments from i onward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TCP: retransmits at most one segment (seg # i)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➔ In fact, TCP may not even retransmit seg # i, if ACK for any segment with a sequence # &gt; i arrives before timer times-out for segment i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modifications to TCP: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Selective Acknowledgment</a:t>
            </a:r>
            <a:endParaRPr/>
          </a:p>
        </p:txBody>
      </p:sp>
      <p:pic>
        <p:nvPicPr>
          <p:cNvPr descr="underline_base" id="662" name="Google Shape;6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668" name="Google Shape;668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9" name="Google Shape;669;p36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flow control</a:t>
            </a:r>
            <a:endParaRPr/>
          </a:p>
        </p:txBody>
      </p:sp>
      <p:sp>
        <p:nvSpPr>
          <p:cNvPr id="670" name="Google Shape;670;p36"/>
          <p:cNvSpPr txBox="1"/>
          <p:nvPr/>
        </p:nvSpPr>
        <p:spPr>
          <a:xfrm>
            <a:off x="5410200" y="855662"/>
            <a:ext cx="2524125" cy="385445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7851775" y="849312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6"/>
          <p:cNvSpPr txBox="1"/>
          <p:nvPr/>
        </p:nvSpPr>
        <p:spPr>
          <a:xfrm>
            <a:off x="5324475" y="957262"/>
            <a:ext cx="2533650" cy="38147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6"/>
          <p:cNvSpPr/>
          <p:nvPr/>
        </p:nvSpPr>
        <p:spPr>
          <a:xfrm>
            <a:off x="5575300" y="998537"/>
            <a:ext cx="198120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674" name="Google Shape;674;p36"/>
          <p:cNvGrpSpPr/>
          <p:nvPr/>
        </p:nvGrpSpPr>
        <p:grpSpPr>
          <a:xfrm>
            <a:off x="5632450" y="2082800"/>
            <a:ext cx="1795462" cy="688975"/>
            <a:chOff x="1862137" y="3722687"/>
            <a:chExt cx="1795462" cy="688975"/>
          </a:xfrm>
        </p:grpSpPr>
        <p:sp>
          <p:nvSpPr>
            <p:cNvPr id="675" name="Google Shape;675;p36"/>
            <p:cNvSpPr txBox="1"/>
            <p:nvPr/>
          </p:nvSpPr>
          <p:spPr>
            <a:xfrm>
              <a:off x="1862137" y="3722687"/>
              <a:ext cx="1795462" cy="6889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 txBox="1"/>
            <p:nvPr/>
          </p:nvSpPr>
          <p:spPr>
            <a:xfrm>
              <a:off x="1960562" y="3759200"/>
              <a:ext cx="157956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/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5800725" y="3106737"/>
            <a:ext cx="156210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04012" y="3130550"/>
            <a:ext cx="5556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5808662" y="4092575"/>
            <a:ext cx="156210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11950" y="4116387"/>
            <a:ext cx="5556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>
            <a:off x="6310312" y="2649537"/>
            <a:ext cx="530225" cy="2505075"/>
          </a:xfrm>
          <a:custGeom>
            <a:rect b="b" l="l" r="r" t="t"/>
            <a:pathLst>
              <a:path extrusionOk="0" h="2005" w="412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36"/>
          <p:cNvCxnSpPr/>
          <p:nvPr/>
        </p:nvCxnSpPr>
        <p:spPr>
          <a:xfrm>
            <a:off x="5318125" y="3841750"/>
            <a:ext cx="2546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3" name="Google Shape;683;p36"/>
          <p:cNvCxnSpPr/>
          <p:nvPr/>
        </p:nvCxnSpPr>
        <p:spPr>
          <a:xfrm>
            <a:off x="5330825" y="1990725"/>
            <a:ext cx="2546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84" name="Google Shape;684;p36"/>
          <p:cNvGrpSpPr/>
          <p:nvPr/>
        </p:nvGrpSpPr>
        <p:grpSpPr>
          <a:xfrm>
            <a:off x="6307137" y="1874837"/>
            <a:ext cx="533400" cy="206375"/>
            <a:chOff x="3179762" y="2882900"/>
            <a:chExt cx="533400" cy="206375"/>
          </a:xfrm>
        </p:grpSpPr>
        <p:sp>
          <p:nvSpPr>
            <p:cNvPr id="685" name="Google Shape;685;p36"/>
            <p:cNvSpPr txBox="1"/>
            <p:nvPr/>
          </p:nvSpPr>
          <p:spPr>
            <a:xfrm>
              <a:off x="3179762" y="2882900"/>
              <a:ext cx="533400" cy="2063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 txBox="1"/>
            <p:nvPr/>
          </p:nvSpPr>
          <p:spPr>
            <a:xfrm>
              <a:off x="3341687" y="2909887"/>
              <a:ext cx="174625" cy="157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3538537" y="3001962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 txBox="1"/>
            <p:nvPr/>
          </p:nvSpPr>
          <p:spPr>
            <a:xfrm>
              <a:off x="3267075" y="3003550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36"/>
          <p:cNvSpPr/>
          <p:nvPr/>
        </p:nvSpPr>
        <p:spPr>
          <a:xfrm rot="10800000">
            <a:off x="6299200" y="1544637"/>
            <a:ext cx="530225" cy="595312"/>
          </a:xfrm>
          <a:custGeom>
            <a:rect b="b" l="l" r="r" t="t"/>
            <a:pathLst>
              <a:path extrusionOk="0" h="2005" w="412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36"/>
          <p:cNvGrpSpPr/>
          <p:nvPr/>
        </p:nvGrpSpPr>
        <p:grpSpPr>
          <a:xfrm>
            <a:off x="5489575" y="4827587"/>
            <a:ext cx="1006475" cy="211138"/>
            <a:chOff x="498475" y="2525712"/>
            <a:chExt cx="1006475" cy="211138"/>
          </a:xfrm>
        </p:grpSpPr>
        <p:sp>
          <p:nvSpPr>
            <p:cNvPr id="691" name="Google Shape;691;p36"/>
            <p:cNvSpPr txBox="1"/>
            <p:nvPr/>
          </p:nvSpPr>
          <p:spPr>
            <a:xfrm>
              <a:off x="498475" y="2525712"/>
              <a:ext cx="1006475" cy="209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2" name="Google Shape;692;p36"/>
            <p:cNvCxnSpPr/>
            <p:nvPr/>
          </p:nvCxnSpPr>
          <p:spPr>
            <a:xfrm>
              <a:off x="615950" y="2530475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3" name="Google Shape;693;p36"/>
            <p:cNvCxnSpPr/>
            <p:nvPr/>
          </p:nvCxnSpPr>
          <p:spPr>
            <a:xfrm>
              <a:off x="768350" y="2530475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94" name="Google Shape;694;p36"/>
          <p:cNvSpPr txBox="1"/>
          <p:nvPr/>
        </p:nvSpPr>
        <p:spPr>
          <a:xfrm>
            <a:off x="5608637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5773737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5768975" y="4824412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36"/>
          <p:cNvGrpSpPr/>
          <p:nvPr/>
        </p:nvGrpSpPr>
        <p:grpSpPr>
          <a:xfrm>
            <a:off x="8002587" y="1657350"/>
            <a:ext cx="1146175" cy="703263"/>
            <a:chOff x="1012825" y="2620962"/>
            <a:chExt cx="1146175" cy="703263"/>
          </a:xfrm>
        </p:grpSpPr>
        <p:sp>
          <p:nvSpPr>
            <p:cNvPr id="699" name="Google Shape;699;p36"/>
            <p:cNvSpPr txBox="1"/>
            <p:nvPr/>
          </p:nvSpPr>
          <p:spPr>
            <a:xfrm>
              <a:off x="1012825" y="2620962"/>
              <a:ext cx="1146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700" name="Google Shape;700;p36"/>
            <p:cNvSpPr txBox="1"/>
            <p:nvPr/>
          </p:nvSpPr>
          <p:spPr>
            <a:xfrm>
              <a:off x="1027112" y="2987675"/>
              <a:ext cx="441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OS</a:t>
              </a:r>
              <a:endParaRPr/>
            </a:p>
          </p:txBody>
        </p:sp>
        <p:cxnSp>
          <p:nvCxnSpPr>
            <p:cNvPr id="701" name="Google Shape;701;p36"/>
            <p:cNvCxnSpPr/>
            <p:nvPr/>
          </p:nvCxnSpPr>
          <p:spPr>
            <a:xfrm>
              <a:off x="1128712" y="2968625"/>
              <a:ext cx="8699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02" name="Google Shape;702;p36"/>
          <p:cNvSpPr txBox="1"/>
          <p:nvPr/>
        </p:nvSpPr>
        <p:spPr>
          <a:xfrm>
            <a:off x="5224462" y="5637212"/>
            <a:ext cx="3121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/>
          </a:p>
        </p:txBody>
      </p:sp>
      <p:sp>
        <p:nvSpPr>
          <p:cNvPr id="703" name="Google Shape;703;p36"/>
          <p:cNvSpPr txBox="1"/>
          <p:nvPr/>
        </p:nvSpPr>
        <p:spPr>
          <a:xfrm>
            <a:off x="2014537" y="1314450"/>
            <a:ext cx="31924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may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data from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socket buffers …. </a:t>
            </a:r>
            <a:endParaRPr/>
          </a:p>
        </p:txBody>
      </p:sp>
      <p:cxnSp>
        <p:nvCxnSpPr>
          <p:cNvPr id="704" name="Google Shape;704;p36"/>
          <p:cNvCxnSpPr/>
          <p:nvPr/>
        </p:nvCxnSpPr>
        <p:spPr>
          <a:xfrm>
            <a:off x="5224462" y="1730375"/>
            <a:ext cx="10414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5" name="Google Shape;705;p36"/>
          <p:cNvSpPr txBox="1"/>
          <p:nvPr/>
        </p:nvSpPr>
        <p:spPr>
          <a:xfrm>
            <a:off x="3098800" y="2525712"/>
            <a:ext cx="208121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slower than TCP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is delivering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(sender is sending)</a:t>
            </a:r>
            <a:endParaRPr/>
          </a:p>
        </p:txBody>
      </p:sp>
      <p:cxnSp>
        <p:nvCxnSpPr>
          <p:cNvPr id="706" name="Google Shape;706;p36"/>
          <p:cNvCxnSpPr/>
          <p:nvPr/>
        </p:nvCxnSpPr>
        <p:spPr>
          <a:xfrm>
            <a:off x="5145087" y="2935287"/>
            <a:ext cx="544512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7" name="Google Shape;707;p36"/>
          <p:cNvCxnSpPr/>
          <p:nvPr/>
        </p:nvCxnSpPr>
        <p:spPr>
          <a:xfrm>
            <a:off x="6383337" y="5189537"/>
            <a:ext cx="0" cy="3492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8" name="Google Shape;708;p36"/>
          <p:cNvSpPr txBox="1"/>
          <p:nvPr/>
        </p:nvSpPr>
        <p:spPr>
          <a:xfrm>
            <a:off x="5291137" y="5249862"/>
            <a:ext cx="1133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sender</a:t>
            </a:r>
            <a:endParaRPr/>
          </a:p>
        </p:txBody>
      </p:sp>
      <p:grpSp>
        <p:nvGrpSpPr>
          <p:cNvPr id="709" name="Google Shape;709;p36"/>
          <p:cNvGrpSpPr/>
          <p:nvPr/>
        </p:nvGrpSpPr>
        <p:grpSpPr>
          <a:xfrm>
            <a:off x="363537" y="4194175"/>
            <a:ext cx="5395913" cy="1755775"/>
            <a:chOff x="350837" y="3319462"/>
            <a:chExt cx="5395913" cy="1755775"/>
          </a:xfrm>
        </p:grpSpPr>
        <p:cxnSp>
          <p:nvCxnSpPr>
            <p:cNvPr id="710" name="Google Shape;710;p36"/>
            <p:cNvCxnSpPr/>
            <p:nvPr/>
          </p:nvCxnSpPr>
          <p:spPr>
            <a:xfrm>
              <a:off x="5746750" y="3897312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1" name="Google Shape;711;p36"/>
            <p:cNvSpPr txBox="1"/>
            <p:nvPr/>
          </p:nvSpPr>
          <p:spPr>
            <a:xfrm>
              <a:off x="350837" y="3522662"/>
              <a:ext cx="3643312" cy="155257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 txBox="1"/>
            <p:nvPr/>
          </p:nvSpPr>
          <p:spPr>
            <a:xfrm>
              <a:off x="442912" y="3675062"/>
              <a:ext cx="3592512" cy="131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receiver controls sender, so sender won’t overflow receiver’s buffer by transmitting too much, too fast</a:t>
              </a:r>
              <a:endParaRPr/>
            </a:p>
          </p:txBody>
        </p:sp>
        <p:grpSp>
          <p:nvGrpSpPr>
            <p:cNvPr id="713" name="Google Shape;713;p36"/>
            <p:cNvGrpSpPr/>
            <p:nvPr/>
          </p:nvGrpSpPr>
          <p:grpSpPr>
            <a:xfrm>
              <a:off x="809625" y="3319462"/>
              <a:ext cx="1931987" cy="519112"/>
              <a:chOff x="5534025" y="431800"/>
              <a:chExt cx="1800225" cy="519112"/>
            </a:xfrm>
          </p:grpSpPr>
          <p:sp>
            <p:nvSpPr>
              <p:cNvPr id="714" name="Google Shape;714;p36"/>
              <p:cNvSpPr txBox="1"/>
              <p:nvPr/>
            </p:nvSpPr>
            <p:spPr>
              <a:xfrm>
                <a:off x="5534025" y="523875"/>
                <a:ext cx="1800225" cy="3524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6"/>
              <p:cNvSpPr txBox="1"/>
              <p:nvPr/>
            </p:nvSpPr>
            <p:spPr>
              <a:xfrm>
                <a:off x="5618162" y="431800"/>
                <a:ext cx="1604962" cy="519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bin"/>
                  <a:buNone/>
                </a:pPr>
                <a:r>
                  <a:rPr b="0" i="1" lang="en-US" sz="2800" u="none">
                    <a:solidFill>
                      <a:srgbClr val="CC0000"/>
                    </a:solidFill>
                    <a:latin typeface="Cabin"/>
                    <a:ea typeface="Cabin"/>
                    <a:cs typeface="Cabin"/>
                    <a:sym typeface="Cabin"/>
                  </a:rPr>
                  <a:t>flow control</a:t>
                </a:r>
                <a:endParaRPr/>
              </a:p>
            </p:txBody>
          </p:sp>
        </p:grpSp>
        <p:cxnSp>
          <p:nvCxnSpPr>
            <p:cNvPr id="716" name="Google Shape;716;p36"/>
            <p:cNvCxnSpPr/>
            <p:nvPr/>
          </p:nvCxnSpPr>
          <p:spPr>
            <a:xfrm>
              <a:off x="5468937" y="4092575"/>
              <a:ext cx="0" cy="4635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17" name="Google Shape;717;p36"/>
          <p:cNvCxnSpPr/>
          <p:nvPr/>
        </p:nvCxnSpPr>
        <p:spPr>
          <a:xfrm>
            <a:off x="7847012" y="4767262"/>
            <a:ext cx="0" cy="463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718" name="Google Shape;7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36"/>
          <p:cNvGrpSpPr/>
          <p:nvPr/>
        </p:nvGrpSpPr>
        <p:grpSpPr>
          <a:xfrm flipH="1">
            <a:off x="8085137" y="4360862"/>
            <a:ext cx="869950" cy="906462"/>
            <a:chOff x="-69850" y="2338387"/>
            <a:chExt cx="1557337" cy="1754187"/>
          </a:xfrm>
        </p:grpSpPr>
        <p:pic>
          <p:nvPicPr>
            <p:cNvPr descr="desktop_computer_stylized_medium" id="720" name="Google Shape;72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3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8" name="Google Shape;728;p37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flow control</a:t>
            </a:r>
            <a:endParaRPr/>
          </a:p>
        </p:txBody>
      </p:sp>
      <p:pic>
        <p:nvPicPr>
          <p:cNvPr descr="underline_base" id="729" name="Google Shape;7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37"/>
          <p:cNvGrpSpPr/>
          <p:nvPr/>
        </p:nvGrpSpPr>
        <p:grpSpPr>
          <a:xfrm>
            <a:off x="5995987" y="2230437"/>
            <a:ext cx="2578100" cy="2155825"/>
            <a:chOff x="812800" y="2054225"/>
            <a:chExt cx="2997200" cy="2155825"/>
          </a:xfrm>
        </p:grpSpPr>
        <p:grpSp>
          <p:nvGrpSpPr>
            <p:cNvPr id="731" name="Google Shape;731;p37"/>
            <p:cNvGrpSpPr/>
            <p:nvPr/>
          </p:nvGrpSpPr>
          <p:grpSpPr>
            <a:xfrm>
              <a:off x="1955800" y="2238375"/>
              <a:ext cx="533400" cy="206375"/>
              <a:chOff x="3179762" y="2882900"/>
              <a:chExt cx="533400" cy="206375"/>
            </a:xfrm>
          </p:grpSpPr>
          <p:sp>
            <p:nvSpPr>
              <p:cNvPr id="732" name="Google Shape;732;p37"/>
              <p:cNvSpPr txBox="1"/>
              <p:nvPr/>
            </p:nvSpPr>
            <p:spPr>
              <a:xfrm>
                <a:off x="3179762" y="2882900"/>
                <a:ext cx="533400" cy="206375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7"/>
              <p:cNvSpPr txBox="1"/>
              <p:nvPr/>
            </p:nvSpPr>
            <p:spPr>
              <a:xfrm>
                <a:off x="3341687" y="2909887"/>
                <a:ext cx="171450" cy="157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7"/>
              <p:cNvSpPr txBox="1"/>
              <p:nvPr/>
            </p:nvSpPr>
            <p:spPr>
              <a:xfrm>
                <a:off x="3536950" y="3001962"/>
                <a:ext cx="44450" cy="555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7"/>
              <p:cNvSpPr txBox="1"/>
              <p:nvPr/>
            </p:nvSpPr>
            <p:spPr>
              <a:xfrm>
                <a:off x="3263900" y="3003550"/>
                <a:ext cx="46037" cy="555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6" name="Google Shape;736;p37"/>
            <p:cNvSpPr txBox="1"/>
            <p:nvPr/>
          </p:nvSpPr>
          <p:spPr>
            <a:xfrm>
              <a:off x="835025" y="2416175"/>
              <a:ext cx="2970212" cy="1422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7" name="Google Shape;737;p37"/>
            <p:cNvCxnSpPr/>
            <p:nvPr/>
          </p:nvCxnSpPr>
          <p:spPr>
            <a:xfrm>
              <a:off x="812800" y="2957512"/>
              <a:ext cx="29924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8" name="Google Shape;738;p37"/>
            <p:cNvSpPr/>
            <p:nvPr/>
          </p:nvSpPr>
          <p:spPr>
            <a:xfrm>
              <a:off x="2079625" y="2054225"/>
              <a:ext cx="249237" cy="45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Dark upward diagonal" id="739" name="Google Shape;739;p37"/>
            <p:cNvSpPr txBox="1"/>
            <p:nvPr/>
          </p:nvSpPr>
          <p:spPr>
            <a:xfrm>
              <a:off x="847725" y="2946400"/>
              <a:ext cx="2933700" cy="881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082800" y="3752850"/>
              <a:ext cx="249237" cy="45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7"/>
            <p:cNvSpPr txBox="1"/>
            <p:nvPr/>
          </p:nvSpPr>
          <p:spPr>
            <a:xfrm>
              <a:off x="1292225" y="2489200"/>
              <a:ext cx="19732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buffered data</a:t>
              </a:r>
              <a:endParaRPr/>
            </a:p>
          </p:txBody>
        </p:sp>
        <p:cxnSp>
          <p:nvCxnSpPr>
            <p:cNvPr id="742" name="Google Shape;742;p37"/>
            <p:cNvCxnSpPr/>
            <p:nvPr/>
          </p:nvCxnSpPr>
          <p:spPr>
            <a:xfrm>
              <a:off x="828675" y="2947987"/>
              <a:ext cx="2981325" cy="111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3" name="Google Shape;743;p37"/>
            <p:cNvSpPr txBox="1"/>
            <p:nvPr/>
          </p:nvSpPr>
          <p:spPr>
            <a:xfrm>
              <a:off x="1036637" y="3206750"/>
              <a:ext cx="2427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free buffer space</a:t>
              </a:r>
              <a:endParaRPr/>
            </a:p>
          </p:txBody>
        </p:sp>
      </p:grpSp>
      <p:sp>
        <p:nvSpPr>
          <p:cNvPr id="744" name="Google Shape;744;p37"/>
          <p:cNvSpPr txBox="1"/>
          <p:nvPr/>
        </p:nvSpPr>
        <p:spPr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/>
          </a:p>
        </p:txBody>
      </p:sp>
      <p:cxnSp>
        <p:nvCxnSpPr>
          <p:cNvPr id="745" name="Google Shape;745;p37"/>
          <p:cNvCxnSpPr/>
          <p:nvPr/>
        </p:nvCxnSpPr>
        <p:spPr>
          <a:xfrm>
            <a:off x="5619750" y="3108325"/>
            <a:ext cx="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6" name="Google Shape;746;p37"/>
          <p:cNvCxnSpPr/>
          <p:nvPr/>
        </p:nvCxnSpPr>
        <p:spPr>
          <a:xfrm rot="10800000">
            <a:off x="5619750" y="3633787"/>
            <a:ext cx="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7" name="Google Shape;747;p37"/>
          <p:cNvCxnSpPr/>
          <p:nvPr/>
        </p:nvCxnSpPr>
        <p:spPr>
          <a:xfrm>
            <a:off x="5465762" y="3965575"/>
            <a:ext cx="476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" name="Google Shape;748;p37"/>
          <p:cNvCxnSpPr/>
          <p:nvPr/>
        </p:nvCxnSpPr>
        <p:spPr>
          <a:xfrm>
            <a:off x="5514975" y="3097212"/>
            <a:ext cx="19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9" name="Google Shape;749;p37"/>
          <p:cNvCxnSpPr/>
          <p:nvPr/>
        </p:nvCxnSpPr>
        <p:spPr>
          <a:xfrm>
            <a:off x="5487987" y="2571750"/>
            <a:ext cx="476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0" name="Google Shape;750;p37"/>
          <p:cNvCxnSpPr/>
          <p:nvPr/>
        </p:nvCxnSpPr>
        <p:spPr>
          <a:xfrm>
            <a:off x="5876925" y="2576512"/>
            <a:ext cx="0" cy="1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1" name="Google Shape;751;p37"/>
          <p:cNvCxnSpPr/>
          <p:nvPr/>
        </p:nvCxnSpPr>
        <p:spPr>
          <a:xfrm>
            <a:off x="5875337" y="3000375"/>
            <a:ext cx="0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2" name="Google Shape;752;p37"/>
          <p:cNvSpPr txBox="1"/>
          <p:nvPr/>
        </p:nvSpPr>
        <p:spPr>
          <a:xfrm>
            <a:off x="4722812" y="2736850"/>
            <a:ext cx="1284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/>
          </a:p>
        </p:txBody>
      </p:sp>
      <p:sp>
        <p:nvSpPr>
          <p:cNvPr id="753" name="Google Shape;753;p37"/>
          <p:cNvSpPr txBox="1"/>
          <p:nvPr/>
        </p:nvSpPr>
        <p:spPr>
          <a:xfrm>
            <a:off x="6153150" y="4365625"/>
            <a:ext cx="222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 segment payloads</a:t>
            </a:r>
            <a:endParaRPr/>
          </a:p>
        </p:txBody>
      </p:sp>
      <p:sp>
        <p:nvSpPr>
          <p:cNvPr id="754" name="Google Shape;754;p37"/>
          <p:cNvSpPr txBox="1"/>
          <p:nvPr/>
        </p:nvSpPr>
        <p:spPr>
          <a:xfrm>
            <a:off x="6226175" y="1865312"/>
            <a:ext cx="213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application process</a:t>
            </a:r>
            <a:endParaRPr/>
          </a:p>
        </p:txBody>
      </p:sp>
      <p:sp>
        <p:nvSpPr>
          <p:cNvPr id="755" name="Google Shape;755;p37"/>
          <p:cNvSpPr txBox="1"/>
          <p:nvPr>
            <p:ph idx="1" type="body"/>
          </p:nvPr>
        </p:nvSpPr>
        <p:spPr>
          <a:xfrm>
            <a:off x="493712" y="1131887"/>
            <a:ext cx="4054475" cy="536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“advertises” free buffer space by including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value in TCP header of receiver-to-sender segments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size set via socket options (typical default is 4096 bytes)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operating systems autoadjust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limits amount of unacked (“in-flight”) data to receiver’s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guarantees receive buffer will not overflow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Is there a technical problem here?</a:t>
            </a:r>
            <a:endParaRPr/>
          </a:p>
        </p:txBody>
      </p:sp>
      <p:sp>
        <p:nvSpPr>
          <p:cNvPr id="756" name="Google Shape;756;p37"/>
          <p:cNvSpPr txBox="1"/>
          <p:nvPr/>
        </p:nvSpPr>
        <p:spPr>
          <a:xfrm>
            <a:off x="5837237" y="5018087"/>
            <a:ext cx="2695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receiver-side buffering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55600" y="252412"/>
            <a:ext cx="8243887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Overview  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RFCs: 793,1122,1323, 2018, 2581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619625" y="1074737"/>
            <a:ext cx="4300537" cy="578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full duplex data: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bi-directional data flow in same connection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MSS: maximum segment size; controls amount of sent data (excluding headers)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connection-oriented: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3-way handshake (exchange of control msgs) before data exchange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flow controlled: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will not overwhelm receiver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4662" y="1219200"/>
            <a:ext cx="398145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point-to-point: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one sender, one receiver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reliable, in-order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byte steam: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loss or alteration of data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pipelined: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congestion and flow control set window size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925512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762" name="Google Shape;762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3" name="Google Shape;763;p38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flow control</a:t>
            </a:r>
            <a:endParaRPr/>
          </a:p>
        </p:txBody>
      </p:sp>
      <p:pic>
        <p:nvPicPr>
          <p:cNvPr descr="underline_base" id="764" name="Google Shape;7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8"/>
          <p:cNvSpPr txBox="1"/>
          <p:nvPr/>
        </p:nvSpPr>
        <p:spPr>
          <a:xfrm>
            <a:off x="928687" y="6249987"/>
            <a:ext cx="6924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 Using a Credit Mechanism </a:t>
            </a:r>
            <a:endParaRPr/>
          </a:p>
        </p:txBody>
      </p:sp>
      <p:pic>
        <p:nvPicPr>
          <p:cNvPr descr="TCP-flowcontrol.jpg" id="766" name="Google Shape;7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5" y="1247775"/>
            <a:ext cx="7335837" cy="48117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772" name="Google Shape;772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3" name="Google Shape;773;p39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connection management </a:t>
            </a:r>
            <a:endParaRPr/>
          </a:p>
        </p:txBody>
      </p:sp>
      <p:pic>
        <p:nvPicPr>
          <p:cNvPr descr="underline_base" id="774" name="Google Shape;7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9"/>
          <p:cNvSpPr txBox="1"/>
          <p:nvPr/>
        </p:nvSpPr>
        <p:spPr>
          <a:xfrm>
            <a:off x="447675" y="104298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Establishing a connection may seem easy; one end request a connection, the other end accepts; that is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two-way handshaking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1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Why does it fail? </a:t>
            </a:r>
            <a:endParaRPr/>
          </a:p>
        </p:txBody>
      </p:sp>
      <p:pic>
        <p:nvPicPr>
          <p:cNvPr descr="2way-hs.jpg" id="776" name="Google Shape;7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9387" y="2498725"/>
            <a:ext cx="6296025" cy="39782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777" name="Google Shape;777;p39"/>
          <p:cNvSpPr txBox="1"/>
          <p:nvPr/>
        </p:nvSpPr>
        <p:spPr>
          <a:xfrm>
            <a:off x="501650" y="3697287"/>
            <a:ext cx="20018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Failure of 2-way Handshake Protocol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783" name="Google Shape;783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784" name="Google Shape;7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" y="73342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40"/>
          <p:cNvSpPr txBox="1"/>
          <p:nvPr>
            <p:ph type="title"/>
          </p:nvPr>
        </p:nvSpPr>
        <p:spPr>
          <a:xfrm>
            <a:off x="533400" y="133350"/>
            <a:ext cx="77724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Agreeing to establish a connection</a:t>
            </a:r>
            <a:endParaRPr/>
          </a:p>
        </p:txBody>
      </p:sp>
      <p:sp>
        <p:nvSpPr>
          <p:cNvPr id="786" name="Google Shape;786;p40"/>
          <p:cNvSpPr txBox="1"/>
          <p:nvPr/>
        </p:nvSpPr>
        <p:spPr>
          <a:xfrm>
            <a:off x="595312" y="1076325"/>
            <a:ext cx="4929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2-way handshake failure scenarios:</a:t>
            </a:r>
            <a:endParaRPr/>
          </a:p>
        </p:txBody>
      </p:sp>
      <p:cxnSp>
        <p:nvCxnSpPr>
          <p:cNvPr id="787" name="Google Shape;787;p40"/>
          <p:cNvCxnSpPr/>
          <p:nvPr/>
        </p:nvCxnSpPr>
        <p:spPr>
          <a:xfrm flipH="1">
            <a:off x="1793875" y="2301875"/>
            <a:ext cx="1587" cy="247015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8" name="Google Shape;788;p40"/>
          <p:cNvCxnSpPr/>
          <p:nvPr/>
        </p:nvCxnSpPr>
        <p:spPr>
          <a:xfrm flipH="1">
            <a:off x="3322637" y="2374900"/>
            <a:ext cx="1587" cy="3960812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89" name="Google Shape;789;p40"/>
          <p:cNvGrpSpPr/>
          <p:nvPr/>
        </p:nvGrpSpPr>
        <p:grpSpPr>
          <a:xfrm>
            <a:off x="490537" y="2927350"/>
            <a:ext cx="3646488" cy="3549650"/>
            <a:chOff x="490537" y="2927350"/>
            <a:chExt cx="3646488" cy="3549650"/>
          </a:xfrm>
        </p:grpSpPr>
        <p:sp>
          <p:nvSpPr>
            <p:cNvPr id="790" name="Google Shape;790;p40"/>
            <p:cNvSpPr txBox="1"/>
            <p:nvPr/>
          </p:nvSpPr>
          <p:spPr>
            <a:xfrm>
              <a:off x="490537" y="2927350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1804987" y="3217862"/>
              <a:ext cx="1527175" cy="2559050"/>
            </a:xfrm>
            <a:custGeom>
              <a:rect b="b" l="l" r="r" t="t"/>
              <a:pathLst>
                <a:path extrusionOk="0" h="1612" w="96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0"/>
            <p:cNvSpPr txBox="1"/>
            <p:nvPr/>
          </p:nvSpPr>
          <p:spPr>
            <a:xfrm>
              <a:off x="3365500" y="5583237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289300" y="5710237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4" name="Google Shape;794;p40"/>
            <p:cNvGrpSpPr/>
            <p:nvPr/>
          </p:nvGrpSpPr>
          <p:grpSpPr>
            <a:xfrm>
              <a:off x="1998662" y="3789362"/>
              <a:ext cx="1333500" cy="338137"/>
              <a:chOff x="1787525" y="3278187"/>
              <a:chExt cx="1333500" cy="338137"/>
            </a:xfrm>
          </p:grpSpPr>
          <p:sp>
            <p:nvSpPr>
              <p:cNvPr id="795" name="Google Shape;795;p40"/>
              <p:cNvSpPr txBox="1"/>
              <p:nvPr/>
            </p:nvSpPr>
            <p:spPr>
              <a:xfrm>
                <a:off x="1804987" y="3370262"/>
                <a:ext cx="1208087" cy="2095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0"/>
              <p:cNvSpPr txBox="1"/>
              <p:nvPr/>
            </p:nvSpPr>
            <p:spPr>
              <a:xfrm>
                <a:off x="1787525" y="3278187"/>
                <a:ext cx="13335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req_conn(x)</a:t>
                </a:r>
                <a:endParaRPr/>
              </a:p>
            </p:txBody>
          </p:sp>
        </p:grpSp>
        <p:sp>
          <p:nvSpPr>
            <p:cNvPr id="797" name="Google Shape;797;p40"/>
            <p:cNvSpPr txBox="1"/>
            <p:nvPr/>
          </p:nvSpPr>
          <p:spPr>
            <a:xfrm>
              <a:off x="1555750" y="5895975"/>
              <a:ext cx="2120900" cy="581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half open connection!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(no client!)</a:t>
              </a: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622300" y="4456112"/>
            <a:ext cx="3830637" cy="715963"/>
            <a:chOff x="644525" y="4456112"/>
            <a:chExt cx="3830637" cy="715963"/>
          </a:xfrm>
        </p:grpSpPr>
        <p:cxnSp>
          <p:nvCxnSpPr>
            <p:cNvPr id="799" name="Google Shape;799;p40"/>
            <p:cNvCxnSpPr/>
            <p:nvPr/>
          </p:nvCxnSpPr>
          <p:spPr>
            <a:xfrm>
              <a:off x="1741487" y="4705350"/>
              <a:ext cx="2405062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0" name="Google Shape;800;p40"/>
            <p:cNvSpPr txBox="1"/>
            <p:nvPr/>
          </p:nvSpPr>
          <p:spPr>
            <a:xfrm>
              <a:off x="644525" y="4662487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 terminates</a:t>
              </a:r>
              <a:endParaRPr/>
            </a:p>
          </p:txBody>
        </p:sp>
        <p:sp>
          <p:nvSpPr>
            <p:cNvPr id="801" name="Google Shape;801;p40"/>
            <p:cNvSpPr txBox="1"/>
            <p:nvPr/>
          </p:nvSpPr>
          <p:spPr>
            <a:xfrm>
              <a:off x="3303587" y="4664075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forgets x</a:t>
              </a:r>
              <a:endParaRPr/>
            </a:p>
          </p:txBody>
        </p:sp>
        <p:sp>
          <p:nvSpPr>
            <p:cNvPr id="802" name="Google Shape;802;p40"/>
            <p:cNvSpPr txBox="1"/>
            <p:nvPr/>
          </p:nvSpPr>
          <p:spPr>
            <a:xfrm>
              <a:off x="2014537" y="4456112"/>
              <a:ext cx="1120775" cy="476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connection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 completes</a:t>
              </a:r>
              <a:endParaRPr/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4810125" y="2914650"/>
            <a:ext cx="4048125" cy="3417888"/>
            <a:chOff x="4810125" y="2906712"/>
            <a:chExt cx="4048125" cy="3417888"/>
          </a:xfrm>
        </p:grpSpPr>
        <p:sp>
          <p:nvSpPr>
            <p:cNvPr id="804" name="Google Shape;804;p40"/>
            <p:cNvSpPr txBox="1"/>
            <p:nvPr/>
          </p:nvSpPr>
          <p:spPr>
            <a:xfrm>
              <a:off x="4810125" y="2906712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124575" y="3208337"/>
              <a:ext cx="1527175" cy="2559050"/>
            </a:xfrm>
            <a:custGeom>
              <a:rect b="b" l="l" r="r" t="t"/>
              <a:pathLst>
                <a:path extrusionOk="0" h="1612" w="96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0"/>
            <p:cNvSpPr txBox="1"/>
            <p:nvPr/>
          </p:nvSpPr>
          <p:spPr>
            <a:xfrm>
              <a:off x="7685087" y="5562600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7608887" y="5689600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0"/>
            <p:cNvSpPr txBox="1"/>
            <p:nvPr/>
          </p:nvSpPr>
          <p:spPr>
            <a:xfrm>
              <a:off x="6527800" y="5045075"/>
              <a:ext cx="1071562" cy="260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0"/>
            <p:cNvSpPr txBox="1"/>
            <p:nvPr/>
          </p:nvSpPr>
          <p:spPr>
            <a:xfrm>
              <a:off x="6443662" y="4984750"/>
              <a:ext cx="1273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107112" y="4198937"/>
              <a:ext cx="1501775" cy="1897062"/>
            </a:xfrm>
            <a:custGeom>
              <a:rect b="b" l="l" r="r" t="t"/>
              <a:pathLst>
                <a:path extrusionOk="0" h="1195" w="946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0"/>
            <p:cNvSpPr txBox="1"/>
            <p:nvPr/>
          </p:nvSpPr>
          <p:spPr>
            <a:xfrm>
              <a:off x="6096000" y="5734050"/>
              <a:ext cx="1073150" cy="2571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0"/>
            <p:cNvSpPr txBox="1"/>
            <p:nvPr/>
          </p:nvSpPr>
          <p:spPr>
            <a:xfrm>
              <a:off x="6080125" y="5673725"/>
              <a:ext cx="1092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  <p:sp>
          <p:nvSpPr>
            <p:cNvPr id="813" name="Google Shape;813;p40"/>
            <p:cNvSpPr txBox="1"/>
            <p:nvPr/>
          </p:nvSpPr>
          <p:spPr>
            <a:xfrm>
              <a:off x="4860925" y="3959225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4" name="Google Shape;814;p40"/>
            <p:cNvSpPr txBox="1"/>
            <p:nvPr/>
          </p:nvSpPr>
          <p:spPr>
            <a:xfrm>
              <a:off x="7686675" y="5816600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accept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</p:grpSp>
      <p:sp>
        <p:nvSpPr>
          <p:cNvPr id="815" name="Google Shape;815;p40"/>
          <p:cNvSpPr txBox="1"/>
          <p:nvPr/>
        </p:nvSpPr>
        <p:spPr>
          <a:xfrm>
            <a:off x="768350" y="2211387"/>
            <a:ext cx="9731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6" name="Google Shape;816;p40"/>
          <p:cNvCxnSpPr/>
          <p:nvPr/>
        </p:nvCxnSpPr>
        <p:spPr>
          <a:xfrm>
            <a:off x="1839912" y="2406650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7" name="Google Shape;817;p40"/>
          <p:cNvCxnSpPr/>
          <p:nvPr/>
        </p:nvCxnSpPr>
        <p:spPr>
          <a:xfrm flipH="1">
            <a:off x="1779587" y="2760662"/>
            <a:ext cx="1571625" cy="95567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8" name="Google Shape;818;p40"/>
          <p:cNvSpPr txBox="1"/>
          <p:nvPr/>
        </p:nvSpPr>
        <p:spPr>
          <a:xfrm>
            <a:off x="1957387" y="2392362"/>
            <a:ext cx="1266825" cy="2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0"/>
          <p:cNvSpPr txBox="1"/>
          <p:nvPr/>
        </p:nvSpPr>
        <p:spPr>
          <a:xfrm>
            <a:off x="1927225" y="2311400"/>
            <a:ext cx="13779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req_conn(x)</a:t>
            </a:r>
            <a:endParaRPr/>
          </a:p>
        </p:txBody>
      </p:sp>
      <p:sp>
        <p:nvSpPr>
          <p:cNvPr id="820" name="Google Shape;820;p40"/>
          <p:cNvSpPr txBox="1"/>
          <p:nvPr/>
        </p:nvSpPr>
        <p:spPr>
          <a:xfrm>
            <a:off x="3386137" y="2617787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821" name="Google Shape;821;p40"/>
          <p:cNvSpPr txBox="1"/>
          <p:nvPr/>
        </p:nvSpPr>
        <p:spPr>
          <a:xfrm>
            <a:off x="925512" y="3546475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822" name="Google Shape;822;p40"/>
          <p:cNvSpPr/>
          <p:nvPr/>
        </p:nvSpPr>
        <p:spPr>
          <a:xfrm>
            <a:off x="1738312" y="3648075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3278187" y="2735262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40"/>
          <p:cNvGrpSpPr/>
          <p:nvPr/>
        </p:nvGrpSpPr>
        <p:grpSpPr>
          <a:xfrm>
            <a:off x="1930400" y="2954337"/>
            <a:ext cx="1274762" cy="336550"/>
            <a:chOff x="1690687" y="3309937"/>
            <a:chExt cx="1274762" cy="336550"/>
          </a:xfrm>
        </p:grpSpPr>
        <p:sp>
          <p:nvSpPr>
            <p:cNvPr id="825" name="Google Shape;825;p40"/>
            <p:cNvSpPr txBox="1"/>
            <p:nvPr/>
          </p:nvSpPr>
          <p:spPr>
            <a:xfrm>
              <a:off x="1804987" y="3370262"/>
              <a:ext cx="1071562" cy="260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0"/>
            <p:cNvSpPr txBox="1"/>
            <p:nvPr/>
          </p:nvSpPr>
          <p:spPr>
            <a:xfrm>
              <a:off x="1690687" y="3309937"/>
              <a:ext cx="12747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acc_conn(x)</a:t>
              </a:r>
              <a:endParaRPr/>
            </a:p>
          </p:txBody>
        </p:sp>
      </p:grpSp>
      <p:grpSp>
        <p:nvGrpSpPr>
          <p:cNvPr id="827" name="Google Shape;827;p40"/>
          <p:cNvGrpSpPr/>
          <p:nvPr/>
        </p:nvGrpSpPr>
        <p:grpSpPr>
          <a:xfrm>
            <a:off x="1323975" y="1765300"/>
            <a:ext cx="620712" cy="487362"/>
            <a:chOff x="-69850" y="2338387"/>
            <a:chExt cx="1557337" cy="1754187"/>
          </a:xfrm>
        </p:grpSpPr>
        <p:pic>
          <p:nvPicPr>
            <p:cNvPr descr="desktop_computer_stylized_medium" id="828" name="Google Shape;828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9" name="Google Shape;829;p4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3132137" y="1746250"/>
            <a:ext cx="336550" cy="512762"/>
            <a:chOff x="6572250" y="681037"/>
            <a:chExt cx="2262187" cy="3803650"/>
          </a:xfrm>
        </p:grpSpPr>
        <p:sp>
          <p:nvSpPr>
            <p:cNvPr id="831" name="Google Shape;831;p4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0"/>
            <p:cNvSpPr txBox="1"/>
            <p:nvPr/>
          </p:nvSpPr>
          <p:spPr>
            <a:xfrm>
              <a:off x="6678612" y="681037"/>
              <a:ext cx="1665287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0"/>
            <p:cNvSpPr txBox="1"/>
            <p:nvPr/>
          </p:nvSpPr>
          <p:spPr>
            <a:xfrm>
              <a:off x="6689725" y="1104900"/>
              <a:ext cx="93980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6" name="Google Shape;836;p40"/>
            <p:cNvGrpSpPr/>
            <p:nvPr/>
          </p:nvGrpSpPr>
          <p:grpSpPr>
            <a:xfrm>
              <a:off x="7542853" y="1057138"/>
              <a:ext cx="917248" cy="235156"/>
              <a:chOff x="979487" y="4073525"/>
              <a:chExt cx="1144587" cy="225425"/>
            </a:xfrm>
          </p:grpSpPr>
          <p:sp>
            <p:nvSpPr>
              <p:cNvPr id="837" name="Google Shape;837;p40"/>
              <p:cNvSpPr/>
              <p:nvPr/>
            </p:nvSpPr>
            <p:spPr>
              <a:xfrm>
                <a:off x="979487" y="4073525"/>
                <a:ext cx="11445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1006475" y="4097337"/>
                <a:ext cx="10922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40"/>
            <p:cNvSpPr txBox="1"/>
            <p:nvPr/>
          </p:nvSpPr>
          <p:spPr>
            <a:xfrm>
              <a:off x="6700837" y="1622425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p40"/>
            <p:cNvGrpSpPr/>
            <p:nvPr/>
          </p:nvGrpSpPr>
          <p:grpSpPr>
            <a:xfrm>
              <a:off x="7532045" y="1576444"/>
              <a:ext cx="928698" cy="212725"/>
              <a:chOff x="969962" y="4075112"/>
              <a:chExt cx="1158875" cy="220662"/>
            </a:xfrm>
          </p:grpSpPr>
          <p:sp>
            <p:nvSpPr>
              <p:cNvPr id="841" name="Google Shape;841;p40"/>
              <p:cNvSpPr/>
              <p:nvPr/>
            </p:nvSpPr>
            <p:spPr>
              <a:xfrm>
                <a:off x="969962" y="4075112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996950" y="4098925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3" name="Google Shape;843;p40"/>
            <p:cNvSpPr txBox="1"/>
            <p:nvPr/>
          </p:nvSpPr>
          <p:spPr>
            <a:xfrm>
              <a:off x="6689725" y="2152650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0"/>
            <p:cNvSpPr txBox="1"/>
            <p:nvPr/>
          </p:nvSpPr>
          <p:spPr>
            <a:xfrm>
              <a:off x="6710362" y="2624137"/>
              <a:ext cx="949325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40"/>
            <p:cNvGrpSpPr/>
            <p:nvPr/>
          </p:nvGrpSpPr>
          <p:grpSpPr>
            <a:xfrm>
              <a:off x="7521910" y="2588035"/>
              <a:ext cx="917554" cy="236263"/>
              <a:chOff x="981075" y="4081462"/>
              <a:chExt cx="1143000" cy="217487"/>
            </a:xfrm>
          </p:grpSpPr>
          <p:sp>
            <p:nvSpPr>
              <p:cNvPr id="846" name="Google Shape;846;p40"/>
              <p:cNvSpPr/>
              <p:nvPr/>
            </p:nvSpPr>
            <p:spPr>
              <a:xfrm>
                <a:off x="981075" y="4081462"/>
                <a:ext cx="11430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1008062" y="4103687"/>
                <a:ext cx="10906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8" name="Google Shape;848;p4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9" name="Google Shape;849;p40"/>
            <p:cNvGrpSpPr/>
            <p:nvPr/>
          </p:nvGrpSpPr>
          <p:grpSpPr>
            <a:xfrm>
              <a:off x="7521887" y="2106612"/>
              <a:ext cx="927749" cy="223837"/>
              <a:chOff x="973137" y="4076700"/>
              <a:chExt cx="1155700" cy="223837"/>
            </a:xfrm>
          </p:grpSpPr>
          <p:sp>
            <p:nvSpPr>
              <p:cNvPr id="850" name="Google Shape;850;p40"/>
              <p:cNvSpPr/>
              <p:nvPr/>
            </p:nvSpPr>
            <p:spPr>
              <a:xfrm>
                <a:off x="973137" y="4076700"/>
                <a:ext cx="11557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1000125" y="4098925"/>
                <a:ext cx="1103312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2" name="Google Shape;852;p40"/>
            <p:cNvSpPr txBox="1"/>
            <p:nvPr/>
          </p:nvSpPr>
          <p:spPr>
            <a:xfrm>
              <a:off x="8332787" y="681037"/>
              <a:ext cx="106362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8759825" y="4143375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6572250" y="4249737"/>
              <a:ext cx="189865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6678612" y="4308475"/>
              <a:ext cx="1697037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838950" y="3778250"/>
              <a:ext cx="246062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7116762" y="3789362"/>
              <a:ext cx="255587" cy="2238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404100" y="3778250"/>
              <a:ext cx="246062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0"/>
            <p:cNvSpPr txBox="1"/>
            <p:nvPr/>
          </p:nvSpPr>
          <p:spPr>
            <a:xfrm>
              <a:off x="8034337" y="2917825"/>
              <a:ext cx="138112" cy="120173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3" name="Google Shape;863;p40"/>
          <p:cNvCxnSpPr/>
          <p:nvPr/>
        </p:nvCxnSpPr>
        <p:spPr>
          <a:xfrm flipH="1">
            <a:off x="7654925" y="2365375"/>
            <a:ext cx="1587" cy="3960812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4" name="Google Shape;864;p40"/>
          <p:cNvSpPr txBox="1"/>
          <p:nvPr/>
        </p:nvSpPr>
        <p:spPr>
          <a:xfrm>
            <a:off x="5000625" y="4735512"/>
            <a:ext cx="11715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terminates</a:t>
            </a:r>
            <a:endParaRPr/>
          </a:p>
        </p:txBody>
      </p:sp>
      <p:cxnSp>
        <p:nvCxnSpPr>
          <p:cNvPr id="865" name="Google Shape;865;p40"/>
          <p:cNvCxnSpPr/>
          <p:nvPr/>
        </p:nvCxnSpPr>
        <p:spPr>
          <a:xfrm flipH="1">
            <a:off x="6103937" y="2303462"/>
            <a:ext cx="23812" cy="2459037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6" name="Google Shape;866;p40"/>
          <p:cNvCxnSpPr/>
          <p:nvPr/>
        </p:nvCxnSpPr>
        <p:spPr>
          <a:xfrm flipH="1">
            <a:off x="6111875" y="2740025"/>
            <a:ext cx="1571625" cy="95567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7" name="Google Shape;867;p40"/>
          <p:cNvSpPr txBox="1"/>
          <p:nvPr/>
        </p:nvSpPr>
        <p:spPr>
          <a:xfrm>
            <a:off x="5257800" y="3525837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6059487" y="3649662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0"/>
          <p:cNvSpPr txBox="1"/>
          <p:nvPr/>
        </p:nvSpPr>
        <p:spPr>
          <a:xfrm>
            <a:off x="5100637" y="2190750"/>
            <a:ext cx="9731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0" name="Google Shape;870;p40"/>
          <p:cNvCxnSpPr/>
          <p:nvPr/>
        </p:nvCxnSpPr>
        <p:spPr>
          <a:xfrm>
            <a:off x="6172200" y="2386012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40"/>
          <p:cNvSpPr txBox="1"/>
          <p:nvPr/>
        </p:nvSpPr>
        <p:spPr>
          <a:xfrm>
            <a:off x="6303962" y="2371725"/>
            <a:ext cx="1171575" cy="242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0"/>
          <p:cNvSpPr txBox="1"/>
          <p:nvPr/>
        </p:nvSpPr>
        <p:spPr>
          <a:xfrm>
            <a:off x="6259512" y="2257425"/>
            <a:ext cx="1273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req_conn(x)</a:t>
            </a:r>
            <a:endParaRPr/>
          </a:p>
        </p:txBody>
      </p:sp>
      <p:sp>
        <p:nvSpPr>
          <p:cNvPr id="873" name="Google Shape;873;p40"/>
          <p:cNvSpPr txBox="1"/>
          <p:nvPr/>
        </p:nvSpPr>
        <p:spPr>
          <a:xfrm>
            <a:off x="7718425" y="2597150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7610475" y="2714625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40"/>
          <p:cNvGrpSpPr/>
          <p:nvPr/>
        </p:nvGrpSpPr>
        <p:grpSpPr>
          <a:xfrm>
            <a:off x="6359525" y="2933700"/>
            <a:ext cx="1274762" cy="336550"/>
            <a:chOff x="1690687" y="3309937"/>
            <a:chExt cx="1274762" cy="336550"/>
          </a:xfrm>
        </p:grpSpPr>
        <p:sp>
          <p:nvSpPr>
            <p:cNvPr id="876" name="Google Shape;876;p40"/>
            <p:cNvSpPr txBox="1"/>
            <p:nvPr/>
          </p:nvSpPr>
          <p:spPr>
            <a:xfrm>
              <a:off x="1804987" y="3370262"/>
              <a:ext cx="1071562" cy="260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1690687" y="3309937"/>
              <a:ext cx="12747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acc_conn(x)</a:t>
              </a:r>
              <a:endParaRPr/>
            </a:p>
          </p:txBody>
        </p:sp>
      </p:grpSp>
      <p:cxnSp>
        <p:nvCxnSpPr>
          <p:cNvPr id="878" name="Google Shape;878;p40"/>
          <p:cNvCxnSpPr/>
          <p:nvPr/>
        </p:nvCxnSpPr>
        <p:spPr>
          <a:xfrm>
            <a:off x="6154737" y="3722687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9" name="Google Shape;879;p40"/>
          <p:cNvSpPr txBox="1"/>
          <p:nvPr/>
        </p:nvSpPr>
        <p:spPr>
          <a:xfrm>
            <a:off x="6400800" y="3705225"/>
            <a:ext cx="962025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6351587" y="3659187"/>
            <a:ext cx="109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data(x+1)</a:t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>
            <a:off x="7604125" y="4006850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762875" y="3767137"/>
            <a:ext cx="11715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data(x+1)</a:t>
            </a:r>
            <a:endParaRPr/>
          </a:p>
        </p:txBody>
      </p:sp>
      <p:grpSp>
        <p:nvGrpSpPr>
          <p:cNvPr id="883" name="Google Shape;883;p40"/>
          <p:cNvGrpSpPr/>
          <p:nvPr/>
        </p:nvGrpSpPr>
        <p:grpSpPr>
          <a:xfrm>
            <a:off x="6073775" y="4449762"/>
            <a:ext cx="2405062" cy="476250"/>
            <a:chOff x="6061075" y="4438650"/>
            <a:chExt cx="2405062" cy="476250"/>
          </a:xfrm>
        </p:grpSpPr>
        <p:cxnSp>
          <p:nvCxnSpPr>
            <p:cNvPr id="884" name="Google Shape;884;p40"/>
            <p:cNvCxnSpPr/>
            <p:nvPr/>
          </p:nvCxnSpPr>
          <p:spPr>
            <a:xfrm>
              <a:off x="6061075" y="4684712"/>
              <a:ext cx="2405062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5" name="Google Shape;885;p40"/>
            <p:cNvSpPr txBox="1"/>
            <p:nvPr/>
          </p:nvSpPr>
          <p:spPr>
            <a:xfrm>
              <a:off x="6332537" y="4438650"/>
              <a:ext cx="1120775" cy="476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connection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 completes</a:t>
              </a:r>
              <a:endParaRPr/>
            </a:p>
          </p:txBody>
        </p:sp>
      </p:grpSp>
      <p:sp>
        <p:nvSpPr>
          <p:cNvPr id="886" name="Google Shape;886;p40"/>
          <p:cNvSpPr txBox="1"/>
          <p:nvPr/>
        </p:nvSpPr>
        <p:spPr>
          <a:xfrm>
            <a:off x="7667625" y="4702175"/>
            <a:ext cx="11715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forgets x</a:t>
            </a:r>
            <a:endParaRPr/>
          </a:p>
        </p:txBody>
      </p:sp>
      <p:grpSp>
        <p:nvGrpSpPr>
          <p:cNvPr id="887" name="Google Shape;887;p40"/>
          <p:cNvGrpSpPr/>
          <p:nvPr/>
        </p:nvGrpSpPr>
        <p:grpSpPr>
          <a:xfrm>
            <a:off x="5667375" y="1776412"/>
            <a:ext cx="620712" cy="487362"/>
            <a:chOff x="-69850" y="2338387"/>
            <a:chExt cx="1557337" cy="1754187"/>
          </a:xfrm>
        </p:grpSpPr>
        <p:pic>
          <p:nvPicPr>
            <p:cNvPr descr="desktop_computer_stylized_medium" id="888" name="Google Shape;888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9" name="Google Shape;889;p4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475537" y="1757362"/>
            <a:ext cx="336550" cy="512762"/>
            <a:chOff x="6572250" y="681037"/>
            <a:chExt cx="2262187" cy="3803650"/>
          </a:xfrm>
        </p:grpSpPr>
        <p:sp>
          <p:nvSpPr>
            <p:cNvPr id="891" name="Google Shape;891;p4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0"/>
            <p:cNvSpPr txBox="1"/>
            <p:nvPr/>
          </p:nvSpPr>
          <p:spPr>
            <a:xfrm>
              <a:off x="6678612" y="681037"/>
              <a:ext cx="1665287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0"/>
            <p:cNvSpPr txBox="1"/>
            <p:nvPr/>
          </p:nvSpPr>
          <p:spPr>
            <a:xfrm>
              <a:off x="6689725" y="1104900"/>
              <a:ext cx="93980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6" name="Google Shape;896;p40"/>
            <p:cNvGrpSpPr/>
            <p:nvPr/>
          </p:nvGrpSpPr>
          <p:grpSpPr>
            <a:xfrm>
              <a:off x="7542853" y="1057138"/>
              <a:ext cx="917248" cy="235156"/>
              <a:chOff x="979487" y="4073525"/>
              <a:chExt cx="1144587" cy="225425"/>
            </a:xfrm>
          </p:grpSpPr>
          <p:sp>
            <p:nvSpPr>
              <p:cNvPr id="897" name="Google Shape;897;p40"/>
              <p:cNvSpPr/>
              <p:nvPr/>
            </p:nvSpPr>
            <p:spPr>
              <a:xfrm>
                <a:off x="979487" y="4073525"/>
                <a:ext cx="11445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1006475" y="4097337"/>
                <a:ext cx="10922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9" name="Google Shape;899;p40"/>
            <p:cNvSpPr txBox="1"/>
            <p:nvPr/>
          </p:nvSpPr>
          <p:spPr>
            <a:xfrm>
              <a:off x="6700837" y="1622425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0" name="Google Shape;900;p40"/>
            <p:cNvGrpSpPr/>
            <p:nvPr/>
          </p:nvGrpSpPr>
          <p:grpSpPr>
            <a:xfrm>
              <a:off x="7532045" y="1576444"/>
              <a:ext cx="928698" cy="212725"/>
              <a:chOff x="969962" y="4075112"/>
              <a:chExt cx="1158875" cy="220662"/>
            </a:xfrm>
          </p:grpSpPr>
          <p:sp>
            <p:nvSpPr>
              <p:cNvPr id="901" name="Google Shape;901;p40"/>
              <p:cNvSpPr/>
              <p:nvPr/>
            </p:nvSpPr>
            <p:spPr>
              <a:xfrm>
                <a:off x="969962" y="4075112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996950" y="4098925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3" name="Google Shape;903;p40"/>
            <p:cNvSpPr txBox="1"/>
            <p:nvPr/>
          </p:nvSpPr>
          <p:spPr>
            <a:xfrm>
              <a:off x="6689725" y="2152650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0"/>
            <p:cNvSpPr txBox="1"/>
            <p:nvPr/>
          </p:nvSpPr>
          <p:spPr>
            <a:xfrm>
              <a:off x="6710362" y="2624137"/>
              <a:ext cx="949325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p40"/>
            <p:cNvGrpSpPr/>
            <p:nvPr/>
          </p:nvGrpSpPr>
          <p:grpSpPr>
            <a:xfrm>
              <a:off x="7521910" y="2588035"/>
              <a:ext cx="917554" cy="236263"/>
              <a:chOff x="981075" y="4081462"/>
              <a:chExt cx="1143000" cy="217487"/>
            </a:xfrm>
          </p:grpSpPr>
          <p:sp>
            <p:nvSpPr>
              <p:cNvPr id="906" name="Google Shape;906;p40"/>
              <p:cNvSpPr/>
              <p:nvPr/>
            </p:nvSpPr>
            <p:spPr>
              <a:xfrm>
                <a:off x="981075" y="4081462"/>
                <a:ext cx="11430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1008062" y="4103687"/>
                <a:ext cx="10906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8" name="Google Shape;908;p4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9" name="Google Shape;909;p40"/>
            <p:cNvGrpSpPr/>
            <p:nvPr/>
          </p:nvGrpSpPr>
          <p:grpSpPr>
            <a:xfrm>
              <a:off x="7521887" y="2106612"/>
              <a:ext cx="927749" cy="223837"/>
              <a:chOff x="973137" y="4076700"/>
              <a:chExt cx="1155700" cy="223837"/>
            </a:xfrm>
          </p:grpSpPr>
          <p:sp>
            <p:nvSpPr>
              <p:cNvPr id="910" name="Google Shape;910;p40"/>
              <p:cNvSpPr/>
              <p:nvPr/>
            </p:nvSpPr>
            <p:spPr>
              <a:xfrm>
                <a:off x="973137" y="4076700"/>
                <a:ext cx="11557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1000125" y="4098925"/>
                <a:ext cx="1103312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2" name="Google Shape;912;p40"/>
            <p:cNvSpPr txBox="1"/>
            <p:nvPr/>
          </p:nvSpPr>
          <p:spPr>
            <a:xfrm>
              <a:off x="8332787" y="681037"/>
              <a:ext cx="106362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8759825" y="4143375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6572250" y="4249737"/>
              <a:ext cx="189865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6678612" y="4308475"/>
              <a:ext cx="1697037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6838950" y="3778250"/>
              <a:ext cx="246062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7116762" y="3789362"/>
              <a:ext cx="255587" cy="2238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7404100" y="3778250"/>
              <a:ext cx="246062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0"/>
            <p:cNvSpPr txBox="1"/>
            <p:nvPr/>
          </p:nvSpPr>
          <p:spPr>
            <a:xfrm>
              <a:off x="8034337" y="2917825"/>
              <a:ext cx="138112" cy="120173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28" name="Google Shape;928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29" name="Google Shape;929;p41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connection management </a:t>
            </a:r>
            <a:endParaRPr/>
          </a:p>
        </p:txBody>
      </p:sp>
      <p:pic>
        <p:nvPicPr>
          <p:cNvPr descr="underline_base" id="930" name="Google Shape;9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41"/>
          <p:cNvSpPr txBox="1"/>
          <p:nvPr/>
        </p:nvSpPr>
        <p:spPr>
          <a:xfrm>
            <a:off x="447675" y="104298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Recall TCP segment structure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32-bit for sequence # field, so it allows more than 4 billion sequence numbers</a:t>
            </a:r>
            <a:endParaRPr/>
          </a:p>
        </p:txBody>
      </p:sp>
      <p:sp>
        <p:nvSpPr>
          <p:cNvPr id="932" name="Google Shape;932;p41"/>
          <p:cNvSpPr txBox="1"/>
          <p:nvPr/>
        </p:nvSpPr>
        <p:spPr>
          <a:xfrm>
            <a:off x="533400" y="3889375"/>
            <a:ext cx="2001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Segment</a:t>
            </a:r>
            <a:endParaRPr/>
          </a:p>
        </p:txBody>
      </p:sp>
      <p:pic>
        <p:nvPicPr>
          <p:cNvPr descr="tcp-frame.jpg" id="933" name="Google Shape;93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787" y="2616200"/>
            <a:ext cx="5768975" cy="37099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39" name="Google Shape;939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0" name="Google Shape;940;p42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connection management </a:t>
            </a:r>
            <a:endParaRPr/>
          </a:p>
        </p:txBody>
      </p:sp>
      <p:pic>
        <p:nvPicPr>
          <p:cNvPr descr="underline_base" id="941" name="Google Shape;9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42"/>
          <p:cNvSpPr txBox="1"/>
          <p:nvPr/>
        </p:nvSpPr>
        <p:spPr>
          <a:xfrm>
            <a:off x="447675" y="122078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uses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three-way handshaking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</a:t>
            </a:r>
            <a:endParaRPr/>
          </a:p>
        </p:txBody>
      </p:sp>
      <p:pic>
        <p:nvPicPr>
          <p:cNvPr descr="3-way-hs.jpg" id="943" name="Google Shape;94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1747837"/>
            <a:ext cx="7383462" cy="43576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944" name="Google Shape;944;p42"/>
          <p:cNvSpPr txBox="1"/>
          <p:nvPr/>
        </p:nvSpPr>
        <p:spPr>
          <a:xfrm>
            <a:off x="928687" y="6249987"/>
            <a:ext cx="6924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3-way Handshake Protocol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50" name="Google Shape;950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51" name="Google Shape;951;p43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connection management </a:t>
            </a:r>
            <a:endParaRPr/>
          </a:p>
        </p:txBody>
      </p:sp>
      <p:pic>
        <p:nvPicPr>
          <p:cNvPr descr="underline_base" id="952" name="Google Shape;9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43"/>
          <p:cNvSpPr txBox="1"/>
          <p:nvPr/>
        </p:nvSpPr>
        <p:spPr>
          <a:xfrm>
            <a:off x="447675" y="1220787"/>
            <a:ext cx="8439150" cy="517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again uses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three-way handshaking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disconnect </a:t>
            </a:r>
            <a:endParaRPr/>
          </a:p>
        </p:txBody>
      </p:sp>
      <p:sp>
        <p:nvSpPr>
          <p:cNvPr id="954" name="Google Shape;954;p43"/>
          <p:cNvSpPr txBox="1"/>
          <p:nvPr/>
        </p:nvSpPr>
        <p:spPr>
          <a:xfrm>
            <a:off x="928687" y="6249987"/>
            <a:ext cx="6924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Disconnect Protocol </a:t>
            </a:r>
            <a:endParaRPr/>
          </a:p>
        </p:txBody>
      </p:sp>
      <p:pic>
        <p:nvPicPr>
          <p:cNvPr descr="3-way-disconnect.jpg" id="955" name="Google Shape;95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87" y="1741487"/>
            <a:ext cx="7980362" cy="4368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61" name="Google Shape;961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2" name="Google Shape;962;p44"/>
          <p:cNvSpPr txBox="1"/>
          <p:nvPr>
            <p:ph idx="1" type="body"/>
          </p:nvPr>
        </p:nvSpPr>
        <p:spPr>
          <a:xfrm>
            <a:off x="533400" y="1600200"/>
            <a:ext cx="77628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congestion</a:t>
            </a:r>
            <a:r>
              <a:rPr b="0" i="0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informally: “too many sources sending too much data too fast for </a:t>
            </a: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handle”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different from flow control!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manifestations: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lost packets (buffer overflow at routers)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long delays (queuing in router buffers)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top-10 problem!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963" name="Google Shape;9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44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congestion control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70" name="Google Shape;970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71" name="Google Shape;971;p45"/>
          <p:cNvSpPr txBox="1"/>
          <p:nvPr>
            <p:ph idx="1" type="body"/>
          </p:nvPr>
        </p:nvSpPr>
        <p:spPr>
          <a:xfrm>
            <a:off x="533400" y="1471612"/>
            <a:ext cx="776287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congestion</a:t>
            </a:r>
            <a:r>
              <a:rPr b="0" i="0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Reasons behind congestion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failed link,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number of transmitted packets exceed network capacity,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larger number of nodes than expected,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etc.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congested, network suffers delays, possible retransmissions, incapability of a node to receive quickly due to being busy sending (or attempting to send), ..etc.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972" name="Google Shape;9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5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congestion control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79" name="Google Shape;979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80" name="Google Shape;980;p46"/>
          <p:cNvSpPr txBox="1"/>
          <p:nvPr>
            <p:ph type="title"/>
          </p:nvPr>
        </p:nvSpPr>
        <p:spPr>
          <a:xfrm>
            <a:off x="476250" y="273050"/>
            <a:ext cx="77724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Approaches towards congestion control</a:t>
            </a:r>
            <a:endParaRPr/>
          </a:p>
        </p:txBody>
      </p:sp>
      <p:sp>
        <p:nvSpPr>
          <p:cNvPr id="981" name="Google Shape;981;p46"/>
          <p:cNvSpPr txBox="1"/>
          <p:nvPr/>
        </p:nvSpPr>
        <p:spPr>
          <a:xfrm>
            <a:off x="542925" y="1504950"/>
            <a:ext cx="8154987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broad approaches towards congestion control:</a:t>
            </a:r>
            <a:endParaRPr/>
          </a:p>
        </p:txBody>
      </p:sp>
      <p:pic>
        <p:nvPicPr>
          <p:cNvPr descr="underline_base" id="982" name="Google Shape;9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919162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6"/>
          <p:cNvSpPr txBox="1"/>
          <p:nvPr/>
        </p:nvSpPr>
        <p:spPr>
          <a:xfrm>
            <a:off x="508000" y="2786062"/>
            <a:ext cx="3487737" cy="32512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6"/>
          <p:cNvSpPr txBox="1"/>
          <p:nvPr/>
        </p:nvSpPr>
        <p:spPr>
          <a:xfrm>
            <a:off x="768350" y="2341562"/>
            <a:ext cx="2979737" cy="75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6"/>
          <p:cNvSpPr txBox="1"/>
          <p:nvPr>
            <p:ph idx="1" type="body"/>
          </p:nvPr>
        </p:nvSpPr>
        <p:spPr>
          <a:xfrm>
            <a:off x="739775" y="2359025"/>
            <a:ext cx="329565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end-end congestion control: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explicit feedback from network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inferred from end-system observed loss, delay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approach taken by TCP</a:t>
            </a:r>
            <a:endParaRPr/>
          </a:p>
        </p:txBody>
      </p:sp>
      <p:sp>
        <p:nvSpPr>
          <p:cNvPr id="986" name="Google Shape;986;p46"/>
          <p:cNvSpPr txBox="1"/>
          <p:nvPr/>
        </p:nvSpPr>
        <p:spPr>
          <a:xfrm>
            <a:off x="4678362" y="2814637"/>
            <a:ext cx="3690937" cy="32512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6"/>
          <p:cNvSpPr txBox="1"/>
          <p:nvPr/>
        </p:nvSpPr>
        <p:spPr>
          <a:xfrm>
            <a:off x="4865687" y="2406650"/>
            <a:ext cx="3300412" cy="709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6"/>
          <p:cNvSpPr txBox="1"/>
          <p:nvPr>
            <p:ph idx="1" type="body"/>
          </p:nvPr>
        </p:nvSpPr>
        <p:spPr>
          <a:xfrm>
            <a:off x="4849812" y="2360612"/>
            <a:ext cx="3549650" cy="390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network-assisted congestion control:</a:t>
            </a:r>
            <a:endParaRPr/>
          </a:p>
          <a:p>
            <a:pPr indent="-282575" lvl="0" marL="282575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 provide feedback to end systems</a:t>
            </a:r>
            <a:endParaRPr/>
          </a:p>
          <a:p>
            <a:pPr indent="-179387" lvl="1" marL="5762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 bit indicating congestion (SNA, DECbit, TCP/IP ECN, ATM)</a:t>
            </a:r>
            <a:endParaRPr/>
          </a:p>
          <a:p>
            <a:pPr indent="-179387" lvl="1" marL="5762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explicit rate for sender to send 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994" name="Google Shape;994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5" name="Google Shape;995;p47"/>
          <p:cNvSpPr txBox="1"/>
          <p:nvPr>
            <p:ph idx="1" type="body"/>
          </p:nvPr>
        </p:nvSpPr>
        <p:spPr>
          <a:xfrm>
            <a:off x="533400" y="1471612"/>
            <a:ext cx="776287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are several ways to handle congestion: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elimination 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Buffer allocation 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Choke packets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996" name="Google Shape;9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47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7" y="7731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533400" y="190500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segment structure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2897187" y="1512887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811462" y="1628775"/>
            <a:ext cx="3951287" cy="48053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port #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056187" y="1592262"/>
            <a:ext cx="1381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 port #</a:t>
            </a: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2814637" y="2003425"/>
            <a:ext cx="39465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2808287" y="2382837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rot="10800000">
            <a:off x="4754562" y="1628775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4297362" y="1098550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5297487" y="1344612"/>
            <a:ext cx="14271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 rot="10800000">
            <a:off x="2789237" y="1355725"/>
            <a:ext cx="13414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3863975" y="4567237"/>
            <a:ext cx="200501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(variable length)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444875" y="1982787"/>
            <a:ext cx="2486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endParaRPr/>
          </a:p>
        </p:txBody>
      </p:sp>
      <p:cxnSp>
        <p:nvCxnSpPr>
          <p:cNvPr id="161" name="Google Shape;161;p21"/>
          <p:cNvCxnSpPr/>
          <p:nvPr/>
        </p:nvCxnSpPr>
        <p:spPr>
          <a:xfrm>
            <a:off x="2817812" y="2763837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3044825" y="2382837"/>
            <a:ext cx="3409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2813050" y="3159125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2808287" y="3549650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2808287" y="4111625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4768850" y="2767012"/>
            <a:ext cx="4762" cy="7778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4870450" y="2770187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window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895850" y="3165475"/>
            <a:ext cx="1822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Urg data pointer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179762" y="3146425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532312" y="2798762"/>
            <a:ext cx="307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rot="10800000">
            <a:off x="4611687" y="2757487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4449762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 rot="10800000">
            <a:off x="4283075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/>
          <p:nvPr/>
        </p:nvCxnSpPr>
        <p:spPr>
          <a:xfrm rot="10800000">
            <a:off x="4121150" y="2767012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 rot="10800000">
            <a:off x="3963987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 rot="10800000">
            <a:off x="3792537" y="2771775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365625" y="2794000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4192587" y="2794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030662" y="2789237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3878262" y="2789237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711575" y="2789237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2759075" y="2697162"/>
            <a:ext cx="5778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238500" y="2697162"/>
            <a:ext cx="568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 rot="10800000">
            <a:off x="3287712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3317875" y="3648075"/>
            <a:ext cx="289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(variable length)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342900" y="942975"/>
            <a:ext cx="220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URG: urgent data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 not used)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0" y="1633537"/>
            <a:ext cx="27114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ACK: ACK #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indicating segment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received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0" y="2593975"/>
            <a:ext cx="28971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PSH: for receiver to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data immediately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upper layer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 not used)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0" y="3910012"/>
            <a:ext cx="264318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RST, SYN, FIN: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estbl. (setup, teardown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commands)</a:t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2470150" y="1363662"/>
            <a:ext cx="1397000" cy="14652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2593975" y="2260600"/>
            <a:ext cx="1441450" cy="6683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 flipH="1" rot="10800000">
            <a:off x="2397125" y="3041650"/>
            <a:ext cx="1827212" cy="2444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" name="Google Shape;193;p21"/>
          <p:cNvSpPr/>
          <p:nvPr/>
        </p:nvSpPr>
        <p:spPr>
          <a:xfrm>
            <a:off x="2227262" y="3105150"/>
            <a:ext cx="2478087" cy="1266825"/>
          </a:xfrm>
          <a:custGeom>
            <a:rect b="b" l="l" r="r" t="t"/>
            <a:pathLst>
              <a:path extrusionOk="0" h="444" w="1458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132637" y="3008312"/>
            <a:ext cx="1863725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bytes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rcvr willing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accept;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for flow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7132637" y="1522412"/>
            <a:ext cx="17716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bytes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segments!)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82550" y="5180012"/>
            <a:ext cx="23479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checksum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 in UDP)</a:t>
            </a:r>
            <a:endParaRPr/>
          </a:p>
        </p:txBody>
      </p:sp>
      <p:cxnSp>
        <p:nvCxnSpPr>
          <p:cNvPr id="197" name="Google Shape;197;p21"/>
          <p:cNvCxnSpPr/>
          <p:nvPr/>
        </p:nvCxnSpPr>
        <p:spPr>
          <a:xfrm flipH="1" rot="10800000">
            <a:off x="2266950" y="3429000"/>
            <a:ext cx="2105025" cy="198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/>
          <p:nvPr/>
        </p:nvCxnSpPr>
        <p:spPr>
          <a:xfrm rot="10800000">
            <a:off x="6686550" y="3019425"/>
            <a:ext cx="809625" cy="4667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21"/>
          <p:cNvCxnSpPr/>
          <p:nvPr/>
        </p:nvCxnSpPr>
        <p:spPr>
          <a:xfrm flipH="1">
            <a:off x="6619875" y="1724025"/>
            <a:ext cx="552450" cy="8858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 flipH="1">
            <a:off x="6581775" y="1714500"/>
            <a:ext cx="571500" cy="5238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1"/>
          <p:cNvCxnSpPr/>
          <p:nvPr/>
        </p:nvCxnSpPr>
        <p:spPr>
          <a:xfrm flipH="1" rot="10800000">
            <a:off x="2406650" y="3789362"/>
            <a:ext cx="2551112" cy="245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21"/>
          <p:cNvSpPr txBox="1"/>
          <p:nvPr/>
        </p:nvSpPr>
        <p:spPr>
          <a:xfrm>
            <a:off x="192087" y="5867400"/>
            <a:ext cx="24225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sender and receiver negotiation of MSS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03" name="Google Shape;1003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04" name="Google Shape;1004;p48"/>
          <p:cNvSpPr txBox="1"/>
          <p:nvPr>
            <p:ph idx="1" type="body"/>
          </p:nvPr>
        </p:nvSpPr>
        <p:spPr>
          <a:xfrm>
            <a:off x="533400" y="1471612"/>
            <a:ext cx="776287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Congestion – Packet Elimination 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excessive buildup of packets occur at a node, eliminate some of them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reduces the network load but suffer loss of packets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eventually, the higher level protocol will handle this loss by retransmitting the packets, hoping for sure that the congestion has subsided </a:t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005" name="Google Shape;100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48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12" name="Google Shape;1012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13" name="Google Shape;1013;p49"/>
          <p:cNvSpPr txBox="1"/>
          <p:nvPr>
            <p:ph idx="1" type="body"/>
          </p:nvPr>
        </p:nvSpPr>
        <p:spPr>
          <a:xfrm>
            <a:off x="533400" y="1198562"/>
            <a:ext cx="8113712" cy="565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Congestion – Flow Control 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control the number of packets sent, however it is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really a congestion control approach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 limits the number of packets between two points, whereas congestion often involves packets coming into a node from many sources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solution is to limit the number that can be sent by a node, so the total may not congest the network; this has a bad side effect however; what is it? 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let the nodes communicate with each others so that one reduces its traffic if total traffic is high; this won’t work either, why? 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014" name="Google Shape;10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9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21" name="Google Shape;1021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2" name="Google Shape;1022;p50"/>
          <p:cNvSpPr txBox="1"/>
          <p:nvPr>
            <p:ph idx="1" type="body"/>
          </p:nvPr>
        </p:nvSpPr>
        <p:spPr>
          <a:xfrm>
            <a:off x="533400" y="1198562"/>
            <a:ext cx="8113712" cy="565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Congestion – Buffer Allocation  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very suitable for virtual circuit connections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the circuit is reserved, a specific amount of buffer is allocated to this communication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further requests for the same circuit will consume other portions of the available buffers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there is no more buffers, requests to use that circuit will be rejected and the higher level protocol must then find an alternative route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023" name="Google Shape;10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50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30" name="Google Shape;1030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31" name="Google Shape;1031;p51"/>
          <p:cNvSpPr txBox="1"/>
          <p:nvPr>
            <p:ph idx="1" type="body"/>
          </p:nvPr>
        </p:nvSpPr>
        <p:spPr>
          <a:xfrm>
            <a:off x="325437" y="1198562"/>
            <a:ext cx="8818562" cy="565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– Choke Packets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dynamic way to handle congestion 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node monitors the activity on its outgoing links and traces the utilization of the links 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increased utilization indicates higher risk of congestion 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utilization exceeds specific threshold, the node is put into a warning state 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while in the warning state, if the node receives a packet for further forwarding, it will respond by sending special choke packet to the sender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the sender receives a choke packet, it knows that congestion risk is high and hence reduces the number of sent packets for a period of time</a:t>
            </a:r>
            <a:endParaRPr/>
          </a:p>
          <a:p>
            <a:pPr indent="-2603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time expires without receiving any further choke packets, the sender goes back to its normal transmission rate; otherwise, it reduces the number of sent packets even further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032" name="Google Shape;10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51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39" name="Google Shape;1039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40" name="Google Shape;1040;p52"/>
          <p:cNvSpPr txBox="1"/>
          <p:nvPr/>
        </p:nvSpPr>
        <p:spPr>
          <a:xfrm>
            <a:off x="457200" y="1371600"/>
            <a:ext cx="83756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uses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end-to-end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congestion control since the IP layer provides no explicit feedback regarding congestion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important questions: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can TCP detect network congestion?</a:t>
            </a:r>
            <a:endParaRPr/>
          </a:p>
          <a:p>
            <a:pPr indent="-22733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can it do to limit transmission into congested connection?</a:t>
            </a:r>
            <a:endParaRPr/>
          </a:p>
          <a:p>
            <a:pPr indent="-22733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can transmission be adjusted as perceived congestion changes?</a:t>
            </a:r>
            <a:endParaRPr/>
          </a:p>
          <a:p>
            <a:pPr indent="-22733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1041" name="Google Shape;1041;p52"/>
          <p:cNvSpPr txBox="1"/>
          <p:nvPr>
            <p:ph type="title"/>
          </p:nvPr>
        </p:nvSpPr>
        <p:spPr>
          <a:xfrm>
            <a:off x="2286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congestion control</a:t>
            </a:r>
            <a:endParaRPr/>
          </a:p>
        </p:txBody>
      </p:sp>
      <p:pic>
        <p:nvPicPr>
          <p:cNvPr descr="underline_base" id="1042" name="Google Shape;10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1046162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3"/>
          <p:cNvSpPr txBox="1"/>
          <p:nvPr>
            <p:ph type="title"/>
          </p:nvPr>
        </p:nvSpPr>
        <p:spPr>
          <a:xfrm>
            <a:off x="2286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congestion control</a:t>
            </a:r>
            <a:endParaRPr/>
          </a:p>
        </p:txBody>
      </p:sp>
      <p:sp>
        <p:nvSpPr>
          <p:cNvPr id="1048" name="Google Shape;1048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49" name="Google Shape;1049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050" name="Google Shape;10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104616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53"/>
          <p:cNvSpPr txBox="1"/>
          <p:nvPr/>
        </p:nvSpPr>
        <p:spPr>
          <a:xfrm>
            <a:off x="457200" y="1371600"/>
            <a:ext cx="83756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can TCP detect network congestion?</a:t>
            </a:r>
            <a:endParaRPr/>
          </a:p>
          <a:p>
            <a:pPr indent="-342900" lvl="2" marL="12573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loss occurs (or suspected) then:</a:t>
            </a:r>
            <a:endParaRPr/>
          </a:p>
          <a:p>
            <a:pPr indent="-342900" lvl="3" marL="17145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times out, or</a:t>
            </a:r>
            <a:endParaRPr/>
          </a:p>
          <a:p>
            <a:pPr indent="-342900" lvl="3" marL="17145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duplicate ACKs are received</a:t>
            </a:r>
            <a:endParaRPr/>
          </a:p>
          <a:p>
            <a:pPr indent="-22733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does TCP do to limit transmission?</a:t>
            </a:r>
            <a:endParaRPr/>
          </a:p>
          <a:p>
            <a:pPr indent="-342900" lvl="2" marL="12573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maintains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congestion-window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that imposes constraints on the sender’s transmission rate</a:t>
            </a:r>
            <a:endParaRPr/>
          </a:p>
          <a:p>
            <a:pPr indent="-342900" lvl="2" marL="12573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window decreases when congestion is suspected and increases when network is healthy </a:t>
            </a:r>
            <a:endParaRPr/>
          </a:p>
          <a:p>
            <a:pPr indent="-22733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57" name="Google Shape;1057;p5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058" name="Google Shape;10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74136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54"/>
          <p:cNvSpPr txBox="1"/>
          <p:nvPr>
            <p:ph type="title"/>
          </p:nvPr>
        </p:nvSpPr>
        <p:spPr>
          <a:xfrm>
            <a:off x="2286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congestion control: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additive increase multiplicative decrease (</a:t>
            </a:r>
            <a:r>
              <a:rPr b="1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AIMD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</p:txBody>
      </p:sp>
      <p:sp>
        <p:nvSpPr>
          <p:cNvPr id="1060" name="Google Shape;1060;p54"/>
          <p:cNvSpPr txBox="1"/>
          <p:nvPr/>
        </p:nvSpPr>
        <p:spPr>
          <a:xfrm>
            <a:off x="457200" y="1243012"/>
            <a:ext cx="8375650" cy="541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can transmission be adjusted as perceived congestion changes?</a:t>
            </a:r>
            <a:endParaRPr/>
          </a:p>
          <a:p>
            <a:pPr indent="-342900" lvl="2" marL="12573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transmitting too fast has the potential of congesting the network</a:t>
            </a:r>
            <a:endParaRPr/>
          </a:p>
          <a:p>
            <a:pPr indent="-342900" lvl="2" marL="12573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transmitting too slow has the potential of under-utilizing the network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approach:</a:t>
            </a: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</a:t>
            </a: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increases transmission rate, probing for usable bandwidth, until loss occurs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additive increase: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increase  transmission additively (i.e. add 1MSS, or double MSS, every RTT) until loss detected</a:t>
            </a:r>
            <a:endParaRPr/>
          </a:p>
          <a:p>
            <a:pPr indent="-539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multiplicative decrease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cut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transmission rate (i.e.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half, or put it down to 1MSS) after loss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066" name="Google Shape;1066;p5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7" name="Google Shape;1067;p55"/>
          <p:cNvSpPr txBox="1"/>
          <p:nvPr>
            <p:ph type="title"/>
          </p:nvPr>
        </p:nvSpPr>
        <p:spPr>
          <a:xfrm>
            <a:off x="350837" y="149225"/>
            <a:ext cx="7772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Slow Start </a:t>
            </a:r>
            <a:endParaRPr/>
          </a:p>
        </p:txBody>
      </p:sp>
      <p:sp>
        <p:nvSpPr>
          <p:cNvPr id="1068" name="Google Shape;1068;p55"/>
          <p:cNvSpPr txBox="1"/>
          <p:nvPr>
            <p:ph idx="1" type="body"/>
          </p:nvPr>
        </p:nvSpPr>
        <p:spPr>
          <a:xfrm>
            <a:off x="601662" y="1397000"/>
            <a:ext cx="4249737" cy="492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connection begins, increase rate exponentially until first loss event: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initially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1 MSS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double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every RTT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done by incrementing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every ACK received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summary: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 rate is slow but ramps up exponentially fast</a:t>
            </a:r>
            <a:endParaRPr/>
          </a:p>
        </p:txBody>
      </p:sp>
      <p:cxnSp>
        <p:nvCxnSpPr>
          <p:cNvPr id="1069" name="Google Shape;1069;p55"/>
          <p:cNvCxnSpPr/>
          <p:nvPr/>
        </p:nvCxnSpPr>
        <p:spPr>
          <a:xfrm>
            <a:off x="5616575" y="230981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0" name="Google Shape;1070;p55"/>
          <p:cNvSpPr txBox="1"/>
          <p:nvPr/>
        </p:nvSpPr>
        <p:spPr>
          <a:xfrm>
            <a:off x="5213350" y="1171575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/>
          </a:p>
        </p:txBody>
      </p:sp>
      <p:sp>
        <p:nvSpPr>
          <p:cNvPr id="1071" name="Google Shape;1071;p55"/>
          <p:cNvSpPr txBox="1"/>
          <p:nvPr/>
        </p:nvSpPr>
        <p:spPr>
          <a:xfrm rot="360000">
            <a:off x="6623050" y="2276475"/>
            <a:ext cx="1208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segment</a:t>
            </a:r>
            <a:endParaRPr/>
          </a:p>
        </p:txBody>
      </p:sp>
      <p:sp>
        <p:nvSpPr>
          <p:cNvPr id="1072" name="Google Shape;1072;p55"/>
          <p:cNvSpPr txBox="1"/>
          <p:nvPr/>
        </p:nvSpPr>
        <p:spPr>
          <a:xfrm rot="-5400000">
            <a:off x="5174456" y="2513806"/>
            <a:ext cx="528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sp>
        <p:nvSpPr>
          <p:cNvPr id="1073" name="Google Shape;1073;p55"/>
          <p:cNvSpPr txBox="1"/>
          <p:nvPr/>
        </p:nvSpPr>
        <p:spPr>
          <a:xfrm>
            <a:off x="7650162" y="1157287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cxnSp>
        <p:nvCxnSpPr>
          <p:cNvPr id="1074" name="Google Shape;1074;p55"/>
          <p:cNvCxnSpPr/>
          <p:nvPr/>
        </p:nvCxnSpPr>
        <p:spPr>
          <a:xfrm>
            <a:off x="5611812" y="2124075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5" name="Google Shape;1075;p55"/>
          <p:cNvCxnSpPr/>
          <p:nvPr/>
        </p:nvCxnSpPr>
        <p:spPr>
          <a:xfrm>
            <a:off x="8126412" y="2162175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6" name="Google Shape;1076;p55"/>
          <p:cNvCxnSpPr/>
          <p:nvPr/>
        </p:nvCxnSpPr>
        <p:spPr>
          <a:xfrm rot="10800000">
            <a:off x="5430837" y="2273300"/>
            <a:ext cx="4762" cy="2190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7" name="Google Shape;1077;p55"/>
          <p:cNvCxnSpPr/>
          <p:nvPr/>
        </p:nvCxnSpPr>
        <p:spPr>
          <a:xfrm>
            <a:off x="5440362" y="2879725"/>
            <a:ext cx="4762" cy="2238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8" name="Google Shape;1078;p55"/>
          <p:cNvCxnSpPr/>
          <p:nvPr/>
        </p:nvCxnSpPr>
        <p:spPr>
          <a:xfrm flipH="1" rot="10800000">
            <a:off x="5592762" y="2714625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1079" name="Google Shape;1079;p55"/>
          <p:cNvGrpSpPr/>
          <p:nvPr/>
        </p:nvGrpSpPr>
        <p:grpSpPr>
          <a:xfrm>
            <a:off x="7840662" y="5456237"/>
            <a:ext cx="615950" cy="366712"/>
            <a:chOff x="5265737" y="5599112"/>
            <a:chExt cx="615950" cy="366712"/>
          </a:xfrm>
        </p:grpSpPr>
        <p:sp>
          <p:nvSpPr>
            <p:cNvPr id="1080" name="Google Shape;1080;p55"/>
            <p:cNvSpPr txBox="1"/>
            <p:nvPr/>
          </p:nvSpPr>
          <p:spPr>
            <a:xfrm>
              <a:off x="5305425" y="5676900"/>
              <a:ext cx="514350" cy="2476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5"/>
            <p:cNvSpPr txBox="1"/>
            <p:nvPr/>
          </p:nvSpPr>
          <p:spPr>
            <a:xfrm>
              <a:off x="5265737" y="5599112"/>
              <a:ext cx="6159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</p:grpSp>
      <p:cxnSp>
        <p:nvCxnSpPr>
          <p:cNvPr id="1082" name="Google Shape;1082;p55"/>
          <p:cNvCxnSpPr/>
          <p:nvPr/>
        </p:nvCxnSpPr>
        <p:spPr>
          <a:xfrm>
            <a:off x="5621337" y="309086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3" name="Google Shape;1083;p55"/>
          <p:cNvCxnSpPr/>
          <p:nvPr/>
        </p:nvCxnSpPr>
        <p:spPr>
          <a:xfrm>
            <a:off x="5616575" y="3176587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4" name="Google Shape;1084;p55"/>
          <p:cNvCxnSpPr/>
          <p:nvPr/>
        </p:nvCxnSpPr>
        <p:spPr>
          <a:xfrm flipH="1" rot="10800000">
            <a:off x="5616575" y="3700462"/>
            <a:ext cx="2528887" cy="3619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55"/>
          <p:cNvCxnSpPr/>
          <p:nvPr/>
        </p:nvCxnSpPr>
        <p:spPr>
          <a:xfrm flipH="1" rot="10800000">
            <a:off x="5589587" y="396081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086" name="Google Shape;1086;p55"/>
          <p:cNvSpPr txBox="1"/>
          <p:nvPr/>
        </p:nvSpPr>
        <p:spPr>
          <a:xfrm rot="360000">
            <a:off x="6621462" y="3062287"/>
            <a:ext cx="12779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segments</a:t>
            </a:r>
            <a:endParaRPr/>
          </a:p>
        </p:txBody>
      </p:sp>
      <p:sp>
        <p:nvSpPr>
          <p:cNvPr id="1087" name="Google Shape;1087;p55"/>
          <p:cNvSpPr txBox="1"/>
          <p:nvPr/>
        </p:nvSpPr>
        <p:spPr>
          <a:xfrm rot="360000">
            <a:off x="6713537" y="4076700"/>
            <a:ext cx="1306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segments</a:t>
            </a:r>
            <a:endParaRPr/>
          </a:p>
        </p:txBody>
      </p:sp>
      <p:grpSp>
        <p:nvGrpSpPr>
          <p:cNvPr id="1088" name="Google Shape;1088;p55"/>
          <p:cNvGrpSpPr/>
          <p:nvPr/>
        </p:nvGrpSpPr>
        <p:grpSpPr>
          <a:xfrm>
            <a:off x="5611812" y="4095750"/>
            <a:ext cx="2519362" cy="652462"/>
            <a:chOff x="6276975" y="3514725"/>
            <a:chExt cx="2519362" cy="652462"/>
          </a:xfrm>
        </p:grpSpPr>
        <p:cxnSp>
          <p:nvCxnSpPr>
            <p:cNvPr id="1089" name="Google Shape;1089;p55"/>
            <p:cNvCxnSpPr/>
            <p:nvPr/>
          </p:nvCxnSpPr>
          <p:spPr>
            <a:xfrm>
              <a:off x="6291262" y="351472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90" name="Google Shape;1090;p55"/>
            <p:cNvCxnSpPr/>
            <p:nvPr/>
          </p:nvCxnSpPr>
          <p:spPr>
            <a:xfrm>
              <a:off x="6276975" y="360997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91" name="Google Shape;1091;p55"/>
            <p:cNvCxnSpPr/>
            <p:nvPr/>
          </p:nvCxnSpPr>
          <p:spPr>
            <a:xfrm>
              <a:off x="6291262" y="3714750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92" name="Google Shape;1092;p55"/>
            <p:cNvCxnSpPr/>
            <p:nvPr/>
          </p:nvCxnSpPr>
          <p:spPr>
            <a:xfrm>
              <a:off x="6281737" y="3814762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93" name="Google Shape;1093;p55"/>
          <p:cNvGrpSpPr/>
          <p:nvPr/>
        </p:nvGrpSpPr>
        <p:grpSpPr>
          <a:xfrm flipH="1" rot="10800000">
            <a:off x="5897562" y="4476750"/>
            <a:ext cx="2228850" cy="604837"/>
            <a:chOff x="6276975" y="3514725"/>
            <a:chExt cx="2519362" cy="652462"/>
          </a:xfrm>
        </p:grpSpPr>
        <p:cxnSp>
          <p:nvCxnSpPr>
            <p:cNvPr id="1094" name="Google Shape;1094;p55"/>
            <p:cNvCxnSpPr/>
            <p:nvPr/>
          </p:nvCxnSpPr>
          <p:spPr>
            <a:xfrm>
              <a:off x="6291262" y="351472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95" name="Google Shape;1095;p55"/>
            <p:cNvCxnSpPr/>
            <p:nvPr/>
          </p:nvCxnSpPr>
          <p:spPr>
            <a:xfrm>
              <a:off x="6276975" y="3609975"/>
              <a:ext cx="2505075" cy="34925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96" name="Google Shape;1096;p55"/>
            <p:cNvCxnSpPr/>
            <p:nvPr/>
          </p:nvCxnSpPr>
          <p:spPr>
            <a:xfrm>
              <a:off x="6291262" y="3714750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097" name="Google Shape;1097;p55"/>
            <p:cNvCxnSpPr/>
            <p:nvPr/>
          </p:nvCxnSpPr>
          <p:spPr>
            <a:xfrm>
              <a:off x="6281737" y="3814762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pic>
        <p:nvPicPr>
          <p:cNvPr descr="underline_base" id="1098" name="Google Shape;10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927100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55"/>
          <p:cNvGrpSpPr/>
          <p:nvPr/>
        </p:nvGrpSpPr>
        <p:grpSpPr>
          <a:xfrm>
            <a:off x="5173662" y="1495425"/>
            <a:ext cx="654050" cy="601662"/>
            <a:chOff x="-69850" y="2338387"/>
            <a:chExt cx="1557337" cy="1754187"/>
          </a:xfrm>
        </p:grpSpPr>
        <p:pic>
          <p:nvPicPr>
            <p:cNvPr descr="desktop_computer_stylized_medium" id="1100" name="Google Shape;1100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1" name="Google Shape;1101;p5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55"/>
          <p:cNvGrpSpPr/>
          <p:nvPr/>
        </p:nvGrpSpPr>
        <p:grpSpPr>
          <a:xfrm>
            <a:off x="7908925" y="1509712"/>
            <a:ext cx="382587" cy="547687"/>
            <a:chOff x="6572250" y="681037"/>
            <a:chExt cx="2262187" cy="3803650"/>
          </a:xfrm>
        </p:grpSpPr>
        <p:sp>
          <p:nvSpPr>
            <p:cNvPr id="1103" name="Google Shape;1103;p5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5"/>
            <p:cNvSpPr txBox="1"/>
            <p:nvPr/>
          </p:nvSpPr>
          <p:spPr>
            <a:xfrm>
              <a:off x="6675437" y="681037"/>
              <a:ext cx="1662112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5"/>
            <p:cNvSpPr txBox="1"/>
            <p:nvPr/>
          </p:nvSpPr>
          <p:spPr>
            <a:xfrm>
              <a:off x="6684962" y="1100137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55"/>
            <p:cNvGrpSpPr/>
            <p:nvPr/>
          </p:nvGrpSpPr>
          <p:grpSpPr>
            <a:xfrm>
              <a:off x="7539037" y="1055482"/>
              <a:ext cx="919793" cy="231844"/>
              <a:chOff x="974725" y="4071937"/>
              <a:chExt cx="1147762" cy="222250"/>
            </a:xfrm>
          </p:grpSpPr>
          <p:sp>
            <p:nvSpPr>
              <p:cNvPr id="1109" name="Google Shape;1109;p55"/>
              <p:cNvSpPr/>
              <p:nvPr/>
            </p:nvSpPr>
            <p:spPr>
              <a:xfrm>
                <a:off x="974725" y="4071937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5"/>
              <p:cNvSpPr/>
              <p:nvPr/>
            </p:nvSpPr>
            <p:spPr>
              <a:xfrm>
                <a:off x="998537" y="4094162"/>
                <a:ext cx="11017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55"/>
            <p:cNvSpPr txBox="1"/>
            <p:nvPr/>
          </p:nvSpPr>
          <p:spPr>
            <a:xfrm>
              <a:off x="6704012" y="1617662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2" name="Google Shape;1112;p55"/>
            <p:cNvGrpSpPr/>
            <p:nvPr/>
          </p:nvGrpSpPr>
          <p:grpSpPr>
            <a:xfrm>
              <a:off x="7539678" y="1573383"/>
              <a:ext cx="919793" cy="220377"/>
              <a:chOff x="979487" y="4071937"/>
              <a:chExt cx="1147762" cy="228600"/>
            </a:xfrm>
          </p:grpSpPr>
          <p:sp>
            <p:nvSpPr>
              <p:cNvPr id="1113" name="Google Shape;1113;p55"/>
              <p:cNvSpPr/>
              <p:nvPr/>
            </p:nvSpPr>
            <p:spPr>
              <a:xfrm>
                <a:off x="979487" y="4071937"/>
                <a:ext cx="1147762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5"/>
              <p:cNvSpPr/>
              <p:nvPr/>
            </p:nvSpPr>
            <p:spPr>
              <a:xfrm>
                <a:off x="1001712" y="4095750"/>
                <a:ext cx="1101725" cy="1825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5" name="Google Shape;1115;p55"/>
            <p:cNvSpPr txBox="1"/>
            <p:nvPr/>
          </p:nvSpPr>
          <p:spPr>
            <a:xfrm>
              <a:off x="6694487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5"/>
            <p:cNvSpPr txBox="1"/>
            <p:nvPr/>
          </p:nvSpPr>
          <p:spPr>
            <a:xfrm>
              <a:off x="6713537" y="2632075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55"/>
            <p:cNvGrpSpPr/>
            <p:nvPr/>
          </p:nvGrpSpPr>
          <p:grpSpPr>
            <a:xfrm>
              <a:off x="7520635" y="2588035"/>
              <a:ext cx="920102" cy="231090"/>
              <a:chOff x="979487" y="4081462"/>
              <a:chExt cx="1146175" cy="212725"/>
            </a:xfrm>
          </p:grpSpPr>
          <p:sp>
            <p:nvSpPr>
              <p:cNvPr id="1118" name="Google Shape;1118;p55"/>
              <p:cNvSpPr/>
              <p:nvPr/>
            </p:nvSpPr>
            <p:spPr>
              <a:xfrm>
                <a:off x="979487" y="4081462"/>
                <a:ext cx="1146175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55"/>
              <p:cNvSpPr/>
              <p:nvPr/>
            </p:nvSpPr>
            <p:spPr>
              <a:xfrm>
                <a:off x="1001712" y="4102100"/>
                <a:ext cx="1098550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5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1" name="Google Shape;1121;p55"/>
            <p:cNvGrpSpPr/>
            <p:nvPr/>
          </p:nvGrpSpPr>
          <p:grpSpPr>
            <a:xfrm>
              <a:off x="7520613" y="2103437"/>
              <a:ext cx="929023" cy="220662"/>
              <a:chOff x="971550" y="4073525"/>
              <a:chExt cx="1157287" cy="220662"/>
            </a:xfrm>
          </p:grpSpPr>
          <p:sp>
            <p:nvSpPr>
              <p:cNvPr id="1122" name="Google Shape;1122;p55"/>
              <p:cNvSpPr/>
              <p:nvPr/>
            </p:nvSpPr>
            <p:spPr>
              <a:xfrm>
                <a:off x="971550" y="4073525"/>
                <a:ext cx="11572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5"/>
              <p:cNvSpPr/>
              <p:nvPr/>
            </p:nvSpPr>
            <p:spPr>
              <a:xfrm>
                <a:off x="993775" y="4095750"/>
                <a:ext cx="1111250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4" name="Google Shape;1124;p55"/>
            <p:cNvSpPr txBox="1"/>
            <p:nvPr/>
          </p:nvSpPr>
          <p:spPr>
            <a:xfrm>
              <a:off x="8337550" y="681037"/>
              <a:ext cx="103187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8759825" y="4143375"/>
              <a:ext cx="74612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6572250" y="4252912"/>
              <a:ext cx="1905000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6675437" y="4308475"/>
              <a:ext cx="1698625" cy="1206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6835775" y="3779837"/>
              <a:ext cx="254000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7126287" y="3789362"/>
              <a:ext cx="254000" cy="22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7397750" y="3779837"/>
              <a:ext cx="254000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5"/>
            <p:cNvSpPr txBox="1"/>
            <p:nvPr/>
          </p:nvSpPr>
          <p:spPr>
            <a:xfrm>
              <a:off x="8035925" y="2908300"/>
              <a:ext cx="131762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140" name="Google Shape;1140;p5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41" name="Google Shape;11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1031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5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detecting, reacting to loss</a:t>
            </a:r>
            <a:endParaRPr/>
          </a:p>
        </p:txBody>
      </p:sp>
      <p:sp>
        <p:nvSpPr>
          <p:cNvPr id="1143" name="Google Shape;1143;p56"/>
          <p:cNvSpPr txBox="1"/>
          <p:nvPr>
            <p:ph idx="1" type="body"/>
          </p:nvPr>
        </p:nvSpPr>
        <p:spPr>
          <a:xfrm>
            <a:off x="381000" y="1347787"/>
            <a:ext cx="8577262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loss indicated by timeout: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set to 1 MSS;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 then grows exponentially (as in slow start) to threshold, then grows linearly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loss indicated by 3 duplicate ACKs: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RENO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 ACKs indicate network capable of  delivering some segments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cut in half window then grows linearly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1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Tahoe 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always sets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1 (timeout or 3 duplicate acks)</a:t>
            </a:r>
            <a:endParaRPr/>
          </a:p>
          <a:p>
            <a:pPr indent="-210820" lvl="0" marL="34290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149" name="Google Shape;1149;p5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50" name="Google Shape;1150;p57"/>
          <p:cNvSpPr txBox="1"/>
          <p:nvPr>
            <p:ph idx="1" type="body"/>
          </p:nvPr>
        </p:nvSpPr>
        <p:spPr>
          <a:xfrm>
            <a:off x="341312" y="1219200"/>
            <a:ext cx="7359650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switching from slow-start to congestion avoidance </a:t>
            </a:r>
            <a:endParaRPr/>
          </a:p>
        </p:txBody>
      </p:sp>
      <p:pic>
        <p:nvPicPr>
          <p:cNvPr id="1151" name="Google Shape;11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6487" y="1801812"/>
            <a:ext cx="5105400" cy="2911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152" name="Google Shape;115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5" y="9429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57"/>
          <p:cNvSpPr txBox="1"/>
          <p:nvPr>
            <p:ph type="title"/>
          </p:nvPr>
        </p:nvSpPr>
        <p:spPr>
          <a:xfrm>
            <a:off x="533400" y="139700"/>
            <a:ext cx="8043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congestion avoidance </a:t>
            </a:r>
            <a:endParaRPr/>
          </a:p>
        </p:txBody>
      </p:sp>
      <p:sp>
        <p:nvSpPr>
          <p:cNvPr id="1154" name="Google Shape;1154;p57"/>
          <p:cNvSpPr txBox="1"/>
          <p:nvPr/>
        </p:nvSpPr>
        <p:spPr>
          <a:xfrm>
            <a:off x="541337" y="1644650"/>
            <a:ext cx="2819400" cy="333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should the exponential increase ends?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gets to 1/2 of its value before timeout. Why?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1155" name="Google Shape;1155;p57"/>
          <p:cNvSpPr txBox="1"/>
          <p:nvPr/>
        </p:nvSpPr>
        <p:spPr>
          <a:xfrm>
            <a:off x="409575" y="4841875"/>
            <a:ext cx="84455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➔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timeout occurs, and the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set back to 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when the increase is made again, it will be reckless to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double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again once your reach ½ of its value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since this has high potential of causing congestion again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81597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type="title"/>
          </p:nvPr>
        </p:nvSpPr>
        <p:spPr>
          <a:xfrm>
            <a:off x="366712" y="150812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seq. numbers, ACKs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355600" y="1050925"/>
            <a:ext cx="4440237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sequence numbers: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byte stream “number” of first byte in segment’s data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Ex: sender wishes to send 500,000 bytes, where MSS is 1000</a:t>
            </a:r>
            <a:endParaRPr/>
          </a:p>
          <a:p>
            <a:pPr indent="-163512" lvl="2" marL="91281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→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Sequence #s are: 0, 1000, 2000, …, 499,000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3825" lvl="0" marL="234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→"/>
            </a:pPr>
            <a:r>
              <a:rPr b="0" i="0" lang="en-US" sz="24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acknowledgements: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of </a:t>
            </a:r>
            <a:r>
              <a:rPr b="1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next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byte expected from other side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cumulative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ACK</a:t>
            </a:r>
            <a:endParaRPr/>
          </a:p>
          <a:p>
            <a:pPr indent="-123825" lvl="0" marL="234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receiver handles out-of-order segments</a:t>
            </a:r>
            <a:endParaRPr/>
          </a:p>
          <a:p>
            <a:pPr indent="-163512" lvl="1" marL="512762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A: TCP spec doesn’t say, - up to implementer</a:t>
            </a:r>
            <a:endParaRPr/>
          </a:p>
        </p:txBody>
      </p:sp>
      <p:grpSp>
        <p:nvGrpSpPr>
          <p:cNvPr id="212" name="Google Shape;212;p22"/>
          <p:cNvGrpSpPr/>
          <p:nvPr/>
        </p:nvGrpSpPr>
        <p:grpSpPr>
          <a:xfrm>
            <a:off x="4867275" y="1068387"/>
            <a:ext cx="4217988" cy="5289550"/>
            <a:chOff x="0" y="0"/>
            <a:chExt cx="2147483647" cy="2147483647"/>
          </a:xfrm>
        </p:grpSpPr>
        <p:grpSp>
          <p:nvGrpSpPr>
            <p:cNvPr id="213" name="Google Shape;213;p22"/>
            <p:cNvGrpSpPr/>
            <p:nvPr/>
          </p:nvGrpSpPr>
          <p:grpSpPr>
            <a:xfrm>
              <a:off x="672452364" y="1115634314"/>
              <a:ext cx="1475031282" cy="1031849331"/>
              <a:chOff x="5713412" y="3816350"/>
              <a:chExt cx="2897188" cy="2541587"/>
            </a:xfrm>
          </p:grpSpPr>
          <p:sp>
            <p:nvSpPr>
              <p:cNvPr id="214" name="Google Shape;214;p22"/>
              <p:cNvSpPr txBox="1"/>
              <p:nvPr/>
            </p:nvSpPr>
            <p:spPr>
              <a:xfrm>
                <a:off x="5957887" y="5694362"/>
                <a:ext cx="1908175" cy="20637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5" name="Google Shape;215;p22"/>
              <p:cNvGrpSpPr/>
              <p:nvPr/>
            </p:nvGrpSpPr>
            <p:grpSpPr>
              <a:xfrm>
                <a:off x="5926137" y="5224462"/>
                <a:ext cx="1987550" cy="1133475"/>
                <a:chOff x="3136900" y="4737100"/>
                <a:chExt cx="1987550" cy="1133475"/>
              </a:xfrm>
            </p:grpSpPr>
            <p:sp>
              <p:nvSpPr>
                <p:cNvPr id="216" name="Google Shape;216;p22"/>
                <p:cNvSpPr txBox="1"/>
                <p:nvPr/>
              </p:nvSpPr>
              <p:spPr>
                <a:xfrm>
                  <a:off x="3165475" y="4754562"/>
                  <a:ext cx="1920875" cy="11160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2"/>
                <p:cNvSpPr txBox="1"/>
                <p:nvPr/>
              </p:nvSpPr>
              <p:spPr>
                <a:xfrm>
                  <a:off x="3176587" y="4737100"/>
                  <a:ext cx="920750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source port #</a:t>
                  </a:r>
                  <a:endParaRPr/>
                </a:p>
              </p:txBody>
            </p:sp>
            <p:sp>
              <p:nvSpPr>
                <p:cNvPr id="218" name="Google Shape;218;p22"/>
                <p:cNvSpPr txBox="1"/>
                <p:nvPr/>
              </p:nvSpPr>
              <p:spPr>
                <a:xfrm>
                  <a:off x="4203700" y="4741862"/>
                  <a:ext cx="779462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 port #</a:t>
                  </a:r>
                  <a:endParaRPr/>
                </a:p>
              </p:txBody>
            </p:sp>
            <p:sp>
              <p:nvSpPr>
                <p:cNvPr id="219" name="Google Shape;219;p22"/>
                <p:cNvSpPr txBox="1"/>
                <p:nvPr/>
              </p:nvSpPr>
              <p:spPr>
                <a:xfrm>
                  <a:off x="3419475" y="4948237"/>
                  <a:ext cx="14478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sequence number</a:t>
                  </a:r>
                  <a:endParaRPr/>
                </a:p>
              </p:txBody>
            </p:sp>
            <p:sp>
              <p:nvSpPr>
                <p:cNvPr id="220" name="Google Shape;220;p22"/>
                <p:cNvSpPr txBox="1"/>
                <p:nvPr/>
              </p:nvSpPr>
              <p:spPr>
                <a:xfrm>
                  <a:off x="3136900" y="5170487"/>
                  <a:ext cx="19875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acknowledgement number</a:t>
                  </a:r>
                  <a:endParaRPr/>
                </a:p>
              </p:txBody>
            </p:sp>
            <p:sp>
              <p:nvSpPr>
                <p:cNvPr id="221" name="Google Shape;221;p22"/>
                <p:cNvSpPr txBox="1"/>
                <p:nvPr/>
              </p:nvSpPr>
              <p:spPr>
                <a:xfrm>
                  <a:off x="3259137" y="5626100"/>
                  <a:ext cx="754062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checksum</a:t>
                  </a:r>
                  <a:endParaRPr/>
                </a:p>
              </p:txBody>
            </p:sp>
            <p:cxnSp>
              <p:nvCxnSpPr>
                <p:cNvPr id="222" name="Google Shape;222;p22"/>
                <p:cNvCxnSpPr/>
                <p:nvPr/>
              </p:nvCxnSpPr>
              <p:spPr>
                <a:xfrm>
                  <a:off x="3165475" y="498157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3" name="Google Shape;223;p22"/>
                <p:cNvCxnSpPr/>
                <p:nvPr/>
              </p:nvCxnSpPr>
              <p:spPr>
                <a:xfrm>
                  <a:off x="3165475" y="519747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4" name="Google Shape;224;p22"/>
                <p:cNvCxnSpPr/>
                <p:nvPr/>
              </p:nvCxnSpPr>
              <p:spPr>
                <a:xfrm>
                  <a:off x="3162300" y="541972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5" name="Google Shape;225;p22"/>
                <p:cNvCxnSpPr/>
                <p:nvPr/>
              </p:nvCxnSpPr>
              <p:spPr>
                <a:xfrm>
                  <a:off x="4108450" y="4752975"/>
                  <a:ext cx="0" cy="225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6" name="Google Shape;226;p22"/>
                <p:cNvCxnSpPr/>
                <p:nvPr/>
              </p:nvCxnSpPr>
              <p:spPr>
                <a:xfrm>
                  <a:off x="4108450" y="5422900"/>
                  <a:ext cx="0" cy="44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7" name="Google Shape;227;p22"/>
                <p:cNvCxnSpPr/>
                <p:nvPr/>
              </p:nvCxnSpPr>
              <p:spPr>
                <a:xfrm>
                  <a:off x="3165475" y="5632450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28" name="Google Shape;228;p22"/>
                <p:cNvSpPr txBox="1"/>
                <p:nvPr/>
              </p:nvSpPr>
              <p:spPr>
                <a:xfrm>
                  <a:off x="4298950" y="5381625"/>
                  <a:ext cx="512762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rwnd</a:t>
                  </a:r>
                  <a:endParaRPr/>
                </a:p>
              </p:txBody>
            </p:sp>
            <p:sp>
              <p:nvSpPr>
                <p:cNvPr id="229" name="Google Shape;229;p22"/>
                <p:cNvSpPr txBox="1"/>
                <p:nvPr/>
              </p:nvSpPr>
              <p:spPr>
                <a:xfrm>
                  <a:off x="4208462" y="5626100"/>
                  <a:ext cx="787400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urg pointer</a:t>
                  </a:r>
                  <a:endParaRPr/>
                </a:p>
              </p:txBody>
            </p:sp>
            <p:cxnSp>
              <p:nvCxnSpPr>
                <p:cNvPr id="230" name="Google Shape;230;p22"/>
                <p:cNvCxnSpPr/>
                <p:nvPr/>
              </p:nvCxnSpPr>
              <p:spPr>
                <a:xfrm>
                  <a:off x="3806825" y="5418137"/>
                  <a:ext cx="0" cy="2127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1" name="Google Shape;231;p22"/>
                <p:cNvCxnSpPr/>
                <p:nvPr/>
              </p:nvCxnSpPr>
              <p:spPr>
                <a:xfrm>
                  <a:off x="3402012" y="5416550"/>
                  <a:ext cx="0" cy="2127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2" name="Google Shape;232;p22"/>
              <p:cNvSpPr txBox="1"/>
              <p:nvPr/>
            </p:nvSpPr>
            <p:spPr>
              <a:xfrm>
                <a:off x="5880100" y="4908550"/>
                <a:ext cx="273050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incoming segment to sender</a:t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 rot="10800000">
                <a:off x="5713412" y="3816350"/>
                <a:ext cx="169862" cy="1895475"/>
              </a:xfrm>
              <a:custGeom>
                <a:rect b="b" l="l" r="r" t="t"/>
                <a:pathLst>
                  <a:path extrusionOk="0" h="910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910"/>
                    </a:lnTo>
                  </a:path>
                </a:pathLst>
              </a:cu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2"/>
            <p:cNvGrpSpPr/>
            <p:nvPr/>
          </p:nvGrpSpPr>
          <p:grpSpPr>
            <a:xfrm>
              <a:off x="1067679651" y="1941242783"/>
              <a:ext cx="182661365" cy="123744555"/>
              <a:chOff x="8166100" y="5837237"/>
              <a:chExt cx="358775" cy="304800"/>
            </a:xfrm>
          </p:grpSpPr>
          <p:sp>
            <p:nvSpPr>
              <p:cNvPr id="235" name="Google Shape;235;p22"/>
              <p:cNvSpPr txBox="1"/>
              <p:nvPr/>
            </p:nvSpPr>
            <p:spPr>
              <a:xfrm>
                <a:off x="8274050" y="5899150"/>
                <a:ext cx="139700" cy="20637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2"/>
              <p:cNvSpPr txBox="1"/>
              <p:nvPr/>
            </p:nvSpPr>
            <p:spPr>
              <a:xfrm>
                <a:off x="8166100" y="5837237"/>
                <a:ext cx="3587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 Narrow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  <a:endParaRPr/>
              </a:p>
            </p:txBody>
          </p:sp>
        </p:grpSp>
        <p:sp>
          <p:nvSpPr>
            <p:cNvPr id="237" name="Google Shape;237;p22"/>
            <p:cNvSpPr txBox="1"/>
            <p:nvPr/>
          </p:nvSpPr>
          <p:spPr>
            <a:xfrm>
              <a:off x="126084854" y="799827930"/>
              <a:ext cx="33137427" cy="2526451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33CC3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175387023" y="800472597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225497634" y="799827930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274800316" y="799827930"/>
              <a:ext cx="3313742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23294556" y="799827930"/>
              <a:ext cx="3313742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372596724" y="799827930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419474335" y="799827930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467968575" y="799827930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16462557" y="799827930"/>
              <a:ext cx="3313793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570614612" y="799827930"/>
              <a:ext cx="33137427" cy="25264513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620725223" y="800472597"/>
              <a:ext cx="3313742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670027392" y="799827930"/>
              <a:ext cx="3313793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 txBox="1"/>
            <p:nvPr/>
          </p:nvSpPr>
          <p:spPr>
            <a:xfrm>
              <a:off x="719330074" y="799827930"/>
              <a:ext cx="3313742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768632243" y="799827930"/>
              <a:ext cx="3313793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817126482" y="799827930"/>
              <a:ext cx="3313793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864004093" y="799827930"/>
              <a:ext cx="3313793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912498332" y="799827930"/>
              <a:ext cx="3313793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961801014" y="799827930"/>
              <a:ext cx="3313742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1007062253" y="799827930"/>
              <a:ext cx="3313742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 txBox="1"/>
            <p:nvPr/>
          </p:nvSpPr>
          <p:spPr>
            <a:xfrm>
              <a:off x="1055556492" y="799827930"/>
              <a:ext cx="33137427" cy="252645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1103242033" y="799183569"/>
              <a:ext cx="3313793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1150119643" y="799183569"/>
              <a:ext cx="3313793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1199422325" y="799183569"/>
              <a:ext cx="3313742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1247916565" y="799183569"/>
              <a:ext cx="3313742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1293177803" y="799183569"/>
              <a:ext cx="3313742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1341672043" y="799183569"/>
              <a:ext cx="33137427" cy="25264513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1390974212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1440276637" y="800472597"/>
              <a:ext cx="3313742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1489578806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 txBox="1"/>
            <p:nvPr/>
          </p:nvSpPr>
          <p:spPr>
            <a:xfrm>
              <a:off x="1539689674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1588183657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1636677896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1683555507" y="799827930"/>
              <a:ext cx="3313793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1732858189" y="799827930"/>
              <a:ext cx="33137427" cy="2526451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1781352428" y="799827930"/>
              <a:ext cx="33137427" cy="2526451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104262292" y="1099521919"/>
              <a:ext cx="1735283159" cy="3609216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147906903" y="755357429"/>
              <a:ext cx="1735283159" cy="3609216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22"/>
            <p:cNvCxnSpPr/>
            <p:nvPr/>
          </p:nvCxnSpPr>
          <p:spPr>
            <a:xfrm>
              <a:off x="159222276" y="1145926115"/>
              <a:ext cx="442105416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22"/>
            <p:cNvCxnSpPr/>
            <p:nvPr/>
          </p:nvCxnSpPr>
          <p:spPr>
            <a:xfrm>
              <a:off x="635273598" y="1146570476"/>
              <a:ext cx="442104917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22"/>
            <p:cNvCxnSpPr/>
            <p:nvPr/>
          </p:nvCxnSpPr>
          <p:spPr>
            <a:xfrm>
              <a:off x="1395823584" y="1145926115"/>
              <a:ext cx="408159491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22"/>
            <p:cNvCxnSpPr/>
            <p:nvPr/>
          </p:nvCxnSpPr>
          <p:spPr>
            <a:xfrm>
              <a:off x="1105667104" y="1146570476"/>
              <a:ext cx="269142384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206099887" y="1155593468"/>
              <a:ext cx="0" cy="9474213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22"/>
            <p:cNvCxnSpPr/>
            <p:nvPr/>
          </p:nvCxnSpPr>
          <p:spPr>
            <a:xfrm>
              <a:off x="831674600" y="1153660182"/>
              <a:ext cx="0" cy="9474172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22"/>
            <p:cNvCxnSpPr/>
            <p:nvPr/>
          </p:nvCxnSpPr>
          <p:spPr>
            <a:xfrm>
              <a:off x="1248724494" y="1153660182"/>
              <a:ext cx="0" cy="9474172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22"/>
            <p:cNvCxnSpPr/>
            <p:nvPr/>
          </p:nvCxnSpPr>
          <p:spPr>
            <a:xfrm>
              <a:off x="1583334284" y="1153660182"/>
              <a:ext cx="0" cy="9474172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" name="Google Shape;282;p22"/>
            <p:cNvSpPr txBox="1"/>
            <p:nvPr/>
          </p:nvSpPr>
          <p:spPr>
            <a:xfrm>
              <a:off x="143057530" y="1246468574"/>
              <a:ext cx="353199441" cy="19335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sent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ACKed</a:t>
              </a:r>
              <a:endParaRPr/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642547528" y="1249046631"/>
              <a:ext cx="543134686" cy="271335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sent, not-yet ACKed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(“in-flight”)</a:t>
              </a: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1141229341" y="1247112935"/>
              <a:ext cx="543134686" cy="271335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usable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but not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yet sent</a:t>
              </a:r>
              <a:endParaRPr/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1526757671" y="1249046631"/>
              <a:ext cx="417049850" cy="19335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not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usable</a:t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682959138" y="610988728"/>
              <a:ext cx="576272605" cy="19335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window size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1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N</a:t>
              </a:r>
              <a:endParaRPr/>
            </a:p>
          </p:txBody>
        </p:sp>
        <p:grpSp>
          <p:nvGrpSpPr>
            <p:cNvPr id="287" name="Google Shape;287;p22"/>
            <p:cNvGrpSpPr/>
            <p:nvPr/>
          </p:nvGrpSpPr>
          <p:grpSpPr>
            <a:xfrm>
              <a:off x="1073337567" y="701863456"/>
              <a:ext cx="302280299" cy="55427248"/>
              <a:chOff x="6746875" y="2686050"/>
              <a:chExt cx="593725" cy="136525"/>
            </a:xfrm>
          </p:grpSpPr>
          <p:cxnSp>
            <p:nvCxnSpPr>
              <p:cNvPr id="288" name="Google Shape;288;p22"/>
              <p:cNvCxnSpPr/>
              <p:nvPr/>
            </p:nvCxnSpPr>
            <p:spPr>
              <a:xfrm>
                <a:off x="6746875" y="2759075"/>
                <a:ext cx="593725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89" name="Google Shape;289;p22"/>
              <p:cNvCxnSpPr/>
              <p:nvPr/>
            </p:nvCxnSpPr>
            <p:spPr>
              <a:xfrm>
                <a:off x="7337425" y="2686050"/>
                <a:ext cx="0" cy="1365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0" name="Google Shape;290;p22"/>
            <p:cNvGrpSpPr/>
            <p:nvPr/>
          </p:nvGrpSpPr>
          <p:grpSpPr>
            <a:xfrm rot="10800000">
              <a:off x="618301247" y="711531331"/>
              <a:ext cx="302280299" cy="55427248"/>
              <a:chOff x="6748462" y="2687637"/>
              <a:chExt cx="593725" cy="136525"/>
            </a:xfrm>
          </p:grpSpPr>
          <p:cxnSp>
            <p:nvCxnSpPr>
              <p:cNvPr id="291" name="Google Shape;291;p22"/>
              <p:cNvCxnSpPr/>
              <p:nvPr/>
            </p:nvCxnSpPr>
            <p:spPr>
              <a:xfrm>
                <a:off x="6748462" y="2760662"/>
                <a:ext cx="593725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92" name="Google Shape;292;p22"/>
              <p:cNvCxnSpPr/>
              <p:nvPr/>
            </p:nvCxnSpPr>
            <p:spPr>
              <a:xfrm>
                <a:off x="7339012" y="2687637"/>
                <a:ext cx="0" cy="1365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93" name="Google Shape;293;p22"/>
            <p:cNvSpPr txBox="1"/>
            <p:nvPr/>
          </p:nvSpPr>
          <p:spPr>
            <a:xfrm>
              <a:off x="252977755" y="1024759614"/>
              <a:ext cx="1618088741" cy="123744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sender sequence number space </a:t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0" y="0"/>
              <a:ext cx="1503319197" cy="793383274"/>
              <a:chOff x="4394200" y="1068387"/>
              <a:chExt cx="2952750" cy="1954213"/>
            </a:xfrm>
          </p:grpSpPr>
          <p:sp>
            <p:nvSpPr>
              <p:cNvPr id="295" name="Google Shape;295;p22"/>
              <p:cNvSpPr txBox="1"/>
              <p:nvPr/>
            </p:nvSpPr>
            <p:spPr>
              <a:xfrm>
                <a:off x="4508500" y="1631950"/>
                <a:ext cx="1908175" cy="20637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" name="Google Shape;296;p22"/>
              <p:cNvGrpSpPr/>
              <p:nvPr/>
            </p:nvGrpSpPr>
            <p:grpSpPr>
              <a:xfrm>
                <a:off x="4476750" y="1384300"/>
                <a:ext cx="1987550" cy="1133475"/>
                <a:chOff x="3136900" y="4737100"/>
                <a:chExt cx="1987550" cy="1133475"/>
              </a:xfrm>
            </p:grpSpPr>
            <p:sp>
              <p:nvSpPr>
                <p:cNvPr id="297" name="Google Shape;297;p22"/>
                <p:cNvSpPr txBox="1"/>
                <p:nvPr/>
              </p:nvSpPr>
              <p:spPr>
                <a:xfrm>
                  <a:off x="3165475" y="4754562"/>
                  <a:ext cx="1920875" cy="11160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2"/>
                <p:cNvSpPr txBox="1"/>
                <p:nvPr/>
              </p:nvSpPr>
              <p:spPr>
                <a:xfrm>
                  <a:off x="3176587" y="4737100"/>
                  <a:ext cx="920750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source port #</a:t>
                  </a:r>
                  <a:endParaRPr/>
                </a:p>
              </p:txBody>
            </p:sp>
            <p:sp>
              <p:nvSpPr>
                <p:cNvPr id="299" name="Google Shape;299;p22"/>
                <p:cNvSpPr txBox="1"/>
                <p:nvPr/>
              </p:nvSpPr>
              <p:spPr>
                <a:xfrm>
                  <a:off x="4203700" y="4741862"/>
                  <a:ext cx="779462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 port #</a:t>
                  </a:r>
                  <a:endParaRPr/>
                </a:p>
              </p:txBody>
            </p:sp>
            <p:sp>
              <p:nvSpPr>
                <p:cNvPr id="300" name="Google Shape;300;p22"/>
                <p:cNvSpPr txBox="1"/>
                <p:nvPr/>
              </p:nvSpPr>
              <p:spPr>
                <a:xfrm>
                  <a:off x="3419475" y="4948237"/>
                  <a:ext cx="14478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sequence number</a:t>
                  </a:r>
                  <a:endParaRPr/>
                </a:p>
              </p:txBody>
            </p:sp>
            <p:sp>
              <p:nvSpPr>
                <p:cNvPr id="301" name="Google Shape;301;p22"/>
                <p:cNvSpPr txBox="1"/>
                <p:nvPr/>
              </p:nvSpPr>
              <p:spPr>
                <a:xfrm>
                  <a:off x="3136900" y="5170487"/>
                  <a:ext cx="19875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acknowledgement number</a:t>
                  </a:r>
                  <a:endParaRPr/>
                </a:p>
              </p:txBody>
            </p:sp>
            <p:sp>
              <p:nvSpPr>
                <p:cNvPr id="302" name="Google Shape;302;p22"/>
                <p:cNvSpPr txBox="1"/>
                <p:nvPr/>
              </p:nvSpPr>
              <p:spPr>
                <a:xfrm>
                  <a:off x="3259137" y="5626100"/>
                  <a:ext cx="754062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checksum</a:t>
                  </a:r>
                  <a:endParaRPr/>
                </a:p>
              </p:txBody>
            </p:sp>
            <p:cxnSp>
              <p:nvCxnSpPr>
                <p:cNvPr id="303" name="Google Shape;303;p22"/>
                <p:cNvCxnSpPr/>
                <p:nvPr/>
              </p:nvCxnSpPr>
              <p:spPr>
                <a:xfrm>
                  <a:off x="3165475" y="498157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22"/>
                <p:cNvCxnSpPr/>
                <p:nvPr/>
              </p:nvCxnSpPr>
              <p:spPr>
                <a:xfrm>
                  <a:off x="3165475" y="519747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22"/>
                <p:cNvCxnSpPr/>
                <p:nvPr/>
              </p:nvCxnSpPr>
              <p:spPr>
                <a:xfrm>
                  <a:off x="3162300" y="5419725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6" name="Google Shape;306;p22"/>
                <p:cNvCxnSpPr/>
                <p:nvPr/>
              </p:nvCxnSpPr>
              <p:spPr>
                <a:xfrm>
                  <a:off x="4108450" y="4752975"/>
                  <a:ext cx="0" cy="225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22"/>
                <p:cNvCxnSpPr/>
                <p:nvPr/>
              </p:nvCxnSpPr>
              <p:spPr>
                <a:xfrm>
                  <a:off x="4108450" y="5422900"/>
                  <a:ext cx="0" cy="44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22"/>
                <p:cNvCxnSpPr/>
                <p:nvPr/>
              </p:nvCxnSpPr>
              <p:spPr>
                <a:xfrm>
                  <a:off x="3165475" y="5632450"/>
                  <a:ext cx="19240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09" name="Google Shape;309;p22"/>
                <p:cNvSpPr txBox="1"/>
                <p:nvPr/>
              </p:nvSpPr>
              <p:spPr>
                <a:xfrm>
                  <a:off x="4298950" y="5381625"/>
                  <a:ext cx="512762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0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rwnd</a:t>
                  </a:r>
                  <a:endParaRPr/>
                </a:p>
              </p:txBody>
            </p:sp>
            <p:sp>
              <p:nvSpPr>
                <p:cNvPr id="310" name="Google Shape;310;p22"/>
                <p:cNvSpPr txBox="1"/>
                <p:nvPr/>
              </p:nvSpPr>
              <p:spPr>
                <a:xfrm>
                  <a:off x="4208462" y="5626100"/>
                  <a:ext cx="787400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urg pointer</a:t>
                  </a:r>
                  <a:endParaRPr/>
                </a:p>
              </p:txBody>
            </p:sp>
            <p:cxnSp>
              <p:nvCxnSpPr>
                <p:cNvPr id="311" name="Google Shape;311;p22"/>
                <p:cNvCxnSpPr/>
                <p:nvPr/>
              </p:nvCxnSpPr>
              <p:spPr>
                <a:xfrm>
                  <a:off x="3806825" y="5418137"/>
                  <a:ext cx="0" cy="2127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2" name="Google Shape;312;p22"/>
                <p:cNvCxnSpPr/>
                <p:nvPr/>
              </p:nvCxnSpPr>
              <p:spPr>
                <a:xfrm>
                  <a:off x="3402012" y="5416550"/>
                  <a:ext cx="0" cy="2127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3" name="Google Shape;313;p22"/>
              <p:cNvSpPr txBox="1"/>
              <p:nvPr/>
            </p:nvSpPr>
            <p:spPr>
              <a:xfrm>
                <a:off x="4394200" y="1068387"/>
                <a:ext cx="29527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outgoing segment from sender</a:t>
                </a:r>
                <a:endParaRPr/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6429375" y="1714500"/>
                <a:ext cx="169862" cy="1308100"/>
              </a:xfrm>
              <a:custGeom>
                <a:rect b="b" l="l" r="r" t="t"/>
                <a:pathLst>
                  <a:path extrusionOk="0" h="910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910"/>
                    </a:lnTo>
                  </a:path>
                </a:pathLst>
              </a:cu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161" name="Google Shape;1161;p5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162" name="Google Shape;11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025" y="2747962"/>
            <a:ext cx="5105400" cy="2911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1163" name="Google Shape;116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5" y="9429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58"/>
          <p:cNvSpPr txBox="1"/>
          <p:nvPr>
            <p:ph type="title"/>
          </p:nvPr>
        </p:nvSpPr>
        <p:spPr>
          <a:xfrm>
            <a:off x="533400" y="139700"/>
            <a:ext cx="8043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congestion avoidance </a:t>
            </a:r>
            <a:endParaRPr/>
          </a:p>
        </p:txBody>
      </p:sp>
      <p:sp>
        <p:nvSpPr>
          <p:cNvPr id="1165" name="Google Shape;1165;p58"/>
          <p:cNvSpPr txBox="1"/>
          <p:nvPr/>
        </p:nvSpPr>
        <p:spPr>
          <a:xfrm>
            <a:off x="349250" y="1095375"/>
            <a:ext cx="8353425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Implementation: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maintain a variable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ssthresh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“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tart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thresh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old”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loss event,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set to 1/2 of the value of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58"/>
          <p:cNvSpPr txBox="1"/>
          <p:nvPr/>
        </p:nvSpPr>
        <p:spPr>
          <a:xfrm>
            <a:off x="296862" y="5757862"/>
            <a:ext cx="8269287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TCP RENO, which provides </a:t>
            </a:r>
            <a:r>
              <a:rPr b="1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fast recovery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 and TCP Tahoe follow this congestion avoidance scheme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 Layer A</a:t>
            </a:r>
            <a:endParaRPr/>
          </a:p>
        </p:txBody>
      </p:sp>
      <p:sp>
        <p:nvSpPr>
          <p:cNvPr id="1172" name="Google Shape;1172;p5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73" name="Google Shape;117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925512"/>
            <a:ext cx="3824287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59"/>
          <p:cNvSpPr txBox="1"/>
          <p:nvPr>
            <p:ph type="title"/>
          </p:nvPr>
        </p:nvSpPr>
        <p:spPr>
          <a:xfrm>
            <a:off x="454025" y="239712"/>
            <a:ext cx="77724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throughput</a:t>
            </a:r>
            <a:endParaRPr/>
          </a:p>
        </p:txBody>
      </p:sp>
      <p:sp>
        <p:nvSpPr>
          <p:cNvPr id="1175" name="Google Shape;1175;p59"/>
          <p:cNvSpPr txBox="1"/>
          <p:nvPr>
            <p:ph idx="1" type="body"/>
          </p:nvPr>
        </p:nvSpPr>
        <p:spPr>
          <a:xfrm>
            <a:off x="404812" y="1201737"/>
            <a:ext cx="8531225" cy="341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TCP throughput as function of window size, RTT?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slow start, assume always data to send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W: window size 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(measured in bytes)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where loss occurs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transmission ranges, as a highly-simplified estimation, from ½ W to W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window size (# in-flight bytes) is ¾ W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throughput is 3/4W per RTT</a:t>
            </a:r>
            <a:endParaRPr/>
          </a:p>
        </p:txBody>
      </p:sp>
      <p:grpSp>
        <p:nvGrpSpPr>
          <p:cNvPr id="1176" name="Google Shape;1176;p59"/>
          <p:cNvGrpSpPr/>
          <p:nvPr/>
        </p:nvGrpSpPr>
        <p:grpSpPr>
          <a:xfrm>
            <a:off x="1539875" y="4818062"/>
            <a:ext cx="4394200" cy="1801812"/>
            <a:chOff x="442912" y="3860800"/>
            <a:chExt cx="4873625" cy="1998662"/>
          </a:xfrm>
        </p:grpSpPr>
        <p:sp>
          <p:nvSpPr>
            <p:cNvPr id="1177" name="Google Shape;1177;p59"/>
            <p:cNvSpPr/>
            <p:nvPr/>
          </p:nvSpPr>
          <p:spPr>
            <a:xfrm>
              <a:off x="1076325" y="4057650"/>
              <a:ext cx="3938587" cy="919162"/>
            </a:xfrm>
            <a:custGeom>
              <a:rect b="b" l="l" r="r" t="t"/>
              <a:pathLst>
                <a:path extrusionOk="0" h="579" w="2481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8" name="Google Shape;1178;p59"/>
            <p:cNvCxnSpPr/>
            <p:nvPr/>
          </p:nvCxnSpPr>
          <p:spPr>
            <a:xfrm>
              <a:off x="1071562" y="5849937"/>
              <a:ext cx="42449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9" name="Google Shape;1179;p59"/>
            <p:cNvCxnSpPr/>
            <p:nvPr/>
          </p:nvCxnSpPr>
          <p:spPr>
            <a:xfrm>
              <a:off x="1082675" y="3860800"/>
              <a:ext cx="0" cy="19986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0" name="Google Shape;1180;p59"/>
            <p:cNvCxnSpPr/>
            <p:nvPr/>
          </p:nvCxnSpPr>
          <p:spPr>
            <a:xfrm>
              <a:off x="962025" y="4081462"/>
              <a:ext cx="114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1" name="Google Shape;1181;p59"/>
            <p:cNvCxnSpPr/>
            <p:nvPr/>
          </p:nvCxnSpPr>
          <p:spPr>
            <a:xfrm>
              <a:off x="962025" y="4948237"/>
              <a:ext cx="114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82" name="Google Shape;1182;p59"/>
            <p:cNvSpPr txBox="1"/>
            <p:nvPr/>
          </p:nvSpPr>
          <p:spPr>
            <a:xfrm>
              <a:off x="603250" y="3894137"/>
              <a:ext cx="3667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</a:t>
              </a:r>
              <a:endParaRPr/>
            </a:p>
          </p:txBody>
        </p:sp>
        <p:sp>
          <p:nvSpPr>
            <p:cNvPr id="1183" name="Google Shape;1183;p59"/>
            <p:cNvSpPr txBox="1"/>
            <p:nvPr/>
          </p:nvSpPr>
          <p:spPr>
            <a:xfrm>
              <a:off x="442912" y="4775200"/>
              <a:ext cx="5556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W/2</a:t>
              </a:r>
              <a:endParaRPr/>
            </a:p>
          </p:txBody>
        </p:sp>
      </p:grpSp>
      <p:grpSp>
        <p:nvGrpSpPr>
          <p:cNvPr id="1184" name="Google Shape;1184;p59"/>
          <p:cNvGrpSpPr/>
          <p:nvPr/>
        </p:nvGrpSpPr>
        <p:grpSpPr>
          <a:xfrm>
            <a:off x="2438400" y="4033837"/>
            <a:ext cx="5281612" cy="623887"/>
            <a:chOff x="2733675" y="3395662"/>
            <a:chExt cx="3576637" cy="623887"/>
          </a:xfrm>
        </p:grpSpPr>
        <p:sp>
          <p:nvSpPr>
            <p:cNvPr id="1185" name="Google Shape;1185;p59"/>
            <p:cNvSpPr txBox="1"/>
            <p:nvPr/>
          </p:nvSpPr>
          <p:spPr>
            <a:xfrm>
              <a:off x="2733675" y="3522662"/>
              <a:ext cx="28003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➔ avg TCP throughput = </a:t>
              </a:r>
              <a:endParaRPr/>
            </a:p>
          </p:txBody>
        </p:sp>
        <p:grpSp>
          <p:nvGrpSpPr>
            <p:cNvPr id="1186" name="Google Shape;1186;p59"/>
            <p:cNvGrpSpPr/>
            <p:nvPr/>
          </p:nvGrpSpPr>
          <p:grpSpPr>
            <a:xfrm>
              <a:off x="4740275" y="3395662"/>
              <a:ext cx="1570037" cy="623887"/>
              <a:chOff x="5553075" y="3417887"/>
              <a:chExt cx="1570037" cy="623887"/>
            </a:xfrm>
          </p:grpSpPr>
          <p:sp>
            <p:nvSpPr>
              <p:cNvPr id="1187" name="Google Shape;1187;p59"/>
              <p:cNvSpPr txBox="1"/>
              <p:nvPr/>
            </p:nvSpPr>
            <p:spPr>
              <a:xfrm>
                <a:off x="5557837" y="3417887"/>
                <a:ext cx="225425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1188" name="Google Shape;1188;p59"/>
              <p:cNvSpPr txBox="1"/>
              <p:nvPr/>
            </p:nvSpPr>
            <p:spPr>
              <a:xfrm>
                <a:off x="5553075" y="3671887"/>
                <a:ext cx="225425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cxnSp>
            <p:nvCxnSpPr>
              <p:cNvPr id="1189" name="Google Shape;1189;p59"/>
              <p:cNvCxnSpPr/>
              <p:nvPr/>
            </p:nvCxnSpPr>
            <p:spPr>
              <a:xfrm>
                <a:off x="5635625" y="3733800"/>
                <a:ext cx="13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90" name="Google Shape;1190;p59"/>
              <p:cNvSpPr txBox="1"/>
              <p:nvPr/>
            </p:nvSpPr>
            <p:spPr>
              <a:xfrm>
                <a:off x="5876925" y="3424237"/>
                <a:ext cx="285750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W</a:t>
                </a:r>
                <a:endParaRPr/>
              </a:p>
            </p:txBody>
          </p:sp>
          <p:sp>
            <p:nvSpPr>
              <p:cNvPr id="1191" name="Google Shape;1191;p59"/>
              <p:cNvSpPr txBox="1"/>
              <p:nvPr/>
            </p:nvSpPr>
            <p:spPr>
              <a:xfrm>
                <a:off x="5807075" y="3665537"/>
                <a:ext cx="430212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RTT</a:t>
                </a:r>
                <a:endParaRPr/>
              </a:p>
            </p:txBody>
          </p:sp>
          <p:cxnSp>
            <p:nvCxnSpPr>
              <p:cNvPr id="1192" name="Google Shape;1192;p59"/>
              <p:cNvCxnSpPr/>
              <p:nvPr/>
            </p:nvCxnSpPr>
            <p:spPr>
              <a:xfrm>
                <a:off x="5915025" y="3733800"/>
                <a:ext cx="3333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93" name="Google Shape;1193;p59"/>
              <p:cNvSpPr txBox="1"/>
              <p:nvPr/>
            </p:nvSpPr>
            <p:spPr>
              <a:xfrm>
                <a:off x="6310312" y="3560762"/>
                <a:ext cx="8128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Tahoma"/>
                  <a:buNone/>
                </a:pPr>
                <a:r>
                  <a:rPr b="1" i="0" lang="en-US" sz="16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bytes/sec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over high-bandwidth paths: </a:t>
            </a:r>
            <a:r>
              <a:rPr b="0" i="1" lang="en-US" sz="36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Do we need a new version of TCP?</a:t>
            </a:r>
            <a:endParaRPr/>
          </a:p>
        </p:txBody>
      </p:sp>
      <p:sp>
        <p:nvSpPr>
          <p:cNvPr id="1199" name="Google Shape;1199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 Layer A</a:t>
            </a:r>
            <a:endParaRPr/>
          </a:p>
        </p:txBody>
      </p:sp>
      <p:sp>
        <p:nvSpPr>
          <p:cNvPr id="1200" name="Google Shape;1200;p6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01" name="Google Shape;120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3858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60"/>
          <p:cNvSpPr txBox="1"/>
          <p:nvPr>
            <p:ph idx="1" type="body"/>
          </p:nvPr>
        </p:nvSpPr>
        <p:spPr>
          <a:xfrm>
            <a:off x="547687" y="1503362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1500 byte segments, 100ms RTT, want to achieve 10 Gbps throughput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W = 83,333 in-flight segments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some segments may be lost. The question is: 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how much loss can we afford in order to still achieve 10Gbps rate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throughput in terms of segment loss probability, L: 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[Mathis 1997] (*NOTE: Details of the equation is irrelevant &amp; out of our scope here):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➜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achieve 10 Gbps throughput, need a loss rate of L = 2·10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-10  </a:t>
            </a:r>
            <a:r>
              <a:rPr b="0" i="1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(one loss event per 5 billion segment; a very small loss rate!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versions of TCP for high-speed paths is needed!</a:t>
            </a:r>
            <a:endParaRPr b="0" baseline="3000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baseline="3000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203" name="Google Shape;1203;p60"/>
          <p:cNvGrpSpPr/>
          <p:nvPr/>
        </p:nvGrpSpPr>
        <p:grpSpPr>
          <a:xfrm>
            <a:off x="1851025" y="4152900"/>
            <a:ext cx="4160837" cy="962025"/>
            <a:chOff x="669925" y="5397500"/>
            <a:chExt cx="4160837" cy="962025"/>
          </a:xfrm>
        </p:grpSpPr>
        <p:sp>
          <p:nvSpPr>
            <p:cNvPr id="1204" name="Google Shape;1204;p60"/>
            <p:cNvSpPr txBox="1"/>
            <p:nvPr/>
          </p:nvSpPr>
          <p:spPr>
            <a:xfrm>
              <a:off x="669925" y="5661025"/>
              <a:ext cx="2682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TCP throughput = </a:t>
              </a:r>
              <a:endParaRPr/>
            </a:p>
          </p:txBody>
        </p:sp>
        <p:sp>
          <p:nvSpPr>
            <p:cNvPr id="1205" name="Google Shape;1205;p60"/>
            <p:cNvSpPr txBox="1"/>
            <p:nvPr/>
          </p:nvSpPr>
          <p:spPr>
            <a:xfrm>
              <a:off x="3190875" y="5508625"/>
              <a:ext cx="777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1.22</a:t>
              </a:r>
              <a:endParaRPr/>
            </a:p>
          </p:txBody>
        </p:sp>
        <p:grpSp>
          <p:nvGrpSpPr>
            <p:cNvPr id="1206" name="Google Shape;1206;p60"/>
            <p:cNvGrpSpPr/>
            <p:nvPr/>
          </p:nvGrpSpPr>
          <p:grpSpPr>
            <a:xfrm>
              <a:off x="3321050" y="5397500"/>
              <a:ext cx="1509712" cy="962025"/>
              <a:chOff x="3321050" y="5397500"/>
              <a:chExt cx="1509712" cy="962025"/>
            </a:xfrm>
          </p:grpSpPr>
          <p:sp>
            <p:nvSpPr>
              <p:cNvPr id="1207" name="Google Shape;1207;p60"/>
              <p:cNvSpPr txBox="1"/>
              <p:nvPr/>
            </p:nvSpPr>
            <p:spPr>
              <a:xfrm>
                <a:off x="3846512" y="5397500"/>
                <a:ext cx="2682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1208" name="Google Shape;1208;p60"/>
              <p:cNvSpPr txBox="1"/>
              <p:nvPr/>
            </p:nvSpPr>
            <p:spPr>
              <a:xfrm>
                <a:off x="3986212" y="5511800"/>
                <a:ext cx="8445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MSS</a:t>
                </a:r>
                <a:endParaRPr/>
              </a:p>
            </p:txBody>
          </p:sp>
          <p:cxnSp>
            <p:nvCxnSpPr>
              <p:cNvPr id="1209" name="Google Shape;1209;p60"/>
              <p:cNvCxnSpPr/>
              <p:nvPr/>
            </p:nvCxnSpPr>
            <p:spPr>
              <a:xfrm>
                <a:off x="3321050" y="5905500"/>
                <a:ext cx="138588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10" name="Google Shape;1210;p60"/>
              <p:cNvSpPr txBox="1"/>
              <p:nvPr/>
            </p:nvSpPr>
            <p:spPr>
              <a:xfrm>
                <a:off x="3386137" y="5867400"/>
                <a:ext cx="7762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RTT</a:t>
                </a:r>
                <a:endParaRPr/>
              </a:p>
            </p:txBody>
          </p:sp>
          <p:sp>
            <p:nvSpPr>
              <p:cNvPr id="1211" name="Google Shape;1211;p60"/>
              <p:cNvSpPr/>
              <p:nvPr/>
            </p:nvSpPr>
            <p:spPr>
              <a:xfrm>
                <a:off x="4138612" y="5937250"/>
                <a:ext cx="466725" cy="349250"/>
              </a:xfrm>
              <a:custGeom>
                <a:rect b="b" l="l" r="r" t="t"/>
                <a:pathLst>
                  <a:path extrusionOk="0" h="220" w="294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60"/>
              <p:cNvSpPr txBox="1"/>
              <p:nvPr/>
            </p:nvSpPr>
            <p:spPr>
              <a:xfrm>
                <a:off x="4292600" y="5902325"/>
                <a:ext cx="3540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218" name="Google Shape;1218;p6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1219" name="Google Shape;1219;p61"/>
          <p:cNvCxnSpPr/>
          <p:nvPr/>
        </p:nvCxnSpPr>
        <p:spPr>
          <a:xfrm>
            <a:off x="4857750" y="4229100"/>
            <a:ext cx="55880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20" name="Google Shape;1220;p61"/>
          <p:cNvGrpSpPr/>
          <p:nvPr/>
        </p:nvGrpSpPr>
        <p:grpSpPr>
          <a:xfrm>
            <a:off x="3779837" y="3898900"/>
            <a:ext cx="1082675" cy="538160"/>
            <a:chOff x="3740150" y="2063750"/>
            <a:chExt cx="881062" cy="307974"/>
          </a:xfrm>
        </p:grpSpPr>
        <p:sp>
          <p:nvSpPr>
            <p:cNvPr id="1221" name="Google Shape;1221;p6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4" name="Google Shape;1224;p6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1225" name="Google Shape;1225;p6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6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27" name="Google Shape;1227;p61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8" name="Google Shape;1228;p61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29" name="Google Shape;1229;p61"/>
          <p:cNvGrpSpPr/>
          <p:nvPr/>
        </p:nvGrpSpPr>
        <p:grpSpPr>
          <a:xfrm>
            <a:off x="5413375" y="3883025"/>
            <a:ext cx="1082675" cy="538160"/>
            <a:chOff x="3740150" y="2063750"/>
            <a:chExt cx="881062" cy="307974"/>
          </a:xfrm>
        </p:grpSpPr>
        <p:sp>
          <p:nvSpPr>
            <p:cNvPr id="1230" name="Google Shape;1230;p6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3" name="Google Shape;1233;p6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1234" name="Google Shape;1234;p6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6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36" name="Google Shape;1236;p61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7" name="Google Shape;1237;p61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38" name="Google Shape;1238;p61"/>
          <p:cNvSpPr txBox="1"/>
          <p:nvPr>
            <p:ph idx="1" type="body"/>
          </p:nvPr>
        </p:nvSpPr>
        <p:spPr>
          <a:xfrm>
            <a:off x="544512" y="1412875"/>
            <a:ext cx="7620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fairness goal: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if K TCP sessions share same bottleneck link of bandwidth R, each should have average rate of R/K</a:t>
            </a:r>
            <a:endParaRPr/>
          </a:p>
        </p:txBody>
      </p:sp>
      <p:sp>
        <p:nvSpPr>
          <p:cNvPr id="1239" name="Google Shape;1239;p61"/>
          <p:cNvSpPr txBox="1"/>
          <p:nvPr/>
        </p:nvSpPr>
        <p:spPr>
          <a:xfrm>
            <a:off x="5068887" y="4025900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1"/>
          <p:cNvSpPr txBox="1"/>
          <p:nvPr/>
        </p:nvSpPr>
        <p:spPr>
          <a:xfrm>
            <a:off x="4378325" y="4087812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1"/>
          <p:cNvSpPr txBox="1"/>
          <p:nvPr/>
        </p:nvSpPr>
        <p:spPr>
          <a:xfrm>
            <a:off x="4668837" y="4025900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1"/>
          <p:cNvSpPr txBox="1"/>
          <p:nvPr/>
        </p:nvSpPr>
        <p:spPr>
          <a:xfrm>
            <a:off x="1131887" y="3017837"/>
            <a:ext cx="200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connection 1</a:t>
            </a:r>
            <a:endParaRPr/>
          </a:p>
        </p:txBody>
      </p:sp>
      <p:sp>
        <p:nvSpPr>
          <p:cNvPr id="1243" name="Google Shape;1243;p61"/>
          <p:cNvSpPr txBox="1"/>
          <p:nvPr/>
        </p:nvSpPr>
        <p:spPr>
          <a:xfrm>
            <a:off x="3529012" y="4471987"/>
            <a:ext cx="1250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bottleneck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R</a:t>
            </a:r>
            <a:endParaRPr/>
          </a:p>
        </p:txBody>
      </p:sp>
      <p:sp>
        <p:nvSpPr>
          <p:cNvPr id="1244" name="Google Shape;1244;p61"/>
          <p:cNvSpPr/>
          <p:nvPr/>
        </p:nvSpPr>
        <p:spPr>
          <a:xfrm>
            <a:off x="2863850" y="3502025"/>
            <a:ext cx="4003675" cy="719137"/>
          </a:xfrm>
          <a:custGeom>
            <a:rect b="b" l="l" r="r" t="t"/>
            <a:pathLst>
              <a:path extrusionOk="0" h="453" w="2412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cap="flat" cmpd="sng" w="381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61"/>
          <p:cNvSpPr txBox="1"/>
          <p:nvPr/>
        </p:nvSpPr>
        <p:spPr>
          <a:xfrm>
            <a:off x="4540250" y="4087812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1"/>
          <p:cNvSpPr/>
          <p:nvPr/>
        </p:nvSpPr>
        <p:spPr>
          <a:xfrm>
            <a:off x="2806700" y="4237037"/>
            <a:ext cx="4044950" cy="719137"/>
          </a:xfrm>
          <a:custGeom>
            <a:rect b="b" l="l" r="r" t="t"/>
            <a:pathLst>
              <a:path extrusionOk="0" h="453" w="2412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1"/>
          <p:cNvSpPr txBox="1"/>
          <p:nvPr>
            <p:ph type="title"/>
          </p:nvPr>
        </p:nvSpPr>
        <p:spPr>
          <a:xfrm>
            <a:off x="533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Fairness</a:t>
            </a:r>
            <a:endParaRPr/>
          </a:p>
        </p:txBody>
      </p:sp>
      <p:pic>
        <p:nvPicPr>
          <p:cNvPr descr="underline_base" id="1248" name="Google Shape;124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969962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61"/>
          <p:cNvSpPr txBox="1"/>
          <p:nvPr/>
        </p:nvSpPr>
        <p:spPr>
          <a:xfrm>
            <a:off x="1125537" y="5146675"/>
            <a:ext cx="200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connection 2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2057400" y="3333750"/>
            <a:ext cx="766762" cy="704850"/>
            <a:chOff x="-69850" y="2338387"/>
            <a:chExt cx="1557337" cy="1754187"/>
          </a:xfrm>
        </p:grpSpPr>
        <p:pic>
          <p:nvPicPr>
            <p:cNvPr descr="desktop_computer_stylized_medium" id="1251" name="Google Shape;1251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2" name="Google Shape;1252;p6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61"/>
          <p:cNvGrpSpPr/>
          <p:nvPr/>
        </p:nvGrpSpPr>
        <p:grpSpPr>
          <a:xfrm>
            <a:off x="2073275" y="4579937"/>
            <a:ext cx="766762" cy="704850"/>
            <a:chOff x="-69850" y="2338387"/>
            <a:chExt cx="1557337" cy="1754187"/>
          </a:xfrm>
        </p:grpSpPr>
        <p:pic>
          <p:nvPicPr>
            <p:cNvPr descr="desktop_computer_stylized_medium" id="1254" name="Google Shape;1254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5" name="Google Shape;1255;p6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261" name="Google Shape;1261;p6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62" name="Google Shape;126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102711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6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Why is TCP fair? Or is it!!</a:t>
            </a:r>
            <a:endParaRPr/>
          </a:p>
        </p:txBody>
      </p:sp>
      <p:sp>
        <p:nvSpPr>
          <p:cNvPr id="1264" name="Google Shape;1264;p62"/>
          <p:cNvSpPr txBox="1"/>
          <p:nvPr>
            <p:ph idx="1" type="body"/>
          </p:nvPr>
        </p:nvSpPr>
        <p:spPr>
          <a:xfrm>
            <a:off x="609600" y="1158875"/>
            <a:ext cx="8305800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competing sessions (assume no other connections and no UDP traffic is passing through that link):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AIMD attempts to be fair, and roughly it is!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additive increase gives slope of 1, as throughout increases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multiplicative decrease decreases throughput proportionally </a:t>
            </a:r>
            <a:endParaRPr/>
          </a:p>
        </p:txBody>
      </p:sp>
      <p:grpSp>
        <p:nvGrpSpPr>
          <p:cNvPr id="1265" name="Google Shape;1265;p62"/>
          <p:cNvGrpSpPr/>
          <p:nvPr/>
        </p:nvGrpSpPr>
        <p:grpSpPr>
          <a:xfrm>
            <a:off x="1581150" y="2811462"/>
            <a:ext cx="6696075" cy="4044949"/>
            <a:chOff x="0" y="0"/>
            <a:chExt cx="2147483647" cy="2147483647"/>
          </a:xfrm>
        </p:grpSpPr>
        <p:cxnSp>
          <p:nvCxnSpPr>
            <p:cNvPr id="1266" name="Google Shape;1266;p62"/>
            <p:cNvCxnSpPr/>
            <p:nvPr/>
          </p:nvCxnSpPr>
          <p:spPr>
            <a:xfrm>
              <a:off x="123716934" y="1921591447"/>
              <a:ext cx="116691145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7" name="Google Shape;1267;p62"/>
            <p:cNvCxnSpPr/>
            <p:nvPr/>
          </p:nvCxnSpPr>
          <p:spPr>
            <a:xfrm rot="10800000">
              <a:off x="123716934" y="277971540"/>
              <a:ext cx="0" cy="163856239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8" name="Google Shape;1268;p62"/>
            <p:cNvCxnSpPr/>
            <p:nvPr/>
          </p:nvCxnSpPr>
          <p:spPr>
            <a:xfrm rot="7860000">
              <a:off x="-70768291" y="1199241857"/>
              <a:ext cx="1141964529" cy="758567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9" name="Google Shape;1269;p62"/>
            <p:cNvCxnSpPr/>
            <p:nvPr/>
          </p:nvCxnSpPr>
          <p:spPr>
            <a:xfrm>
              <a:off x="117607102" y="409461201"/>
              <a:ext cx="934108029" cy="1524374344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70" name="Google Shape;1270;p62"/>
            <p:cNvSpPr txBox="1"/>
            <p:nvPr/>
          </p:nvSpPr>
          <p:spPr>
            <a:xfrm>
              <a:off x="5091244" y="318429983"/>
              <a:ext cx="129317410" cy="210720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1271" name="Google Shape;1271;p62"/>
            <p:cNvSpPr txBox="1"/>
            <p:nvPr/>
          </p:nvSpPr>
          <p:spPr>
            <a:xfrm>
              <a:off x="998364386" y="1936763183"/>
              <a:ext cx="129317410" cy="210720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1272" name="Google Shape;1272;p62"/>
            <p:cNvSpPr txBox="1"/>
            <p:nvPr/>
          </p:nvSpPr>
          <p:spPr>
            <a:xfrm>
              <a:off x="887911603" y="620004320"/>
              <a:ext cx="1137382280" cy="194705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equal bandwidth share line</a:t>
              </a:r>
              <a:endParaRPr/>
            </a:p>
          </p:txBody>
        </p:sp>
        <p:sp>
          <p:nvSpPr>
            <p:cNvPr id="1273" name="Google Shape;1273;p62"/>
            <p:cNvSpPr txBox="1"/>
            <p:nvPr/>
          </p:nvSpPr>
          <p:spPr>
            <a:xfrm>
              <a:off x="129208987" y="1926648692"/>
              <a:ext cx="1137382280" cy="194705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Connection 1 throughput</a:t>
              </a:r>
              <a:endParaRPr/>
            </a:p>
          </p:txBody>
        </p:sp>
        <p:sp>
          <p:nvSpPr>
            <p:cNvPr id="1274" name="Google Shape;1274;p62"/>
            <p:cNvSpPr txBox="1"/>
            <p:nvPr/>
          </p:nvSpPr>
          <p:spPr>
            <a:xfrm rot="-5400000">
              <a:off x="-509887435" y="844146345"/>
              <a:ext cx="1137382280" cy="194705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Connection 2 throughput</a:t>
              </a:r>
              <a:endParaRPr/>
            </a:p>
          </p:txBody>
        </p:sp>
        <p:cxnSp>
          <p:nvCxnSpPr>
            <p:cNvPr id="1275" name="Google Shape;1275;p62"/>
            <p:cNvCxnSpPr/>
            <p:nvPr/>
          </p:nvCxnSpPr>
          <p:spPr>
            <a:xfrm rot="7860000">
              <a:off x="477557791" y="1527122838"/>
              <a:ext cx="414935952" cy="252838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276" name="Google Shape;1276;p62"/>
            <p:cNvSpPr txBox="1"/>
            <p:nvPr/>
          </p:nvSpPr>
          <p:spPr>
            <a:xfrm>
              <a:off x="692408198" y="1299544394"/>
              <a:ext cx="1455075448" cy="178690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congestion avoidance: additive increase</a:t>
              </a:r>
              <a:endParaRPr/>
            </a:p>
          </p:txBody>
        </p:sp>
        <p:cxnSp>
          <p:nvCxnSpPr>
            <p:cNvPr id="1277" name="Google Shape;1277;p62"/>
            <p:cNvCxnSpPr/>
            <p:nvPr/>
          </p:nvCxnSpPr>
          <p:spPr>
            <a:xfrm flipH="1">
              <a:off x="441410017" y="1279315413"/>
              <a:ext cx="375733260" cy="33546698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78" name="Google Shape;1278;p62"/>
            <p:cNvSpPr txBox="1"/>
            <p:nvPr/>
          </p:nvSpPr>
          <p:spPr>
            <a:xfrm>
              <a:off x="862964475" y="1169740606"/>
              <a:ext cx="1109889615" cy="178690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loss: decrease window by factor of 2</a:t>
              </a:r>
              <a:endParaRPr/>
            </a:p>
          </p:txBody>
        </p:sp>
        <p:cxnSp>
          <p:nvCxnSpPr>
            <p:cNvPr id="1279" name="Google Shape;1279;p62"/>
            <p:cNvCxnSpPr/>
            <p:nvPr/>
          </p:nvCxnSpPr>
          <p:spPr>
            <a:xfrm rot="7860000">
              <a:off x="374715086" y="1353488867"/>
              <a:ext cx="417990381" cy="12643493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280" name="Google Shape;1280;p62"/>
            <p:cNvSpPr txBox="1"/>
            <p:nvPr/>
          </p:nvSpPr>
          <p:spPr>
            <a:xfrm>
              <a:off x="600765965" y="1041622611"/>
              <a:ext cx="1455075448" cy="178690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congestion avoidance: additive increase</a:t>
              </a:r>
              <a:endParaRPr/>
            </a:p>
          </p:txBody>
        </p:sp>
        <p:cxnSp>
          <p:nvCxnSpPr>
            <p:cNvPr id="1281" name="Google Shape;1281;p62"/>
            <p:cNvCxnSpPr/>
            <p:nvPr/>
          </p:nvCxnSpPr>
          <p:spPr>
            <a:xfrm flipH="1">
              <a:off x="395588904" y="1127596717"/>
              <a:ext cx="314638406" cy="40626904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82" name="Google Shape;1282;p62"/>
            <p:cNvSpPr txBox="1"/>
            <p:nvPr/>
          </p:nvSpPr>
          <p:spPr>
            <a:xfrm>
              <a:off x="734665347" y="932047938"/>
              <a:ext cx="1109889615" cy="178690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loss: decrease window by factor of 2</a:t>
              </a:r>
              <a:endParaRPr/>
            </a:p>
          </p:txBody>
        </p:sp>
        <p:cxnSp>
          <p:nvCxnSpPr>
            <p:cNvPr id="1283" name="Google Shape;1283;p62"/>
            <p:cNvCxnSpPr/>
            <p:nvPr/>
          </p:nvCxnSpPr>
          <p:spPr>
            <a:xfrm rot="7860000">
              <a:off x="328639225" y="1275522730"/>
              <a:ext cx="410353666" cy="758567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284" name="Google Shape;1284;p62"/>
            <p:cNvCxnSpPr/>
            <p:nvPr/>
          </p:nvCxnSpPr>
          <p:spPr>
            <a:xfrm flipH="1">
              <a:off x="374205733" y="1031508121"/>
              <a:ext cx="292236990" cy="47201385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5" name="Google Shape;1285;p62"/>
            <p:cNvCxnSpPr/>
            <p:nvPr/>
          </p:nvCxnSpPr>
          <p:spPr>
            <a:xfrm rot="7860000">
              <a:off x="303183085" y="1241807538"/>
              <a:ext cx="410353666" cy="758567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286" name="Google Shape;1286;p62"/>
            <p:cNvSpPr txBox="1"/>
            <p:nvPr/>
          </p:nvSpPr>
          <p:spPr>
            <a:xfrm>
              <a:off x="267960018" y="240974076"/>
              <a:ext cx="1137382280" cy="194705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 bandwidth utilization line</a:t>
              </a:r>
              <a:endParaRPr/>
            </a:p>
          </p:txBody>
        </p:sp>
        <p:cxnSp>
          <p:nvCxnSpPr>
            <p:cNvPr id="1287" name="Google Shape;1287;p62"/>
            <p:cNvCxnSpPr/>
            <p:nvPr/>
          </p:nvCxnSpPr>
          <p:spPr>
            <a:xfrm rot="5400000">
              <a:off x="297998332" y="456041146"/>
              <a:ext cx="138910420" cy="187385774"/>
            </a:xfrm>
            <a:prstGeom prst="curvedConnector3">
              <a:avLst>
                <a:gd fmla="val 113334131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288" name="Google Shape;1288;p62"/>
            <p:cNvCxnSpPr/>
            <p:nvPr/>
          </p:nvCxnSpPr>
          <p:spPr>
            <a:xfrm rot="10800000">
              <a:off x="768749748" y="715826402"/>
              <a:ext cx="185213888" cy="102211438"/>
            </a:xfrm>
            <a:prstGeom prst="curvedConnector3">
              <a:avLst>
                <a:gd fmla="val -135348933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1294" name="Google Shape;1294;p6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95" name="Google Shape;12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8223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63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 TCP actually fair?</a:t>
            </a:r>
            <a:endParaRPr/>
          </a:p>
        </p:txBody>
      </p:sp>
      <p:sp>
        <p:nvSpPr>
          <p:cNvPr id="1297" name="Google Shape;1297;p63"/>
          <p:cNvSpPr txBox="1"/>
          <p:nvPr>
            <p:ph idx="1" type="body"/>
          </p:nvPr>
        </p:nvSpPr>
        <p:spPr>
          <a:xfrm>
            <a:off x="469900" y="1219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Fairness and UDP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multimedia apps often do not use TCP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not want rate throttled by congestion control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use UDP: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audio/video at constant rate, tolerate packet loss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8" name="Google Shape;1298;p63"/>
          <p:cNvSpPr txBox="1"/>
          <p:nvPr>
            <p:ph idx="1" type="body"/>
          </p:nvPr>
        </p:nvSpPr>
        <p:spPr>
          <a:xfrm>
            <a:off x="4398962" y="1206500"/>
            <a:ext cx="4578350" cy="538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Fairness, parallel TCP connections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can open multiple parallel connections between two hosts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browsers do this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link of rate R with 9 existing connections: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app asks for 1 TCP, gets rate R/10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app asks for 11 TCPs, gets more than R/2, while each of the other ones gets roughly R/20! 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815975"/>
            <a:ext cx="5942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23"/>
          <p:cNvCxnSpPr/>
          <p:nvPr/>
        </p:nvCxnSpPr>
        <p:spPr>
          <a:xfrm>
            <a:off x="3279775" y="4483100"/>
            <a:ext cx="2590800" cy="506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3" name="Google Shape;323;p23"/>
          <p:cNvCxnSpPr/>
          <p:nvPr/>
        </p:nvCxnSpPr>
        <p:spPr>
          <a:xfrm>
            <a:off x="3294062" y="2714625"/>
            <a:ext cx="2586037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4" name="Google Shape;324;p23"/>
          <p:cNvSpPr txBox="1"/>
          <p:nvPr>
            <p:ph type="title"/>
          </p:nvPr>
        </p:nvSpPr>
        <p:spPr>
          <a:xfrm>
            <a:off x="366712" y="150812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seq. numbers, 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ACK</a:t>
            </a: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2484437" y="2320925"/>
            <a:ext cx="8096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1027112" y="4125912"/>
            <a:ext cx="2466975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ACKs receipt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echoed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5894387" y="3055937"/>
            <a:ext cx="24161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ACKs receipt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‘C’, echoes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‘C’</a:t>
            </a:r>
            <a:endParaRPr/>
          </a:p>
        </p:txBody>
      </p:sp>
      <p:cxnSp>
        <p:nvCxnSpPr>
          <p:cNvPr id="328" name="Google Shape;328;p23"/>
          <p:cNvCxnSpPr/>
          <p:nvPr/>
        </p:nvCxnSpPr>
        <p:spPr>
          <a:xfrm flipH="1">
            <a:off x="3284537" y="3487737"/>
            <a:ext cx="2554287" cy="80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9" name="Google Shape;329;p23"/>
          <p:cNvSpPr txBox="1"/>
          <p:nvPr/>
        </p:nvSpPr>
        <p:spPr>
          <a:xfrm>
            <a:off x="3302000" y="5291137"/>
            <a:ext cx="2552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simple </a:t>
            </a:r>
            <a:r>
              <a:rPr b="1" i="1" lang="en-US" sz="18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Telnet</a:t>
            </a:r>
            <a:r>
              <a:rPr b="0" i="0" lang="en-US" sz="18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 scenario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5468937" y="1430337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2898775" y="1436687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3433762" y="2806700"/>
            <a:ext cx="245427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3398837" y="2843212"/>
            <a:ext cx="24225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Seq=42, ACK=79, data = ‘C’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3930650" y="4619625"/>
            <a:ext cx="1604962" cy="320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3887787" y="4627562"/>
            <a:ext cx="1565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Seq=43, ACK=80</a:t>
            </a:r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3271837" y="2473325"/>
            <a:ext cx="0" cy="25876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/>
          <p:nvPr/>
        </p:nvCxnSpPr>
        <p:spPr>
          <a:xfrm>
            <a:off x="5934075" y="2525712"/>
            <a:ext cx="0" cy="25876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38" name="Google Shape;338;p23"/>
          <p:cNvGrpSpPr/>
          <p:nvPr/>
        </p:nvGrpSpPr>
        <p:grpSpPr>
          <a:xfrm>
            <a:off x="2763837" y="1652587"/>
            <a:ext cx="755650" cy="782637"/>
            <a:chOff x="-69850" y="2338387"/>
            <a:chExt cx="1557337" cy="1754187"/>
          </a:xfrm>
        </p:grpSpPr>
        <p:pic>
          <p:nvPicPr>
            <p:cNvPr descr="desktop_computer_stylized_medium" id="339" name="Google Shape;33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3"/>
          <p:cNvGrpSpPr/>
          <p:nvPr/>
        </p:nvGrpSpPr>
        <p:grpSpPr>
          <a:xfrm flipH="1">
            <a:off x="5626100" y="1692275"/>
            <a:ext cx="788987" cy="862012"/>
            <a:chOff x="-69850" y="2338387"/>
            <a:chExt cx="1557337" cy="1754187"/>
          </a:xfrm>
        </p:grpSpPr>
        <p:pic>
          <p:nvPicPr>
            <p:cNvPr descr="desktop_computer_stylized_medium" id="342" name="Google Shape;34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2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3"/>
          <p:cNvSpPr txBox="1"/>
          <p:nvPr/>
        </p:nvSpPr>
        <p:spPr>
          <a:xfrm>
            <a:off x="3513137" y="3765550"/>
            <a:ext cx="2341562" cy="27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3482975" y="3754437"/>
            <a:ext cx="24177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Seq=79, ACK=43, data = ‘C’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581025" y="1436687"/>
            <a:ext cx="3716337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sng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to set TCP timeout value?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be longer than RTT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RTT varies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 short: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premature timeout, unnecessary retransmissions</a:t>
            </a:r>
            <a:endParaRPr/>
          </a:p>
          <a:p>
            <a:pPr indent="-22733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 long: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slow reaction to segment loss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4646612" y="1485900"/>
            <a:ext cx="40592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to estimate RTT?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measured time from segment transmission until ACK receipt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retransmissions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will vary, want estimated RTT “smoother”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several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recent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measurements, not just current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533400" y="1112837"/>
            <a:ext cx="80486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= (1- α)* EstimatedRTT + α * SampleRTT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1230312" y="1570037"/>
            <a:ext cx="7067550" cy="152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exponential weighted moving average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weight of a given sample decays exponentially fast as updates proceed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 value: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 =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0.125; hence much more load is given to last sample</a:t>
            </a:r>
            <a:endParaRPr/>
          </a:p>
        </p:txBody>
      </p:sp>
      <p:pic>
        <p:nvPicPr>
          <p:cNvPr descr="underline_base" id="364" name="Google Shape;3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grpSp>
        <p:nvGrpSpPr>
          <p:cNvPr id="366" name="Google Shape;366;p25"/>
          <p:cNvGrpSpPr/>
          <p:nvPr/>
        </p:nvGrpSpPr>
        <p:grpSpPr>
          <a:xfrm>
            <a:off x="1231900" y="3079750"/>
            <a:ext cx="6496050" cy="3778250"/>
            <a:chOff x="0" y="0"/>
            <a:chExt cx="2147483647" cy="2147483646"/>
          </a:xfrm>
        </p:grpSpPr>
        <p:grpSp>
          <p:nvGrpSpPr>
            <p:cNvPr id="367" name="Google Shape;367;p25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368" name="Google Shape;368;p25"/>
              <p:cNvPicPr preferRelativeResize="0"/>
              <p:nvPr/>
            </p:nvPicPr>
            <p:blipFill rotWithShape="1">
              <a:blip r:embed="rId4">
                <a:alphaModFix/>
              </a:blip>
              <a:srcRect b="12144" l="3969" r="0" t="8627"/>
              <a:stretch/>
            </p:blipFill>
            <p:spPr>
              <a:xfrm>
                <a:off x="156575343" y="0"/>
                <a:ext cx="1990908303" cy="193233564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69" name="Google Shape;369;p25"/>
              <p:cNvGrpSpPr/>
              <p:nvPr/>
            </p:nvGrpSpPr>
            <p:grpSpPr>
              <a:xfrm>
                <a:off x="1407451998" y="1468552025"/>
                <a:ext cx="550292687" cy="371672404"/>
                <a:chOff x="0" y="0"/>
                <a:chExt cx="2147483647" cy="2147483647"/>
              </a:xfrm>
            </p:grpSpPr>
            <p:sp>
              <p:nvSpPr>
                <p:cNvPr id="370" name="Google Shape;370;p25"/>
                <p:cNvSpPr txBox="1"/>
                <p:nvPr/>
              </p:nvSpPr>
              <p:spPr>
                <a:xfrm>
                  <a:off x="308548068" y="0"/>
                  <a:ext cx="1523572091" cy="1105015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Tahoma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sampleRTT</a:t>
                  </a:r>
                  <a:endParaRPr/>
                </a:p>
              </p:txBody>
            </p:sp>
            <p:sp>
              <p:nvSpPr>
                <p:cNvPr id="371" name="Google Shape;371;p25"/>
                <p:cNvSpPr txBox="1"/>
                <p:nvPr/>
              </p:nvSpPr>
              <p:spPr>
                <a:xfrm>
                  <a:off x="300357328" y="1042467713"/>
                  <a:ext cx="1847126318" cy="1105015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Tahoma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EstimatedRTT</a:t>
                  </a:r>
                  <a:endParaRPr/>
                </a:p>
              </p:txBody>
            </p:sp>
            <p:sp>
              <p:nvSpPr>
                <p:cNvPr id="372" name="Google Shape;372;p25"/>
                <p:cNvSpPr/>
                <p:nvPr/>
              </p:nvSpPr>
              <p:spPr>
                <a:xfrm>
                  <a:off x="30046021" y="370072985"/>
                  <a:ext cx="190445860" cy="469110537"/>
                </a:xfrm>
                <a:prstGeom prst="diamond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5"/>
                <p:cNvSpPr/>
                <p:nvPr/>
              </p:nvSpPr>
              <p:spPr>
                <a:xfrm rot="2760000">
                  <a:off x="37212740" y="1321326476"/>
                  <a:ext cx="190445860" cy="469110510"/>
                </a:xfrm>
                <a:prstGeom prst="diamond">
                  <a:avLst/>
                </a:prstGeom>
                <a:solidFill>
                  <a:srgbClr val="FF66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4" name="Google Shape;374;p25"/>
              <p:cNvSpPr txBox="1"/>
              <p:nvPr/>
            </p:nvSpPr>
            <p:spPr>
              <a:xfrm>
                <a:off x="850877282" y="1937605933"/>
                <a:ext cx="654636012" cy="209877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 (seconds)</a:t>
                </a:r>
                <a:endParaRPr/>
              </a:p>
            </p:txBody>
          </p:sp>
          <p:sp>
            <p:nvSpPr>
              <p:cNvPr id="375" name="Google Shape;375;p25"/>
              <p:cNvSpPr txBox="1"/>
              <p:nvPr/>
            </p:nvSpPr>
            <p:spPr>
              <a:xfrm rot="5400000">
                <a:off x="-325556000" y="904909977"/>
                <a:ext cx="773195549" cy="209877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RTT (milliseconds)</a:t>
                </a:r>
                <a:endParaRPr/>
              </a:p>
            </p:txBody>
          </p:sp>
        </p:grpSp>
        <p:sp>
          <p:nvSpPr>
            <p:cNvPr id="376" name="Google Shape;376;p25"/>
            <p:cNvSpPr txBox="1"/>
            <p:nvPr/>
          </p:nvSpPr>
          <p:spPr>
            <a:xfrm>
              <a:off x="485263316" y="114378830"/>
              <a:ext cx="1278295327" cy="173206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RTT: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gaia.cs.umass.edu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fantasia.eurecom.fr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555625" y="1595437"/>
            <a:ext cx="791845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timeout interval: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EstimatedRTT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plus “safety margin”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large variation in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-&gt;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larger safety margin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estimate SampleRTT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deviation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EstimatedRTT: </a:t>
            </a:r>
            <a:endParaRPr/>
          </a:p>
        </p:txBody>
      </p:sp>
      <p:pic>
        <p:nvPicPr>
          <p:cNvPr descr="underline_base" id="384" name="Google Shape;3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1169987" y="3722687"/>
            <a:ext cx="6975475" cy="1117600"/>
            <a:chOff x="0" y="0"/>
            <a:chExt cx="2147483647" cy="2147483647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0" y="0"/>
              <a:ext cx="2147483647" cy="1348278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DevRTT = (1-β)*DevRTT +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β*|SampleRTT-EstimatedRTT|</a:t>
              </a:r>
              <a:endParaRPr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589409460" y="1384882873"/>
              <a:ext cx="1042462848" cy="76260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(typically, β = 0.25)</a:t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677862" y="5251450"/>
            <a:ext cx="7918450" cy="1233487"/>
            <a:chOff x="0" y="0"/>
            <a:chExt cx="2147483647" cy="2147483647"/>
          </a:xfrm>
        </p:grpSpPr>
        <p:sp>
          <p:nvSpPr>
            <p:cNvPr id="390" name="Google Shape;390;p26"/>
            <p:cNvSpPr txBox="1"/>
            <p:nvPr/>
          </p:nvSpPr>
          <p:spPr>
            <a:xfrm>
              <a:off x="0" y="0"/>
              <a:ext cx="2147483647" cy="120502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TimeoutInterval = EstimatedRTT + 4*DevRTT</a:t>
              </a: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934250149" y="1312811814"/>
              <a:ext cx="491234880" cy="690953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estimated RTT</a:t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1593822166" y="1345978157"/>
              <a:ext cx="520080245" cy="690953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“safety margin”</a:t>
              </a:r>
              <a:endParaRPr/>
            </a:p>
          </p:txBody>
        </p:sp>
        <p:cxnSp>
          <p:nvCxnSpPr>
            <p:cNvPr id="393" name="Google Shape;393;p26"/>
            <p:cNvCxnSpPr/>
            <p:nvPr/>
          </p:nvCxnSpPr>
          <p:spPr>
            <a:xfrm rot="10800000">
              <a:off x="1150376141" y="685425576"/>
              <a:ext cx="0" cy="77663258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4" name="Google Shape;394;p26"/>
            <p:cNvCxnSpPr/>
            <p:nvPr/>
          </p:nvCxnSpPr>
          <p:spPr>
            <a:xfrm rot="10800000">
              <a:off x="1847834841" y="696481024"/>
              <a:ext cx="0" cy="77663258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descr="alarm_clock_ringing" id="395" name="Google Shape;39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2662727" y="704772722"/>
              <a:ext cx="204071224" cy="1442710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B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2" name="Google Shape;402;p27"/>
          <p:cNvSpPr txBox="1"/>
          <p:nvPr>
            <p:ph type="title"/>
          </p:nvPr>
        </p:nvSpPr>
        <p:spPr>
          <a:xfrm>
            <a:off x="533400" y="1730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reliable data transfer</a:t>
            </a:r>
            <a:endParaRPr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533400" y="1500187"/>
            <a:ext cx="4070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creates rdt service on top of IP’s unreliable service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pipelined segments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cumulative acks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 retransmission timer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retransmissions  triggered by: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timeout events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acks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4" name="Google Shape;404;p27"/>
          <p:cNvSpPr txBox="1"/>
          <p:nvPr>
            <p:ph idx="1" type="body"/>
          </p:nvPr>
        </p:nvSpPr>
        <p:spPr>
          <a:xfrm>
            <a:off x="4654550" y="2911475"/>
            <a:ext cx="3933825" cy="211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let’s initially consider simplified TCP sender: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duplicate acks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flow control and congestion control</a:t>
            </a:r>
            <a:endParaRPr/>
          </a:p>
        </p:txBody>
      </p:sp>
      <p:pic>
        <p:nvPicPr>
          <p:cNvPr descr="underline_base" id="405" name="Google Shape;4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12" y="996950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