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5"/>
    <p:sldMasterId id="2147483662" r:id="rId6"/>
    <p:sldMasterId id="2147483663" r:id="rId7"/>
    <p:sldMasterId id="2147483664" r:id="rId8"/>
    <p:sldMasterId id="2147483665" r:id="rId9"/>
    <p:sldMasterId id="2147483666" r:id="rId10"/>
    <p:sldMasterId id="2147483667" r:id="rId11"/>
    <p:sldMasterId id="2147483668" r:id="rId12"/>
    <p:sldMasterId id="2147483669" r:id="rId13"/>
    <p:sldMasterId id="2147483670" r:id="rId14"/>
    <p:sldMasterId id="2147483671" r:id="rId15"/>
    <p:sldMasterId id="2147483672" r:id="rId16"/>
    <p:sldMasterId id="2147483673" r:id="rId17"/>
    <p:sldMasterId id="2147483674" r:id="rId18"/>
  </p:sldMasterIdLst>
  <p:notesMasterIdLst>
    <p:notesMasterId r:id="rId19"/>
  </p:notes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1" r:id="rId45"/>
    <p:sldId id="282" r:id="rId46"/>
    <p:sldId id="283" r:id="rId47"/>
    <p:sldId id="284" r:id="rId48"/>
    <p:sldId id="285" r:id="rId49"/>
    <p:sldId id="286" r:id="rId50"/>
    <p:sldId id="287" r:id="rId51"/>
    <p:sldId id="288" r:id="rId52"/>
    <p:sldId id="289" r:id="rId53"/>
    <p:sldId id="290" r:id="rId54"/>
    <p:sldId id="291" r:id="rId55"/>
    <p:sldId id="292" r:id="rId56"/>
    <p:sldId id="293" r:id="rId57"/>
    <p:sldId id="294" r:id="rId58"/>
    <p:sldId id="295" r:id="rId59"/>
    <p:sldId id="296" r:id="rId60"/>
  </p:sldIdLst>
  <p:sldSz cy="6858000" cx="9144000"/>
  <p:notesSz cx="7315200" cy="9601200"/>
  <p:embeddedFontLst>
    <p:embeddedFont>
      <p:font typeface="Cabin"/>
      <p:regular r:id="rId61"/>
      <p:bold r:id="rId62"/>
      <p:italic r:id="rId63"/>
      <p:boldItalic r:id="rId64"/>
    </p:embeddedFont>
    <p:embeddedFont>
      <p:font typeface="Tahoma"/>
      <p:regular r:id="rId65"/>
      <p:bold r:id="rId66"/>
    </p:embeddedFont>
    <p:embeddedFont>
      <p:font typeface="Libre Baskerville"/>
      <p:regular r:id="rId67"/>
      <p:bold r:id="rId68"/>
      <p: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9786BD0-4CF1-4C41-AEC8-872A98A80A24}">
  <a:tblStyle styleId="{99786BD0-4CF1-4C41-AEC8-872A98A80A2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1.xml"/><Relationship Id="rId42" Type="http://schemas.openxmlformats.org/officeDocument/2006/relationships/slide" Target="slides/slide23.xml"/><Relationship Id="rId41" Type="http://schemas.openxmlformats.org/officeDocument/2006/relationships/slide" Target="slides/slide22.xml"/><Relationship Id="rId44" Type="http://schemas.openxmlformats.org/officeDocument/2006/relationships/slide" Target="slides/slide25.xml"/><Relationship Id="rId43" Type="http://schemas.openxmlformats.org/officeDocument/2006/relationships/slide" Target="slides/slide24.xml"/><Relationship Id="rId46" Type="http://schemas.openxmlformats.org/officeDocument/2006/relationships/slide" Target="slides/slide27.xml"/><Relationship Id="rId45" Type="http://schemas.openxmlformats.org/officeDocument/2006/relationships/slide" Target="slides/slide26.xml"/><Relationship Id="rId1" Type="http://schemas.openxmlformats.org/officeDocument/2006/relationships/theme" Target="theme/theme1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48" Type="http://schemas.openxmlformats.org/officeDocument/2006/relationships/slide" Target="slides/slide29.xml"/><Relationship Id="rId47" Type="http://schemas.openxmlformats.org/officeDocument/2006/relationships/slide" Target="slides/slide28.xml"/><Relationship Id="rId49" Type="http://schemas.openxmlformats.org/officeDocument/2006/relationships/slide" Target="slides/slide3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12.xml"/><Relationship Id="rId30" Type="http://schemas.openxmlformats.org/officeDocument/2006/relationships/slide" Target="slides/slide11.xml"/><Relationship Id="rId33" Type="http://schemas.openxmlformats.org/officeDocument/2006/relationships/slide" Target="slides/slide14.xml"/><Relationship Id="rId32" Type="http://schemas.openxmlformats.org/officeDocument/2006/relationships/slide" Target="slides/slide13.xml"/><Relationship Id="rId35" Type="http://schemas.openxmlformats.org/officeDocument/2006/relationships/slide" Target="slides/slide16.xml"/><Relationship Id="rId34" Type="http://schemas.openxmlformats.org/officeDocument/2006/relationships/slide" Target="slides/slide15.xml"/><Relationship Id="rId37" Type="http://schemas.openxmlformats.org/officeDocument/2006/relationships/slide" Target="slides/slide18.xml"/><Relationship Id="rId36" Type="http://schemas.openxmlformats.org/officeDocument/2006/relationships/slide" Target="slides/slide17.xml"/><Relationship Id="rId39" Type="http://schemas.openxmlformats.org/officeDocument/2006/relationships/slide" Target="slides/slide20.xml"/><Relationship Id="rId38" Type="http://schemas.openxmlformats.org/officeDocument/2006/relationships/slide" Target="slides/slide19.xml"/><Relationship Id="rId62" Type="http://schemas.openxmlformats.org/officeDocument/2006/relationships/font" Target="fonts/Cabin-bold.fntdata"/><Relationship Id="rId61" Type="http://schemas.openxmlformats.org/officeDocument/2006/relationships/font" Target="fonts/Cabin-regular.fntdata"/><Relationship Id="rId20" Type="http://schemas.openxmlformats.org/officeDocument/2006/relationships/slide" Target="slides/slide1.xml"/><Relationship Id="rId64" Type="http://schemas.openxmlformats.org/officeDocument/2006/relationships/font" Target="fonts/Cabin-boldItalic.fntdata"/><Relationship Id="rId63" Type="http://schemas.openxmlformats.org/officeDocument/2006/relationships/font" Target="fonts/Cabin-italic.fntdata"/><Relationship Id="rId22" Type="http://schemas.openxmlformats.org/officeDocument/2006/relationships/slide" Target="slides/slide3.xml"/><Relationship Id="rId66" Type="http://schemas.openxmlformats.org/officeDocument/2006/relationships/font" Target="fonts/Tahoma-bold.fntdata"/><Relationship Id="rId21" Type="http://schemas.openxmlformats.org/officeDocument/2006/relationships/slide" Target="slides/slide2.xml"/><Relationship Id="rId65" Type="http://schemas.openxmlformats.org/officeDocument/2006/relationships/font" Target="fonts/Tahoma-regular.fntdata"/><Relationship Id="rId24" Type="http://schemas.openxmlformats.org/officeDocument/2006/relationships/slide" Target="slides/slide5.xml"/><Relationship Id="rId68" Type="http://schemas.openxmlformats.org/officeDocument/2006/relationships/font" Target="fonts/LibreBaskerville-bold.fntdata"/><Relationship Id="rId23" Type="http://schemas.openxmlformats.org/officeDocument/2006/relationships/slide" Target="slides/slide4.xml"/><Relationship Id="rId67" Type="http://schemas.openxmlformats.org/officeDocument/2006/relationships/font" Target="fonts/LibreBaskerville-regular.fntdata"/><Relationship Id="rId60" Type="http://schemas.openxmlformats.org/officeDocument/2006/relationships/slide" Target="slides/slide41.xml"/><Relationship Id="rId26" Type="http://schemas.openxmlformats.org/officeDocument/2006/relationships/slide" Target="slides/slide7.xml"/><Relationship Id="rId25" Type="http://schemas.openxmlformats.org/officeDocument/2006/relationships/slide" Target="slides/slide6.xml"/><Relationship Id="rId69" Type="http://schemas.openxmlformats.org/officeDocument/2006/relationships/font" Target="fonts/LibreBaskerville-italic.fntdata"/><Relationship Id="rId28" Type="http://schemas.openxmlformats.org/officeDocument/2006/relationships/slide" Target="slides/slide9.xml"/><Relationship Id="rId27" Type="http://schemas.openxmlformats.org/officeDocument/2006/relationships/slide" Target="slides/slide8.xml"/><Relationship Id="rId29" Type="http://schemas.openxmlformats.org/officeDocument/2006/relationships/slide" Target="slides/slide10.xml"/><Relationship Id="rId51" Type="http://schemas.openxmlformats.org/officeDocument/2006/relationships/slide" Target="slides/slide32.xml"/><Relationship Id="rId50" Type="http://schemas.openxmlformats.org/officeDocument/2006/relationships/slide" Target="slides/slide31.xml"/><Relationship Id="rId53" Type="http://schemas.openxmlformats.org/officeDocument/2006/relationships/slide" Target="slides/slide34.xml"/><Relationship Id="rId52" Type="http://schemas.openxmlformats.org/officeDocument/2006/relationships/slide" Target="slides/slide33.xml"/><Relationship Id="rId11" Type="http://schemas.openxmlformats.org/officeDocument/2006/relationships/slideMaster" Target="slideMasters/slideMaster7.xml"/><Relationship Id="rId55" Type="http://schemas.openxmlformats.org/officeDocument/2006/relationships/slide" Target="slides/slide36.xml"/><Relationship Id="rId10" Type="http://schemas.openxmlformats.org/officeDocument/2006/relationships/slideMaster" Target="slideMasters/slideMaster6.xml"/><Relationship Id="rId54" Type="http://schemas.openxmlformats.org/officeDocument/2006/relationships/slide" Target="slides/slide35.xml"/><Relationship Id="rId13" Type="http://schemas.openxmlformats.org/officeDocument/2006/relationships/slideMaster" Target="slideMasters/slideMaster9.xml"/><Relationship Id="rId57" Type="http://schemas.openxmlformats.org/officeDocument/2006/relationships/slide" Target="slides/slide38.xml"/><Relationship Id="rId12" Type="http://schemas.openxmlformats.org/officeDocument/2006/relationships/slideMaster" Target="slideMasters/slideMaster8.xml"/><Relationship Id="rId56" Type="http://schemas.openxmlformats.org/officeDocument/2006/relationships/slide" Target="slides/slide37.xml"/><Relationship Id="rId15" Type="http://schemas.openxmlformats.org/officeDocument/2006/relationships/slideMaster" Target="slideMasters/slideMaster11.xml"/><Relationship Id="rId59" Type="http://schemas.openxmlformats.org/officeDocument/2006/relationships/slide" Target="slides/slide40.xml"/><Relationship Id="rId14" Type="http://schemas.openxmlformats.org/officeDocument/2006/relationships/slideMaster" Target="slideMasters/slideMaster10.xml"/><Relationship Id="rId58" Type="http://schemas.openxmlformats.org/officeDocument/2006/relationships/slide" Target="slides/slide39.xml"/><Relationship Id="rId17" Type="http://schemas.openxmlformats.org/officeDocument/2006/relationships/slideMaster" Target="slideMasters/slideMaster13.xml"/><Relationship Id="rId16" Type="http://schemas.openxmlformats.org/officeDocument/2006/relationships/slideMaster" Target="slideMasters/slideMaster12.xml"/><Relationship Id="rId19" Type="http://schemas.openxmlformats.org/officeDocument/2006/relationships/notesMaster" Target="notesMasters/notesMaster1.xml"/><Relationship Id="rId18" Type="http://schemas.openxmlformats.org/officeDocument/2006/relationships/slideMaster" Target="slideMasters/slideMaster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25" spcFirstLastPara="1" rIns="96625" wrap="square" tIns="483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25" spcFirstLastPara="1" rIns="96625" wrap="square" tIns="483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25" spcFirstLastPara="1" rIns="96625" wrap="square" tIns="483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25" spcFirstLastPara="1" rIns="96625" wrap="square" tIns="483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25" spcFirstLastPara="1" rIns="96625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2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2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2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2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2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2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2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2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2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3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3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3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3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3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3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3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3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3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3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3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3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3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3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p3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p3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7" name="Google Shape;1817;p3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3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3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4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4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4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4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ic Sans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27" name="Google Shape;127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 rot="5400000">
            <a:off x="2095500" y="49212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 rot="5400000">
            <a:off x="4318793" y="2272507"/>
            <a:ext cx="6030913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 rot="5400000">
            <a:off x="356393" y="405607"/>
            <a:ext cx="6030913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, and 2 Content" type="objAndTwoObj">
  <p:cSld name="OBJECT_AND_TWO_OBJECTS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533400" y="1611313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2" type="body"/>
          </p:nvPr>
        </p:nvSpPr>
        <p:spPr>
          <a:xfrm>
            <a:off x="4495800" y="1611313"/>
            <a:ext cx="38100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1" name="Google Shape;161;p27"/>
          <p:cNvSpPr txBox="1"/>
          <p:nvPr>
            <p:ph idx="3" type="body"/>
          </p:nvPr>
        </p:nvSpPr>
        <p:spPr>
          <a:xfrm>
            <a:off x="4495800" y="4011613"/>
            <a:ext cx="38100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2" name="Google Shape;162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533400" y="1611313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indent="-381000" lvl="1" marL="9144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4495800" y="1611313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indent="-381000" lvl="1" marL="9144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  <a:defRPr/>
            </a:lvl1pPr>
            <a:lvl2pPr lvl="1" algn="ctr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indent="-2286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89" name="Google Shape;89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766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101" name="Google Shape;101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102" name="Google Shape;102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766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103" name="Google Shape;103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0680" lvl="0" marL="45720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SzPts val="2080"/>
              <a:buChar char="❖"/>
              <a:defRPr sz="3200"/>
            </a:lvl1pPr>
            <a:lvl2pPr indent="-406400" lvl="1" marL="91440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ic Sans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15" name="Google Shape;115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1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13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2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9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14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12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8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theme" Target="../theme/theme6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10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7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1" name="Google Shape;121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0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1" name="Google Shape;131;p22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42" name="Google Shape;142;p2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4" name="Google Shape;144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24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53" name="Google Shape;153;p2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26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1" name="Google Shape;71;p12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2" name="Google Shape;82;p1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3" name="Google Shape;93;p1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/>
        </p:nvSpPr>
        <p:spPr>
          <a:xfrm>
            <a:off x="512762" y="619125"/>
            <a:ext cx="7829550" cy="6062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Communication and Computer Networks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1200"/>
              <a:buFont typeface="Times New Roman"/>
              <a:buNone/>
            </a:pPr>
            <a:br>
              <a:rPr b="1" i="0" lang="en-US" sz="1200" u="none" cap="none" strike="noStrik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4000" u="none" cap="none" strike="noStrik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Network Layer</a:t>
            </a:r>
            <a:endParaRPr b="0" i="0" sz="4400" u="none" cap="none" strike="noStrike">
              <a:solidFill>
                <a:srgbClr val="0000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PART-B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1" sz="32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Times New Roman"/>
              <a:buNone/>
            </a:pPr>
            <a:r>
              <a:rPr b="1" i="1" lang="en-US" sz="32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Aiman Hanna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Software Engineering </a:t>
            </a:r>
            <a:b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Concordia University, Montreal, Canada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slides has  mainly been extracted, modified and updated from original slides of :</a:t>
            </a:r>
            <a:b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Networking: A Top Down Approach,  6th edition  Jim Kurose, Keith Ross</a:t>
            </a:r>
            <a:b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Addison-Wesley, 2013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 materials have been extracted, modified and updated from: </a:t>
            </a:r>
            <a:b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Understanding Communications and Networking, 3e by William A. Shay 2005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Copyright © 1996-2013 J.F Kurose and K.W. Ross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Copyright © 2005 William A. Shay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2018 Aiman Hanna </a:t>
            </a:r>
            <a:b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</a:t>
            </a:r>
            <a:endParaRPr/>
          </a:p>
        </p:txBody>
      </p:sp>
      <p:pic>
        <p:nvPicPr>
          <p:cNvPr descr="logo.png" id="169" name="Google Shape;16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6512" y="280987"/>
            <a:ext cx="2424112" cy="603250"/>
          </a:xfrm>
          <a:prstGeom prst="rect">
            <a:avLst/>
          </a:prstGeom>
          <a:noFill/>
          <a:ln>
            <a:noFill/>
          </a:ln>
          <a:effectLst>
            <a:outerShdw blurRad="63500" dir="2700000" dist="139700">
              <a:srgbClr val="333333">
                <a:alpha val="64705"/>
              </a:srgbClr>
            </a:outerShdw>
          </a:effectLst>
        </p:spPr>
      </p:pic>
      <p:grpSp>
        <p:nvGrpSpPr>
          <p:cNvPr id="170" name="Google Shape;170;p28"/>
          <p:cNvGrpSpPr/>
          <p:nvPr/>
        </p:nvGrpSpPr>
        <p:grpSpPr>
          <a:xfrm>
            <a:off x="2463800" y="3090862"/>
            <a:ext cx="3808412" cy="325437"/>
            <a:chOff x="0" y="0"/>
            <a:chExt cx="2147483647" cy="2147483646"/>
          </a:xfrm>
        </p:grpSpPr>
        <p:pic>
          <p:nvPicPr>
            <p:cNvPr descr="underline_base" id="171" name="Google Shape;171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2061548440" cy="114183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derline_base" id="172" name="Google Shape;172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935206" y="1005648885"/>
              <a:ext cx="2061548440" cy="11418347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3" name="Google Shape;173;p2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7"/>
          <p:cNvSpPr txBox="1"/>
          <p:nvPr>
            <p:ph idx="1" type="body"/>
          </p:nvPr>
        </p:nvSpPr>
        <p:spPr>
          <a:xfrm>
            <a:off x="447675" y="1139825"/>
            <a:ext cx="8439150" cy="544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1" i="0" lang="en-US" sz="28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Distributed Routing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 central control; each node must determine and maintain routing information independently 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this can be achieved by knowing the neighbors, cost to get to a neighbor and the cost from that neighbor to a destination 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more complex than centralized since each node must communicate with each of its neighbors instead of just one central station 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complexity is driven also by the fact that the devices have a very limited knowledge of the entire network </a:t>
            </a:r>
            <a:endParaRPr/>
          </a:p>
        </p:txBody>
      </p:sp>
      <p:pic>
        <p:nvPicPr>
          <p:cNvPr descr="underline_base" id="394" name="Google Shape;39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662" y="801687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7"/>
          <p:cNvSpPr txBox="1"/>
          <p:nvPr>
            <p:ph type="title"/>
          </p:nvPr>
        </p:nvSpPr>
        <p:spPr>
          <a:xfrm>
            <a:off x="533400" y="174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Routing algorithm classification</a:t>
            </a:r>
            <a:endParaRPr/>
          </a:p>
        </p:txBody>
      </p:sp>
      <p:sp>
        <p:nvSpPr>
          <p:cNvPr id="396" name="Google Shape;396;p3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B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8"/>
          <p:cNvSpPr txBox="1"/>
          <p:nvPr>
            <p:ph idx="1" type="body"/>
          </p:nvPr>
        </p:nvSpPr>
        <p:spPr>
          <a:xfrm>
            <a:off x="447675" y="1139825"/>
            <a:ext cx="8439150" cy="544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1" i="0" lang="en-US" sz="28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Static Routing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once the node determines the routing table, it does not change it </a:t>
            </a:r>
            <a:endParaRPr/>
          </a:p>
          <a:p>
            <a:pPr indent="-22733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 other words, the initial cheapest path may not really be the cheapest path after sometime, yet it is always considered as the cheapest path</a:t>
            </a:r>
            <a:endParaRPr/>
          </a:p>
          <a:p>
            <a:pPr indent="-22733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assumption here is that the conditions that led to the initial definition of the tables do not change</a:t>
            </a:r>
            <a:endParaRPr/>
          </a:p>
          <a:p>
            <a:pPr indent="-22733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sometimes, this is a reasonable assumption, when? </a:t>
            </a:r>
            <a:endParaRPr/>
          </a:p>
        </p:txBody>
      </p:sp>
      <p:pic>
        <p:nvPicPr>
          <p:cNvPr descr="underline_base" id="402" name="Google Shape;40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662" y="801687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8"/>
          <p:cNvSpPr txBox="1"/>
          <p:nvPr>
            <p:ph type="title"/>
          </p:nvPr>
        </p:nvSpPr>
        <p:spPr>
          <a:xfrm>
            <a:off x="533400" y="174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Routing algorithm classification</a:t>
            </a:r>
            <a:endParaRPr/>
          </a:p>
        </p:txBody>
      </p:sp>
      <p:sp>
        <p:nvSpPr>
          <p:cNvPr id="404" name="Google Shape;404;p3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B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 txBox="1"/>
          <p:nvPr>
            <p:ph idx="1" type="body"/>
          </p:nvPr>
        </p:nvSpPr>
        <p:spPr>
          <a:xfrm>
            <a:off x="447675" y="1139825"/>
            <a:ext cx="8439150" cy="544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1" i="0" lang="en-US" sz="28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Adaptive Routing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allows the network to respond to changes and update its routing tables accordingly </a:t>
            </a:r>
            <a:endParaRPr/>
          </a:p>
          <a:p>
            <a:pPr indent="-22733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the cost of the route to be used changed, then adapt and use another route</a:t>
            </a:r>
            <a:endParaRPr/>
          </a:p>
          <a:p>
            <a:pPr indent="-22733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could this lead to serious problems sometime?</a:t>
            </a:r>
            <a:endParaRPr/>
          </a:p>
          <a:p>
            <a:pPr indent="-22733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 general, it is difficult to implement adaptive routing efficiently, why?  </a:t>
            </a:r>
            <a:endParaRPr/>
          </a:p>
        </p:txBody>
      </p:sp>
      <p:sp>
        <p:nvSpPr>
          <p:cNvPr id="410" name="Google Shape;410;p3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B</a:t>
            </a:r>
            <a:endParaRPr/>
          </a:p>
        </p:txBody>
      </p:sp>
      <p:pic>
        <p:nvPicPr>
          <p:cNvPr descr="underline_base" id="411" name="Google Shape;41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662" y="801687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9"/>
          <p:cNvSpPr txBox="1"/>
          <p:nvPr>
            <p:ph type="title"/>
          </p:nvPr>
        </p:nvSpPr>
        <p:spPr>
          <a:xfrm>
            <a:off x="533400" y="174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Routing algorithm classification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B</a:t>
            </a:r>
            <a:endParaRPr/>
          </a:p>
        </p:txBody>
      </p:sp>
      <p:pic>
        <p:nvPicPr>
          <p:cNvPr descr="underline_base" id="418" name="Google Shape;41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325" y="1014412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40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 Link-State Routing Algorithm</a:t>
            </a:r>
            <a:endParaRPr/>
          </a:p>
        </p:txBody>
      </p:sp>
      <p:sp>
        <p:nvSpPr>
          <p:cNvPr id="420" name="Google Shape;420;p40"/>
          <p:cNvSpPr txBox="1"/>
          <p:nvPr>
            <p:ph idx="1" type="body"/>
          </p:nvPr>
        </p:nvSpPr>
        <p:spPr>
          <a:xfrm>
            <a:off x="544512" y="1555750"/>
            <a:ext cx="8358187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1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Dijkstra’s algorithm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sometimes called the </a:t>
            </a:r>
            <a:r>
              <a:rPr b="1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Shortest-path Algorithm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b="1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Forward Search Algorithm 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centralized, static algorithm, however it can be made adaptive by executing it periodically 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node executing this algorithm is required to know the link costs among the nodes 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each node executes this algorithm to determine the cheapest route to each network node 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B</a:t>
            </a:r>
            <a:endParaRPr/>
          </a:p>
        </p:txBody>
      </p:sp>
      <p:pic>
        <p:nvPicPr>
          <p:cNvPr descr="underline_base" id="426" name="Google Shape;42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325" y="1014412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 Link-State Routing Algorithm</a:t>
            </a:r>
            <a:endParaRPr/>
          </a:p>
        </p:txBody>
      </p:sp>
      <p:sp>
        <p:nvSpPr>
          <p:cNvPr id="428" name="Google Shape;428;p41"/>
          <p:cNvSpPr txBox="1"/>
          <p:nvPr>
            <p:ph idx="1" type="body"/>
          </p:nvPr>
        </p:nvSpPr>
        <p:spPr>
          <a:xfrm>
            <a:off x="544512" y="1555750"/>
            <a:ext cx="3810000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Dijkstra’s algorithm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net topology, link costs known to all nodes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accomplished via “link state broadcast”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all nodes have same info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computes least cost paths from one node (‘source”) to all other nodes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gives </a:t>
            </a:r>
            <a:r>
              <a:rPr b="0" i="1" lang="en-US" sz="2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forwarding table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for that node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iterative: after k iterations, know least cost path to k destinations</a:t>
            </a:r>
            <a:endParaRPr/>
          </a:p>
        </p:txBody>
      </p:sp>
      <p:sp>
        <p:nvSpPr>
          <p:cNvPr id="429" name="Google Shape;429;p41"/>
          <p:cNvSpPr txBox="1"/>
          <p:nvPr>
            <p:ph idx="1" type="body"/>
          </p:nvPr>
        </p:nvSpPr>
        <p:spPr>
          <a:xfrm>
            <a:off x="4495800" y="1611312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notation: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c(x,y):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link cost from node x to y;  = ∞ if not direct neighbors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D(v):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current value of cost of path from source to dest. v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p(v):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prior (predecessor) node along path from source to v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set of nodes whose least cost path definitively known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B</a:t>
            </a:r>
            <a:endParaRPr/>
          </a:p>
        </p:txBody>
      </p:sp>
      <p:pic>
        <p:nvPicPr>
          <p:cNvPr descr="underline_base" id="435" name="Google Shape;43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62" y="1014412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42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Dijsktra’s Algorithm</a:t>
            </a:r>
            <a:endParaRPr/>
          </a:p>
        </p:txBody>
      </p:sp>
      <p:sp>
        <p:nvSpPr>
          <p:cNvPr id="437" name="Google Shape;437;p42"/>
          <p:cNvSpPr txBox="1"/>
          <p:nvPr/>
        </p:nvSpPr>
        <p:spPr>
          <a:xfrm>
            <a:off x="1141412" y="1458912"/>
            <a:ext cx="6221412" cy="466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Initialization: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  S = {u}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   for all nodes v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     if v adjacent to u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         then D(v) = c(u,v)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     else D(v) = ∞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 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     find w not in S such that D(w) is a minimum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   add w to 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   update D(v) for all v adjacent to w and not in S 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       </a:t>
            </a:r>
            <a:r>
              <a:rPr b="1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D(v) = min( D(v), D(w) + c(w,v) 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    /* new cost to v is either old cost to v or known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     shortest path cost to w plus cost from w to v */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 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until all nodes in 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38" name="Google Shape;438;p42"/>
          <p:cNvSpPr/>
          <p:nvPr/>
        </p:nvSpPr>
        <p:spPr>
          <a:xfrm>
            <a:off x="600075" y="3543300"/>
            <a:ext cx="800100" cy="2886075"/>
          </a:xfrm>
          <a:custGeom>
            <a:rect b="b" l="l" r="r" t="t"/>
            <a:pathLst>
              <a:path extrusionOk="0" h="1818" w="504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3"/>
          <p:cNvSpPr txBox="1"/>
          <p:nvPr/>
        </p:nvSpPr>
        <p:spPr>
          <a:xfrm>
            <a:off x="5781675" y="648176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Shortest Paths</a:t>
            </a:r>
            <a:endParaRPr/>
          </a:p>
        </p:txBody>
      </p:sp>
      <p:cxnSp>
        <p:nvCxnSpPr>
          <p:cNvPr id="444" name="Google Shape;444;p43"/>
          <p:cNvCxnSpPr/>
          <p:nvPr/>
        </p:nvCxnSpPr>
        <p:spPr>
          <a:xfrm>
            <a:off x="228600" y="5184775"/>
            <a:ext cx="1066800" cy="0"/>
          </a:xfrm>
          <a:prstGeom prst="straightConnector1">
            <a:avLst/>
          </a:prstGeom>
          <a:solidFill>
            <a:schemeClr val="accent1"/>
          </a:solidFill>
          <a:ln cap="flat" cmpd="sng" w="34925">
            <a:solidFill>
              <a:srgbClr val="FFFF1A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5" name="Google Shape;445;p43"/>
          <p:cNvCxnSpPr/>
          <p:nvPr/>
        </p:nvCxnSpPr>
        <p:spPr>
          <a:xfrm>
            <a:off x="254000" y="4800600"/>
            <a:ext cx="99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46" name="Google Shape;446;p43"/>
          <p:cNvSpPr txBox="1"/>
          <p:nvPr/>
        </p:nvSpPr>
        <p:spPr>
          <a:xfrm>
            <a:off x="1320800" y="4648200"/>
            <a:ext cx="24130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1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Distances to potential vertices </a:t>
            </a:r>
            <a:endParaRPr/>
          </a:p>
        </p:txBody>
      </p:sp>
      <p:sp>
        <p:nvSpPr>
          <p:cNvPr id="447" name="Google Shape;447;p43"/>
          <p:cNvSpPr txBox="1"/>
          <p:nvPr/>
        </p:nvSpPr>
        <p:spPr>
          <a:xfrm>
            <a:off x="1320800" y="5029200"/>
            <a:ext cx="30575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1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Potential vertex with shortest distance </a:t>
            </a:r>
            <a:endParaRPr/>
          </a:p>
        </p:txBody>
      </p:sp>
      <p:sp>
        <p:nvSpPr>
          <p:cNvPr id="448" name="Google Shape;448;p43"/>
          <p:cNvSpPr txBox="1"/>
          <p:nvPr/>
        </p:nvSpPr>
        <p:spPr>
          <a:xfrm>
            <a:off x="533400" y="5257800"/>
            <a:ext cx="371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449" name="Google Shape;449;p43"/>
          <p:cNvSpPr txBox="1"/>
          <p:nvPr/>
        </p:nvSpPr>
        <p:spPr>
          <a:xfrm>
            <a:off x="1295400" y="5334000"/>
            <a:ext cx="22288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1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Selected vertex to move to C</a:t>
            </a:r>
            <a:endParaRPr/>
          </a:p>
        </p:txBody>
      </p:sp>
      <p:cxnSp>
        <p:nvCxnSpPr>
          <p:cNvPr id="450" name="Google Shape;450;p43"/>
          <p:cNvCxnSpPr/>
          <p:nvPr/>
        </p:nvCxnSpPr>
        <p:spPr>
          <a:xfrm>
            <a:off x="457200" y="5867400"/>
            <a:ext cx="533400" cy="304800"/>
          </a:xfrm>
          <a:prstGeom prst="curvedConnector3">
            <a:avLst>
              <a:gd fmla="val 108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51" name="Google Shape;451;p43"/>
          <p:cNvSpPr txBox="1"/>
          <p:nvPr/>
        </p:nvSpPr>
        <p:spPr>
          <a:xfrm>
            <a:off x="1276350" y="5943600"/>
            <a:ext cx="172561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1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routes to u. </a:t>
            </a:r>
            <a:endParaRPr/>
          </a:p>
        </p:txBody>
      </p:sp>
      <p:sp>
        <p:nvSpPr>
          <p:cNvPr id="452" name="Google Shape;452;p43"/>
          <p:cNvSpPr txBox="1"/>
          <p:nvPr/>
        </p:nvSpPr>
        <p:spPr>
          <a:xfrm>
            <a:off x="1260475" y="6245225"/>
            <a:ext cx="718978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1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there a cheaper route through X to other vertices in S? If so, update distances to these vertices. </a:t>
            </a:r>
            <a:endParaRPr/>
          </a:p>
        </p:txBody>
      </p:sp>
      <p:grpSp>
        <p:nvGrpSpPr>
          <p:cNvPr id="453" name="Google Shape;453;p43"/>
          <p:cNvGrpSpPr/>
          <p:nvPr/>
        </p:nvGrpSpPr>
        <p:grpSpPr>
          <a:xfrm>
            <a:off x="3810000" y="1600200"/>
            <a:ext cx="5105400" cy="3733800"/>
            <a:chOff x="0" y="0"/>
            <a:chExt cx="2147483646" cy="2147483647"/>
          </a:xfrm>
        </p:grpSpPr>
        <p:sp>
          <p:nvSpPr>
            <p:cNvPr id="454" name="Google Shape;454;p43"/>
            <p:cNvSpPr/>
            <p:nvPr/>
          </p:nvSpPr>
          <p:spPr>
            <a:xfrm>
              <a:off x="0" y="131478557"/>
              <a:ext cx="576935927" cy="1972178912"/>
            </a:xfrm>
            <a:custGeom>
              <a:rect b="b" l="l" r="r" t="t"/>
              <a:pathLst>
                <a:path extrusionOk="0" h="43200" w="43200">
                  <a:moveTo>
                    <a:pt x="3900" y="14370"/>
                  </a:moveTo>
                  <a:cubicBezTo>
                    <a:pt x="3629" y="11657"/>
                    <a:pt x="4261" y="8921"/>
                    <a:pt x="5623" y="6907"/>
                  </a:cubicBezTo>
                  <a:cubicBezTo>
                    <a:pt x="7775" y="3726"/>
                    <a:pt x="11264" y="3017"/>
                    <a:pt x="14005" y="5202"/>
                  </a:cubicBezTo>
                  <a:cubicBezTo>
                    <a:pt x="15678" y="909"/>
                    <a:pt x="19914" y="22"/>
                    <a:pt x="22456" y="3432"/>
                  </a:cubicBezTo>
                  <a:cubicBezTo>
                    <a:pt x="23097" y="1683"/>
                    <a:pt x="24328" y="474"/>
                    <a:pt x="25749" y="200"/>
                  </a:cubicBezTo>
                  <a:cubicBezTo>
                    <a:pt x="27313" y="-102"/>
                    <a:pt x="28875" y="770"/>
                    <a:pt x="29833" y="2481"/>
                  </a:cubicBezTo>
                  <a:cubicBezTo>
                    <a:pt x="31215" y="267"/>
                    <a:pt x="33501" y="-460"/>
                    <a:pt x="35463" y="690"/>
                  </a:cubicBezTo>
                  <a:cubicBezTo>
                    <a:pt x="36958" y="1566"/>
                    <a:pt x="38030" y="3400"/>
                    <a:pt x="38318" y="5576"/>
                  </a:cubicBezTo>
                  <a:cubicBezTo>
                    <a:pt x="40046" y="6218"/>
                    <a:pt x="41422" y="7998"/>
                    <a:pt x="41982" y="10318"/>
                  </a:cubicBezTo>
                  <a:cubicBezTo>
                    <a:pt x="42389" y="12002"/>
                    <a:pt x="42331" y="13831"/>
                    <a:pt x="41818" y="15460"/>
                  </a:cubicBezTo>
                  <a:cubicBezTo>
                    <a:pt x="43079" y="17694"/>
                    <a:pt x="43520" y="20590"/>
                    <a:pt x="43016" y="23322"/>
                  </a:cubicBezTo>
                  <a:cubicBezTo>
                    <a:pt x="42346" y="26954"/>
                    <a:pt x="40128" y="29674"/>
                    <a:pt x="37404" y="30204"/>
                  </a:cubicBezTo>
                  <a:cubicBezTo>
                    <a:pt x="37391" y="32471"/>
                    <a:pt x="36658" y="34621"/>
                    <a:pt x="35395" y="36101"/>
                  </a:cubicBezTo>
                  <a:cubicBezTo>
                    <a:pt x="33476" y="38350"/>
                    <a:pt x="30704" y="38639"/>
                    <a:pt x="28555" y="36815"/>
                  </a:cubicBezTo>
                  <a:cubicBezTo>
                    <a:pt x="27860" y="39948"/>
                    <a:pt x="25999" y="42343"/>
                    <a:pt x="23667" y="43106"/>
                  </a:cubicBezTo>
                  <a:cubicBezTo>
                    <a:pt x="20919" y="44005"/>
                    <a:pt x="18051" y="42473"/>
                    <a:pt x="16480" y="39266"/>
                  </a:cubicBezTo>
                  <a:cubicBezTo>
                    <a:pt x="12772" y="42310"/>
                    <a:pt x="7956" y="40599"/>
                    <a:pt x="5804" y="35472"/>
                  </a:cubicBezTo>
                  <a:cubicBezTo>
                    <a:pt x="3690" y="35809"/>
                    <a:pt x="1705" y="34024"/>
                    <a:pt x="1110" y="31250"/>
                  </a:cubicBezTo>
                  <a:cubicBezTo>
                    <a:pt x="679" y="29243"/>
                    <a:pt x="1060" y="27077"/>
                    <a:pt x="2113" y="25551"/>
                  </a:cubicBezTo>
                  <a:cubicBezTo>
                    <a:pt x="619" y="24354"/>
                    <a:pt x="-213" y="22057"/>
                    <a:pt x="-5" y="19704"/>
                  </a:cubicBezTo>
                  <a:cubicBezTo>
                    <a:pt x="239" y="16949"/>
                    <a:pt x="1845" y="14791"/>
                    <a:pt x="3863" y="14507"/>
                  </a:cubicBezTo>
                  <a:cubicBezTo>
                    <a:pt x="3875" y="14461"/>
                    <a:pt x="3888" y="14416"/>
                    <a:pt x="3900" y="14370"/>
                  </a:cubicBezTo>
                  <a:close/>
                </a:path>
                <a:path extrusionOk="0" fill="none" h="43200" w="43200">
                  <a:moveTo>
                    <a:pt x="4693" y="26177"/>
                  </a:moveTo>
                  <a:cubicBezTo>
                    <a:pt x="3809" y="26271"/>
                    <a:pt x="2925" y="25993"/>
                    <a:pt x="2160" y="25380"/>
                  </a:cubicBezTo>
                  <a:moveTo>
                    <a:pt x="6928" y="34899"/>
                  </a:moveTo>
                  <a:cubicBezTo>
                    <a:pt x="6573" y="35092"/>
                    <a:pt x="6200" y="35220"/>
                    <a:pt x="5820" y="35280"/>
                  </a:cubicBezTo>
                  <a:moveTo>
                    <a:pt x="16478" y="39090"/>
                  </a:moveTo>
                  <a:cubicBezTo>
                    <a:pt x="16211" y="38544"/>
                    <a:pt x="15987" y="37961"/>
                    <a:pt x="15810" y="37350"/>
                  </a:cubicBezTo>
                  <a:moveTo>
                    <a:pt x="28827" y="34751"/>
                  </a:moveTo>
                  <a:cubicBezTo>
                    <a:pt x="28788" y="35398"/>
                    <a:pt x="28698" y="36038"/>
                    <a:pt x="28560" y="36660"/>
                  </a:cubicBezTo>
                  <a:moveTo>
                    <a:pt x="34129" y="22954"/>
                  </a:moveTo>
                  <a:cubicBezTo>
                    <a:pt x="36133" y="24282"/>
                    <a:pt x="37398" y="27058"/>
                    <a:pt x="37380" y="30090"/>
                  </a:cubicBezTo>
                  <a:moveTo>
                    <a:pt x="41798" y="15354"/>
                  </a:moveTo>
                  <a:cubicBezTo>
                    <a:pt x="41473" y="16386"/>
                    <a:pt x="40978" y="17302"/>
                    <a:pt x="40350" y="18030"/>
                  </a:cubicBezTo>
                  <a:moveTo>
                    <a:pt x="38324" y="5426"/>
                  </a:moveTo>
                  <a:cubicBezTo>
                    <a:pt x="38379" y="5843"/>
                    <a:pt x="38405" y="6266"/>
                    <a:pt x="38400" y="6690"/>
                  </a:cubicBezTo>
                  <a:moveTo>
                    <a:pt x="29078" y="3952"/>
                  </a:moveTo>
                  <a:cubicBezTo>
                    <a:pt x="29267" y="3369"/>
                    <a:pt x="29516" y="2826"/>
                    <a:pt x="29820" y="2340"/>
                  </a:cubicBezTo>
                  <a:moveTo>
                    <a:pt x="22141" y="4720"/>
                  </a:moveTo>
                  <a:cubicBezTo>
                    <a:pt x="22218" y="4238"/>
                    <a:pt x="22339" y="3771"/>
                    <a:pt x="22500" y="3330"/>
                  </a:cubicBezTo>
                  <a:moveTo>
                    <a:pt x="14000" y="5192"/>
                  </a:moveTo>
                  <a:cubicBezTo>
                    <a:pt x="14472" y="5568"/>
                    <a:pt x="14908" y="6021"/>
                    <a:pt x="15300" y="6540"/>
                  </a:cubicBezTo>
                  <a:moveTo>
                    <a:pt x="4127" y="15789"/>
                  </a:moveTo>
                  <a:cubicBezTo>
                    <a:pt x="4024" y="15325"/>
                    <a:pt x="3948" y="14851"/>
                    <a:pt x="3900" y="14370"/>
                  </a:cubicBezTo>
                </a:path>
              </a:pathLst>
            </a:custGeom>
            <a:solidFill>
              <a:srgbClr val="8097F8">
                <a:alpha val="44705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3"/>
            <p:cNvSpPr/>
            <p:nvPr/>
          </p:nvSpPr>
          <p:spPr>
            <a:xfrm>
              <a:off x="1282079838" y="43826161"/>
              <a:ext cx="801299898" cy="2103657485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3"/>
            <p:cNvSpPr/>
            <p:nvPr/>
          </p:nvSpPr>
          <p:spPr>
            <a:xfrm>
              <a:off x="160259900" y="1533916895"/>
              <a:ext cx="64103989" cy="87652392"/>
            </a:xfrm>
            <a:prstGeom prst="ellipse">
              <a:avLst/>
            </a:prstGeom>
            <a:solidFill>
              <a:srgbClr val="92D05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3"/>
            <p:cNvSpPr/>
            <p:nvPr/>
          </p:nvSpPr>
          <p:spPr>
            <a:xfrm>
              <a:off x="1762859645" y="394435673"/>
              <a:ext cx="64103989" cy="87652392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3"/>
            <p:cNvSpPr/>
            <p:nvPr/>
          </p:nvSpPr>
          <p:spPr>
            <a:xfrm>
              <a:off x="1859015606" y="657392934"/>
              <a:ext cx="64103989" cy="87652392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3"/>
            <p:cNvSpPr/>
            <p:nvPr/>
          </p:nvSpPr>
          <p:spPr>
            <a:xfrm>
              <a:off x="1506443677" y="920350195"/>
              <a:ext cx="64103989" cy="87652392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3"/>
            <p:cNvSpPr/>
            <p:nvPr/>
          </p:nvSpPr>
          <p:spPr>
            <a:xfrm>
              <a:off x="2019275824" y="219130954"/>
              <a:ext cx="64103989" cy="87652392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3"/>
            <p:cNvSpPr/>
            <p:nvPr/>
          </p:nvSpPr>
          <p:spPr>
            <a:xfrm>
              <a:off x="2083379657" y="1753047922"/>
              <a:ext cx="64103989" cy="87652392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3"/>
            <p:cNvSpPr/>
            <p:nvPr/>
          </p:nvSpPr>
          <p:spPr>
            <a:xfrm>
              <a:off x="1762859645" y="1753047922"/>
              <a:ext cx="64103989" cy="87652392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3"/>
            <p:cNvSpPr txBox="1"/>
            <p:nvPr/>
          </p:nvSpPr>
          <p:spPr>
            <a:xfrm>
              <a:off x="128207877" y="1533916895"/>
              <a:ext cx="134989380" cy="265525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endParaRPr/>
            </a:p>
          </p:txBody>
        </p:sp>
        <p:sp>
          <p:nvSpPr>
            <p:cNvPr id="464" name="Google Shape;464;p43"/>
            <p:cNvSpPr txBox="1"/>
            <p:nvPr/>
          </p:nvSpPr>
          <p:spPr>
            <a:xfrm>
              <a:off x="1602599850" y="832697726"/>
              <a:ext cx="156566011" cy="265525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465" name="Google Shape;465;p43"/>
            <p:cNvSpPr/>
            <p:nvPr/>
          </p:nvSpPr>
          <p:spPr>
            <a:xfrm>
              <a:off x="128207877" y="745045258"/>
              <a:ext cx="64103989" cy="87652392"/>
            </a:xfrm>
            <a:prstGeom prst="ellipse">
              <a:avLst/>
            </a:prstGeom>
            <a:solidFill>
              <a:srgbClr val="92D05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3"/>
            <p:cNvSpPr/>
            <p:nvPr/>
          </p:nvSpPr>
          <p:spPr>
            <a:xfrm>
              <a:off x="288467884" y="525914376"/>
              <a:ext cx="64103989" cy="87652392"/>
            </a:xfrm>
            <a:prstGeom prst="ellipse">
              <a:avLst/>
            </a:prstGeom>
            <a:solidFill>
              <a:srgbClr val="92D05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7" name="Google Shape;467;p43"/>
            <p:cNvCxnSpPr/>
            <p:nvPr/>
          </p:nvCxnSpPr>
          <p:spPr>
            <a:xfrm flipH="1" rot="10800000">
              <a:off x="352571929" y="438262018"/>
              <a:ext cx="1410287775" cy="1314785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8" name="Google Shape;468;p43"/>
            <p:cNvCxnSpPr/>
            <p:nvPr/>
          </p:nvCxnSpPr>
          <p:spPr>
            <a:xfrm flipH="1" rot="10800000">
              <a:off x="192311922" y="701219100"/>
              <a:ext cx="1666703805" cy="876523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9" name="Google Shape;469;p43"/>
            <p:cNvCxnSpPr/>
            <p:nvPr/>
          </p:nvCxnSpPr>
          <p:spPr>
            <a:xfrm>
              <a:off x="192311922" y="788871492"/>
              <a:ext cx="1314131861" cy="175304784"/>
            </a:xfrm>
            <a:prstGeom prst="straightConnector1">
              <a:avLst/>
            </a:prstGeom>
            <a:solidFill>
              <a:schemeClr val="accent1"/>
            </a:solidFill>
            <a:ln cap="flat" cmpd="sng" w="34925">
              <a:solidFill>
                <a:srgbClr val="FFFF1A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70" name="Google Shape;470;p43"/>
            <p:cNvSpPr txBox="1"/>
            <p:nvPr/>
          </p:nvSpPr>
          <p:spPr>
            <a:xfrm>
              <a:off x="1794911773" y="1621569364"/>
              <a:ext cx="142405922" cy="265525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endParaRPr/>
            </a:p>
          </p:txBody>
        </p:sp>
        <p:cxnSp>
          <p:nvCxnSpPr>
            <p:cNvPr id="471" name="Google Shape;471;p43"/>
            <p:cNvCxnSpPr/>
            <p:nvPr/>
          </p:nvCxnSpPr>
          <p:spPr>
            <a:xfrm flipH="1" rot="-5400000">
              <a:off x="883124742" y="593972357"/>
              <a:ext cx="192311973" cy="2142847420"/>
            </a:xfrm>
            <a:prstGeom prst="curvedConnector4">
              <a:avLst>
                <a:gd fmla="val 1463588680" name="adj1"/>
                <a:gd fmla="val 199932977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2" name="Google Shape;472;p43"/>
            <p:cNvCxnSpPr/>
            <p:nvPr/>
          </p:nvCxnSpPr>
          <p:spPr>
            <a:xfrm flipH="1" rot="-5400000">
              <a:off x="1361740184" y="1162035871"/>
              <a:ext cx="609927200" cy="350609569"/>
            </a:xfrm>
            <a:prstGeom prst="curvedConnector4">
              <a:avLst>
                <a:gd fmla="val 363472600" name="adj1"/>
                <a:gd fmla="val 1962750625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73" name="Google Shape;473;p43"/>
            <p:cNvSpPr txBox="1"/>
            <p:nvPr/>
          </p:nvSpPr>
          <p:spPr>
            <a:xfrm>
              <a:off x="1570547722" y="87652323"/>
              <a:ext cx="142405922" cy="265525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  <p:sp>
          <p:nvSpPr>
            <p:cNvPr id="474" name="Google Shape;474;p43"/>
            <p:cNvSpPr txBox="1"/>
            <p:nvPr/>
          </p:nvSpPr>
          <p:spPr>
            <a:xfrm>
              <a:off x="64103938" y="0"/>
              <a:ext cx="163982553" cy="265525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cxnSp>
          <p:nvCxnSpPr>
            <p:cNvPr id="475" name="Google Shape;475;p43"/>
            <p:cNvCxnSpPr/>
            <p:nvPr/>
          </p:nvCxnSpPr>
          <p:spPr>
            <a:xfrm rot="-5400000">
              <a:off x="1881719124" y="206348321"/>
              <a:ext cx="82800989" cy="288522462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rgbClr val="FFFF3A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6" name="Google Shape;476;p43"/>
            <p:cNvCxnSpPr/>
            <p:nvPr/>
          </p:nvCxnSpPr>
          <p:spPr>
            <a:xfrm flipH="1" rot="-5400000">
              <a:off x="1609277339" y="1148611576"/>
              <a:ext cx="810648408" cy="275739824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rgbClr val="FFFF3A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477" name="Google Shape;477;p43"/>
          <p:cNvCxnSpPr/>
          <p:nvPr/>
        </p:nvCxnSpPr>
        <p:spPr>
          <a:xfrm>
            <a:off x="457200" y="4419600"/>
            <a:ext cx="6096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FFFF3A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8" name="Google Shape;478;p43"/>
          <p:cNvSpPr txBox="1"/>
          <p:nvPr/>
        </p:nvSpPr>
        <p:spPr>
          <a:xfrm>
            <a:off x="1330325" y="4267200"/>
            <a:ext cx="24034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1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Distances yet to be determined</a:t>
            </a:r>
            <a:endParaRPr/>
          </a:p>
        </p:txBody>
      </p:sp>
      <p:sp>
        <p:nvSpPr>
          <p:cNvPr id="479" name="Google Shape;479;p43"/>
          <p:cNvSpPr txBox="1"/>
          <p:nvPr/>
        </p:nvSpPr>
        <p:spPr>
          <a:xfrm>
            <a:off x="231775" y="1139825"/>
            <a:ext cx="3775075" cy="2382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Iterative procedure.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C: Set of nodes to which cheap route is known,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S: Set of nodes directly connected to a node in C,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X: A node in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where cheap path found</a:t>
            </a:r>
            <a:endParaRPr/>
          </a:p>
        </p:txBody>
      </p:sp>
      <p:pic>
        <p:nvPicPr>
          <p:cNvPr descr="underline_base" id="480" name="Google Shape;48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62" y="1014412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3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Dijsktra’s Algorithm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4"/>
          <p:cNvSpPr txBox="1"/>
          <p:nvPr/>
        </p:nvSpPr>
        <p:spPr>
          <a:xfrm>
            <a:off x="5562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Shortest Paths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487" name="Google Shape;487;p44"/>
          <p:cNvSpPr txBox="1"/>
          <p:nvPr>
            <p:ph idx="1" type="body"/>
          </p:nvPr>
        </p:nvSpPr>
        <p:spPr>
          <a:xfrm>
            <a:off x="550862" y="1384300"/>
            <a:ext cx="792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 details, the algorithm performs the repeated moving operations from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as follows: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000099"/>
              </a:buClr>
              <a:buSzPts val="1500"/>
              <a:buFont typeface="Noto Sans Symbols"/>
              <a:buChar char="▪"/>
            </a:pPr>
            <a:r>
              <a:rPr b="0" i="0" lang="en-US" sz="15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Move one vertex from </a:t>
            </a:r>
            <a:r>
              <a:rPr b="0" i="1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15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</a:t>
            </a:r>
            <a:r>
              <a:rPr b="0" i="1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15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 Let us refer to that vertex as </a:t>
            </a:r>
            <a:r>
              <a:rPr b="0" i="1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5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 This vertex, </a:t>
            </a:r>
            <a:r>
              <a:rPr b="0" i="1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5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must satisfy the following: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000099"/>
              </a:buClr>
              <a:buSzPts val="1500"/>
              <a:buFont typeface="Noto Sans Symbols"/>
              <a:buAutoNum type="arabicParenR"/>
            </a:pPr>
            <a:r>
              <a:rPr b="0" i="0" lang="en-US" sz="15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It is either directly connected to</a:t>
            </a:r>
            <a:r>
              <a:rPr b="0" i="1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 </a:t>
            </a:r>
            <a:r>
              <a:rPr b="0" i="0" lang="en-US" sz="15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or directly connected to another vertex that is already in </a:t>
            </a:r>
            <a:r>
              <a:rPr b="0" i="1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000099"/>
              </a:buClr>
              <a:buSzPts val="1500"/>
              <a:buFont typeface="Noto Sans Symbols"/>
              <a:buChar char="▪"/>
            </a:pPr>
            <a:r>
              <a:rPr b="0" i="0" lang="en-US" sz="15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Has the smallest distance to </a:t>
            </a:r>
            <a:r>
              <a:rPr b="0" i="1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15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among all the potential vertices that are considered for movement to </a:t>
            </a:r>
            <a:r>
              <a:rPr b="0" i="1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000099"/>
              </a:buClr>
              <a:buSzPts val="1500"/>
              <a:buFont typeface="Noto Sans Symbols"/>
              <a:buChar char="▪"/>
            </a:pPr>
            <a:r>
              <a:rPr b="0" i="0" lang="en-US" sz="15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Whenever the vertex </a:t>
            </a:r>
            <a:r>
              <a:rPr b="0" i="1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5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is moved to </a:t>
            </a:r>
            <a:r>
              <a:rPr b="0" i="1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15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its distance is the smallest distance (shortest path) to </a:t>
            </a:r>
            <a:r>
              <a:rPr b="0" i="1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000099"/>
              </a:buClr>
              <a:buSzPts val="1500"/>
              <a:buFont typeface="Noto Sans Symbols"/>
              <a:buChar char="▪"/>
            </a:pPr>
            <a:r>
              <a:rPr b="0" i="0" lang="en-US" sz="15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Additionally, once this vertex </a:t>
            </a:r>
            <a:r>
              <a:rPr b="0" i="1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5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is chosen, move it to </a:t>
            </a:r>
            <a:r>
              <a:rPr b="0" i="1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15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and recheck all distances of all vertices that have direct connection to </a:t>
            </a:r>
            <a:r>
              <a:rPr b="0" i="1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5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and are NOT yet in </a:t>
            </a:r>
            <a:r>
              <a:rPr b="0" i="1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15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 If a smaller value than what we already have is found, update this value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000099"/>
              </a:buClr>
              <a:buSzPts val="1500"/>
              <a:buFont typeface="Noto Sans Symbols"/>
              <a:buChar char="▪"/>
            </a:pPr>
            <a:r>
              <a:rPr b="0" i="0" lang="en-US" sz="15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 each step, we also update how to go to these vertices (that is, through which vertex); we refer to this vertex as the </a:t>
            </a:r>
            <a:r>
              <a:rPr b="1" i="1" lang="en-US" sz="15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prior function 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000099"/>
              </a:buClr>
              <a:buSzPts val="1500"/>
              <a:buFont typeface="Noto Sans Symbols"/>
              <a:buChar char="▪"/>
            </a:pPr>
            <a:r>
              <a:rPr b="0" i="0" lang="en-US" sz="15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steps are repeated until all the graph vertices are moved to </a:t>
            </a:r>
            <a:r>
              <a:rPr b="0" i="1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15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 The final obtained distances represent the shortest paths, and the prior functions indicate the direction from </a:t>
            </a:r>
            <a:r>
              <a:rPr b="0" i="1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15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(through which vertex) to obtain these shortest paths to each of the other vertices in the graph</a:t>
            </a:r>
            <a:endParaRPr/>
          </a:p>
        </p:txBody>
      </p:sp>
      <p:pic>
        <p:nvPicPr>
          <p:cNvPr descr="underline_base" id="488" name="Google Shape;48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62" y="1014412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4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Dijsktra’s Algorithm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5"/>
          <p:cNvSpPr txBox="1"/>
          <p:nvPr/>
        </p:nvSpPr>
        <p:spPr>
          <a:xfrm>
            <a:off x="1230312" y="5380037"/>
            <a:ext cx="63531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and Associated Connection Costs  </a:t>
            </a:r>
            <a:endParaRPr/>
          </a:p>
        </p:txBody>
      </p:sp>
      <p:pic>
        <p:nvPicPr>
          <p:cNvPr descr="fig10-25" id="495" name="Google Shape;49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1387" y="1584325"/>
            <a:ext cx="7032625" cy="362902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underline_base" id="496" name="Google Shape;49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262" y="1014412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45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Dijsktra’s Algorithm - Example</a:t>
            </a:r>
            <a:endParaRPr/>
          </a:p>
        </p:txBody>
      </p:sp>
      <p:sp>
        <p:nvSpPr>
          <p:cNvPr id="498" name="Google Shape;498;p4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B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6"/>
          <p:cNvSpPr txBox="1"/>
          <p:nvPr/>
        </p:nvSpPr>
        <p:spPr>
          <a:xfrm>
            <a:off x="6934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aphicFrame>
        <p:nvGraphicFramePr>
          <p:cNvPr id="504" name="Google Shape;504;p46"/>
          <p:cNvGraphicFramePr/>
          <p:nvPr/>
        </p:nvGraphicFramePr>
        <p:xfrm>
          <a:off x="304800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{99786BD0-4CF1-4C41-AEC8-872A98A80A24}</a:tableStyleId>
              </a:tblPr>
              <a:tblGrid>
                <a:gridCol w="331775"/>
                <a:gridCol w="1782750"/>
                <a:gridCol w="1539875"/>
                <a:gridCol w="361950"/>
                <a:gridCol w="363525"/>
                <a:gridCol w="363525"/>
                <a:gridCol w="363525"/>
                <a:gridCol w="436550"/>
                <a:gridCol w="365125"/>
                <a:gridCol w="363525"/>
                <a:gridCol w="363525"/>
                <a:gridCol w="363525"/>
                <a:gridCol w="363525"/>
                <a:gridCol w="363525"/>
                <a:gridCol w="363525"/>
                <a:gridCol w="444500"/>
              </a:tblGrid>
              <a:tr h="1096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Verdana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Verdana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Potential elements of 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Verdana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Verdana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Verdana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Verdana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Verdana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Verdana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Verdana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Verdana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Verdana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Verdana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Verdana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Verdana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Verdana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{}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{A}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∞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∞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∞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∞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∞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0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{A}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{B,C}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64705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∞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∞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∞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{A, C}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{B,D,E,F}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64705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{A,B,C}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{D,E,F}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64705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1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1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0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{A,B,C,D}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{E,F}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64705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3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1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3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1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{A,B,C,D,E}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{F}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64705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3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1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3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1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5" name="Google Shape;505;p46"/>
          <p:cNvSpPr txBox="1"/>
          <p:nvPr/>
        </p:nvSpPr>
        <p:spPr>
          <a:xfrm>
            <a:off x="990600" y="1187450"/>
            <a:ext cx="762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Cost function   Prior function</a:t>
            </a:r>
            <a:endParaRPr/>
          </a:p>
        </p:txBody>
      </p:sp>
      <p:sp>
        <p:nvSpPr>
          <p:cNvPr id="506" name="Google Shape;506;p46"/>
          <p:cNvSpPr txBox="1"/>
          <p:nvPr/>
        </p:nvSpPr>
        <p:spPr>
          <a:xfrm>
            <a:off x="228600" y="6397625"/>
            <a:ext cx="8229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See comments attached to this slide for detailed information on how the operations progressed.  </a:t>
            </a:r>
            <a:endParaRPr/>
          </a:p>
        </p:txBody>
      </p:sp>
      <p:pic>
        <p:nvPicPr>
          <p:cNvPr descr="underline_base" id="507" name="Google Shape;50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62" y="1014412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4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Dijsktra’s Algorithm - Example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814f10x18" id="178" name="Google Shape;17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3287" y="3074987"/>
            <a:ext cx="4792662" cy="331152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179" name="Google Shape;179;p29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Wide Area Networks (WANs)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447675" y="1300162"/>
            <a:ext cx="8439150" cy="188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30"/>
              <a:buFont typeface="Noto Sans Symbols"/>
              <a:buChar char="❖"/>
            </a:pPr>
            <a:r>
              <a:rPr b="1" i="1" lang="en-US" sz="2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Wide Area Networks</a:t>
            </a:r>
            <a:r>
              <a:rPr b="0" i="0" lang="en-US" sz="2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b="1" i="0" lang="en-US" sz="2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WANs</a:t>
            </a:r>
            <a:r>
              <a:rPr b="0" i="0" lang="en-US" sz="2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are large networks that may span the globe</a:t>
            </a:r>
            <a:endParaRPr/>
          </a:p>
          <a:p>
            <a:pPr indent="-252095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143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1430"/>
              <a:buFont typeface="Noto Sans Symbols"/>
              <a:buChar char="❖"/>
            </a:pPr>
            <a:r>
              <a:rPr b="0" i="0" lang="en-US" sz="2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WANs have a generalized topologies and require more sophisticated techniques to perform what they are expected to</a:t>
            </a:r>
            <a:endParaRPr/>
          </a:p>
        </p:txBody>
      </p:sp>
      <p:sp>
        <p:nvSpPr>
          <p:cNvPr id="181" name="Google Shape;181;p29"/>
          <p:cNvSpPr txBox="1"/>
          <p:nvPr/>
        </p:nvSpPr>
        <p:spPr>
          <a:xfrm>
            <a:off x="1195387" y="6429375"/>
            <a:ext cx="66595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Generalized Network Topology</a:t>
            </a:r>
            <a:endParaRPr/>
          </a:p>
        </p:txBody>
      </p:sp>
      <p:pic>
        <p:nvPicPr>
          <p:cNvPr descr="underline_base" id="182" name="Google Shape;18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8487" y="1071562"/>
            <a:ext cx="6813550" cy="17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B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B</a:t>
            </a:r>
            <a:endParaRPr/>
          </a:p>
        </p:txBody>
      </p:sp>
      <p:sp>
        <p:nvSpPr>
          <p:cNvPr id="514" name="Google Shape;514;p47"/>
          <p:cNvSpPr txBox="1"/>
          <p:nvPr>
            <p:ph type="title"/>
          </p:nvPr>
        </p:nvSpPr>
        <p:spPr>
          <a:xfrm>
            <a:off x="533400" y="152400"/>
            <a:ext cx="7772400" cy="852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Dijkstra’s algorithm: example</a:t>
            </a:r>
            <a:endParaRPr/>
          </a:p>
        </p:txBody>
      </p:sp>
      <p:grpSp>
        <p:nvGrpSpPr>
          <p:cNvPr id="515" name="Google Shape;515;p47"/>
          <p:cNvGrpSpPr/>
          <p:nvPr/>
        </p:nvGrpSpPr>
        <p:grpSpPr>
          <a:xfrm>
            <a:off x="2198687" y="2036762"/>
            <a:ext cx="3244850" cy="1524000"/>
            <a:chOff x="2198687" y="2036762"/>
            <a:chExt cx="3244850" cy="1524000"/>
          </a:xfrm>
        </p:grpSpPr>
        <p:sp>
          <p:nvSpPr>
            <p:cNvPr id="516" name="Google Shape;516;p47"/>
            <p:cNvSpPr/>
            <p:nvPr/>
          </p:nvSpPr>
          <p:spPr>
            <a:xfrm>
              <a:off x="2616200" y="2325687"/>
              <a:ext cx="542925" cy="295275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47"/>
            <p:cNvSpPr/>
            <p:nvPr/>
          </p:nvSpPr>
          <p:spPr>
            <a:xfrm>
              <a:off x="2203450" y="2709862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8" name="Google Shape;518;p47"/>
            <p:cNvCxnSpPr/>
            <p:nvPr/>
          </p:nvCxnSpPr>
          <p:spPr>
            <a:xfrm>
              <a:off x="2203450" y="269875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9" name="Google Shape;519;p47"/>
            <p:cNvCxnSpPr/>
            <p:nvPr/>
          </p:nvCxnSpPr>
          <p:spPr>
            <a:xfrm>
              <a:off x="2700337" y="269875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20" name="Google Shape;520;p47"/>
            <p:cNvSpPr txBox="1"/>
            <p:nvPr/>
          </p:nvSpPr>
          <p:spPr>
            <a:xfrm>
              <a:off x="2203450" y="2698750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47"/>
            <p:cNvSpPr/>
            <p:nvPr/>
          </p:nvSpPr>
          <p:spPr>
            <a:xfrm>
              <a:off x="2198687" y="2605087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7"/>
            <p:cNvSpPr/>
            <p:nvPr/>
          </p:nvSpPr>
          <p:spPr>
            <a:xfrm>
              <a:off x="2955925" y="3324225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3" name="Google Shape;523;p47"/>
            <p:cNvCxnSpPr/>
            <p:nvPr/>
          </p:nvCxnSpPr>
          <p:spPr>
            <a:xfrm>
              <a:off x="2955925" y="3313112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4" name="Google Shape;524;p47"/>
            <p:cNvCxnSpPr/>
            <p:nvPr/>
          </p:nvCxnSpPr>
          <p:spPr>
            <a:xfrm>
              <a:off x="3452812" y="3313112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25" name="Google Shape;525;p47"/>
            <p:cNvSpPr txBox="1"/>
            <p:nvPr/>
          </p:nvSpPr>
          <p:spPr>
            <a:xfrm>
              <a:off x="2955925" y="3313112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47"/>
            <p:cNvSpPr/>
            <p:nvPr/>
          </p:nvSpPr>
          <p:spPr>
            <a:xfrm>
              <a:off x="2951162" y="3219450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7"/>
            <p:cNvSpPr/>
            <p:nvPr/>
          </p:nvSpPr>
          <p:spPr>
            <a:xfrm>
              <a:off x="2949575" y="2228850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8" name="Google Shape;528;p47"/>
            <p:cNvCxnSpPr/>
            <p:nvPr/>
          </p:nvCxnSpPr>
          <p:spPr>
            <a:xfrm>
              <a:off x="2949575" y="2217737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9" name="Google Shape;529;p47"/>
            <p:cNvCxnSpPr/>
            <p:nvPr/>
          </p:nvCxnSpPr>
          <p:spPr>
            <a:xfrm>
              <a:off x="3446462" y="2217737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30" name="Google Shape;530;p47"/>
            <p:cNvSpPr txBox="1"/>
            <p:nvPr/>
          </p:nvSpPr>
          <p:spPr>
            <a:xfrm>
              <a:off x="2949575" y="2217737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47"/>
            <p:cNvSpPr/>
            <p:nvPr/>
          </p:nvSpPr>
          <p:spPr>
            <a:xfrm>
              <a:off x="2944812" y="2124075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47"/>
            <p:cNvSpPr/>
            <p:nvPr/>
          </p:nvSpPr>
          <p:spPr>
            <a:xfrm>
              <a:off x="4033837" y="2222500"/>
              <a:ext cx="495300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3" name="Google Shape;533;p47"/>
            <p:cNvCxnSpPr/>
            <p:nvPr/>
          </p:nvCxnSpPr>
          <p:spPr>
            <a:xfrm>
              <a:off x="4033837" y="2211387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4" name="Google Shape;534;p47"/>
            <p:cNvCxnSpPr/>
            <p:nvPr/>
          </p:nvCxnSpPr>
          <p:spPr>
            <a:xfrm>
              <a:off x="4529137" y="2211387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35" name="Google Shape;535;p47"/>
            <p:cNvSpPr txBox="1"/>
            <p:nvPr/>
          </p:nvSpPr>
          <p:spPr>
            <a:xfrm>
              <a:off x="4033837" y="2211387"/>
              <a:ext cx="490537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47"/>
            <p:cNvSpPr/>
            <p:nvPr/>
          </p:nvSpPr>
          <p:spPr>
            <a:xfrm>
              <a:off x="4038600" y="2122487"/>
              <a:ext cx="495300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47"/>
            <p:cNvSpPr/>
            <p:nvPr/>
          </p:nvSpPr>
          <p:spPr>
            <a:xfrm>
              <a:off x="4049712" y="3319462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8" name="Google Shape;538;p47"/>
            <p:cNvCxnSpPr/>
            <p:nvPr/>
          </p:nvCxnSpPr>
          <p:spPr>
            <a:xfrm>
              <a:off x="4049712" y="330835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9" name="Google Shape;539;p47"/>
            <p:cNvCxnSpPr/>
            <p:nvPr/>
          </p:nvCxnSpPr>
          <p:spPr>
            <a:xfrm>
              <a:off x="4546600" y="330835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40" name="Google Shape;540;p47"/>
            <p:cNvSpPr txBox="1"/>
            <p:nvPr/>
          </p:nvSpPr>
          <p:spPr>
            <a:xfrm>
              <a:off x="4049712" y="3308350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7"/>
            <p:cNvSpPr/>
            <p:nvPr/>
          </p:nvSpPr>
          <p:spPr>
            <a:xfrm>
              <a:off x="4044950" y="3214687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7"/>
            <p:cNvSpPr/>
            <p:nvPr/>
          </p:nvSpPr>
          <p:spPr>
            <a:xfrm>
              <a:off x="4946650" y="2778125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3" name="Google Shape;543;p47"/>
            <p:cNvCxnSpPr/>
            <p:nvPr/>
          </p:nvCxnSpPr>
          <p:spPr>
            <a:xfrm>
              <a:off x="4946650" y="2767012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4" name="Google Shape;544;p47"/>
            <p:cNvCxnSpPr/>
            <p:nvPr/>
          </p:nvCxnSpPr>
          <p:spPr>
            <a:xfrm>
              <a:off x="5443537" y="2767012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45" name="Google Shape;545;p47"/>
            <p:cNvSpPr txBox="1"/>
            <p:nvPr/>
          </p:nvSpPr>
          <p:spPr>
            <a:xfrm>
              <a:off x="4946650" y="2767012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7"/>
            <p:cNvSpPr/>
            <p:nvPr/>
          </p:nvSpPr>
          <p:spPr>
            <a:xfrm>
              <a:off x="4941887" y="2673350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47"/>
            <p:cNvSpPr/>
            <p:nvPr/>
          </p:nvSpPr>
          <p:spPr>
            <a:xfrm flipH="1" rot="7980000">
              <a:off x="3159918" y="2690018"/>
              <a:ext cx="1189037" cy="168275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47"/>
            <p:cNvSpPr/>
            <p:nvPr/>
          </p:nvSpPr>
          <p:spPr>
            <a:xfrm>
              <a:off x="2530475" y="2840037"/>
              <a:ext cx="438150" cy="419100"/>
            </a:xfrm>
            <a:custGeom>
              <a:rect b="b" l="l" r="r" t="t"/>
              <a:pathLst>
                <a:path extrusionOk="0" h="264" w="276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9" name="Google Shape;549;p47"/>
            <p:cNvGrpSpPr/>
            <p:nvPr/>
          </p:nvGrpSpPr>
          <p:grpSpPr>
            <a:xfrm>
              <a:off x="2271712" y="2522537"/>
              <a:ext cx="357187" cy="400050"/>
              <a:chOff x="4673600" y="3849687"/>
              <a:chExt cx="361950" cy="400050"/>
            </a:xfrm>
          </p:grpSpPr>
          <p:sp>
            <p:nvSpPr>
              <p:cNvPr id="550" name="Google Shape;550;p47"/>
              <p:cNvSpPr txBox="1"/>
              <p:nvPr/>
            </p:nvSpPr>
            <p:spPr>
              <a:xfrm>
                <a:off x="4733925" y="3952875"/>
                <a:ext cx="228600" cy="2095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47"/>
              <p:cNvSpPr txBox="1"/>
              <p:nvPr/>
            </p:nvSpPr>
            <p:spPr>
              <a:xfrm>
                <a:off x="4673600" y="3849687"/>
                <a:ext cx="361950" cy="400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1A"/>
                  </a:buClr>
                  <a:buSzPts val="2000"/>
                  <a:buFont typeface="Arial"/>
                  <a:buNone/>
                </a:pPr>
                <a:r>
                  <a:rPr b="0" i="0" lang="en-US" sz="2000" u="none">
                    <a:solidFill>
                      <a:srgbClr val="FFFF1A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</p:grpSp>
        <p:grpSp>
          <p:nvGrpSpPr>
            <p:cNvPr id="552" name="Google Shape;552;p47"/>
            <p:cNvGrpSpPr/>
            <p:nvPr/>
          </p:nvGrpSpPr>
          <p:grpSpPr>
            <a:xfrm>
              <a:off x="4127500" y="3132137"/>
              <a:ext cx="338137" cy="369887"/>
              <a:chOff x="4672012" y="3849687"/>
              <a:chExt cx="342900" cy="369887"/>
            </a:xfrm>
          </p:grpSpPr>
          <p:sp>
            <p:nvSpPr>
              <p:cNvPr id="553" name="Google Shape;553;p47"/>
              <p:cNvSpPr txBox="1"/>
              <p:nvPr/>
            </p:nvSpPr>
            <p:spPr>
              <a:xfrm>
                <a:off x="4733925" y="3952875"/>
                <a:ext cx="225425" cy="2095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47"/>
              <p:cNvSpPr txBox="1"/>
              <p:nvPr/>
            </p:nvSpPr>
            <p:spPr>
              <a:xfrm>
                <a:off x="4672012" y="3849687"/>
                <a:ext cx="342900" cy="369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1A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rgbClr val="FFFF1A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/>
              </a:p>
            </p:txBody>
          </p:sp>
        </p:grpSp>
        <p:grpSp>
          <p:nvGrpSpPr>
            <p:cNvPr id="555" name="Google Shape;555;p47"/>
            <p:cNvGrpSpPr/>
            <p:nvPr/>
          </p:nvGrpSpPr>
          <p:grpSpPr>
            <a:xfrm>
              <a:off x="3033712" y="3160712"/>
              <a:ext cx="369887" cy="400050"/>
              <a:chOff x="4664075" y="3883025"/>
              <a:chExt cx="371475" cy="400050"/>
            </a:xfrm>
          </p:grpSpPr>
          <p:sp>
            <p:nvSpPr>
              <p:cNvPr id="556" name="Google Shape;556;p47"/>
              <p:cNvSpPr txBox="1"/>
              <p:nvPr/>
            </p:nvSpPr>
            <p:spPr>
              <a:xfrm>
                <a:off x="4733925" y="3952875"/>
                <a:ext cx="228600" cy="2095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47"/>
              <p:cNvSpPr txBox="1"/>
              <p:nvPr/>
            </p:nvSpPr>
            <p:spPr>
              <a:xfrm>
                <a:off x="4664075" y="3883025"/>
                <a:ext cx="371475" cy="400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1A"/>
                  </a:buClr>
                  <a:buSzPts val="2000"/>
                  <a:buFont typeface="Arial"/>
                  <a:buNone/>
                </a:pPr>
                <a:r>
                  <a:rPr b="0" i="0" lang="en-US" sz="2000" u="none">
                    <a:solidFill>
                      <a:srgbClr val="FFFF1A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</p:grpSp>
        <p:grpSp>
          <p:nvGrpSpPr>
            <p:cNvPr id="558" name="Google Shape;558;p47"/>
            <p:cNvGrpSpPr/>
            <p:nvPr/>
          </p:nvGrpSpPr>
          <p:grpSpPr>
            <a:xfrm>
              <a:off x="4108450" y="2036762"/>
              <a:ext cx="368300" cy="396875"/>
              <a:chOff x="4668837" y="3849687"/>
              <a:chExt cx="373062" cy="396875"/>
            </a:xfrm>
          </p:grpSpPr>
          <p:sp>
            <p:nvSpPr>
              <p:cNvPr id="559" name="Google Shape;559;p47"/>
              <p:cNvSpPr txBox="1"/>
              <p:nvPr/>
            </p:nvSpPr>
            <p:spPr>
              <a:xfrm>
                <a:off x="4733925" y="3952875"/>
                <a:ext cx="231775" cy="2095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47"/>
              <p:cNvSpPr txBox="1"/>
              <p:nvPr/>
            </p:nvSpPr>
            <p:spPr>
              <a:xfrm>
                <a:off x="4668837" y="3849687"/>
                <a:ext cx="373062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1A"/>
                  </a:buClr>
                  <a:buSzPts val="2000"/>
                  <a:buFont typeface="Arial"/>
                  <a:buNone/>
                </a:pPr>
                <a:r>
                  <a:rPr b="0" i="0" lang="en-US" sz="2000" u="none">
                    <a:solidFill>
                      <a:srgbClr val="FFFF1A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endParaRPr/>
              </a:p>
            </p:txBody>
          </p:sp>
        </p:grpSp>
        <p:grpSp>
          <p:nvGrpSpPr>
            <p:cNvPr id="561" name="Google Shape;561;p47"/>
            <p:cNvGrpSpPr/>
            <p:nvPr/>
          </p:nvGrpSpPr>
          <p:grpSpPr>
            <a:xfrm>
              <a:off x="3036887" y="2036762"/>
              <a:ext cx="357187" cy="503238"/>
              <a:chOff x="4673600" y="3849687"/>
              <a:chExt cx="361950" cy="503238"/>
            </a:xfrm>
          </p:grpSpPr>
          <p:sp>
            <p:nvSpPr>
              <p:cNvPr id="562" name="Google Shape;562;p47"/>
              <p:cNvSpPr txBox="1"/>
              <p:nvPr/>
            </p:nvSpPr>
            <p:spPr>
              <a:xfrm>
                <a:off x="4752975" y="3952875"/>
                <a:ext cx="200025" cy="400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47"/>
              <p:cNvSpPr txBox="1"/>
              <p:nvPr/>
            </p:nvSpPr>
            <p:spPr>
              <a:xfrm>
                <a:off x="4673600" y="3849687"/>
                <a:ext cx="361950" cy="400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1A"/>
                  </a:buClr>
                  <a:buSzPts val="2000"/>
                  <a:buFont typeface="Arial"/>
                  <a:buNone/>
                </a:pPr>
                <a:r>
                  <a:rPr b="0" i="0" lang="en-US" sz="2000" u="none">
                    <a:solidFill>
                      <a:srgbClr val="FFFF1A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grpSp>
          <p:nvGrpSpPr>
            <p:cNvPr id="564" name="Google Shape;564;p47"/>
            <p:cNvGrpSpPr/>
            <p:nvPr/>
          </p:nvGrpSpPr>
          <p:grpSpPr>
            <a:xfrm>
              <a:off x="5037137" y="2605087"/>
              <a:ext cx="341312" cy="400050"/>
              <a:chOff x="4676775" y="3865562"/>
              <a:chExt cx="344487" cy="400050"/>
            </a:xfrm>
          </p:grpSpPr>
          <p:sp>
            <p:nvSpPr>
              <p:cNvPr id="565" name="Google Shape;565;p47"/>
              <p:cNvSpPr txBox="1"/>
              <p:nvPr/>
            </p:nvSpPr>
            <p:spPr>
              <a:xfrm>
                <a:off x="4733925" y="3952875"/>
                <a:ext cx="225425" cy="2095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47"/>
              <p:cNvSpPr txBox="1"/>
              <p:nvPr/>
            </p:nvSpPr>
            <p:spPr>
              <a:xfrm>
                <a:off x="4676775" y="3865562"/>
                <a:ext cx="344487" cy="400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1A"/>
                  </a:buClr>
                  <a:buSzPts val="2000"/>
                  <a:buFont typeface="Arial"/>
                  <a:buNone/>
                </a:pPr>
                <a:r>
                  <a:rPr b="0" i="0" lang="en-US" sz="2000" u="none">
                    <a:solidFill>
                      <a:srgbClr val="FFFF1A"/>
                    </a:solidFill>
                    <a:latin typeface="Arial"/>
                    <a:ea typeface="Arial"/>
                    <a:cs typeface="Arial"/>
                    <a:sym typeface="Arial"/>
                  </a:rPr>
                  <a:t>F</a:t>
                </a:r>
                <a:endParaRPr/>
              </a:p>
            </p:txBody>
          </p:sp>
        </p:grpSp>
      </p:grpSp>
      <p:sp>
        <p:nvSpPr>
          <p:cNvPr id="567" name="Google Shape;567;p47"/>
          <p:cNvSpPr txBox="1"/>
          <p:nvPr/>
        </p:nvSpPr>
        <p:spPr>
          <a:xfrm>
            <a:off x="577850" y="1220787"/>
            <a:ext cx="46180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resulting shortest-path tree from A:</a:t>
            </a:r>
            <a:endParaRPr/>
          </a:p>
        </p:txBody>
      </p:sp>
      <p:grpSp>
        <p:nvGrpSpPr>
          <p:cNvPr id="568" name="Google Shape;568;p47"/>
          <p:cNvGrpSpPr/>
          <p:nvPr/>
        </p:nvGrpSpPr>
        <p:grpSpPr>
          <a:xfrm>
            <a:off x="2268537" y="4224337"/>
            <a:ext cx="2482850" cy="2336799"/>
            <a:chOff x="411162" y="4394200"/>
            <a:chExt cx="2482850" cy="2336799"/>
          </a:xfrm>
        </p:grpSpPr>
        <p:cxnSp>
          <p:nvCxnSpPr>
            <p:cNvPr id="569" name="Google Shape;569;p47"/>
            <p:cNvCxnSpPr/>
            <p:nvPr/>
          </p:nvCxnSpPr>
          <p:spPr>
            <a:xfrm>
              <a:off x="1828800" y="4572000"/>
              <a:ext cx="12700" cy="20986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0" name="Google Shape;570;p47"/>
            <p:cNvCxnSpPr/>
            <p:nvPr/>
          </p:nvCxnSpPr>
          <p:spPr>
            <a:xfrm>
              <a:off x="566737" y="4854575"/>
              <a:ext cx="216376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71" name="Google Shape;571;p47"/>
            <p:cNvSpPr txBox="1"/>
            <p:nvPr/>
          </p:nvSpPr>
          <p:spPr>
            <a:xfrm>
              <a:off x="1401762" y="4857750"/>
              <a:ext cx="390525" cy="461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572" name="Google Shape;572;p47"/>
            <p:cNvSpPr txBox="1"/>
            <p:nvPr/>
          </p:nvSpPr>
          <p:spPr>
            <a:xfrm>
              <a:off x="1390650" y="5154612"/>
              <a:ext cx="407987" cy="461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573" name="Google Shape;573;p47"/>
            <p:cNvSpPr txBox="1"/>
            <p:nvPr/>
          </p:nvSpPr>
          <p:spPr>
            <a:xfrm>
              <a:off x="1397000" y="5527675"/>
              <a:ext cx="407987" cy="461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574" name="Google Shape;574;p47"/>
            <p:cNvSpPr txBox="1"/>
            <p:nvPr/>
          </p:nvSpPr>
          <p:spPr>
            <a:xfrm>
              <a:off x="1389062" y="5900737"/>
              <a:ext cx="390525" cy="461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575" name="Google Shape;575;p47"/>
            <p:cNvSpPr txBox="1"/>
            <p:nvPr/>
          </p:nvSpPr>
          <p:spPr>
            <a:xfrm>
              <a:off x="1403350" y="6259512"/>
              <a:ext cx="371475" cy="461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576" name="Google Shape;576;p47"/>
            <p:cNvSpPr txBox="1"/>
            <p:nvPr/>
          </p:nvSpPr>
          <p:spPr>
            <a:xfrm>
              <a:off x="1981200" y="4832350"/>
              <a:ext cx="885825" cy="461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(A,B)</a:t>
              </a:r>
              <a:endParaRPr/>
            </a:p>
          </p:txBody>
        </p:sp>
        <p:sp>
          <p:nvSpPr>
            <p:cNvPr id="577" name="Google Shape;577;p47"/>
            <p:cNvSpPr txBox="1"/>
            <p:nvPr/>
          </p:nvSpPr>
          <p:spPr>
            <a:xfrm>
              <a:off x="1982787" y="5153025"/>
              <a:ext cx="903287" cy="461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(A,C)</a:t>
              </a:r>
              <a:endParaRPr/>
            </a:p>
          </p:txBody>
        </p:sp>
        <p:sp>
          <p:nvSpPr>
            <p:cNvPr id="578" name="Google Shape;578;p47"/>
            <p:cNvSpPr txBox="1"/>
            <p:nvPr/>
          </p:nvSpPr>
          <p:spPr>
            <a:xfrm>
              <a:off x="1981200" y="5551487"/>
              <a:ext cx="903287" cy="461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(A,C)</a:t>
              </a:r>
              <a:endParaRPr/>
            </a:p>
          </p:txBody>
        </p:sp>
        <p:sp>
          <p:nvSpPr>
            <p:cNvPr id="579" name="Google Shape;579;p47"/>
            <p:cNvSpPr txBox="1"/>
            <p:nvPr/>
          </p:nvSpPr>
          <p:spPr>
            <a:xfrm>
              <a:off x="2006600" y="5897562"/>
              <a:ext cx="885825" cy="461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(A,B)</a:t>
              </a:r>
              <a:endParaRPr/>
            </a:p>
          </p:txBody>
        </p:sp>
        <p:sp>
          <p:nvSpPr>
            <p:cNvPr id="580" name="Google Shape;580;p47"/>
            <p:cNvSpPr txBox="1"/>
            <p:nvPr/>
          </p:nvSpPr>
          <p:spPr>
            <a:xfrm>
              <a:off x="1990725" y="6269037"/>
              <a:ext cx="903287" cy="461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(A,C)</a:t>
              </a:r>
              <a:endParaRPr/>
            </a:p>
          </p:txBody>
        </p:sp>
        <p:sp>
          <p:nvSpPr>
            <p:cNvPr id="581" name="Google Shape;581;p47"/>
            <p:cNvSpPr txBox="1"/>
            <p:nvPr/>
          </p:nvSpPr>
          <p:spPr>
            <a:xfrm>
              <a:off x="411162" y="4394200"/>
              <a:ext cx="14255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destination</a:t>
              </a:r>
              <a:endParaRPr/>
            </a:p>
          </p:txBody>
        </p:sp>
        <p:sp>
          <p:nvSpPr>
            <p:cNvPr id="582" name="Google Shape;582;p47"/>
            <p:cNvSpPr txBox="1"/>
            <p:nvPr/>
          </p:nvSpPr>
          <p:spPr>
            <a:xfrm>
              <a:off x="1955800" y="4430712"/>
              <a:ext cx="571500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/>
            </a:p>
          </p:txBody>
        </p:sp>
      </p:grpSp>
      <p:sp>
        <p:nvSpPr>
          <p:cNvPr id="583" name="Google Shape;583;p47"/>
          <p:cNvSpPr txBox="1"/>
          <p:nvPr/>
        </p:nvSpPr>
        <p:spPr>
          <a:xfrm>
            <a:off x="525462" y="3743325"/>
            <a:ext cx="39941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resulting forwarding table in A:</a:t>
            </a:r>
            <a:endParaRPr/>
          </a:p>
        </p:txBody>
      </p:sp>
      <p:pic>
        <p:nvPicPr>
          <p:cNvPr descr="underline_base" id="584" name="Google Shape;58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075" y="860425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47"/>
          <p:cNvSpPr/>
          <p:nvPr/>
        </p:nvSpPr>
        <p:spPr>
          <a:xfrm flipH="1" rot="3000000">
            <a:off x="2782093" y="2658268"/>
            <a:ext cx="1317625" cy="630237"/>
          </a:xfrm>
          <a:custGeom>
            <a:rect b="b" l="l" r="r" t="t"/>
            <a:pathLst>
              <a:path extrusionOk="0" h="1" w="366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47"/>
          <p:cNvSpPr/>
          <p:nvPr/>
        </p:nvSpPr>
        <p:spPr>
          <a:xfrm flipH="1" rot="2580000">
            <a:off x="4227512" y="2449512"/>
            <a:ext cx="809625" cy="117475"/>
          </a:xfrm>
          <a:custGeom>
            <a:rect b="b" l="l" r="r" t="t"/>
            <a:pathLst>
              <a:path extrusionOk="0" h="1" w="366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B</a:t>
            </a:r>
            <a:endParaRPr/>
          </a:p>
        </p:txBody>
      </p:sp>
      <p:pic>
        <p:nvPicPr>
          <p:cNvPr descr="underline_base" id="592" name="Google Shape;59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62" y="903287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48"/>
          <p:cNvSpPr txBox="1"/>
          <p:nvPr>
            <p:ph type="title"/>
          </p:nvPr>
        </p:nvSpPr>
        <p:spPr>
          <a:xfrm>
            <a:off x="533400" y="241300"/>
            <a:ext cx="5164137" cy="885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Hierarchical routing</a:t>
            </a:r>
            <a:endParaRPr/>
          </a:p>
        </p:txBody>
      </p:sp>
      <p:sp>
        <p:nvSpPr>
          <p:cNvPr id="594" name="Google Shape;594;p48"/>
          <p:cNvSpPr txBox="1"/>
          <p:nvPr>
            <p:ph idx="1" type="body"/>
          </p:nvPr>
        </p:nvSpPr>
        <p:spPr>
          <a:xfrm>
            <a:off x="542925" y="3835400"/>
            <a:ext cx="3810000" cy="226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scale: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with 600 million destinations: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cannot store all dest’s in routing tables!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routing table exchange would swamp links!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95" name="Google Shape;595;p48"/>
          <p:cNvSpPr txBox="1"/>
          <p:nvPr>
            <p:ph idx="1" type="body"/>
          </p:nvPr>
        </p:nvSpPr>
        <p:spPr>
          <a:xfrm>
            <a:off x="4448175" y="3835400"/>
            <a:ext cx="4019550" cy="275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administrative autonomy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internet = network of networks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each network admin may want to control routing in its own network, while still being able to connect to other networks</a:t>
            </a:r>
            <a:endParaRPr/>
          </a:p>
        </p:txBody>
      </p:sp>
      <p:sp>
        <p:nvSpPr>
          <p:cNvPr id="596" name="Google Shape;596;p48"/>
          <p:cNvSpPr txBox="1"/>
          <p:nvPr/>
        </p:nvSpPr>
        <p:spPr>
          <a:xfrm>
            <a:off x="1449387" y="1274762"/>
            <a:ext cx="65436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our routing study thus far - idealization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all routers identical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all run the same routing algorithm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network “flat”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… not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true in practice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B</a:t>
            </a:r>
            <a:endParaRPr/>
          </a:p>
        </p:txBody>
      </p:sp>
      <p:sp>
        <p:nvSpPr>
          <p:cNvPr id="602" name="Google Shape;602;p49"/>
          <p:cNvSpPr txBox="1"/>
          <p:nvPr>
            <p:ph idx="1" type="body"/>
          </p:nvPr>
        </p:nvSpPr>
        <p:spPr>
          <a:xfrm>
            <a:off x="542925" y="1303337"/>
            <a:ext cx="4670425" cy="5081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organize routers into regions,</a:t>
            </a:r>
            <a:r>
              <a:rPr b="0" i="0" lang="en-US" sz="28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“autonomous systems” (AS)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routers in same AS: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typically under the same  admin control (i.e. operated by same ISP, or belonging to same company)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run same routing protocol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“intra-AS” routing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protocol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routers in different AS can run different 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intra-AS routing protocol</a:t>
            </a:r>
            <a:endParaRPr/>
          </a:p>
        </p:txBody>
      </p:sp>
      <p:sp>
        <p:nvSpPr>
          <p:cNvPr id="603" name="Google Shape;603;p49"/>
          <p:cNvSpPr txBox="1"/>
          <p:nvPr>
            <p:ph idx="1" type="body"/>
          </p:nvPr>
        </p:nvSpPr>
        <p:spPr>
          <a:xfrm>
            <a:off x="5281612" y="1308100"/>
            <a:ext cx="3862387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gateway router: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 “edge” of its own AS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has the task of forwarding packets to destination outside its AS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has  link to router in another AS</a:t>
            </a:r>
            <a:endParaRPr/>
          </a:p>
        </p:txBody>
      </p:sp>
      <p:pic>
        <p:nvPicPr>
          <p:cNvPr descr="underline_base" id="604" name="Google Shape;60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62" y="903287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49"/>
          <p:cNvSpPr txBox="1"/>
          <p:nvPr>
            <p:ph type="title"/>
          </p:nvPr>
        </p:nvSpPr>
        <p:spPr>
          <a:xfrm>
            <a:off x="533400" y="241300"/>
            <a:ext cx="5164137" cy="885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Hierarchical routing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B</a:t>
            </a:r>
            <a:endParaRPr/>
          </a:p>
        </p:txBody>
      </p:sp>
      <p:sp>
        <p:nvSpPr>
          <p:cNvPr id="611" name="Google Shape;611;p50"/>
          <p:cNvSpPr/>
          <p:nvPr/>
        </p:nvSpPr>
        <p:spPr>
          <a:xfrm>
            <a:off x="4030662" y="1508125"/>
            <a:ext cx="2352675" cy="1511300"/>
          </a:xfrm>
          <a:custGeom>
            <a:rect b="b" l="l" r="r" t="t"/>
            <a:pathLst>
              <a:path extrusionOk="0" h="543" w="1162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50"/>
          <p:cNvSpPr/>
          <p:nvPr/>
        </p:nvSpPr>
        <p:spPr>
          <a:xfrm>
            <a:off x="204787" y="1254125"/>
            <a:ext cx="1831975" cy="1498600"/>
          </a:xfrm>
          <a:custGeom>
            <a:rect b="b" l="l" r="r" t="t"/>
            <a:pathLst>
              <a:path extrusionOk="0" h="451" w="1198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50"/>
          <p:cNvSpPr/>
          <p:nvPr/>
        </p:nvSpPr>
        <p:spPr>
          <a:xfrm>
            <a:off x="1387475" y="2335212"/>
            <a:ext cx="2930525" cy="1168400"/>
          </a:xfrm>
          <a:custGeom>
            <a:rect b="b" l="l" r="r" t="t"/>
            <a:pathLst>
              <a:path extrusionOk="0" h="682" w="1583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50"/>
          <p:cNvSpPr/>
          <p:nvPr/>
        </p:nvSpPr>
        <p:spPr>
          <a:xfrm>
            <a:off x="585787" y="2333625"/>
            <a:ext cx="457200" cy="119062"/>
          </a:xfrm>
          <a:prstGeom prst="ellipse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5" name="Google Shape;615;p50"/>
          <p:cNvCxnSpPr/>
          <p:nvPr/>
        </p:nvCxnSpPr>
        <p:spPr>
          <a:xfrm>
            <a:off x="585787" y="2322512"/>
            <a:ext cx="0" cy="777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6" name="Google Shape;616;p50"/>
          <p:cNvCxnSpPr/>
          <p:nvPr/>
        </p:nvCxnSpPr>
        <p:spPr>
          <a:xfrm>
            <a:off x="1042987" y="2322512"/>
            <a:ext cx="0" cy="777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17" name="Google Shape;617;p50"/>
          <p:cNvSpPr txBox="1"/>
          <p:nvPr/>
        </p:nvSpPr>
        <p:spPr>
          <a:xfrm>
            <a:off x="585787" y="2322512"/>
            <a:ext cx="452437" cy="76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50"/>
          <p:cNvSpPr/>
          <p:nvPr/>
        </p:nvSpPr>
        <p:spPr>
          <a:xfrm>
            <a:off x="581025" y="2236787"/>
            <a:ext cx="457200" cy="139700"/>
          </a:xfrm>
          <a:prstGeom prst="ellipse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50"/>
          <p:cNvSpPr txBox="1"/>
          <p:nvPr/>
        </p:nvSpPr>
        <p:spPr>
          <a:xfrm>
            <a:off x="708025" y="2255837"/>
            <a:ext cx="206375" cy="18256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50"/>
          <p:cNvSpPr txBox="1"/>
          <p:nvPr/>
        </p:nvSpPr>
        <p:spPr>
          <a:xfrm>
            <a:off x="582612" y="2159000"/>
            <a:ext cx="4667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1A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1A"/>
                </a:solidFill>
                <a:latin typeface="Arial"/>
                <a:ea typeface="Arial"/>
                <a:cs typeface="Arial"/>
                <a:sym typeface="Arial"/>
              </a:rPr>
              <a:t>3b</a:t>
            </a:r>
            <a:endParaRPr/>
          </a:p>
        </p:txBody>
      </p:sp>
      <p:sp>
        <p:nvSpPr>
          <p:cNvPr id="621" name="Google Shape;621;p50"/>
          <p:cNvSpPr/>
          <p:nvPr/>
        </p:nvSpPr>
        <p:spPr>
          <a:xfrm>
            <a:off x="2363787" y="3227387"/>
            <a:ext cx="457200" cy="119062"/>
          </a:xfrm>
          <a:prstGeom prst="ellipse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2" name="Google Shape;622;p50"/>
          <p:cNvCxnSpPr/>
          <p:nvPr/>
        </p:nvCxnSpPr>
        <p:spPr>
          <a:xfrm>
            <a:off x="2363787" y="3216275"/>
            <a:ext cx="0" cy="777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3" name="Google Shape;623;p50"/>
          <p:cNvCxnSpPr/>
          <p:nvPr/>
        </p:nvCxnSpPr>
        <p:spPr>
          <a:xfrm>
            <a:off x="2820987" y="3216275"/>
            <a:ext cx="0" cy="777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24" name="Google Shape;624;p50"/>
          <p:cNvSpPr txBox="1"/>
          <p:nvPr/>
        </p:nvSpPr>
        <p:spPr>
          <a:xfrm>
            <a:off x="2363787" y="3216275"/>
            <a:ext cx="452437" cy="76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50"/>
          <p:cNvSpPr/>
          <p:nvPr/>
        </p:nvSpPr>
        <p:spPr>
          <a:xfrm>
            <a:off x="2359025" y="3130550"/>
            <a:ext cx="457200" cy="139700"/>
          </a:xfrm>
          <a:prstGeom prst="ellipse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6" name="Google Shape;626;p50"/>
          <p:cNvGrpSpPr/>
          <p:nvPr/>
        </p:nvGrpSpPr>
        <p:grpSpPr>
          <a:xfrm>
            <a:off x="2362200" y="3044825"/>
            <a:ext cx="468312" cy="396875"/>
            <a:chOff x="4598987" y="3849687"/>
            <a:chExt cx="512762" cy="427037"/>
          </a:xfrm>
        </p:grpSpPr>
        <p:sp>
          <p:nvSpPr>
            <p:cNvPr id="627" name="Google Shape;627;p50"/>
            <p:cNvSpPr txBox="1"/>
            <p:nvPr/>
          </p:nvSpPr>
          <p:spPr>
            <a:xfrm>
              <a:off x="4733925" y="3952875"/>
              <a:ext cx="225425" cy="2095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50"/>
            <p:cNvSpPr txBox="1"/>
            <p:nvPr/>
          </p:nvSpPr>
          <p:spPr>
            <a:xfrm>
              <a:off x="4598987" y="3849687"/>
              <a:ext cx="512762" cy="427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1A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FFFF1A"/>
                  </a:solidFill>
                  <a:latin typeface="Arial"/>
                  <a:ea typeface="Arial"/>
                  <a:cs typeface="Arial"/>
                  <a:sym typeface="Arial"/>
                </a:rPr>
                <a:t>1d</a:t>
              </a:r>
              <a:endParaRPr/>
            </a:p>
          </p:txBody>
        </p:sp>
      </p:grpSp>
      <p:sp>
        <p:nvSpPr>
          <p:cNvPr id="629" name="Google Shape;629;p50"/>
          <p:cNvSpPr/>
          <p:nvPr/>
        </p:nvSpPr>
        <p:spPr>
          <a:xfrm>
            <a:off x="1404937" y="2138362"/>
            <a:ext cx="457200" cy="122237"/>
          </a:xfrm>
          <a:prstGeom prst="ellipse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0" name="Google Shape;630;p50"/>
          <p:cNvCxnSpPr/>
          <p:nvPr/>
        </p:nvCxnSpPr>
        <p:spPr>
          <a:xfrm>
            <a:off x="1404937" y="2128837"/>
            <a:ext cx="0" cy="730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1" name="Google Shape;631;p50"/>
          <p:cNvCxnSpPr/>
          <p:nvPr/>
        </p:nvCxnSpPr>
        <p:spPr>
          <a:xfrm>
            <a:off x="1862137" y="2128837"/>
            <a:ext cx="0" cy="730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32" name="Google Shape;632;p50"/>
          <p:cNvSpPr txBox="1"/>
          <p:nvPr/>
        </p:nvSpPr>
        <p:spPr>
          <a:xfrm>
            <a:off x="1404937" y="2128837"/>
            <a:ext cx="452437" cy="6985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50"/>
          <p:cNvSpPr/>
          <p:nvPr/>
        </p:nvSpPr>
        <p:spPr>
          <a:xfrm>
            <a:off x="1400175" y="2041525"/>
            <a:ext cx="457200" cy="139700"/>
          </a:xfrm>
          <a:prstGeom prst="ellipse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50"/>
          <p:cNvSpPr txBox="1"/>
          <p:nvPr/>
        </p:nvSpPr>
        <p:spPr>
          <a:xfrm>
            <a:off x="1527175" y="2060575"/>
            <a:ext cx="207962" cy="161925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50"/>
          <p:cNvSpPr txBox="1"/>
          <p:nvPr/>
        </p:nvSpPr>
        <p:spPr>
          <a:xfrm>
            <a:off x="1403350" y="1963737"/>
            <a:ext cx="4667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1A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FF1A"/>
                </a:solidFill>
                <a:latin typeface="Arial"/>
                <a:ea typeface="Arial"/>
                <a:cs typeface="Arial"/>
                <a:sym typeface="Arial"/>
              </a:rPr>
              <a:t>3a</a:t>
            </a:r>
            <a:endParaRPr/>
          </a:p>
        </p:txBody>
      </p:sp>
      <p:sp>
        <p:nvSpPr>
          <p:cNvPr id="636" name="Google Shape;636;p50"/>
          <p:cNvSpPr/>
          <p:nvPr/>
        </p:nvSpPr>
        <p:spPr>
          <a:xfrm>
            <a:off x="2311400" y="2643187"/>
            <a:ext cx="457200" cy="119062"/>
          </a:xfrm>
          <a:prstGeom prst="ellipse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7" name="Google Shape;637;p50"/>
          <p:cNvCxnSpPr/>
          <p:nvPr/>
        </p:nvCxnSpPr>
        <p:spPr>
          <a:xfrm>
            <a:off x="2311400" y="2633662"/>
            <a:ext cx="0" cy="76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8" name="Google Shape;638;p50"/>
          <p:cNvCxnSpPr/>
          <p:nvPr/>
        </p:nvCxnSpPr>
        <p:spPr>
          <a:xfrm>
            <a:off x="2768600" y="2633662"/>
            <a:ext cx="0" cy="76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39" name="Google Shape;639;p50"/>
          <p:cNvSpPr txBox="1"/>
          <p:nvPr/>
        </p:nvSpPr>
        <p:spPr>
          <a:xfrm>
            <a:off x="2311400" y="2633662"/>
            <a:ext cx="452437" cy="71437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50"/>
          <p:cNvSpPr/>
          <p:nvPr/>
        </p:nvSpPr>
        <p:spPr>
          <a:xfrm>
            <a:off x="2306637" y="2546350"/>
            <a:ext cx="457200" cy="139700"/>
          </a:xfrm>
          <a:prstGeom prst="ellipse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1" name="Google Shape;641;p50"/>
          <p:cNvGrpSpPr/>
          <p:nvPr/>
        </p:nvGrpSpPr>
        <p:grpSpPr>
          <a:xfrm>
            <a:off x="2306637" y="2460625"/>
            <a:ext cx="468312" cy="400050"/>
            <a:chOff x="4592637" y="3849687"/>
            <a:chExt cx="525462" cy="430212"/>
          </a:xfrm>
        </p:grpSpPr>
        <p:sp>
          <p:nvSpPr>
            <p:cNvPr id="642" name="Google Shape;642;p50"/>
            <p:cNvSpPr txBox="1"/>
            <p:nvPr/>
          </p:nvSpPr>
          <p:spPr>
            <a:xfrm>
              <a:off x="4733925" y="3952875"/>
              <a:ext cx="228600" cy="2095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50"/>
            <p:cNvSpPr txBox="1"/>
            <p:nvPr/>
          </p:nvSpPr>
          <p:spPr>
            <a:xfrm>
              <a:off x="4592637" y="3849687"/>
              <a:ext cx="525462" cy="430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1A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rgbClr val="FFFF1A"/>
                  </a:solidFill>
                  <a:latin typeface="Arial"/>
                  <a:ea typeface="Arial"/>
                  <a:cs typeface="Arial"/>
                  <a:sym typeface="Arial"/>
                </a:rPr>
                <a:t>1c</a:t>
              </a:r>
              <a:endParaRPr/>
            </a:p>
          </p:txBody>
        </p:sp>
      </p:grpSp>
      <p:cxnSp>
        <p:nvCxnSpPr>
          <p:cNvPr id="644" name="Google Shape;644;p50"/>
          <p:cNvCxnSpPr/>
          <p:nvPr/>
        </p:nvCxnSpPr>
        <p:spPr>
          <a:xfrm>
            <a:off x="4932362" y="2365375"/>
            <a:ext cx="449262" cy="1444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5" name="Google Shape;645;p50"/>
          <p:cNvCxnSpPr/>
          <p:nvPr/>
        </p:nvCxnSpPr>
        <p:spPr>
          <a:xfrm>
            <a:off x="5405437" y="2254250"/>
            <a:ext cx="133350" cy="1714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6" name="Google Shape;646;p50"/>
          <p:cNvCxnSpPr/>
          <p:nvPr/>
        </p:nvCxnSpPr>
        <p:spPr>
          <a:xfrm flipH="1" rot="10800000">
            <a:off x="4832350" y="2189162"/>
            <a:ext cx="166687" cy="11271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47" name="Google Shape;647;p50"/>
          <p:cNvSpPr/>
          <p:nvPr/>
        </p:nvSpPr>
        <p:spPr>
          <a:xfrm>
            <a:off x="2817812" y="3124200"/>
            <a:ext cx="385762" cy="120650"/>
          </a:xfrm>
          <a:custGeom>
            <a:rect b="b" l="l" r="r" t="t"/>
            <a:pathLst>
              <a:path extrusionOk="0" h="82" w="264">
                <a:moveTo>
                  <a:pt x="0" y="82"/>
                </a:moveTo>
                <a:lnTo>
                  <a:pt x="264" y="0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50"/>
          <p:cNvSpPr/>
          <p:nvPr/>
        </p:nvSpPr>
        <p:spPr>
          <a:xfrm>
            <a:off x="2146300" y="3070225"/>
            <a:ext cx="222250" cy="174625"/>
          </a:xfrm>
          <a:custGeom>
            <a:rect b="b" l="l" r="r" t="t"/>
            <a:pathLst>
              <a:path extrusionOk="0" h="118" w="152">
                <a:moveTo>
                  <a:pt x="0" y="0"/>
                </a:moveTo>
                <a:lnTo>
                  <a:pt x="152" y="118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50"/>
          <p:cNvSpPr/>
          <p:nvPr/>
        </p:nvSpPr>
        <p:spPr>
          <a:xfrm>
            <a:off x="2327275" y="2967037"/>
            <a:ext cx="823912" cy="122237"/>
          </a:xfrm>
          <a:custGeom>
            <a:rect b="b" l="l" r="r" t="t"/>
            <a:pathLst>
              <a:path extrusionOk="0" h="82" w="564">
                <a:moveTo>
                  <a:pt x="0" y="0"/>
                </a:moveTo>
                <a:lnTo>
                  <a:pt x="564" y="82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50"/>
          <p:cNvSpPr/>
          <p:nvPr/>
        </p:nvSpPr>
        <p:spPr>
          <a:xfrm>
            <a:off x="2236787" y="2728912"/>
            <a:ext cx="111125" cy="138112"/>
          </a:xfrm>
          <a:custGeom>
            <a:rect b="b" l="l" r="r" t="t"/>
            <a:pathLst>
              <a:path extrusionOk="0" h="94" w="76">
                <a:moveTo>
                  <a:pt x="0" y="94"/>
                </a:moveTo>
                <a:lnTo>
                  <a:pt x="76" y="0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50"/>
          <p:cNvSpPr/>
          <p:nvPr/>
        </p:nvSpPr>
        <p:spPr>
          <a:xfrm>
            <a:off x="1031875" y="2174875"/>
            <a:ext cx="366712" cy="168275"/>
          </a:xfrm>
          <a:custGeom>
            <a:rect b="b" l="l" r="r" t="t"/>
            <a:pathLst>
              <a:path extrusionOk="0" h="114" w="252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50"/>
          <p:cNvSpPr/>
          <p:nvPr/>
        </p:nvSpPr>
        <p:spPr>
          <a:xfrm>
            <a:off x="1666875" y="2262187"/>
            <a:ext cx="649287" cy="381000"/>
          </a:xfrm>
          <a:custGeom>
            <a:rect b="b" l="l" r="r" t="t"/>
            <a:pathLst>
              <a:path extrusionOk="0" h="258" w="444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50"/>
          <p:cNvSpPr/>
          <p:nvPr/>
        </p:nvSpPr>
        <p:spPr>
          <a:xfrm>
            <a:off x="3600450" y="2436812"/>
            <a:ext cx="955675" cy="619125"/>
          </a:xfrm>
          <a:custGeom>
            <a:rect b="b" l="l" r="r" t="t"/>
            <a:pathLst>
              <a:path extrusionOk="0" h="420" w="654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50"/>
          <p:cNvSpPr/>
          <p:nvPr/>
        </p:nvSpPr>
        <p:spPr>
          <a:xfrm>
            <a:off x="4475162" y="2343150"/>
            <a:ext cx="457200" cy="122237"/>
          </a:xfrm>
          <a:prstGeom prst="ellipse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5" name="Google Shape;655;p50"/>
          <p:cNvCxnSpPr/>
          <p:nvPr/>
        </p:nvCxnSpPr>
        <p:spPr>
          <a:xfrm>
            <a:off x="4475162" y="2332037"/>
            <a:ext cx="0" cy="730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6" name="Google Shape;656;p50"/>
          <p:cNvCxnSpPr/>
          <p:nvPr/>
        </p:nvCxnSpPr>
        <p:spPr>
          <a:xfrm>
            <a:off x="4932362" y="2332037"/>
            <a:ext cx="0" cy="730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57" name="Google Shape;657;p50"/>
          <p:cNvSpPr txBox="1"/>
          <p:nvPr/>
        </p:nvSpPr>
        <p:spPr>
          <a:xfrm>
            <a:off x="4475162" y="2332037"/>
            <a:ext cx="452437" cy="73025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50"/>
          <p:cNvSpPr/>
          <p:nvPr/>
        </p:nvSpPr>
        <p:spPr>
          <a:xfrm>
            <a:off x="4470400" y="2244725"/>
            <a:ext cx="457200" cy="139700"/>
          </a:xfrm>
          <a:prstGeom prst="ellipse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50"/>
          <p:cNvSpPr txBox="1"/>
          <p:nvPr/>
        </p:nvSpPr>
        <p:spPr>
          <a:xfrm>
            <a:off x="4597400" y="2263775"/>
            <a:ext cx="206375" cy="180975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50"/>
          <p:cNvSpPr txBox="1"/>
          <p:nvPr/>
        </p:nvSpPr>
        <p:spPr>
          <a:xfrm>
            <a:off x="4471987" y="2168525"/>
            <a:ext cx="4667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1A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FF1A"/>
                </a:solidFill>
                <a:latin typeface="Arial"/>
                <a:ea typeface="Arial"/>
                <a:cs typeface="Arial"/>
                <a:sym typeface="Arial"/>
              </a:rPr>
              <a:t>2a</a:t>
            </a:r>
            <a:endParaRPr/>
          </a:p>
        </p:txBody>
      </p:sp>
      <p:sp>
        <p:nvSpPr>
          <p:cNvPr id="661" name="Google Shape;661;p50"/>
          <p:cNvSpPr txBox="1"/>
          <p:nvPr/>
        </p:nvSpPr>
        <p:spPr>
          <a:xfrm>
            <a:off x="1076325" y="2297112"/>
            <a:ext cx="6651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AS3</a:t>
            </a:r>
            <a:endParaRPr/>
          </a:p>
        </p:txBody>
      </p:sp>
      <p:sp>
        <p:nvSpPr>
          <p:cNvPr id="662" name="Google Shape;662;p50"/>
          <p:cNvSpPr txBox="1"/>
          <p:nvPr/>
        </p:nvSpPr>
        <p:spPr>
          <a:xfrm>
            <a:off x="3679825" y="2970212"/>
            <a:ext cx="6651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AS1</a:t>
            </a:r>
            <a:endParaRPr/>
          </a:p>
        </p:txBody>
      </p:sp>
      <p:sp>
        <p:nvSpPr>
          <p:cNvPr id="663" name="Google Shape;663;p50"/>
          <p:cNvSpPr txBox="1"/>
          <p:nvPr/>
        </p:nvSpPr>
        <p:spPr>
          <a:xfrm>
            <a:off x="4886325" y="2593975"/>
            <a:ext cx="6715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AS2</a:t>
            </a:r>
            <a:endParaRPr/>
          </a:p>
        </p:txBody>
      </p:sp>
      <p:sp>
        <p:nvSpPr>
          <p:cNvPr id="664" name="Google Shape;664;p50"/>
          <p:cNvSpPr/>
          <p:nvPr/>
        </p:nvSpPr>
        <p:spPr>
          <a:xfrm>
            <a:off x="1865312" y="2952750"/>
            <a:ext cx="457200" cy="119062"/>
          </a:xfrm>
          <a:prstGeom prst="ellipse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5" name="Google Shape;665;p50"/>
          <p:cNvCxnSpPr/>
          <p:nvPr/>
        </p:nvCxnSpPr>
        <p:spPr>
          <a:xfrm>
            <a:off x="1865312" y="2943225"/>
            <a:ext cx="0" cy="730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6" name="Google Shape;666;p50"/>
          <p:cNvCxnSpPr/>
          <p:nvPr/>
        </p:nvCxnSpPr>
        <p:spPr>
          <a:xfrm>
            <a:off x="2322512" y="2943225"/>
            <a:ext cx="0" cy="730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67" name="Google Shape;667;p50"/>
          <p:cNvSpPr txBox="1"/>
          <p:nvPr/>
        </p:nvSpPr>
        <p:spPr>
          <a:xfrm>
            <a:off x="1865312" y="2943225"/>
            <a:ext cx="452437" cy="6826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50"/>
          <p:cNvSpPr/>
          <p:nvPr/>
        </p:nvSpPr>
        <p:spPr>
          <a:xfrm>
            <a:off x="1860550" y="2862262"/>
            <a:ext cx="457200" cy="142875"/>
          </a:xfrm>
          <a:prstGeom prst="ellipse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50"/>
          <p:cNvSpPr txBox="1"/>
          <p:nvPr/>
        </p:nvSpPr>
        <p:spPr>
          <a:xfrm>
            <a:off x="1984375" y="2901950"/>
            <a:ext cx="207962" cy="141287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50"/>
          <p:cNvSpPr txBox="1"/>
          <p:nvPr/>
        </p:nvSpPr>
        <p:spPr>
          <a:xfrm>
            <a:off x="1865312" y="2774950"/>
            <a:ext cx="4667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1A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1A"/>
                </a:solidFill>
                <a:latin typeface="Arial"/>
                <a:ea typeface="Arial"/>
                <a:cs typeface="Arial"/>
                <a:sym typeface="Arial"/>
              </a:rPr>
              <a:t>1a</a:t>
            </a:r>
            <a:endParaRPr/>
          </a:p>
        </p:txBody>
      </p:sp>
      <p:grpSp>
        <p:nvGrpSpPr>
          <p:cNvPr id="671" name="Google Shape;671;p50"/>
          <p:cNvGrpSpPr/>
          <p:nvPr/>
        </p:nvGrpSpPr>
        <p:grpSpPr>
          <a:xfrm>
            <a:off x="4978400" y="2000250"/>
            <a:ext cx="461962" cy="396875"/>
            <a:chOff x="6858000" y="3073400"/>
            <a:chExt cx="501650" cy="427037"/>
          </a:xfrm>
        </p:grpSpPr>
        <p:sp>
          <p:nvSpPr>
            <p:cNvPr id="672" name="Google Shape;672;p50"/>
            <p:cNvSpPr/>
            <p:nvPr/>
          </p:nvSpPr>
          <p:spPr>
            <a:xfrm>
              <a:off x="6862762" y="3260725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73" name="Google Shape;673;p50"/>
            <p:cNvCxnSpPr/>
            <p:nvPr/>
          </p:nvCxnSpPr>
          <p:spPr>
            <a:xfrm>
              <a:off x="6862762" y="3249612"/>
              <a:ext cx="0" cy="825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74" name="Google Shape;674;p50"/>
            <p:cNvCxnSpPr/>
            <p:nvPr/>
          </p:nvCxnSpPr>
          <p:spPr>
            <a:xfrm>
              <a:off x="7359650" y="3249612"/>
              <a:ext cx="0" cy="825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75" name="Google Shape;675;p50"/>
            <p:cNvSpPr txBox="1"/>
            <p:nvPr/>
          </p:nvSpPr>
          <p:spPr>
            <a:xfrm>
              <a:off x="6862762" y="3249612"/>
              <a:ext cx="492125" cy="8096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50"/>
            <p:cNvSpPr/>
            <p:nvPr/>
          </p:nvSpPr>
          <p:spPr>
            <a:xfrm>
              <a:off x="6858000" y="3155950"/>
              <a:ext cx="496887" cy="1539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50"/>
            <p:cNvSpPr txBox="1"/>
            <p:nvPr/>
          </p:nvSpPr>
          <p:spPr>
            <a:xfrm>
              <a:off x="6996112" y="3176587"/>
              <a:ext cx="223837" cy="18732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50"/>
            <p:cNvSpPr txBox="1"/>
            <p:nvPr/>
          </p:nvSpPr>
          <p:spPr>
            <a:xfrm>
              <a:off x="6865937" y="3073400"/>
              <a:ext cx="482600" cy="427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1A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FFFF1A"/>
                  </a:solidFill>
                  <a:latin typeface="Arial"/>
                  <a:ea typeface="Arial"/>
                  <a:cs typeface="Arial"/>
                  <a:sym typeface="Arial"/>
                </a:rPr>
                <a:t>2c</a:t>
              </a:r>
              <a:endParaRPr/>
            </a:p>
          </p:txBody>
        </p:sp>
      </p:grpSp>
      <p:grpSp>
        <p:nvGrpSpPr>
          <p:cNvPr id="679" name="Google Shape;679;p50"/>
          <p:cNvGrpSpPr/>
          <p:nvPr/>
        </p:nvGrpSpPr>
        <p:grpSpPr>
          <a:xfrm>
            <a:off x="5381625" y="2327275"/>
            <a:ext cx="468312" cy="396875"/>
            <a:chOff x="7296150" y="3425825"/>
            <a:chExt cx="509587" cy="427037"/>
          </a:xfrm>
        </p:grpSpPr>
        <p:sp>
          <p:nvSpPr>
            <p:cNvPr id="680" name="Google Shape;680;p50"/>
            <p:cNvSpPr/>
            <p:nvPr/>
          </p:nvSpPr>
          <p:spPr>
            <a:xfrm>
              <a:off x="7300912" y="3613150"/>
              <a:ext cx="493712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1" name="Google Shape;681;p50"/>
            <p:cNvCxnSpPr/>
            <p:nvPr/>
          </p:nvCxnSpPr>
          <p:spPr>
            <a:xfrm>
              <a:off x="7300912" y="3602037"/>
              <a:ext cx="0" cy="825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2" name="Google Shape;682;p50"/>
            <p:cNvCxnSpPr/>
            <p:nvPr/>
          </p:nvCxnSpPr>
          <p:spPr>
            <a:xfrm>
              <a:off x="7794625" y="3602037"/>
              <a:ext cx="0" cy="825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83" name="Google Shape;683;p50"/>
            <p:cNvSpPr txBox="1"/>
            <p:nvPr/>
          </p:nvSpPr>
          <p:spPr>
            <a:xfrm>
              <a:off x="7300912" y="3602037"/>
              <a:ext cx="492125" cy="8096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50"/>
            <p:cNvSpPr/>
            <p:nvPr/>
          </p:nvSpPr>
          <p:spPr>
            <a:xfrm>
              <a:off x="7296150" y="3505200"/>
              <a:ext cx="496887" cy="1539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50"/>
            <p:cNvSpPr txBox="1"/>
            <p:nvPr/>
          </p:nvSpPr>
          <p:spPr>
            <a:xfrm>
              <a:off x="7434262" y="3525837"/>
              <a:ext cx="223837" cy="1778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50"/>
            <p:cNvSpPr txBox="1"/>
            <p:nvPr/>
          </p:nvSpPr>
          <p:spPr>
            <a:xfrm>
              <a:off x="7299325" y="3425825"/>
              <a:ext cx="506412" cy="427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1A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FFFF1A"/>
                  </a:solidFill>
                  <a:latin typeface="Arial"/>
                  <a:ea typeface="Arial"/>
                  <a:cs typeface="Arial"/>
                  <a:sym typeface="Arial"/>
                </a:rPr>
                <a:t>2b</a:t>
              </a:r>
              <a:endParaRPr/>
            </a:p>
          </p:txBody>
        </p:sp>
      </p:grpSp>
      <p:grpSp>
        <p:nvGrpSpPr>
          <p:cNvPr id="687" name="Google Shape;687;p50"/>
          <p:cNvGrpSpPr/>
          <p:nvPr/>
        </p:nvGrpSpPr>
        <p:grpSpPr>
          <a:xfrm>
            <a:off x="3140075" y="2873375"/>
            <a:ext cx="485775" cy="400050"/>
            <a:chOff x="3192462" y="3136900"/>
            <a:chExt cx="527050" cy="430212"/>
          </a:xfrm>
        </p:grpSpPr>
        <p:sp>
          <p:nvSpPr>
            <p:cNvPr id="688" name="Google Shape;688;p50"/>
            <p:cNvSpPr/>
            <p:nvPr/>
          </p:nvSpPr>
          <p:spPr>
            <a:xfrm>
              <a:off x="3205162" y="3336925"/>
              <a:ext cx="493712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9" name="Google Shape;689;p50"/>
            <p:cNvCxnSpPr/>
            <p:nvPr/>
          </p:nvCxnSpPr>
          <p:spPr>
            <a:xfrm>
              <a:off x="3205162" y="3328987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0" name="Google Shape;690;p50"/>
            <p:cNvCxnSpPr/>
            <p:nvPr/>
          </p:nvCxnSpPr>
          <p:spPr>
            <a:xfrm>
              <a:off x="3698875" y="3328987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91" name="Google Shape;691;p50"/>
            <p:cNvSpPr txBox="1"/>
            <p:nvPr/>
          </p:nvSpPr>
          <p:spPr>
            <a:xfrm>
              <a:off x="3205162" y="3328987"/>
              <a:ext cx="492125" cy="7461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50"/>
            <p:cNvSpPr/>
            <p:nvPr/>
          </p:nvSpPr>
          <p:spPr>
            <a:xfrm>
              <a:off x="3200400" y="3232150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3" name="Google Shape;693;p50"/>
            <p:cNvGrpSpPr/>
            <p:nvPr/>
          </p:nvGrpSpPr>
          <p:grpSpPr>
            <a:xfrm>
              <a:off x="3192462" y="3136900"/>
              <a:ext cx="527050" cy="430212"/>
              <a:chOff x="4584700" y="3849687"/>
              <a:chExt cx="538162" cy="430212"/>
            </a:xfrm>
          </p:grpSpPr>
          <p:sp>
            <p:nvSpPr>
              <p:cNvPr id="694" name="Google Shape;694;p50"/>
              <p:cNvSpPr txBox="1"/>
              <p:nvPr/>
            </p:nvSpPr>
            <p:spPr>
              <a:xfrm>
                <a:off x="4733925" y="3952875"/>
                <a:ext cx="228600" cy="2095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50"/>
              <p:cNvSpPr txBox="1"/>
              <p:nvPr/>
            </p:nvSpPr>
            <p:spPr>
              <a:xfrm>
                <a:off x="4584700" y="3849687"/>
                <a:ext cx="538162" cy="430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1A"/>
                  </a:buClr>
                  <a:buSzPts val="2000"/>
                  <a:buFont typeface="Arial"/>
                  <a:buNone/>
                </a:pPr>
                <a:r>
                  <a:rPr b="1" i="0" lang="en-US" sz="2000" u="none">
                    <a:solidFill>
                      <a:srgbClr val="FFFF1A"/>
                    </a:solidFill>
                    <a:latin typeface="Arial"/>
                    <a:ea typeface="Arial"/>
                    <a:cs typeface="Arial"/>
                    <a:sym typeface="Arial"/>
                  </a:rPr>
                  <a:t>1b</a:t>
                </a:r>
                <a:endParaRPr/>
              </a:p>
            </p:txBody>
          </p:sp>
        </p:grpSp>
      </p:grpSp>
      <p:sp>
        <p:nvSpPr>
          <p:cNvPr id="696" name="Google Shape;696;p50"/>
          <p:cNvSpPr/>
          <p:nvPr/>
        </p:nvSpPr>
        <p:spPr>
          <a:xfrm>
            <a:off x="2332037" y="3354387"/>
            <a:ext cx="2697162" cy="609600"/>
          </a:xfrm>
          <a:custGeom>
            <a:rect b="b" l="l" r="r" t="t"/>
            <a:pathLst>
              <a:path extrusionOk="0" h="414" w="1848">
                <a:moveTo>
                  <a:pt x="0" y="414"/>
                </a:moveTo>
                <a:lnTo>
                  <a:pt x="84" y="0"/>
                </a:lnTo>
                <a:lnTo>
                  <a:pt x="384" y="6"/>
                </a:lnTo>
                <a:lnTo>
                  <a:pt x="1848" y="414"/>
                </a:lnTo>
                <a:lnTo>
                  <a:pt x="0" y="414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5F5F5F"/>
              </a:gs>
            </a:gsLst>
            <a:lin ang="540000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50"/>
          <p:cNvSpPr txBox="1"/>
          <p:nvPr/>
        </p:nvSpPr>
        <p:spPr>
          <a:xfrm>
            <a:off x="2339975" y="3983037"/>
            <a:ext cx="2674937" cy="16478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8" name="Google Shape;698;p50"/>
          <p:cNvGrpSpPr/>
          <p:nvPr/>
        </p:nvGrpSpPr>
        <p:grpSpPr>
          <a:xfrm>
            <a:off x="2508250" y="4114800"/>
            <a:ext cx="1074737" cy="706437"/>
            <a:chOff x="2532062" y="4600575"/>
            <a:chExt cx="1168400" cy="760412"/>
          </a:xfrm>
        </p:grpSpPr>
        <p:sp>
          <p:nvSpPr>
            <p:cNvPr id="699" name="Google Shape;699;p50"/>
            <p:cNvSpPr/>
            <p:nvPr/>
          </p:nvSpPr>
          <p:spPr>
            <a:xfrm>
              <a:off x="2532062" y="4600575"/>
              <a:ext cx="1168400" cy="760412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50"/>
            <p:cNvSpPr txBox="1"/>
            <p:nvPr/>
          </p:nvSpPr>
          <p:spPr>
            <a:xfrm>
              <a:off x="2751137" y="4656137"/>
              <a:ext cx="877887" cy="688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Intra-AS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Routing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algorithm</a:t>
              </a:r>
              <a:endParaRPr/>
            </a:p>
          </p:txBody>
        </p:sp>
      </p:grpSp>
      <p:grpSp>
        <p:nvGrpSpPr>
          <p:cNvPr id="701" name="Google Shape;701;p50"/>
          <p:cNvGrpSpPr/>
          <p:nvPr/>
        </p:nvGrpSpPr>
        <p:grpSpPr>
          <a:xfrm>
            <a:off x="3711575" y="4130443"/>
            <a:ext cx="1074737" cy="701907"/>
            <a:chOff x="3813175" y="4489450"/>
            <a:chExt cx="1168400" cy="757237"/>
          </a:xfrm>
        </p:grpSpPr>
        <p:sp>
          <p:nvSpPr>
            <p:cNvPr id="702" name="Google Shape;702;p50"/>
            <p:cNvSpPr/>
            <p:nvPr/>
          </p:nvSpPr>
          <p:spPr>
            <a:xfrm>
              <a:off x="3813175" y="4489450"/>
              <a:ext cx="1168400" cy="757237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50"/>
            <p:cNvSpPr txBox="1"/>
            <p:nvPr/>
          </p:nvSpPr>
          <p:spPr>
            <a:xfrm>
              <a:off x="4030662" y="4543425"/>
              <a:ext cx="877887" cy="688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Inter-AS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Routing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algorithm</a:t>
              </a:r>
              <a:endParaRPr/>
            </a:p>
          </p:txBody>
        </p:sp>
      </p:grpSp>
      <p:sp>
        <p:nvSpPr>
          <p:cNvPr id="704" name="Google Shape;704;p50"/>
          <p:cNvSpPr txBox="1"/>
          <p:nvPr/>
        </p:nvSpPr>
        <p:spPr>
          <a:xfrm>
            <a:off x="3025775" y="5041900"/>
            <a:ext cx="1138237" cy="39211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Forwarding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endParaRPr/>
          </a:p>
        </p:txBody>
      </p:sp>
      <p:sp>
        <p:nvSpPr>
          <p:cNvPr id="705" name="Google Shape;705;p50"/>
          <p:cNvSpPr/>
          <p:nvPr/>
        </p:nvSpPr>
        <p:spPr>
          <a:xfrm>
            <a:off x="2611437" y="4703762"/>
            <a:ext cx="401637" cy="508000"/>
          </a:xfrm>
          <a:custGeom>
            <a:rect b="b" l="l" r="r" t="t"/>
            <a:pathLst>
              <a:path extrusionOk="0" h="345" w="275">
                <a:moveTo>
                  <a:pt x="0" y="0"/>
                </a:moveTo>
                <a:cubicBezTo>
                  <a:pt x="12" y="86"/>
                  <a:pt x="25" y="173"/>
                  <a:pt x="71" y="230"/>
                </a:cubicBezTo>
                <a:cubicBezTo>
                  <a:pt x="117" y="287"/>
                  <a:pt x="241" y="326"/>
                  <a:pt x="275" y="345"/>
                </a:cubicBez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50"/>
          <p:cNvSpPr/>
          <p:nvPr/>
        </p:nvSpPr>
        <p:spPr>
          <a:xfrm>
            <a:off x="4164012" y="4703762"/>
            <a:ext cx="517525" cy="547687"/>
          </a:xfrm>
          <a:custGeom>
            <a:rect b="b" l="l" r="r" t="t"/>
            <a:pathLst>
              <a:path extrusionOk="0" h="372" w="354">
                <a:moveTo>
                  <a:pt x="354" y="0"/>
                </a:moveTo>
                <a:cubicBezTo>
                  <a:pt x="330" y="106"/>
                  <a:pt x="307" y="212"/>
                  <a:pt x="248" y="274"/>
                </a:cubicBezTo>
                <a:cubicBezTo>
                  <a:pt x="189" y="336"/>
                  <a:pt x="41" y="354"/>
                  <a:pt x="0" y="372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7" name="Google Shape;707;p50"/>
          <p:cNvGrpSpPr/>
          <p:nvPr/>
        </p:nvGrpSpPr>
        <p:grpSpPr>
          <a:xfrm>
            <a:off x="815975" y="1762125"/>
            <a:ext cx="461962" cy="398462"/>
            <a:chOff x="3200400" y="3136900"/>
            <a:chExt cx="501650" cy="430212"/>
          </a:xfrm>
        </p:grpSpPr>
        <p:sp>
          <p:nvSpPr>
            <p:cNvPr id="708" name="Google Shape;708;p50"/>
            <p:cNvSpPr/>
            <p:nvPr/>
          </p:nvSpPr>
          <p:spPr>
            <a:xfrm>
              <a:off x="3205162" y="3336925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9" name="Google Shape;709;p50"/>
            <p:cNvCxnSpPr/>
            <p:nvPr/>
          </p:nvCxnSpPr>
          <p:spPr>
            <a:xfrm>
              <a:off x="3205162" y="3325812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0" name="Google Shape;710;p50"/>
            <p:cNvCxnSpPr/>
            <p:nvPr/>
          </p:nvCxnSpPr>
          <p:spPr>
            <a:xfrm>
              <a:off x="3702050" y="3325812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11" name="Google Shape;711;p50"/>
            <p:cNvSpPr txBox="1"/>
            <p:nvPr/>
          </p:nvSpPr>
          <p:spPr>
            <a:xfrm>
              <a:off x="3205162" y="3325812"/>
              <a:ext cx="492125" cy="7937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50"/>
            <p:cNvSpPr/>
            <p:nvPr/>
          </p:nvSpPr>
          <p:spPr>
            <a:xfrm>
              <a:off x="3200400" y="3233737"/>
              <a:ext cx="496887" cy="14922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3" name="Google Shape;713;p50"/>
            <p:cNvGrpSpPr/>
            <p:nvPr/>
          </p:nvGrpSpPr>
          <p:grpSpPr>
            <a:xfrm>
              <a:off x="3205162" y="3136900"/>
              <a:ext cx="495300" cy="430212"/>
              <a:chOff x="4598987" y="3849687"/>
              <a:chExt cx="506412" cy="430212"/>
            </a:xfrm>
          </p:grpSpPr>
          <p:sp>
            <p:nvSpPr>
              <p:cNvPr id="714" name="Google Shape;714;p50"/>
              <p:cNvSpPr txBox="1"/>
              <p:nvPr/>
            </p:nvSpPr>
            <p:spPr>
              <a:xfrm>
                <a:off x="4733925" y="3952875"/>
                <a:ext cx="225425" cy="20637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50"/>
              <p:cNvSpPr txBox="1"/>
              <p:nvPr/>
            </p:nvSpPr>
            <p:spPr>
              <a:xfrm>
                <a:off x="4598987" y="3849687"/>
                <a:ext cx="506412" cy="430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1A"/>
                  </a:buClr>
                  <a:buSzPts val="2000"/>
                  <a:buFont typeface="Arial"/>
                  <a:buNone/>
                </a:pPr>
                <a:r>
                  <a:rPr b="0" i="0" lang="en-US" sz="2000" u="none">
                    <a:solidFill>
                      <a:srgbClr val="FFFF1A"/>
                    </a:solidFill>
                    <a:latin typeface="Arial"/>
                    <a:ea typeface="Arial"/>
                    <a:cs typeface="Arial"/>
                    <a:sym typeface="Arial"/>
                  </a:rPr>
                  <a:t>3c</a:t>
                </a:r>
                <a:endParaRPr/>
              </a:p>
            </p:txBody>
          </p:sp>
        </p:grpSp>
      </p:grpSp>
      <p:cxnSp>
        <p:nvCxnSpPr>
          <p:cNvPr id="716" name="Google Shape;716;p50"/>
          <p:cNvCxnSpPr/>
          <p:nvPr/>
        </p:nvCxnSpPr>
        <p:spPr>
          <a:xfrm flipH="1">
            <a:off x="850900" y="2076450"/>
            <a:ext cx="90487" cy="1603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17" name="Google Shape;717;p50"/>
          <p:cNvCxnSpPr/>
          <p:nvPr/>
        </p:nvCxnSpPr>
        <p:spPr>
          <a:xfrm>
            <a:off x="403225" y="2144712"/>
            <a:ext cx="211137" cy="161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18" name="Google Shape;718;p50"/>
          <p:cNvCxnSpPr/>
          <p:nvPr/>
        </p:nvCxnSpPr>
        <p:spPr>
          <a:xfrm flipH="1">
            <a:off x="1131887" y="1620837"/>
            <a:ext cx="198437" cy="2238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19" name="Google Shape;719;p50"/>
          <p:cNvCxnSpPr/>
          <p:nvPr/>
        </p:nvCxnSpPr>
        <p:spPr>
          <a:xfrm>
            <a:off x="723900" y="1608137"/>
            <a:ext cx="176212" cy="2619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0" name="Google Shape;720;p50"/>
          <p:cNvCxnSpPr/>
          <p:nvPr/>
        </p:nvCxnSpPr>
        <p:spPr>
          <a:xfrm flipH="1">
            <a:off x="1687512" y="1744662"/>
            <a:ext cx="103187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1" name="Google Shape;721;p50"/>
          <p:cNvCxnSpPr/>
          <p:nvPr/>
        </p:nvCxnSpPr>
        <p:spPr>
          <a:xfrm>
            <a:off x="5830887" y="2508250"/>
            <a:ext cx="3254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2" name="Google Shape;722;p50"/>
          <p:cNvCxnSpPr/>
          <p:nvPr/>
        </p:nvCxnSpPr>
        <p:spPr>
          <a:xfrm flipH="1" rot="10800000">
            <a:off x="5745162" y="2046287"/>
            <a:ext cx="382587" cy="3746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3" name="Google Shape;723;p50"/>
          <p:cNvCxnSpPr/>
          <p:nvPr/>
        </p:nvCxnSpPr>
        <p:spPr>
          <a:xfrm rot="10800000">
            <a:off x="4940300" y="1795462"/>
            <a:ext cx="185737" cy="2984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4" name="Google Shape;724;p50"/>
          <p:cNvCxnSpPr/>
          <p:nvPr/>
        </p:nvCxnSpPr>
        <p:spPr>
          <a:xfrm rot="10800000">
            <a:off x="4484687" y="1946275"/>
            <a:ext cx="200025" cy="2730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5" name="Google Shape;725;p50"/>
          <p:cNvCxnSpPr/>
          <p:nvPr/>
        </p:nvCxnSpPr>
        <p:spPr>
          <a:xfrm flipH="1">
            <a:off x="1725612" y="3044825"/>
            <a:ext cx="196850" cy="1714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6" name="Google Shape;726;p50"/>
          <p:cNvCxnSpPr/>
          <p:nvPr/>
        </p:nvCxnSpPr>
        <p:spPr>
          <a:xfrm rot="10800000">
            <a:off x="1676400" y="2895600"/>
            <a:ext cx="185737" cy="111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7" name="Google Shape;727;p50"/>
          <p:cNvCxnSpPr/>
          <p:nvPr/>
        </p:nvCxnSpPr>
        <p:spPr>
          <a:xfrm flipH="1">
            <a:off x="2071687" y="3295650"/>
            <a:ext cx="309562" cy="22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8" name="Google Shape;728;p50"/>
          <p:cNvCxnSpPr/>
          <p:nvPr/>
        </p:nvCxnSpPr>
        <p:spPr>
          <a:xfrm flipH="1" rot="10800000">
            <a:off x="2776537" y="2619375"/>
            <a:ext cx="334962" cy="142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9" name="Google Shape;729;p50"/>
          <p:cNvCxnSpPr/>
          <p:nvPr/>
        </p:nvCxnSpPr>
        <p:spPr>
          <a:xfrm>
            <a:off x="3444875" y="3170237"/>
            <a:ext cx="173037" cy="161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0" name="Google Shape;730;p50"/>
          <p:cNvCxnSpPr/>
          <p:nvPr/>
        </p:nvCxnSpPr>
        <p:spPr>
          <a:xfrm>
            <a:off x="2740025" y="2732087"/>
            <a:ext cx="212725" cy="1095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31" name="Google Shape;731;p50"/>
          <p:cNvSpPr txBox="1"/>
          <p:nvPr>
            <p:ph type="title"/>
          </p:nvPr>
        </p:nvSpPr>
        <p:spPr>
          <a:xfrm>
            <a:off x="422275" y="228600"/>
            <a:ext cx="7772400" cy="839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Interconnected ASes</a:t>
            </a:r>
            <a:endParaRPr/>
          </a:p>
        </p:txBody>
      </p:sp>
      <p:sp>
        <p:nvSpPr>
          <p:cNvPr id="732" name="Google Shape;732;p50"/>
          <p:cNvSpPr txBox="1"/>
          <p:nvPr>
            <p:ph idx="1" type="body"/>
          </p:nvPr>
        </p:nvSpPr>
        <p:spPr>
          <a:xfrm>
            <a:off x="5114925" y="3078162"/>
            <a:ext cx="38100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forwarding table  configured by both intra- and inter-AS routing algorithm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intra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-AS sets entries for internal dests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inter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-AS &amp; intra-AS sets entries for external dests </a:t>
            </a:r>
            <a:endParaRPr/>
          </a:p>
        </p:txBody>
      </p:sp>
      <p:pic>
        <p:nvPicPr>
          <p:cNvPr descr="underline_base" id="733" name="Google Shape;73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437" y="884237"/>
            <a:ext cx="50276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B</a:t>
            </a:r>
            <a:endParaRPr/>
          </a:p>
        </p:txBody>
      </p:sp>
      <p:sp>
        <p:nvSpPr>
          <p:cNvPr id="739" name="Google Shape;739;p51"/>
          <p:cNvSpPr txBox="1"/>
          <p:nvPr>
            <p:ph type="title"/>
          </p:nvPr>
        </p:nvSpPr>
        <p:spPr>
          <a:xfrm>
            <a:off x="557212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Inter-AS tasks</a:t>
            </a:r>
            <a:endParaRPr/>
          </a:p>
        </p:txBody>
      </p:sp>
      <p:sp>
        <p:nvSpPr>
          <p:cNvPr id="740" name="Google Shape;740;p51"/>
          <p:cNvSpPr txBox="1"/>
          <p:nvPr>
            <p:ph idx="1" type="body"/>
          </p:nvPr>
        </p:nvSpPr>
        <p:spPr>
          <a:xfrm>
            <a:off x="531812" y="1195387"/>
            <a:ext cx="3810000" cy="2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suppose router in AS1 receives datagram destined outside of AS1: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router should forward packet to gateway router, but which one?</a:t>
            </a:r>
            <a:endParaRPr/>
          </a:p>
        </p:txBody>
      </p:sp>
      <p:sp>
        <p:nvSpPr>
          <p:cNvPr id="741" name="Google Shape;741;p51"/>
          <p:cNvSpPr txBox="1"/>
          <p:nvPr>
            <p:ph idx="1" type="body"/>
          </p:nvPr>
        </p:nvSpPr>
        <p:spPr>
          <a:xfrm>
            <a:off x="4638675" y="1195387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AS1 must:</a:t>
            </a:r>
            <a:endParaRPr/>
          </a:p>
          <a:p>
            <a:pPr indent="-457200" lvl="0" marL="4572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learn which dests are reachable through AS2, which through AS3</a:t>
            </a:r>
            <a:endParaRPr/>
          </a:p>
          <a:p>
            <a:pPr indent="-457200" lvl="0" marL="4572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propagate this reachability info to all routers in AS1</a:t>
            </a:r>
            <a:endParaRPr/>
          </a:p>
          <a:p>
            <a:pPr indent="-457200" lvl="0" marL="4572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job of inter-AS routing!</a:t>
            </a:r>
            <a:endParaRPr/>
          </a:p>
        </p:txBody>
      </p:sp>
      <p:sp>
        <p:nvSpPr>
          <p:cNvPr id="742" name="Google Shape;742;p51"/>
          <p:cNvSpPr/>
          <p:nvPr/>
        </p:nvSpPr>
        <p:spPr>
          <a:xfrm>
            <a:off x="7277100" y="4562475"/>
            <a:ext cx="1171575" cy="1758950"/>
          </a:xfrm>
          <a:custGeom>
            <a:rect b="b" l="l" r="r" t="t"/>
            <a:pathLst>
              <a:path extrusionOk="0" h="1108" w="73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>
            <a:gsLst>
              <a:gs pos="0">
                <a:srgbClr val="66CC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51"/>
          <p:cNvSpPr/>
          <p:nvPr/>
        </p:nvSpPr>
        <p:spPr>
          <a:xfrm>
            <a:off x="5230812" y="4872037"/>
            <a:ext cx="1944687" cy="1292225"/>
          </a:xfrm>
          <a:custGeom>
            <a:rect b="b" l="l" r="r" t="t"/>
            <a:pathLst>
              <a:path extrusionOk="0" h="543" w="1162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51"/>
          <p:cNvSpPr/>
          <p:nvPr/>
        </p:nvSpPr>
        <p:spPr>
          <a:xfrm>
            <a:off x="1477962" y="4164012"/>
            <a:ext cx="1679575" cy="1411287"/>
          </a:xfrm>
          <a:custGeom>
            <a:rect b="b" l="l" r="r" t="t"/>
            <a:pathLst>
              <a:path extrusionOk="0" h="451" w="1198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51"/>
          <p:cNvSpPr/>
          <p:nvPr/>
        </p:nvSpPr>
        <p:spPr>
          <a:xfrm>
            <a:off x="2108200" y="4908550"/>
            <a:ext cx="400050" cy="180975"/>
          </a:xfrm>
          <a:custGeom>
            <a:rect b="b" l="l" r="r" t="t"/>
            <a:pathLst>
              <a:path extrusionOk="0" h="114" w="252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51"/>
          <p:cNvSpPr txBox="1"/>
          <p:nvPr/>
        </p:nvSpPr>
        <p:spPr>
          <a:xfrm>
            <a:off x="2052637" y="5129212"/>
            <a:ext cx="6651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AS3</a:t>
            </a:r>
            <a:endParaRPr/>
          </a:p>
        </p:txBody>
      </p:sp>
      <p:sp>
        <p:nvSpPr>
          <p:cNvPr id="747" name="Google Shape;747;p51"/>
          <p:cNvSpPr txBox="1"/>
          <p:nvPr/>
        </p:nvSpPr>
        <p:spPr>
          <a:xfrm>
            <a:off x="5867400" y="5794375"/>
            <a:ext cx="6699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AS2</a:t>
            </a:r>
            <a:endParaRPr/>
          </a:p>
        </p:txBody>
      </p:sp>
      <p:cxnSp>
        <p:nvCxnSpPr>
          <p:cNvPr id="748" name="Google Shape;748;p51"/>
          <p:cNvCxnSpPr/>
          <p:nvPr/>
        </p:nvCxnSpPr>
        <p:spPr>
          <a:xfrm flipH="1" rot="10800000">
            <a:off x="5746750" y="5283200"/>
            <a:ext cx="434975" cy="1920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49" name="Google Shape;749;p51"/>
          <p:cNvCxnSpPr/>
          <p:nvPr/>
        </p:nvCxnSpPr>
        <p:spPr>
          <a:xfrm rot="10800000">
            <a:off x="2324100" y="4641850"/>
            <a:ext cx="241300" cy="1746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50" name="Google Shape;750;p51"/>
          <p:cNvCxnSpPr/>
          <p:nvPr/>
        </p:nvCxnSpPr>
        <p:spPr>
          <a:xfrm flipH="1">
            <a:off x="1882775" y="4635500"/>
            <a:ext cx="147637" cy="376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751" name="Google Shape;751;p51"/>
          <p:cNvGrpSpPr/>
          <p:nvPr/>
        </p:nvGrpSpPr>
        <p:grpSpPr>
          <a:xfrm>
            <a:off x="1619250" y="4903787"/>
            <a:ext cx="501650" cy="396875"/>
            <a:chOff x="1385887" y="5148262"/>
            <a:chExt cx="501650" cy="396875"/>
          </a:xfrm>
        </p:grpSpPr>
        <p:sp>
          <p:nvSpPr>
            <p:cNvPr id="752" name="Google Shape;752;p51"/>
            <p:cNvSpPr/>
            <p:nvPr/>
          </p:nvSpPr>
          <p:spPr>
            <a:xfrm>
              <a:off x="1390650" y="5335587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53" name="Google Shape;753;p51"/>
            <p:cNvCxnSpPr/>
            <p:nvPr/>
          </p:nvCxnSpPr>
          <p:spPr>
            <a:xfrm>
              <a:off x="1390650" y="5324475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54" name="Google Shape;754;p51"/>
            <p:cNvCxnSpPr/>
            <p:nvPr/>
          </p:nvCxnSpPr>
          <p:spPr>
            <a:xfrm>
              <a:off x="1887537" y="5324475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55" name="Google Shape;755;p51"/>
            <p:cNvSpPr txBox="1"/>
            <p:nvPr/>
          </p:nvSpPr>
          <p:spPr>
            <a:xfrm>
              <a:off x="1390650" y="5324475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51"/>
            <p:cNvSpPr/>
            <p:nvPr/>
          </p:nvSpPr>
          <p:spPr>
            <a:xfrm>
              <a:off x="1385887" y="5230812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51"/>
            <p:cNvSpPr txBox="1"/>
            <p:nvPr/>
          </p:nvSpPr>
          <p:spPr>
            <a:xfrm>
              <a:off x="1524000" y="5251450"/>
              <a:ext cx="223837" cy="1968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51"/>
            <p:cNvSpPr txBox="1"/>
            <p:nvPr/>
          </p:nvSpPr>
          <p:spPr>
            <a:xfrm>
              <a:off x="1408112" y="5148262"/>
              <a:ext cx="4667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3b</a:t>
              </a:r>
              <a:endParaRPr/>
            </a:p>
          </p:txBody>
        </p:sp>
      </p:grpSp>
      <p:grpSp>
        <p:nvGrpSpPr>
          <p:cNvPr id="759" name="Google Shape;759;p51"/>
          <p:cNvGrpSpPr/>
          <p:nvPr/>
        </p:nvGrpSpPr>
        <p:grpSpPr>
          <a:xfrm>
            <a:off x="1889125" y="4327525"/>
            <a:ext cx="501650" cy="396875"/>
            <a:chOff x="3200400" y="3136900"/>
            <a:chExt cx="501650" cy="396875"/>
          </a:xfrm>
        </p:grpSpPr>
        <p:sp>
          <p:nvSpPr>
            <p:cNvPr id="760" name="Google Shape;760;p51"/>
            <p:cNvSpPr/>
            <p:nvPr/>
          </p:nvSpPr>
          <p:spPr>
            <a:xfrm>
              <a:off x="3205162" y="3336925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61" name="Google Shape;761;p51"/>
            <p:cNvCxnSpPr/>
            <p:nvPr/>
          </p:nvCxnSpPr>
          <p:spPr>
            <a:xfrm>
              <a:off x="3205162" y="3325812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2" name="Google Shape;762;p51"/>
            <p:cNvCxnSpPr/>
            <p:nvPr/>
          </p:nvCxnSpPr>
          <p:spPr>
            <a:xfrm>
              <a:off x="3702050" y="3325812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63" name="Google Shape;763;p51"/>
            <p:cNvSpPr txBox="1"/>
            <p:nvPr/>
          </p:nvSpPr>
          <p:spPr>
            <a:xfrm>
              <a:off x="3205162" y="3325812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51"/>
            <p:cNvSpPr/>
            <p:nvPr/>
          </p:nvSpPr>
          <p:spPr>
            <a:xfrm>
              <a:off x="3200400" y="3232150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5" name="Google Shape;765;p51"/>
            <p:cNvGrpSpPr/>
            <p:nvPr/>
          </p:nvGrpSpPr>
          <p:grpSpPr>
            <a:xfrm>
              <a:off x="3225800" y="3136900"/>
              <a:ext cx="452437" cy="396875"/>
              <a:chOff x="4622800" y="3849687"/>
              <a:chExt cx="460375" cy="396875"/>
            </a:xfrm>
          </p:grpSpPr>
          <p:sp>
            <p:nvSpPr>
              <p:cNvPr id="766" name="Google Shape;766;p51"/>
              <p:cNvSpPr txBox="1"/>
              <p:nvPr/>
            </p:nvSpPr>
            <p:spPr>
              <a:xfrm>
                <a:off x="4733925" y="3952875"/>
                <a:ext cx="225425" cy="2095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51"/>
              <p:cNvSpPr txBox="1"/>
              <p:nvPr/>
            </p:nvSpPr>
            <p:spPr>
              <a:xfrm>
                <a:off x="4622800" y="3849687"/>
                <a:ext cx="460375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3c</a:t>
                </a:r>
                <a:endParaRPr/>
              </a:p>
            </p:txBody>
          </p:sp>
        </p:grpSp>
      </p:grpSp>
      <p:grpSp>
        <p:nvGrpSpPr>
          <p:cNvPr id="768" name="Google Shape;768;p51"/>
          <p:cNvGrpSpPr/>
          <p:nvPr/>
        </p:nvGrpSpPr>
        <p:grpSpPr>
          <a:xfrm>
            <a:off x="2466975" y="4702175"/>
            <a:ext cx="501650" cy="396875"/>
            <a:chOff x="2276475" y="4927600"/>
            <a:chExt cx="501650" cy="396875"/>
          </a:xfrm>
        </p:grpSpPr>
        <p:grpSp>
          <p:nvGrpSpPr>
            <p:cNvPr id="769" name="Google Shape;769;p51"/>
            <p:cNvGrpSpPr/>
            <p:nvPr/>
          </p:nvGrpSpPr>
          <p:grpSpPr>
            <a:xfrm>
              <a:off x="2276475" y="5021262"/>
              <a:ext cx="501650" cy="233362"/>
              <a:chOff x="2276475" y="5021262"/>
              <a:chExt cx="501650" cy="233362"/>
            </a:xfrm>
          </p:grpSpPr>
          <p:sp>
            <p:nvSpPr>
              <p:cNvPr id="770" name="Google Shape;770;p51"/>
              <p:cNvSpPr/>
              <p:nvPr/>
            </p:nvSpPr>
            <p:spPr>
              <a:xfrm>
                <a:off x="2281237" y="5126037"/>
                <a:ext cx="496887" cy="1285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71" name="Google Shape;771;p51"/>
              <p:cNvCxnSpPr/>
              <p:nvPr/>
            </p:nvCxnSpPr>
            <p:spPr>
              <a:xfrm>
                <a:off x="2281237" y="5114925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72" name="Google Shape;772;p51"/>
              <p:cNvCxnSpPr/>
              <p:nvPr/>
            </p:nvCxnSpPr>
            <p:spPr>
              <a:xfrm>
                <a:off x="2778125" y="5114925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73" name="Google Shape;773;p51"/>
              <p:cNvSpPr txBox="1"/>
              <p:nvPr/>
            </p:nvSpPr>
            <p:spPr>
              <a:xfrm>
                <a:off x="2281237" y="5114925"/>
                <a:ext cx="492125" cy="7778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51"/>
              <p:cNvSpPr/>
              <p:nvPr/>
            </p:nvSpPr>
            <p:spPr>
              <a:xfrm>
                <a:off x="2276475" y="5021262"/>
                <a:ext cx="496887" cy="150812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51"/>
              <p:cNvSpPr txBox="1"/>
              <p:nvPr/>
            </p:nvSpPr>
            <p:spPr>
              <a:xfrm>
                <a:off x="2414587" y="5041900"/>
                <a:ext cx="225425" cy="17462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76" name="Google Shape;776;p51"/>
            <p:cNvSpPr txBox="1"/>
            <p:nvPr/>
          </p:nvSpPr>
          <p:spPr>
            <a:xfrm>
              <a:off x="2298700" y="4927600"/>
              <a:ext cx="4667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3a</a:t>
              </a:r>
              <a:endParaRPr/>
            </a:p>
          </p:txBody>
        </p:sp>
      </p:grpSp>
      <p:grpSp>
        <p:nvGrpSpPr>
          <p:cNvPr id="777" name="Google Shape;777;p51"/>
          <p:cNvGrpSpPr/>
          <p:nvPr/>
        </p:nvGrpSpPr>
        <p:grpSpPr>
          <a:xfrm>
            <a:off x="2495550" y="5227637"/>
            <a:ext cx="2660650" cy="1122362"/>
            <a:chOff x="2495550" y="5227637"/>
            <a:chExt cx="2660650" cy="1122362"/>
          </a:xfrm>
        </p:grpSpPr>
        <p:sp>
          <p:nvSpPr>
            <p:cNvPr id="778" name="Google Shape;778;p51"/>
            <p:cNvSpPr/>
            <p:nvPr/>
          </p:nvSpPr>
          <p:spPr>
            <a:xfrm>
              <a:off x="2495550" y="5227637"/>
              <a:ext cx="2660650" cy="1122362"/>
            </a:xfrm>
            <a:custGeom>
              <a:rect b="b" l="l" r="r" t="t"/>
              <a:pathLst>
                <a:path extrusionOk="0" h="682" w="1583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51"/>
            <p:cNvSpPr txBox="1"/>
            <p:nvPr/>
          </p:nvSpPr>
          <p:spPr>
            <a:xfrm>
              <a:off x="2728912" y="5911850"/>
              <a:ext cx="66516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AS1</a:t>
              </a:r>
              <a:endParaRPr/>
            </a:p>
          </p:txBody>
        </p:sp>
        <p:cxnSp>
          <p:nvCxnSpPr>
            <p:cNvPr id="780" name="Google Shape;780;p51"/>
            <p:cNvCxnSpPr/>
            <p:nvPr/>
          </p:nvCxnSpPr>
          <p:spPr>
            <a:xfrm flipH="1">
              <a:off x="3387725" y="5507037"/>
              <a:ext cx="147637" cy="16192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1" name="Google Shape;781;p51"/>
            <p:cNvCxnSpPr/>
            <p:nvPr/>
          </p:nvCxnSpPr>
          <p:spPr>
            <a:xfrm>
              <a:off x="3790950" y="5541962"/>
              <a:ext cx="4762" cy="45243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2" name="Google Shape;782;p51"/>
            <p:cNvCxnSpPr/>
            <p:nvPr/>
          </p:nvCxnSpPr>
          <p:spPr>
            <a:xfrm>
              <a:off x="3952875" y="5494337"/>
              <a:ext cx="496887" cy="3349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3" name="Google Shape;783;p51"/>
            <p:cNvCxnSpPr/>
            <p:nvPr/>
          </p:nvCxnSpPr>
          <p:spPr>
            <a:xfrm flipH="1">
              <a:off x="4073525" y="5951537"/>
              <a:ext cx="376237" cy="1206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4" name="Google Shape;784;p51"/>
            <p:cNvCxnSpPr/>
            <p:nvPr/>
          </p:nvCxnSpPr>
          <p:spPr>
            <a:xfrm rot="10800000">
              <a:off x="3495675" y="5775325"/>
              <a:ext cx="901700" cy="809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5" name="Google Shape;785;p51"/>
            <p:cNvCxnSpPr/>
            <p:nvPr/>
          </p:nvCxnSpPr>
          <p:spPr>
            <a:xfrm>
              <a:off x="3402012" y="5856287"/>
              <a:ext cx="201612" cy="13493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786" name="Google Shape;786;p51"/>
            <p:cNvGrpSpPr/>
            <p:nvPr/>
          </p:nvGrpSpPr>
          <p:grpSpPr>
            <a:xfrm>
              <a:off x="3495675" y="5227637"/>
              <a:ext cx="501650" cy="396875"/>
              <a:chOff x="3262312" y="5472112"/>
              <a:chExt cx="501650" cy="396875"/>
            </a:xfrm>
          </p:grpSpPr>
          <p:sp>
            <p:nvSpPr>
              <p:cNvPr id="787" name="Google Shape;787;p51"/>
              <p:cNvSpPr/>
              <p:nvPr/>
            </p:nvSpPr>
            <p:spPr>
              <a:xfrm>
                <a:off x="3267075" y="5668962"/>
                <a:ext cx="496887" cy="1285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88" name="Google Shape;788;p51"/>
              <p:cNvCxnSpPr/>
              <p:nvPr/>
            </p:nvCxnSpPr>
            <p:spPr>
              <a:xfrm>
                <a:off x="3267075" y="5657850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89" name="Google Shape;789;p51"/>
              <p:cNvCxnSpPr/>
              <p:nvPr/>
            </p:nvCxnSpPr>
            <p:spPr>
              <a:xfrm>
                <a:off x="3763962" y="5657850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90" name="Google Shape;790;p51"/>
              <p:cNvSpPr txBox="1"/>
              <p:nvPr/>
            </p:nvSpPr>
            <p:spPr>
              <a:xfrm>
                <a:off x="3267075" y="5657850"/>
                <a:ext cx="492125" cy="7778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51"/>
              <p:cNvSpPr/>
              <p:nvPr/>
            </p:nvSpPr>
            <p:spPr>
              <a:xfrm>
                <a:off x="3262312" y="5564187"/>
                <a:ext cx="496887" cy="150812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92" name="Google Shape;792;p51"/>
              <p:cNvGrpSpPr/>
              <p:nvPr/>
            </p:nvGrpSpPr>
            <p:grpSpPr>
              <a:xfrm>
                <a:off x="3289300" y="5472112"/>
                <a:ext cx="452437" cy="396875"/>
                <a:chOff x="4622800" y="3849687"/>
                <a:chExt cx="463550" cy="396875"/>
              </a:xfrm>
            </p:grpSpPr>
            <p:sp>
              <p:nvSpPr>
                <p:cNvPr id="793" name="Google Shape;793;p51"/>
                <p:cNvSpPr txBox="1"/>
                <p:nvPr/>
              </p:nvSpPr>
              <p:spPr>
                <a:xfrm>
                  <a:off x="4733925" y="3952875"/>
                  <a:ext cx="228600" cy="20955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4" name="Google Shape;794;p51"/>
                <p:cNvSpPr txBox="1"/>
                <p:nvPr/>
              </p:nvSpPr>
              <p:spPr>
                <a:xfrm>
                  <a:off x="4622800" y="3849687"/>
                  <a:ext cx="463550" cy="3968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1c</a:t>
                  </a:r>
                  <a:endParaRPr/>
                </a:p>
              </p:txBody>
            </p:sp>
          </p:grpSp>
        </p:grpSp>
        <p:grpSp>
          <p:nvGrpSpPr>
            <p:cNvPr id="795" name="Google Shape;795;p51"/>
            <p:cNvGrpSpPr/>
            <p:nvPr/>
          </p:nvGrpSpPr>
          <p:grpSpPr>
            <a:xfrm>
              <a:off x="3009900" y="5567362"/>
              <a:ext cx="501650" cy="396875"/>
              <a:chOff x="2776537" y="5811837"/>
              <a:chExt cx="501650" cy="396875"/>
            </a:xfrm>
          </p:grpSpPr>
          <p:sp>
            <p:nvSpPr>
              <p:cNvPr id="796" name="Google Shape;796;p51"/>
              <p:cNvSpPr/>
              <p:nvPr/>
            </p:nvSpPr>
            <p:spPr>
              <a:xfrm>
                <a:off x="2781300" y="6002337"/>
                <a:ext cx="496887" cy="1285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97" name="Google Shape;797;p51"/>
              <p:cNvCxnSpPr/>
              <p:nvPr/>
            </p:nvCxnSpPr>
            <p:spPr>
              <a:xfrm>
                <a:off x="2781300" y="5991225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98" name="Google Shape;798;p51"/>
              <p:cNvCxnSpPr/>
              <p:nvPr/>
            </p:nvCxnSpPr>
            <p:spPr>
              <a:xfrm>
                <a:off x="3278187" y="5991225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99" name="Google Shape;799;p51"/>
              <p:cNvSpPr txBox="1"/>
              <p:nvPr/>
            </p:nvSpPr>
            <p:spPr>
              <a:xfrm>
                <a:off x="2781300" y="5991225"/>
                <a:ext cx="492125" cy="7778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51"/>
              <p:cNvSpPr/>
              <p:nvPr/>
            </p:nvSpPr>
            <p:spPr>
              <a:xfrm>
                <a:off x="2776537" y="5903912"/>
                <a:ext cx="496887" cy="150812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51"/>
              <p:cNvSpPr txBox="1"/>
              <p:nvPr/>
            </p:nvSpPr>
            <p:spPr>
              <a:xfrm>
                <a:off x="2911475" y="5946775"/>
                <a:ext cx="225425" cy="15240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51"/>
              <p:cNvSpPr txBox="1"/>
              <p:nvPr/>
            </p:nvSpPr>
            <p:spPr>
              <a:xfrm>
                <a:off x="2801937" y="5811837"/>
                <a:ext cx="466725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1a</a:t>
                </a:r>
                <a:endParaRPr/>
              </a:p>
            </p:txBody>
          </p:sp>
        </p:grpSp>
        <p:grpSp>
          <p:nvGrpSpPr>
            <p:cNvPr id="803" name="Google Shape;803;p51"/>
            <p:cNvGrpSpPr/>
            <p:nvPr/>
          </p:nvGrpSpPr>
          <p:grpSpPr>
            <a:xfrm>
              <a:off x="3552825" y="5856287"/>
              <a:ext cx="501650" cy="396875"/>
              <a:chOff x="3319462" y="6100762"/>
              <a:chExt cx="501650" cy="396875"/>
            </a:xfrm>
          </p:grpSpPr>
          <p:sp>
            <p:nvSpPr>
              <p:cNvPr id="804" name="Google Shape;804;p51"/>
              <p:cNvSpPr/>
              <p:nvPr/>
            </p:nvSpPr>
            <p:spPr>
              <a:xfrm>
                <a:off x="3324225" y="6297612"/>
                <a:ext cx="496887" cy="1285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05" name="Google Shape;805;p51"/>
              <p:cNvCxnSpPr/>
              <p:nvPr/>
            </p:nvCxnSpPr>
            <p:spPr>
              <a:xfrm>
                <a:off x="3324225" y="6286500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06" name="Google Shape;806;p51"/>
              <p:cNvCxnSpPr/>
              <p:nvPr/>
            </p:nvCxnSpPr>
            <p:spPr>
              <a:xfrm>
                <a:off x="3821112" y="6286500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07" name="Google Shape;807;p51"/>
              <p:cNvSpPr txBox="1"/>
              <p:nvPr/>
            </p:nvSpPr>
            <p:spPr>
              <a:xfrm>
                <a:off x="3324225" y="6286500"/>
                <a:ext cx="492125" cy="7778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51"/>
              <p:cNvSpPr/>
              <p:nvPr/>
            </p:nvSpPr>
            <p:spPr>
              <a:xfrm>
                <a:off x="3319462" y="6192837"/>
                <a:ext cx="496887" cy="150812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09" name="Google Shape;809;p51"/>
              <p:cNvGrpSpPr/>
              <p:nvPr/>
            </p:nvGrpSpPr>
            <p:grpSpPr>
              <a:xfrm>
                <a:off x="3343275" y="6100762"/>
                <a:ext cx="466725" cy="396875"/>
                <a:chOff x="4619625" y="3849687"/>
                <a:chExt cx="469900" cy="396875"/>
              </a:xfrm>
            </p:grpSpPr>
            <p:sp>
              <p:nvSpPr>
                <p:cNvPr id="810" name="Google Shape;810;p51"/>
                <p:cNvSpPr txBox="1"/>
                <p:nvPr/>
              </p:nvSpPr>
              <p:spPr>
                <a:xfrm>
                  <a:off x="4733925" y="3952875"/>
                  <a:ext cx="228600" cy="20955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1" name="Google Shape;811;p51"/>
                <p:cNvSpPr txBox="1"/>
                <p:nvPr/>
              </p:nvSpPr>
              <p:spPr>
                <a:xfrm>
                  <a:off x="4619625" y="3849687"/>
                  <a:ext cx="469900" cy="3968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1d</a:t>
                  </a:r>
                  <a:endParaRPr/>
                </a:p>
              </p:txBody>
            </p:sp>
          </p:grpSp>
        </p:grpSp>
        <p:grpSp>
          <p:nvGrpSpPr>
            <p:cNvPr id="812" name="Google Shape;812;p51"/>
            <p:cNvGrpSpPr/>
            <p:nvPr/>
          </p:nvGrpSpPr>
          <p:grpSpPr>
            <a:xfrm>
              <a:off x="4410075" y="5672137"/>
              <a:ext cx="501650" cy="396875"/>
              <a:chOff x="3200400" y="3136900"/>
              <a:chExt cx="501650" cy="396875"/>
            </a:xfrm>
          </p:grpSpPr>
          <p:sp>
            <p:nvSpPr>
              <p:cNvPr id="813" name="Google Shape;813;p51"/>
              <p:cNvSpPr/>
              <p:nvPr/>
            </p:nvSpPr>
            <p:spPr>
              <a:xfrm>
                <a:off x="3205162" y="3336925"/>
                <a:ext cx="496887" cy="1285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14" name="Google Shape;814;p51"/>
              <p:cNvCxnSpPr/>
              <p:nvPr/>
            </p:nvCxnSpPr>
            <p:spPr>
              <a:xfrm>
                <a:off x="3205162" y="3325812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15" name="Google Shape;815;p51"/>
              <p:cNvCxnSpPr/>
              <p:nvPr/>
            </p:nvCxnSpPr>
            <p:spPr>
              <a:xfrm>
                <a:off x="3702050" y="3325812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16" name="Google Shape;816;p51"/>
              <p:cNvSpPr txBox="1"/>
              <p:nvPr/>
            </p:nvSpPr>
            <p:spPr>
              <a:xfrm>
                <a:off x="3205162" y="3325812"/>
                <a:ext cx="492125" cy="7778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51"/>
              <p:cNvSpPr/>
              <p:nvPr/>
            </p:nvSpPr>
            <p:spPr>
              <a:xfrm>
                <a:off x="3200400" y="3232150"/>
                <a:ext cx="496887" cy="150812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18" name="Google Shape;818;p51"/>
              <p:cNvGrpSpPr/>
              <p:nvPr/>
            </p:nvGrpSpPr>
            <p:grpSpPr>
              <a:xfrm>
                <a:off x="3221037" y="3136900"/>
                <a:ext cx="466725" cy="396875"/>
                <a:chOff x="4618037" y="3849687"/>
                <a:chExt cx="474662" cy="396875"/>
              </a:xfrm>
            </p:grpSpPr>
            <p:sp>
              <p:nvSpPr>
                <p:cNvPr id="819" name="Google Shape;819;p51"/>
                <p:cNvSpPr txBox="1"/>
                <p:nvPr/>
              </p:nvSpPr>
              <p:spPr>
                <a:xfrm>
                  <a:off x="4733925" y="3952875"/>
                  <a:ext cx="225425" cy="20955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0" name="Google Shape;820;p51"/>
                <p:cNvSpPr txBox="1"/>
                <p:nvPr/>
              </p:nvSpPr>
              <p:spPr>
                <a:xfrm>
                  <a:off x="4618037" y="3849687"/>
                  <a:ext cx="474662" cy="3968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1b</a:t>
                  </a:r>
                  <a:endParaRPr/>
                </a:p>
              </p:txBody>
            </p:sp>
          </p:grpSp>
        </p:grpSp>
      </p:grpSp>
      <p:grpSp>
        <p:nvGrpSpPr>
          <p:cNvPr id="821" name="Google Shape;821;p51"/>
          <p:cNvGrpSpPr/>
          <p:nvPr/>
        </p:nvGrpSpPr>
        <p:grpSpPr>
          <a:xfrm>
            <a:off x="5414962" y="5324475"/>
            <a:ext cx="501650" cy="396875"/>
            <a:chOff x="5614987" y="5513387"/>
            <a:chExt cx="501650" cy="396875"/>
          </a:xfrm>
        </p:grpSpPr>
        <p:sp>
          <p:nvSpPr>
            <p:cNvPr id="822" name="Google Shape;822;p51"/>
            <p:cNvSpPr/>
            <p:nvPr/>
          </p:nvSpPr>
          <p:spPr>
            <a:xfrm>
              <a:off x="5619750" y="5711825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23" name="Google Shape;823;p51"/>
            <p:cNvCxnSpPr/>
            <p:nvPr/>
          </p:nvCxnSpPr>
          <p:spPr>
            <a:xfrm>
              <a:off x="5619750" y="5700712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24" name="Google Shape;824;p51"/>
            <p:cNvCxnSpPr/>
            <p:nvPr/>
          </p:nvCxnSpPr>
          <p:spPr>
            <a:xfrm>
              <a:off x="6116637" y="5700712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25" name="Google Shape;825;p51"/>
            <p:cNvSpPr txBox="1"/>
            <p:nvPr/>
          </p:nvSpPr>
          <p:spPr>
            <a:xfrm>
              <a:off x="5619750" y="5700712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51"/>
            <p:cNvSpPr/>
            <p:nvPr/>
          </p:nvSpPr>
          <p:spPr>
            <a:xfrm>
              <a:off x="5614987" y="5607050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51"/>
            <p:cNvSpPr txBox="1"/>
            <p:nvPr/>
          </p:nvSpPr>
          <p:spPr>
            <a:xfrm>
              <a:off x="5753100" y="5627687"/>
              <a:ext cx="223837" cy="1905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51"/>
            <p:cNvSpPr txBox="1"/>
            <p:nvPr/>
          </p:nvSpPr>
          <p:spPr>
            <a:xfrm>
              <a:off x="5637212" y="5513387"/>
              <a:ext cx="4667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2a</a:t>
              </a:r>
              <a:endParaRPr/>
            </a:p>
          </p:txBody>
        </p:sp>
      </p:grpSp>
      <p:cxnSp>
        <p:nvCxnSpPr>
          <p:cNvPr id="829" name="Google Shape;829;p51"/>
          <p:cNvCxnSpPr/>
          <p:nvPr/>
        </p:nvCxnSpPr>
        <p:spPr>
          <a:xfrm>
            <a:off x="6635750" y="5241925"/>
            <a:ext cx="8572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30" name="Google Shape;830;p51"/>
          <p:cNvCxnSpPr/>
          <p:nvPr/>
        </p:nvCxnSpPr>
        <p:spPr>
          <a:xfrm>
            <a:off x="6889750" y="5707062"/>
            <a:ext cx="7350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31" name="Google Shape;831;p51"/>
          <p:cNvCxnSpPr/>
          <p:nvPr/>
        </p:nvCxnSpPr>
        <p:spPr>
          <a:xfrm>
            <a:off x="5921375" y="5553075"/>
            <a:ext cx="48895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32" name="Google Shape;832;p51"/>
          <p:cNvCxnSpPr/>
          <p:nvPr/>
        </p:nvCxnSpPr>
        <p:spPr>
          <a:xfrm>
            <a:off x="6530975" y="5351462"/>
            <a:ext cx="68262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833" name="Google Shape;833;p51"/>
          <p:cNvGrpSpPr/>
          <p:nvPr/>
        </p:nvGrpSpPr>
        <p:grpSpPr>
          <a:xfrm>
            <a:off x="6142037" y="5046662"/>
            <a:ext cx="501650" cy="396875"/>
            <a:chOff x="6858000" y="3073400"/>
            <a:chExt cx="501650" cy="396875"/>
          </a:xfrm>
        </p:grpSpPr>
        <p:sp>
          <p:nvSpPr>
            <p:cNvPr id="834" name="Google Shape;834;p51"/>
            <p:cNvSpPr/>
            <p:nvPr/>
          </p:nvSpPr>
          <p:spPr>
            <a:xfrm>
              <a:off x="6862762" y="3260725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35" name="Google Shape;835;p51"/>
            <p:cNvCxnSpPr/>
            <p:nvPr/>
          </p:nvCxnSpPr>
          <p:spPr>
            <a:xfrm>
              <a:off x="6862762" y="3249612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36" name="Google Shape;836;p51"/>
            <p:cNvCxnSpPr/>
            <p:nvPr/>
          </p:nvCxnSpPr>
          <p:spPr>
            <a:xfrm>
              <a:off x="7359650" y="3249612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37" name="Google Shape;837;p51"/>
            <p:cNvSpPr txBox="1"/>
            <p:nvPr/>
          </p:nvSpPr>
          <p:spPr>
            <a:xfrm>
              <a:off x="6862762" y="3249612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51"/>
            <p:cNvSpPr/>
            <p:nvPr/>
          </p:nvSpPr>
          <p:spPr>
            <a:xfrm>
              <a:off x="6858000" y="3155950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51"/>
            <p:cNvSpPr txBox="1"/>
            <p:nvPr/>
          </p:nvSpPr>
          <p:spPr>
            <a:xfrm>
              <a:off x="6996112" y="3176587"/>
              <a:ext cx="223837" cy="18732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51"/>
            <p:cNvSpPr txBox="1"/>
            <p:nvPr/>
          </p:nvSpPr>
          <p:spPr>
            <a:xfrm>
              <a:off x="6886575" y="3073400"/>
              <a:ext cx="45243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2c</a:t>
              </a:r>
              <a:endParaRPr/>
            </a:p>
          </p:txBody>
        </p:sp>
      </p:grpSp>
      <p:grpSp>
        <p:nvGrpSpPr>
          <p:cNvPr id="841" name="Google Shape;841;p51"/>
          <p:cNvGrpSpPr/>
          <p:nvPr/>
        </p:nvGrpSpPr>
        <p:grpSpPr>
          <a:xfrm>
            <a:off x="6405562" y="5502275"/>
            <a:ext cx="501650" cy="396875"/>
            <a:chOff x="7296150" y="3425825"/>
            <a:chExt cx="501650" cy="396875"/>
          </a:xfrm>
        </p:grpSpPr>
        <p:sp>
          <p:nvSpPr>
            <p:cNvPr id="842" name="Google Shape;842;p51"/>
            <p:cNvSpPr/>
            <p:nvPr/>
          </p:nvSpPr>
          <p:spPr>
            <a:xfrm>
              <a:off x="7300912" y="3613150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3" name="Google Shape;843;p51"/>
            <p:cNvCxnSpPr/>
            <p:nvPr/>
          </p:nvCxnSpPr>
          <p:spPr>
            <a:xfrm>
              <a:off x="7300912" y="3602037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44" name="Google Shape;844;p51"/>
            <p:cNvCxnSpPr/>
            <p:nvPr/>
          </p:nvCxnSpPr>
          <p:spPr>
            <a:xfrm>
              <a:off x="7797800" y="3602037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45" name="Google Shape;845;p51"/>
            <p:cNvSpPr txBox="1"/>
            <p:nvPr/>
          </p:nvSpPr>
          <p:spPr>
            <a:xfrm>
              <a:off x="7300912" y="3602037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51"/>
            <p:cNvSpPr/>
            <p:nvPr/>
          </p:nvSpPr>
          <p:spPr>
            <a:xfrm>
              <a:off x="7296150" y="3508375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51"/>
            <p:cNvSpPr txBox="1"/>
            <p:nvPr/>
          </p:nvSpPr>
          <p:spPr>
            <a:xfrm>
              <a:off x="7434262" y="3529012"/>
              <a:ext cx="225425" cy="17462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51"/>
            <p:cNvSpPr txBox="1"/>
            <p:nvPr/>
          </p:nvSpPr>
          <p:spPr>
            <a:xfrm>
              <a:off x="7318375" y="3425825"/>
              <a:ext cx="4667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2b</a:t>
              </a:r>
              <a:endParaRPr/>
            </a:p>
          </p:txBody>
        </p:sp>
      </p:grpSp>
      <p:sp>
        <p:nvSpPr>
          <p:cNvPr id="849" name="Google Shape;849;p51"/>
          <p:cNvSpPr txBox="1"/>
          <p:nvPr/>
        </p:nvSpPr>
        <p:spPr>
          <a:xfrm>
            <a:off x="7656512" y="5159375"/>
            <a:ext cx="8937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networks</a:t>
            </a:r>
            <a:endParaRPr/>
          </a:p>
        </p:txBody>
      </p:sp>
      <p:sp>
        <p:nvSpPr>
          <p:cNvPr id="850" name="Google Shape;850;p51"/>
          <p:cNvSpPr/>
          <p:nvPr/>
        </p:nvSpPr>
        <p:spPr>
          <a:xfrm flipH="1">
            <a:off x="292100" y="4772025"/>
            <a:ext cx="1171575" cy="1758950"/>
          </a:xfrm>
          <a:custGeom>
            <a:rect b="b" l="l" r="r" t="t"/>
            <a:pathLst>
              <a:path extrusionOk="0" h="1108" w="73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>
            <a:gsLst>
              <a:gs pos="0">
                <a:srgbClr val="66CC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51"/>
          <p:cNvSpPr txBox="1"/>
          <p:nvPr/>
        </p:nvSpPr>
        <p:spPr>
          <a:xfrm>
            <a:off x="349250" y="5556250"/>
            <a:ext cx="8937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networks</a:t>
            </a:r>
            <a:endParaRPr/>
          </a:p>
        </p:txBody>
      </p:sp>
      <p:cxnSp>
        <p:nvCxnSpPr>
          <p:cNvPr id="852" name="Google Shape;852;p51"/>
          <p:cNvCxnSpPr/>
          <p:nvPr/>
        </p:nvCxnSpPr>
        <p:spPr>
          <a:xfrm flipH="1">
            <a:off x="1149350" y="5118100"/>
            <a:ext cx="468312" cy="2682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53" name="Google Shape;853;p51"/>
          <p:cNvSpPr/>
          <p:nvPr/>
        </p:nvSpPr>
        <p:spPr>
          <a:xfrm>
            <a:off x="4913312" y="5607050"/>
            <a:ext cx="523875" cy="261937"/>
          </a:xfrm>
          <a:custGeom>
            <a:rect b="b" l="l" r="r" t="t"/>
            <a:pathLst>
              <a:path extrusionOk="0" h="420" w="654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51"/>
          <p:cNvSpPr/>
          <p:nvPr/>
        </p:nvSpPr>
        <p:spPr>
          <a:xfrm>
            <a:off x="2800350" y="5014912"/>
            <a:ext cx="704850" cy="409575"/>
          </a:xfrm>
          <a:custGeom>
            <a:rect b="b" l="l" r="r" t="t"/>
            <a:pathLst>
              <a:path extrusionOk="0" h="258" w="444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derline_base" id="855" name="Google Shape;85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625" y="800100"/>
            <a:ext cx="36560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5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B</a:t>
            </a:r>
            <a:endParaRPr/>
          </a:p>
        </p:txBody>
      </p:sp>
      <p:sp>
        <p:nvSpPr>
          <p:cNvPr id="861" name="Google Shape;861;p52"/>
          <p:cNvSpPr txBox="1"/>
          <p:nvPr>
            <p:ph type="title"/>
          </p:nvPr>
        </p:nvSpPr>
        <p:spPr>
          <a:xfrm>
            <a:off x="533400" y="44450"/>
            <a:ext cx="82121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Cabin"/>
              <a:buNone/>
            </a:pPr>
            <a:r>
              <a:rPr b="0" i="0" lang="en-US" sz="32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Example: setting forwarding table in router </a:t>
            </a:r>
            <a:r>
              <a:rPr b="0" i="0" lang="en-US" sz="32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1d</a:t>
            </a:r>
            <a:endParaRPr/>
          </a:p>
        </p:txBody>
      </p:sp>
      <p:sp>
        <p:nvSpPr>
          <p:cNvPr id="862" name="Google Shape;862;p52"/>
          <p:cNvSpPr txBox="1"/>
          <p:nvPr>
            <p:ph idx="1" type="body"/>
          </p:nvPr>
        </p:nvSpPr>
        <p:spPr>
          <a:xfrm>
            <a:off x="458787" y="1249362"/>
            <a:ext cx="8505825" cy="3346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suppose AS1 learns (via inter-AS protocol) that subnet </a:t>
            </a: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reachable via AS3 (gateway 1c), but not via AS2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inter-AS protocol propagates reachability info to all internal routers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router 1d determines from intra-AS routing info that its interface </a:t>
            </a:r>
            <a:r>
              <a:rPr b="0" i="1" lang="en-US" sz="2400" u="none">
                <a:solidFill>
                  <a:srgbClr val="CC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is on the least cost path to 1c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installs forwarding table entry </a:t>
            </a:r>
            <a:r>
              <a:rPr b="0" i="1" lang="en-US" sz="2400" u="none">
                <a:solidFill>
                  <a:srgbClr val="CC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(x,I)</a:t>
            </a:r>
            <a:endParaRPr/>
          </a:p>
        </p:txBody>
      </p:sp>
      <p:sp>
        <p:nvSpPr>
          <p:cNvPr id="863" name="Google Shape;863;p52"/>
          <p:cNvSpPr/>
          <p:nvPr/>
        </p:nvSpPr>
        <p:spPr>
          <a:xfrm>
            <a:off x="7277100" y="4562475"/>
            <a:ext cx="1171575" cy="1758950"/>
          </a:xfrm>
          <a:custGeom>
            <a:rect b="b" l="l" r="r" t="t"/>
            <a:pathLst>
              <a:path extrusionOk="0" h="1108" w="73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>
            <a:gsLst>
              <a:gs pos="0">
                <a:srgbClr val="66CC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52"/>
          <p:cNvSpPr/>
          <p:nvPr/>
        </p:nvSpPr>
        <p:spPr>
          <a:xfrm>
            <a:off x="5230812" y="4872037"/>
            <a:ext cx="1944687" cy="1292225"/>
          </a:xfrm>
          <a:custGeom>
            <a:rect b="b" l="l" r="r" t="t"/>
            <a:pathLst>
              <a:path extrusionOk="0" h="543" w="1162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52"/>
          <p:cNvSpPr/>
          <p:nvPr/>
        </p:nvSpPr>
        <p:spPr>
          <a:xfrm>
            <a:off x="1477962" y="4164012"/>
            <a:ext cx="1679575" cy="1411287"/>
          </a:xfrm>
          <a:custGeom>
            <a:rect b="b" l="l" r="r" t="t"/>
            <a:pathLst>
              <a:path extrusionOk="0" h="451" w="1198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52"/>
          <p:cNvSpPr/>
          <p:nvPr/>
        </p:nvSpPr>
        <p:spPr>
          <a:xfrm>
            <a:off x="2108200" y="4908550"/>
            <a:ext cx="400050" cy="180975"/>
          </a:xfrm>
          <a:custGeom>
            <a:rect b="b" l="l" r="r" t="t"/>
            <a:pathLst>
              <a:path extrusionOk="0" h="114" w="252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52"/>
          <p:cNvSpPr txBox="1"/>
          <p:nvPr/>
        </p:nvSpPr>
        <p:spPr>
          <a:xfrm>
            <a:off x="2052637" y="5129212"/>
            <a:ext cx="6651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AS3</a:t>
            </a:r>
            <a:endParaRPr/>
          </a:p>
        </p:txBody>
      </p:sp>
      <p:sp>
        <p:nvSpPr>
          <p:cNvPr id="868" name="Google Shape;868;p52"/>
          <p:cNvSpPr txBox="1"/>
          <p:nvPr/>
        </p:nvSpPr>
        <p:spPr>
          <a:xfrm>
            <a:off x="5867400" y="5794375"/>
            <a:ext cx="615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AS2</a:t>
            </a:r>
            <a:endParaRPr/>
          </a:p>
        </p:txBody>
      </p:sp>
      <p:cxnSp>
        <p:nvCxnSpPr>
          <p:cNvPr id="869" name="Google Shape;869;p52"/>
          <p:cNvCxnSpPr/>
          <p:nvPr/>
        </p:nvCxnSpPr>
        <p:spPr>
          <a:xfrm flipH="1" rot="10800000">
            <a:off x="5746750" y="5283200"/>
            <a:ext cx="434975" cy="1920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70" name="Google Shape;870;p52"/>
          <p:cNvCxnSpPr/>
          <p:nvPr/>
        </p:nvCxnSpPr>
        <p:spPr>
          <a:xfrm rot="10800000">
            <a:off x="2324100" y="4641850"/>
            <a:ext cx="241300" cy="1746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71" name="Google Shape;871;p52"/>
          <p:cNvCxnSpPr/>
          <p:nvPr/>
        </p:nvCxnSpPr>
        <p:spPr>
          <a:xfrm flipH="1">
            <a:off x="1882775" y="4635500"/>
            <a:ext cx="147637" cy="376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872" name="Google Shape;872;p52"/>
          <p:cNvGrpSpPr/>
          <p:nvPr/>
        </p:nvGrpSpPr>
        <p:grpSpPr>
          <a:xfrm>
            <a:off x="1619250" y="4903787"/>
            <a:ext cx="501650" cy="396875"/>
            <a:chOff x="1385887" y="5148262"/>
            <a:chExt cx="501650" cy="396875"/>
          </a:xfrm>
        </p:grpSpPr>
        <p:sp>
          <p:nvSpPr>
            <p:cNvPr id="873" name="Google Shape;873;p52"/>
            <p:cNvSpPr/>
            <p:nvPr/>
          </p:nvSpPr>
          <p:spPr>
            <a:xfrm>
              <a:off x="1390650" y="5335587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4" name="Google Shape;874;p52"/>
            <p:cNvCxnSpPr/>
            <p:nvPr/>
          </p:nvCxnSpPr>
          <p:spPr>
            <a:xfrm>
              <a:off x="1390650" y="5324475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75" name="Google Shape;875;p52"/>
            <p:cNvCxnSpPr/>
            <p:nvPr/>
          </p:nvCxnSpPr>
          <p:spPr>
            <a:xfrm>
              <a:off x="1887537" y="5324475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76" name="Google Shape;876;p52"/>
            <p:cNvSpPr txBox="1"/>
            <p:nvPr/>
          </p:nvSpPr>
          <p:spPr>
            <a:xfrm>
              <a:off x="1390650" y="5324475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52"/>
            <p:cNvSpPr/>
            <p:nvPr/>
          </p:nvSpPr>
          <p:spPr>
            <a:xfrm>
              <a:off x="1385887" y="5230812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52"/>
            <p:cNvSpPr txBox="1"/>
            <p:nvPr/>
          </p:nvSpPr>
          <p:spPr>
            <a:xfrm>
              <a:off x="1524000" y="5251450"/>
              <a:ext cx="223837" cy="1968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52"/>
            <p:cNvSpPr txBox="1"/>
            <p:nvPr/>
          </p:nvSpPr>
          <p:spPr>
            <a:xfrm>
              <a:off x="1408112" y="5148262"/>
              <a:ext cx="4667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3b</a:t>
              </a:r>
              <a:endParaRPr/>
            </a:p>
          </p:txBody>
        </p:sp>
      </p:grpSp>
      <p:grpSp>
        <p:nvGrpSpPr>
          <p:cNvPr id="880" name="Google Shape;880;p52"/>
          <p:cNvGrpSpPr/>
          <p:nvPr/>
        </p:nvGrpSpPr>
        <p:grpSpPr>
          <a:xfrm>
            <a:off x="1889125" y="4327525"/>
            <a:ext cx="501650" cy="396875"/>
            <a:chOff x="3200400" y="3136900"/>
            <a:chExt cx="501650" cy="396875"/>
          </a:xfrm>
        </p:grpSpPr>
        <p:sp>
          <p:nvSpPr>
            <p:cNvPr id="881" name="Google Shape;881;p52"/>
            <p:cNvSpPr/>
            <p:nvPr/>
          </p:nvSpPr>
          <p:spPr>
            <a:xfrm>
              <a:off x="3205162" y="3336925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2" name="Google Shape;882;p52"/>
            <p:cNvCxnSpPr/>
            <p:nvPr/>
          </p:nvCxnSpPr>
          <p:spPr>
            <a:xfrm>
              <a:off x="3205162" y="3325812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83" name="Google Shape;883;p52"/>
            <p:cNvCxnSpPr/>
            <p:nvPr/>
          </p:nvCxnSpPr>
          <p:spPr>
            <a:xfrm>
              <a:off x="3702050" y="3325812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84" name="Google Shape;884;p52"/>
            <p:cNvSpPr txBox="1"/>
            <p:nvPr/>
          </p:nvSpPr>
          <p:spPr>
            <a:xfrm>
              <a:off x="3205162" y="3325812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52"/>
            <p:cNvSpPr/>
            <p:nvPr/>
          </p:nvSpPr>
          <p:spPr>
            <a:xfrm>
              <a:off x="3200400" y="3232150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6" name="Google Shape;886;p52"/>
            <p:cNvGrpSpPr/>
            <p:nvPr/>
          </p:nvGrpSpPr>
          <p:grpSpPr>
            <a:xfrm>
              <a:off x="3225800" y="3136900"/>
              <a:ext cx="452437" cy="396875"/>
              <a:chOff x="4622800" y="3849687"/>
              <a:chExt cx="460375" cy="396875"/>
            </a:xfrm>
          </p:grpSpPr>
          <p:sp>
            <p:nvSpPr>
              <p:cNvPr id="887" name="Google Shape;887;p52"/>
              <p:cNvSpPr txBox="1"/>
              <p:nvPr/>
            </p:nvSpPr>
            <p:spPr>
              <a:xfrm>
                <a:off x="4733925" y="3952875"/>
                <a:ext cx="225425" cy="2095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52"/>
              <p:cNvSpPr txBox="1"/>
              <p:nvPr/>
            </p:nvSpPr>
            <p:spPr>
              <a:xfrm>
                <a:off x="4622800" y="3849687"/>
                <a:ext cx="460375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3c</a:t>
                </a:r>
                <a:endParaRPr/>
              </a:p>
            </p:txBody>
          </p:sp>
        </p:grpSp>
      </p:grpSp>
      <p:grpSp>
        <p:nvGrpSpPr>
          <p:cNvPr id="889" name="Google Shape;889;p52"/>
          <p:cNvGrpSpPr/>
          <p:nvPr/>
        </p:nvGrpSpPr>
        <p:grpSpPr>
          <a:xfrm>
            <a:off x="2466975" y="4702175"/>
            <a:ext cx="501650" cy="396875"/>
            <a:chOff x="2276475" y="4927600"/>
            <a:chExt cx="501650" cy="396875"/>
          </a:xfrm>
        </p:grpSpPr>
        <p:grpSp>
          <p:nvGrpSpPr>
            <p:cNvPr id="890" name="Google Shape;890;p52"/>
            <p:cNvGrpSpPr/>
            <p:nvPr/>
          </p:nvGrpSpPr>
          <p:grpSpPr>
            <a:xfrm>
              <a:off x="2276475" y="5021262"/>
              <a:ext cx="501650" cy="233362"/>
              <a:chOff x="2276475" y="5021262"/>
              <a:chExt cx="501650" cy="233362"/>
            </a:xfrm>
          </p:grpSpPr>
          <p:sp>
            <p:nvSpPr>
              <p:cNvPr id="891" name="Google Shape;891;p52"/>
              <p:cNvSpPr/>
              <p:nvPr/>
            </p:nvSpPr>
            <p:spPr>
              <a:xfrm>
                <a:off x="2281237" y="5126037"/>
                <a:ext cx="496887" cy="1285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92" name="Google Shape;892;p52"/>
              <p:cNvCxnSpPr/>
              <p:nvPr/>
            </p:nvCxnSpPr>
            <p:spPr>
              <a:xfrm>
                <a:off x="2281237" y="5114925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93" name="Google Shape;893;p52"/>
              <p:cNvCxnSpPr/>
              <p:nvPr/>
            </p:nvCxnSpPr>
            <p:spPr>
              <a:xfrm>
                <a:off x="2778125" y="5114925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94" name="Google Shape;894;p52"/>
              <p:cNvSpPr txBox="1"/>
              <p:nvPr/>
            </p:nvSpPr>
            <p:spPr>
              <a:xfrm>
                <a:off x="2281237" y="5114925"/>
                <a:ext cx="492125" cy="7778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52"/>
              <p:cNvSpPr/>
              <p:nvPr/>
            </p:nvSpPr>
            <p:spPr>
              <a:xfrm>
                <a:off x="2276475" y="5021262"/>
                <a:ext cx="496887" cy="150812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52"/>
              <p:cNvSpPr txBox="1"/>
              <p:nvPr/>
            </p:nvSpPr>
            <p:spPr>
              <a:xfrm>
                <a:off x="2414587" y="5041900"/>
                <a:ext cx="225425" cy="17462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97" name="Google Shape;897;p52"/>
            <p:cNvSpPr txBox="1"/>
            <p:nvPr/>
          </p:nvSpPr>
          <p:spPr>
            <a:xfrm>
              <a:off x="2298700" y="4927600"/>
              <a:ext cx="4667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3a</a:t>
              </a:r>
              <a:endParaRPr/>
            </a:p>
          </p:txBody>
        </p:sp>
      </p:grpSp>
      <p:grpSp>
        <p:nvGrpSpPr>
          <p:cNvPr id="898" name="Google Shape;898;p52"/>
          <p:cNvGrpSpPr/>
          <p:nvPr/>
        </p:nvGrpSpPr>
        <p:grpSpPr>
          <a:xfrm>
            <a:off x="2495550" y="5227637"/>
            <a:ext cx="2660650" cy="1122362"/>
            <a:chOff x="2495550" y="5227637"/>
            <a:chExt cx="2660650" cy="1122362"/>
          </a:xfrm>
        </p:grpSpPr>
        <p:sp>
          <p:nvSpPr>
            <p:cNvPr id="899" name="Google Shape;899;p52"/>
            <p:cNvSpPr/>
            <p:nvPr/>
          </p:nvSpPr>
          <p:spPr>
            <a:xfrm>
              <a:off x="2495550" y="5227637"/>
              <a:ext cx="2660650" cy="1122362"/>
            </a:xfrm>
            <a:custGeom>
              <a:rect b="b" l="l" r="r" t="t"/>
              <a:pathLst>
                <a:path extrusionOk="0" h="682" w="1583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52"/>
            <p:cNvSpPr txBox="1"/>
            <p:nvPr/>
          </p:nvSpPr>
          <p:spPr>
            <a:xfrm>
              <a:off x="2728912" y="5911850"/>
              <a:ext cx="66516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AS1</a:t>
              </a:r>
              <a:endParaRPr/>
            </a:p>
          </p:txBody>
        </p:sp>
        <p:cxnSp>
          <p:nvCxnSpPr>
            <p:cNvPr id="901" name="Google Shape;901;p52"/>
            <p:cNvCxnSpPr/>
            <p:nvPr/>
          </p:nvCxnSpPr>
          <p:spPr>
            <a:xfrm flipH="1">
              <a:off x="3387725" y="5507037"/>
              <a:ext cx="147637" cy="16192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2" name="Google Shape;902;p52"/>
            <p:cNvCxnSpPr/>
            <p:nvPr/>
          </p:nvCxnSpPr>
          <p:spPr>
            <a:xfrm>
              <a:off x="3790950" y="5541962"/>
              <a:ext cx="4762" cy="45243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3" name="Google Shape;903;p52"/>
            <p:cNvCxnSpPr/>
            <p:nvPr/>
          </p:nvCxnSpPr>
          <p:spPr>
            <a:xfrm>
              <a:off x="3952875" y="5494337"/>
              <a:ext cx="496887" cy="3349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4" name="Google Shape;904;p52"/>
            <p:cNvCxnSpPr/>
            <p:nvPr/>
          </p:nvCxnSpPr>
          <p:spPr>
            <a:xfrm flipH="1">
              <a:off x="4073525" y="5951537"/>
              <a:ext cx="376237" cy="1206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5" name="Google Shape;905;p52"/>
            <p:cNvCxnSpPr/>
            <p:nvPr/>
          </p:nvCxnSpPr>
          <p:spPr>
            <a:xfrm rot="10800000">
              <a:off x="3495675" y="5775325"/>
              <a:ext cx="901700" cy="809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6" name="Google Shape;906;p52"/>
            <p:cNvCxnSpPr/>
            <p:nvPr/>
          </p:nvCxnSpPr>
          <p:spPr>
            <a:xfrm>
              <a:off x="3402012" y="5856287"/>
              <a:ext cx="201612" cy="13493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907" name="Google Shape;907;p52"/>
            <p:cNvGrpSpPr/>
            <p:nvPr/>
          </p:nvGrpSpPr>
          <p:grpSpPr>
            <a:xfrm>
              <a:off x="3495675" y="5227637"/>
              <a:ext cx="501650" cy="396875"/>
              <a:chOff x="3262312" y="5472112"/>
              <a:chExt cx="501650" cy="396875"/>
            </a:xfrm>
          </p:grpSpPr>
          <p:sp>
            <p:nvSpPr>
              <p:cNvPr id="908" name="Google Shape;908;p52"/>
              <p:cNvSpPr/>
              <p:nvPr/>
            </p:nvSpPr>
            <p:spPr>
              <a:xfrm>
                <a:off x="3267075" y="5668962"/>
                <a:ext cx="496887" cy="1285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09" name="Google Shape;909;p52"/>
              <p:cNvCxnSpPr/>
              <p:nvPr/>
            </p:nvCxnSpPr>
            <p:spPr>
              <a:xfrm>
                <a:off x="3267075" y="5657850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10" name="Google Shape;910;p52"/>
              <p:cNvCxnSpPr/>
              <p:nvPr/>
            </p:nvCxnSpPr>
            <p:spPr>
              <a:xfrm>
                <a:off x="3763962" y="5657850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11" name="Google Shape;911;p52"/>
              <p:cNvSpPr txBox="1"/>
              <p:nvPr/>
            </p:nvSpPr>
            <p:spPr>
              <a:xfrm>
                <a:off x="3267075" y="5657850"/>
                <a:ext cx="492125" cy="7778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52"/>
              <p:cNvSpPr/>
              <p:nvPr/>
            </p:nvSpPr>
            <p:spPr>
              <a:xfrm>
                <a:off x="3262312" y="5564187"/>
                <a:ext cx="496887" cy="150812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13" name="Google Shape;913;p52"/>
              <p:cNvGrpSpPr/>
              <p:nvPr/>
            </p:nvGrpSpPr>
            <p:grpSpPr>
              <a:xfrm>
                <a:off x="3289300" y="5472112"/>
                <a:ext cx="452437" cy="396875"/>
                <a:chOff x="4622800" y="3849687"/>
                <a:chExt cx="463550" cy="396875"/>
              </a:xfrm>
            </p:grpSpPr>
            <p:sp>
              <p:nvSpPr>
                <p:cNvPr id="914" name="Google Shape;914;p52"/>
                <p:cNvSpPr txBox="1"/>
                <p:nvPr/>
              </p:nvSpPr>
              <p:spPr>
                <a:xfrm>
                  <a:off x="4733925" y="3952875"/>
                  <a:ext cx="228600" cy="20955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5" name="Google Shape;915;p52"/>
                <p:cNvSpPr txBox="1"/>
                <p:nvPr/>
              </p:nvSpPr>
              <p:spPr>
                <a:xfrm>
                  <a:off x="4622800" y="3849687"/>
                  <a:ext cx="463550" cy="3968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1c</a:t>
                  </a:r>
                  <a:endParaRPr/>
                </a:p>
              </p:txBody>
            </p:sp>
          </p:grpSp>
        </p:grpSp>
        <p:grpSp>
          <p:nvGrpSpPr>
            <p:cNvPr id="916" name="Google Shape;916;p52"/>
            <p:cNvGrpSpPr/>
            <p:nvPr/>
          </p:nvGrpSpPr>
          <p:grpSpPr>
            <a:xfrm>
              <a:off x="3009900" y="5567362"/>
              <a:ext cx="501650" cy="396875"/>
              <a:chOff x="2776537" y="5811837"/>
              <a:chExt cx="501650" cy="396875"/>
            </a:xfrm>
          </p:grpSpPr>
          <p:sp>
            <p:nvSpPr>
              <p:cNvPr id="917" name="Google Shape;917;p52"/>
              <p:cNvSpPr/>
              <p:nvPr/>
            </p:nvSpPr>
            <p:spPr>
              <a:xfrm>
                <a:off x="2781300" y="6002337"/>
                <a:ext cx="496887" cy="1285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18" name="Google Shape;918;p52"/>
              <p:cNvCxnSpPr/>
              <p:nvPr/>
            </p:nvCxnSpPr>
            <p:spPr>
              <a:xfrm>
                <a:off x="2781300" y="5991225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19" name="Google Shape;919;p52"/>
              <p:cNvCxnSpPr/>
              <p:nvPr/>
            </p:nvCxnSpPr>
            <p:spPr>
              <a:xfrm>
                <a:off x="3278187" y="5991225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20" name="Google Shape;920;p52"/>
              <p:cNvSpPr txBox="1"/>
              <p:nvPr/>
            </p:nvSpPr>
            <p:spPr>
              <a:xfrm>
                <a:off x="2781300" y="5991225"/>
                <a:ext cx="492125" cy="7778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52"/>
              <p:cNvSpPr/>
              <p:nvPr/>
            </p:nvSpPr>
            <p:spPr>
              <a:xfrm>
                <a:off x="2776537" y="5903912"/>
                <a:ext cx="496887" cy="150812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52"/>
              <p:cNvSpPr txBox="1"/>
              <p:nvPr/>
            </p:nvSpPr>
            <p:spPr>
              <a:xfrm>
                <a:off x="2911475" y="5946775"/>
                <a:ext cx="225425" cy="15240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52"/>
              <p:cNvSpPr txBox="1"/>
              <p:nvPr/>
            </p:nvSpPr>
            <p:spPr>
              <a:xfrm>
                <a:off x="2801937" y="5811837"/>
                <a:ext cx="466725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1a</a:t>
                </a:r>
                <a:endParaRPr/>
              </a:p>
            </p:txBody>
          </p:sp>
        </p:grpSp>
        <p:grpSp>
          <p:nvGrpSpPr>
            <p:cNvPr id="924" name="Google Shape;924;p52"/>
            <p:cNvGrpSpPr/>
            <p:nvPr/>
          </p:nvGrpSpPr>
          <p:grpSpPr>
            <a:xfrm>
              <a:off x="3552825" y="5856287"/>
              <a:ext cx="501650" cy="396875"/>
              <a:chOff x="3319462" y="6100762"/>
              <a:chExt cx="501650" cy="396875"/>
            </a:xfrm>
          </p:grpSpPr>
          <p:sp>
            <p:nvSpPr>
              <p:cNvPr id="925" name="Google Shape;925;p52"/>
              <p:cNvSpPr/>
              <p:nvPr/>
            </p:nvSpPr>
            <p:spPr>
              <a:xfrm>
                <a:off x="3324225" y="6297612"/>
                <a:ext cx="496887" cy="1285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26" name="Google Shape;926;p52"/>
              <p:cNvCxnSpPr/>
              <p:nvPr/>
            </p:nvCxnSpPr>
            <p:spPr>
              <a:xfrm>
                <a:off x="3324225" y="6286500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27" name="Google Shape;927;p52"/>
              <p:cNvCxnSpPr/>
              <p:nvPr/>
            </p:nvCxnSpPr>
            <p:spPr>
              <a:xfrm>
                <a:off x="3821112" y="6286500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28" name="Google Shape;928;p52"/>
              <p:cNvSpPr txBox="1"/>
              <p:nvPr/>
            </p:nvSpPr>
            <p:spPr>
              <a:xfrm>
                <a:off x="3324225" y="6286500"/>
                <a:ext cx="492125" cy="7778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52"/>
              <p:cNvSpPr/>
              <p:nvPr/>
            </p:nvSpPr>
            <p:spPr>
              <a:xfrm>
                <a:off x="3319462" y="6192837"/>
                <a:ext cx="496887" cy="150812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30" name="Google Shape;930;p52"/>
              <p:cNvGrpSpPr/>
              <p:nvPr/>
            </p:nvGrpSpPr>
            <p:grpSpPr>
              <a:xfrm>
                <a:off x="3343275" y="6100762"/>
                <a:ext cx="466725" cy="396875"/>
                <a:chOff x="4619625" y="3849687"/>
                <a:chExt cx="469900" cy="396875"/>
              </a:xfrm>
            </p:grpSpPr>
            <p:sp>
              <p:nvSpPr>
                <p:cNvPr id="931" name="Google Shape;931;p52"/>
                <p:cNvSpPr txBox="1"/>
                <p:nvPr/>
              </p:nvSpPr>
              <p:spPr>
                <a:xfrm>
                  <a:off x="4733925" y="3952875"/>
                  <a:ext cx="228600" cy="20955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2" name="Google Shape;932;p52"/>
                <p:cNvSpPr txBox="1"/>
                <p:nvPr/>
              </p:nvSpPr>
              <p:spPr>
                <a:xfrm>
                  <a:off x="4619625" y="3849687"/>
                  <a:ext cx="469900" cy="3968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1d</a:t>
                  </a:r>
                  <a:endParaRPr/>
                </a:p>
              </p:txBody>
            </p:sp>
          </p:grpSp>
        </p:grpSp>
        <p:grpSp>
          <p:nvGrpSpPr>
            <p:cNvPr id="933" name="Google Shape;933;p52"/>
            <p:cNvGrpSpPr/>
            <p:nvPr/>
          </p:nvGrpSpPr>
          <p:grpSpPr>
            <a:xfrm>
              <a:off x="4410075" y="5672137"/>
              <a:ext cx="501650" cy="396875"/>
              <a:chOff x="3200400" y="3136900"/>
              <a:chExt cx="501650" cy="396875"/>
            </a:xfrm>
          </p:grpSpPr>
          <p:sp>
            <p:nvSpPr>
              <p:cNvPr id="934" name="Google Shape;934;p52"/>
              <p:cNvSpPr/>
              <p:nvPr/>
            </p:nvSpPr>
            <p:spPr>
              <a:xfrm>
                <a:off x="3205162" y="3336925"/>
                <a:ext cx="496887" cy="1285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35" name="Google Shape;935;p52"/>
              <p:cNvCxnSpPr/>
              <p:nvPr/>
            </p:nvCxnSpPr>
            <p:spPr>
              <a:xfrm>
                <a:off x="3205162" y="3325812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36" name="Google Shape;936;p52"/>
              <p:cNvCxnSpPr/>
              <p:nvPr/>
            </p:nvCxnSpPr>
            <p:spPr>
              <a:xfrm>
                <a:off x="3702050" y="3325812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37" name="Google Shape;937;p52"/>
              <p:cNvSpPr txBox="1"/>
              <p:nvPr/>
            </p:nvSpPr>
            <p:spPr>
              <a:xfrm>
                <a:off x="3205162" y="3325812"/>
                <a:ext cx="492125" cy="7778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52"/>
              <p:cNvSpPr/>
              <p:nvPr/>
            </p:nvSpPr>
            <p:spPr>
              <a:xfrm>
                <a:off x="3200400" y="3232150"/>
                <a:ext cx="496887" cy="150812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39" name="Google Shape;939;p52"/>
              <p:cNvGrpSpPr/>
              <p:nvPr/>
            </p:nvGrpSpPr>
            <p:grpSpPr>
              <a:xfrm>
                <a:off x="3221037" y="3136900"/>
                <a:ext cx="466725" cy="396875"/>
                <a:chOff x="4618037" y="3849687"/>
                <a:chExt cx="474662" cy="396875"/>
              </a:xfrm>
            </p:grpSpPr>
            <p:sp>
              <p:nvSpPr>
                <p:cNvPr id="940" name="Google Shape;940;p52"/>
                <p:cNvSpPr txBox="1"/>
                <p:nvPr/>
              </p:nvSpPr>
              <p:spPr>
                <a:xfrm>
                  <a:off x="4733925" y="3952875"/>
                  <a:ext cx="225425" cy="20955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1" name="Google Shape;941;p52"/>
                <p:cNvSpPr txBox="1"/>
                <p:nvPr/>
              </p:nvSpPr>
              <p:spPr>
                <a:xfrm>
                  <a:off x="4618037" y="3849687"/>
                  <a:ext cx="474662" cy="3968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1b</a:t>
                  </a:r>
                  <a:endParaRPr/>
                </a:p>
              </p:txBody>
            </p:sp>
          </p:grpSp>
        </p:grpSp>
      </p:grpSp>
      <p:grpSp>
        <p:nvGrpSpPr>
          <p:cNvPr id="942" name="Google Shape;942;p52"/>
          <p:cNvGrpSpPr/>
          <p:nvPr/>
        </p:nvGrpSpPr>
        <p:grpSpPr>
          <a:xfrm>
            <a:off x="5414962" y="5324475"/>
            <a:ext cx="501650" cy="396875"/>
            <a:chOff x="5614987" y="5513387"/>
            <a:chExt cx="501650" cy="396875"/>
          </a:xfrm>
        </p:grpSpPr>
        <p:sp>
          <p:nvSpPr>
            <p:cNvPr id="943" name="Google Shape;943;p52"/>
            <p:cNvSpPr/>
            <p:nvPr/>
          </p:nvSpPr>
          <p:spPr>
            <a:xfrm>
              <a:off x="5619750" y="5711825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4" name="Google Shape;944;p52"/>
            <p:cNvCxnSpPr/>
            <p:nvPr/>
          </p:nvCxnSpPr>
          <p:spPr>
            <a:xfrm>
              <a:off x="5619750" y="5700712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5" name="Google Shape;945;p52"/>
            <p:cNvCxnSpPr/>
            <p:nvPr/>
          </p:nvCxnSpPr>
          <p:spPr>
            <a:xfrm>
              <a:off x="6116637" y="5700712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46" name="Google Shape;946;p52"/>
            <p:cNvSpPr txBox="1"/>
            <p:nvPr/>
          </p:nvSpPr>
          <p:spPr>
            <a:xfrm>
              <a:off x="5619750" y="5700712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52"/>
            <p:cNvSpPr/>
            <p:nvPr/>
          </p:nvSpPr>
          <p:spPr>
            <a:xfrm>
              <a:off x="5614987" y="5607050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52"/>
            <p:cNvSpPr txBox="1"/>
            <p:nvPr/>
          </p:nvSpPr>
          <p:spPr>
            <a:xfrm>
              <a:off x="5753100" y="5627687"/>
              <a:ext cx="223837" cy="1905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52"/>
            <p:cNvSpPr txBox="1"/>
            <p:nvPr/>
          </p:nvSpPr>
          <p:spPr>
            <a:xfrm>
              <a:off x="5637212" y="5513387"/>
              <a:ext cx="4667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2a</a:t>
              </a:r>
              <a:endParaRPr/>
            </a:p>
          </p:txBody>
        </p:sp>
      </p:grpSp>
      <p:cxnSp>
        <p:nvCxnSpPr>
          <p:cNvPr id="950" name="Google Shape;950;p52"/>
          <p:cNvCxnSpPr/>
          <p:nvPr/>
        </p:nvCxnSpPr>
        <p:spPr>
          <a:xfrm>
            <a:off x="6635750" y="5241925"/>
            <a:ext cx="8572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51" name="Google Shape;951;p52"/>
          <p:cNvCxnSpPr/>
          <p:nvPr/>
        </p:nvCxnSpPr>
        <p:spPr>
          <a:xfrm>
            <a:off x="6889750" y="5707062"/>
            <a:ext cx="7350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52" name="Google Shape;952;p52"/>
          <p:cNvCxnSpPr/>
          <p:nvPr/>
        </p:nvCxnSpPr>
        <p:spPr>
          <a:xfrm>
            <a:off x="5921375" y="5553075"/>
            <a:ext cx="48895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53" name="Google Shape;953;p52"/>
          <p:cNvCxnSpPr/>
          <p:nvPr/>
        </p:nvCxnSpPr>
        <p:spPr>
          <a:xfrm>
            <a:off x="6530975" y="5351462"/>
            <a:ext cx="68262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954" name="Google Shape;954;p52"/>
          <p:cNvGrpSpPr/>
          <p:nvPr/>
        </p:nvGrpSpPr>
        <p:grpSpPr>
          <a:xfrm>
            <a:off x="6142037" y="5046662"/>
            <a:ext cx="501650" cy="396875"/>
            <a:chOff x="6858000" y="3073400"/>
            <a:chExt cx="501650" cy="396875"/>
          </a:xfrm>
        </p:grpSpPr>
        <p:sp>
          <p:nvSpPr>
            <p:cNvPr id="955" name="Google Shape;955;p52"/>
            <p:cNvSpPr/>
            <p:nvPr/>
          </p:nvSpPr>
          <p:spPr>
            <a:xfrm>
              <a:off x="6862762" y="3260725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6" name="Google Shape;956;p52"/>
            <p:cNvCxnSpPr/>
            <p:nvPr/>
          </p:nvCxnSpPr>
          <p:spPr>
            <a:xfrm>
              <a:off x="6862762" y="3249612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57" name="Google Shape;957;p52"/>
            <p:cNvCxnSpPr/>
            <p:nvPr/>
          </p:nvCxnSpPr>
          <p:spPr>
            <a:xfrm>
              <a:off x="7359650" y="3249612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58" name="Google Shape;958;p52"/>
            <p:cNvSpPr txBox="1"/>
            <p:nvPr/>
          </p:nvSpPr>
          <p:spPr>
            <a:xfrm>
              <a:off x="6862762" y="3249612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52"/>
            <p:cNvSpPr/>
            <p:nvPr/>
          </p:nvSpPr>
          <p:spPr>
            <a:xfrm>
              <a:off x="6858000" y="3155950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52"/>
            <p:cNvSpPr txBox="1"/>
            <p:nvPr/>
          </p:nvSpPr>
          <p:spPr>
            <a:xfrm>
              <a:off x="6996112" y="3176587"/>
              <a:ext cx="223837" cy="18732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52"/>
            <p:cNvSpPr txBox="1"/>
            <p:nvPr/>
          </p:nvSpPr>
          <p:spPr>
            <a:xfrm>
              <a:off x="6886575" y="3073400"/>
              <a:ext cx="45243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2c</a:t>
              </a:r>
              <a:endParaRPr/>
            </a:p>
          </p:txBody>
        </p:sp>
      </p:grpSp>
      <p:grpSp>
        <p:nvGrpSpPr>
          <p:cNvPr id="962" name="Google Shape;962;p52"/>
          <p:cNvGrpSpPr/>
          <p:nvPr/>
        </p:nvGrpSpPr>
        <p:grpSpPr>
          <a:xfrm>
            <a:off x="6405562" y="5502275"/>
            <a:ext cx="501650" cy="396875"/>
            <a:chOff x="7296150" y="3425825"/>
            <a:chExt cx="501650" cy="396875"/>
          </a:xfrm>
        </p:grpSpPr>
        <p:sp>
          <p:nvSpPr>
            <p:cNvPr id="963" name="Google Shape;963;p52"/>
            <p:cNvSpPr/>
            <p:nvPr/>
          </p:nvSpPr>
          <p:spPr>
            <a:xfrm>
              <a:off x="7300912" y="3613150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4" name="Google Shape;964;p52"/>
            <p:cNvCxnSpPr/>
            <p:nvPr/>
          </p:nvCxnSpPr>
          <p:spPr>
            <a:xfrm>
              <a:off x="7300912" y="3602037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65" name="Google Shape;965;p52"/>
            <p:cNvCxnSpPr/>
            <p:nvPr/>
          </p:nvCxnSpPr>
          <p:spPr>
            <a:xfrm>
              <a:off x="7797800" y="3602037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66" name="Google Shape;966;p52"/>
            <p:cNvSpPr txBox="1"/>
            <p:nvPr/>
          </p:nvSpPr>
          <p:spPr>
            <a:xfrm>
              <a:off x="7300912" y="3602037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52"/>
            <p:cNvSpPr/>
            <p:nvPr/>
          </p:nvSpPr>
          <p:spPr>
            <a:xfrm>
              <a:off x="7296150" y="3508375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52"/>
            <p:cNvSpPr txBox="1"/>
            <p:nvPr/>
          </p:nvSpPr>
          <p:spPr>
            <a:xfrm>
              <a:off x="7434262" y="3529012"/>
              <a:ext cx="225425" cy="17462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52"/>
            <p:cNvSpPr txBox="1"/>
            <p:nvPr/>
          </p:nvSpPr>
          <p:spPr>
            <a:xfrm>
              <a:off x="7318375" y="3425825"/>
              <a:ext cx="4667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2b</a:t>
              </a:r>
              <a:endParaRPr/>
            </a:p>
          </p:txBody>
        </p:sp>
      </p:grpSp>
      <p:sp>
        <p:nvSpPr>
          <p:cNvPr id="970" name="Google Shape;970;p52"/>
          <p:cNvSpPr txBox="1"/>
          <p:nvPr/>
        </p:nvSpPr>
        <p:spPr>
          <a:xfrm>
            <a:off x="7656512" y="5159375"/>
            <a:ext cx="8937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networks</a:t>
            </a:r>
            <a:endParaRPr/>
          </a:p>
        </p:txBody>
      </p:sp>
      <p:sp>
        <p:nvSpPr>
          <p:cNvPr id="971" name="Google Shape;971;p52"/>
          <p:cNvSpPr/>
          <p:nvPr/>
        </p:nvSpPr>
        <p:spPr>
          <a:xfrm flipH="1">
            <a:off x="292100" y="4772025"/>
            <a:ext cx="1171575" cy="1758950"/>
          </a:xfrm>
          <a:custGeom>
            <a:rect b="b" l="l" r="r" t="t"/>
            <a:pathLst>
              <a:path extrusionOk="0" h="1108" w="73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>
            <a:gsLst>
              <a:gs pos="0">
                <a:srgbClr val="66CC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52"/>
          <p:cNvSpPr txBox="1"/>
          <p:nvPr/>
        </p:nvSpPr>
        <p:spPr>
          <a:xfrm>
            <a:off x="349250" y="5556250"/>
            <a:ext cx="8937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networks</a:t>
            </a:r>
            <a:endParaRPr/>
          </a:p>
        </p:txBody>
      </p:sp>
      <p:cxnSp>
        <p:nvCxnSpPr>
          <p:cNvPr id="973" name="Google Shape;973;p52"/>
          <p:cNvCxnSpPr/>
          <p:nvPr/>
        </p:nvCxnSpPr>
        <p:spPr>
          <a:xfrm flipH="1">
            <a:off x="1149350" y="5118100"/>
            <a:ext cx="468312" cy="2682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74" name="Google Shape;974;p52"/>
          <p:cNvSpPr/>
          <p:nvPr/>
        </p:nvSpPr>
        <p:spPr>
          <a:xfrm>
            <a:off x="4913312" y="5607050"/>
            <a:ext cx="523875" cy="261937"/>
          </a:xfrm>
          <a:custGeom>
            <a:rect b="b" l="l" r="r" t="t"/>
            <a:pathLst>
              <a:path extrusionOk="0" h="420" w="654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52"/>
          <p:cNvSpPr/>
          <p:nvPr/>
        </p:nvSpPr>
        <p:spPr>
          <a:xfrm>
            <a:off x="3552825" y="3990975"/>
            <a:ext cx="973137" cy="795337"/>
          </a:xfrm>
          <a:custGeom>
            <a:rect b="b" l="l" r="r" t="t"/>
            <a:pathLst>
              <a:path extrusionOk="0" h="451" w="1198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52"/>
          <p:cNvSpPr txBox="1"/>
          <p:nvPr/>
        </p:nvSpPr>
        <p:spPr>
          <a:xfrm>
            <a:off x="3875087" y="4148137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cxnSp>
        <p:nvCxnSpPr>
          <p:cNvPr id="977" name="Google Shape;977;p52"/>
          <p:cNvCxnSpPr/>
          <p:nvPr/>
        </p:nvCxnSpPr>
        <p:spPr>
          <a:xfrm flipH="1">
            <a:off x="3857625" y="3690937"/>
            <a:ext cx="1316037" cy="221932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78" name="Google Shape;978;p52"/>
          <p:cNvSpPr txBox="1"/>
          <p:nvPr/>
        </p:nvSpPr>
        <p:spPr>
          <a:xfrm rot="-1080000">
            <a:off x="2935287" y="3878262"/>
            <a:ext cx="7429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979" name="Google Shape;979;p52"/>
          <p:cNvSpPr/>
          <p:nvPr/>
        </p:nvSpPr>
        <p:spPr>
          <a:xfrm>
            <a:off x="2800350" y="5014912"/>
            <a:ext cx="704850" cy="409575"/>
          </a:xfrm>
          <a:custGeom>
            <a:rect b="b" l="l" r="r" t="t"/>
            <a:pathLst>
              <a:path extrusionOk="0" h="258" w="444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derline_base" id="980" name="Google Shape;98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225" y="792162"/>
            <a:ext cx="82280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5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B</a:t>
            </a:r>
            <a:endParaRPr/>
          </a:p>
        </p:txBody>
      </p:sp>
      <p:sp>
        <p:nvSpPr>
          <p:cNvPr id="986" name="Google Shape;986;p53"/>
          <p:cNvSpPr txBox="1"/>
          <p:nvPr>
            <p:ph type="title"/>
          </p:nvPr>
        </p:nvSpPr>
        <p:spPr>
          <a:xfrm>
            <a:off x="384175" y="244475"/>
            <a:ext cx="8764587" cy="954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Example: choosing among multiple ASes</a:t>
            </a:r>
            <a:endParaRPr/>
          </a:p>
        </p:txBody>
      </p:sp>
      <p:sp>
        <p:nvSpPr>
          <p:cNvPr id="987" name="Google Shape;987;p53"/>
          <p:cNvSpPr txBox="1"/>
          <p:nvPr>
            <p:ph idx="1" type="body"/>
          </p:nvPr>
        </p:nvSpPr>
        <p:spPr>
          <a:xfrm>
            <a:off x="411162" y="1562100"/>
            <a:ext cx="7991475" cy="275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now suppose AS1 learns from inter-AS protocol that subnet </a:t>
            </a: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is reachable from AS3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and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from AS2.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configure forwarding table, router 1d must determine which gateway it should forward packets towards for dest </a:t>
            </a: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x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this is also job of inter-AS routing protocol!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88" name="Google Shape;988;p53"/>
          <p:cNvSpPr/>
          <p:nvPr/>
        </p:nvSpPr>
        <p:spPr>
          <a:xfrm>
            <a:off x="7277100" y="4562475"/>
            <a:ext cx="1171575" cy="1758950"/>
          </a:xfrm>
          <a:custGeom>
            <a:rect b="b" l="l" r="r" t="t"/>
            <a:pathLst>
              <a:path extrusionOk="0" h="1108" w="73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>
            <a:gsLst>
              <a:gs pos="0">
                <a:srgbClr val="66CC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53"/>
          <p:cNvSpPr/>
          <p:nvPr/>
        </p:nvSpPr>
        <p:spPr>
          <a:xfrm>
            <a:off x="5230812" y="4872037"/>
            <a:ext cx="1944687" cy="1292225"/>
          </a:xfrm>
          <a:custGeom>
            <a:rect b="b" l="l" r="r" t="t"/>
            <a:pathLst>
              <a:path extrusionOk="0" h="543" w="1162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53"/>
          <p:cNvSpPr/>
          <p:nvPr/>
        </p:nvSpPr>
        <p:spPr>
          <a:xfrm>
            <a:off x="1477962" y="4164012"/>
            <a:ext cx="1679575" cy="1411287"/>
          </a:xfrm>
          <a:custGeom>
            <a:rect b="b" l="l" r="r" t="t"/>
            <a:pathLst>
              <a:path extrusionOk="0" h="451" w="1198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53"/>
          <p:cNvSpPr/>
          <p:nvPr/>
        </p:nvSpPr>
        <p:spPr>
          <a:xfrm>
            <a:off x="2108200" y="4908550"/>
            <a:ext cx="400050" cy="180975"/>
          </a:xfrm>
          <a:custGeom>
            <a:rect b="b" l="l" r="r" t="t"/>
            <a:pathLst>
              <a:path extrusionOk="0" h="114" w="252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53"/>
          <p:cNvSpPr txBox="1"/>
          <p:nvPr/>
        </p:nvSpPr>
        <p:spPr>
          <a:xfrm>
            <a:off x="2052637" y="5129212"/>
            <a:ext cx="6651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AS3</a:t>
            </a:r>
            <a:endParaRPr/>
          </a:p>
        </p:txBody>
      </p:sp>
      <p:sp>
        <p:nvSpPr>
          <p:cNvPr id="993" name="Google Shape;993;p53"/>
          <p:cNvSpPr txBox="1"/>
          <p:nvPr/>
        </p:nvSpPr>
        <p:spPr>
          <a:xfrm>
            <a:off x="5867400" y="5794375"/>
            <a:ext cx="615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AS2</a:t>
            </a:r>
            <a:endParaRPr/>
          </a:p>
        </p:txBody>
      </p:sp>
      <p:cxnSp>
        <p:nvCxnSpPr>
          <p:cNvPr id="994" name="Google Shape;994;p53"/>
          <p:cNvCxnSpPr/>
          <p:nvPr/>
        </p:nvCxnSpPr>
        <p:spPr>
          <a:xfrm flipH="1" rot="10800000">
            <a:off x="5746750" y="5283200"/>
            <a:ext cx="434975" cy="1920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95" name="Google Shape;995;p53"/>
          <p:cNvCxnSpPr/>
          <p:nvPr/>
        </p:nvCxnSpPr>
        <p:spPr>
          <a:xfrm rot="10800000">
            <a:off x="2324100" y="4641850"/>
            <a:ext cx="241300" cy="1746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96" name="Google Shape;996;p53"/>
          <p:cNvCxnSpPr/>
          <p:nvPr/>
        </p:nvCxnSpPr>
        <p:spPr>
          <a:xfrm flipH="1">
            <a:off x="1882775" y="4635500"/>
            <a:ext cx="147637" cy="376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997" name="Google Shape;997;p53"/>
          <p:cNvGrpSpPr/>
          <p:nvPr/>
        </p:nvGrpSpPr>
        <p:grpSpPr>
          <a:xfrm>
            <a:off x="1619250" y="4903787"/>
            <a:ext cx="501650" cy="396875"/>
            <a:chOff x="1385887" y="5148262"/>
            <a:chExt cx="501650" cy="396875"/>
          </a:xfrm>
        </p:grpSpPr>
        <p:sp>
          <p:nvSpPr>
            <p:cNvPr id="998" name="Google Shape;998;p53"/>
            <p:cNvSpPr/>
            <p:nvPr/>
          </p:nvSpPr>
          <p:spPr>
            <a:xfrm>
              <a:off x="1390650" y="5335587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9" name="Google Shape;999;p53"/>
            <p:cNvCxnSpPr/>
            <p:nvPr/>
          </p:nvCxnSpPr>
          <p:spPr>
            <a:xfrm>
              <a:off x="1390650" y="5324475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0" name="Google Shape;1000;p53"/>
            <p:cNvCxnSpPr/>
            <p:nvPr/>
          </p:nvCxnSpPr>
          <p:spPr>
            <a:xfrm>
              <a:off x="1887537" y="5324475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01" name="Google Shape;1001;p53"/>
            <p:cNvSpPr txBox="1"/>
            <p:nvPr/>
          </p:nvSpPr>
          <p:spPr>
            <a:xfrm>
              <a:off x="1390650" y="5324475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53"/>
            <p:cNvSpPr/>
            <p:nvPr/>
          </p:nvSpPr>
          <p:spPr>
            <a:xfrm>
              <a:off x="1385887" y="5230812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53"/>
            <p:cNvSpPr txBox="1"/>
            <p:nvPr/>
          </p:nvSpPr>
          <p:spPr>
            <a:xfrm>
              <a:off x="1524000" y="5251450"/>
              <a:ext cx="223837" cy="1968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53"/>
            <p:cNvSpPr txBox="1"/>
            <p:nvPr/>
          </p:nvSpPr>
          <p:spPr>
            <a:xfrm>
              <a:off x="1408112" y="5148262"/>
              <a:ext cx="4667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3b</a:t>
              </a:r>
              <a:endParaRPr/>
            </a:p>
          </p:txBody>
        </p:sp>
      </p:grpSp>
      <p:grpSp>
        <p:nvGrpSpPr>
          <p:cNvPr id="1005" name="Google Shape;1005;p53"/>
          <p:cNvGrpSpPr/>
          <p:nvPr/>
        </p:nvGrpSpPr>
        <p:grpSpPr>
          <a:xfrm>
            <a:off x="1889125" y="4327525"/>
            <a:ext cx="501650" cy="396875"/>
            <a:chOff x="3200400" y="3136900"/>
            <a:chExt cx="501650" cy="396875"/>
          </a:xfrm>
        </p:grpSpPr>
        <p:sp>
          <p:nvSpPr>
            <p:cNvPr id="1006" name="Google Shape;1006;p53"/>
            <p:cNvSpPr/>
            <p:nvPr/>
          </p:nvSpPr>
          <p:spPr>
            <a:xfrm>
              <a:off x="3205162" y="3336925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07" name="Google Shape;1007;p53"/>
            <p:cNvCxnSpPr/>
            <p:nvPr/>
          </p:nvCxnSpPr>
          <p:spPr>
            <a:xfrm>
              <a:off x="3205162" y="3325812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8" name="Google Shape;1008;p53"/>
            <p:cNvCxnSpPr/>
            <p:nvPr/>
          </p:nvCxnSpPr>
          <p:spPr>
            <a:xfrm>
              <a:off x="3702050" y="3325812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09" name="Google Shape;1009;p53"/>
            <p:cNvSpPr txBox="1"/>
            <p:nvPr/>
          </p:nvSpPr>
          <p:spPr>
            <a:xfrm>
              <a:off x="3205162" y="3325812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53"/>
            <p:cNvSpPr/>
            <p:nvPr/>
          </p:nvSpPr>
          <p:spPr>
            <a:xfrm>
              <a:off x="3200400" y="3232150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1" name="Google Shape;1011;p53"/>
            <p:cNvGrpSpPr/>
            <p:nvPr/>
          </p:nvGrpSpPr>
          <p:grpSpPr>
            <a:xfrm>
              <a:off x="3225800" y="3136900"/>
              <a:ext cx="452437" cy="396875"/>
              <a:chOff x="4622800" y="3849687"/>
              <a:chExt cx="460375" cy="396875"/>
            </a:xfrm>
          </p:grpSpPr>
          <p:sp>
            <p:nvSpPr>
              <p:cNvPr id="1012" name="Google Shape;1012;p53"/>
              <p:cNvSpPr txBox="1"/>
              <p:nvPr/>
            </p:nvSpPr>
            <p:spPr>
              <a:xfrm>
                <a:off x="4733925" y="3952875"/>
                <a:ext cx="225425" cy="2095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53"/>
              <p:cNvSpPr txBox="1"/>
              <p:nvPr/>
            </p:nvSpPr>
            <p:spPr>
              <a:xfrm>
                <a:off x="4622800" y="3849687"/>
                <a:ext cx="460375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3c</a:t>
                </a:r>
                <a:endParaRPr/>
              </a:p>
            </p:txBody>
          </p:sp>
        </p:grpSp>
      </p:grpSp>
      <p:grpSp>
        <p:nvGrpSpPr>
          <p:cNvPr id="1014" name="Google Shape;1014;p53"/>
          <p:cNvGrpSpPr/>
          <p:nvPr/>
        </p:nvGrpSpPr>
        <p:grpSpPr>
          <a:xfrm>
            <a:off x="2466975" y="4702175"/>
            <a:ext cx="501650" cy="396875"/>
            <a:chOff x="2276475" y="4927600"/>
            <a:chExt cx="501650" cy="396875"/>
          </a:xfrm>
        </p:grpSpPr>
        <p:grpSp>
          <p:nvGrpSpPr>
            <p:cNvPr id="1015" name="Google Shape;1015;p53"/>
            <p:cNvGrpSpPr/>
            <p:nvPr/>
          </p:nvGrpSpPr>
          <p:grpSpPr>
            <a:xfrm>
              <a:off x="2276475" y="5021262"/>
              <a:ext cx="501650" cy="233362"/>
              <a:chOff x="2276475" y="5021262"/>
              <a:chExt cx="501650" cy="233362"/>
            </a:xfrm>
          </p:grpSpPr>
          <p:sp>
            <p:nvSpPr>
              <p:cNvPr id="1016" name="Google Shape;1016;p53"/>
              <p:cNvSpPr/>
              <p:nvPr/>
            </p:nvSpPr>
            <p:spPr>
              <a:xfrm>
                <a:off x="2281237" y="5126037"/>
                <a:ext cx="496887" cy="1285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17" name="Google Shape;1017;p53"/>
              <p:cNvCxnSpPr/>
              <p:nvPr/>
            </p:nvCxnSpPr>
            <p:spPr>
              <a:xfrm>
                <a:off x="2281237" y="5114925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18" name="Google Shape;1018;p53"/>
              <p:cNvCxnSpPr/>
              <p:nvPr/>
            </p:nvCxnSpPr>
            <p:spPr>
              <a:xfrm>
                <a:off x="2778125" y="5114925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019" name="Google Shape;1019;p53"/>
              <p:cNvSpPr txBox="1"/>
              <p:nvPr/>
            </p:nvSpPr>
            <p:spPr>
              <a:xfrm>
                <a:off x="2281237" y="5114925"/>
                <a:ext cx="492125" cy="7778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53"/>
              <p:cNvSpPr/>
              <p:nvPr/>
            </p:nvSpPr>
            <p:spPr>
              <a:xfrm>
                <a:off x="2276475" y="5021262"/>
                <a:ext cx="496887" cy="150812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53"/>
              <p:cNvSpPr txBox="1"/>
              <p:nvPr/>
            </p:nvSpPr>
            <p:spPr>
              <a:xfrm>
                <a:off x="2414587" y="5041900"/>
                <a:ext cx="225425" cy="17462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22" name="Google Shape;1022;p53"/>
            <p:cNvSpPr txBox="1"/>
            <p:nvPr/>
          </p:nvSpPr>
          <p:spPr>
            <a:xfrm>
              <a:off x="2298700" y="4927600"/>
              <a:ext cx="4667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3a</a:t>
              </a:r>
              <a:endParaRPr/>
            </a:p>
          </p:txBody>
        </p:sp>
      </p:grpSp>
      <p:grpSp>
        <p:nvGrpSpPr>
          <p:cNvPr id="1023" name="Google Shape;1023;p53"/>
          <p:cNvGrpSpPr/>
          <p:nvPr/>
        </p:nvGrpSpPr>
        <p:grpSpPr>
          <a:xfrm>
            <a:off x="2495550" y="5227637"/>
            <a:ext cx="2660650" cy="1122362"/>
            <a:chOff x="2495550" y="5227637"/>
            <a:chExt cx="2660650" cy="1122362"/>
          </a:xfrm>
        </p:grpSpPr>
        <p:sp>
          <p:nvSpPr>
            <p:cNvPr id="1024" name="Google Shape;1024;p53"/>
            <p:cNvSpPr/>
            <p:nvPr/>
          </p:nvSpPr>
          <p:spPr>
            <a:xfrm>
              <a:off x="2495550" y="5227637"/>
              <a:ext cx="2660650" cy="1122362"/>
            </a:xfrm>
            <a:custGeom>
              <a:rect b="b" l="l" r="r" t="t"/>
              <a:pathLst>
                <a:path extrusionOk="0" h="682" w="1583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53"/>
            <p:cNvSpPr txBox="1"/>
            <p:nvPr/>
          </p:nvSpPr>
          <p:spPr>
            <a:xfrm>
              <a:off x="2728912" y="5911850"/>
              <a:ext cx="66516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AS1</a:t>
              </a:r>
              <a:endParaRPr/>
            </a:p>
          </p:txBody>
        </p:sp>
        <p:cxnSp>
          <p:nvCxnSpPr>
            <p:cNvPr id="1026" name="Google Shape;1026;p53"/>
            <p:cNvCxnSpPr/>
            <p:nvPr/>
          </p:nvCxnSpPr>
          <p:spPr>
            <a:xfrm flipH="1">
              <a:off x="3387725" y="5507037"/>
              <a:ext cx="147637" cy="16192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7" name="Google Shape;1027;p53"/>
            <p:cNvCxnSpPr/>
            <p:nvPr/>
          </p:nvCxnSpPr>
          <p:spPr>
            <a:xfrm>
              <a:off x="3790950" y="5541962"/>
              <a:ext cx="4762" cy="45243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8" name="Google Shape;1028;p53"/>
            <p:cNvCxnSpPr/>
            <p:nvPr/>
          </p:nvCxnSpPr>
          <p:spPr>
            <a:xfrm>
              <a:off x="3952875" y="5494337"/>
              <a:ext cx="496887" cy="3349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9" name="Google Shape;1029;p53"/>
            <p:cNvCxnSpPr/>
            <p:nvPr/>
          </p:nvCxnSpPr>
          <p:spPr>
            <a:xfrm flipH="1">
              <a:off x="4073525" y="5951537"/>
              <a:ext cx="376237" cy="1206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30" name="Google Shape;1030;p53"/>
            <p:cNvCxnSpPr/>
            <p:nvPr/>
          </p:nvCxnSpPr>
          <p:spPr>
            <a:xfrm rot="10800000">
              <a:off x="3495675" y="5775325"/>
              <a:ext cx="901700" cy="809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31" name="Google Shape;1031;p53"/>
            <p:cNvCxnSpPr/>
            <p:nvPr/>
          </p:nvCxnSpPr>
          <p:spPr>
            <a:xfrm>
              <a:off x="3402012" y="5856287"/>
              <a:ext cx="201612" cy="13493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032" name="Google Shape;1032;p53"/>
            <p:cNvGrpSpPr/>
            <p:nvPr/>
          </p:nvGrpSpPr>
          <p:grpSpPr>
            <a:xfrm>
              <a:off x="3495675" y="5227637"/>
              <a:ext cx="501650" cy="396875"/>
              <a:chOff x="3262312" y="5472112"/>
              <a:chExt cx="501650" cy="396875"/>
            </a:xfrm>
          </p:grpSpPr>
          <p:sp>
            <p:nvSpPr>
              <p:cNvPr id="1033" name="Google Shape;1033;p53"/>
              <p:cNvSpPr/>
              <p:nvPr/>
            </p:nvSpPr>
            <p:spPr>
              <a:xfrm>
                <a:off x="3267075" y="5668962"/>
                <a:ext cx="496887" cy="1285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34" name="Google Shape;1034;p53"/>
              <p:cNvCxnSpPr/>
              <p:nvPr/>
            </p:nvCxnSpPr>
            <p:spPr>
              <a:xfrm>
                <a:off x="3267075" y="5657850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35" name="Google Shape;1035;p53"/>
              <p:cNvCxnSpPr/>
              <p:nvPr/>
            </p:nvCxnSpPr>
            <p:spPr>
              <a:xfrm>
                <a:off x="3763962" y="5657850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036" name="Google Shape;1036;p53"/>
              <p:cNvSpPr txBox="1"/>
              <p:nvPr/>
            </p:nvSpPr>
            <p:spPr>
              <a:xfrm>
                <a:off x="3267075" y="5657850"/>
                <a:ext cx="492125" cy="7778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53"/>
              <p:cNvSpPr/>
              <p:nvPr/>
            </p:nvSpPr>
            <p:spPr>
              <a:xfrm>
                <a:off x="3262312" y="5564187"/>
                <a:ext cx="496887" cy="150812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38" name="Google Shape;1038;p53"/>
              <p:cNvGrpSpPr/>
              <p:nvPr/>
            </p:nvGrpSpPr>
            <p:grpSpPr>
              <a:xfrm>
                <a:off x="3289300" y="5472112"/>
                <a:ext cx="452437" cy="396875"/>
                <a:chOff x="4622800" y="3849687"/>
                <a:chExt cx="463550" cy="396875"/>
              </a:xfrm>
            </p:grpSpPr>
            <p:sp>
              <p:nvSpPr>
                <p:cNvPr id="1039" name="Google Shape;1039;p53"/>
                <p:cNvSpPr txBox="1"/>
                <p:nvPr/>
              </p:nvSpPr>
              <p:spPr>
                <a:xfrm>
                  <a:off x="4733925" y="3952875"/>
                  <a:ext cx="228600" cy="20955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0" name="Google Shape;1040;p53"/>
                <p:cNvSpPr txBox="1"/>
                <p:nvPr/>
              </p:nvSpPr>
              <p:spPr>
                <a:xfrm>
                  <a:off x="4622800" y="3849687"/>
                  <a:ext cx="463550" cy="3968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1c</a:t>
                  </a:r>
                  <a:endParaRPr/>
                </a:p>
              </p:txBody>
            </p:sp>
          </p:grpSp>
        </p:grpSp>
        <p:grpSp>
          <p:nvGrpSpPr>
            <p:cNvPr id="1041" name="Google Shape;1041;p53"/>
            <p:cNvGrpSpPr/>
            <p:nvPr/>
          </p:nvGrpSpPr>
          <p:grpSpPr>
            <a:xfrm>
              <a:off x="3009900" y="5567362"/>
              <a:ext cx="501650" cy="396875"/>
              <a:chOff x="2776537" y="5811837"/>
              <a:chExt cx="501650" cy="396875"/>
            </a:xfrm>
          </p:grpSpPr>
          <p:sp>
            <p:nvSpPr>
              <p:cNvPr id="1042" name="Google Shape;1042;p53"/>
              <p:cNvSpPr/>
              <p:nvPr/>
            </p:nvSpPr>
            <p:spPr>
              <a:xfrm>
                <a:off x="2781300" y="6002337"/>
                <a:ext cx="496887" cy="1285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43" name="Google Shape;1043;p53"/>
              <p:cNvCxnSpPr/>
              <p:nvPr/>
            </p:nvCxnSpPr>
            <p:spPr>
              <a:xfrm>
                <a:off x="2781300" y="5991225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44" name="Google Shape;1044;p53"/>
              <p:cNvCxnSpPr/>
              <p:nvPr/>
            </p:nvCxnSpPr>
            <p:spPr>
              <a:xfrm>
                <a:off x="3278187" y="5991225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045" name="Google Shape;1045;p53"/>
              <p:cNvSpPr txBox="1"/>
              <p:nvPr/>
            </p:nvSpPr>
            <p:spPr>
              <a:xfrm>
                <a:off x="2781300" y="5991225"/>
                <a:ext cx="492125" cy="7778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53"/>
              <p:cNvSpPr/>
              <p:nvPr/>
            </p:nvSpPr>
            <p:spPr>
              <a:xfrm>
                <a:off x="2776537" y="5903912"/>
                <a:ext cx="496887" cy="150812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53"/>
              <p:cNvSpPr txBox="1"/>
              <p:nvPr/>
            </p:nvSpPr>
            <p:spPr>
              <a:xfrm>
                <a:off x="2911475" y="5946775"/>
                <a:ext cx="225425" cy="15240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53"/>
              <p:cNvSpPr txBox="1"/>
              <p:nvPr/>
            </p:nvSpPr>
            <p:spPr>
              <a:xfrm>
                <a:off x="2801937" y="5811837"/>
                <a:ext cx="466725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1a</a:t>
                </a:r>
                <a:endParaRPr/>
              </a:p>
            </p:txBody>
          </p:sp>
        </p:grpSp>
        <p:grpSp>
          <p:nvGrpSpPr>
            <p:cNvPr id="1049" name="Google Shape;1049;p53"/>
            <p:cNvGrpSpPr/>
            <p:nvPr/>
          </p:nvGrpSpPr>
          <p:grpSpPr>
            <a:xfrm>
              <a:off x="3552825" y="5856287"/>
              <a:ext cx="501650" cy="396875"/>
              <a:chOff x="3319462" y="6100762"/>
              <a:chExt cx="501650" cy="396875"/>
            </a:xfrm>
          </p:grpSpPr>
          <p:sp>
            <p:nvSpPr>
              <p:cNvPr id="1050" name="Google Shape;1050;p53"/>
              <p:cNvSpPr/>
              <p:nvPr/>
            </p:nvSpPr>
            <p:spPr>
              <a:xfrm>
                <a:off x="3324225" y="6297612"/>
                <a:ext cx="496887" cy="1285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51" name="Google Shape;1051;p53"/>
              <p:cNvCxnSpPr/>
              <p:nvPr/>
            </p:nvCxnSpPr>
            <p:spPr>
              <a:xfrm>
                <a:off x="3324225" y="6286500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52" name="Google Shape;1052;p53"/>
              <p:cNvCxnSpPr/>
              <p:nvPr/>
            </p:nvCxnSpPr>
            <p:spPr>
              <a:xfrm>
                <a:off x="3821112" y="6286500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053" name="Google Shape;1053;p53"/>
              <p:cNvSpPr txBox="1"/>
              <p:nvPr/>
            </p:nvSpPr>
            <p:spPr>
              <a:xfrm>
                <a:off x="3324225" y="6286500"/>
                <a:ext cx="492125" cy="7778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53"/>
              <p:cNvSpPr/>
              <p:nvPr/>
            </p:nvSpPr>
            <p:spPr>
              <a:xfrm>
                <a:off x="3319462" y="6192837"/>
                <a:ext cx="496887" cy="150812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55" name="Google Shape;1055;p53"/>
              <p:cNvGrpSpPr/>
              <p:nvPr/>
            </p:nvGrpSpPr>
            <p:grpSpPr>
              <a:xfrm>
                <a:off x="3343275" y="6100762"/>
                <a:ext cx="466725" cy="396875"/>
                <a:chOff x="4619625" y="3849687"/>
                <a:chExt cx="469900" cy="396875"/>
              </a:xfrm>
            </p:grpSpPr>
            <p:sp>
              <p:nvSpPr>
                <p:cNvPr id="1056" name="Google Shape;1056;p53"/>
                <p:cNvSpPr txBox="1"/>
                <p:nvPr/>
              </p:nvSpPr>
              <p:spPr>
                <a:xfrm>
                  <a:off x="4733925" y="3952875"/>
                  <a:ext cx="228600" cy="20955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7" name="Google Shape;1057;p53"/>
                <p:cNvSpPr txBox="1"/>
                <p:nvPr/>
              </p:nvSpPr>
              <p:spPr>
                <a:xfrm>
                  <a:off x="4619625" y="3849687"/>
                  <a:ext cx="469900" cy="3968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1d</a:t>
                  </a:r>
                  <a:endParaRPr/>
                </a:p>
              </p:txBody>
            </p:sp>
          </p:grpSp>
        </p:grpSp>
        <p:grpSp>
          <p:nvGrpSpPr>
            <p:cNvPr id="1058" name="Google Shape;1058;p53"/>
            <p:cNvGrpSpPr/>
            <p:nvPr/>
          </p:nvGrpSpPr>
          <p:grpSpPr>
            <a:xfrm>
              <a:off x="4410075" y="5672137"/>
              <a:ext cx="501650" cy="396875"/>
              <a:chOff x="3200400" y="3136900"/>
              <a:chExt cx="501650" cy="396875"/>
            </a:xfrm>
          </p:grpSpPr>
          <p:sp>
            <p:nvSpPr>
              <p:cNvPr id="1059" name="Google Shape;1059;p53"/>
              <p:cNvSpPr/>
              <p:nvPr/>
            </p:nvSpPr>
            <p:spPr>
              <a:xfrm>
                <a:off x="3205162" y="3336925"/>
                <a:ext cx="496887" cy="1285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60" name="Google Shape;1060;p53"/>
              <p:cNvCxnSpPr/>
              <p:nvPr/>
            </p:nvCxnSpPr>
            <p:spPr>
              <a:xfrm>
                <a:off x="3205162" y="3325812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61" name="Google Shape;1061;p53"/>
              <p:cNvCxnSpPr/>
              <p:nvPr/>
            </p:nvCxnSpPr>
            <p:spPr>
              <a:xfrm>
                <a:off x="3702050" y="3325812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062" name="Google Shape;1062;p53"/>
              <p:cNvSpPr txBox="1"/>
              <p:nvPr/>
            </p:nvSpPr>
            <p:spPr>
              <a:xfrm>
                <a:off x="3205162" y="3325812"/>
                <a:ext cx="492125" cy="7778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53"/>
              <p:cNvSpPr/>
              <p:nvPr/>
            </p:nvSpPr>
            <p:spPr>
              <a:xfrm>
                <a:off x="3200400" y="3232150"/>
                <a:ext cx="496887" cy="150812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64" name="Google Shape;1064;p53"/>
              <p:cNvGrpSpPr/>
              <p:nvPr/>
            </p:nvGrpSpPr>
            <p:grpSpPr>
              <a:xfrm>
                <a:off x="3221037" y="3136900"/>
                <a:ext cx="466725" cy="396875"/>
                <a:chOff x="4618037" y="3849687"/>
                <a:chExt cx="474662" cy="396875"/>
              </a:xfrm>
            </p:grpSpPr>
            <p:sp>
              <p:nvSpPr>
                <p:cNvPr id="1065" name="Google Shape;1065;p53"/>
                <p:cNvSpPr txBox="1"/>
                <p:nvPr/>
              </p:nvSpPr>
              <p:spPr>
                <a:xfrm>
                  <a:off x="4733925" y="3952875"/>
                  <a:ext cx="225425" cy="20955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6" name="Google Shape;1066;p53"/>
                <p:cNvSpPr txBox="1"/>
                <p:nvPr/>
              </p:nvSpPr>
              <p:spPr>
                <a:xfrm>
                  <a:off x="4618037" y="3849687"/>
                  <a:ext cx="474662" cy="3968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1b</a:t>
                  </a:r>
                  <a:endParaRPr/>
                </a:p>
              </p:txBody>
            </p:sp>
          </p:grpSp>
        </p:grpSp>
      </p:grpSp>
      <p:grpSp>
        <p:nvGrpSpPr>
          <p:cNvPr id="1067" name="Google Shape;1067;p53"/>
          <p:cNvGrpSpPr/>
          <p:nvPr/>
        </p:nvGrpSpPr>
        <p:grpSpPr>
          <a:xfrm>
            <a:off x="5414962" y="5324475"/>
            <a:ext cx="501650" cy="396875"/>
            <a:chOff x="5614987" y="5513387"/>
            <a:chExt cx="501650" cy="396875"/>
          </a:xfrm>
        </p:grpSpPr>
        <p:sp>
          <p:nvSpPr>
            <p:cNvPr id="1068" name="Google Shape;1068;p53"/>
            <p:cNvSpPr/>
            <p:nvPr/>
          </p:nvSpPr>
          <p:spPr>
            <a:xfrm>
              <a:off x="5619750" y="5711825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69" name="Google Shape;1069;p53"/>
            <p:cNvCxnSpPr/>
            <p:nvPr/>
          </p:nvCxnSpPr>
          <p:spPr>
            <a:xfrm>
              <a:off x="5619750" y="5700712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70" name="Google Shape;1070;p53"/>
            <p:cNvCxnSpPr/>
            <p:nvPr/>
          </p:nvCxnSpPr>
          <p:spPr>
            <a:xfrm>
              <a:off x="6116637" y="5700712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71" name="Google Shape;1071;p53"/>
            <p:cNvSpPr txBox="1"/>
            <p:nvPr/>
          </p:nvSpPr>
          <p:spPr>
            <a:xfrm>
              <a:off x="5619750" y="5700712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53"/>
            <p:cNvSpPr/>
            <p:nvPr/>
          </p:nvSpPr>
          <p:spPr>
            <a:xfrm>
              <a:off x="5614987" y="5607050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53"/>
            <p:cNvSpPr txBox="1"/>
            <p:nvPr/>
          </p:nvSpPr>
          <p:spPr>
            <a:xfrm>
              <a:off x="5753100" y="5627687"/>
              <a:ext cx="223837" cy="1905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53"/>
            <p:cNvSpPr txBox="1"/>
            <p:nvPr/>
          </p:nvSpPr>
          <p:spPr>
            <a:xfrm>
              <a:off x="5637212" y="5513387"/>
              <a:ext cx="4667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2a</a:t>
              </a:r>
              <a:endParaRPr/>
            </a:p>
          </p:txBody>
        </p:sp>
      </p:grpSp>
      <p:cxnSp>
        <p:nvCxnSpPr>
          <p:cNvPr id="1075" name="Google Shape;1075;p53"/>
          <p:cNvCxnSpPr/>
          <p:nvPr/>
        </p:nvCxnSpPr>
        <p:spPr>
          <a:xfrm>
            <a:off x="6635750" y="5241925"/>
            <a:ext cx="8572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76" name="Google Shape;1076;p53"/>
          <p:cNvCxnSpPr/>
          <p:nvPr/>
        </p:nvCxnSpPr>
        <p:spPr>
          <a:xfrm>
            <a:off x="6889750" y="5707062"/>
            <a:ext cx="7350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77" name="Google Shape;1077;p53"/>
          <p:cNvCxnSpPr/>
          <p:nvPr/>
        </p:nvCxnSpPr>
        <p:spPr>
          <a:xfrm>
            <a:off x="5921375" y="5553075"/>
            <a:ext cx="48895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78" name="Google Shape;1078;p53"/>
          <p:cNvCxnSpPr/>
          <p:nvPr/>
        </p:nvCxnSpPr>
        <p:spPr>
          <a:xfrm>
            <a:off x="6530975" y="5351462"/>
            <a:ext cx="68262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079" name="Google Shape;1079;p53"/>
          <p:cNvGrpSpPr/>
          <p:nvPr/>
        </p:nvGrpSpPr>
        <p:grpSpPr>
          <a:xfrm>
            <a:off x="6142037" y="5046662"/>
            <a:ext cx="501650" cy="396875"/>
            <a:chOff x="6858000" y="3073400"/>
            <a:chExt cx="501650" cy="396875"/>
          </a:xfrm>
        </p:grpSpPr>
        <p:sp>
          <p:nvSpPr>
            <p:cNvPr id="1080" name="Google Shape;1080;p53"/>
            <p:cNvSpPr/>
            <p:nvPr/>
          </p:nvSpPr>
          <p:spPr>
            <a:xfrm>
              <a:off x="6862762" y="3260725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81" name="Google Shape;1081;p53"/>
            <p:cNvCxnSpPr/>
            <p:nvPr/>
          </p:nvCxnSpPr>
          <p:spPr>
            <a:xfrm>
              <a:off x="6862762" y="3249612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82" name="Google Shape;1082;p53"/>
            <p:cNvCxnSpPr/>
            <p:nvPr/>
          </p:nvCxnSpPr>
          <p:spPr>
            <a:xfrm>
              <a:off x="7359650" y="3249612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83" name="Google Shape;1083;p53"/>
            <p:cNvSpPr txBox="1"/>
            <p:nvPr/>
          </p:nvSpPr>
          <p:spPr>
            <a:xfrm>
              <a:off x="6862762" y="3249612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53"/>
            <p:cNvSpPr/>
            <p:nvPr/>
          </p:nvSpPr>
          <p:spPr>
            <a:xfrm>
              <a:off x="6858000" y="3155950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53"/>
            <p:cNvSpPr txBox="1"/>
            <p:nvPr/>
          </p:nvSpPr>
          <p:spPr>
            <a:xfrm>
              <a:off x="6996112" y="3176587"/>
              <a:ext cx="223837" cy="18732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53"/>
            <p:cNvSpPr txBox="1"/>
            <p:nvPr/>
          </p:nvSpPr>
          <p:spPr>
            <a:xfrm>
              <a:off x="6886575" y="3073400"/>
              <a:ext cx="45243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2c</a:t>
              </a:r>
              <a:endParaRPr/>
            </a:p>
          </p:txBody>
        </p:sp>
      </p:grpSp>
      <p:grpSp>
        <p:nvGrpSpPr>
          <p:cNvPr id="1087" name="Google Shape;1087;p53"/>
          <p:cNvGrpSpPr/>
          <p:nvPr/>
        </p:nvGrpSpPr>
        <p:grpSpPr>
          <a:xfrm>
            <a:off x="6405562" y="5502275"/>
            <a:ext cx="501650" cy="396875"/>
            <a:chOff x="7296150" y="3425825"/>
            <a:chExt cx="501650" cy="396875"/>
          </a:xfrm>
        </p:grpSpPr>
        <p:sp>
          <p:nvSpPr>
            <p:cNvPr id="1088" name="Google Shape;1088;p53"/>
            <p:cNvSpPr/>
            <p:nvPr/>
          </p:nvSpPr>
          <p:spPr>
            <a:xfrm>
              <a:off x="7300912" y="3613150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89" name="Google Shape;1089;p53"/>
            <p:cNvCxnSpPr/>
            <p:nvPr/>
          </p:nvCxnSpPr>
          <p:spPr>
            <a:xfrm>
              <a:off x="7300912" y="3602037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0" name="Google Shape;1090;p53"/>
            <p:cNvCxnSpPr/>
            <p:nvPr/>
          </p:nvCxnSpPr>
          <p:spPr>
            <a:xfrm>
              <a:off x="7797800" y="3602037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91" name="Google Shape;1091;p53"/>
            <p:cNvSpPr txBox="1"/>
            <p:nvPr/>
          </p:nvSpPr>
          <p:spPr>
            <a:xfrm>
              <a:off x="7300912" y="3602037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53"/>
            <p:cNvSpPr/>
            <p:nvPr/>
          </p:nvSpPr>
          <p:spPr>
            <a:xfrm>
              <a:off x="7296150" y="3508375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53"/>
            <p:cNvSpPr txBox="1"/>
            <p:nvPr/>
          </p:nvSpPr>
          <p:spPr>
            <a:xfrm>
              <a:off x="7434262" y="3529012"/>
              <a:ext cx="225425" cy="17462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53"/>
            <p:cNvSpPr txBox="1"/>
            <p:nvPr/>
          </p:nvSpPr>
          <p:spPr>
            <a:xfrm>
              <a:off x="7318375" y="3425825"/>
              <a:ext cx="4667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2b</a:t>
              </a:r>
              <a:endParaRPr/>
            </a:p>
          </p:txBody>
        </p:sp>
      </p:grpSp>
      <p:sp>
        <p:nvSpPr>
          <p:cNvPr id="1095" name="Google Shape;1095;p53"/>
          <p:cNvSpPr txBox="1"/>
          <p:nvPr/>
        </p:nvSpPr>
        <p:spPr>
          <a:xfrm>
            <a:off x="7656512" y="5159375"/>
            <a:ext cx="8937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networks</a:t>
            </a:r>
            <a:endParaRPr/>
          </a:p>
        </p:txBody>
      </p:sp>
      <p:sp>
        <p:nvSpPr>
          <p:cNvPr id="1096" name="Google Shape;1096;p53"/>
          <p:cNvSpPr/>
          <p:nvPr/>
        </p:nvSpPr>
        <p:spPr>
          <a:xfrm flipH="1">
            <a:off x="292100" y="4772025"/>
            <a:ext cx="1171575" cy="1758950"/>
          </a:xfrm>
          <a:custGeom>
            <a:rect b="b" l="l" r="r" t="t"/>
            <a:pathLst>
              <a:path extrusionOk="0" h="1108" w="73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>
            <a:gsLst>
              <a:gs pos="0">
                <a:srgbClr val="66CC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53"/>
          <p:cNvSpPr txBox="1"/>
          <p:nvPr/>
        </p:nvSpPr>
        <p:spPr>
          <a:xfrm>
            <a:off x="349250" y="5556250"/>
            <a:ext cx="8937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networks</a:t>
            </a:r>
            <a:endParaRPr/>
          </a:p>
        </p:txBody>
      </p:sp>
      <p:cxnSp>
        <p:nvCxnSpPr>
          <p:cNvPr id="1098" name="Google Shape;1098;p53"/>
          <p:cNvCxnSpPr/>
          <p:nvPr/>
        </p:nvCxnSpPr>
        <p:spPr>
          <a:xfrm flipH="1">
            <a:off x="1149350" y="5118100"/>
            <a:ext cx="468312" cy="2682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99" name="Google Shape;1099;p53"/>
          <p:cNvSpPr/>
          <p:nvPr/>
        </p:nvSpPr>
        <p:spPr>
          <a:xfrm>
            <a:off x="4913312" y="5607050"/>
            <a:ext cx="523875" cy="261937"/>
          </a:xfrm>
          <a:custGeom>
            <a:rect b="b" l="l" r="r" t="t"/>
            <a:pathLst>
              <a:path extrusionOk="0" h="420" w="654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53"/>
          <p:cNvSpPr/>
          <p:nvPr/>
        </p:nvSpPr>
        <p:spPr>
          <a:xfrm>
            <a:off x="3552825" y="3990975"/>
            <a:ext cx="973137" cy="795337"/>
          </a:xfrm>
          <a:custGeom>
            <a:rect b="b" l="l" r="r" t="t"/>
            <a:pathLst>
              <a:path extrusionOk="0" h="451" w="1198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53"/>
          <p:cNvSpPr txBox="1"/>
          <p:nvPr/>
        </p:nvSpPr>
        <p:spPr>
          <a:xfrm>
            <a:off x="3875087" y="4148137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102" name="Google Shape;1102;p53"/>
          <p:cNvSpPr txBox="1"/>
          <p:nvPr/>
        </p:nvSpPr>
        <p:spPr>
          <a:xfrm rot="2220000">
            <a:off x="4338637" y="4397375"/>
            <a:ext cx="13017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</a:t>
            </a:r>
            <a:endParaRPr/>
          </a:p>
        </p:txBody>
      </p:sp>
      <p:sp>
        <p:nvSpPr>
          <p:cNvPr id="1103" name="Google Shape;1103;p53"/>
          <p:cNvSpPr txBox="1"/>
          <p:nvPr/>
        </p:nvSpPr>
        <p:spPr>
          <a:xfrm rot="-1080000">
            <a:off x="2935287" y="3878262"/>
            <a:ext cx="7429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cxnSp>
        <p:nvCxnSpPr>
          <p:cNvPr id="1104" name="Google Shape;1104;p53"/>
          <p:cNvCxnSpPr/>
          <p:nvPr/>
        </p:nvCxnSpPr>
        <p:spPr>
          <a:xfrm flipH="1" rot="10800000">
            <a:off x="3981450" y="6088062"/>
            <a:ext cx="423862" cy="14605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05" name="Google Shape;1105;p53"/>
          <p:cNvSpPr/>
          <p:nvPr/>
        </p:nvSpPr>
        <p:spPr>
          <a:xfrm>
            <a:off x="2800350" y="5014912"/>
            <a:ext cx="704850" cy="409575"/>
          </a:xfrm>
          <a:custGeom>
            <a:rect b="b" l="l" r="r" t="t"/>
            <a:pathLst>
              <a:path extrusionOk="0" h="258" w="444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6" name="Google Shape;1106;p53"/>
          <p:cNvCxnSpPr/>
          <p:nvPr/>
        </p:nvCxnSpPr>
        <p:spPr>
          <a:xfrm rot="10800000">
            <a:off x="3989387" y="5603875"/>
            <a:ext cx="0" cy="59372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07" name="Google Shape;1107;p53"/>
          <p:cNvSpPr txBox="1"/>
          <p:nvPr/>
        </p:nvSpPr>
        <p:spPr>
          <a:xfrm>
            <a:off x="3789362" y="6143625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pic>
        <p:nvPicPr>
          <p:cNvPr descr="underline_base" id="1108" name="Google Shape;110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437" y="904875"/>
            <a:ext cx="73136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5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B</a:t>
            </a:r>
            <a:endParaRPr/>
          </a:p>
        </p:txBody>
      </p:sp>
      <p:grpSp>
        <p:nvGrpSpPr>
          <p:cNvPr id="1114" name="Google Shape;1114;p54"/>
          <p:cNvGrpSpPr/>
          <p:nvPr/>
        </p:nvGrpSpPr>
        <p:grpSpPr>
          <a:xfrm>
            <a:off x="260350" y="4514850"/>
            <a:ext cx="1804987" cy="1417637"/>
            <a:chOff x="0" y="0"/>
            <a:chExt cx="2147483647" cy="2147483647"/>
          </a:xfrm>
        </p:grpSpPr>
        <p:sp>
          <p:nvSpPr>
            <p:cNvPr id="1115" name="Google Shape;1115;p54"/>
            <p:cNvSpPr txBox="1"/>
            <p:nvPr/>
          </p:nvSpPr>
          <p:spPr>
            <a:xfrm>
              <a:off x="5852568" y="0"/>
              <a:ext cx="2141444327" cy="214748364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54"/>
            <p:cNvSpPr txBox="1"/>
            <p:nvPr/>
          </p:nvSpPr>
          <p:spPr>
            <a:xfrm>
              <a:off x="313660966" y="307813907"/>
              <a:ext cx="219054273" cy="4617208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54"/>
            <p:cNvSpPr txBox="1"/>
            <p:nvPr/>
          </p:nvSpPr>
          <p:spPr>
            <a:xfrm>
              <a:off x="0" y="221241270"/>
              <a:ext cx="2147483647" cy="14453120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learn from inter-AS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protocol that subnet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1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x </a:t>
              </a: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is reachable via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multiple gateways</a:t>
              </a:r>
              <a:endParaRPr/>
            </a:p>
          </p:txBody>
        </p:sp>
      </p:grpSp>
      <p:grpSp>
        <p:nvGrpSpPr>
          <p:cNvPr id="1118" name="Google Shape;1118;p54"/>
          <p:cNvGrpSpPr/>
          <p:nvPr/>
        </p:nvGrpSpPr>
        <p:grpSpPr>
          <a:xfrm>
            <a:off x="2065337" y="4538662"/>
            <a:ext cx="2271711" cy="1404937"/>
            <a:chOff x="0" y="0"/>
            <a:chExt cx="2147483646" cy="2147483647"/>
          </a:xfrm>
        </p:grpSpPr>
        <p:sp>
          <p:nvSpPr>
            <p:cNvPr id="1119" name="Google Shape;1119;p54"/>
            <p:cNvSpPr txBox="1"/>
            <p:nvPr/>
          </p:nvSpPr>
          <p:spPr>
            <a:xfrm>
              <a:off x="288132241" y="0"/>
              <a:ext cx="1701779481" cy="214748364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54"/>
            <p:cNvSpPr txBox="1"/>
            <p:nvPr/>
          </p:nvSpPr>
          <p:spPr>
            <a:xfrm>
              <a:off x="153069955" y="4851997"/>
              <a:ext cx="1994413691" cy="2118365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use routing info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from intra-AS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protocol to determine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costs of least-cost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paths to each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of the gateways</a:t>
              </a:r>
              <a:endParaRPr/>
            </a:p>
          </p:txBody>
        </p:sp>
        <p:cxnSp>
          <p:nvCxnSpPr>
            <p:cNvPr id="1121" name="Google Shape;1121;p54"/>
            <p:cNvCxnSpPr/>
            <p:nvPr/>
          </p:nvCxnSpPr>
          <p:spPr>
            <a:xfrm flipH="1" rot="10800000">
              <a:off x="0" y="975466751"/>
              <a:ext cx="279128283" cy="1941227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1122" name="Google Shape;1122;p54"/>
          <p:cNvGrpSpPr/>
          <p:nvPr/>
        </p:nvGrpSpPr>
        <p:grpSpPr>
          <a:xfrm>
            <a:off x="4176712" y="4527550"/>
            <a:ext cx="2200275" cy="1403350"/>
            <a:chOff x="0" y="0"/>
            <a:chExt cx="2147483647" cy="2147483647"/>
          </a:xfrm>
        </p:grpSpPr>
        <p:sp>
          <p:nvSpPr>
            <p:cNvPr id="1123" name="Google Shape;1123;p54"/>
            <p:cNvSpPr txBox="1"/>
            <p:nvPr/>
          </p:nvSpPr>
          <p:spPr>
            <a:xfrm>
              <a:off x="381155096" y="0"/>
              <a:ext cx="1757032168" cy="214748364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54"/>
            <p:cNvSpPr txBox="1"/>
            <p:nvPr/>
          </p:nvSpPr>
          <p:spPr>
            <a:xfrm>
              <a:off x="390451478" y="206489897"/>
              <a:ext cx="1757032168" cy="1460027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hot potato routing: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choose the gateway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that has the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smallest least cost</a:t>
              </a:r>
              <a:endParaRPr/>
            </a:p>
          </p:txBody>
        </p:sp>
        <p:cxnSp>
          <p:nvCxnSpPr>
            <p:cNvPr id="1125" name="Google Shape;1125;p54"/>
            <p:cNvCxnSpPr/>
            <p:nvPr/>
          </p:nvCxnSpPr>
          <p:spPr>
            <a:xfrm>
              <a:off x="0" y="993576471"/>
              <a:ext cx="37030875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1126" name="Google Shape;1126;p54"/>
          <p:cNvGrpSpPr/>
          <p:nvPr/>
        </p:nvGrpSpPr>
        <p:grpSpPr>
          <a:xfrm>
            <a:off x="6370637" y="4508500"/>
            <a:ext cx="2305050" cy="1416050"/>
            <a:chOff x="0" y="0"/>
            <a:chExt cx="2147483647" cy="2147483647"/>
          </a:xfrm>
        </p:grpSpPr>
        <p:sp>
          <p:nvSpPr>
            <p:cNvPr id="1127" name="Google Shape;1127;p54"/>
            <p:cNvSpPr txBox="1"/>
            <p:nvPr/>
          </p:nvSpPr>
          <p:spPr>
            <a:xfrm>
              <a:off x="365169961" y="7224208"/>
              <a:ext cx="1676531117" cy="213104881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54"/>
            <p:cNvSpPr txBox="1"/>
            <p:nvPr/>
          </p:nvSpPr>
          <p:spPr>
            <a:xfrm>
              <a:off x="328875270" y="0"/>
              <a:ext cx="1818608376" cy="2147483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determine from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forwarding table the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interface </a:t>
              </a:r>
              <a:r>
                <a:rPr b="0" i="0" lang="en-US" sz="1400" u="none">
                  <a:solidFill>
                    <a:srgbClr val="000099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I</a:t>
              </a: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 that leads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to least-cost gateway.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Enter</a:t>
              </a:r>
              <a:r>
                <a:rPr b="0" i="1" lang="en-US" sz="1400" u="none">
                  <a:solidFill>
                    <a:srgbClr val="CC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(x,I)  </a:t>
              </a: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in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forwarding table</a:t>
              </a:r>
              <a:endParaRPr/>
            </a:p>
          </p:txBody>
        </p:sp>
        <p:cxnSp>
          <p:nvCxnSpPr>
            <p:cNvPr id="1129" name="Google Shape;1129;p54"/>
            <p:cNvCxnSpPr/>
            <p:nvPr/>
          </p:nvCxnSpPr>
          <p:spPr>
            <a:xfrm>
              <a:off x="0" y="1054687786"/>
              <a:ext cx="37995418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130" name="Google Shape;1130;p54"/>
          <p:cNvSpPr txBox="1"/>
          <p:nvPr>
            <p:ph type="title"/>
          </p:nvPr>
        </p:nvSpPr>
        <p:spPr>
          <a:xfrm>
            <a:off x="428625" y="0"/>
            <a:ext cx="876458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Example: choosing among multiple ASes</a:t>
            </a:r>
            <a:endParaRPr/>
          </a:p>
        </p:txBody>
      </p:sp>
      <p:sp>
        <p:nvSpPr>
          <p:cNvPr id="1131" name="Google Shape;1131;p54"/>
          <p:cNvSpPr txBox="1"/>
          <p:nvPr>
            <p:ph idx="1" type="body"/>
          </p:nvPr>
        </p:nvSpPr>
        <p:spPr>
          <a:xfrm>
            <a:off x="409575" y="1250950"/>
            <a:ext cx="7991475" cy="275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more than one gateway can be used, then the router must determine which one packets must be forwarded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one common approach is the: </a:t>
            </a:r>
            <a:r>
              <a:rPr b="1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hot-potato routing</a:t>
            </a:r>
            <a:endParaRPr/>
          </a:p>
          <a:p>
            <a:pPr indent="-22733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1" i="1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hot potato routing: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AS gets rid of the packet as quickly as possible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packet towards closest of the two (or the many) routers</a:t>
            </a:r>
            <a:endParaRPr/>
          </a:p>
          <a:p>
            <a:pPr indent="-260350" lvl="0" marL="3429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1132" name="Google Shape;113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437" y="760412"/>
            <a:ext cx="73136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5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B</a:t>
            </a:r>
            <a:endParaRPr/>
          </a:p>
        </p:txBody>
      </p:sp>
      <p:pic>
        <p:nvPicPr>
          <p:cNvPr descr="underline_base" id="1138" name="Google Shape;113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737" y="854075"/>
            <a:ext cx="41132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9" name="Google Shape;1139;p55"/>
          <p:cNvGrpSpPr/>
          <p:nvPr/>
        </p:nvGrpSpPr>
        <p:grpSpPr>
          <a:xfrm>
            <a:off x="1106487" y="2374900"/>
            <a:ext cx="5691188" cy="2765425"/>
            <a:chOff x="1033462" y="2335212"/>
            <a:chExt cx="5691188" cy="2765425"/>
          </a:xfrm>
        </p:grpSpPr>
        <p:sp>
          <p:nvSpPr>
            <p:cNvPr id="1140" name="Google Shape;1140;p55"/>
            <p:cNvSpPr/>
            <p:nvPr/>
          </p:nvSpPr>
          <p:spPr>
            <a:xfrm>
              <a:off x="1033462" y="2335212"/>
              <a:ext cx="1138237" cy="522287"/>
            </a:xfrm>
            <a:prstGeom prst="irregularSeal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1" name="Google Shape;1141;p55"/>
            <p:cNvGrpSpPr/>
            <p:nvPr/>
          </p:nvGrpSpPr>
          <p:grpSpPr>
            <a:xfrm>
              <a:off x="1133475" y="2357437"/>
              <a:ext cx="5591175" cy="2743200"/>
              <a:chOff x="849312" y="1171575"/>
              <a:chExt cx="5591175" cy="2743200"/>
            </a:xfrm>
          </p:grpSpPr>
          <p:grpSp>
            <p:nvGrpSpPr>
              <p:cNvPr id="1142" name="Google Shape;1142;p55"/>
              <p:cNvGrpSpPr/>
              <p:nvPr/>
            </p:nvGrpSpPr>
            <p:grpSpPr>
              <a:xfrm>
                <a:off x="1981200" y="1316037"/>
                <a:ext cx="501650" cy="336550"/>
                <a:chOff x="3316287" y="2717800"/>
                <a:chExt cx="501650" cy="336550"/>
              </a:xfrm>
            </p:grpSpPr>
            <p:sp>
              <p:nvSpPr>
                <p:cNvPr id="1143" name="Google Shape;1143;p55"/>
                <p:cNvSpPr/>
                <p:nvPr/>
              </p:nvSpPr>
              <p:spPr>
                <a:xfrm>
                  <a:off x="3321050" y="2855912"/>
                  <a:ext cx="496887" cy="128587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144" name="Google Shape;1144;p55"/>
                <p:cNvCxnSpPr/>
                <p:nvPr/>
              </p:nvCxnSpPr>
              <p:spPr>
                <a:xfrm>
                  <a:off x="3321050" y="2844800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45" name="Google Shape;1145;p55"/>
                <p:cNvCxnSpPr/>
                <p:nvPr/>
              </p:nvCxnSpPr>
              <p:spPr>
                <a:xfrm>
                  <a:off x="3817937" y="2844800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1146" name="Google Shape;1146;p55"/>
                <p:cNvSpPr txBox="1"/>
                <p:nvPr/>
              </p:nvSpPr>
              <p:spPr>
                <a:xfrm>
                  <a:off x="3321050" y="2844800"/>
                  <a:ext cx="492125" cy="77787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7" name="Google Shape;1147;p55"/>
                <p:cNvSpPr/>
                <p:nvPr/>
              </p:nvSpPr>
              <p:spPr>
                <a:xfrm>
                  <a:off x="3316287" y="2751137"/>
                  <a:ext cx="496887" cy="150812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48" name="Google Shape;1148;p55"/>
                <p:cNvGrpSpPr/>
                <p:nvPr/>
              </p:nvGrpSpPr>
              <p:grpSpPr>
                <a:xfrm>
                  <a:off x="3340100" y="2717800"/>
                  <a:ext cx="442912" cy="336550"/>
                  <a:chOff x="4630737" y="3898900"/>
                  <a:chExt cx="447675" cy="336550"/>
                </a:xfrm>
              </p:grpSpPr>
              <p:sp>
                <p:nvSpPr>
                  <p:cNvPr id="1149" name="Google Shape;1149;p55"/>
                  <p:cNvSpPr txBox="1"/>
                  <p:nvPr/>
                </p:nvSpPr>
                <p:spPr>
                  <a:xfrm>
                    <a:off x="4733925" y="3952875"/>
                    <a:ext cx="231775" cy="209550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50" name="Google Shape;1150;p55"/>
                  <p:cNvSpPr txBox="1"/>
                  <p:nvPr/>
                </p:nvSpPr>
                <p:spPr>
                  <a:xfrm>
                    <a:off x="4630737" y="3898900"/>
                    <a:ext cx="447675" cy="3365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Arial"/>
                      <a:buNone/>
                    </a:pPr>
                    <a:r>
                      <a:rPr b="0" i="0" lang="en-US" sz="16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R1</a:t>
                    </a:r>
                    <a:endParaRPr/>
                  </a:p>
                </p:txBody>
              </p:sp>
            </p:grpSp>
          </p:grpSp>
          <p:grpSp>
            <p:nvGrpSpPr>
              <p:cNvPr id="1151" name="Google Shape;1151;p55"/>
              <p:cNvGrpSpPr/>
              <p:nvPr/>
            </p:nvGrpSpPr>
            <p:grpSpPr>
              <a:xfrm>
                <a:off x="1981200" y="1960562"/>
                <a:ext cx="501650" cy="336550"/>
                <a:chOff x="3316287" y="2717800"/>
                <a:chExt cx="501650" cy="336550"/>
              </a:xfrm>
            </p:grpSpPr>
            <p:sp>
              <p:nvSpPr>
                <p:cNvPr id="1152" name="Google Shape;1152;p55"/>
                <p:cNvSpPr/>
                <p:nvPr/>
              </p:nvSpPr>
              <p:spPr>
                <a:xfrm>
                  <a:off x="3321050" y="2855912"/>
                  <a:ext cx="496887" cy="128587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153" name="Google Shape;1153;p55"/>
                <p:cNvCxnSpPr/>
                <p:nvPr/>
              </p:nvCxnSpPr>
              <p:spPr>
                <a:xfrm>
                  <a:off x="3321050" y="2844800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54" name="Google Shape;1154;p55"/>
                <p:cNvCxnSpPr/>
                <p:nvPr/>
              </p:nvCxnSpPr>
              <p:spPr>
                <a:xfrm>
                  <a:off x="3817937" y="2844800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1155" name="Google Shape;1155;p55"/>
                <p:cNvSpPr txBox="1"/>
                <p:nvPr/>
              </p:nvSpPr>
              <p:spPr>
                <a:xfrm>
                  <a:off x="3321050" y="2844800"/>
                  <a:ext cx="492125" cy="77787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6" name="Google Shape;1156;p55"/>
                <p:cNvSpPr/>
                <p:nvPr/>
              </p:nvSpPr>
              <p:spPr>
                <a:xfrm>
                  <a:off x="3316287" y="2751137"/>
                  <a:ext cx="496887" cy="150812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57" name="Google Shape;1157;p55"/>
                <p:cNvGrpSpPr/>
                <p:nvPr/>
              </p:nvGrpSpPr>
              <p:grpSpPr>
                <a:xfrm>
                  <a:off x="3340100" y="2717800"/>
                  <a:ext cx="442912" cy="336550"/>
                  <a:chOff x="4630737" y="3898900"/>
                  <a:chExt cx="447675" cy="336550"/>
                </a:xfrm>
              </p:grpSpPr>
              <p:sp>
                <p:nvSpPr>
                  <p:cNvPr id="1158" name="Google Shape;1158;p55"/>
                  <p:cNvSpPr txBox="1"/>
                  <p:nvPr/>
                </p:nvSpPr>
                <p:spPr>
                  <a:xfrm>
                    <a:off x="4733925" y="3952875"/>
                    <a:ext cx="231775" cy="209550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59" name="Google Shape;1159;p55"/>
                  <p:cNvSpPr txBox="1"/>
                  <p:nvPr/>
                </p:nvSpPr>
                <p:spPr>
                  <a:xfrm>
                    <a:off x="4630737" y="3898900"/>
                    <a:ext cx="447675" cy="3365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Arial"/>
                      <a:buNone/>
                    </a:pPr>
                    <a:r>
                      <a:rPr b="0" i="0" lang="en-US" sz="16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R2</a:t>
                    </a:r>
                    <a:endParaRPr/>
                  </a:p>
                </p:txBody>
              </p:sp>
            </p:grpSp>
          </p:grpSp>
          <p:grpSp>
            <p:nvGrpSpPr>
              <p:cNvPr id="1160" name="Google Shape;1160;p55"/>
              <p:cNvGrpSpPr/>
              <p:nvPr/>
            </p:nvGrpSpPr>
            <p:grpSpPr>
              <a:xfrm>
                <a:off x="1447800" y="2738437"/>
                <a:ext cx="501650" cy="336550"/>
                <a:chOff x="3316287" y="2717800"/>
                <a:chExt cx="501650" cy="336550"/>
              </a:xfrm>
            </p:grpSpPr>
            <p:sp>
              <p:nvSpPr>
                <p:cNvPr id="1161" name="Google Shape;1161;p55"/>
                <p:cNvSpPr/>
                <p:nvPr/>
              </p:nvSpPr>
              <p:spPr>
                <a:xfrm>
                  <a:off x="3321050" y="2855912"/>
                  <a:ext cx="496887" cy="128587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162" name="Google Shape;1162;p55"/>
                <p:cNvCxnSpPr/>
                <p:nvPr/>
              </p:nvCxnSpPr>
              <p:spPr>
                <a:xfrm>
                  <a:off x="3321050" y="2844800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63" name="Google Shape;1163;p55"/>
                <p:cNvCxnSpPr/>
                <p:nvPr/>
              </p:nvCxnSpPr>
              <p:spPr>
                <a:xfrm>
                  <a:off x="3817937" y="2844800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1164" name="Google Shape;1164;p55"/>
                <p:cNvSpPr txBox="1"/>
                <p:nvPr/>
              </p:nvSpPr>
              <p:spPr>
                <a:xfrm>
                  <a:off x="3321050" y="2844800"/>
                  <a:ext cx="492125" cy="77787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5" name="Google Shape;1165;p55"/>
                <p:cNvSpPr/>
                <p:nvPr/>
              </p:nvSpPr>
              <p:spPr>
                <a:xfrm>
                  <a:off x="3316287" y="2751137"/>
                  <a:ext cx="496887" cy="150812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66" name="Google Shape;1166;p55"/>
                <p:cNvGrpSpPr/>
                <p:nvPr/>
              </p:nvGrpSpPr>
              <p:grpSpPr>
                <a:xfrm>
                  <a:off x="3340100" y="2717800"/>
                  <a:ext cx="442912" cy="336550"/>
                  <a:chOff x="4630737" y="3898900"/>
                  <a:chExt cx="447675" cy="336550"/>
                </a:xfrm>
              </p:grpSpPr>
              <p:sp>
                <p:nvSpPr>
                  <p:cNvPr id="1167" name="Google Shape;1167;p55"/>
                  <p:cNvSpPr txBox="1"/>
                  <p:nvPr/>
                </p:nvSpPr>
                <p:spPr>
                  <a:xfrm>
                    <a:off x="4733925" y="3952875"/>
                    <a:ext cx="231775" cy="209550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68" name="Google Shape;1168;p55"/>
                  <p:cNvSpPr txBox="1"/>
                  <p:nvPr/>
                </p:nvSpPr>
                <p:spPr>
                  <a:xfrm>
                    <a:off x="4630737" y="3898900"/>
                    <a:ext cx="447675" cy="3365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Arial"/>
                      <a:buNone/>
                    </a:pPr>
                    <a:r>
                      <a:rPr b="0" i="0" lang="en-US" sz="16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R3</a:t>
                    </a:r>
                    <a:endParaRPr/>
                  </a:p>
                </p:txBody>
              </p:sp>
            </p:grpSp>
          </p:grpSp>
          <p:grpSp>
            <p:nvGrpSpPr>
              <p:cNvPr id="1169" name="Google Shape;1169;p55"/>
              <p:cNvGrpSpPr/>
              <p:nvPr/>
            </p:nvGrpSpPr>
            <p:grpSpPr>
              <a:xfrm>
                <a:off x="2509837" y="2738437"/>
                <a:ext cx="501650" cy="336550"/>
                <a:chOff x="3316287" y="2717800"/>
                <a:chExt cx="501650" cy="336550"/>
              </a:xfrm>
            </p:grpSpPr>
            <p:sp>
              <p:nvSpPr>
                <p:cNvPr id="1170" name="Google Shape;1170;p55"/>
                <p:cNvSpPr/>
                <p:nvPr/>
              </p:nvSpPr>
              <p:spPr>
                <a:xfrm>
                  <a:off x="3321050" y="2855912"/>
                  <a:ext cx="496887" cy="128587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171" name="Google Shape;1171;p55"/>
                <p:cNvCxnSpPr/>
                <p:nvPr/>
              </p:nvCxnSpPr>
              <p:spPr>
                <a:xfrm>
                  <a:off x="3321050" y="2844800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72" name="Google Shape;1172;p55"/>
                <p:cNvCxnSpPr/>
                <p:nvPr/>
              </p:nvCxnSpPr>
              <p:spPr>
                <a:xfrm>
                  <a:off x="3817937" y="2844800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1173" name="Google Shape;1173;p55"/>
                <p:cNvSpPr txBox="1"/>
                <p:nvPr/>
              </p:nvSpPr>
              <p:spPr>
                <a:xfrm>
                  <a:off x="3321050" y="2844800"/>
                  <a:ext cx="492125" cy="77787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4" name="Google Shape;1174;p55"/>
                <p:cNvSpPr/>
                <p:nvPr/>
              </p:nvSpPr>
              <p:spPr>
                <a:xfrm>
                  <a:off x="3316287" y="2751137"/>
                  <a:ext cx="496887" cy="150812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75" name="Google Shape;1175;p55"/>
                <p:cNvGrpSpPr/>
                <p:nvPr/>
              </p:nvGrpSpPr>
              <p:grpSpPr>
                <a:xfrm>
                  <a:off x="3340100" y="2717800"/>
                  <a:ext cx="442912" cy="336550"/>
                  <a:chOff x="4630737" y="3898900"/>
                  <a:chExt cx="447675" cy="336550"/>
                </a:xfrm>
              </p:grpSpPr>
              <p:sp>
                <p:nvSpPr>
                  <p:cNvPr id="1176" name="Google Shape;1176;p55"/>
                  <p:cNvSpPr txBox="1"/>
                  <p:nvPr/>
                </p:nvSpPr>
                <p:spPr>
                  <a:xfrm>
                    <a:off x="4733925" y="3952875"/>
                    <a:ext cx="231775" cy="209550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77" name="Google Shape;1177;p55"/>
                  <p:cNvSpPr txBox="1"/>
                  <p:nvPr/>
                </p:nvSpPr>
                <p:spPr>
                  <a:xfrm>
                    <a:off x="4630737" y="3898900"/>
                    <a:ext cx="447675" cy="3365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Arial"/>
                      <a:buNone/>
                    </a:pPr>
                    <a:r>
                      <a:rPr b="0" i="0" lang="en-US" sz="16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R4</a:t>
                    </a:r>
                    <a:endParaRPr/>
                  </a:p>
                </p:txBody>
              </p:sp>
            </p:grpSp>
          </p:grpSp>
          <p:cxnSp>
            <p:nvCxnSpPr>
              <p:cNvPr id="1178" name="Google Shape;1178;p55"/>
              <p:cNvCxnSpPr/>
              <p:nvPr/>
            </p:nvCxnSpPr>
            <p:spPr>
              <a:xfrm>
                <a:off x="2228850" y="1562100"/>
                <a:ext cx="0" cy="4349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179" name="Google Shape;1179;p55"/>
              <p:cNvCxnSpPr/>
              <p:nvPr/>
            </p:nvCxnSpPr>
            <p:spPr>
              <a:xfrm flipH="1">
                <a:off x="1741487" y="2238375"/>
                <a:ext cx="471487" cy="5159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180" name="Google Shape;1180;p55"/>
              <p:cNvCxnSpPr/>
              <p:nvPr/>
            </p:nvCxnSpPr>
            <p:spPr>
              <a:xfrm>
                <a:off x="2259012" y="2247900"/>
                <a:ext cx="471487" cy="5159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181" name="Google Shape;1181;p55"/>
              <p:cNvSpPr txBox="1"/>
              <p:nvPr/>
            </p:nvSpPr>
            <p:spPr>
              <a:xfrm>
                <a:off x="1503362" y="3273425"/>
                <a:ext cx="1276350" cy="641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source</a:t>
                </a:r>
                <a:br>
                  <a:rPr b="0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b="0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duplication</a:t>
                </a:r>
                <a:endParaRPr/>
              </a:p>
            </p:txBody>
          </p:sp>
          <p:cxnSp>
            <p:nvCxnSpPr>
              <p:cNvPr id="1182" name="Google Shape;1182;p55"/>
              <p:cNvCxnSpPr/>
              <p:nvPr/>
            </p:nvCxnSpPr>
            <p:spPr>
              <a:xfrm flipH="1">
                <a:off x="2289175" y="1606550"/>
                <a:ext cx="7937" cy="38100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1183" name="Google Shape;1183;p55"/>
              <p:cNvSpPr/>
              <p:nvPr/>
            </p:nvSpPr>
            <p:spPr>
              <a:xfrm>
                <a:off x="2397125" y="1597025"/>
                <a:ext cx="454025" cy="1181100"/>
              </a:xfrm>
              <a:custGeom>
                <a:rect b="b" l="l" r="r" t="t"/>
                <a:pathLst>
                  <a:path extrusionOk="0" h="744" w="286">
                    <a:moveTo>
                      <a:pt x="0" y="0"/>
                    </a:moveTo>
                    <a:lnTo>
                      <a:pt x="11" y="425"/>
                    </a:lnTo>
                    <a:lnTo>
                      <a:pt x="286" y="744"/>
                    </a:lnTo>
                  </a:path>
                </a:pathLst>
              </a:custGeom>
              <a:noFill/>
              <a:ln cap="flat" cmpd="sng" w="571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55"/>
              <p:cNvSpPr/>
              <p:nvPr/>
            </p:nvSpPr>
            <p:spPr>
              <a:xfrm flipH="1">
                <a:off x="1608137" y="1589087"/>
                <a:ext cx="454025" cy="1181100"/>
              </a:xfrm>
              <a:custGeom>
                <a:rect b="b" l="l" r="r" t="t"/>
                <a:pathLst>
                  <a:path extrusionOk="0" h="744" w="286">
                    <a:moveTo>
                      <a:pt x="0" y="0"/>
                    </a:moveTo>
                    <a:lnTo>
                      <a:pt x="11" y="425"/>
                    </a:lnTo>
                    <a:lnTo>
                      <a:pt x="286" y="744"/>
                    </a:lnTo>
                  </a:path>
                </a:pathLst>
              </a:custGeom>
              <a:noFill/>
              <a:ln cap="flat" cmpd="sng" w="571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85" name="Google Shape;1185;p55"/>
              <p:cNvGrpSpPr/>
              <p:nvPr/>
            </p:nvGrpSpPr>
            <p:grpSpPr>
              <a:xfrm>
                <a:off x="4503737" y="1319212"/>
                <a:ext cx="501650" cy="336550"/>
                <a:chOff x="3316287" y="2717800"/>
                <a:chExt cx="501650" cy="336550"/>
              </a:xfrm>
            </p:grpSpPr>
            <p:sp>
              <p:nvSpPr>
                <p:cNvPr id="1186" name="Google Shape;1186;p55"/>
                <p:cNvSpPr/>
                <p:nvPr/>
              </p:nvSpPr>
              <p:spPr>
                <a:xfrm>
                  <a:off x="3321050" y="2855912"/>
                  <a:ext cx="496887" cy="128587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187" name="Google Shape;1187;p55"/>
                <p:cNvCxnSpPr/>
                <p:nvPr/>
              </p:nvCxnSpPr>
              <p:spPr>
                <a:xfrm>
                  <a:off x="3321050" y="2844800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88" name="Google Shape;1188;p55"/>
                <p:cNvCxnSpPr/>
                <p:nvPr/>
              </p:nvCxnSpPr>
              <p:spPr>
                <a:xfrm>
                  <a:off x="3817937" y="2844800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1189" name="Google Shape;1189;p55"/>
                <p:cNvSpPr txBox="1"/>
                <p:nvPr/>
              </p:nvSpPr>
              <p:spPr>
                <a:xfrm>
                  <a:off x="3321050" y="2844800"/>
                  <a:ext cx="492125" cy="77787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0" name="Google Shape;1190;p55"/>
                <p:cNvSpPr/>
                <p:nvPr/>
              </p:nvSpPr>
              <p:spPr>
                <a:xfrm>
                  <a:off x="3316287" y="2751137"/>
                  <a:ext cx="496887" cy="150812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91" name="Google Shape;1191;p55"/>
                <p:cNvGrpSpPr/>
                <p:nvPr/>
              </p:nvGrpSpPr>
              <p:grpSpPr>
                <a:xfrm>
                  <a:off x="3340100" y="2717800"/>
                  <a:ext cx="442912" cy="336550"/>
                  <a:chOff x="4630737" y="3898900"/>
                  <a:chExt cx="447675" cy="336550"/>
                </a:xfrm>
              </p:grpSpPr>
              <p:sp>
                <p:nvSpPr>
                  <p:cNvPr id="1192" name="Google Shape;1192;p55"/>
                  <p:cNvSpPr txBox="1"/>
                  <p:nvPr/>
                </p:nvSpPr>
                <p:spPr>
                  <a:xfrm>
                    <a:off x="4733925" y="3952875"/>
                    <a:ext cx="231775" cy="209550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93" name="Google Shape;1193;p55"/>
                  <p:cNvSpPr txBox="1"/>
                  <p:nvPr/>
                </p:nvSpPr>
                <p:spPr>
                  <a:xfrm>
                    <a:off x="4630737" y="3898900"/>
                    <a:ext cx="447675" cy="3365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Arial"/>
                      <a:buNone/>
                    </a:pPr>
                    <a:r>
                      <a:rPr b="0" i="0" lang="en-US" sz="16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R1</a:t>
                    </a:r>
                    <a:endParaRPr/>
                  </a:p>
                </p:txBody>
              </p:sp>
            </p:grpSp>
          </p:grpSp>
          <p:grpSp>
            <p:nvGrpSpPr>
              <p:cNvPr id="1194" name="Google Shape;1194;p55"/>
              <p:cNvGrpSpPr/>
              <p:nvPr/>
            </p:nvGrpSpPr>
            <p:grpSpPr>
              <a:xfrm>
                <a:off x="4503737" y="1954212"/>
                <a:ext cx="501650" cy="336550"/>
                <a:chOff x="3316287" y="2717800"/>
                <a:chExt cx="501650" cy="336550"/>
              </a:xfrm>
            </p:grpSpPr>
            <p:sp>
              <p:nvSpPr>
                <p:cNvPr id="1195" name="Google Shape;1195;p55"/>
                <p:cNvSpPr/>
                <p:nvPr/>
              </p:nvSpPr>
              <p:spPr>
                <a:xfrm>
                  <a:off x="3321050" y="2855912"/>
                  <a:ext cx="496887" cy="128587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196" name="Google Shape;1196;p55"/>
                <p:cNvCxnSpPr/>
                <p:nvPr/>
              </p:nvCxnSpPr>
              <p:spPr>
                <a:xfrm>
                  <a:off x="3321050" y="2844800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97" name="Google Shape;1197;p55"/>
                <p:cNvCxnSpPr/>
                <p:nvPr/>
              </p:nvCxnSpPr>
              <p:spPr>
                <a:xfrm>
                  <a:off x="3817937" y="2844800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1198" name="Google Shape;1198;p55"/>
                <p:cNvSpPr txBox="1"/>
                <p:nvPr/>
              </p:nvSpPr>
              <p:spPr>
                <a:xfrm>
                  <a:off x="3321050" y="2844800"/>
                  <a:ext cx="492125" cy="77787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9" name="Google Shape;1199;p55"/>
                <p:cNvSpPr/>
                <p:nvPr/>
              </p:nvSpPr>
              <p:spPr>
                <a:xfrm>
                  <a:off x="3316287" y="2751137"/>
                  <a:ext cx="496887" cy="150812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200" name="Google Shape;1200;p55"/>
                <p:cNvGrpSpPr/>
                <p:nvPr/>
              </p:nvGrpSpPr>
              <p:grpSpPr>
                <a:xfrm>
                  <a:off x="3340100" y="2717800"/>
                  <a:ext cx="442912" cy="336550"/>
                  <a:chOff x="4630737" y="3898900"/>
                  <a:chExt cx="447675" cy="336550"/>
                </a:xfrm>
              </p:grpSpPr>
              <p:sp>
                <p:nvSpPr>
                  <p:cNvPr id="1201" name="Google Shape;1201;p55"/>
                  <p:cNvSpPr txBox="1"/>
                  <p:nvPr/>
                </p:nvSpPr>
                <p:spPr>
                  <a:xfrm>
                    <a:off x="4733925" y="3952875"/>
                    <a:ext cx="231775" cy="209550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02" name="Google Shape;1202;p55"/>
                  <p:cNvSpPr txBox="1"/>
                  <p:nvPr/>
                </p:nvSpPr>
                <p:spPr>
                  <a:xfrm>
                    <a:off x="4630737" y="3898900"/>
                    <a:ext cx="447675" cy="3365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Arial"/>
                      <a:buNone/>
                    </a:pPr>
                    <a:r>
                      <a:rPr b="0" i="0" lang="en-US" sz="16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R2</a:t>
                    </a:r>
                    <a:endParaRPr/>
                  </a:p>
                </p:txBody>
              </p:sp>
            </p:grpSp>
          </p:grpSp>
          <p:grpSp>
            <p:nvGrpSpPr>
              <p:cNvPr id="1203" name="Google Shape;1203;p55"/>
              <p:cNvGrpSpPr/>
              <p:nvPr/>
            </p:nvGrpSpPr>
            <p:grpSpPr>
              <a:xfrm>
                <a:off x="3970337" y="2732087"/>
                <a:ext cx="501650" cy="336550"/>
                <a:chOff x="3316287" y="2717800"/>
                <a:chExt cx="501650" cy="336550"/>
              </a:xfrm>
            </p:grpSpPr>
            <p:sp>
              <p:nvSpPr>
                <p:cNvPr id="1204" name="Google Shape;1204;p55"/>
                <p:cNvSpPr/>
                <p:nvPr/>
              </p:nvSpPr>
              <p:spPr>
                <a:xfrm>
                  <a:off x="3321050" y="2855912"/>
                  <a:ext cx="496887" cy="128587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205" name="Google Shape;1205;p55"/>
                <p:cNvCxnSpPr/>
                <p:nvPr/>
              </p:nvCxnSpPr>
              <p:spPr>
                <a:xfrm>
                  <a:off x="3321050" y="2844800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06" name="Google Shape;1206;p55"/>
                <p:cNvCxnSpPr/>
                <p:nvPr/>
              </p:nvCxnSpPr>
              <p:spPr>
                <a:xfrm>
                  <a:off x="3817937" y="2844800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1207" name="Google Shape;1207;p55"/>
                <p:cNvSpPr txBox="1"/>
                <p:nvPr/>
              </p:nvSpPr>
              <p:spPr>
                <a:xfrm>
                  <a:off x="3321050" y="2844800"/>
                  <a:ext cx="492125" cy="77787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8" name="Google Shape;1208;p55"/>
                <p:cNvSpPr/>
                <p:nvPr/>
              </p:nvSpPr>
              <p:spPr>
                <a:xfrm>
                  <a:off x="3316287" y="2751137"/>
                  <a:ext cx="496887" cy="150812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209" name="Google Shape;1209;p55"/>
                <p:cNvGrpSpPr/>
                <p:nvPr/>
              </p:nvGrpSpPr>
              <p:grpSpPr>
                <a:xfrm>
                  <a:off x="3340100" y="2717800"/>
                  <a:ext cx="442912" cy="336550"/>
                  <a:chOff x="4630737" y="3898900"/>
                  <a:chExt cx="447675" cy="336550"/>
                </a:xfrm>
              </p:grpSpPr>
              <p:sp>
                <p:nvSpPr>
                  <p:cNvPr id="1210" name="Google Shape;1210;p55"/>
                  <p:cNvSpPr txBox="1"/>
                  <p:nvPr/>
                </p:nvSpPr>
                <p:spPr>
                  <a:xfrm>
                    <a:off x="4733925" y="3952875"/>
                    <a:ext cx="231775" cy="209550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11" name="Google Shape;1211;p55"/>
                  <p:cNvSpPr txBox="1"/>
                  <p:nvPr/>
                </p:nvSpPr>
                <p:spPr>
                  <a:xfrm>
                    <a:off x="4630737" y="3898900"/>
                    <a:ext cx="447675" cy="3365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Arial"/>
                      <a:buNone/>
                    </a:pPr>
                    <a:r>
                      <a:rPr b="0" i="0" lang="en-US" sz="16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R3</a:t>
                    </a:r>
                    <a:endParaRPr/>
                  </a:p>
                </p:txBody>
              </p:sp>
            </p:grpSp>
          </p:grpSp>
          <p:grpSp>
            <p:nvGrpSpPr>
              <p:cNvPr id="1212" name="Google Shape;1212;p55"/>
              <p:cNvGrpSpPr/>
              <p:nvPr/>
            </p:nvGrpSpPr>
            <p:grpSpPr>
              <a:xfrm>
                <a:off x="5032375" y="2732087"/>
                <a:ext cx="501650" cy="336550"/>
                <a:chOff x="3316287" y="2717800"/>
                <a:chExt cx="501650" cy="336550"/>
              </a:xfrm>
            </p:grpSpPr>
            <p:sp>
              <p:nvSpPr>
                <p:cNvPr id="1213" name="Google Shape;1213;p55"/>
                <p:cNvSpPr/>
                <p:nvPr/>
              </p:nvSpPr>
              <p:spPr>
                <a:xfrm>
                  <a:off x="3321050" y="2855912"/>
                  <a:ext cx="496887" cy="128587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214" name="Google Shape;1214;p55"/>
                <p:cNvCxnSpPr/>
                <p:nvPr/>
              </p:nvCxnSpPr>
              <p:spPr>
                <a:xfrm>
                  <a:off x="3321050" y="2844800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15" name="Google Shape;1215;p55"/>
                <p:cNvCxnSpPr/>
                <p:nvPr/>
              </p:nvCxnSpPr>
              <p:spPr>
                <a:xfrm>
                  <a:off x="3817937" y="2844800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1216" name="Google Shape;1216;p55"/>
                <p:cNvSpPr txBox="1"/>
                <p:nvPr/>
              </p:nvSpPr>
              <p:spPr>
                <a:xfrm>
                  <a:off x="3321050" y="2844800"/>
                  <a:ext cx="492125" cy="77787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7" name="Google Shape;1217;p55"/>
                <p:cNvSpPr/>
                <p:nvPr/>
              </p:nvSpPr>
              <p:spPr>
                <a:xfrm>
                  <a:off x="3316287" y="2751137"/>
                  <a:ext cx="496887" cy="150812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218" name="Google Shape;1218;p55"/>
                <p:cNvGrpSpPr/>
                <p:nvPr/>
              </p:nvGrpSpPr>
              <p:grpSpPr>
                <a:xfrm>
                  <a:off x="3340100" y="2717800"/>
                  <a:ext cx="442912" cy="336550"/>
                  <a:chOff x="4630737" y="3898900"/>
                  <a:chExt cx="447675" cy="336550"/>
                </a:xfrm>
              </p:grpSpPr>
              <p:sp>
                <p:nvSpPr>
                  <p:cNvPr id="1219" name="Google Shape;1219;p55"/>
                  <p:cNvSpPr txBox="1"/>
                  <p:nvPr/>
                </p:nvSpPr>
                <p:spPr>
                  <a:xfrm>
                    <a:off x="4733925" y="3952875"/>
                    <a:ext cx="231775" cy="209550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20" name="Google Shape;1220;p55"/>
                  <p:cNvSpPr txBox="1"/>
                  <p:nvPr/>
                </p:nvSpPr>
                <p:spPr>
                  <a:xfrm>
                    <a:off x="4630737" y="3898900"/>
                    <a:ext cx="447675" cy="3365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Arial"/>
                      <a:buNone/>
                    </a:pPr>
                    <a:r>
                      <a:rPr b="0" i="0" lang="en-US" sz="16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R4</a:t>
                    </a:r>
                    <a:endParaRPr/>
                  </a:p>
                </p:txBody>
              </p:sp>
            </p:grpSp>
          </p:grpSp>
          <p:cxnSp>
            <p:nvCxnSpPr>
              <p:cNvPr id="1221" name="Google Shape;1221;p55"/>
              <p:cNvCxnSpPr/>
              <p:nvPr/>
            </p:nvCxnSpPr>
            <p:spPr>
              <a:xfrm>
                <a:off x="4751387" y="1555750"/>
                <a:ext cx="0" cy="4349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22" name="Google Shape;1222;p55"/>
              <p:cNvCxnSpPr/>
              <p:nvPr/>
            </p:nvCxnSpPr>
            <p:spPr>
              <a:xfrm flipH="1">
                <a:off x="4264025" y="2232025"/>
                <a:ext cx="471487" cy="5159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23" name="Google Shape;1223;p55"/>
              <p:cNvCxnSpPr/>
              <p:nvPr/>
            </p:nvCxnSpPr>
            <p:spPr>
              <a:xfrm>
                <a:off x="4781550" y="2241550"/>
                <a:ext cx="471487" cy="5159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224" name="Google Shape;1224;p55"/>
              <p:cNvSpPr txBox="1"/>
              <p:nvPr/>
            </p:nvSpPr>
            <p:spPr>
              <a:xfrm>
                <a:off x="4572000" y="3267075"/>
                <a:ext cx="1276350" cy="641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in-network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duplication</a:t>
                </a:r>
                <a:endParaRPr/>
              </a:p>
            </p:txBody>
          </p:sp>
          <p:cxnSp>
            <p:nvCxnSpPr>
              <p:cNvPr id="1225" name="Google Shape;1225;p55"/>
              <p:cNvCxnSpPr/>
              <p:nvPr/>
            </p:nvCxnSpPr>
            <p:spPr>
              <a:xfrm flipH="1">
                <a:off x="4811712" y="1600200"/>
                <a:ext cx="7937" cy="38100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1226" name="Google Shape;1226;p55"/>
              <p:cNvSpPr/>
              <p:nvPr/>
            </p:nvSpPr>
            <p:spPr>
              <a:xfrm>
                <a:off x="4927600" y="2230437"/>
                <a:ext cx="436562" cy="506412"/>
              </a:xfrm>
              <a:custGeom>
                <a:rect b="b" l="l" r="r" t="t"/>
                <a:pathLst>
                  <a:path extrusionOk="0" h="319" w="275">
                    <a:moveTo>
                      <a:pt x="0" y="0"/>
                    </a:moveTo>
                    <a:lnTo>
                      <a:pt x="275" y="319"/>
                    </a:lnTo>
                  </a:path>
                </a:pathLst>
              </a:custGeom>
              <a:noFill/>
              <a:ln cap="flat" cmpd="sng" w="571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55"/>
              <p:cNvSpPr/>
              <p:nvPr/>
            </p:nvSpPr>
            <p:spPr>
              <a:xfrm>
                <a:off x="4130675" y="2257425"/>
                <a:ext cx="436562" cy="506412"/>
              </a:xfrm>
              <a:custGeom>
                <a:rect b="b" l="l" r="r" t="t"/>
                <a:pathLst>
                  <a:path extrusionOk="0" h="319" w="275">
                    <a:moveTo>
                      <a:pt x="275" y="0"/>
                    </a:moveTo>
                    <a:lnTo>
                      <a:pt x="0" y="319"/>
                    </a:lnTo>
                  </a:path>
                </a:pathLst>
              </a:custGeom>
              <a:noFill/>
              <a:ln cap="flat" cmpd="sng" w="571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55"/>
              <p:cNvSpPr txBox="1"/>
              <p:nvPr/>
            </p:nvSpPr>
            <p:spPr>
              <a:xfrm>
                <a:off x="2700337" y="1171575"/>
                <a:ext cx="161925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b="0" i="0" lang="en-US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duplicate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b="0" i="0" lang="en-US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creation/transmission</a:t>
                </a:r>
                <a:endParaRPr/>
              </a:p>
            </p:txBody>
          </p:sp>
          <p:sp>
            <p:nvSpPr>
              <p:cNvPr id="1229" name="Google Shape;1229;p55"/>
              <p:cNvSpPr txBox="1"/>
              <p:nvPr/>
            </p:nvSpPr>
            <p:spPr>
              <a:xfrm>
                <a:off x="849312" y="1255712"/>
                <a:ext cx="893762" cy="30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duplicate</a:t>
                </a:r>
                <a:endParaRPr/>
              </a:p>
            </p:txBody>
          </p:sp>
          <p:sp>
            <p:nvSpPr>
              <p:cNvPr id="1230" name="Google Shape;1230;p55"/>
              <p:cNvSpPr/>
              <p:nvPr/>
            </p:nvSpPr>
            <p:spPr>
              <a:xfrm>
                <a:off x="1871662" y="1555750"/>
                <a:ext cx="701675" cy="88900"/>
              </a:xfrm>
              <a:prstGeom prst="ellipse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31" name="Google Shape;1231;p55"/>
              <p:cNvCxnSpPr/>
              <p:nvPr/>
            </p:nvCxnSpPr>
            <p:spPr>
              <a:xfrm rot="10800000">
                <a:off x="1643062" y="1501775"/>
                <a:ext cx="230187" cy="96837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232" name="Google Shape;1232;p55"/>
              <p:cNvSpPr/>
              <p:nvPr/>
            </p:nvSpPr>
            <p:spPr>
              <a:xfrm>
                <a:off x="5302250" y="1619250"/>
                <a:ext cx="1138237" cy="522287"/>
              </a:xfrm>
              <a:prstGeom prst="irregularSeal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p55"/>
              <p:cNvSpPr txBox="1"/>
              <p:nvPr/>
            </p:nvSpPr>
            <p:spPr>
              <a:xfrm>
                <a:off x="5430837" y="1719262"/>
                <a:ext cx="893762" cy="30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duplicate</a:t>
                </a:r>
                <a:endParaRPr/>
              </a:p>
            </p:txBody>
          </p:sp>
          <p:sp>
            <p:nvSpPr>
              <p:cNvPr id="1234" name="Google Shape;1234;p55"/>
              <p:cNvSpPr/>
              <p:nvPr/>
            </p:nvSpPr>
            <p:spPr>
              <a:xfrm>
                <a:off x="4225925" y="2205037"/>
                <a:ext cx="1101725" cy="88900"/>
              </a:xfrm>
              <a:prstGeom prst="ellipse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35" name="Google Shape;1235;p55"/>
              <p:cNvCxnSpPr/>
              <p:nvPr/>
            </p:nvCxnSpPr>
            <p:spPr>
              <a:xfrm flipH="1">
                <a:off x="5292725" y="2054225"/>
                <a:ext cx="255587" cy="22225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36" name="Google Shape;1236;p55"/>
              <p:cNvCxnSpPr/>
              <p:nvPr/>
            </p:nvCxnSpPr>
            <p:spPr>
              <a:xfrm>
                <a:off x="1946275" y="2897187"/>
                <a:ext cx="56991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37" name="Google Shape;1237;p55"/>
              <p:cNvCxnSpPr/>
              <p:nvPr/>
            </p:nvCxnSpPr>
            <p:spPr>
              <a:xfrm>
                <a:off x="4470400" y="2895600"/>
                <a:ext cx="56991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sp>
        <p:nvSpPr>
          <p:cNvPr id="1238" name="Google Shape;1238;p55"/>
          <p:cNvSpPr txBox="1"/>
          <p:nvPr>
            <p:ph type="title"/>
          </p:nvPr>
        </p:nvSpPr>
        <p:spPr>
          <a:xfrm>
            <a:off x="488950" y="177800"/>
            <a:ext cx="7772400" cy="92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Broadcast routing</a:t>
            </a:r>
            <a:endParaRPr/>
          </a:p>
        </p:txBody>
      </p:sp>
      <p:sp>
        <p:nvSpPr>
          <p:cNvPr id="1239" name="Google Shape;1239;p55"/>
          <p:cNvSpPr txBox="1"/>
          <p:nvPr>
            <p:ph idx="1" type="body"/>
          </p:nvPr>
        </p:nvSpPr>
        <p:spPr>
          <a:xfrm>
            <a:off x="463550" y="1109662"/>
            <a:ext cx="8577262" cy="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deliver packets from source to </a:t>
            </a:r>
            <a:r>
              <a:rPr b="1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all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other nodes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source duplication (</a:t>
            </a:r>
            <a:r>
              <a:rPr b="1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N-way-unicast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 is inefficient:</a:t>
            </a:r>
            <a:endParaRPr/>
          </a:p>
        </p:txBody>
      </p:sp>
      <p:sp>
        <p:nvSpPr>
          <p:cNvPr id="1240" name="Google Shape;1240;p55"/>
          <p:cNvSpPr txBox="1"/>
          <p:nvPr/>
        </p:nvSpPr>
        <p:spPr>
          <a:xfrm>
            <a:off x="479425" y="5426075"/>
            <a:ext cx="8120062" cy="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source duplication: how does source determine recipient addresses?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5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B</a:t>
            </a:r>
            <a:endParaRPr/>
          </a:p>
        </p:txBody>
      </p:sp>
      <p:sp>
        <p:nvSpPr>
          <p:cNvPr id="1246" name="Google Shape;1246;p5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In-network duplication</a:t>
            </a:r>
            <a:endParaRPr/>
          </a:p>
        </p:txBody>
      </p:sp>
      <p:sp>
        <p:nvSpPr>
          <p:cNvPr id="1247" name="Google Shape;1247;p56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uncontrolled flooding: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when node receives broadcast packet, sends copy to all neighbors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problems: cycles &amp; broadcast storm</a:t>
            </a:r>
            <a:endParaRPr/>
          </a:p>
          <a:p>
            <a:pPr indent="-1333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controlled flooding: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node only broadcasts pkt if it hasn’t broadcast same packet before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node keeps track of packet ids already broadacsted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or reverse path forwarding (RPF): only forward packet if it arrived on shortest path between node and source</a:t>
            </a:r>
            <a:endParaRPr/>
          </a:p>
          <a:p>
            <a:pPr indent="-1333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spanning tree: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 redundant packets received by any node</a:t>
            </a:r>
            <a:endParaRPr/>
          </a:p>
        </p:txBody>
      </p:sp>
      <p:pic>
        <p:nvPicPr>
          <p:cNvPr descr="underline_base" id="1248" name="Google Shape;124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1049337"/>
            <a:ext cx="59420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533400" y="207962"/>
            <a:ext cx="7772400" cy="796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Routing Tables</a:t>
            </a:r>
            <a:endParaRPr/>
          </a:p>
        </p:txBody>
      </p:sp>
      <p:sp>
        <p:nvSpPr>
          <p:cNvPr id="189" name="Google Shape;189;p3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B</a:t>
            </a:r>
            <a:endParaRPr/>
          </a:p>
        </p:txBody>
      </p:sp>
      <p:pic>
        <p:nvPicPr>
          <p:cNvPr descr="underline_base" id="190" name="Google Shape;19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487" y="847725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377825" y="1130300"/>
            <a:ext cx="8509000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these table do not normally specify the entire route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rather, they specify the next node in a route to a specified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destination, and the cost to get there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wan1.jpg" id="192" name="Google Shape;19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2050" y="2830512"/>
            <a:ext cx="6370637" cy="334803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193" name="Google Shape;193;p30"/>
          <p:cNvSpPr txBox="1"/>
          <p:nvPr/>
        </p:nvSpPr>
        <p:spPr>
          <a:xfrm>
            <a:off x="1868487" y="6254750"/>
            <a:ext cx="4572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Network Example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5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B</a:t>
            </a:r>
            <a:endParaRPr/>
          </a:p>
        </p:txBody>
      </p:sp>
      <p:sp>
        <p:nvSpPr>
          <p:cNvPr id="1254" name="Google Shape;1254;p57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Uncontrolled flooding</a:t>
            </a:r>
            <a:endParaRPr/>
          </a:p>
        </p:txBody>
      </p:sp>
      <p:sp>
        <p:nvSpPr>
          <p:cNvPr id="1255" name="Google Shape;1255;p57"/>
          <p:cNvSpPr txBox="1"/>
          <p:nvPr>
            <p:ph idx="1" type="body"/>
          </p:nvPr>
        </p:nvSpPr>
        <p:spPr>
          <a:xfrm>
            <a:off x="774700" y="5060950"/>
            <a:ext cx="7772400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happens when a devices on network 1 sends a packet to another on network 2? </a:t>
            </a:r>
            <a:endParaRPr/>
          </a:p>
        </p:txBody>
      </p:sp>
      <p:pic>
        <p:nvPicPr>
          <p:cNvPr descr="underline_base" id="1256" name="Google Shape;125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1049337"/>
            <a:ext cx="5942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257" name="Google Shape;1257;p57"/>
          <p:cNvSpPr/>
          <p:nvPr/>
        </p:nvSpPr>
        <p:spPr>
          <a:xfrm>
            <a:off x="866775" y="2036762"/>
            <a:ext cx="6303962" cy="809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57"/>
          <p:cNvSpPr/>
          <p:nvPr/>
        </p:nvSpPr>
        <p:spPr>
          <a:xfrm>
            <a:off x="1684337" y="2903537"/>
            <a:ext cx="962025" cy="481012"/>
          </a:xfrm>
          <a:prstGeom prst="flowChartMagneticDisk">
            <a:avLst/>
          </a:prstGeom>
          <a:solidFill>
            <a:srgbClr val="00B0F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57"/>
          <p:cNvSpPr/>
          <p:nvPr/>
        </p:nvSpPr>
        <p:spPr>
          <a:xfrm>
            <a:off x="5157787" y="2895600"/>
            <a:ext cx="962025" cy="481012"/>
          </a:xfrm>
          <a:prstGeom prst="flowChartMagneticDisk">
            <a:avLst/>
          </a:prstGeom>
          <a:solidFill>
            <a:srgbClr val="00B0F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57"/>
          <p:cNvSpPr/>
          <p:nvPr/>
        </p:nvSpPr>
        <p:spPr>
          <a:xfrm>
            <a:off x="906462" y="4130675"/>
            <a:ext cx="6303962" cy="809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1" name="Google Shape;1261;p57"/>
          <p:cNvCxnSpPr/>
          <p:nvPr/>
        </p:nvCxnSpPr>
        <p:spPr>
          <a:xfrm>
            <a:off x="2165350" y="2133600"/>
            <a:ext cx="0" cy="7699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62" name="Google Shape;1262;p57"/>
          <p:cNvCxnSpPr/>
          <p:nvPr/>
        </p:nvCxnSpPr>
        <p:spPr>
          <a:xfrm>
            <a:off x="5638800" y="2125662"/>
            <a:ext cx="0" cy="7699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63" name="Google Shape;1263;p57"/>
          <p:cNvCxnSpPr/>
          <p:nvPr/>
        </p:nvCxnSpPr>
        <p:spPr>
          <a:xfrm>
            <a:off x="2125662" y="3376612"/>
            <a:ext cx="0" cy="7699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64" name="Google Shape;1264;p57"/>
          <p:cNvCxnSpPr/>
          <p:nvPr/>
        </p:nvCxnSpPr>
        <p:spPr>
          <a:xfrm>
            <a:off x="5670550" y="3344862"/>
            <a:ext cx="0" cy="7699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65" name="Google Shape;1265;p57"/>
          <p:cNvSpPr txBox="1"/>
          <p:nvPr/>
        </p:nvSpPr>
        <p:spPr>
          <a:xfrm>
            <a:off x="1860550" y="3000375"/>
            <a:ext cx="57943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/>
          </a:p>
        </p:txBody>
      </p:sp>
      <p:sp>
        <p:nvSpPr>
          <p:cNvPr id="1266" name="Google Shape;1266;p57"/>
          <p:cNvSpPr txBox="1"/>
          <p:nvPr/>
        </p:nvSpPr>
        <p:spPr>
          <a:xfrm>
            <a:off x="5349875" y="2992437"/>
            <a:ext cx="57943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/>
          </a:p>
        </p:txBody>
      </p:sp>
      <p:sp>
        <p:nvSpPr>
          <p:cNvPr id="1267" name="Google Shape;1267;p57"/>
          <p:cNvSpPr txBox="1"/>
          <p:nvPr/>
        </p:nvSpPr>
        <p:spPr>
          <a:xfrm>
            <a:off x="7267575" y="1844675"/>
            <a:ext cx="13382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1</a:t>
            </a:r>
            <a:endParaRPr/>
          </a:p>
        </p:txBody>
      </p:sp>
      <p:sp>
        <p:nvSpPr>
          <p:cNvPr id="1268" name="Google Shape;1268;p57"/>
          <p:cNvSpPr txBox="1"/>
          <p:nvPr/>
        </p:nvSpPr>
        <p:spPr>
          <a:xfrm>
            <a:off x="7323137" y="3954462"/>
            <a:ext cx="13382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2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3" name="Google Shape;1273;p58"/>
          <p:cNvCxnSpPr/>
          <p:nvPr/>
        </p:nvCxnSpPr>
        <p:spPr>
          <a:xfrm>
            <a:off x="6024562" y="5270500"/>
            <a:ext cx="23812" cy="10985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74" name="Google Shape;1274;p58"/>
          <p:cNvCxnSpPr/>
          <p:nvPr/>
        </p:nvCxnSpPr>
        <p:spPr>
          <a:xfrm flipH="1">
            <a:off x="6881812" y="2638425"/>
            <a:ext cx="39687" cy="2574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75" name="Google Shape;1275;p58"/>
          <p:cNvCxnSpPr/>
          <p:nvPr/>
        </p:nvCxnSpPr>
        <p:spPr>
          <a:xfrm>
            <a:off x="1308100" y="4195762"/>
            <a:ext cx="23812" cy="21415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76" name="Google Shape;1276;p58"/>
          <p:cNvCxnSpPr/>
          <p:nvPr/>
        </p:nvCxnSpPr>
        <p:spPr>
          <a:xfrm flipH="1">
            <a:off x="3465512" y="4170362"/>
            <a:ext cx="15875" cy="995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77" name="Google Shape;1277;p5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B</a:t>
            </a:r>
            <a:endParaRPr/>
          </a:p>
        </p:txBody>
      </p:sp>
      <p:sp>
        <p:nvSpPr>
          <p:cNvPr id="1278" name="Google Shape;1278;p58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Uncontrolled flooding</a:t>
            </a:r>
            <a:endParaRPr/>
          </a:p>
        </p:txBody>
      </p:sp>
      <p:sp>
        <p:nvSpPr>
          <p:cNvPr id="1279" name="Google Shape;1279;p58"/>
          <p:cNvSpPr txBox="1"/>
          <p:nvPr>
            <p:ph idx="1" type="body"/>
          </p:nvPr>
        </p:nvSpPr>
        <p:spPr>
          <a:xfrm>
            <a:off x="420687" y="1225550"/>
            <a:ext cx="7772400" cy="95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 multiple routers in between any two networks. Is there still a problem now? </a:t>
            </a:r>
            <a:endParaRPr/>
          </a:p>
        </p:txBody>
      </p:sp>
      <p:pic>
        <p:nvPicPr>
          <p:cNvPr descr="underline_base" id="1280" name="Google Shape;128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1049337"/>
            <a:ext cx="5942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281" name="Google Shape;1281;p58"/>
          <p:cNvSpPr txBox="1"/>
          <p:nvPr/>
        </p:nvSpPr>
        <p:spPr>
          <a:xfrm>
            <a:off x="7267575" y="2390775"/>
            <a:ext cx="13382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1</a:t>
            </a:r>
            <a:endParaRPr/>
          </a:p>
        </p:txBody>
      </p:sp>
      <p:sp>
        <p:nvSpPr>
          <p:cNvPr id="1282" name="Google Shape;1282;p58"/>
          <p:cNvSpPr txBox="1"/>
          <p:nvPr/>
        </p:nvSpPr>
        <p:spPr>
          <a:xfrm>
            <a:off x="7386637" y="4981575"/>
            <a:ext cx="13398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3</a:t>
            </a:r>
            <a:endParaRPr/>
          </a:p>
        </p:txBody>
      </p:sp>
      <p:sp>
        <p:nvSpPr>
          <p:cNvPr id="1283" name="Google Shape;1283;p58"/>
          <p:cNvSpPr/>
          <p:nvPr/>
        </p:nvSpPr>
        <p:spPr>
          <a:xfrm>
            <a:off x="2774950" y="5181600"/>
            <a:ext cx="4532312" cy="809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p58"/>
          <p:cNvSpPr/>
          <p:nvPr/>
        </p:nvSpPr>
        <p:spPr>
          <a:xfrm>
            <a:off x="417512" y="4106862"/>
            <a:ext cx="3497262" cy="7937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58"/>
          <p:cNvSpPr/>
          <p:nvPr/>
        </p:nvSpPr>
        <p:spPr>
          <a:xfrm>
            <a:off x="6529387" y="3192462"/>
            <a:ext cx="962025" cy="481012"/>
          </a:xfrm>
          <a:prstGeom prst="flowChartMagneticDisk">
            <a:avLst/>
          </a:prstGeom>
          <a:solidFill>
            <a:srgbClr val="00B0F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58"/>
          <p:cNvSpPr txBox="1"/>
          <p:nvPr/>
        </p:nvSpPr>
        <p:spPr>
          <a:xfrm>
            <a:off x="6721475" y="3289300"/>
            <a:ext cx="57943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R5</a:t>
            </a:r>
            <a:endParaRPr/>
          </a:p>
        </p:txBody>
      </p:sp>
      <p:grpSp>
        <p:nvGrpSpPr>
          <p:cNvPr id="1287" name="Google Shape;1287;p58"/>
          <p:cNvGrpSpPr/>
          <p:nvPr/>
        </p:nvGrpSpPr>
        <p:grpSpPr>
          <a:xfrm>
            <a:off x="3055937" y="4451350"/>
            <a:ext cx="962025" cy="558800"/>
            <a:chOff x="0" y="0"/>
            <a:chExt cx="2147483647" cy="2147483647"/>
          </a:xfrm>
        </p:grpSpPr>
        <p:sp>
          <p:nvSpPr>
            <p:cNvPr id="1288" name="Google Shape;1288;p58"/>
            <p:cNvSpPr/>
            <p:nvPr/>
          </p:nvSpPr>
          <p:spPr>
            <a:xfrm>
              <a:off x="0" y="0"/>
              <a:ext cx="2147483647" cy="1852423977"/>
            </a:xfrm>
            <a:prstGeom prst="flowChartMagneticDisk">
              <a:avLst/>
            </a:prstGeom>
            <a:solidFill>
              <a:srgbClr val="00B0F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58"/>
            <p:cNvSpPr txBox="1"/>
            <p:nvPr/>
          </p:nvSpPr>
          <p:spPr>
            <a:xfrm>
              <a:off x="429498949" y="370494021"/>
              <a:ext cx="1291813073" cy="1776989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R3</a:t>
              </a:r>
              <a:endParaRPr/>
            </a:p>
          </p:txBody>
        </p:sp>
      </p:grpSp>
      <p:grpSp>
        <p:nvGrpSpPr>
          <p:cNvPr id="1290" name="Google Shape;1290;p58"/>
          <p:cNvGrpSpPr/>
          <p:nvPr/>
        </p:nvGrpSpPr>
        <p:grpSpPr>
          <a:xfrm>
            <a:off x="874712" y="4981575"/>
            <a:ext cx="962025" cy="557212"/>
            <a:chOff x="0" y="0"/>
            <a:chExt cx="2147483647" cy="2147483647"/>
          </a:xfrm>
        </p:grpSpPr>
        <p:sp>
          <p:nvSpPr>
            <p:cNvPr id="1291" name="Google Shape;1291;p58"/>
            <p:cNvSpPr/>
            <p:nvPr/>
          </p:nvSpPr>
          <p:spPr>
            <a:xfrm>
              <a:off x="0" y="0"/>
              <a:ext cx="2147483647" cy="1852423977"/>
            </a:xfrm>
            <a:prstGeom prst="flowChartMagneticDisk">
              <a:avLst/>
            </a:prstGeom>
            <a:solidFill>
              <a:srgbClr val="00B0F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58"/>
            <p:cNvSpPr txBox="1"/>
            <p:nvPr/>
          </p:nvSpPr>
          <p:spPr>
            <a:xfrm>
              <a:off x="429498528" y="370494021"/>
              <a:ext cx="1291813073" cy="1776989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R2</a:t>
              </a:r>
              <a:endParaRPr/>
            </a:p>
          </p:txBody>
        </p:sp>
      </p:grpSp>
      <p:grpSp>
        <p:nvGrpSpPr>
          <p:cNvPr id="1293" name="Google Shape;1293;p58"/>
          <p:cNvGrpSpPr/>
          <p:nvPr/>
        </p:nvGrpSpPr>
        <p:grpSpPr>
          <a:xfrm>
            <a:off x="5638800" y="5526087"/>
            <a:ext cx="962025" cy="558800"/>
            <a:chOff x="0" y="0"/>
            <a:chExt cx="2147483647" cy="2147483647"/>
          </a:xfrm>
        </p:grpSpPr>
        <p:sp>
          <p:nvSpPr>
            <p:cNvPr id="1294" name="Google Shape;1294;p58"/>
            <p:cNvSpPr/>
            <p:nvPr/>
          </p:nvSpPr>
          <p:spPr>
            <a:xfrm>
              <a:off x="0" y="0"/>
              <a:ext cx="2147483647" cy="1852423977"/>
            </a:xfrm>
            <a:prstGeom prst="flowChartMagneticDisk">
              <a:avLst/>
            </a:prstGeom>
            <a:solidFill>
              <a:srgbClr val="00B0F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58"/>
            <p:cNvSpPr txBox="1"/>
            <p:nvPr/>
          </p:nvSpPr>
          <p:spPr>
            <a:xfrm>
              <a:off x="429498387" y="370494021"/>
              <a:ext cx="1291813073" cy="1776989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R4</a:t>
              </a:r>
              <a:endParaRPr/>
            </a:p>
          </p:txBody>
        </p:sp>
      </p:grpSp>
      <p:cxnSp>
        <p:nvCxnSpPr>
          <p:cNvPr id="1296" name="Google Shape;1296;p58"/>
          <p:cNvCxnSpPr/>
          <p:nvPr/>
        </p:nvCxnSpPr>
        <p:spPr>
          <a:xfrm>
            <a:off x="2149475" y="2630487"/>
            <a:ext cx="15875" cy="15557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297" name="Google Shape;1297;p58"/>
          <p:cNvGrpSpPr/>
          <p:nvPr/>
        </p:nvGrpSpPr>
        <p:grpSpPr>
          <a:xfrm>
            <a:off x="1652587" y="3192462"/>
            <a:ext cx="962025" cy="557212"/>
            <a:chOff x="0" y="0"/>
            <a:chExt cx="2147483647" cy="2147483647"/>
          </a:xfrm>
        </p:grpSpPr>
        <p:sp>
          <p:nvSpPr>
            <p:cNvPr id="1298" name="Google Shape;1298;p58"/>
            <p:cNvSpPr/>
            <p:nvPr/>
          </p:nvSpPr>
          <p:spPr>
            <a:xfrm>
              <a:off x="0" y="0"/>
              <a:ext cx="2147483647" cy="1852423977"/>
            </a:xfrm>
            <a:prstGeom prst="flowChartMagneticDisk">
              <a:avLst/>
            </a:prstGeom>
            <a:solidFill>
              <a:srgbClr val="00B0F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8"/>
            <p:cNvSpPr txBox="1"/>
            <p:nvPr/>
          </p:nvSpPr>
          <p:spPr>
            <a:xfrm>
              <a:off x="393705075" y="370494021"/>
              <a:ext cx="1291813073" cy="1776989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R1</a:t>
              </a:r>
              <a:endParaRPr/>
            </a:p>
          </p:txBody>
        </p:sp>
      </p:grpSp>
      <p:sp>
        <p:nvSpPr>
          <p:cNvPr id="1300" name="Google Shape;1300;p58"/>
          <p:cNvSpPr/>
          <p:nvPr/>
        </p:nvSpPr>
        <p:spPr>
          <a:xfrm>
            <a:off x="4864100" y="5072062"/>
            <a:ext cx="549275" cy="317500"/>
          </a:xfrm>
          <a:prstGeom prst="rect">
            <a:avLst/>
          </a:prstGeom>
          <a:gradFill>
            <a:gsLst>
              <a:gs pos="0">
                <a:srgbClr val="96CE90"/>
              </a:gs>
              <a:gs pos="50000">
                <a:srgbClr val="BFDFBC"/>
              </a:gs>
              <a:gs pos="100000">
                <a:srgbClr val="E0EFDF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1" name="Google Shape;1301;p58"/>
          <p:cNvCxnSpPr/>
          <p:nvPr/>
        </p:nvCxnSpPr>
        <p:spPr>
          <a:xfrm>
            <a:off x="5084762" y="2662237"/>
            <a:ext cx="0" cy="36750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302" name="Google Shape;1302;p58"/>
          <p:cNvGrpSpPr/>
          <p:nvPr/>
        </p:nvGrpSpPr>
        <p:grpSpPr>
          <a:xfrm>
            <a:off x="4564062" y="3184525"/>
            <a:ext cx="962025" cy="557212"/>
            <a:chOff x="0" y="0"/>
            <a:chExt cx="2147483647" cy="2147483647"/>
          </a:xfrm>
        </p:grpSpPr>
        <p:sp>
          <p:nvSpPr>
            <p:cNvPr id="1303" name="Google Shape;1303;p58"/>
            <p:cNvSpPr/>
            <p:nvPr/>
          </p:nvSpPr>
          <p:spPr>
            <a:xfrm>
              <a:off x="0" y="0"/>
              <a:ext cx="2147483647" cy="1852423977"/>
            </a:xfrm>
            <a:prstGeom prst="flowChartMagneticDisk">
              <a:avLst/>
            </a:prstGeom>
            <a:solidFill>
              <a:srgbClr val="00B0F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58"/>
            <p:cNvSpPr txBox="1"/>
            <p:nvPr/>
          </p:nvSpPr>
          <p:spPr>
            <a:xfrm>
              <a:off x="429498387" y="370494021"/>
              <a:ext cx="1291813073" cy="1776989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R6</a:t>
              </a:r>
              <a:endParaRPr/>
            </a:p>
          </p:txBody>
        </p:sp>
      </p:grpSp>
      <p:sp>
        <p:nvSpPr>
          <p:cNvPr id="1305" name="Google Shape;1305;p58"/>
          <p:cNvSpPr/>
          <p:nvPr/>
        </p:nvSpPr>
        <p:spPr>
          <a:xfrm>
            <a:off x="1019175" y="6329362"/>
            <a:ext cx="6303962" cy="7937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58"/>
          <p:cNvSpPr/>
          <p:nvPr/>
        </p:nvSpPr>
        <p:spPr>
          <a:xfrm>
            <a:off x="866775" y="2582862"/>
            <a:ext cx="6303962" cy="7937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p58"/>
          <p:cNvSpPr txBox="1"/>
          <p:nvPr/>
        </p:nvSpPr>
        <p:spPr>
          <a:xfrm>
            <a:off x="3055937" y="3713162"/>
            <a:ext cx="13382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2</a:t>
            </a:r>
            <a:endParaRPr/>
          </a:p>
        </p:txBody>
      </p:sp>
      <p:sp>
        <p:nvSpPr>
          <p:cNvPr id="1308" name="Google Shape;1308;p58"/>
          <p:cNvSpPr txBox="1"/>
          <p:nvPr/>
        </p:nvSpPr>
        <p:spPr>
          <a:xfrm>
            <a:off x="7386637" y="6103937"/>
            <a:ext cx="13398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4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5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B</a:t>
            </a:r>
            <a:endParaRPr/>
          </a:p>
        </p:txBody>
      </p:sp>
      <p:sp>
        <p:nvSpPr>
          <p:cNvPr id="1314" name="Google Shape;1314;p59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Sequence-number controlled flooding</a:t>
            </a:r>
            <a:endParaRPr/>
          </a:p>
        </p:txBody>
      </p:sp>
      <p:sp>
        <p:nvSpPr>
          <p:cNvPr id="1315" name="Google Shape;1315;p59"/>
          <p:cNvSpPr txBox="1"/>
          <p:nvPr>
            <p:ph idx="1" type="body"/>
          </p:nvPr>
        </p:nvSpPr>
        <p:spPr>
          <a:xfrm>
            <a:off x="533400" y="1306512"/>
            <a:ext cx="7772400" cy="555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source node puts its address (or a unique identifier), as well as a </a:t>
            </a:r>
            <a:r>
              <a:rPr b="1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broadcast sequence number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into the broadcast packet, then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sends a copy to each of its neighbors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problems: potential cycles &amp; broadcast storm</a:t>
            </a:r>
            <a:endParaRPr/>
          </a:p>
          <a:p>
            <a:pPr indent="-1333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each node maintains a list of the source address/sequence number for each broadcast packet that it received, duplicated, and forwarded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a received packet is in that list, the packet is dropped; if not, the packet is duplicated and forwarded to all neighbors, except the one it came from</a:t>
            </a:r>
            <a:endParaRPr/>
          </a:p>
          <a:p>
            <a:pPr indent="-1333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1316" name="Google Shape;131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1049337"/>
            <a:ext cx="59420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6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B</a:t>
            </a:r>
            <a:endParaRPr/>
          </a:p>
        </p:txBody>
      </p:sp>
      <p:sp>
        <p:nvSpPr>
          <p:cNvPr id="1322" name="Google Shape;1322;p60"/>
          <p:cNvSpPr txBox="1"/>
          <p:nvPr>
            <p:ph type="title"/>
          </p:nvPr>
        </p:nvSpPr>
        <p:spPr>
          <a:xfrm>
            <a:off x="368300" y="100012"/>
            <a:ext cx="8775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Cabin"/>
              <a:buNone/>
            </a:pPr>
            <a:r>
              <a:rPr b="0" i="0" lang="en-US" sz="32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Reverse Path Forwarding (RPF) controlled flooding</a:t>
            </a:r>
            <a:endParaRPr/>
          </a:p>
        </p:txBody>
      </p:sp>
      <p:sp>
        <p:nvSpPr>
          <p:cNvPr id="1323" name="Google Shape;1323;p60"/>
          <p:cNvSpPr txBox="1"/>
          <p:nvPr>
            <p:ph idx="1" type="body"/>
          </p:nvPr>
        </p:nvSpPr>
        <p:spPr>
          <a:xfrm>
            <a:off x="533400" y="1306512"/>
            <a:ext cx="7772400" cy="555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when a router receives a broadcast packet from a source address, it forwards it to all its neighbors (except where it came from) ONLY IF: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Packet arrived on the link that is on its own shortest unicast path back to the source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Otherwise, packet is discarded</a:t>
            </a:r>
            <a:endParaRPr/>
          </a:p>
          <a:p>
            <a:pPr indent="-1333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packets from any unexpected paths are dropped since the router knows that it either will receive, or has already received, a copy of this packet on the link that is on its own shortest path back to the sender</a:t>
            </a:r>
            <a:endParaRPr/>
          </a:p>
          <a:p>
            <a:pPr indent="-1333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1324" name="Google Shape;132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920750"/>
            <a:ext cx="59420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6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B</a:t>
            </a:r>
            <a:endParaRPr/>
          </a:p>
        </p:txBody>
      </p:sp>
      <p:sp>
        <p:nvSpPr>
          <p:cNvPr id="1330" name="Google Shape;1330;p61"/>
          <p:cNvSpPr txBox="1"/>
          <p:nvPr>
            <p:ph type="title"/>
          </p:nvPr>
        </p:nvSpPr>
        <p:spPr>
          <a:xfrm>
            <a:off x="368300" y="100012"/>
            <a:ext cx="8775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Cabin"/>
              <a:buNone/>
            </a:pPr>
            <a:r>
              <a:rPr b="0" i="0" lang="en-US" sz="32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Reverse Path Forwarding (RPF) controlled flooding</a:t>
            </a:r>
            <a:endParaRPr/>
          </a:p>
        </p:txBody>
      </p:sp>
      <p:sp>
        <p:nvSpPr>
          <p:cNvPr id="1331" name="Google Shape;1331;p61"/>
          <p:cNvSpPr txBox="1"/>
          <p:nvPr>
            <p:ph idx="1" type="body"/>
          </p:nvPr>
        </p:nvSpPr>
        <p:spPr>
          <a:xfrm>
            <a:off x="533400" y="1306512"/>
            <a:ext cx="77724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Example: packets are sent from source A.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least-cost paths are represented by thick lines</a:t>
            </a:r>
            <a:endParaRPr/>
          </a:p>
          <a:p>
            <a:pPr indent="-1333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1332" name="Google Shape;133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920750"/>
            <a:ext cx="5942012" cy="173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3" name="Google Shape;1333;p61"/>
          <p:cNvCxnSpPr/>
          <p:nvPr/>
        </p:nvCxnSpPr>
        <p:spPr>
          <a:xfrm>
            <a:off x="4375150" y="2951162"/>
            <a:ext cx="338137" cy="677862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34" name="Google Shape;1334;p61"/>
          <p:cNvCxnSpPr/>
          <p:nvPr/>
        </p:nvCxnSpPr>
        <p:spPr>
          <a:xfrm>
            <a:off x="4730750" y="3651250"/>
            <a:ext cx="342900" cy="757237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35" name="Google Shape;1335;p61"/>
          <p:cNvCxnSpPr/>
          <p:nvPr/>
        </p:nvCxnSpPr>
        <p:spPr>
          <a:xfrm flipH="1">
            <a:off x="3957637" y="3724275"/>
            <a:ext cx="601662" cy="1936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36" name="Google Shape;1336;p61"/>
          <p:cNvCxnSpPr/>
          <p:nvPr/>
        </p:nvCxnSpPr>
        <p:spPr>
          <a:xfrm rot="10800000">
            <a:off x="2901950" y="3997325"/>
            <a:ext cx="7350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37" name="Google Shape;1337;p61"/>
          <p:cNvCxnSpPr/>
          <p:nvPr/>
        </p:nvCxnSpPr>
        <p:spPr>
          <a:xfrm rot="10800000">
            <a:off x="3336925" y="3184525"/>
            <a:ext cx="271462" cy="719137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38" name="Google Shape;1338;p61"/>
          <p:cNvCxnSpPr/>
          <p:nvPr/>
        </p:nvCxnSpPr>
        <p:spPr>
          <a:xfrm flipH="1" rot="10800000">
            <a:off x="3508375" y="2943225"/>
            <a:ext cx="669925" cy="1936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39" name="Google Shape;1339;p61"/>
          <p:cNvCxnSpPr/>
          <p:nvPr/>
        </p:nvCxnSpPr>
        <p:spPr>
          <a:xfrm>
            <a:off x="3860800" y="2487612"/>
            <a:ext cx="442912" cy="409575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340" name="Google Shape;1340;p61"/>
          <p:cNvGrpSpPr/>
          <p:nvPr/>
        </p:nvGrpSpPr>
        <p:grpSpPr>
          <a:xfrm>
            <a:off x="3408362" y="2268537"/>
            <a:ext cx="501650" cy="336550"/>
            <a:chOff x="3316287" y="2717800"/>
            <a:chExt cx="501650" cy="336550"/>
          </a:xfrm>
        </p:grpSpPr>
        <p:sp>
          <p:nvSpPr>
            <p:cNvPr id="1341" name="Google Shape;1341;p61"/>
            <p:cNvSpPr/>
            <p:nvPr/>
          </p:nvSpPr>
          <p:spPr>
            <a:xfrm>
              <a:off x="3321050" y="2855912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42" name="Google Shape;1342;p61"/>
            <p:cNvCxnSpPr/>
            <p:nvPr/>
          </p:nvCxnSpPr>
          <p:spPr>
            <a:xfrm>
              <a:off x="3321050" y="2844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43" name="Google Shape;1343;p61"/>
            <p:cNvCxnSpPr/>
            <p:nvPr/>
          </p:nvCxnSpPr>
          <p:spPr>
            <a:xfrm>
              <a:off x="3817937" y="2844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44" name="Google Shape;1344;p61"/>
            <p:cNvSpPr txBox="1"/>
            <p:nvPr/>
          </p:nvSpPr>
          <p:spPr>
            <a:xfrm>
              <a:off x="3321050" y="2844800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61"/>
            <p:cNvSpPr/>
            <p:nvPr/>
          </p:nvSpPr>
          <p:spPr>
            <a:xfrm>
              <a:off x="3316287" y="2751137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46" name="Google Shape;1346;p61"/>
            <p:cNvGrpSpPr/>
            <p:nvPr/>
          </p:nvGrpSpPr>
          <p:grpSpPr>
            <a:xfrm>
              <a:off x="3400425" y="2717800"/>
              <a:ext cx="319087" cy="336550"/>
              <a:chOff x="4691062" y="3898900"/>
              <a:chExt cx="323850" cy="336550"/>
            </a:xfrm>
          </p:grpSpPr>
          <p:sp>
            <p:nvSpPr>
              <p:cNvPr id="1347" name="Google Shape;1347;p61"/>
              <p:cNvSpPr txBox="1"/>
              <p:nvPr/>
            </p:nvSpPr>
            <p:spPr>
              <a:xfrm>
                <a:off x="4733925" y="3952875"/>
                <a:ext cx="227012" cy="2095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61"/>
              <p:cNvSpPr txBox="1"/>
              <p:nvPr/>
            </p:nvSpPr>
            <p:spPr>
              <a:xfrm>
                <a:off x="4691062" y="3898900"/>
                <a:ext cx="323850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</p:grpSp>
      </p:grpSp>
      <p:grpSp>
        <p:nvGrpSpPr>
          <p:cNvPr id="1349" name="Google Shape;1349;p61"/>
          <p:cNvGrpSpPr/>
          <p:nvPr/>
        </p:nvGrpSpPr>
        <p:grpSpPr>
          <a:xfrm>
            <a:off x="4119562" y="2776537"/>
            <a:ext cx="501650" cy="336550"/>
            <a:chOff x="3316287" y="2717800"/>
            <a:chExt cx="501650" cy="336550"/>
          </a:xfrm>
        </p:grpSpPr>
        <p:sp>
          <p:nvSpPr>
            <p:cNvPr id="1350" name="Google Shape;1350;p61"/>
            <p:cNvSpPr/>
            <p:nvPr/>
          </p:nvSpPr>
          <p:spPr>
            <a:xfrm>
              <a:off x="3321050" y="2855912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1" name="Google Shape;1351;p61"/>
            <p:cNvCxnSpPr/>
            <p:nvPr/>
          </p:nvCxnSpPr>
          <p:spPr>
            <a:xfrm>
              <a:off x="3321050" y="2844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52" name="Google Shape;1352;p61"/>
            <p:cNvCxnSpPr/>
            <p:nvPr/>
          </p:nvCxnSpPr>
          <p:spPr>
            <a:xfrm>
              <a:off x="3817937" y="2844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53" name="Google Shape;1353;p61"/>
            <p:cNvSpPr txBox="1"/>
            <p:nvPr/>
          </p:nvSpPr>
          <p:spPr>
            <a:xfrm>
              <a:off x="3321050" y="2844800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61"/>
            <p:cNvSpPr/>
            <p:nvPr/>
          </p:nvSpPr>
          <p:spPr>
            <a:xfrm>
              <a:off x="3316287" y="2751137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5" name="Google Shape;1355;p61"/>
            <p:cNvGrpSpPr/>
            <p:nvPr/>
          </p:nvGrpSpPr>
          <p:grpSpPr>
            <a:xfrm>
              <a:off x="3400425" y="2717800"/>
              <a:ext cx="319087" cy="336550"/>
              <a:chOff x="4691062" y="3898900"/>
              <a:chExt cx="323850" cy="336550"/>
            </a:xfrm>
          </p:grpSpPr>
          <p:sp>
            <p:nvSpPr>
              <p:cNvPr id="1356" name="Google Shape;1356;p61"/>
              <p:cNvSpPr txBox="1"/>
              <p:nvPr/>
            </p:nvSpPr>
            <p:spPr>
              <a:xfrm>
                <a:off x="4733925" y="3952875"/>
                <a:ext cx="227012" cy="2095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61"/>
              <p:cNvSpPr txBox="1"/>
              <p:nvPr/>
            </p:nvSpPr>
            <p:spPr>
              <a:xfrm>
                <a:off x="4691062" y="3898900"/>
                <a:ext cx="323850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</p:grpSp>
      <p:grpSp>
        <p:nvGrpSpPr>
          <p:cNvPr id="1358" name="Google Shape;1358;p61"/>
          <p:cNvGrpSpPr/>
          <p:nvPr/>
        </p:nvGrpSpPr>
        <p:grpSpPr>
          <a:xfrm>
            <a:off x="4872037" y="4284662"/>
            <a:ext cx="501650" cy="336550"/>
            <a:chOff x="3316287" y="2717800"/>
            <a:chExt cx="501650" cy="336550"/>
          </a:xfrm>
        </p:grpSpPr>
        <p:sp>
          <p:nvSpPr>
            <p:cNvPr id="1359" name="Google Shape;1359;p61"/>
            <p:cNvSpPr/>
            <p:nvPr/>
          </p:nvSpPr>
          <p:spPr>
            <a:xfrm>
              <a:off x="3321050" y="2855912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60" name="Google Shape;1360;p61"/>
            <p:cNvCxnSpPr/>
            <p:nvPr/>
          </p:nvCxnSpPr>
          <p:spPr>
            <a:xfrm>
              <a:off x="3321050" y="2844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61" name="Google Shape;1361;p61"/>
            <p:cNvCxnSpPr/>
            <p:nvPr/>
          </p:nvCxnSpPr>
          <p:spPr>
            <a:xfrm>
              <a:off x="3817937" y="2844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62" name="Google Shape;1362;p61"/>
            <p:cNvSpPr txBox="1"/>
            <p:nvPr/>
          </p:nvSpPr>
          <p:spPr>
            <a:xfrm>
              <a:off x="3321050" y="2844800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61"/>
            <p:cNvSpPr/>
            <p:nvPr/>
          </p:nvSpPr>
          <p:spPr>
            <a:xfrm>
              <a:off x="3316287" y="2751137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4" name="Google Shape;1364;p61"/>
            <p:cNvGrpSpPr/>
            <p:nvPr/>
          </p:nvGrpSpPr>
          <p:grpSpPr>
            <a:xfrm>
              <a:off x="3389312" y="2717800"/>
              <a:ext cx="342900" cy="336550"/>
              <a:chOff x="4679950" y="3898900"/>
              <a:chExt cx="347662" cy="336550"/>
            </a:xfrm>
          </p:grpSpPr>
          <p:sp>
            <p:nvSpPr>
              <p:cNvPr id="1365" name="Google Shape;1365;p61"/>
              <p:cNvSpPr txBox="1"/>
              <p:nvPr/>
            </p:nvSpPr>
            <p:spPr>
              <a:xfrm>
                <a:off x="4733925" y="3952875"/>
                <a:ext cx="228600" cy="2095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6" name="Google Shape;1366;p61"/>
              <p:cNvSpPr txBox="1"/>
              <p:nvPr/>
            </p:nvSpPr>
            <p:spPr>
              <a:xfrm>
                <a:off x="4679950" y="3898900"/>
                <a:ext cx="347662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</a:t>
                </a:r>
                <a:endParaRPr/>
              </a:p>
            </p:txBody>
          </p:sp>
        </p:grpSp>
      </p:grpSp>
      <p:grpSp>
        <p:nvGrpSpPr>
          <p:cNvPr id="1367" name="Google Shape;1367;p61"/>
          <p:cNvGrpSpPr/>
          <p:nvPr/>
        </p:nvGrpSpPr>
        <p:grpSpPr>
          <a:xfrm>
            <a:off x="4535487" y="3557587"/>
            <a:ext cx="501650" cy="336550"/>
            <a:chOff x="3316287" y="2717800"/>
            <a:chExt cx="501650" cy="336550"/>
          </a:xfrm>
        </p:grpSpPr>
        <p:sp>
          <p:nvSpPr>
            <p:cNvPr id="1368" name="Google Shape;1368;p61"/>
            <p:cNvSpPr/>
            <p:nvPr/>
          </p:nvSpPr>
          <p:spPr>
            <a:xfrm>
              <a:off x="3321050" y="2855912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69" name="Google Shape;1369;p61"/>
            <p:cNvCxnSpPr/>
            <p:nvPr/>
          </p:nvCxnSpPr>
          <p:spPr>
            <a:xfrm>
              <a:off x="3321050" y="2844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70" name="Google Shape;1370;p61"/>
            <p:cNvCxnSpPr/>
            <p:nvPr/>
          </p:nvCxnSpPr>
          <p:spPr>
            <a:xfrm>
              <a:off x="3817937" y="2844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71" name="Google Shape;1371;p61"/>
            <p:cNvSpPr txBox="1"/>
            <p:nvPr/>
          </p:nvSpPr>
          <p:spPr>
            <a:xfrm>
              <a:off x="3321050" y="2844800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61"/>
            <p:cNvSpPr/>
            <p:nvPr/>
          </p:nvSpPr>
          <p:spPr>
            <a:xfrm>
              <a:off x="3316287" y="2751137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73" name="Google Shape;1373;p61"/>
            <p:cNvGrpSpPr/>
            <p:nvPr/>
          </p:nvGrpSpPr>
          <p:grpSpPr>
            <a:xfrm>
              <a:off x="3395662" y="2717800"/>
              <a:ext cx="330200" cy="336550"/>
              <a:chOff x="4686300" y="3898900"/>
              <a:chExt cx="334962" cy="336550"/>
            </a:xfrm>
          </p:grpSpPr>
          <p:sp>
            <p:nvSpPr>
              <p:cNvPr id="1374" name="Google Shape;1374;p61"/>
              <p:cNvSpPr txBox="1"/>
              <p:nvPr/>
            </p:nvSpPr>
            <p:spPr>
              <a:xfrm>
                <a:off x="4733925" y="3952875"/>
                <a:ext cx="228600" cy="2095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61"/>
              <p:cNvSpPr txBox="1"/>
              <p:nvPr/>
            </p:nvSpPr>
            <p:spPr>
              <a:xfrm>
                <a:off x="4686300" y="3898900"/>
                <a:ext cx="334962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endParaRPr/>
              </a:p>
            </p:txBody>
          </p:sp>
        </p:grpSp>
      </p:grpSp>
      <p:grpSp>
        <p:nvGrpSpPr>
          <p:cNvPr id="1376" name="Google Shape;1376;p61"/>
          <p:cNvGrpSpPr/>
          <p:nvPr/>
        </p:nvGrpSpPr>
        <p:grpSpPr>
          <a:xfrm>
            <a:off x="3484562" y="3819525"/>
            <a:ext cx="501650" cy="336550"/>
            <a:chOff x="3316287" y="2717800"/>
            <a:chExt cx="501650" cy="336550"/>
          </a:xfrm>
        </p:grpSpPr>
        <p:sp>
          <p:nvSpPr>
            <p:cNvPr id="1377" name="Google Shape;1377;p61"/>
            <p:cNvSpPr/>
            <p:nvPr/>
          </p:nvSpPr>
          <p:spPr>
            <a:xfrm>
              <a:off x="3321050" y="2855912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78" name="Google Shape;1378;p61"/>
            <p:cNvCxnSpPr/>
            <p:nvPr/>
          </p:nvCxnSpPr>
          <p:spPr>
            <a:xfrm>
              <a:off x="3321050" y="2844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79" name="Google Shape;1379;p61"/>
            <p:cNvCxnSpPr/>
            <p:nvPr/>
          </p:nvCxnSpPr>
          <p:spPr>
            <a:xfrm>
              <a:off x="3817937" y="2844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80" name="Google Shape;1380;p61"/>
            <p:cNvSpPr txBox="1"/>
            <p:nvPr/>
          </p:nvSpPr>
          <p:spPr>
            <a:xfrm>
              <a:off x="3321050" y="2844800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61"/>
            <p:cNvSpPr/>
            <p:nvPr/>
          </p:nvSpPr>
          <p:spPr>
            <a:xfrm>
              <a:off x="3316287" y="2751137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82" name="Google Shape;1382;p61"/>
            <p:cNvGrpSpPr/>
            <p:nvPr/>
          </p:nvGrpSpPr>
          <p:grpSpPr>
            <a:xfrm>
              <a:off x="3400425" y="2717800"/>
              <a:ext cx="319087" cy="336550"/>
              <a:chOff x="4691062" y="3898900"/>
              <a:chExt cx="323850" cy="336550"/>
            </a:xfrm>
          </p:grpSpPr>
          <p:sp>
            <p:nvSpPr>
              <p:cNvPr id="1383" name="Google Shape;1383;p61"/>
              <p:cNvSpPr txBox="1"/>
              <p:nvPr/>
            </p:nvSpPr>
            <p:spPr>
              <a:xfrm>
                <a:off x="4733925" y="3952875"/>
                <a:ext cx="227012" cy="2095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p61"/>
              <p:cNvSpPr txBox="1"/>
              <p:nvPr/>
            </p:nvSpPr>
            <p:spPr>
              <a:xfrm>
                <a:off x="4691062" y="3898900"/>
                <a:ext cx="323850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/>
              </a:p>
            </p:txBody>
          </p:sp>
        </p:grpSp>
      </p:grpSp>
      <p:cxnSp>
        <p:nvCxnSpPr>
          <p:cNvPr id="1385" name="Google Shape;1385;p61"/>
          <p:cNvCxnSpPr/>
          <p:nvPr/>
        </p:nvCxnSpPr>
        <p:spPr>
          <a:xfrm flipH="1">
            <a:off x="2892425" y="2549525"/>
            <a:ext cx="674687" cy="1385887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386" name="Google Shape;1386;p61"/>
          <p:cNvGrpSpPr/>
          <p:nvPr/>
        </p:nvGrpSpPr>
        <p:grpSpPr>
          <a:xfrm>
            <a:off x="3052762" y="2970212"/>
            <a:ext cx="501650" cy="336550"/>
            <a:chOff x="3316287" y="2717800"/>
            <a:chExt cx="501650" cy="336550"/>
          </a:xfrm>
        </p:grpSpPr>
        <p:sp>
          <p:nvSpPr>
            <p:cNvPr id="1387" name="Google Shape;1387;p61"/>
            <p:cNvSpPr/>
            <p:nvPr/>
          </p:nvSpPr>
          <p:spPr>
            <a:xfrm>
              <a:off x="3321050" y="2855912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88" name="Google Shape;1388;p61"/>
            <p:cNvCxnSpPr/>
            <p:nvPr/>
          </p:nvCxnSpPr>
          <p:spPr>
            <a:xfrm>
              <a:off x="3321050" y="2844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89" name="Google Shape;1389;p61"/>
            <p:cNvCxnSpPr/>
            <p:nvPr/>
          </p:nvCxnSpPr>
          <p:spPr>
            <a:xfrm>
              <a:off x="3817937" y="2844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90" name="Google Shape;1390;p61"/>
            <p:cNvSpPr txBox="1"/>
            <p:nvPr/>
          </p:nvSpPr>
          <p:spPr>
            <a:xfrm>
              <a:off x="3321050" y="2844800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61"/>
            <p:cNvSpPr/>
            <p:nvPr/>
          </p:nvSpPr>
          <p:spPr>
            <a:xfrm>
              <a:off x="3316287" y="2751137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92" name="Google Shape;1392;p61"/>
            <p:cNvGrpSpPr/>
            <p:nvPr/>
          </p:nvGrpSpPr>
          <p:grpSpPr>
            <a:xfrm>
              <a:off x="3416300" y="2717800"/>
              <a:ext cx="285750" cy="336550"/>
              <a:chOff x="4706937" y="3898900"/>
              <a:chExt cx="290512" cy="336550"/>
            </a:xfrm>
          </p:grpSpPr>
          <p:sp>
            <p:nvSpPr>
              <p:cNvPr id="1393" name="Google Shape;1393;p61"/>
              <p:cNvSpPr txBox="1"/>
              <p:nvPr/>
            </p:nvSpPr>
            <p:spPr>
              <a:xfrm>
                <a:off x="4733925" y="3952875"/>
                <a:ext cx="225425" cy="2095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p61"/>
              <p:cNvSpPr txBox="1"/>
              <p:nvPr/>
            </p:nvSpPr>
            <p:spPr>
              <a:xfrm>
                <a:off x="4706937" y="3898900"/>
                <a:ext cx="290512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</p:grpSp>
      </p:grpSp>
      <p:grpSp>
        <p:nvGrpSpPr>
          <p:cNvPr id="1395" name="Google Shape;1395;p61"/>
          <p:cNvGrpSpPr/>
          <p:nvPr/>
        </p:nvGrpSpPr>
        <p:grpSpPr>
          <a:xfrm>
            <a:off x="2522537" y="3825875"/>
            <a:ext cx="501650" cy="336550"/>
            <a:chOff x="3316287" y="2717800"/>
            <a:chExt cx="501650" cy="336550"/>
          </a:xfrm>
        </p:grpSpPr>
        <p:sp>
          <p:nvSpPr>
            <p:cNvPr id="1396" name="Google Shape;1396;p61"/>
            <p:cNvSpPr/>
            <p:nvPr/>
          </p:nvSpPr>
          <p:spPr>
            <a:xfrm>
              <a:off x="3321050" y="2855912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97" name="Google Shape;1397;p61"/>
            <p:cNvCxnSpPr/>
            <p:nvPr/>
          </p:nvCxnSpPr>
          <p:spPr>
            <a:xfrm>
              <a:off x="3321050" y="2844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98" name="Google Shape;1398;p61"/>
            <p:cNvCxnSpPr/>
            <p:nvPr/>
          </p:nvCxnSpPr>
          <p:spPr>
            <a:xfrm>
              <a:off x="3817937" y="2844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99" name="Google Shape;1399;p61"/>
            <p:cNvSpPr txBox="1"/>
            <p:nvPr/>
          </p:nvSpPr>
          <p:spPr>
            <a:xfrm>
              <a:off x="3321050" y="2844800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61"/>
            <p:cNvSpPr/>
            <p:nvPr/>
          </p:nvSpPr>
          <p:spPr>
            <a:xfrm>
              <a:off x="3316287" y="2751137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01" name="Google Shape;1401;p61"/>
            <p:cNvGrpSpPr/>
            <p:nvPr/>
          </p:nvGrpSpPr>
          <p:grpSpPr>
            <a:xfrm>
              <a:off x="3405187" y="2717800"/>
              <a:ext cx="307975" cy="336550"/>
              <a:chOff x="4695825" y="3898900"/>
              <a:chExt cx="312737" cy="336550"/>
            </a:xfrm>
          </p:grpSpPr>
          <p:sp>
            <p:nvSpPr>
              <p:cNvPr id="1402" name="Google Shape;1402;p61"/>
              <p:cNvSpPr txBox="1"/>
              <p:nvPr/>
            </p:nvSpPr>
            <p:spPr>
              <a:xfrm>
                <a:off x="4733925" y="3952875"/>
                <a:ext cx="225425" cy="2095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p61"/>
              <p:cNvSpPr txBox="1"/>
              <p:nvPr/>
            </p:nvSpPr>
            <p:spPr>
              <a:xfrm>
                <a:off x="4695825" y="3898900"/>
                <a:ext cx="312737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</a:t>
                </a:r>
                <a:endParaRPr/>
              </a:p>
            </p:txBody>
          </p:sp>
        </p:grpSp>
      </p:grpSp>
      <p:cxnSp>
        <p:nvCxnSpPr>
          <p:cNvPr id="1404" name="Google Shape;1404;p61"/>
          <p:cNvCxnSpPr/>
          <p:nvPr/>
        </p:nvCxnSpPr>
        <p:spPr>
          <a:xfrm flipH="1">
            <a:off x="3282950" y="2568575"/>
            <a:ext cx="160337" cy="3730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05" name="Google Shape;1405;p61"/>
          <p:cNvCxnSpPr/>
          <p:nvPr/>
        </p:nvCxnSpPr>
        <p:spPr>
          <a:xfrm flipH="1">
            <a:off x="2901950" y="3343275"/>
            <a:ext cx="160337" cy="3730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06" name="Google Shape;1406;p61"/>
          <p:cNvCxnSpPr/>
          <p:nvPr/>
        </p:nvCxnSpPr>
        <p:spPr>
          <a:xfrm rot="10800000">
            <a:off x="4025900" y="2422525"/>
            <a:ext cx="27305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07" name="Google Shape;1407;p61"/>
          <p:cNvCxnSpPr/>
          <p:nvPr/>
        </p:nvCxnSpPr>
        <p:spPr>
          <a:xfrm rot="10800000">
            <a:off x="4556125" y="3128962"/>
            <a:ext cx="223837" cy="3524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08" name="Google Shape;1408;p61"/>
          <p:cNvCxnSpPr/>
          <p:nvPr/>
        </p:nvCxnSpPr>
        <p:spPr>
          <a:xfrm>
            <a:off x="4929187" y="3887787"/>
            <a:ext cx="177800" cy="3540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09" name="Google Shape;1409;p61"/>
          <p:cNvCxnSpPr/>
          <p:nvPr/>
        </p:nvCxnSpPr>
        <p:spPr>
          <a:xfrm>
            <a:off x="3481387" y="3324225"/>
            <a:ext cx="173037" cy="4206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10" name="Google Shape;1410;p61"/>
          <p:cNvCxnSpPr/>
          <p:nvPr/>
        </p:nvCxnSpPr>
        <p:spPr>
          <a:xfrm flipH="1" rot="10800000">
            <a:off x="3657600" y="2901950"/>
            <a:ext cx="393700" cy="1460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1411" name="Google Shape;1411;p61"/>
          <p:cNvSpPr/>
          <p:nvPr/>
        </p:nvSpPr>
        <p:spPr>
          <a:xfrm>
            <a:off x="3513137" y="2984500"/>
            <a:ext cx="176212" cy="176212"/>
          </a:xfrm>
          <a:custGeom>
            <a:rect b="b" l="l" r="r" t="t"/>
            <a:pathLst>
              <a:path extrusionOk="0" h="176213" w="176212">
                <a:moveTo>
                  <a:pt x="0" y="88107"/>
                </a:moveTo>
                <a:cubicBezTo>
                  <a:pt x="0" y="39447"/>
                  <a:pt x="39446" y="0"/>
                  <a:pt x="88106" y="0"/>
                </a:cubicBezTo>
                <a:cubicBezTo>
                  <a:pt x="136766" y="0"/>
                  <a:pt x="176212" y="39447"/>
                  <a:pt x="176212" y="88107"/>
                </a:cubicBezTo>
                <a:cubicBezTo>
                  <a:pt x="176212" y="136767"/>
                  <a:pt x="136766" y="176214"/>
                  <a:pt x="88106" y="176214"/>
                </a:cubicBezTo>
                <a:cubicBezTo>
                  <a:pt x="39446" y="176214"/>
                  <a:pt x="0" y="136767"/>
                  <a:pt x="0" y="88107"/>
                </a:cubicBezTo>
                <a:close/>
                <a:moveTo>
                  <a:pt x="136590" y="114214"/>
                </a:moveTo>
                <a:cubicBezTo>
                  <a:pt x="148119" y="92803"/>
                  <a:pt x="144239" y="66365"/>
                  <a:pt x="127044" y="49169"/>
                </a:cubicBezTo>
                <a:cubicBezTo>
                  <a:pt x="109849" y="31973"/>
                  <a:pt x="83410" y="28093"/>
                  <a:pt x="61999" y="39622"/>
                </a:cubicBezTo>
                <a:lnTo>
                  <a:pt x="136590" y="114214"/>
                </a:lnTo>
                <a:close/>
                <a:moveTo>
                  <a:pt x="39622" y="61999"/>
                </a:moveTo>
                <a:cubicBezTo>
                  <a:pt x="28093" y="83410"/>
                  <a:pt x="31973" y="109848"/>
                  <a:pt x="49168" y="127044"/>
                </a:cubicBezTo>
                <a:cubicBezTo>
                  <a:pt x="66363" y="144240"/>
                  <a:pt x="92802" y="148120"/>
                  <a:pt x="114213" y="136591"/>
                </a:cubicBezTo>
                <a:lnTo>
                  <a:pt x="39622" y="61999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61"/>
          <p:cNvSpPr/>
          <p:nvPr/>
        </p:nvSpPr>
        <p:spPr>
          <a:xfrm>
            <a:off x="4017962" y="3008312"/>
            <a:ext cx="177800" cy="176212"/>
          </a:xfrm>
          <a:custGeom>
            <a:rect b="b" l="l" r="r" t="t"/>
            <a:pathLst>
              <a:path extrusionOk="0" h="176212" w="177800">
                <a:moveTo>
                  <a:pt x="0" y="88106"/>
                </a:moveTo>
                <a:cubicBezTo>
                  <a:pt x="0" y="39446"/>
                  <a:pt x="39802" y="0"/>
                  <a:pt x="88900" y="0"/>
                </a:cubicBezTo>
                <a:cubicBezTo>
                  <a:pt x="137998" y="0"/>
                  <a:pt x="177800" y="39446"/>
                  <a:pt x="177800" y="88106"/>
                </a:cubicBezTo>
                <a:cubicBezTo>
                  <a:pt x="177800" y="136766"/>
                  <a:pt x="137998" y="176212"/>
                  <a:pt x="88900" y="176212"/>
                </a:cubicBezTo>
                <a:cubicBezTo>
                  <a:pt x="39802" y="176212"/>
                  <a:pt x="0" y="136766"/>
                  <a:pt x="0" y="88106"/>
                </a:cubicBezTo>
                <a:close/>
                <a:moveTo>
                  <a:pt x="137991" y="114381"/>
                </a:moveTo>
                <a:cubicBezTo>
                  <a:pt x="149910" y="92739"/>
                  <a:pt x="145805" y="65927"/>
                  <a:pt x="127936" y="48718"/>
                </a:cubicBezTo>
                <a:cubicBezTo>
                  <a:pt x="110456" y="31883"/>
                  <a:pt x="83905" y="28203"/>
                  <a:pt x="62394" y="39634"/>
                </a:cubicBezTo>
                <a:lnTo>
                  <a:pt x="137991" y="114381"/>
                </a:lnTo>
                <a:close/>
                <a:moveTo>
                  <a:pt x="39809" y="61831"/>
                </a:moveTo>
                <a:cubicBezTo>
                  <a:pt x="27890" y="83473"/>
                  <a:pt x="31995" y="110285"/>
                  <a:pt x="49864" y="127494"/>
                </a:cubicBezTo>
                <a:cubicBezTo>
                  <a:pt x="67344" y="144329"/>
                  <a:pt x="93895" y="148009"/>
                  <a:pt x="115406" y="136578"/>
                </a:cubicBezTo>
                <a:lnTo>
                  <a:pt x="39809" y="6183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61"/>
          <p:cNvSpPr/>
          <p:nvPr/>
        </p:nvSpPr>
        <p:spPr>
          <a:xfrm>
            <a:off x="3906837" y="3713162"/>
            <a:ext cx="176212" cy="177800"/>
          </a:xfrm>
          <a:custGeom>
            <a:rect b="b" l="l" r="r" t="t"/>
            <a:pathLst>
              <a:path extrusionOk="0" h="177800" w="176212">
                <a:moveTo>
                  <a:pt x="0" y="88900"/>
                </a:moveTo>
                <a:cubicBezTo>
                  <a:pt x="0" y="39802"/>
                  <a:pt x="39446" y="0"/>
                  <a:pt x="88106" y="0"/>
                </a:cubicBezTo>
                <a:cubicBezTo>
                  <a:pt x="136766" y="0"/>
                  <a:pt x="176212" y="39802"/>
                  <a:pt x="176212" y="88900"/>
                </a:cubicBezTo>
                <a:cubicBezTo>
                  <a:pt x="176212" y="137998"/>
                  <a:pt x="136766" y="177800"/>
                  <a:pt x="88106" y="177800"/>
                </a:cubicBezTo>
                <a:cubicBezTo>
                  <a:pt x="39446" y="177800"/>
                  <a:pt x="0" y="137998"/>
                  <a:pt x="0" y="88900"/>
                </a:cubicBezTo>
                <a:close/>
                <a:moveTo>
                  <a:pt x="136578" y="115405"/>
                </a:moveTo>
                <a:cubicBezTo>
                  <a:pt x="148009" y="93894"/>
                  <a:pt x="144329" y="67343"/>
                  <a:pt x="127494" y="49863"/>
                </a:cubicBezTo>
                <a:cubicBezTo>
                  <a:pt x="110285" y="31995"/>
                  <a:pt x="83473" y="27889"/>
                  <a:pt x="61831" y="39808"/>
                </a:cubicBezTo>
                <a:lnTo>
                  <a:pt x="136578" y="115405"/>
                </a:lnTo>
                <a:close/>
                <a:moveTo>
                  <a:pt x="39634" y="62395"/>
                </a:moveTo>
                <a:cubicBezTo>
                  <a:pt x="28203" y="83906"/>
                  <a:pt x="31883" y="110457"/>
                  <a:pt x="48718" y="127937"/>
                </a:cubicBezTo>
                <a:cubicBezTo>
                  <a:pt x="65927" y="145805"/>
                  <a:pt x="92739" y="149911"/>
                  <a:pt x="114381" y="137992"/>
                </a:cubicBezTo>
                <a:lnTo>
                  <a:pt x="39634" y="62395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Google Shape;1414;p61"/>
          <p:cNvSpPr/>
          <p:nvPr/>
        </p:nvSpPr>
        <p:spPr>
          <a:xfrm>
            <a:off x="4467225" y="3778250"/>
            <a:ext cx="176212" cy="176212"/>
          </a:xfrm>
          <a:custGeom>
            <a:rect b="b" l="l" r="r" t="t"/>
            <a:pathLst>
              <a:path extrusionOk="0" h="176213" w="176213">
                <a:moveTo>
                  <a:pt x="0" y="88107"/>
                </a:moveTo>
                <a:cubicBezTo>
                  <a:pt x="0" y="39447"/>
                  <a:pt x="39447" y="0"/>
                  <a:pt x="88107" y="0"/>
                </a:cubicBezTo>
                <a:cubicBezTo>
                  <a:pt x="136767" y="0"/>
                  <a:pt x="176214" y="39447"/>
                  <a:pt x="176214" y="88107"/>
                </a:cubicBezTo>
                <a:cubicBezTo>
                  <a:pt x="176214" y="136767"/>
                  <a:pt x="136767" y="176214"/>
                  <a:pt x="88107" y="176214"/>
                </a:cubicBezTo>
                <a:cubicBezTo>
                  <a:pt x="39447" y="176214"/>
                  <a:pt x="0" y="136767"/>
                  <a:pt x="0" y="88107"/>
                </a:cubicBezTo>
                <a:close/>
                <a:moveTo>
                  <a:pt x="136591" y="114214"/>
                </a:moveTo>
                <a:cubicBezTo>
                  <a:pt x="148120" y="92803"/>
                  <a:pt x="144240" y="66364"/>
                  <a:pt x="127044" y="49168"/>
                </a:cubicBezTo>
                <a:cubicBezTo>
                  <a:pt x="109849" y="31973"/>
                  <a:pt x="83410" y="28092"/>
                  <a:pt x="61998" y="39621"/>
                </a:cubicBezTo>
                <a:lnTo>
                  <a:pt x="136591" y="114214"/>
                </a:lnTo>
                <a:close/>
                <a:moveTo>
                  <a:pt x="39622" y="61999"/>
                </a:moveTo>
                <a:cubicBezTo>
                  <a:pt x="28093" y="83410"/>
                  <a:pt x="31973" y="109849"/>
                  <a:pt x="49169" y="127045"/>
                </a:cubicBezTo>
                <a:cubicBezTo>
                  <a:pt x="66364" y="144240"/>
                  <a:pt x="92803" y="148121"/>
                  <a:pt x="114215" y="136592"/>
                </a:cubicBezTo>
                <a:lnTo>
                  <a:pt x="39622" y="61999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61"/>
          <p:cNvSpPr/>
          <p:nvPr/>
        </p:nvSpPr>
        <p:spPr>
          <a:xfrm>
            <a:off x="3376612" y="4051300"/>
            <a:ext cx="176212" cy="176212"/>
          </a:xfrm>
          <a:custGeom>
            <a:rect b="b" l="l" r="r" t="t"/>
            <a:pathLst>
              <a:path extrusionOk="0" h="176213" w="176212">
                <a:moveTo>
                  <a:pt x="0" y="88107"/>
                </a:moveTo>
                <a:cubicBezTo>
                  <a:pt x="0" y="39447"/>
                  <a:pt x="39446" y="0"/>
                  <a:pt x="88106" y="0"/>
                </a:cubicBezTo>
                <a:cubicBezTo>
                  <a:pt x="136766" y="0"/>
                  <a:pt x="176212" y="39447"/>
                  <a:pt x="176212" y="88107"/>
                </a:cubicBezTo>
                <a:cubicBezTo>
                  <a:pt x="176212" y="136767"/>
                  <a:pt x="136766" y="176214"/>
                  <a:pt x="88106" y="176214"/>
                </a:cubicBezTo>
                <a:cubicBezTo>
                  <a:pt x="39446" y="176214"/>
                  <a:pt x="0" y="136767"/>
                  <a:pt x="0" y="88107"/>
                </a:cubicBezTo>
                <a:close/>
                <a:moveTo>
                  <a:pt x="136590" y="114214"/>
                </a:moveTo>
                <a:cubicBezTo>
                  <a:pt x="148119" y="92803"/>
                  <a:pt x="144239" y="66365"/>
                  <a:pt x="127044" y="49169"/>
                </a:cubicBezTo>
                <a:cubicBezTo>
                  <a:pt x="109849" y="31973"/>
                  <a:pt x="83410" y="28093"/>
                  <a:pt x="61999" y="39622"/>
                </a:cubicBezTo>
                <a:lnTo>
                  <a:pt x="136590" y="114214"/>
                </a:lnTo>
                <a:close/>
                <a:moveTo>
                  <a:pt x="39622" y="61999"/>
                </a:moveTo>
                <a:cubicBezTo>
                  <a:pt x="28093" y="83410"/>
                  <a:pt x="31973" y="109848"/>
                  <a:pt x="49168" y="127044"/>
                </a:cubicBezTo>
                <a:cubicBezTo>
                  <a:pt x="66363" y="144240"/>
                  <a:pt x="92802" y="148120"/>
                  <a:pt x="114213" y="136591"/>
                </a:cubicBezTo>
                <a:lnTo>
                  <a:pt x="39622" y="61999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6" name="Google Shape;1416;p61"/>
          <p:cNvSpPr/>
          <p:nvPr/>
        </p:nvSpPr>
        <p:spPr>
          <a:xfrm>
            <a:off x="3024187" y="3810000"/>
            <a:ext cx="176212" cy="176212"/>
          </a:xfrm>
          <a:custGeom>
            <a:rect b="b" l="l" r="r" t="t"/>
            <a:pathLst>
              <a:path extrusionOk="0" h="176213" w="176212">
                <a:moveTo>
                  <a:pt x="0" y="88107"/>
                </a:moveTo>
                <a:cubicBezTo>
                  <a:pt x="0" y="39447"/>
                  <a:pt x="39446" y="0"/>
                  <a:pt x="88106" y="0"/>
                </a:cubicBezTo>
                <a:cubicBezTo>
                  <a:pt x="136766" y="0"/>
                  <a:pt x="176212" y="39447"/>
                  <a:pt x="176212" y="88107"/>
                </a:cubicBezTo>
                <a:cubicBezTo>
                  <a:pt x="176212" y="136767"/>
                  <a:pt x="136766" y="176214"/>
                  <a:pt x="88106" y="176214"/>
                </a:cubicBezTo>
                <a:cubicBezTo>
                  <a:pt x="39446" y="176214"/>
                  <a:pt x="0" y="136767"/>
                  <a:pt x="0" y="88107"/>
                </a:cubicBezTo>
                <a:close/>
                <a:moveTo>
                  <a:pt x="136590" y="114214"/>
                </a:moveTo>
                <a:cubicBezTo>
                  <a:pt x="148119" y="92803"/>
                  <a:pt x="144239" y="66365"/>
                  <a:pt x="127044" y="49169"/>
                </a:cubicBezTo>
                <a:cubicBezTo>
                  <a:pt x="109849" y="31973"/>
                  <a:pt x="83410" y="28093"/>
                  <a:pt x="61999" y="39622"/>
                </a:cubicBezTo>
                <a:lnTo>
                  <a:pt x="136590" y="114214"/>
                </a:lnTo>
                <a:close/>
                <a:moveTo>
                  <a:pt x="39622" y="61999"/>
                </a:moveTo>
                <a:cubicBezTo>
                  <a:pt x="28093" y="83410"/>
                  <a:pt x="31973" y="109848"/>
                  <a:pt x="49168" y="127044"/>
                </a:cubicBezTo>
                <a:cubicBezTo>
                  <a:pt x="66363" y="144240"/>
                  <a:pt x="92802" y="148120"/>
                  <a:pt x="114213" y="136591"/>
                </a:cubicBezTo>
                <a:lnTo>
                  <a:pt x="39622" y="61999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7" name="Google Shape;1417;p61"/>
          <p:cNvCxnSpPr/>
          <p:nvPr/>
        </p:nvCxnSpPr>
        <p:spPr>
          <a:xfrm flipH="1" rot="10800000">
            <a:off x="3657600" y="3144837"/>
            <a:ext cx="352425" cy="1111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18" name="Google Shape;1418;p61"/>
          <p:cNvCxnSpPr/>
          <p:nvPr/>
        </p:nvCxnSpPr>
        <p:spPr>
          <a:xfrm flipH="1" rot="10800000">
            <a:off x="4067175" y="3906837"/>
            <a:ext cx="352425" cy="1111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19" name="Google Shape;1419;p61"/>
          <p:cNvCxnSpPr/>
          <p:nvPr/>
        </p:nvCxnSpPr>
        <p:spPr>
          <a:xfrm flipH="1" rot="10800000">
            <a:off x="2919412" y="4114800"/>
            <a:ext cx="409575" cy="238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20" name="Google Shape;1420;p61"/>
          <p:cNvCxnSpPr/>
          <p:nvPr/>
        </p:nvCxnSpPr>
        <p:spPr>
          <a:xfrm flipH="1" rot="10800000">
            <a:off x="4114800" y="3614737"/>
            <a:ext cx="393700" cy="1476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21" name="Google Shape;1421;p61"/>
          <p:cNvCxnSpPr/>
          <p:nvPr/>
        </p:nvCxnSpPr>
        <p:spPr>
          <a:xfrm flipH="1" rot="10800000">
            <a:off x="3152775" y="3914775"/>
            <a:ext cx="296862" cy="79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1422" name="Google Shape;1422;p61"/>
          <p:cNvSpPr/>
          <p:nvPr/>
        </p:nvSpPr>
        <p:spPr>
          <a:xfrm>
            <a:off x="3544887" y="4845050"/>
            <a:ext cx="176212" cy="176212"/>
          </a:xfrm>
          <a:custGeom>
            <a:rect b="b" l="l" r="r" t="t"/>
            <a:pathLst>
              <a:path extrusionOk="0" h="176213" w="176212">
                <a:moveTo>
                  <a:pt x="0" y="88107"/>
                </a:moveTo>
                <a:cubicBezTo>
                  <a:pt x="0" y="39447"/>
                  <a:pt x="39446" y="0"/>
                  <a:pt x="88106" y="0"/>
                </a:cubicBezTo>
                <a:cubicBezTo>
                  <a:pt x="136766" y="0"/>
                  <a:pt x="176212" y="39447"/>
                  <a:pt x="176212" y="88107"/>
                </a:cubicBezTo>
                <a:cubicBezTo>
                  <a:pt x="176212" y="136767"/>
                  <a:pt x="136766" y="176214"/>
                  <a:pt x="88106" y="176214"/>
                </a:cubicBezTo>
                <a:cubicBezTo>
                  <a:pt x="39446" y="176214"/>
                  <a:pt x="0" y="136767"/>
                  <a:pt x="0" y="88107"/>
                </a:cubicBezTo>
                <a:close/>
                <a:moveTo>
                  <a:pt x="136590" y="114214"/>
                </a:moveTo>
                <a:cubicBezTo>
                  <a:pt x="148119" y="92803"/>
                  <a:pt x="144239" y="66365"/>
                  <a:pt x="127044" y="49169"/>
                </a:cubicBezTo>
                <a:cubicBezTo>
                  <a:pt x="109849" y="31973"/>
                  <a:pt x="83410" y="28093"/>
                  <a:pt x="61999" y="39622"/>
                </a:cubicBezTo>
                <a:lnTo>
                  <a:pt x="136590" y="114214"/>
                </a:lnTo>
                <a:close/>
                <a:moveTo>
                  <a:pt x="39622" y="61999"/>
                </a:moveTo>
                <a:cubicBezTo>
                  <a:pt x="28093" y="83410"/>
                  <a:pt x="31973" y="109848"/>
                  <a:pt x="49168" y="127044"/>
                </a:cubicBezTo>
                <a:cubicBezTo>
                  <a:pt x="66363" y="144240"/>
                  <a:pt x="92802" y="148120"/>
                  <a:pt x="114213" y="136591"/>
                </a:cubicBezTo>
                <a:lnTo>
                  <a:pt x="39622" y="61999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3" name="Google Shape;1423;p61"/>
          <p:cNvCxnSpPr/>
          <p:nvPr/>
        </p:nvCxnSpPr>
        <p:spPr>
          <a:xfrm flipH="1" rot="10800000">
            <a:off x="3087687" y="4908550"/>
            <a:ext cx="409575" cy="238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24" name="Google Shape;1424;p61"/>
          <p:cNvCxnSpPr/>
          <p:nvPr/>
        </p:nvCxnSpPr>
        <p:spPr>
          <a:xfrm flipH="1" rot="10800000">
            <a:off x="3144837" y="5767387"/>
            <a:ext cx="407987" cy="238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25" name="Google Shape;1425;p61"/>
          <p:cNvSpPr txBox="1"/>
          <p:nvPr/>
        </p:nvSpPr>
        <p:spPr>
          <a:xfrm>
            <a:off x="3895725" y="4705350"/>
            <a:ext cx="3198812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 will not be forwarded  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beyond receiving router</a:t>
            </a:r>
            <a:endParaRPr/>
          </a:p>
        </p:txBody>
      </p:sp>
      <p:sp>
        <p:nvSpPr>
          <p:cNvPr id="1426" name="Google Shape;1426;p61"/>
          <p:cNvSpPr txBox="1"/>
          <p:nvPr/>
        </p:nvSpPr>
        <p:spPr>
          <a:xfrm>
            <a:off x="3903662" y="5484812"/>
            <a:ext cx="28146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 will be forwarded  </a:t>
            </a:r>
            <a:endParaRPr/>
          </a:p>
        </p:txBody>
      </p:sp>
      <p:cxnSp>
        <p:nvCxnSpPr>
          <p:cNvPr id="1427" name="Google Shape;1427;p61"/>
          <p:cNvCxnSpPr/>
          <p:nvPr/>
        </p:nvCxnSpPr>
        <p:spPr>
          <a:xfrm>
            <a:off x="2519362" y="6208712"/>
            <a:ext cx="1041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28" name="Google Shape;1428;p61"/>
          <p:cNvSpPr txBox="1"/>
          <p:nvPr/>
        </p:nvSpPr>
        <p:spPr>
          <a:xfrm>
            <a:off x="3895725" y="6021387"/>
            <a:ext cx="404495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Thick lines represent least cost paths 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receiver to source A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6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B</a:t>
            </a:r>
            <a:endParaRPr/>
          </a:p>
        </p:txBody>
      </p:sp>
      <p:grpSp>
        <p:nvGrpSpPr>
          <p:cNvPr id="1434" name="Google Shape;1434;p62"/>
          <p:cNvGrpSpPr/>
          <p:nvPr/>
        </p:nvGrpSpPr>
        <p:grpSpPr>
          <a:xfrm>
            <a:off x="1049337" y="3836987"/>
            <a:ext cx="6788150" cy="2754312"/>
            <a:chOff x="868362" y="1009650"/>
            <a:chExt cx="6788150" cy="2754312"/>
          </a:xfrm>
        </p:grpSpPr>
        <p:grpSp>
          <p:nvGrpSpPr>
            <p:cNvPr id="1435" name="Google Shape;1435;p62"/>
            <p:cNvGrpSpPr/>
            <p:nvPr/>
          </p:nvGrpSpPr>
          <p:grpSpPr>
            <a:xfrm>
              <a:off x="1062037" y="1009650"/>
              <a:ext cx="2851150" cy="2352675"/>
              <a:chOff x="2195512" y="1209675"/>
              <a:chExt cx="2851150" cy="2352675"/>
            </a:xfrm>
          </p:grpSpPr>
          <p:cxnSp>
            <p:nvCxnSpPr>
              <p:cNvPr id="1436" name="Google Shape;1436;p62"/>
              <p:cNvCxnSpPr/>
              <p:nvPr/>
            </p:nvCxnSpPr>
            <p:spPr>
              <a:xfrm>
                <a:off x="4048125" y="1892300"/>
                <a:ext cx="338137" cy="677862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37" name="Google Shape;1437;p62"/>
              <p:cNvCxnSpPr/>
              <p:nvPr/>
            </p:nvCxnSpPr>
            <p:spPr>
              <a:xfrm>
                <a:off x="4403725" y="2592387"/>
                <a:ext cx="342900" cy="757237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38" name="Google Shape;1438;p62"/>
              <p:cNvCxnSpPr/>
              <p:nvPr/>
            </p:nvCxnSpPr>
            <p:spPr>
              <a:xfrm flipH="1">
                <a:off x="3630612" y="2665412"/>
                <a:ext cx="601662" cy="1936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39" name="Google Shape;1439;p62"/>
              <p:cNvCxnSpPr/>
              <p:nvPr/>
            </p:nvCxnSpPr>
            <p:spPr>
              <a:xfrm rot="10800000">
                <a:off x="2574925" y="2938462"/>
                <a:ext cx="73501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40" name="Google Shape;1440;p62"/>
              <p:cNvCxnSpPr/>
              <p:nvPr/>
            </p:nvCxnSpPr>
            <p:spPr>
              <a:xfrm rot="10800000">
                <a:off x="3009900" y="2125662"/>
                <a:ext cx="271462" cy="719137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41" name="Google Shape;1441;p62"/>
              <p:cNvCxnSpPr/>
              <p:nvPr/>
            </p:nvCxnSpPr>
            <p:spPr>
              <a:xfrm flipH="1" rot="10800000">
                <a:off x="3181350" y="1884362"/>
                <a:ext cx="669925" cy="1936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42" name="Google Shape;1442;p62"/>
              <p:cNvCxnSpPr/>
              <p:nvPr/>
            </p:nvCxnSpPr>
            <p:spPr>
              <a:xfrm>
                <a:off x="3533775" y="1428750"/>
                <a:ext cx="442912" cy="409575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grpSp>
            <p:nvGrpSpPr>
              <p:cNvPr id="1443" name="Google Shape;1443;p62"/>
              <p:cNvGrpSpPr/>
              <p:nvPr/>
            </p:nvGrpSpPr>
            <p:grpSpPr>
              <a:xfrm>
                <a:off x="3081337" y="1209675"/>
                <a:ext cx="501650" cy="336550"/>
                <a:chOff x="3316287" y="2717800"/>
                <a:chExt cx="501650" cy="336550"/>
              </a:xfrm>
            </p:grpSpPr>
            <p:sp>
              <p:nvSpPr>
                <p:cNvPr id="1444" name="Google Shape;1444;p62"/>
                <p:cNvSpPr/>
                <p:nvPr/>
              </p:nvSpPr>
              <p:spPr>
                <a:xfrm>
                  <a:off x="3321050" y="2855912"/>
                  <a:ext cx="496887" cy="128587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445" name="Google Shape;1445;p62"/>
                <p:cNvCxnSpPr/>
                <p:nvPr/>
              </p:nvCxnSpPr>
              <p:spPr>
                <a:xfrm>
                  <a:off x="3321050" y="2844800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46" name="Google Shape;1446;p62"/>
                <p:cNvCxnSpPr/>
                <p:nvPr/>
              </p:nvCxnSpPr>
              <p:spPr>
                <a:xfrm>
                  <a:off x="3817937" y="2844800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1447" name="Google Shape;1447;p62"/>
                <p:cNvSpPr txBox="1"/>
                <p:nvPr/>
              </p:nvSpPr>
              <p:spPr>
                <a:xfrm>
                  <a:off x="3321050" y="2844800"/>
                  <a:ext cx="492125" cy="77787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8" name="Google Shape;1448;p62"/>
                <p:cNvSpPr/>
                <p:nvPr/>
              </p:nvSpPr>
              <p:spPr>
                <a:xfrm>
                  <a:off x="3316287" y="2751137"/>
                  <a:ext cx="496887" cy="150812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449" name="Google Shape;1449;p62"/>
                <p:cNvGrpSpPr/>
                <p:nvPr/>
              </p:nvGrpSpPr>
              <p:grpSpPr>
                <a:xfrm>
                  <a:off x="3400425" y="2717800"/>
                  <a:ext cx="319087" cy="336550"/>
                  <a:chOff x="4691062" y="3898900"/>
                  <a:chExt cx="323850" cy="336550"/>
                </a:xfrm>
              </p:grpSpPr>
              <p:sp>
                <p:nvSpPr>
                  <p:cNvPr id="1450" name="Google Shape;1450;p62"/>
                  <p:cNvSpPr txBox="1"/>
                  <p:nvPr/>
                </p:nvSpPr>
                <p:spPr>
                  <a:xfrm>
                    <a:off x="4733925" y="3952875"/>
                    <a:ext cx="227012" cy="209550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51" name="Google Shape;1451;p62"/>
                  <p:cNvSpPr txBox="1"/>
                  <p:nvPr/>
                </p:nvSpPr>
                <p:spPr>
                  <a:xfrm>
                    <a:off x="4691062" y="3898900"/>
                    <a:ext cx="323850" cy="3365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Arial"/>
                      <a:buNone/>
                    </a:pPr>
                    <a:r>
                      <a:rPr b="0" i="0" lang="en-US" sz="16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</a:t>
                    </a:r>
                    <a:endParaRPr/>
                  </a:p>
                </p:txBody>
              </p:sp>
            </p:grpSp>
          </p:grpSp>
          <p:grpSp>
            <p:nvGrpSpPr>
              <p:cNvPr id="1452" name="Google Shape;1452;p62"/>
              <p:cNvGrpSpPr/>
              <p:nvPr/>
            </p:nvGrpSpPr>
            <p:grpSpPr>
              <a:xfrm>
                <a:off x="3792537" y="1717675"/>
                <a:ext cx="501650" cy="336550"/>
                <a:chOff x="3316287" y="2717800"/>
                <a:chExt cx="501650" cy="336550"/>
              </a:xfrm>
            </p:grpSpPr>
            <p:sp>
              <p:nvSpPr>
                <p:cNvPr id="1453" name="Google Shape;1453;p62"/>
                <p:cNvSpPr/>
                <p:nvPr/>
              </p:nvSpPr>
              <p:spPr>
                <a:xfrm>
                  <a:off x="3321050" y="2855912"/>
                  <a:ext cx="496887" cy="128587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454" name="Google Shape;1454;p62"/>
                <p:cNvCxnSpPr/>
                <p:nvPr/>
              </p:nvCxnSpPr>
              <p:spPr>
                <a:xfrm>
                  <a:off x="3321050" y="2844800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55" name="Google Shape;1455;p62"/>
                <p:cNvCxnSpPr/>
                <p:nvPr/>
              </p:nvCxnSpPr>
              <p:spPr>
                <a:xfrm>
                  <a:off x="3817937" y="2844800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1456" name="Google Shape;1456;p62"/>
                <p:cNvSpPr txBox="1"/>
                <p:nvPr/>
              </p:nvSpPr>
              <p:spPr>
                <a:xfrm>
                  <a:off x="3321050" y="2844800"/>
                  <a:ext cx="492125" cy="77787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7" name="Google Shape;1457;p62"/>
                <p:cNvSpPr/>
                <p:nvPr/>
              </p:nvSpPr>
              <p:spPr>
                <a:xfrm>
                  <a:off x="3316287" y="2751137"/>
                  <a:ext cx="496887" cy="150812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458" name="Google Shape;1458;p62"/>
                <p:cNvGrpSpPr/>
                <p:nvPr/>
              </p:nvGrpSpPr>
              <p:grpSpPr>
                <a:xfrm>
                  <a:off x="3400425" y="2717800"/>
                  <a:ext cx="319087" cy="336550"/>
                  <a:chOff x="4691062" y="3898900"/>
                  <a:chExt cx="323850" cy="336550"/>
                </a:xfrm>
              </p:grpSpPr>
              <p:sp>
                <p:nvSpPr>
                  <p:cNvPr id="1459" name="Google Shape;1459;p62"/>
                  <p:cNvSpPr txBox="1"/>
                  <p:nvPr/>
                </p:nvSpPr>
                <p:spPr>
                  <a:xfrm>
                    <a:off x="4733925" y="3952875"/>
                    <a:ext cx="227012" cy="209550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60" name="Google Shape;1460;p62"/>
                  <p:cNvSpPr txBox="1"/>
                  <p:nvPr/>
                </p:nvSpPr>
                <p:spPr>
                  <a:xfrm>
                    <a:off x="4691062" y="3898900"/>
                    <a:ext cx="323850" cy="3365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Arial"/>
                      <a:buNone/>
                    </a:pPr>
                    <a:r>
                      <a:rPr b="0" i="0" lang="en-US" sz="16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B</a:t>
                    </a:r>
                    <a:endParaRPr/>
                  </a:p>
                </p:txBody>
              </p:sp>
            </p:grpSp>
          </p:grpSp>
          <p:grpSp>
            <p:nvGrpSpPr>
              <p:cNvPr id="1461" name="Google Shape;1461;p62"/>
              <p:cNvGrpSpPr/>
              <p:nvPr/>
            </p:nvGrpSpPr>
            <p:grpSpPr>
              <a:xfrm>
                <a:off x="4545012" y="3225800"/>
                <a:ext cx="501650" cy="336550"/>
                <a:chOff x="3316287" y="2717800"/>
                <a:chExt cx="501650" cy="336550"/>
              </a:xfrm>
            </p:grpSpPr>
            <p:sp>
              <p:nvSpPr>
                <p:cNvPr id="1462" name="Google Shape;1462;p62"/>
                <p:cNvSpPr/>
                <p:nvPr/>
              </p:nvSpPr>
              <p:spPr>
                <a:xfrm>
                  <a:off x="3321050" y="2855912"/>
                  <a:ext cx="496887" cy="128587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463" name="Google Shape;1463;p62"/>
                <p:cNvCxnSpPr/>
                <p:nvPr/>
              </p:nvCxnSpPr>
              <p:spPr>
                <a:xfrm>
                  <a:off x="3321050" y="2844800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64" name="Google Shape;1464;p62"/>
                <p:cNvCxnSpPr/>
                <p:nvPr/>
              </p:nvCxnSpPr>
              <p:spPr>
                <a:xfrm>
                  <a:off x="3817937" y="2844800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1465" name="Google Shape;1465;p62"/>
                <p:cNvSpPr txBox="1"/>
                <p:nvPr/>
              </p:nvSpPr>
              <p:spPr>
                <a:xfrm>
                  <a:off x="3321050" y="2844800"/>
                  <a:ext cx="492125" cy="77787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6" name="Google Shape;1466;p62"/>
                <p:cNvSpPr/>
                <p:nvPr/>
              </p:nvSpPr>
              <p:spPr>
                <a:xfrm>
                  <a:off x="3316287" y="2751137"/>
                  <a:ext cx="496887" cy="150812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467" name="Google Shape;1467;p62"/>
                <p:cNvGrpSpPr/>
                <p:nvPr/>
              </p:nvGrpSpPr>
              <p:grpSpPr>
                <a:xfrm>
                  <a:off x="3389312" y="2717800"/>
                  <a:ext cx="342900" cy="336550"/>
                  <a:chOff x="4679950" y="3898900"/>
                  <a:chExt cx="347662" cy="336550"/>
                </a:xfrm>
              </p:grpSpPr>
              <p:sp>
                <p:nvSpPr>
                  <p:cNvPr id="1468" name="Google Shape;1468;p62"/>
                  <p:cNvSpPr txBox="1"/>
                  <p:nvPr/>
                </p:nvSpPr>
                <p:spPr>
                  <a:xfrm>
                    <a:off x="4733925" y="3952875"/>
                    <a:ext cx="228600" cy="209550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69" name="Google Shape;1469;p62"/>
                  <p:cNvSpPr txBox="1"/>
                  <p:nvPr/>
                </p:nvSpPr>
                <p:spPr>
                  <a:xfrm>
                    <a:off x="4679950" y="3898900"/>
                    <a:ext cx="347662" cy="3365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Arial"/>
                      <a:buNone/>
                    </a:pPr>
                    <a:r>
                      <a:rPr b="0" i="0" lang="en-US" sz="16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G</a:t>
                    </a:r>
                    <a:endParaRPr/>
                  </a:p>
                </p:txBody>
              </p:sp>
            </p:grpSp>
          </p:grpSp>
          <p:grpSp>
            <p:nvGrpSpPr>
              <p:cNvPr id="1470" name="Google Shape;1470;p62"/>
              <p:cNvGrpSpPr/>
              <p:nvPr/>
            </p:nvGrpSpPr>
            <p:grpSpPr>
              <a:xfrm>
                <a:off x="4208462" y="2498725"/>
                <a:ext cx="501650" cy="336550"/>
                <a:chOff x="3316287" y="2717800"/>
                <a:chExt cx="501650" cy="336550"/>
              </a:xfrm>
            </p:grpSpPr>
            <p:sp>
              <p:nvSpPr>
                <p:cNvPr id="1471" name="Google Shape;1471;p62"/>
                <p:cNvSpPr/>
                <p:nvPr/>
              </p:nvSpPr>
              <p:spPr>
                <a:xfrm>
                  <a:off x="3321050" y="2855912"/>
                  <a:ext cx="496887" cy="128587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472" name="Google Shape;1472;p62"/>
                <p:cNvCxnSpPr/>
                <p:nvPr/>
              </p:nvCxnSpPr>
              <p:spPr>
                <a:xfrm>
                  <a:off x="3321050" y="2844800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73" name="Google Shape;1473;p62"/>
                <p:cNvCxnSpPr/>
                <p:nvPr/>
              </p:nvCxnSpPr>
              <p:spPr>
                <a:xfrm>
                  <a:off x="3817937" y="2844800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1474" name="Google Shape;1474;p62"/>
                <p:cNvSpPr txBox="1"/>
                <p:nvPr/>
              </p:nvSpPr>
              <p:spPr>
                <a:xfrm>
                  <a:off x="3321050" y="2844800"/>
                  <a:ext cx="492125" cy="77787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5" name="Google Shape;1475;p62"/>
                <p:cNvSpPr/>
                <p:nvPr/>
              </p:nvSpPr>
              <p:spPr>
                <a:xfrm>
                  <a:off x="3316287" y="2751137"/>
                  <a:ext cx="496887" cy="150812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476" name="Google Shape;1476;p62"/>
                <p:cNvGrpSpPr/>
                <p:nvPr/>
              </p:nvGrpSpPr>
              <p:grpSpPr>
                <a:xfrm>
                  <a:off x="3395662" y="2717800"/>
                  <a:ext cx="330200" cy="336550"/>
                  <a:chOff x="4686300" y="3898900"/>
                  <a:chExt cx="334962" cy="336550"/>
                </a:xfrm>
              </p:grpSpPr>
              <p:sp>
                <p:nvSpPr>
                  <p:cNvPr id="1477" name="Google Shape;1477;p62"/>
                  <p:cNvSpPr txBox="1"/>
                  <p:nvPr/>
                </p:nvSpPr>
                <p:spPr>
                  <a:xfrm>
                    <a:off x="4733925" y="3952875"/>
                    <a:ext cx="228600" cy="209550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78" name="Google Shape;1478;p62"/>
                  <p:cNvSpPr txBox="1"/>
                  <p:nvPr/>
                </p:nvSpPr>
                <p:spPr>
                  <a:xfrm>
                    <a:off x="4686300" y="3898900"/>
                    <a:ext cx="334962" cy="3365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Arial"/>
                      <a:buNone/>
                    </a:pPr>
                    <a:r>
                      <a:rPr b="0" i="0" lang="en-US" sz="16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</a:t>
                    </a:r>
                    <a:endParaRPr/>
                  </a:p>
                </p:txBody>
              </p:sp>
            </p:grpSp>
          </p:grpSp>
          <p:grpSp>
            <p:nvGrpSpPr>
              <p:cNvPr id="1479" name="Google Shape;1479;p62"/>
              <p:cNvGrpSpPr/>
              <p:nvPr/>
            </p:nvGrpSpPr>
            <p:grpSpPr>
              <a:xfrm>
                <a:off x="3157537" y="2760662"/>
                <a:ext cx="501650" cy="336550"/>
                <a:chOff x="3316287" y="2717800"/>
                <a:chExt cx="501650" cy="336550"/>
              </a:xfrm>
            </p:grpSpPr>
            <p:sp>
              <p:nvSpPr>
                <p:cNvPr id="1480" name="Google Shape;1480;p62"/>
                <p:cNvSpPr/>
                <p:nvPr/>
              </p:nvSpPr>
              <p:spPr>
                <a:xfrm>
                  <a:off x="3321050" y="2855912"/>
                  <a:ext cx="496887" cy="128587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481" name="Google Shape;1481;p62"/>
                <p:cNvCxnSpPr/>
                <p:nvPr/>
              </p:nvCxnSpPr>
              <p:spPr>
                <a:xfrm>
                  <a:off x="3321050" y="2844800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82" name="Google Shape;1482;p62"/>
                <p:cNvCxnSpPr/>
                <p:nvPr/>
              </p:nvCxnSpPr>
              <p:spPr>
                <a:xfrm>
                  <a:off x="3817937" y="2844800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1483" name="Google Shape;1483;p62"/>
                <p:cNvSpPr txBox="1"/>
                <p:nvPr/>
              </p:nvSpPr>
              <p:spPr>
                <a:xfrm>
                  <a:off x="3321050" y="2844800"/>
                  <a:ext cx="492125" cy="77787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4" name="Google Shape;1484;p62"/>
                <p:cNvSpPr/>
                <p:nvPr/>
              </p:nvSpPr>
              <p:spPr>
                <a:xfrm>
                  <a:off x="3316287" y="2751137"/>
                  <a:ext cx="496887" cy="150812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485" name="Google Shape;1485;p62"/>
                <p:cNvGrpSpPr/>
                <p:nvPr/>
              </p:nvGrpSpPr>
              <p:grpSpPr>
                <a:xfrm>
                  <a:off x="3400425" y="2717800"/>
                  <a:ext cx="319087" cy="336550"/>
                  <a:chOff x="4691062" y="3898900"/>
                  <a:chExt cx="323850" cy="336550"/>
                </a:xfrm>
              </p:grpSpPr>
              <p:sp>
                <p:nvSpPr>
                  <p:cNvPr id="1486" name="Google Shape;1486;p62"/>
                  <p:cNvSpPr txBox="1"/>
                  <p:nvPr/>
                </p:nvSpPr>
                <p:spPr>
                  <a:xfrm>
                    <a:off x="4733925" y="3952875"/>
                    <a:ext cx="227012" cy="209550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87" name="Google Shape;1487;p62"/>
                  <p:cNvSpPr txBox="1"/>
                  <p:nvPr/>
                </p:nvSpPr>
                <p:spPr>
                  <a:xfrm>
                    <a:off x="4691062" y="3898900"/>
                    <a:ext cx="323850" cy="3365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Arial"/>
                      <a:buNone/>
                    </a:pPr>
                    <a:r>
                      <a:rPr b="0" i="0" lang="en-US" sz="16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E</a:t>
                    </a:r>
                    <a:endParaRPr/>
                  </a:p>
                </p:txBody>
              </p:sp>
            </p:grpSp>
          </p:grpSp>
          <p:cxnSp>
            <p:nvCxnSpPr>
              <p:cNvPr id="1488" name="Google Shape;1488;p62"/>
              <p:cNvCxnSpPr/>
              <p:nvPr/>
            </p:nvCxnSpPr>
            <p:spPr>
              <a:xfrm flipH="1">
                <a:off x="2565400" y="1490662"/>
                <a:ext cx="674687" cy="1385887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grpSp>
            <p:nvGrpSpPr>
              <p:cNvPr id="1489" name="Google Shape;1489;p62"/>
              <p:cNvGrpSpPr/>
              <p:nvPr/>
            </p:nvGrpSpPr>
            <p:grpSpPr>
              <a:xfrm>
                <a:off x="2725737" y="1911350"/>
                <a:ext cx="501650" cy="336550"/>
                <a:chOff x="3316287" y="2717800"/>
                <a:chExt cx="501650" cy="336550"/>
              </a:xfrm>
            </p:grpSpPr>
            <p:sp>
              <p:nvSpPr>
                <p:cNvPr id="1490" name="Google Shape;1490;p62"/>
                <p:cNvSpPr/>
                <p:nvPr/>
              </p:nvSpPr>
              <p:spPr>
                <a:xfrm>
                  <a:off x="3321050" y="2855912"/>
                  <a:ext cx="496887" cy="128587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491" name="Google Shape;1491;p62"/>
                <p:cNvCxnSpPr/>
                <p:nvPr/>
              </p:nvCxnSpPr>
              <p:spPr>
                <a:xfrm>
                  <a:off x="3321050" y="2844800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92" name="Google Shape;1492;p62"/>
                <p:cNvCxnSpPr/>
                <p:nvPr/>
              </p:nvCxnSpPr>
              <p:spPr>
                <a:xfrm>
                  <a:off x="3817937" y="2844800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1493" name="Google Shape;1493;p62"/>
                <p:cNvSpPr txBox="1"/>
                <p:nvPr/>
              </p:nvSpPr>
              <p:spPr>
                <a:xfrm>
                  <a:off x="3321050" y="2844800"/>
                  <a:ext cx="492125" cy="77787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4" name="Google Shape;1494;p62"/>
                <p:cNvSpPr/>
                <p:nvPr/>
              </p:nvSpPr>
              <p:spPr>
                <a:xfrm>
                  <a:off x="3316287" y="2751137"/>
                  <a:ext cx="496887" cy="150812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495" name="Google Shape;1495;p62"/>
                <p:cNvGrpSpPr/>
                <p:nvPr/>
              </p:nvGrpSpPr>
              <p:grpSpPr>
                <a:xfrm>
                  <a:off x="3416300" y="2717800"/>
                  <a:ext cx="285750" cy="336550"/>
                  <a:chOff x="4706937" y="3898900"/>
                  <a:chExt cx="290512" cy="336550"/>
                </a:xfrm>
              </p:grpSpPr>
              <p:sp>
                <p:nvSpPr>
                  <p:cNvPr id="1496" name="Google Shape;1496;p62"/>
                  <p:cNvSpPr txBox="1"/>
                  <p:nvPr/>
                </p:nvSpPr>
                <p:spPr>
                  <a:xfrm>
                    <a:off x="4733925" y="3952875"/>
                    <a:ext cx="225425" cy="209550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7" name="Google Shape;1497;p62"/>
                  <p:cNvSpPr txBox="1"/>
                  <p:nvPr/>
                </p:nvSpPr>
                <p:spPr>
                  <a:xfrm>
                    <a:off x="4706937" y="3898900"/>
                    <a:ext cx="290512" cy="3365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Arial"/>
                      <a:buNone/>
                    </a:pPr>
                    <a:r>
                      <a:rPr b="0" i="0" lang="en-US" sz="16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</a:t>
                    </a:r>
                    <a:endParaRPr/>
                  </a:p>
                </p:txBody>
              </p:sp>
            </p:grpSp>
          </p:grpSp>
          <p:grpSp>
            <p:nvGrpSpPr>
              <p:cNvPr id="1498" name="Google Shape;1498;p62"/>
              <p:cNvGrpSpPr/>
              <p:nvPr/>
            </p:nvGrpSpPr>
            <p:grpSpPr>
              <a:xfrm>
                <a:off x="2195512" y="2767012"/>
                <a:ext cx="501650" cy="336550"/>
                <a:chOff x="3316287" y="2717800"/>
                <a:chExt cx="501650" cy="336550"/>
              </a:xfrm>
            </p:grpSpPr>
            <p:sp>
              <p:nvSpPr>
                <p:cNvPr id="1499" name="Google Shape;1499;p62"/>
                <p:cNvSpPr/>
                <p:nvPr/>
              </p:nvSpPr>
              <p:spPr>
                <a:xfrm>
                  <a:off x="3321050" y="2855912"/>
                  <a:ext cx="496887" cy="128587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500" name="Google Shape;1500;p62"/>
                <p:cNvCxnSpPr/>
                <p:nvPr/>
              </p:nvCxnSpPr>
              <p:spPr>
                <a:xfrm>
                  <a:off x="3321050" y="2844800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501" name="Google Shape;1501;p62"/>
                <p:cNvCxnSpPr/>
                <p:nvPr/>
              </p:nvCxnSpPr>
              <p:spPr>
                <a:xfrm>
                  <a:off x="3817937" y="2844800"/>
                  <a:ext cx="0" cy="793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1502" name="Google Shape;1502;p62"/>
                <p:cNvSpPr txBox="1"/>
                <p:nvPr/>
              </p:nvSpPr>
              <p:spPr>
                <a:xfrm>
                  <a:off x="3321050" y="2844800"/>
                  <a:ext cx="492125" cy="77787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3" name="Google Shape;1503;p62"/>
                <p:cNvSpPr/>
                <p:nvPr/>
              </p:nvSpPr>
              <p:spPr>
                <a:xfrm>
                  <a:off x="3316287" y="2751137"/>
                  <a:ext cx="496887" cy="150812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504" name="Google Shape;1504;p62"/>
                <p:cNvGrpSpPr/>
                <p:nvPr/>
              </p:nvGrpSpPr>
              <p:grpSpPr>
                <a:xfrm>
                  <a:off x="3405187" y="2717800"/>
                  <a:ext cx="307975" cy="336550"/>
                  <a:chOff x="4695825" y="3898900"/>
                  <a:chExt cx="312737" cy="336550"/>
                </a:xfrm>
              </p:grpSpPr>
              <p:sp>
                <p:nvSpPr>
                  <p:cNvPr id="1505" name="Google Shape;1505;p62"/>
                  <p:cNvSpPr txBox="1"/>
                  <p:nvPr/>
                </p:nvSpPr>
                <p:spPr>
                  <a:xfrm>
                    <a:off x="4733925" y="3952875"/>
                    <a:ext cx="225425" cy="209550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6" name="Google Shape;1506;p62"/>
                  <p:cNvSpPr txBox="1"/>
                  <p:nvPr/>
                </p:nvSpPr>
                <p:spPr>
                  <a:xfrm>
                    <a:off x="4695825" y="3898900"/>
                    <a:ext cx="312737" cy="3365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Arial"/>
                      <a:buNone/>
                    </a:pPr>
                    <a:r>
                      <a:rPr b="0" i="0" lang="en-US" sz="16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F</a:t>
                    </a:r>
                    <a:endParaRPr/>
                  </a:p>
                </p:txBody>
              </p:sp>
            </p:grpSp>
          </p:grpSp>
          <p:cxnSp>
            <p:nvCxnSpPr>
              <p:cNvPr id="1507" name="Google Shape;1507;p62"/>
              <p:cNvCxnSpPr/>
              <p:nvPr/>
            </p:nvCxnSpPr>
            <p:spPr>
              <a:xfrm flipH="1">
                <a:off x="2955925" y="1509712"/>
                <a:ext cx="160337" cy="37306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508" name="Google Shape;1508;p62"/>
              <p:cNvCxnSpPr/>
              <p:nvPr/>
            </p:nvCxnSpPr>
            <p:spPr>
              <a:xfrm flipH="1">
                <a:off x="2574925" y="2284412"/>
                <a:ext cx="160337" cy="37306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509" name="Google Shape;1509;p62"/>
              <p:cNvCxnSpPr/>
              <p:nvPr/>
            </p:nvCxnSpPr>
            <p:spPr>
              <a:xfrm>
                <a:off x="3624262" y="1398587"/>
                <a:ext cx="284162" cy="29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510" name="Google Shape;1510;p62"/>
              <p:cNvCxnSpPr/>
              <p:nvPr/>
            </p:nvCxnSpPr>
            <p:spPr>
              <a:xfrm>
                <a:off x="4202112" y="2022475"/>
                <a:ext cx="225425" cy="4413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511" name="Google Shape;1511;p62"/>
              <p:cNvCxnSpPr/>
              <p:nvPr/>
            </p:nvCxnSpPr>
            <p:spPr>
              <a:xfrm>
                <a:off x="4602162" y="2828925"/>
                <a:ext cx="177800" cy="3540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512" name="Google Shape;1512;p62"/>
              <p:cNvCxnSpPr/>
              <p:nvPr/>
            </p:nvCxnSpPr>
            <p:spPr>
              <a:xfrm>
                <a:off x="3154362" y="2265362"/>
                <a:ext cx="173037" cy="4206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cxnSp>
          <p:nvCxnSpPr>
            <p:cNvPr id="1513" name="Google Shape;1513;p62"/>
            <p:cNvCxnSpPr/>
            <p:nvPr/>
          </p:nvCxnSpPr>
          <p:spPr>
            <a:xfrm>
              <a:off x="6648450" y="1711325"/>
              <a:ext cx="338137" cy="677862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14" name="Google Shape;1514;p62"/>
            <p:cNvCxnSpPr/>
            <p:nvPr/>
          </p:nvCxnSpPr>
          <p:spPr>
            <a:xfrm>
              <a:off x="7004050" y="2411412"/>
              <a:ext cx="342900" cy="757237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15" name="Google Shape;1515;p62"/>
            <p:cNvCxnSpPr/>
            <p:nvPr/>
          </p:nvCxnSpPr>
          <p:spPr>
            <a:xfrm flipH="1">
              <a:off x="6230937" y="2484437"/>
              <a:ext cx="601662" cy="1936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16" name="Google Shape;1516;p62"/>
            <p:cNvCxnSpPr/>
            <p:nvPr/>
          </p:nvCxnSpPr>
          <p:spPr>
            <a:xfrm rot="10800000">
              <a:off x="5175250" y="2757487"/>
              <a:ext cx="7350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17" name="Google Shape;1517;p62"/>
            <p:cNvCxnSpPr/>
            <p:nvPr/>
          </p:nvCxnSpPr>
          <p:spPr>
            <a:xfrm rot="10800000">
              <a:off x="5610225" y="1944687"/>
              <a:ext cx="271462" cy="719137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18" name="Google Shape;1518;p62"/>
            <p:cNvCxnSpPr/>
            <p:nvPr/>
          </p:nvCxnSpPr>
          <p:spPr>
            <a:xfrm flipH="1" rot="10800000">
              <a:off x="5781675" y="1703387"/>
              <a:ext cx="669925" cy="1936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19" name="Google Shape;1519;p62"/>
            <p:cNvCxnSpPr/>
            <p:nvPr/>
          </p:nvCxnSpPr>
          <p:spPr>
            <a:xfrm>
              <a:off x="6134100" y="1247775"/>
              <a:ext cx="442912" cy="409575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520" name="Google Shape;1520;p62"/>
            <p:cNvGrpSpPr/>
            <p:nvPr/>
          </p:nvGrpSpPr>
          <p:grpSpPr>
            <a:xfrm>
              <a:off x="5681662" y="1028700"/>
              <a:ext cx="501650" cy="336550"/>
              <a:chOff x="3316287" y="2717800"/>
              <a:chExt cx="501650" cy="336550"/>
            </a:xfrm>
          </p:grpSpPr>
          <p:sp>
            <p:nvSpPr>
              <p:cNvPr id="1521" name="Google Shape;1521;p62"/>
              <p:cNvSpPr/>
              <p:nvPr/>
            </p:nvSpPr>
            <p:spPr>
              <a:xfrm>
                <a:off x="3321050" y="2855912"/>
                <a:ext cx="496887" cy="1285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22" name="Google Shape;1522;p62"/>
              <p:cNvCxnSpPr/>
              <p:nvPr/>
            </p:nvCxnSpPr>
            <p:spPr>
              <a:xfrm>
                <a:off x="3321050" y="2844800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523" name="Google Shape;1523;p62"/>
              <p:cNvCxnSpPr/>
              <p:nvPr/>
            </p:nvCxnSpPr>
            <p:spPr>
              <a:xfrm>
                <a:off x="3817937" y="2844800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524" name="Google Shape;1524;p62"/>
              <p:cNvSpPr txBox="1"/>
              <p:nvPr/>
            </p:nvSpPr>
            <p:spPr>
              <a:xfrm>
                <a:off x="3321050" y="2844800"/>
                <a:ext cx="492125" cy="7778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62"/>
              <p:cNvSpPr/>
              <p:nvPr/>
            </p:nvSpPr>
            <p:spPr>
              <a:xfrm>
                <a:off x="3316287" y="2751137"/>
                <a:ext cx="496887" cy="150812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26" name="Google Shape;1526;p62"/>
              <p:cNvGrpSpPr/>
              <p:nvPr/>
            </p:nvGrpSpPr>
            <p:grpSpPr>
              <a:xfrm>
                <a:off x="3400425" y="2717800"/>
                <a:ext cx="319087" cy="336550"/>
                <a:chOff x="4691062" y="3898900"/>
                <a:chExt cx="323850" cy="336550"/>
              </a:xfrm>
            </p:grpSpPr>
            <p:sp>
              <p:nvSpPr>
                <p:cNvPr id="1527" name="Google Shape;1527;p62"/>
                <p:cNvSpPr txBox="1"/>
                <p:nvPr/>
              </p:nvSpPr>
              <p:spPr>
                <a:xfrm>
                  <a:off x="4733925" y="3952875"/>
                  <a:ext cx="227012" cy="20955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8" name="Google Shape;1528;p62"/>
                <p:cNvSpPr txBox="1"/>
                <p:nvPr/>
              </p:nvSpPr>
              <p:spPr>
                <a:xfrm>
                  <a:off x="4691062" y="3898900"/>
                  <a:ext cx="323850" cy="336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/>
                </a:p>
              </p:txBody>
            </p:sp>
          </p:grpSp>
        </p:grpSp>
        <p:grpSp>
          <p:nvGrpSpPr>
            <p:cNvPr id="1529" name="Google Shape;1529;p62"/>
            <p:cNvGrpSpPr/>
            <p:nvPr/>
          </p:nvGrpSpPr>
          <p:grpSpPr>
            <a:xfrm>
              <a:off x="6392862" y="1536700"/>
              <a:ext cx="501650" cy="336550"/>
              <a:chOff x="3316287" y="2717800"/>
              <a:chExt cx="501650" cy="336550"/>
            </a:xfrm>
          </p:grpSpPr>
          <p:sp>
            <p:nvSpPr>
              <p:cNvPr id="1530" name="Google Shape;1530;p62"/>
              <p:cNvSpPr/>
              <p:nvPr/>
            </p:nvSpPr>
            <p:spPr>
              <a:xfrm>
                <a:off x="3321050" y="2855912"/>
                <a:ext cx="496887" cy="1285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31" name="Google Shape;1531;p62"/>
              <p:cNvCxnSpPr/>
              <p:nvPr/>
            </p:nvCxnSpPr>
            <p:spPr>
              <a:xfrm>
                <a:off x="3321050" y="2844800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532" name="Google Shape;1532;p62"/>
              <p:cNvCxnSpPr/>
              <p:nvPr/>
            </p:nvCxnSpPr>
            <p:spPr>
              <a:xfrm>
                <a:off x="3817937" y="2844800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533" name="Google Shape;1533;p62"/>
              <p:cNvSpPr txBox="1"/>
              <p:nvPr/>
            </p:nvSpPr>
            <p:spPr>
              <a:xfrm>
                <a:off x="3321050" y="2844800"/>
                <a:ext cx="492125" cy="7778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62"/>
              <p:cNvSpPr/>
              <p:nvPr/>
            </p:nvSpPr>
            <p:spPr>
              <a:xfrm>
                <a:off x="3316287" y="2751137"/>
                <a:ext cx="496887" cy="150812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35" name="Google Shape;1535;p62"/>
              <p:cNvGrpSpPr/>
              <p:nvPr/>
            </p:nvGrpSpPr>
            <p:grpSpPr>
              <a:xfrm>
                <a:off x="3400425" y="2717800"/>
                <a:ext cx="319087" cy="336550"/>
                <a:chOff x="4691062" y="3898900"/>
                <a:chExt cx="323850" cy="336550"/>
              </a:xfrm>
            </p:grpSpPr>
            <p:sp>
              <p:nvSpPr>
                <p:cNvPr id="1536" name="Google Shape;1536;p62"/>
                <p:cNvSpPr txBox="1"/>
                <p:nvPr/>
              </p:nvSpPr>
              <p:spPr>
                <a:xfrm>
                  <a:off x="4733925" y="3952875"/>
                  <a:ext cx="227012" cy="20955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7" name="Google Shape;1537;p62"/>
                <p:cNvSpPr txBox="1"/>
                <p:nvPr/>
              </p:nvSpPr>
              <p:spPr>
                <a:xfrm>
                  <a:off x="4691062" y="3898900"/>
                  <a:ext cx="323850" cy="336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/>
                </a:p>
              </p:txBody>
            </p:sp>
          </p:grpSp>
        </p:grpSp>
        <p:grpSp>
          <p:nvGrpSpPr>
            <p:cNvPr id="1538" name="Google Shape;1538;p62"/>
            <p:cNvGrpSpPr/>
            <p:nvPr/>
          </p:nvGrpSpPr>
          <p:grpSpPr>
            <a:xfrm>
              <a:off x="7145337" y="3044825"/>
              <a:ext cx="501650" cy="336550"/>
              <a:chOff x="3316287" y="2717800"/>
              <a:chExt cx="501650" cy="336550"/>
            </a:xfrm>
          </p:grpSpPr>
          <p:sp>
            <p:nvSpPr>
              <p:cNvPr id="1539" name="Google Shape;1539;p62"/>
              <p:cNvSpPr/>
              <p:nvPr/>
            </p:nvSpPr>
            <p:spPr>
              <a:xfrm>
                <a:off x="3321050" y="2855912"/>
                <a:ext cx="496887" cy="1285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40" name="Google Shape;1540;p62"/>
              <p:cNvCxnSpPr/>
              <p:nvPr/>
            </p:nvCxnSpPr>
            <p:spPr>
              <a:xfrm>
                <a:off x="3321050" y="2844800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541" name="Google Shape;1541;p62"/>
              <p:cNvCxnSpPr/>
              <p:nvPr/>
            </p:nvCxnSpPr>
            <p:spPr>
              <a:xfrm>
                <a:off x="3817937" y="2844800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542" name="Google Shape;1542;p62"/>
              <p:cNvSpPr txBox="1"/>
              <p:nvPr/>
            </p:nvSpPr>
            <p:spPr>
              <a:xfrm>
                <a:off x="3321050" y="2844800"/>
                <a:ext cx="492125" cy="7778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62"/>
              <p:cNvSpPr/>
              <p:nvPr/>
            </p:nvSpPr>
            <p:spPr>
              <a:xfrm>
                <a:off x="3316287" y="2751137"/>
                <a:ext cx="496887" cy="150812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44" name="Google Shape;1544;p62"/>
              <p:cNvGrpSpPr/>
              <p:nvPr/>
            </p:nvGrpSpPr>
            <p:grpSpPr>
              <a:xfrm>
                <a:off x="3389312" y="2717800"/>
                <a:ext cx="342900" cy="336550"/>
                <a:chOff x="4679950" y="3898900"/>
                <a:chExt cx="347662" cy="336550"/>
              </a:xfrm>
            </p:grpSpPr>
            <p:sp>
              <p:nvSpPr>
                <p:cNvPr id="1545" name="Google Shape;1545;p62"/>
                <p:cNvSpPr txBox="1"/>
                <p:nvPr/>
              </p:nvSpPr>
              <p:spPr>
                <a:xfrm>
                  <a:off x="4733925" y="3952875"/>
                  <a:ext cx="228600" cy="20955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6" name="Google Shape;1546;p62"/>
                <p:cNvSpPr txBox="1"/>
                <p:nvPr/>
              </p:nvSpPr>
              <p:spPr>
                <a:xfrm>
                  <a:off x="4679950" y="3898900"/>
                  <a:ext cx="347662" cy="336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/>
                </a:p>
              </p:txBody>
            </p:sp>
          </p:grpSp>
        </p:grpSp>
        <p:grpSp>
          <p:nvGrpSpPr>
            <p:cNvPr id="1547" name="Google Shape;1547;p62"/>
            <p:cNvGrpSpPr/>
            <p:nvPr/>
          </p:nvGrpSpPr>
          <p:grpSpPr>
            <a:xfrm>
              <a:off x="6808787" y="2317750"/>
              <a:ext cx="501650" cy="336550"/>
              <a:chOff x="3316287" y="2717800"/>
              <a:chExt cx="501650" cy="336550"/>
            </a:xfrm>
          </p:grpSpPr>
          <p:sp>
            <p:nvSpPr>
              <p:cNvPr id="1548" name="Google Shape;1548;p62"/>
              <p:cNvSpPr/>
              <p:nvPr/>
            </p:nvSpPr>
            <p:spPr>
              <a:xfrm>
                <a:off x="3321050" y="2855912"/>
                <a:ext cx="496887" cy="1285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49" name="Google Shape;1549;p62"/>
              <p:cNvCxnSpPr/>
              <p:nvPr/>
            </p:nvCxnSpPr>
            <p:spPr>
              <a:xfrm>
                <a:off x="3321050" y="2844800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550" name="Google Shape;1550;p62"/>
              <p:cNvCxnSpPr/>
              <p:nvPr/>
            </p:nvCxnSpPr>
            <p:spPr>
              <a:xfrm>
                <a:off x="3817937" y="2844800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551" name="Google Shape;1551;p62"/>
              <p:cNvSpPr txBox="1"/>
              <p:nvPr/>
            </p:nvSpPr>
            <p:spPr>
              <a:xfrm>
                <a:off x="3321050" y="2844800"/>
                <a:ext cx="492125" cy="7778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62"/>
              <p:cNvSpPr/>
              <p:nvPr/>
            </p:nvSpPr>
            <p:spPr>
              <a:xfrm>
                <a:off x="3316287" y="2751137"/>
                <a:ext cx="496887" cy="150812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53" name="Google Shape;1553;p62"/>
              <p:cNvGrpSpPr/>
              <p:nvPr/>
            </p:nvGrpSpPr>
            <p:grpSpPr>
              <a:xfrm>
                <a:off x="3395662" y="2717800"/>
                <a:ext cx="330200" cy="336550"/>
                <a:chOff x="4686300" y="3898900"/>
                <a:chExt cx="334962" cy="336550"/>
              </a:xfrm>
            </p:grpSpPr>
            <p:sp>
              <p:nvSpPr>
                <p:cNvPr id="1554" name="Google Shape;1554;p62"/>
                <p:cNvSpPr txBox="1"/>
                <p:nvPr/>
              </p:nvSpPr>
              <p:spPr>
                <a:xfrm>
                  <a:off x="4733925" y="3952875"/>
                  <a:ext cx="228600" cy="20955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5" name="Google Shape;1555;p62"/>
                <p:cNvSpPr txBox="1"/>
                <p:nvPr/>
              </p:nvSpPr>
              <p:spPr>
                <a:xfrm>
                  <a:off x="4686300" y="3898900"/>
                  <a:ext cx="334962" cy="336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/>
                </a:p>
              </p:txBody>
            </p:sp>
          </p:grpSp>
        </p:grpSp>
        <p:grpSp>
          <p:nvGrpSpPr>
            <p:cNvPr id="1556" name="Google Shape;1556;p62"/>
            <p:cNvGrpSpPr/>
            <p:nvPr/>
          </p:nvGrpSpPr>
          <p:grpSpPr>
            <a:xfrm>
              <a:off x="5757862" y="2579687"/>
              <a:ext cx="501650" cy="336550"/>
              <a:chOff x="3316287" y="2717800"/>
              <a:chExt cx="501650" cy="336550"/>
            </a:xfrm>
          </p:grpSpPr>
          <p:sp>
            <p:nvSpPr>
              <p:cNvPr id="1557" name="Google Shape;1557;p62"/>
              <p:cNvSpPr/>
              <p:nvPr/>
            </p:nvSpPr>
            <p:spPr>
              <a:xfrm>
                <a:off x="3321050" y="2855912"/>
                <a:ext cx="496887" cy="1285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58" name="Google Shape;1558;p62"/>
              <p:cNvCxnSpPr/>
              <p:nvPr/>
            </p:nvCxnSpPr>
            <p:spPr>
              <a:xfrm>
                <a:off x="3321050" y="2844800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559" name="Google Shape;1559;p62"/>
              <p:cNvCxnSpPr/>
              <p:nvPr/>
            </p:nvCxnSpPr>
            <p:spPr>
              <a:xfrm>
                <a:off x="3817937" y="2844800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560" name="Google Shape;1560;p62"/>
              <p:cNvSpPr txBox="1"/>
              <p:nvPr/>
            </p:nvSpPr>
            <p:spPr>
              <a:xfrm>
                <a:off x="3321050" y="2844800"/>
                <a:ext cx="492125" cy="7778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62"/>
              <p:cNvSpPr/>
              <p:nvPr/>
            </p:nvSpPr>
            <p:spPr>
              <a:xfrm>
                <a:off x="3316287" y="2751137"/>
                <a:ext cx="496887" cy="150812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62" name="Google Shape;1562;p62"/>
              <p:cNvGrpSpPr/>
              <p:nvPr/>
            </p:nvGrpSpPr>
            <p:grpSpPr>
              <a:xfrm>
                <a:off x="3400425" y="2717800"/>
                <a:ext cx="319087" cy="336550"/>
                <a:chOff x="4691062" y="3898900"/>
                <a:chExt cx="323850" cy="336550"/>
              </a:xfrm>
            </p:grpSpPr>
            <p:sp>
              <p:nvSpPr>
                <p:cNvPr id="1563" name="Google Shape;1563;p62"/>
                <p:cNvSpPr txBox="1"/>
                <p:nvPr/>
              </p:nvSpPr>
              <p:spPr>
                <a:xfrm>
                  <a:off x="4733925" y="3952875"/>
                  <a:ext cx="227012" cy="20955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4" name="Google Shape;1564;p62"/>
                <p:cNvSpPr txBox="1"/>
                <p:nvPr/>
              </p:nvSpPr>
              <p:spPr>
                <a:xfrm>
                  <a:off x="4691062" y="3898900"/>
                  <a:ext cx="323850" cy="336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/>
                </a:p>
              </p:txBody>
            </p:sp>
          </p:grpSp>
        </p:grpSp>
        <p:cxnSp>
          <p:nvCxnSpPr>
            <p:cNvPr id="1565" name="Google Shape;1565;p62"/>
            <p:cNvCxnSpPr/>
            <p:nvPr/>
          </p:nvCxnSpPr>
          <p:spPr>
            <a:xfrm flipH="1">
              <a:off x="5165725" y="1309687"/>
              <a:ext cx="674687" cy="1385887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566" name="Google Shape;1566;p62"/>
            <p:cNvGrpSpPr/>
            <p:nvPr/>
          </p:nvGrpSpPr>
          <p:grpSpPr>
            <a:xfrm>
              <a:off x="5326062" y="1730375"/>
              <a:ext cx="501650" cy="336550"/>
              <a:chOff x="3316287" y="2717800"/>
              <a:chExt cx="501650" cy="336550"/>
            </a:xfrm>
          </p:grpSpPr>
          <p:sp>
            <p:nvSpPr>
              <p:cNvPr id="1567" name="Google Shape;1567;p62"/>
              <p:cNvSpPr/>
              <p:nvPr/>
            </p:nvSpPr>
            <p:spPr>
              <a:xfrm>
                <a:off x="3321050" y="2855912"/>
                <a:ext cx="496887" cy="1285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68" name="Google Shape;1568;p62"/>
              <p:cNvCxnSpPr/>
              <p:nvPr/>
            </p:nvCxnSpPr>
            <p:spPr>
              <a:xfrm>
                <a:off x="3321050" y="2844800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569" name="Google Shape;1569;p62"/>
              <p:cNvCxnSpPr/>
              <p:nvPr/>
            </p:nvCxnSpPr>
            <p:spPr>
              <a:xfrm>
                <a:off x="3817937" y="2844800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570" name="Google Shape;1570;p62"/>
              <p:cNvSpPr txBox="1"/>
              <p:nvPr/>
            </p:nvSpPr>
            <p:spPr>
              <a:xfrm>
                <a:off x="3321050" y="2844800"/>
                <a:ext cx="492125" cy="7778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62"/>
              <p:cNvSpPr/>
              <p:nvPr/>
            </p:nvSpPr>
            <p:spPr>
              <a:xfrm>
                <a:off x="3316287" y="2751137"/>
                <a:ext cx="496887" cy="150812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72" name="Google Shape;1572;p62"/>
              <p:cNvGrpSpPr/>
              <p:nvPr/>
            </p:nvGrpSpPr>
            <p:grpSpPr>
              <a:xfrm>
                <a:off x="3416300" y="2717800"/>
                <a:ext cx="285750" cy="336550"/>
                <a:chOff x="4706937" y="3898900"/>
                <a:chExt cx="290512" cy="336550"/>
              </a:xfrm>
            </p:grpSpPr>
            <p:sp>
              <p:nvSpPr>
                <p:cNvPr id="1573" name="Google Shape;1573;p62"/>
                <p:cNvSpPr txBox="1"/>
                <p:nvPr/>
              </p:nvSpPr>
              <p:spPr>
                <a:xfrm>
                  <a:off x="4733925" y="3952875"/>
                  <a:ext cx="225425" cy="20955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4" name="Google Shape;1574;p62"/>
                <p:cNvSpPr txBox="1"/>
                <p:nvPr/>
              </p:nvSpPr>
              <p:spPr>
                <a:xfrm>
                  <a:off x="4706937" y="3898900"/>
                  <a:ext cx="290512" cy="336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/>
                </a:p>
              </p:txBody>
            </p:sp>
          </p:grpSp>
        </p:grpSp>
        <p:grpSp>
          <p:nvGrpSpPr>
            <p:cNvPr id="1575" name="Google Shape;1575;p62"/>
            <p:cNvGrpSpPr/>
            <p:nvPr/>
          </p:nvGrpSpPr>
          <p:grpSpPr>
            <a:xfrm>
              <a:off x="4795837" y="2586037"/>
              <a:ext cx="501650" cy="336550"/>
              <a:chOff x="3316287" y="2717800"/>
              <a:chExt cx="501650" cy="336550"/>
            </a:xfrm>
          </p:grpSpPr>
          <p:sp>
            <p:nvSpPr>
              <p:cNvPr id="1576" name="Google Shape;1576;p62"/>
              <p:cNvSpPr/>
              <p:nvPr/>
            </p:nvSpPr>
            <p:spPr>
              <a:xfrm>
                <a:off x="3321050" y="2855912"/>
                <a:ext cx="496887" cy="1285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77" name="Google Shape;1577;p62"/>
              <p:cNvCxnSpPr/>
              <p:nvPr/>
            </p:nvCxnSpPr>
            <p:spPr>
              <a:xfrm>
                <a:off x="3321050" y="2844800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578" name="Google Shape;1578;p62"/>
              <p:cNvCxnSpPr/>
              <p:nvPr/>
            </p:nvCxnSpPr>
            <p:spPr>
              <a:xfrm>
                <a:off x="3817937" y="2844800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579" name="Google Shape;1579;p62"/>
              <p:cNvSpPr txBox="1"/>
              <p:nvPr/>
            </p:nvSpPr>
            <p:spPr>
              <a:xfrm>
                <a:off x="3321050" y="2844800"/>
                <a:ext cx="492125" cy="7778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62"/>
              <p:cNvSpPr/>
              <p:nvPr/>
            </p:nvSpPr>
            <p:spPr>
              <a:xfrm>
                <a:off x="3316287" y="2751137"/>
                <a:ext cx="496887" cy="150812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81" name="Google Shape;1581;p62"/>
              <p:cNvGrpSpPr/>
              <p:nvPr/>
            </p:nvGrpSpPr>
            <p:grpSpPr>
              <a:xfrm>
                <a:off x="3405187" y="2717800"/>
                <a:ext cx="307975" cy="336550"/>
                <a:chOff x="4695825" y="3898900"/>
                <a:chExt cx="312737" cy="336550"/>
              </a:xfrm>
            </p:grpSpPr>
            <p:sp>
              <p:nvSpPr>
                <p:cNvPr id="1582" name="Google Shape;1582;p62"/>
                <p:cNvSpPr txBox="1"/>
                <p:nvPr/>
              </p:nvSpPr>
              <p:spPr>
                <a:xfrm>
                  <a:off x="4733925" y="3952875"/>
                  <a:ext cx="225425" cy="20955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3" name="Google Shape;1583;p62"/>
                <p:cNvSpPr txBox="1"/>
                <p:nvPr/>
              </p:nvSpPr>
              <p:spPr>
                <a:xfrm>
                  <a:off x="4695825" y="3898900"/>
                  <a:ext cx="312737" cy="336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/>
                </a:p>
              </p:txBody>
            </p:sp>
          </p:grpSp>
        </p:grpSp>
        <p:cxnSp>
          <p:nvCxnSpPr>
            <p:cNvPr id="1584" name="Google Shape;1584;p62"/>
            <p:cNvCxnSpPr/>
            <p:nvPr/>
          </p:nvCxnSpPr>
          <p:spPr>
            <a:xfrm flipH="1">
              <a:off x="5556250" y="1328737"/>
              <a:ext cx="160337" cy="3730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585" name="Google Shape;1585;p62"/>
            <p:cNvCxnSpPr/>
            <p:nvPr/>
          </p:nvCxnSpPr>
          <p:spPr>
            <a:xfrm flipH="1">
              <a:off x="5175250" y="2103437"/>
              <a:ext cx="160337" cy="3730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586" name="Google Shape;1586;p62"/>
            <p:cNvCxnSpPr/>
            <p:nvPr/>
          </p:nvCxnSpPr>
          <p:spPr>
            <a:xfrm>
              <a:off x="6224587" y="1217612"/>
              <a:ext cx="284162" cy="2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1587" name="Google Shape;1587;p62"/>
            <p:cNvCxnSpPr/>
            <p:nvPr/>
          </p:nvCxnSpPr>
          <p:spPr>
            <a:xfrm>
              <a:off x="6802437" y="1841500"/>
              <a:ext cx="225425" cy="4413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1588" name="Google Shape;1588;p62"/>
            <p:cNvCxnSpPr/>
            <p:nvPr/>
          </p:nvCxnSpPr>
          <p:spPr>
            <a:xfrm>
              <a:off x="7202487" y="2647950"/>
              <a:ext cx="177800" cy="3540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589" name="Google Shape;1589;p62"/>
            <p:cNvCxnSpPr/>
            <p:nvPr/>
          </p:nvCxnSpPr>
          <p:spPr>
            <a:xfrm>
              <a:off x="5754687" y="2084387"/>
              <a:ext cx="173037" cy="4206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590" name="Google Shape;1590;p62"/>
            <p:cNvSpPr txBox="1"/>
            <p:nvPr/>
          </p:nvSpPr>
          <p:spPr>
            <a:xfrm>
              <a:off x="868362" y="3397250"/>
              <a:ext cx="285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(a) broadcast initiated at A</a:t>
              </a:r>
              <a:endParaRPr/>
            </a:p>
          </p:txBody>
        </p:sp>
        <p:sp>
          <p:nvSpPr>
            <p:cNvPr id="1591" name="Google Shape;1591;p62"/>
            <p:cNvSpPr txBox="1"/>
            <p:nvPr/>
          </p:nvSpPr>
          <p:spPr>
            <a:xfrm>
              <a:off x="4792662" y="3359150"/>
              <a:ext cx="28638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(b) broadcast initiated at D</a:t>
              </a:r>
              <a:endParaRPr/>
            </a:p>
          </p:txBody>
        </p:sp>
      </p:grpSp>
      <p:sp>
        <p:nvSpPr>
          <p:cNvPr id="1592" name="Google Shape;1592;p62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Spanning tree</a:t>
            </a:r>
            <a:endParaRPr/>
          </a:p>
        </p:txBody>
      </p:sp>
      <p:sp>
        <p:nvSpPr>
          <p:cNvPr id="1593" name="Google Shape;1593;p62"/>
          <p:cNvSpPr txBox="1"/>
          <p:nvPr>
            <p:ph idx="1" type="body"/>
          </p:nvPr>
        </p:nvSpPr>
        <p:spPr>
          <a:xfrm>
            <a:off x="533400" y="1376362"/>
            <a:ext cx="7772400" cy="1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both sequence-number and RPF controlled flooding do not completely avoid the transmission of redundant broadcast packets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first construct a spanning tree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nodes then forward/make copies only along spanning tree</a:t>
            </a:r>
            <a:endParaRPr/>
          </a:p>
        </p:txBody>
      </p:sp>
      <p:pic>
        <p:nvPicPr>
          <p:cNvPr descr="underline_base" id="1594" name="Google Shape;1594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550" y="1044575"/>
            <a:ext cx="3290887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63"/>
          <p:cNvSpPr txBox="1"/>
          <p:nvPr/>
        </p:nvSpPr>
        <p:spPr>
          <a:xfrm>
            <a:off x="860425" y="5792787"/>
            <a:ext cx="3163887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AutoNum type="alphaLcParenBoth"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stepwise construction of spanning tree (center: E)</a:t>
            </a:r>
            <a:endParaRPr/>
          </a:p>
        </p:txBody>
      </p:sp>
      <p:sp>
        <p:nvSpPr>
          <p:cNvPr id="1600" name="Google Shape;1600;p6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B</a:t>
            </a:r>
            <a:endParaRPr/>
          </a:p>
        </p:txBody>
      </p:sp>
      <p:pic>
        <p:nvPicPr>
          <p:cNvPr descr="underline_base" id="1601" name="Google Shape;1601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788987"/>
            <a:ext cx="5484812" cy="173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2" name="Google Shape;1602;p63"/>
          <p:cNvCxnSpPr/>
          <p:nvPr/>
        </p:nvCxnSpPr>
        <p:spPr>
          <a:xfrm>
            <a:off x="2949575" y="4105275"/>
            <a:ext cx="338137" cy="6778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03" name="Google Shape;1603;p63"/>
          <p:cNvCxnSpPr/>
          <p:nvPr/>
        </p:nvCxnSpPr>
        <p:spPr>
          <a:xfrm>
            <a:off x="3305175" y="4805362"/>
            <a:ext cx="342900" cy="757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04" name="Google Shape;1604;p63"/>
          <p:cNvCxnSpPr/>
          <p:nvPr/>
        </p:nvCxnSpPr>
        <p:spPr>
          <a:xfrm flipH="1">
            <a:off x="2532062" y="4878387"/>
            <a:ext cx="601662" cy="1936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05" name="Google Shape;1605;p63"/>
          <p:cNvCxnSpPr/>
          <p:nvPr/>
        </p:nvCxnSpPr>
        <p:spPr>
          <a:xfrm rot="10800000">
            <a:off x="1476375" y="5151437"/>
            <a:ext cx="7350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06" name="Google Shape;1606;p63"/>
          <p:cNvCxnSpPr/>
          <p:nvPr/>
        </p:nvCxnSpPr>
        <p:spPr>
          <a:xfrm rot="10800000">
            <a:off x="1911350" y="4338637"/>
            <a:ext cx="271462" cy="7191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07" name="Google Shape;1607;p63"/>
          <p:cNvCxnSpPr/>
          <p:nvPr/>
        </p:nvCxnSpPr>
        <p:spPr>
          <a:xfrm flipH="1" rot="10800000">
            <a:off x="2082800" y="4097337"/>
            <a:ext cx="669925" cy="1936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08" name="Google Shape;1608;p63"/>
          <p:cNvCxnSpPr/>
          <p:nvPr/>
        </p:nvCxnSpPr>
        <p:spPr>
          <a:xfrm>
            <a:off x="2435225" y="3641725"/>
            <a:ext cx="442912" cy="4095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609" name="Google Shape;1609;p63"/>
          <p:cNvGrpSpPr/>
          <p:nvPr/>
        </p:nvGrpSpPr>
        <p:grpSpPr>
          <a:xfrm>
            <a:off x="1982787" y="3422650"/>
            <a:ext cx="501650" cy="336550"/>
            <a:chOff x="3316287" y="2717800"/>
            <a:chExt cx="501650" cy="336550"/>
          </a:xfrm>
        </p:grpSpPr>
        <p:sp>
          <p:nvSpPr>
            <p:cNvPr id="1610" name="Google Shape;1610;p63"/>
            <p:cNvSpPr/>
            <p:nvPr/>
          </p:nvSpPr>
          <p:spPr>
            <a:xfrm>
              <a:off x="3321050" y="2855912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1" name="Google Shape;1611;p63"/>
            <p:cNvCxnSpPr/>
            <p:nvPr/>
          </p:nvCxnSpPr>
          <p:spPr>
            <a:xfrm>
              <a:off x="3321050" y="2844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12" name="Google Shape;1612;p63"/>
            <p:cNvCxnSpPr/>
            <p:nvPr/>
          </p:nvCxnSpPr>
          <p:spPr>
            <a:xfrm>
              <a:off x="3817937" y="2844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13" name="Google Shape;1613;p63"/>
            <p:cNvSpPr txBox="1"/>
            <p:nvPr/>
          </p:nvSpPr>
          <p:spPr>
            <a:xfrm>
              <a:off x="3321050" y="2844800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63"/>
            <p:cNvSpPr/>
            <p:nvPr/>
          </p:nvSpPr>
          <p:spPr>
            <a:xfrm>
              <a:off x="3316287" y="2751137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15" name="Google Shape;1615;p63"/>
            <p:cNvGrpSpPr/>
            <p:nvPr/>
          </p:nvGrpSpPr>
          <p:grpSpPr>
            <a:xfrm>
              <a:off x="3400425" y="2717800"/>
              <a:ext cx="319087" cy="336550"/>
              <a:chOff x="4691062" y="3898900"/>
              <a:chExt cx="323850" cy="336550"/>
            </a:xfrm>
          </p:grpSpPr>
          <p:sp>
            <p:nvSpPr>
              <p:cNvPr id="1616" name="Google Shape;1616;p63"/>
              <p:cNvSpPr txBox="1"/>
              <p:nvPr/>
            </p:nvSpPr>
            <p:spPr>
              <a:xfrm>
                <a:off x="4733925" y="3952875"/>
                <a:ext cx="227012" cy="2095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7" name="Google Shape;1617;p63"/>
              <p:cNvSpPr txBox="1"/>
              <p:nvPr/>
            </p:nvSpPr>
            <p:spPr>
              <a:xfrm>
                <a:off x="4691062" y="3898900"/>
                <a:ext cx="323850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</p:grpSp>
      </p:grpSp>
      <p:grpSp>
        <p:nvGrpSpPr>
          <p:cNvPr id="1618" name="Google Shape;1618;p63"/>
          <p:cNvGrpSpPr/>
          <p:nvPr/>
        </p:nvGrpSpPr>
        <p:grpSpPr>
          <a:xfrm>
            <a:off x="2693987" y="3930650"/>
            <a:ext cx="501650" cy="336550"/>
            <a:chOff x="3316287" y="2717800"/>
            <a:chExt cx="501650" cy="336550"/>
          </a:xfrm>
        </p:grpSpPr>
        <p:sp>
          <p:nvSpPr>
            <p:cNvPr id="1619" name="Google Shape;1619;p63"/>
            <p:cNvSpPr/>
            <p:nvPr/>
          </p:nvSpPr>
          <p:spPr>
            <a:xfrm>
              <a:off x="3321050" y="2855912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0" name="Google Shape;1620;p63"/>
            <p:cNvCxnSpPr/>
            <p:nvPr/>
          </p:nvCxnSpPr>
          <p:spPr>
            <a:xfrm>
              <a:off x="3321050" y="2844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21" name="Google Shape;1621;p63"/>
            <p:cNvCxnSpPr/>
            <p:nvPr/>
          </p:nvCxnSpPr>
          <p:spPr>
            <a:xfrm>
              <a:off x="3817937" y="2844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22" name="Google Shape;1622;p63"/>
            <p:cNvSpPr txBox="1"/>
            <p:nvPr/>
          </p:nvSpPr>
          <p:spPr>
            <a:xfrm>
              <a:off x="3321050" y="2844800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63"/>
            <p:cNvSpPr/>
            <p:nvPr/>
          </p:nvSpPr>
          <p:spPr>
            <a:xfrm>
              <a:off x="3316287" y="2751137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24" name="Google Shape;1624;p63"/>
            <p:cNvGrpSpPr/>
            <p:nvPr/>
          </p:nvGrpSpPr>
          <p:grpSpPr>
            <a:xfrm>
              <a:off x="3400425" y="2717800"/>
              <a:ext cx="319087" cy="336550"/>
              <a:chOff x="4691062" y="3898900"/>
              <a:chExt cx="323850" cy="336550"/>
            </a:xfrm>
          </p:grpSpPr>
          <p:sp>
            <p:nvSpPr>
              <p:cNvPr id="1625" name="Google Shape;1625;p63"/>
              <p:cNvSpPr txBox="1"/>
              <p:nvPr/>
            </p:nvSpPr>
            <p:spPr>
              <a:xfrm>
                <a:off x="4733925" y="3952875"/>
                <a:ext cx="227012" cy="2095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6" name="Google Shape;1626;p63"/>
              <p:cNvSpPr txBox="1"/>
              <p:nvPr/>
            </p:nvSpPr>
            <p:spPr>
              <a:xfrm>
                <a:off x="4691062" y="3898900"/>
                <a:ext cx="323850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</p:grpSp>
      <p:grpSp>
        <p:nvGrpSpPr>
          <p:cNvPr id="1627" name="Google Shape;1627;p63"/>
          <p:cNvGrpSpPr/>
          <p:nvPr/>
        </p:nvGrpSpPr>
        <p:grpSpPr>
          <a:xfrm>
            <a:off x="3446462" y="5438775"/>
            <a:ext cx="501650" cy="336550"/>
            <a:chOff x="3316287" y="2717800"/>
            <a:chExt cx="501650" cy="336550"/>
          </a:xfrm>
        </p:grpSpPr>
        <p:sp>
          <p:nvSpPr>
            <p:cNvPr id="1628" name="Google Shape;1628;p63"/>
            <p:cNvSpPr/>
            <p:nvPr/>
          </p:nvSpPr>
          <p:spPr>
            <a:xfrm>
              <a:off x="3321050" y="2855912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9" name="Google Shape;1629;p63"/>
            <p:cNvCxnSpPr/>
            <p:nvPr/>
          </p:nvCxnSpPr>
          <p:spPr>
            <a:xfrm>
              <a:off x="3321050" y="2844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30" name="Google Shape;1630;p63"/>
            <p:cNvCxnSpPr/>
            <p:nvPr/>
          </p:nvCxnSpPr>
          <p:spPr>
            <a:xfrm>
              <a:off x="3817937" y="2844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31" name="Google Shape;1631;p63"/>
            <p:cNvSpPr txBox="1"/>
            <p:nvPr/>
          </p:nvSpPr>
          <p:spPr>
            <a:xfrm>
              <a:off x="3321050" y="2844800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63"/>
            <p:cNvSpPr/>
            <p:nvPr/>
          </p:nvSpPr>
          <p:spPr>
            <a:xfrm>
              <a:off x="3316287" y="2751137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33" name="Google Shape;1633;p63"/>
            <p:cNvGrpSpPr/>
            <p:nvPr/>
          </p:nvGrpSpPr>
          <p:grpSpPr>
            <a:xfrm>
              <a:off x="3389312" y="2717800"/>
              <a:ext cx="342900" cy="336550"/>
              <a:chOff x="4679950" y="3898900"/>
              <a:chExt cx="347662" cy="336550"/>
            </a:xfrm>
          </p:grpSpPr>
          <p:sp>
            <p:nvSpPr>
              <p:cNvPr id="1634" name="Google Shape;1634;p63"/>
              <p:cNvSpPr txBox="1"/>
              <p:nvPr/>
            </p:nvSpPr>
            <p:spPr>
              <a:xfrm>
                <a:off x="4733925" y="3952875"/>
                <a:ext cx="228600" cy="2095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p63"/>
              <p:cNvSpPr txBox="1"/>
              <p:nvPr/>
            </p:nvSpPr>
            <p:spPr>
              <a:xfrm>
                <a:off x="4679950" y="3898900"/>
                <a:ext cx="347662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</a:t>
                </a:r>
                <a:endParaRPr/>
              </a:p>
            </p:txBody>
          </p:sp>
        </p:grpSp>
      </p:grpSp>
      <p:grpSp>
        <p:nvGrpSpPr>
          <p:cNvPr id="1636" name="Google Shape;1636;p63"/>
          <p:cNvGrpSpPr/>
          <p:nvPr/>
        </p:nvGrpSpPr>
        <p:grpSpPr>
          <a:xfrm>
            <a:off x="3109912" y="4711700"/>
            <a:ext cx="501650" cy="336550"/>
            <a:chOff x="3316287" y="2717800"/>
            <a:chExt cx="501650" cy="336550"/>
          </a:xfrm>
        </p:grpSpPr>
        <p:sp>
          <p:nvSpPr>
            <p:cNvPr id="1637" name="Google Shape;1637;p63"/>
            <p:cNvSpPr/>
            <p:nvPr/>
          </p:nvSpPr>
          <p:spPr>
            <a:xfrm>
              <a:off x="3321050" y="2855912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38" name="Google Shape;1638;p63"/>
            <p:cNvCxnSpPr/>
            <p:nvPr/>
          </p:nvCxnSpPr>
          <p:spPr>
            <a:xfrm>
              <a:off x="3321050" y="2844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39" name="Google Shape;1639;p63"/>
            <p:cNvCxnSpPr/>
            <p:nvPr/>
          </p:nvCxnSpPr>
          <p:spPr>
            <a:xfrm>
              <a:off x="3817937" y="2844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40" name="Google Shape;1640;p63"/>
            <p:cNvSpPr txBox="1"/>
            <p:nvPr/>
          </p:nvSpPr>
          <p:spPr>
            <a:xfrm>
              <a:off x="3321050" y="2844800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63"/>
            <p:cNvSpPr/>
            <p:nvPr/>
          </p:nvSpPr>
          <p:spPr>
            <a:xfrm>
              <a:off x="3316287" y="2751137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42" name="Google Shape;1642;p63"/>
            <p:cNvGrpSpPr/>
            <p:nvPr/>
          </p:nvGrpSpPr>
          <p:grpSpPr>
            <a:xfrm>
              <a:off x="3395662" y="2717800"/>
              <a:ext cx="330200" cy="336550"/>
              <a:chOff x="4686300" y="3898900"/>
              <a:chExt cx="334962" cy="336550"/>
            </a:xfrm>
          </p:grpSpPr>
          <p:sp>
            <p:nvSpPr>
              <p:cNvPr id="1643" name="Google Shape;1643;p63"/>
              <p:cNvSpPr txBox="1"/>
              <p:nvPr/>
            </p:nvSpPr>
            <p:spPr>
              <a:xfrm>
                <a:off x="4733925" y="3952875"/>
                <a:ext cx="228600" cy="2095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4" name="Google Shape;1644;p63"/>
              <p:cNvSpPr txBox="1"/>
              <p:nvPr/>
            </p:nvSpPr>
            <p:spPr>
              <a:xfrm>
                <a:off x="4686300" y="3898900"/>
                <a:ext cx="334962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endParaRPr/>
              </a:p>
            </p:txBody>
          </p:sp>
        </p:grpSp>
      </p:grpSp>
      <p:grpSp>
        <p:nvGrpSpPr>
          <p:cNvPr id="1645" name="Google Shape;1645;p63"/>
          <p:cNvGrpSpPr/>
          <p:nvPr/>
        </p:nvGrpSpPr>
        <p:grpSpPr>
          <a:xfrm>
            <a:off x="2058987" y="4973637"/>
            <a:ext cx="501650" cy="336550"/>
            <a:chOff x="3316287" y="2717800"/>
            <a:chExt cx="501650" cy="336550"/>
          </a:xfrm>
        </p:grpSpPr>
        <p:sp>
          <p:nvSpPr>
            <p:cNvPr id="1646" name="Google Shape;1646;p63"/>
            <p:cNvSpPr/>
            <p:nvPr/>
          </p:nvSpPr>
          <p:spPr>
            <a:xfrm>
              <a:off x="3321050" y="2855912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7" name="Google Shape;1647;p63"/>
            <p:cNvCxnSpPr/>
            <p:nvPr/>
          </p:nvCxnSpPr>
          <p:spPr>
            <a:xfrm>
              <a:off x="3321050" y="2844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48" name="Google Shape;1648;p63"/>
            <p:cNvCxnSpPr/>
            <p:nvPr/>
          </p:nvCxnSpPr>
          <p:spPr>
            <a:xfrm>
              <a:off x="3817937" y="2844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49" name="Google Shape;1649;p63"/>
            <p:cNvSpPr txBox="1"/>
            <p:nvPr/>
          </p:nvSpPr>
          <p:spPr>
            <a:xfrm>
              <a:off x="3321050" y="2844800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63"/>
            <p:cNvSpPr/>
            <p:nvPr/>
          </p:nvSpPr>
          <p:spPr>
            <a:xfrm>
              <a:off x="3316287" y="2751137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51" name="Google Shape;1651;p63"/>
            <p:cNvGrpSpPr/>
            <p:nvPr/>
          </p:nvGrpSpPr>
          <p:grpSpPr>
            <a:xfrm>
              <a:off x="3400425" y="2717800"/>
              <a:ext cx="319087" cy="336550"/>
              <a:chOff x="4691062" y="3898900"/>
              <a:chExt cx="323850" cy="336550"/>
            </a:xfrm>
          </p:grpSpPr>
          <p:sp>
            <p:nvSpPr>
              <p:cNvPr id="1652" name="Google Shape;1652;p63"/>
              <p:cNvSpPr txBox="1"/>
              <p:nvPr/>
            </p:nvSpPr>
            <p:spPr>
              <a:xfrm>
                <a:off x="4733925" y="3952875"/>
                <a:ext cx="227012" cy="2095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p63"/>
              <p:cNvSpPr txBox="1"/>
              <p:nvPr/>
            </p:nvSpPr>
            <p:spPr>
              <a:xfrm>
                <a:off x="4691062" y="3898900"/>
                <a:ext cx="323850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/>
              </a:p>
            </p:txBody>
          </p:sp>
        </p:grpSp>
      </p:grpSp>
      <p:cxnSp>
        <p:nvCxnSpPr>
          <p:cNvPr id="1654" name="Google Shape;1654;p63"/>
          <p:cNvCxnSpPr/>
          <p:nvPr/>
        </p:nvCxnSpPr>
        <p:spPr>
          <a:xfrm flipH="1">
            <a:off x="1466850" y="3703637"/>
            <a:ext cx="674687" cy="13858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655" name="Google Shape;1655;p63"/>
          <p:cNvGrpSpPr/>
          <p:nvPr/>
        </p:nvGrpSpPr>
        <p:grpSpPr>
          <a:xfrm>
            <a:off x="1627187" y="4124325"/>
            <a:ext cx="501650" cy="336550"/>
            <a:chOff x="3316287" y="2717800"/>
            <a:chExt cx="501650" cy="336550"/>
          </a:xfrm>
        </p:grpSpPr>
        <p:sp>
          <p:nvSpPr>
            <p:cNvPr id="1656" name="Google Shape;1656;p63"/>
            <p:cNvSpPr/>
            <p:nvPr/>
          </p:nvSpPr>
          <p:spPr>
            <a:xfrm>
              <a:off x="3321050" y="2855912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57" name="Google Shape;1657;p63"/>
            <p:cNvCxnSpPr/>
            <p:nvPr/>
          </p:nvCxnSpPr>
          <p:spPr>
            <a:xfrm>
              <a:off x="3321050" y="2844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58" name="Google Shape;1658;p63"/>
            <p:cNvCxnSpPr/>
            <p:nvPr/>
          </p:nvCxnSpPr>
          <p:spPr>
            <a:xfrm>
              <a:off x="3817937" y="2844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59" name="Google Shape;1659;p63"/>
            <p:cNvSpPr txBox="1"/>
            <p:nvPr/>
          </p:nvSpPr>
          <p:spPr>
            <a:xfrm>
              <a:off x="3321050" y="2844800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63"/>
            <p:cNvSpPr/>
            <p:nvPr/>
          </p:nvSpPr>
          <p:spPr>
            <a:xfrm>
              <a:off x="3316287" y="2751137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61" name="Google Shape;1661;p63"/>
            <p:cNvGrpSpPr/>
            <p:nvPr/>
          </p:nvGrpSpPr>
          <p:grpSpPr>
            <a:xfrm>
              <a:off x="3416300" y="2717800"/>
              <a:ext cx="285750" cy="336550"/>
              <a:chOff x="4706937" y="3898900"/>
              <a:chExt cx="290512" cy="336550"/>
            </a:xfrm>
          </p:grpSpPr>
          <p:sp>
            <p:nvSpPr>
              <p:cNvPr id="1662" name="Google Shape;1662;p63"/>
              <p:cNvSpPr txBox="1"/>
              <p:nvPr/>
            </p:nvSpPr>
            <p:spPr>
              <a:xfrm>
                <a:off x="4733925" y="3952875"/>
                <a:ext cx="225425" cy="2095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3" name="Google Shape;1663;p63"/>
              <p:cNvSpPr txBox="1"/>
              <p:nvPr/>
            </p:nvSpPr>
            <p:spPr>
              <a:xfrm>
                <a:off x="4706937" y="3898900"/>
                <a:ext cx="290512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</p:grpSp>
      </p:grpSp>
      <p:grpSp>
        <p:nvGrpSpPr>
          <p:cNvPr id="1664" name="Google Shape;1664;p63"/>
          <p:cNvGrpSpPr/>
          <p:nvPr/>
        </p:nvGrpSpPr>
        <p:grpSpPr>
          <a:xfrm>
            <a:off x="1096962" y="4979987"/>
            <a:ext cx="501650" cy="336550"/>
            <a:chOff x="3316287" y="2717800"/>
            <a:chExt cx="501650" cy="336550"/>
          </a:xfrm>
        </p:grpSpPr>
        <p:sp>
          <p:nvSpPr>
            <p:cNvPr id="1665" name="Google Shape;1665;p63"/>
            <p:cNvSpPr/>
            <p:nvPr/>
          </p:nvSpPr>
          <p:spPr>
            <a:xfrm>
              <a:off x="3321050" y="2855912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66" name="Google Shape;1666;p63"/>
            <p:cNvCxnSpPr/>
            <p:nvPr/>
          </p:nvCxnSpPr>
          <p:spPr>
            <a:xfrm>
              <a:off x="3321050" y="2844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67" name="Google Shape;1667;p63"/>
            <p:cNvCxnSpPr/>
            <p:nvPr/>
          </p:nvCxnSpPr>
          <p:spPr>
            <a:xfrm>
              <a:off x="3817937" y="2844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68" name="Google Shape;1668;p63"/>
            <p:cNvSpPr txBox="1"/>
            <p:nvPr/>
          </p:nvSpPr>
          <p:spPr>
            <a:xfrm>
              <a:off x="3321050" y="2844800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63"/>
            <p:cNvSpPr/>
            <p:nvPr/>
          </p:nvSpPr>
          <p:spPr>
            <a:xfrm>
              <a:off x="3316287" y="2751137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0" name="Google Shape;1670;p63"/>
            <p:cNvGrpSpPr/>
            <p:nvPr/>
          </p:nvGrpSpPr>
          <p:grpSpPr>
            <a:xfrm>
              <a:off x="3405187" y="2717800"/>
              <a:ext cx="307975" cy="336550"/>
              <a:chOff x="4695825" y="3898900"/>
              <a:chExt cx="312737" cy="336550"/>
            </a:xfrm>
          </p:grpSpPr>
          <p:sp>
            <p:nvSpPr>
              <p:cNvPr id="1671" name="Google Shape;1671;p63"/>
              <p:cNvSpPr txBox="1"/>
              <p:nvPr/>
            </p:nvSpPr>
            <p:spPr>
              <a:xfrm>
                <a:off x="4733925" y="3952875"/>
                <a:ext cx="225425" cy="2095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2" name="Google Shape;1672;p63"/>
              <p:cNvSpPr txBox="1"/>
              <p:nvPr/>
            </p:nvSpPr>
            <p:spPr>
              <a:xfrm>
                <a:off x="4695825" y="3898900"/>
                <a:ext cx="312737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</a:t>
                </a:r>
                <a:endParaRPr/>
              </a:p>
            </p:txBody>
          </p:sp>
        </p:grpSp>
      </p:grpSp>
      <p:cxnSp>
        <p:nvCxnSpPr>
          <p:cNvPr id="1673" name="Google Shape;1673;p63"/>
          <p:cNvCxnSpPr/>
          <p:nvPr/>
        </p:nvCxnSpPr>
        <p:spPr>
          <a:xfrm>
            <a:off x="1627187" y="5221287"/>
            <a:ext cx="401637" cy="15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74" name="Google Shape;1674;p63"/>
          <p:cNvSpPr txBox="1"/>
          <p:nvPr/>
        </p:nvSpPr>
        <p:spPr>
          <a:xfrm>
            <a:off x="1652587" y="520065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675" name="Google Shape;1675;p63"/>
          <p:cNvSpPr/>
          <p:nvPr/>
        </p:nvSpPr>
        <p:spPr>
          <a:xfrm>
            <a:off x="2511425" y="4241800"/>
            <a:ext cx="628650" cy="738187"/>
          </a:xfrm>
          <a:custGeom>
            <a:rect b="b" l="l" r="r" t="t"/>
            <a:pathLst>
              <a:path extrusionOk="0" h="465" w="396">
                <a:moveTo>
                  <a:pt x="246" y="0"/>
                </a:moveTo>
                <a:lnTo>
                  <a:pt x="396" y="321"/>
                </a:lnTo>
                <a:lnTo>
                  <a:pt x="0" y="465"/>
                </a:ln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63"/>
          <p:cNvSpPr txBox="1"/>
          <p:nvPr/>
        </p:nvSpPr>
        <p:spPr>
          <a:xfrm>
            <a:off x="2657475" y="459105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677" name="Google Shape;1677;p63"/>
          <p:cNvCxnSpPr/>
          <p:nvPr/>
        </p:nvCxnSpPr>
        <p:spPr>
          <a:xfrm>
            <a:off x="2398712" y="3702050"/>
            <a:ext cx="273050" cy="27305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78" name="Google Shape;1678;p63"/>
          <p:cNvSpPr txBox="1"/>
          <p:nvPr/>
        </p:nvSpPr>
        <p:spPr>
          <a:xfrm>
            <a:off x="2286000" y="3719512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679" name="Google Shape;1679;p63"/>
          <p:cNvCxnSpPr/>
          <p:nvPr/>
        </p:nvCxnSpPr>
        <p:spPr>
          <a:xfrm>
            <a:off x="2017712" y="4435475"/>
            <a:ext cx="206375" cy="51117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680" name="Google Shape;1680;p63"/>
          <p:cNvCxnSpPr/>
          <p:nvPr/>
        </p:nvCxnSpPr>
        <p:spPr>
          <a:xfrm rot="10800000">
            <a:off x="3333750" y="5046662"/>
            <a:ext cx="165100" cy="38417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81" name="Google Shape;1681;p63"/>
          <p:cNvSpPr txBox="1"/>
          <p:nvPr/>
        </p:nvSpPr>
        <p:spPr>
          <a:xfrm>
            <a:off x="2047875" y="4462462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682" name="Google Shape;1682;p63"/>
          <p:cNvSpPr txBox="1"/>
          <p:nvPr/>
        </p:nvSpPr>
        <p:spPr>
          <a:xfrm>
            <a:off x="3186112" y="5157787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1683" name="Google Shape;1683;p63"/>
          <p:cNvCxnSpPr/>
          <p:nvPr/>
        </p:nvCxnSpPr>
        <p:spPr>
          <a:xfrm>
            <a:off x="6767512" y="4106862"/>
            <a:ext cx="338137" cy="677862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84" name="Google Shape;1684;p63"/>
          <p:cNvCxnSpPr/>
          <p:nvPr/>
        </p:nvCxnSpPr>
        <p:spPr>
          <a:xfrm>
            <a:off x="7123112" y="4806950"/>
            <a:ext cx="342900" cy="757237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85" name="Google Shape;1685;p63"/>
          <p:cNvCxnSpPr/>
          <p:nvPr/>
        </p:nvCxnSpPr>
        <p:spPr>
          <a:xfrm flipH="1">
            <a:off x="6350000" y="4879975"/>
            <a:ext cx="601662" cy="193675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86" name="Google Shape;1686;p63"/>
          <p:cNvCxnSpPr/>
          <p:nvPr/>
        </p:nvCxnSpPr>
        <p:spPr>
          <a:xfrm rot="10800000">
            <a:off x="5294312" y="5153025"/>
            <a:ext cx="735012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87" name="Google Shape;1687;p63"/>
          <p:cNvCxnSpPr/>
          <p:nvPr/>
        </p:nvCxnSpPr>
        <p:spPr>
          <a:xfrm rot="10800000">
            <a:off x="5729287" y="4340225"/>
            <a:ext cx="271462" cy="719137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88" name="Google Shape;1688;p63"/>
          <p:cNvCxnSpPr/>
          <p:nvPr/>
        </p:nvCxnSpPr>
        <p:spPr>
          <a:xfrm flipH="1" rot="10800000">
            <a:off x="5900737" y="4098925"/>
            <a:ext cx="669925" cy="1936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89" name="Google Shape;1689;p63"/>
          <p:cNvCxnSpPr/>
          <p:nvPr/>
        </p:nvCxnSpPr>
        <p:spPr>
          <a:xfrm>
            <a:off x="6253162" y="3643312"/>
            <a:ext cx="442912" cy="409575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690" name="Google Shape;1690;p63"/>
          <p:cNvGrpSpPr/>
          <p:nvPr/>
        </p:nvGrpSpPr>
        <p:grpSpPr>
          <a:xfrm>
            <a:off x="5800725" y="3424237"/>
            <a:ext cx="501650" cy="336550"/>
            <a:chOff x="3316287" y="2717800"/>
            <a:chExt cx="501650" cy="336550"/>
          </a:xfrm>
        </p:grpSpPr>
        <p:sp>
          <p:nvSpPr>
            <p:cNvPr id="1691" name="Google Shape;1691;p63"/>
            <p:cNvSpPr/>
            <p:nvPr/>
          </p:nvSpPr>
          <p:spPr>
            <a:xfrm>
              <a:off x="3321050" y="2855912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92" name="Google Shape;1692;p63"/>
            <p:cNvCxnSpPr/>
            <p:nvPr/>
          </p:nvCxnSpPr>
          <p:spPr>
            <a:xfrm>
              <a:off x="3321050" y="2844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93" name="Google Shape;1693;p63"/>
            <p:cNvCxnSpPr/>
            <p:nvPr/>
          </p:nvCxnSpPr>
          <p:spPr>
            <a:xfrm>
              <a:off x="3817937" y="2844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94" name="Google Shape;1694;p63"/>
            <p:cNvSpPr txBox="1"/>
            <p:nvPr/>
          </p:nvSpPr>
          <p:spPr>
            <a:xfrm>
              <a:off x="3321050" y="2844800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63"/>
            <p:cNvSpPr/>
            <p:nvPr/>
          </p:nvSpPr>
          <p:spPr>
            <a:xfrm>
              <a:off x="3316287" y="2751137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96" name="Google Shape;1696;p63"/>
            <p:cNvGrpSpPr/>
            <p:nvPr/>
          </p:nvGrpSpPr>
          <p:grpSpPr>
            <a:xfrm>
              <a:off x="3400425" y="2717800"/>
              <a:ext cx="319087" cy="336550"/>
              <a:chOff x="4691062" y="3898900"/>
              <a:chExt cx="323850" cy="336550"/>
            </a:xfrm>
          </p:grpSpPr>
          <p:sp>
            <p:nvSpPr>
              <p:cNvPr id="1697" name="Google Shape;1697;p63"/>
              <p:cNvSpPr txBox="1"/>
              <p:nvPr/>
            </p:nvSpPr>
            <p:spPr>
              <a:xfrm>
                <a:off x="4733925" y="3952875"/>
                <a:ext cx="227012" cy="2095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8" name="Google Shape;1698;p63"/>
              <p:cNvSpPr txBox="1"/>
              <p:nvPr/>
            </p:nvSpPr>
            <p:spPr>
              <a:xfrm>
                <a:off x="4691062" y="3898900"/>
                <a:ext cx="323850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</p:grpSp>
      </p:grpSp>
      <p:grpSp>
        <p:nvGrpSpPr>
          <p:cNvPr id="1699" name="Google Shape;1699;p63"/>
          <p:cNvGrpSpPr/>
          <p:nvPr/>
        </p:nvGrpSpPr>
        <p:grpSpPr>
          <a:xfrm>
            <a:off x="6511925" y="3932237"/>
            <a:ext cx="501650" cy="336550"/>
            <a:chOff x="3316287" y="2717800"/>
            <a:chExt cx="501650" cy="336550"/>
          </a:xfrm>
        </p:grpSpPr>
        <p:sp>
          <p:nvSpPr>
            <p:cNvPr id="1700" name="Google Shape;1700;p63"/>
            <p:cNvSpPr/>
            <p:nvPr/>
          </p:nvSpPr>
          <p:spPr>
            <a:xfrm>
              <a:off x="3321050" y="2855912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01" name="Google Shape;1701;p63"/>
            <p:cNvCxnSpPr/>
            <p:nvPr/>
          </p:nvCxnSpPr>
          <p:spPr>
            <a:xfrm>
              <a:off x="3321050" y="2844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02" name="Google Shape;1702;p63"/>
            <p:cNvCxnSpPr/>
            <p:nvPr/>
          </p:nvCxnSpPr>
          <p:spPr>
            <a:xfrm>
              <a:off x="3817937" y="2844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03" name="Google Shape;1703;p63"/>
            <p:cNvSpPr txBox="1"/>
            <p:nvPr/>
          </p:nvSpPr>
          <p:spPr>
            <a:xfrm>
              <a:off x="3321050" y="2844800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63"/>
            <p:cNvSpPr/>
            <p:nvPr/>
          </p:nvSpPr>
          <p:spPr>
            <a:xfrm>
              <a:off x="3316287" y="2751137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05" name="Google Shape;1705;p63"/>
            <p:cNvGrpSpPr/>
            <p:nvPr/>
          </p:nvGrpSpPr>
          <p:grpSpPr>
            <a:xfrm>
              <a:off x="3400425" y="2717800"/>
              <a:ext cx="319087" cy="336550"/>
              <a:chOff x="4691062" y="3898900"/>
              <a:chExt cx="323850" cy="336550"/>
            </a:xfrm>
          </p:grpSpPr>
          <p:sp>
            <p:nvSpPr>
              <p:cNvPr id="1706" name="Google Shape;1706;p63"/>
              <p:cNvSpPr txBox="1"/>
              <p:nvPr/>
            </p:nvSpPr>
            <p:spPr>
              <a:xfrm>
                <a:off x="4733925" y="3952875"/>
                <a:ext cx="227012" cy="2095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7" name="Google Shape;1707;p63"/>
              <p:cNvSpPr txBox="1"/>
              <p:nvPr/>
            </p:nvSpPr>
            <p:spPr>
              <a:xfrm>
                <a:off x="4691062" y="3898900"/>
                <a:ext cx="323850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</p:grpSp>
      <p:grpSp>
        <p:nvGrpSpPr>
          <p:cNvPr id="1708" name="Google Shape;1708;p63"/>
          <p:cNvGrpSpPr/>
          <p:nvPr/>
        </p:nvGrpSpPr>
        <p:grpSpPr>
          <a:xfrm>
            <a:off x="7264400" y="5440362"/>
            <a:ext cx="501650" cy="336550"/>
            <a:chOff x="3316287" y="2717800"/>
            <a:chExt cx="501650" cy="336550"/>
          </a:xfrm>
        </p:grpSpPr>
        <p:sp>
          <p:nvSpPr>
            <p:cNvPr id="1709" name="Google Shape;1709;p63"/>
            <p:cNvSpPr/>
            <p:nvPr/>
          </p:nvSpPr>
          <p:spPr>
            <a:xfrm>
              <a:off x="3321050" y="2855912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10" name="Google Shape;1710;p63"/>
            <p:cNvCxnSpPr/>
            <p:nvPr/>
          </p:nvCxnSpPr>
          <p:spPr>
            <a:xfrm>
              <a:off x="3321050" y="2844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11" name="Google Shape;1711;p63"/>
            <p:cNvCxnSpPr/>
            <p:nvPr/>
          </p:nvCxnSpPr>
          <p:spPr>
            <a:xfrm>
              <a:off x="3817937" y="2844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12" name="Google Shape;1712;p63"/>
            <p:cNvSpPr txBox="1"/>
            <p:nvPr/>
          </p:nvSpPr>
          <p:spPr>
            <a:xfrm>
              <a:off x="3321050" y="2844800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63"/>
            <p:cNvSpPr/>
            <p:nvPr/>
          </p:nvSpPr>
          <p:spPr>
            <a:xfrm>
              <a:off x="3316287" y="2751137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14" name="Google Shape;1714;p63"/>
            <p:cNvGrpSpPr/>
            <p:nvPr/>
          </p:nvGrpSpPr>
          <p:grpSpPr>
            <a:xfrm>
              <a:off x="3389312" y="2717800"/>
              <a:ext cx="342900" cy="336550"/>
              <a:chOff x="4679950" y="3898900"/>
              <a:chExt cx="347662" cy="336550"/>
            </a:xfrm>
          </p:grpSpPr>
          <p:sp>
            <p:nvSpPr>
              <p:cNvPr id="1715" name="Google Shape;1715;p63"/>
              <p:cNvSpPr txBox="1"/>
              <p:nvPr/>
            </p:nvSpPr>
            <p:spPr>
              <a:xfrm>
                <a:off x="4733925" y="3952875"/>
                <a:ext cx="228600" cy="2095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6" name="Google Shape;1716;p63"/>
              <p:cNvSpPr txBox="1"/>
              <p:nvPr/>
            </p:nvSpPr>
            <p:spPr>
              <a:xfrm>
                <a:off x="4679950" y="3898900"/>
                <a:ext cx="347662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</a:t>
                </a:r>
                <a:endParaRPr/>
              </a:p>
            </p:txBody>
          </p:sp>
        </p:grpSp>
      </p:grpSp>
      <p:grpSp>
        <p:nvGrpSpPr>
          <p:cNvPr id="1717" name="Google Shape;1717;p63"/>
          <p:cNvGrpSpPr/>
          <p:nvPr/>
        </p:nvGrpSpPr>
        <p:grpSpPr>
          <a:xfrm>
            <a:off x="6927850" y="4713287"/>
            <a:ext cx="501650" cy="336550"/>
            <a:chOff x="3316287" y="2717800"/>
            <a:chExt cx="501650" cy="336550"/>
          </a:xfrm>
        </p:grpSpPr>
        <p:sp>
          <p:nvSpPr>
            <p:cNvPr id="1718" name="Google Shape;1718;p63"/>
            <p:cNvSpPr/>
            <p:nvPr/>
          </p:nvSpPr>
          <p:spPr>
            <a:xfrm>
              <a:off x="3321050" y="2855912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19" name="Google Shape;1719;p63"/>
            <p:cNvCxnSpPr/>
            <p:nvPr/>
          </p:nvCxnSpPr>
          <p:spPr>
            <a:xfrm>
              <a:off x="3321050" y="2844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20" name="Google Shape;1720;p63"/>
            <p:cNvCxnSpPr/>
            <p:nvPr/>
          </p:nvCxnSpPr>
          <p:spPr>
            <a:xfrm>
              <a:off x="3817937" y="2844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21" name="Google Shape;1721;p63"/>
            <p:cNvSpPr txBox="1"/>
            <p:nvPr/>
          </p:nvSpPr>
          <p:spPr>
            <a:xfrm>
              <a:off x="3321050" y="2844800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63"/>
            <p:cNvSpPr/>
            <p:nvPr/>
          </p:nvSpPr>
          <p:spPr>
            <a:xfrm>
              <a:off x="3316287" y="2751137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23" name="Google Shape;1723;p63"/>
            <p:cNvGrpSpPr/>
            <p:nvPr/>
          </p:nvGrpSpPr>
          <p:grpSpPr>
            <a:xfrm>
              <a:off x="3395662" y="2717800"/>
              <a:ext cx="330200" cy="336550"/>
              <a:chOff x="4686300" y="3898900"/>
              <a:chExt cx="334962" cy="336550"/>
            </a:xfrm>
          </p:grpSpPr>
          <p:sp>
            <p:nvSpPr>
              <p:cNvPr id="1724" name="Google Shape;1724;p63"/>
              <p:cNvSpPr txBox="1"/>
              <p:nvPr/>
            </p:nvSpPr>
            <p:spPr>
              <a:xfrm>
                <a:off x="4733925" y="3952875"/>
                <a:ext cx="228600" cy="2095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5" name="Google Shape;1725;p63"/>
              <p:cNvSpPr txBox="1"/>
              <p:nvPr/>
            </p:nvSpPr>
            <p:spPr>
              <a:xfrm>
                <a:off x="4686300" y="3898900"/>
                <a:ext cx="334962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endParaRPr/>
              </a:p>
            </p:txBody>
          </p:sp>
        </p:grpSp>
      </p:grpSp>
      <p:grpSp>
        <p:nvGrpSpPr>
          <p:cNvPr id="1726" name="Google Shape;1726;p63"/>
          <p:cNvGrpSpPr/>
          <p:nvPr/>
        </p:nvGrpSpPr>
        <p:grpSpPr>
          <a:xfrm>
            <a:off x="5876925" y="4975225"/>
            <a:ext cx="501650" cy="336550"/>
            <a:chOff x="3316287" y="2717800"/>
            <a:chExt cx="501650" cy="336550"/>
          </a:xfrm>
        </p:grpSpPr>
        <p:sp>
          <p:nvSpPr>
            <p:cNvPr id="1727" name="Google Shape;1727;p63"/>
            <p:cNvSpPr/>
            <p:nvPr/>
          </p:nvSpPr>
          <p:spPr>
            <a:xfrm>
              <a:off x="3321050" y="2855912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28" name="Google Shape;1728;p63"/>
            <p:cNvCxnSpPr/>
            <p:nvPr/>
          </p:nvCxnSpPr>
          <p:spPr>
            <a:xfrm>
              <a:off x="3321050" y="2844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29" name="Google Shape;1729;p63"/>
            <p:cNvCxnSpPr/>
            <p:nvPr/>
          </p:nvCxnSpPr>
          <p:spPr>
            <a:xfrm>
              <a:off x="3817937" y="2844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30" name="Google Shape;1730;p63"/>
            <p:cNvSpPr txBox="1"/>
            <p:nvPr/>
          </p:nvSpPr>
          <p:spPr>
            <a:xfrm>
              <a:off x="3321050" y="2844800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63"/>
            <p:cNvSpPr/>
            <p:nvPr/>
          </p:nvSpPr>
          <p:spPr>
            <a:xfrm>
              <a:off x="3316287" y="2751137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32" name="Google Shape;1732;p63"/>
            <p:cNvGrpSpPr/>
            <p:nvPr/>
          </p:nvGrpSpPr>
          <p:grpSpPr>
            <a:xfrm>
              <a:off x="3400425" y="2717800"/>
              <a:ext cx="319087" cy="336550"/>
              <a:chOff x="4691062" y="3898900"/>
              <a:chExt cx="323850" cy="336550"/>
            </a:xfrm>
          </p:grpSpPr>
          <p:sp>
            <p:nvSpPr>
              <p:cNvPr id="1733" name="Google Shape;1733;p63"/>
              <p:cNvSpPr txBox="1"/>
              <p:nvPr/>
            </p:nvSpPr>
            <p:spPr>
              <a:xfrm>
                <a:off x="4733925" y="3952875"/>
                <a:ext cx="227012" cy="2095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4" name="Google Shape;1734;p63"/>
              <p:cNvSpPr txBox="1"/>
              <p:nvPr/>
            </p:nvSpPr>
            <p:spPr>
              <a:xfrm>
                <a:off x="4691062" y="3898900"/>
                <a:ext cx="323850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/>
              </a:p>
            </p:txBody>
          </p:sp>
        </p:grpSp>
      </p:grpSp>
      <p:cxnSp>
        <p:nvCxnSpPr>
          <p:cNvPr id="1735" name="Google Shape;1735;p63"/>
          <p:cNvCxnSpPr/>
          <p:nvPr/>
        </p:nvCxnSpPr>
        <p:spPr>
          <a:xfrm flipH="1">
            <a:off x="5284787" y="3705225"/>
            <a:ext cx="674687" cy="13858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736" name="Google Shape;1736;p63"/>
          <p:cNvGrpSpPr/>
          <p:nvPr/>
        </p:nvGrpSpPr>
        <p:grpSpPr>
          <a:xfrm>
            <a:off x="5445125" y="4125912"/>
            <a:ext cx="501650" cy="336550"/>
            <a:chOff x="3316287" y="2717800"/>
            <a:chExt cx="501650" cy="336550"/>
          </a:xfrm>
        </p:grpSpPr>
        <p:sp>
          <p:nvSpPr>
            <p:cNvPr id="1737" name="Google Shape;1737;p63"/>
            <p:cNvSpPr/>
            <p:nvPr/>
          </p:nvSpPr>
          <p:spPr>
            <a:xfrm>
              <a:off x="3321050" y="2855912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38" name="Google Shape;1738;p63"/>
            <p:cNvCxnSpPr/>
            <p:nvPr/>
          </p:nvCxnSpPr>
          <p:spPr>
            <a:xfrm>
              <a:off x="3321050" y="2844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39" name="Google Shape;1739;p63"/>
            <p:cNvCxnSpPr/>
            <p:nvPr/>
          </p:nvCxnSpPr>
          <p:spPr>
            <a:xfrm>
              <a:off x="3817937" y="2844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40" name="Google Shape;1740;p63"/>
            <p:cNvSpPr txBox="1"/>
            <p:nvPr/>
          </p:nvSpPr>
          <p:spPr>
            <a:xfrm>
              <a:off x="3321050" y="2844800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63"/>
            <p:cNvSpPr/>
            <p:nvPr/>
          </p:nvSpPr>
          <p:spPr>
            <a:xfrm>
              <a:off x="3316287" y="2751137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2" name="Google Shape;1742;p63"/>
            <p:cNvGrpSpPr/>
            <p:nvPr/>
          </p:nvGrpSpPr>
          <p:grpSpPr>
            <a:xfrm>
              <a:off x="3416300" y="2717800"/>
              <a:ext cx="285750" cy="336550"/>
              <a:chOff x="4706937" y="3898900"/>
              <a:chExt cx="290512" cy="336550"/>
            </a:xfrm>
          </p:grpSpPr>
          <p:sp>
            <p:nvSpPr>
              <p:cNvPr id="1743" name="Google Shape;1743;p63"/>
              <p:cNvSpPr txBox="1"/>
              <p:nvPr/>
            </p:nvSpPr>
            <p:spPr>
              <a:xfrm>
                <a:off x="4733925" y="3952875"/>
                <a:ext cx="225425" cy="2095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4" name="Google Shape;1744;p63"/>
              <p:cNvSpPr txBox="1"/>
              <p:nvPr/>
            </p:nvSpPr>
            <p:spPr>
              <a:xfrm>
                <a:off x="4706937" y="3898900"/>
                <a:ext cx="290512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</p:grpSp>
      </p:grpSp>
      <p:grpSp>
        <p:nvGrpSpPr>
          <p:cNvPr id="1745" name="Google Shape;1745;p63"/>
          <p:cNvGrpSpPr/>
          <p:nvPr/>
        </p:nvGrpSpPr>
        <p:grpSpPr>
          <a:xfrm>
            <a:off x="4914900" y="4981575"/>
            <a:ext cx="501650" cy="336550"/>
            <a:chOff x="3316287" y="2717800"/>
            <a:chExt cx="501650" cy="336550"/>
          </a:xfrm>
        </p:grpSpPr>
        <p:sp>
          <p:nvSpPr>
            <p:cNvPr id="1746" name="Google Shape;1746;p63"/>
            <p:cNvSpPr/>
            <p:nvPr/>
          </p:nvSpPr>
          <p:spPr>
            <a:xfrm>
              <a:off x="3321050" y="2855912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47" name="Google Shape;1747;p63"/>
            <p:cNvCxnSpPr/>
            <p:nvPr/>
          </p:nvCxnSpPr>
          <p:spPr>
            <a:xfrm>
              <a:off x="3321050" y="2844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48" name="Google Shape;1748;p63"/>
            <p:cNvCxnSpPr/>
            <p:nvPr/>
          </p:nvCxnSpPr>
          <p:spPr>
            <a:xfrm>
              <a:off x="3817937" y="2844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49" name="Google Shape;1749;p63"/>
            <p:cNvSpPr txBox="1"/>
            <p:nvPr/>
          </p:nvSpPr>
          <p:spPr>
            <a:xfrm>
              <a:off x="3321050" y="2844800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63"/>
            <p:cNvSpPr/>
            <p:nvPr/>
          </p:nvSpPr>
          <p:spPr>
            <a:xfrm>
              <a:off x="3316287" y="2751137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51" name="Google Shape;1751;p63"/>
            <p:cNvGrpSpPr/>
            <p:nvPr/>
          </p:nvGrpSpPr>
          <p:grpSpPr>
            <a:xfrm>
              <a:off x="3405187" y="2717800"/>
              <a:ext cx="307975" cy="336550"/>
              <a:chOff x="4695825" y="3898900"/>
              <a:chExt cx="312737" cy="336550"/>
            </a:xfrm>
          </p:grpSpPr>
          <p:sp>
            <p:nvSpPr>
              <p:cNvPr id="1752" name="Google Shape;1752;p63"/>
              <p:cNvSpPr txBox="1"/>
              <p:nvPr/>
            </p:nvSpPr>
            <p:spPr>
              <a:xfrm>
                <a:off x="4733925" y="3952875"/>
                <a:ext cx="225425" cy="2095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3" name="Google Shape;1753;p63"/>
              <p:cNvSpPr txBox="1"/>
              <p:nvPr/>
            </p:nvSpPr>
            <p:spPr>
              <a:xfrm>
                <a:off x="4695825" y="3898900"/>
                <a:ext cx="312737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</a:t>
                </a:r>
                <a:endParaRPr/>
              </a:p>
            </p:txBody>
          </p:sp>
        </p:grpSp>
      </p:grpSp>
      <p:sp>
        <p:nvSpPr>
          <p:cNvPr id="1754" name="Google Shape;1754;p63"/>
          <p:cNvSpPr txBox="1"/>
          <p:nvPr/>
        </p:nvSpPr>
        <p:spPr>
          <a:xfrm>
            <a:off x="4678362" y="5794375"/>
            <a:ext cx="3030537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(b) constructed spanning tree</a:t>
            </a:r>
            <a:endParaRPr/>
          </a:p>
        </p:txBody>
      </p:sp>
      <p:sp>
        <p:nvSpPr>
          <p:cNvPr id="1755" name="Google Shape;1755;p63"/>
          <p:cNvSpPr txBox="1"/>
          <p:nvPr>
            <p:ph type="title"/>
          </p:nvPr>
        </p:nvSpPr>
        <p:spPr>
          <a:xfrm>
            <a:off x="5334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Spanning tree: creation</a:t>
            </a:r>
            <a:endParaRPr/>
          </a:p>
        </p:txBody>
      </p:sp>
      <p:sp>
        <p:nvSpPr>
          <p:cNvPr id="1756" name="Google Shape;1756;p63"/>
          <p:cNvSpPr txBox="1"/>
          <p:nvPr>
            <p:ph idx="1" type="body"/>
          </p:nvPr>
        </p:nvSpPr>
        <p:spPr>
          <a:xfrm>
            <a:off x="520700" y="1187450"/>
            <a:ext cx="7772400" cy="200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center node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each node sends unicast join message to center node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message forwarded until it arrives at a node already belonging to spanning tree</a:t>
            </a:r>
            <a:endParaRPr/>
          </a:p>
        </p:txBody>
      </p:sp>
      <p:cxnSp>
        <p:nvCxnSpPr>
          <p:cNvPr id="1757" name="Google Shape;1757;p63"/>
          <p:cNvCxnSpPr/>
          <p:nvPr/>
        </p:nvCxnSpPr>
        <p:spPr>
          <a:xfrm>
            <a:off x="6246812" y="3632200"/>
            <a:ext cx="373062" cy="347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58" name="Google Shape;1758;p63"/>
          <p:cNvCxnSpPr/>
          <p:nvPr/>
        </p:nvCxnSpPr>
        <p:spPr>
          <a:xfrm>
            <a:off x="5756275" y="4391025"/>
            <a:ext cx="246062" cy="6826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59" name="Google Shape;1759;p63"/>
          <p:cNvCxnSpPr/>
          <p:nvPr/>
        </p:nvCxnSpPr>
        <p:spPr>
          <a:xfrm>
            <a:off x="6813550" y="4173537"/>
            <a:ext cx="307975" cy="6429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60" name="Google Shape;1760;p63"/>
          <p:cNvCxnSpPr/>
          <p:nvPr/>
        </p:nvCxnSpPr>
        <p:spPr>
          <a:xfrm>
            <a:off x="7199312" y="4957762"/>
            <a:ext cx="219075" cy="5286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61" name="Google Shape;1761;p63"/>
          <p:cNvCxnSpPr/>
          <p:nvPr/>
        </p:nvCxnSpPr>
        <p:spPr>
          <a:xfrm flipH="1" rot="10800000">
            <a:off x="5408612" y="5151437"/>
            <a:ext cx="503237" cy="1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62" name="Google Shape;1762;p63"/>
          <p:cNvCxnSpPr/>
          <p:nvPr/>
        </p:nvCxnSpPr>
        <p:spPr>
          <a:xfrm flipH="1" rot="10800000">
            <a:off x="6375400" y="4881562"/>
            <a:ext cx="642937" cy="2063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1767" name="Google Shape;176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788987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768" name="Google Shape;1768;p64"/>
          <p:cNvSpPr txBox="1"/>
          <p:nvPr>
            <p:ph type="title"/>
          </p:nvPr>
        </p:nvSpPr>
        <p:spPr>
          <a:xfrm>
            <a:off x="5334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Spanning tree: creation</a:t>
            </a:r>
            <a:endParaRPr/>
          </a:p>
        </p:txBody>
      </p:sp>
      <p:sp>
        <p:nvSpPr>
          <p:cNvPr id="1769" name="Google Shape;1769;p64"/>
          <p:cNvSpPr txBox="1"/>
          <p:nvPr>
            <p:ph idx="1" type="body"/>
          </p:nvPr>
        </p:nvSpPr>
        <p:spPr>
          <a:xfrm>
            <a:off x="520700" y="1187450"/>
            <a:ext cx="7772400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each link has an associated cost, the spanning tree can be constructed based on this cost</a:t>
            </a:r>
            <a:endParaRPr/>
          </a:p>
        </p:txBody>
      </p:sp>
      <p:cxnSp>
        <p:nvCxnSpPr>
          <p:cNvPr id="1770" name="Google Shape;1770;p64"/>
          <p:cNvCxnSpPr/>
          <p:nvPr/>
        </p:nvCxnSpPr>
        <p:spPr>
          <a:xfrm>
            <a:off x="6024562" y="5270500"/>
            <a:ext cx="23812" cy="10985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71" name="Google Shape;1771;p64"/>
          <p:cNvCxnSpPr/>
          <p:nvPr/>
        </p:nvCxnSpPr>
        <p:spPr>
          <a:xfrm flipH="1">
            <a:off x="6881812" y="2638425"/>
            <a:ext cx="39687" cy="2574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72" name="Google Shape;1772;p64"/>
          <p:cNvCxnSpPr/>
          <p:nvPr/>
        </p:nvCxnSpPr>
        <p:spPr>
          <a:xfrm>
            <a:off x="1308100" y="4195762"/>
            <a:ext cx="23812" cy="21415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73" name="Google Shape;1773;p64"/>
          <p:cNvCxnSpPr/>
          <p:nvPr/>
        </p:nvCxnSpPr>
        <p:spPr>
          <a:xfrm flipH="1">
            <a:off x="3465512" y="4170362"/>
            <a:ext cx="15875" cy="995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74" name="Google Shape;1774;p64"/>
          <p:cNvSpPr txBox="1"/>
          <p:nvPr/>
        </p:nvSpPr>
        <p:spPr>
          <a:xfrm>
            <a:off x="7267575" y="2390775"/>
            <a:ext cx="13382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1</a:t>
            </a:r>
            <a:endParaRPr/>
          </a:p>
        </p:txBody>
      </p:sp>
      <p:sp>
        <p:nvSpPr>
          <p:cNvPr id="1775" name="Google Shape;1775;p64"/>
          <p:cNvSpPr txBox="1"/>
          <p:nvPr/>
        </p:nvSpPr>
        <p:spPr>
          <a:xfrm>
            <a:off x="7386637" y="4981575"/>
            <a:ext cx="13398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3</a:t>
            </a:r>
            <a:endParaRPr/>
          </a:p>
        </p:txBody>
      </p:sp>
      <p:sp>
        <p:nvSpPr>
          <p:cNvPr id="1776" name="Google Shape;1776;p64"/>
          <p:cNvSpPr/>
          <p:nvPr/>
        </p:nvSpPr>
        <p:spPr>
          <a:xfrm>
            <a:off x="2774950" y="5181600"/>
            <a:ext cx="4532312" cy="809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7" name="Google Shape;1777;p64"/>
          <p:cNvSpPr/>
          <p:nvPr/>
        </p:nvSpPr>
        <p:spPr>
          <a:xfrm>
            <a:off x="417512" y="4106862"/>
            <a:ext cx="3497262" cy="7937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8" name="Google Shape;1778;p64"/>
          <p:cNvSpPr/>
          <p:nvPr/>
        </p:nvSpPr>
        <p:spPr>
          <a:xfrm>
            <a:off x="6529387" y="3192462"/>
            <a:ext cx="962025" cy="481012"/>
          </a:xfrm>
          <a:prstGeom prst="flowChartMagneticDisk">
            <a:avLst/>
          </a:prstGeom>
          <a:solidFill>
            <a:srgbClr val="00B0F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9" name="Google Shape;1779;p64"/>
          <p:cNvSpPr txBox="1"/>
          <p:nvPr/>
        </p:nvSpPr>
        <p:spPr>
          <a:xfrm>
            <a:off x="6721475" y="3289300"/>
            <a:ext cx="57943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R5</a:t>
            </a:r>
            <a:endParaRPr/>
          </a:p>
        </p:txBody>
      </p:sp>
      <p:grpSp>
        <p:nvGrpSpPr>
          <p:cNvPr id="1780" name="Google Shape;1780;p64"/>
          <p:cNvGrpSpPr/>
          <p:nvPr/>
        </p:nvGrpSpPr>
        <p:grpSpPr>
          <a:xfrm>
            <a:off x="3055937" y="4451350"/>
            <a:ext cx="962025" cy="558800"/>
            <a:chOff x="0" y="0"/>
            <a:chExt cx="2147483647" cy="2147483647"/>
          </a:xfrm>
        </p:grpSpPr>
        <p:sp>
          <p:nvSpPr>
            <p:cNvPr id="1781" name="Google Shape;1781;p64"/>
            <p:cNvSpPr/>
            <p:nvPr/>
          </p:nvSpPr>
          <p:spPr>
            <a:xfrm>
              <a:off x="0" y="0"/>
              <a:ext cx="2147483647" cy="1852423977"/>
            </a:xfrm>
            <a:prstGeom prst="flowChartMagneticDisk">
              <a:avLst/>
            </a:prstGeom>
            <a:solidFill>
              <a:srgbClr val="00B0F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64"/>
            <p:cNvSpPr txBox="1"/>
            <p:nvPr/>
          </p:nvSpPr>
          <p:spPr>
            <a:xfrm>
              <a:off x="429498949" y="370494021"/>
              <a:ext cx="1291813073" cy="1776989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R3</a:t>
              </a:r>
              <a:endParaRPr/>
            </a:p>
          </p:txBody>
        </p:sp>
      </p:grpSp>
      <p:grpSp>
        <p:nvGrpSpPr>
          <p:cNvPr id="1783" name="Google Shape;1783;p64"/>
          <p:cNvGrpSpPr/>
          <p:nvPr/>
        </p:nvGrpSpPr>
        <p:grpSpPr>
          <a:xfrm>
            <a:off x="874712" y="4981575"/>
            <a:ext cx="962025" cy="557212"/>
            <a:chOff x="0" y="0"/>
            <a:chExt cx="2147483647" cy="2147483647"/>
          </a:xfrm>
        </p:grpSpPr>
        <p:sp>
          <p:nvSpPr>
            <p:cNvPr id="1784" name="Google Shape;1784;p64"/>
            <p:cNvSpPr/>
            <p:nvPr/>
          </p:nvSpPr>
          <p:spPr>
            <a:xfrm>
              <a:off x="0" y="0"/>
              <a:ext cx="2147483647" cy="1852423977"/>
            </a:xfrm>
            <a:prstGeom prst="flowChartMagneticDisk">
              <a:avLst/>
            </a:prstGeom>
            <a:solidFill>
              <a:srgbClr val="00B0F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64"/>
            <p:cNvSpPr txBox="1"/>
            <p:nvPr/>
          </p:nvSpPr>
          <p:spPr>
            <a:xfrm>
              <a:off x="429498528" y="370494021"/>
              <a:ext cx="1291813073" cy="1776989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R2</a:t>
              </a:r>
              <a:endParaRPr/>
            </a:p>
          </p:txBody>
        </p:sp>
      </p:grpSp>
      <p:grpSp>
        <p:nvGrpSpPr>
          <p:cNvPr id="1786" name="Google Shape;1786;p64"/>
          <p:cNvGrpSpPr/>
          <p:nvPr/>
        </p:nvGrpSpPr>
        <p:grpSpPr>
          <a:xfrm>
            <a:off x="5638800" y="5526087"/>
            <a:ext cx="962025" cy="558800"/>
            <a:chOff x="0" y="0"/>
            <a:chExt cx="2147483647" cy="2147483647"/>
          </a:xfrm>
        </p:grpSpPr>
        <p:sp>
          <p:nvSpPr>
            <p:cNvPr id="1787" name="Google Shape;1787;p64"/>
            <p:cNvSpPr/>
            <p:nvPr/>
          </p:nvSpPr>
          <p:spPr>
            <a:xfrm>
              <a:off x="0" y="0"/>
              <a:ext cx="2147483647" cy="1852423977"/>
            </a:xfrm>
            <a:prstGeom prst="flowChartMagneticDisk">
              <a:avLst/>
            </a:prstGeom>
            <a:solidFill>
              <a:srgbClr val="00B0F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64"/>
            <p:cNvSpPr txBox="1"/>
            <p:nvPr/>
          </p:nvSpPr>
          <p:spPr>
            <a:xfrm>
              <a:off x="429498387" y="370494021"/>
              <a:ext cx="1291813073" cy="1776989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R4</a:t>
              </a:r>
              <a:endParaRPr/>
            </a:p>
          </p:txBody>
        </p:sp>
      </p:grpSp>
      <p:cxnSp>
        <p:nvCxnSpPr>
          <p:cNvPr id="1789" name="Google Shape;1789;p64"/>
          <p:cNvCxnSpPr/>
          <p:nvPr/>
        </p:nvCxnSpPr>
        <p:spPr>
          <a:xfrm>
            <a:off x="2149475" y="2630487"/>
            <a:ext cx="15875" cy="15557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790" name="Google Shape;1790;p64"/>
          <p:cNvGrpSpPr/>
          <p:nvPr/>
        </p:nvGrpSpPr>
        <p:grpSpPr>
          <a:xfrm>
            <a:off x="1652587" y="3192462"/>
            <a:ext cx="962025" cy="557212"/>
            <a:chOff x="0" y="0"/>
            <a:chExt cx="2147483647" cy="2147483647"/>
          </a:xfrm>
        </p:grpSpPr>
        <p:sp>
          <p:nvSpPr>
            <p:cNvPr id="1791" name="Google Shape;1791;p64"/>
            <p:cNvSpPr/>
            <p:nvPr/>
          </p:nvSpPr>
          <p:spPr>
            <a:xfrm>
              <a:off x="0" y="0"/>
              <a:ext cx="2147483647" cy="1852423977"/>
            </a:xfrm>
            <a:prstGeom prst="flowChartMagneticDisk">
              <a:avLst/>
            </a:prstGeom>
            <a:solidFill>
              <a:srgbClr val="00B0F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64"/>
            <p:cNvSpPr txBox="1"/>
            <p:nvPr/>
          </p:nvSpPr>
          <p:spPr>
            <a:xfrm>
              <a:off x="393705075" y="370494021"/>
              <a:ext cx="1291813073" cy="1776989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R1</a:t>
              </a:r>
              <a:endParaRPr/>
            </a:p>
          </p:txBody>
        </p:sp>
      </p:grpSp>
      <p:sp>
        <p:nvSpPr>
          <p:cNvPr id="1793" name="Google Shape;1793;p64"/>
          <p:cNvSpPr/>
          <p:nvPr/>
        </p:nvSpPr>
        <p:spPr>
          <a:xfrm>
            <a:off x="4864100" y="5072062"/>
            <a:ext cx="549275" cy="317500"/>
          </a:xfrm>
          <a:prstGeom prst="rect">
            <a:avLst/>
          </a:prstGeom>
          <a:gradFill>
            <a:gsLst>
              <a:gs pos="0">
                <a:srgbClr val="96CE90"/>
              </a:gs>
              <a:gs pos="50000">
                <a:srgbClr val="BFDFBC"/>
              </a:gs>
              <a:gs pos="100000">
                <a:srgbClr val="E0EFDF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4" name="Google Shape;1794;p64"/>
          <p:cNvCxnSpPr/>
          <p:nvPr/>
        </p:nvCxnSpPr>
        <p:spPr>
          <a:xfrm>
            <a:off x="5084762" y="2662237"/>
            <a:ext cx="0" cy="36750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795" name="Google Shape;1795;p64"/>
          <p:cNvGrpSpPr/>
          <p:nvPr/>
        </p:nvGrpSpPr>
        <p:grpSpPr>
          <a:xfrm>
            <a:off x="4564062" y="3184525"/>
            <a:ext cx="962025" cy="557212"/>
            <a:chOff x="0" y="0"/>
            <a:chExt cx="2147483647" cy="2147483647"/>
          </a:xfrm>
        </p:grpSpPr>
        <p:sp>
          <p:nvSpPr>
            <p:cNvPr id="1796" name="Google Shape;1796;p64"/>
            <p:cNvSpPr/>
            <p:nvPr/>
          </p:nvSpPr>
          <p:spPr>
            <a:xfrm>
              <a:off x="0" y="0"/>
              <a:ext cx="2147483647" cy="1852423977"/>
            </a:xfrm>
            <a:prstGeom prst="flowChartMagneticDisk">
              <a:avLst/>
            </a:prstGeom>
            <a:solidFill>
              <a:srgbClr val="00B0F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64"/>
            <p:cNvSpPr txBox="1"/>
            <p:nvPr/>
          </p:nvSpPr>
          <p:spPr>
            <a:xfrm>
              <a:off x="429498387" y="370494021"/>
              <a:ext cx="1291813073" cy="1776989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R6</a:t>
              </a:r>
              <a:endParaRPr/>
            </a:p>
          </p:txBody>
        </p:sp>
      </p:grpSp>
      <p:sp>
        <p:nvSpPr>
          <p:cNvPr id="1798" name="Google Shape;1798;p64"/>
          <p:cNvSpPr/>
          <p:nvPr/>
        </p:nvSpPr>
        <p:spPr>
          <a:xfrm>
            <a:off x="1019175" y="6329362"/>
            <a:ext cx="6303962" cy="7937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9" name="Google Shape;1799;p64"/>
          <p:cNvSpPr/>
          <p:nvPr/>
        </p:nvSpPr>
        <p:spPr>
          <a:xfrm>
            <a:off x="866775" y="2582862"/>
            <a:ext cx="6303962" cy="7937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0" name="Google Shape;1800;p64"/>
          <p:cNvSpPr txBox="1"/>
          <p:nvPr/>
        </p:nvSpPr>
        <p:spPr>
          <a:xfrm>
            <a:off x="265112" y="3681412"/>
            <a:ext cx="13382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2</a:t>
            </a:r>
            <a:endParaRPr/>
          </a:p>
        </p:txBody>
      </p:sp>
      <p:sp>
        <p:nvSpPr>
          <p:cNvPr id="1801" name="Google Shape;1801;p64"/>
          <p:cNvSpPr txBox="1"/>
          <p:nvPr/>
        </p:nvSpPr>
        <p:spPr>
          <a:xfrm>
            <a:off x="7386637" y="6103937"/>
            <a:ext cx="13398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4</a:t>
            </a:r>
            <a:endParaRPr/>
          </a:p>
        </p:txBody>
      </p:sp>
      <p:sp>
        <p:nvSpPr>
          <p:cNvPr id="1802" name="Google Shape;1802;p64"/>
          <p:cNvSpPr txBox="1"/>
          <p:nvPr/>
        </p:nvSpPr>
        <p:spPr>
          <a:xfrm>
            <a:off x="2214562" y="2759075"/>
            <a:ext cx="10858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= 4</a:t>
            </a:r>
            <a:endParaRPr/>
          </a:p>
        </p:txBody>
      </p:sp>
      <p:sp>
        <p:nvSpPr>
          <p:cNvPr id="1803" name="Google Shape;1803;p64"/>
          <p:cNvSpPr txBox="1"/>
          <p:nvPr/>
        </p:nvSpPr>
        <p:spPr>
          <a:xfrm>
            <a:off x="2238375" y="3746500"/>
            <a:ext cx="10874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= 2</a:t>
            </a:r>
            <a:endParaRPr/>
          </a:p>
        </p:txBody>
      </p:sp>
      <p:sp>
        <p:nvSpPr>
          <p:cNvPr id="1804" name="Google Shape;1804;p64"/>
          <p:cNvSpPr txBox="1"/>
          <p:nvPr/>
        </p:nvSpPr>
        <p:spPr>
          <a:xfrm>
            <a:off x="1355725" y="4451350"/>
            <a:ext cx="10874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= 6</a:t>
            </a:r>
            <a:endParaRPr/>
          </a:p>
        </p:txBody>
      </p:sp>
      <p:sp>
        <p:nvSpPr>
          <p:cNvPr id="1805" name="Google Shape;1805;p64"/>
          <p:cNvSpPr txBox="1"/>
          <p:nvPr/>
        </p:nvSpPr>
        <p:spPr>
          <a:xfrm>
            <a:off x="1371600" y="5735637"/>
            <a:ext cx="10874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= 4</a:t>
            </a:r>
            <a:endParaRPr/>
          </a:p>
        </p:txBody>
      </p:sp>
      <p:sp>
        <p:nvSpPr>
          <p:cNvPr id="1806" name="Google Shape;1806;p64"/>
          <p:cNvSpPr txBox="1"/>
          <p:nvPr/>
        </p:nvSpPr>
        <p:spPr>
          <a:xfrm>
            <a:off x="3602037" y="4114800"/>
            <a:ext cx="10858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= 2</a:t>
            </a:r>
            <a:endParaRPr/>
          </a:p>
        </p:txBody>
      </p:sp>
      <p:sp>
        <p:nvSpPr>
          <p:cNvPr id="1807" name="Google Shape;1807;p64"/>
          <p:cNvSpPr txBox="1"/>
          <p:nvPr/>
        </p:nvSpPr>
        <p:spPr>
          <a:xfrm>
            <a:off x="3568700" y="4821237"/>
            <a:ext cx="10874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= 3</a:t>
            </a:r>
            <a:endParaRPr/>
          </a:p>
        </p:txBody>
      </p:sp>
      <p:sp>
        <p:nvSpPr>
          <p:cNvPr id="1808" name="Google Shape;1808;p64"/>
          <p:cNvSpPr txBox="1"/>
          <p:nvPr/>
        </p:nvSpPr>
        <p:spPr>
          <a:xfrm>
            <a:off x="5126037" y="2767012"/>
            <a:ext cx="10858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= 6</a:t>
            </a:r>
            <a:endParaRPr/>
          </a:p>
        </p:txBody>
      </p:sp>
      <p:sp>
        <p:nvSpPr>
          <p:cNvPr id="1809" name="Google Shape;1809;p64"/>
          <p:cNvSpPr txBox="1"/>
          <p:nvPr/>
        </p:nvSpPr>
        <p:spPr>
          <a:xfrm>
            <a:off x="5141912" y="3794125"/>
            <a:ext cx="10874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= 5</a:t>
            </a:r>
            <a:endParaRPr/>
          </a:p>
        </p:txBody>
      </p:sp>
      <p:sp>
        <p:nvSpPr>
          <p:cNvPr id="1810" name="Google Shape;1810;p64"/>
          <p:cNvSpPr txBox="1"/>
          <p:nvPr/>
        </p:nvSpPr>
        <p:spPr>
          <a:xfrm>
            <a:off x="6938962" y="2798762"/>
            <a:ext cx="10858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= 4</a:t>
            </a:r>
            <a:endParaRPr/>
          </a:p>
        </p:txBody>
      </p:sp>
      <p:sp>
        <p:nvSpPr>
          <p:cNvPr id="1811" name="Google Shape;1811;p64"/>
          <p:cNvSpPr txBox="1"/>
          <p:nvPr/>
        </p:nvSpPr>
        <p:spPr>
          <a:xfrm>
            <a:off x="6954837" y="3794125"/>
            <a:ext cx="10858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= 1</a:t>
            </a:r>
            <a:endParaRPr/>
          </a:p>
        </p:txBody>
      </p:sp>
      <p:sp>
        <p:nvSpPr>
          <p:cNvPr id="1812" name="Google Shape;1812;p64"/>
          <p:cNvSpPr txBox="1"/>
          <p:nvPr/>
        </p:nvSpPr>
        <p:spPr>
          <a:xfrm>
            <a:off x="5576887" y="64833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B</a:t>
            </a:r>
            <a:endParaRPr/>
          </a:p>
        </p:txBody>
      </p:sp>
      <p:sp>
        <p:nvSpPr>
          <p:cNvPr id="1813" name="Google Shape;1813;p64"/>
          <p:cNvSpPr txBox="1"/>
          <p:nvPr/>
        </p:nvSpPr>
        <p:spPr>
          <a:xfrm>
            <a:off x="6256337" y="5213350"/>
            <a:ext cx="10858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= 6</a:t>
            </a:r>
            <a:endParaRPr/>
          </a:p>
        </p:txBody>
      </p:sp>
      <p:sp>
        <p:nvSpPr>
          <p:cNvPr id="1814" name="Google Shape;1814;p64"/>
          <p:cNvSpPr txBox="1"/>
          <p:nvPr/>
        </p:nvSpPr>
        <p:spPr>
          <a:xfrm>
            <a:off x="6272212" y="5935662"/>
            <a:ext cx="10874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= 5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9" name="Google Shape;1819;p65"/>
          <p:cNvCxnSpPr/>
          <p:nvPr/>
        </p:nvCxnSpPr>
        <p:spPr>
          <a:xfrm flipH="1">
            <a:off x="2254250" y="5702300"/>
            <a:ext cx="4346575" cy="482600"/>
          </a:xfrm>
          <a:prstGeom prst="straightConnector1">
            <a:avLst/>
          </a:prstGeom>
          <a:noFill/>
          <a:ln cap="flat" cmpd="sng" w="9525">
            <a:solidFill>
              <a:srgbClr val="CA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20" name="Google Shape;1820;p65"/>
          <p:cNvCxnSpPr/>
          <p:nvPr/>
        </p:nvCxnSpPr>
        <p:spPr>
          <a:xfrm flipH="1">
            <a:off x="6905625" y="2903537"/>
            <a:ext cx="7937" cy="2493962"/>
          </a:xfrm>
          <a:prstGeom prst="straightConnector1">
            <a:avLst/>
          </a:prstGeom>
          <a:noFill/>
          <a:ln cap="flat" cmpd="sng" w="9525">
            <a:solidFill>
              <a:srgbClr val="CA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21" name="Google Shape;1821;p65"/>
          <p:cNvCxnSpPr/>
          <p:nvPr/>
        </p:nvCxnSpPr>
        <p:spPr>
          <a:xfrm>
            <a:off x="4106862" y="2293937"/>
            <a:ext cx="152400" cy="3392487"/>
          </a:xfrm>
          <a:prstGeom prst="straightConnector1">
            <a:avLst/>
          </a:prstGeom>
          <a:noFill/>
          <a:ln cap="flat" cmpd="sng" w="9525">
            <a:solidFill>
              <a:srgbClr val="CA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22" name="Google Shape;1822;p65"/>
          <p:cNvSpPr/>
          <p:nvPr/>
        </p:nvSpPr>
        <p:spPr>
          <a:xfrm>
            <a:off x="3802062" y="1684337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N1</a:t>
            </a:r>
            <a:endParaRPr/>
          </a:p>
        </p:txBody>
      </p:sp>
      <p:pic>
        <p:nvPicPr>
          <p:cNvPr descr="underline_base" id="1823" name="Google Shape;182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788987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824" name="Google Shape;1824;p65"/>
          <p:cNvSpPr txBox="1"/>
          <p:nvPr>
            <p:ph type="title"/>
          </p:nvPr>
        </p:nvSpPr>
        <p:spPr>
          <a:xfrm>
            <a:off x="5334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Spanning tree: creation</a:t>
            </a:r>
            <a:endParaRPr/>
          </a:p>
        </p:txBody>
      </p:sp>
      <p:sp>
        <p:nvSpPr>
          <p:cNvPr id="1825" name="Google Shape;1825;p65"/>
          <p:cNvSpPr txBox="1"/>
          <p:nvPr>
            <p:ph idx="1" type="body"/>
          </p:nvPr>
        </p:nvSpPr>
        <p:spPr>
          <a:xfrm>
            <a:off x="520700" y="1187450"/>
            <a:ext cx="7772400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Graphically represent the topology </a:t>
            </a:r>
            <a:endParaRPr/>
          </a:p>
        </p:txBody>
      </p:sp>
      <p:sp>
        <p:nvSpPr>
          <p:cNvPr id="1826" name="Google Shape;1826;p65"/>
          <p:cNvSpPr txBox="1"/>
          <p:nvPr/>
        </p:nvSpPr>
        <p:spPr>
          <a:xfrm>
            <a:off x="1401762" y="6269037"/>
            <a:ext cx="5943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 Representation of the Example Network</a:t>
            </a:r>
            <a:endParaRPr/>
          </a:p>
        </p:txBody>
      </p:sp>
      <p:sp>
        <p:nvSpPr>
          <p:cNvPr id="1827" name="Google Shape;1827;p65"/>
          <p:cNvSpPr/>
          <p:nvPr/>
        </p:nvSpPr>
        <p:spPr>
          <a:xfrm>
            <a:off x="3954462" y="5686425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N4</a:t>
            </a:r>
            <a:endParaRPr/>
          </a:p>
        </p:txBody>
      </p:sp>
      <p:sp>
        <p:nvSpPr>
          <p:cNvPr id="1828" name="Google Shape;1828;p65"/>
          <p:cNvSpPr/>
          <p:nvPr/>
        </p:nvSpPr>
        <p:spPr>
          <a:xfrm>
            <a:off x="6616700" y="3552825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N3</a:t>
            </a:r>
            <a:endParaRPr/>
          </a:p>
        </p:txBody>
      </p:sp>
      <p:sp>
        <p:nvSpPr>
          <p:cNvPr id="1829" name="Google Shape;1829;p65"/>
          <p:cNvSpPr/>
          <p:nvPr/>
        </p:nvSpPr>
        <p:spPr>
          <a:xfrm>
            <a:off x="665162" y="445135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N2</a:t>
            </a:r>
            <a:endParaRPr/>
          </a:p>
        </p:txBody>
      </p:sp>
      <p:sp>
        <p:nvSpPr>
          <p:cNvPr id="1830" name="Google Shape;1830;p65"/>
          <p:cNvSpPr/>
          <p:nvPr/>
        </p:nvSpPr>
        <p:spPr>
          <a:xfrm>
            <a:off x="601662" y="2751137"/>
            <a:ext cx="609600" cy="609600"/>
          </a:xfrm>
          <a:prstGeom prst="ellipse">
            <a:avLst/>
          </a:prstGeom>
          <a:solidFill>
            <a:srgbClr val="33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R1</a:t>
            </a:r>
            <a:endParaRPr/>
          </a:p>
        </p:txBody>
      </p:sp>
      <p:sp>
        <p:nvSpPr>
          <p:cNvPr id="1831" name="Google Shape;1831;p65"/>
          <p:cNvSpPr/>
          <p:nvPr/>
        </p:nvSpPr>
        <p:spPr>
          <a:xfrm>
            <a:off x="6608762" y="2293937"/>
            <a:ext cx="609600" cy="609600"/>
          </a:xfrm>
          <a:prstGeom prst="ellipse">
            <a:avLst/>
          </a:prstGeom>
          <a:solidFill>
            <a:srgbClr val="33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R5</a:t>
            </a:r>
            <a:endParaRPr/>
          </a:p>
        </p:txBody>
      </p:sp>
      <p:sp>
        <p:nvSpPr>
          <p:cNvPr id="1832" name="Google Shape;1832;p65"/>
          <p:cNvSpPr/>
          <p:nvPr/>
        </p:nvSpPr>
        <p:spPr>
          <a:xfrm>
            <a:off x="3865562" y="3016250"/>
            <a:ext cx="609600" cy="609600"/>
          </a:xfrm>
          <a:prstGeom prst="ellipse">
            <a:avLst/>
          </a:prstGeom>
          <a:solidFill>
            <a:srgbClr val="33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R6</a:t>
            </a:r>
            <a:endParaRPr/>
          </a:p>
        </p:txBody>
      </p:sp>
      <p:sp>
        <p:nvSpPr>
          <p:cNvPr id="1833" name="Google Shape;1833;p65"/>
          <p:cNvSpPr/>
          <p:nvPr/>
        </p:nvSpPr>
        <p:spPr>
          <a:xfrm>
            <a:off x="2052637" y="3770312"/>
            <a:ext cx="609600" cy="609600"/>
          </a:xfrm>
          <a:prstGeom prst="ellipse">
            <a:avLst/>
          </a:prstGeom>
          <a:solidFill>
            <a:srgbClr val="33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R3</a:t>
            </a:r>
            <a:endParaRPr/>
          </a:p>
        </p:txBody>
      </p:sp>
      <p:sp>
        <p:nvSpPr>
          <p:cNvPr id="1834" name="Google Shape;1834;p65"/>
          <p:cNvSpPr/>
          <p:nvPr/>
        </p:nvSpPr>
        <p:spPr>
          <a:xfrm>
            <a:off x="1644650" y="5880100"/>
            <a:ext cx="609600" cy="609600"/>
          </a:xfrm>
          <a:prstGeom prst="ellipse">
            <a:avLst/>
          </a:prstGeom>
          <a:solidFill>
            <a:srgbClr val="33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R2</a:t>
            </a:r>
            <a:endParaRPr/>
          </a:p>
        </p:txBody>
      </p:sp>
      <p:sp>
        <p:nvSpPr>
          <p:cNvPr id="1835" name="Google Shape;1835;p65"/>
          <p:cNvSpPr/>
          <p:nvPr/>
        </p:nvSpPr>
        <p:spPr>
          <a:xfrm>
            <a:off x="6600825" y="5397500"/>
            <a:ext cx="609600" cy="609600"/>
          </a:xfrm>
          <a:prstGeom prst="ellipse">
            <a:avLst/>
          </a:prstGeom>
          <a:solidFill>
            <a:srgbClr val="33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R4</a:t>
            </a:r>
            <a:endParaRPr/>
          </a:p>
        </p:txBody>
      </p:sp>
      <p:cxnSp>
        <p:nvCxnSpPr>
          <p:cNvPr id="1836" name="Google Shape;1836;p65"/>
          <p:cNvCxnSpPr/>
          <p:nvPr/>
        </p:nvCxnSpPr>
        <p:spPr>
          <a:xfrm flipH="1">
            <a:off x="1122362" y="1989137"/>
            <a:ext cx="2679700" cy="850900"/>
          </a:xfrm>
          <a:prstGeom prst="straightConnector1">
            <a:avLst/>
          </a:prstGeom>
          <a:noFill/>
          <a:ln cap="flat" cmpd="sng" w="9525">
            <a:solidFill>
              <a:srgbClr val="CA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37" name="Google Shape;1837;p65"/>
          <p:cNvCxnSpPr/>
          <p:nvPr/>
        </p:nvCxnSpPr>
        <p:spPr>
          <a:xfrm>
            <a:off x="906462" y="3360737"/>
            <a:ext cx="63500" cy="1090612"/>
          </a:xfrm>
          <a:prstGeom prst="straightConnector1">
            <a:avLst/>
          </a:prstGeom>
          <a:noFill/>
          <a:ln cap="flat" cmpd="sng" w="9525">
            <a:solidFill>
              <a:srgbClr val="CA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38" name="Google Shape;1838;p65"/>
          <p:cNvCxnSpPr/>
          <p:nvPr/>
        </p:nvCxnSpPr>
        <p:spPr>
          <a:xfrm>
            <a:off x="969962" y="5060950"/>
            <a:ext cx="763587" cy="908050"/>
          </a:xfrm>
          <a:prstGeom prst="straightConnector1">
            <a:avLst/>
          </a:prstGeom>
          <a:noFill/>
          <a:ln cap="flat" cmpd="sng" w="9525">
            <a:solidFill>
              <a:srgbClr val="CA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39" name="Google Shape;1839;p65"/>
          <p:cNvCxnSpPr/>
          <p:nvPr/>
        </p:nvCxnSpPr>
        <p:spPr>
          <a:xfrm flipH="1">
            <a:off x="1185862" y="4075112"/>
            <a:ext cx="866775" cy="465137"/>
          </a:xfrm>
          <a:prstGeom prst="straightConnector1">
            <a:avLst/>
          </a:prstGeom>
          <a:noFill/>
          <a:ln cap="flat" cmpd="sng" w="9525">
            <a:solidFill>
              <a:srgbClr val="CA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40" name="Google Shape;1840;p65"/>
          <p:cNvCxnSpPr/>
          <p:nvPr/>
        </p:nvCxnSpPr>
        <p:spPr>
          <a:xfrm flipH="1" rot="10800000">
            <a:off x="2662237" y="3857625"/>
            <a:ext cx="3954462" cy="217487"/>
          </a:xfrm>
          <a:prstGeom prst="straightConnector1">
            <a:avLst/>
          </a:prstGeom>
          <a:noFill/>
          <a:ln cap="flat" cmpd="sng" w="9525">
            <a:solidFill>
              <a:srgbClr val="CA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41" name="Google Shape;1841;p65"/>
          <p:cNvCxnSpPr/>
          <p:nvPr/>
        </p:nvCxnSpPr>
        <p:spPr>
          <a:xfrm>
            <a:off x="4411662" y="1989137"/>
            <a:ext cx="2197100" cy="609600"/>
          </a:xfrm>
          <a:prstGeom prst="straightConnector1">
            <a:avLst/>
          </a:prstGeom>
          <a:noFill/>
          <a:ln cap="flat" cmpd="sng" w="9525">
            <a:solidFill>
              <a:srgbClr val="CA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42" name="Google Shape;1842;p65"/>
          <p:cNvSpPr txBox="1"/>
          <p:nvPr/>
        </p:nvSpPr>
        <p:spPr>
          <a:xfrm>
            <a:off x="2036762" y="2117725"/>
            <a:ext cx="3571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843" name="Google Shape;1843;p65"/>
          <p:cNvSpPr txBox="1"/>
          <p:nvPr/>
        </p:nvSpPr>
        <p:spPr>
          <a:xfrm>
            <a:off x="5397500" y="1933575"/>
            <a:ext cx="3571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844" name="Google Shape;1844;p65"/>
          <p:cNvSpPr txBox="1"/>
          <p:nvPr/>
        </p:nvSpPr>
        <p:spPr>
          <a:xfrm>
            <a:off x="4178300" y="2414587"/>
            <a:ext cx="3571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845" name="Google Shape;1845;p65"/>
          <p:cNvSpPr txBox="1"/>
          <p:nvPr/>
        </p:nvSpPr>
        <p:spPr>
          <a:xfrm>
            <a:off x="6489700" y="3008312"/>
            <a:ext cx="355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46" name="Google Shape;1846;p65"/>
          <p:cNvSpPr txBox="1"/>
          <p:nvPr/>
        </p:nvSpPr>
        <p:spPr>
          <a:xfrm>
            <a:off x="6497637" y="4603750"/>
            <a:ext cx="355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847" name="Google Shape;1847;p65"/>
          <p:cNvSpPr txBox="1"/>
          <p:nvPr/>
        </p:nvSpPr>
        <p:spPr>
          <a:xfrm>
            <a:off x="1331912" y="5165725"/>
            <a:ext cx="355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848" name="Google Shape;1848;p65"/>
          <p:cNvSpPr txBox="1"/>
          <p:nvPr/>
        </p:nvSpPr>
        <p:spPr>
          <a:xfrm>
            <a:off x="2847975" y="5719762"/>
            <a:ext cx="3556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849" name="Google Shape;1849;p65"/>
          <p:cNvSpPr txBox="1"/>
          <p:nvPr/>
        </p:nvSpPr>
        <p:spPr>
          <a:xfrm>
            <a:off x="969962" y="3552825"/>
            <a:ext cx="3571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850" name="Google Shape;1850;p65"/>
          <p:cNvSpPr txBox="1"/>
          <p:nvPr/>
        </p:nvSpPr>
        <p:spPr>
          <a:xfrm>
            <a:off x="1476375" y="4298950"/>
            <a:ext cx="355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851" name="Google Shape;1851;p65"/>
          <p:cNvSpPr txBox="1"/>
          <p:nvPr/>
        </p:nvSpPr>
        <p:spPr>
          <a:xfrm>
            <a:off x="5149850" y="3529012"/>
            <a:ext cx="355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852" name="Google Shape;1852;p65"/>
          <p:cNvSpPr txBox="1"/>
          <p:nvPr/>
        </p:nvSpPr>
        <p:spPr>
          <a:xfrm>
            <a:off x="5326062" y="5422900"/>
            <a:ext cx="3556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853" name="Google Shape;1853;p65"/>
          <p:cNvSpPr txBox="1"/>
          <p:nvPr/>
        </p:nvSpPr>
        <p:spPr>
          <a:xfrm>
            <a:off x="4235450" y="4603750"/>
            <a:ext cx="355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854" name="Google Shape;1854;p6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B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9" name="Google Shape;1859;p66"/>
          <p:cNvCxnSpPr/>
          <p:nvPr/>
        </p:nvCxnSpPr>
        <p:spPr>
          <a:xfrm flipH="1">
            <a:off x="2254250" y="5702300"/>
            <a:ext cx="4346575" cy="482600"/>
          </a:xfrm>
          <a:prstGeom prst="straightConnector1">
            <a:avLst/>
          </a:prstGeom>
          <a:noFill/>
          <a:ln cap="flat" cmpd="sng" w="9525">
            <a:solidFill>
              <a:srgbClr val="CA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60" name="Google Shape;1860;p66"/>
          <p:cNvCxnSpPr/>
          <p:nvPr/>
        </p:nvCxnSpPr>
        <p:spPr>
          <a:xfrm flipH="1">
            <a:off x="6905625" y="2903537"/>
            <a:ext cx="7937" cy="2493962"/>
          </a:xfrm>
          <a:prstGeom prst="straightConnector1">
            <a:avLst/>
          </a:prstGeom>
          <a:noFill/>
          <a:ln cap="flat" cmpd="sng" w="76200">
            <a:solidFill>
              <a:srgbClr val="CA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61" name="Google Shape;1861;p66"/>
          <p:cNvCxnSpPr/>
          <p:nvPr/>
        </p:nvCxnSpPr>
        <p:spPr>
          <a:xfrm>
            <a:off x="4170362" y="3625850"/>
            <a:ext cx="88900" cy="2060575"/>
          </a:xfrm>
          <a:prstGeom prst="straightConnector1">
            <a:avLst/>
          </a:prstGeom>
          <a:noFill/>
          <a:ln cap="flat" cmpd="sng" w="9525">
            <a:solidFill>
              <a:srgbClr val="CA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62" name="Google Shape;1862;p66"/>
          <p:cNvSpPr/>
          <p:nvPr/>
        </p:nvSpPr>
        <p:spPr>
          <a:xfrm>
            <a:off x="3802062" y="1684337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N1</a:t>
            </a:r>
            <a:endParaRPr/>
          </a:p>
        </p:txBody>
      </p:sp>
      <p:pic>
        <p:nvPicPr>
          <p:cNvPr descr="underline_base" id="1863" name="Google Shape;1863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788987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864" name="Google Shape;1864;p66"/>
          <p:cNvSpPr txBox="1"/>
          <p:nvPr>
            <p:ph type="title"/>
          </p:nvPr>
        </p:nvSpPr>
        <p:spPr>
          <a:xfrm>
            <a:off x="5334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Spanning tree: creation</a:t>
            </a:r>
            <a:endParaRPr/>
          </a:p>
        </p:txBody>
      </p:sp>
      <p:sp>
        <p:nvSpPr>
          <p:cNvPr id="1865" name="Google Shape;1865;p66"/>
          <p:cNvSpPr txBox="1"/>
          <p:nvPr>
            <p:ph idx="1" type="body"/>
          </p:nvPr>
        </p:nvSpPr>
        <p:spPr>
          <a:xfrm>
            <a:off x="520700" y="1187450"/>
            <a:ext cx="7772400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Graphically represent the topology </a:t>
            </a:r>
            <a:endParaRPr/>
          </a:p>
        </p:txBody>
      </p:sp>
      <p:sp>
        <p:nvSpPr>
          <p:cNvPr id="1866" name="Google Shape;1866;p66"/>
          <p:cNvSpPr txBox="1"/>
          <p:nvPr/>
        </p:nvSpPr>
        <p:spPr>
          <a:xfrm>
            <a:off x="1401762" y="6332537"/>
            <a:ext cx="59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 After Determining Root Ports</a:t>
            </a:r>
            <a:endParaRPr/>
          </a:p>
        </p:txBody>
      </p:sp>
      <p:sp>
        <p:nvSpPr>
          <p:cNvPr id="1867" name="Google Shape;1867;p66"/>
          <p:cNvSpPr/>
          <p:nvPr/>
        </p:nvSpPr>
        <p:spPr>
          <a:xfrm>
            <a:off x="3954462" y="5686425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N4</a:t>
            </a:r>
            <a:endParaRPr/>
          </a:p>
        </p:txBody>
      </p:sp>
      <p:sp>
        <p:nvSpPr>
          <p:cNvPr id="1868" name="Google Shape;1868;p66"/>
          <p:cNvSpPr/>
          <p:nvPr/>
        </p:nvSpPr>
        <p:spPr>
          <a:xfrm>
            <a:off x="6616700" y="3552825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N3</a:t>
            </a:r>
            <a:endParaRPr/>
          </a:p>
        </p:txBody>
      </p:sp>
      <p:sp>
        <p:nvSpPr>
          <p:cNvPr id="1869" name="Google Shape;1869;p66"/>
          <p:cNvSpPr/>
          <p:nvPr/>
        </p:nvSpPr>
        <p:spPr>
          <a:xfrm>
            <a:off x="665162" y="445135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N2</a:t>
            </a:r>
            <a:endParaRPr/>
          </a:p>
        </p:txBody>
      </p:sp>
      <p:sp>
        <p:nvSpPr>
          <p:cNvPr id="1870" name="Google Shape;1870;p66"/>
          <p:cNvSpPr/>
          <p:nvPr/>
        </p:nvSpPr>
        <p:spPr>
          <a:xfrm>
            <a:off x="601662" y="2751137"/>
            <a:ext cx="609600" cy="609600"/>
          </a:xfrm>
          <a:prstGeom prst="ellipse">
            <a:avLst/>
          </a:prstGeom>
          <a:solidFill>
            <a:srgbClr val="33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R1</a:t>
            </a:r>
            <a:endParaRPr/>
          </a:p>
        </p:txBody>
      </p:sp>
      <p:sp>
        <p:nvSpPr>
          <p:cNvPr id="1871" name="Google Shape;1871;p66"/>
          <p:cNvSpPr/>
          <p:nvPr/>
        </p:nvSpPr>
        <p:spPr>
          <a:xfrm>
            <a:off x="6608762" y="2293937"/>
            <a:ext cx="609600" cy="609600"/>
          </a:xfrm>
          <a:prstGeom prst="ellipse">
            <a:avLst/>
          </a:prstGeom>
          <a:solidFill>
            <a:srgbClr val="33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R5</a:t>
            </a:r>
            <a:endParaRPr/>
          </a:p>
        </p:txBody>
      </p:sp>
      <p:sp>
        <p:nvSpPr>
          <p:cNvPr id="1872" name="Google Shape;1872;p66"/>
          <p:cNvSpPr/>
          <p:nvPr/>
        </p:nvSpPr>
        <p:spPr>
          <a:xfrm>
            <a:off x="3865562" y="3016250"/>
            <a:ext cx="609600" cy="609600"/>
          </a:xfrm>
          <a:prstGeom prst="ellipse">
            <a:avLst/>
          </a:prstGeom>
          <a:solidFill>
            <a:srgbClr val="33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R6</a:t>
            </a:r>
            <a:endParaRPr/>
          </a:p>
        </p:txBody>
      </p:sp>
      <p:sp>
        <p:nvSpPr>
          <p:cNvPr id="1873" name="Google Shape;1873;p66"/>
          <p:cNvSpPr/>
          <p:nvPr/>
        </p:nvSpPr>
        <p:spPr>
          <a:xfrm>
            <a:off x="2052637" y="3770312"/>
            <a:ext cx="609600" cy="609600"/>
          </a:xfrm>
          <a:prstGeom prst="ellipse">
            <a:avLst/>
          </a:prstGeom>
          <a:solidFill>
            <a:srgbClr val="33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R3</a:t>
            </a:r>
            <a:endParaRPr/>
          </a:p>
        </p:txBody>
      </p:sp>
      <p:sp>
        <p:nvSpPr>
          <p:cNvPr id="1874" name="Google Shape;1874;p66"/>
          <p:cNvSpPr/>
          <p:nvPr/>
        </p:nvSpPr>
        <p:spPr>
          <a:xfrm>
            <a:off x="1644650" y="5880100"/>
            <a:ext cx="609600" cy="609600"/>
          </a:xfrm>
          <a:prstGeom prst="ellipse">
            <a:avLst/>
          </a:prstGeom>
          <a:solidFill>
            <a:srgbClr val="33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R2</a:t>
            </a:r>
            <a:endParaRPr/>
          </a:p>
        </p:txBody>
      </p:sp>
      <p:sp>
        <p:nvSpPr>
          <p:cNvPr id="1875" name="Google Shape;1875;p66"/>
          <p:cNvSpPr/>
          <p:nvPr/>
        </p:nvSpPr>
        <p:spPr>
          <a:xfrm>
            <a:off x="6600825" y="5397500"/>
            <a:ext cx="609600" cy="609600"/>
          </a:xfrm>
          <a:prstGeom prst="ellipse">
            <a:avLst/>
          </a:prstGeom>
          <a:solidFill>
            <a:srgbClr val="33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R4</a:t>
            </a:r>
            <a:endParaRPr/>
          </a:p>
        </p:txBody>
      </p:sp>
      <p:cxnSp>
        <p:nvCxnSpPr>
          <p:cNvPr id="1876" name="Google Shape;1876;p66"/>
          <p:cNvCxnSpPr/>
          <p:nvPr/>
        </p:nvCxnSpPr>
        <p:spPr>
          <a:xfrm flipH="1">
            <a:off x="1122362" y="1989137"/>
            <a:ext cx="2679700" cy="850900"/>
          </a:xfrm>
          <a:prstGeom prst="straightConnector1">
            <a:avLst/>
          </a:prstGeom>
          <a:noFill/>
          <a:ln cap="flat" cmpd="sng" w="76200">
            <a:solidFill>
              <a:srgbClr val="CA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77" name="Google Shape;1877;p66"/>
          <p:cNvCxnSpPr/>
          <p:nvPr/>
        </p:nvCxnSpPr>
        <p:spPr>
          <a:xfrm>
            <a:off x="906462" y="3360737"/>
            <a:ext cx="63500" cy="1090612"/>
          </a:xfrm>
          <a:prstGeom prst="straightConnector1">
            <a:avLst/>
          </a:prstGeom>
          <a:noFill/>
          <a:ln cap="flat" cmpd="sng" w="76200">
            <a:solidFill>
              <a:srgbClr val="CA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78" name="Google Shape;1878;p66"/>
          <p:cNvCxnSpPr/>
          <p:nvPr/>
        </p:nvCxnSpPr>
        <p:spPr>
          <a:xfrm>
            <a:off x="969962" y="5060950"/>
            <a:ext cx="763587" cy="908050"/>
          </a:xfrm>
          <a:prstGeom prst="straightConnector1">
            <a:avLst/>
          </a:prstGeom>
          <a:noFill/>
          <a:ln cap="flat" cmpd="sng" w="76200">
            <a:solidFill>
              <a:srgbClr val="CA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79" name="Google Shape;1879;p66"/>
          <p:cNvCxnSpPr/>
          <p:nvPr/>
        </p:nvCxnSpPr>
        <p:spPr>
          <a:xfrm flipH="1">
            <a:off x="1185862" y="4075112"/>
            <a:ext cx="866775" cy="465137"/>
          </a:xfrm>
          <a:prstGeom prst="straightConnector1">
            <a:avLst/>
          </a:prstGeom>
          <a:noFill/>
          <a:ln cap="flat" cmpd="sng" w="76200">
            <a:solidFill>
              <a:srgbClr val="CA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80" name="Google Shape;1880;p66"/>
          <p:cNvCxnSpPr/>
          <p:nvPr/>
        </p:nvCxnSpPr>
        <p:spPr>
          <a:xfrm flipH="1" rot="10800000">
            <a:off x="2662237" y="3857625"/>
            <a:ext cx="3954462" cy="217487"/>
          </a:xfrm>
          <a:prstGeom prst="straightConnector1">
            <a:avLst/>
          </a:prstGeom>
          <a:noFill/>
          <a:ln cap="flat" cmpd="sng" w="76200">
            <a:solidFill>
              <a:srgbClr val="CA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81" name="Google Shape;1881;p66"/>
          <p:cNvCxnSpPr/>
          <p:nvPr/>
        </p:nvCxnSpPr>
        <p:spPr>
          <a:xfrm>
            <a:off x="4411662" y="1989137"/>
            <a:ext cx="2197100" cy="609600"/>
          </a:xfrm>
          <a:prstGeom prst="straightConnector1">
            <a:avLst/>
          </a:prstGeom>
          <a:noFill/>
          <a:ln cap="flat" cmpd="sng" w="9525">
            <a:solidFill>
              <a:srgbClr val="CA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82" name="Google Shape;1882;p66"/>
          <p:cNvSpPr txBox="1"/>
          <p:nvPr/>
        </p:nvSpPr>
        <p:spPr>
          <a:xfrm>
            <a:off x="2036762" y="2117725"/>
            <a:ext cx="3571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883" name="Google Shape;1883;p66"/>
          <p:cNvSpPr txBox="1"/>
          <p:nvPr/>
        </p:nvSpPr>
        <p:spPr>
          <a:xfrm>
            <a:off x="5397500" y="1933575"/>
            <a:ext cx="3571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884" name="Google Shape;1884;p66"/>
          <p:cNvSpPr txBox="1"/>
          <p:nvPr/>
        </p:nvSpPr>
        <p:spPr>
          <a:xfrm>
            <a:off x="3730625" y="2463800"/>
            <a:ext cx="355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885" name="Google Shape;1885;p66"/>
          <p:cNvSpPr txBox="1"/>
          <p:nvPr/>
        </p:nvSpPr>
        <p:spPr>
          <a:xfrm>
            <a:off x="6489700" y="3008312"/>
            <a:ext cx="355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86" name="Google Shape;1886;p66"/>
          <p:cNvSpPr txBox="1"/>
          <p:nvPr/>
        </p:nvSpPr>
        <p:spPr>
          <a:xfrm>
            <a:off x="6497637" y="4603750"/>
            <a:ext cx="355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887" name="Google Shape;1887;p66"/>
          <p:cNvSpPr txBox="1"/>
          <p:nvPr/>
        </p:nvSpPr>
        <p:spPr>
          <a:xfrm>
            <a:off x="982662" y="5581650"/>
            <a:ext cx="355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888" name="Google Shape;1888;p66"/>
          <p:cNvSpPr txBox="1"/>
          <p:nvPr/>
        </p:nvSpPr>
        <p:spPr>
          <a:xfrm>
            <a:off x="2847975" y="5719762"/>
            <a:ext cx="3556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889" name="Google Shape;1889;p66"/>
          <p:cNvSpPr txBox="1"/>
          <p:nvPr/>
        </p:nvSpPr>
        <p:spPr>
          <a:xfrm>
            <a:off x="969962" y="3552825"/>
            <a:ext cx="3571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890" name="Google Shape;1890;p66"/>
          <p:cNvSpPr txBox="1"/>
          <p:nvPr/>
        </p:nvSpPr>
        <p:spPr>
          <a:xfrm>
            <a:off x="1525587" y="3849687"/>
            <a:ext cx="355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891" name="Google Shape;1891;p66"/>
          <p:cNvSpPr txBox="1"/>
          <p:nvPr/>
        </p:nvSpPr>
        <p:spPr>
          <a:xfrm>
            <a:off x="5149850" y="3529012"/>
            <a:ext cx="355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892" name="Google Shape;1892;p66"/>
          <p:cNvSpPr txBox="1"/>
          <p:nvPr/>
        </p:nvSpPr>
        <p:spPr>
          <a:xfrm>
            <a:off x="5326062" y="5422900"/>
            <a:ext cx="3556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893" name="Google Shape;1893;p66"/>
          <p:cNvSpPr txBox="1"/>
          <p:nvPr/>
        </p:nvSpPr>
        <p:spPr>
          <a:xfrm>
            <a:off x="4235450" y="4603750"/>
            <a:ext cx="355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1894" name="Google Shape;1894;p66"/>
          <p:cNvCxnSpPr/>
          <p:nvPr/>
        </p:nvCxnSpPr>
        <p:spPr>
          <a:xfrm>
            <a:off x="4106862" y="2293937"/>
            <a:ext cx="63500" cy="722312"/>
          </a:xfrm>
          <a:prstGeom prst="straightConnector1">
            <a:avLst/>
          </a:prstGeom>
          <a:noFill/>
          <a:ln cap="flat" cmpd="sng" w="76200">
            <a:solidFill>
              <a:srgbClr val="CA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95" name="Google Shape;1895;p66"/>
          <p:cNvSpPr txBox="1"/>
          <p:nvPr/>
        </p:nvSpPr>
        <p:spPr>
          <a:xfrm>
            <a:off x="411162" y="2336800"/>
            <a:ext cx="8842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/>
          </a:p>
        </p:txBody>
      </p:sp>
      <p:cxnSp>
        <p:nvCxnSpPr>
          <p:cNvPr id="1896" name="Google Shape;1896;p66"/>
          <p:cNvCxnSpPr/>
          <p:nvPr/>
        </p:nvCxnSpPr>
        <p:spPr>
          <a:xfrm>
            <a:off x="7397750" y="2843212"/>
            <a:ext cx="0" cy="747712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897" name="Google Shape;1897;p66"/>
          <p:cNvSpPr txBox="1"/>
          <p:nvPr/>
        </p:nvSpPr>
        <p:spPr>
          <a:xfrm>
            <a:off x="7385050" y="2992437"/>
            <a:ext cx="10858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= 3</a:t>
            </a:r>
            <a:endParaRPr/>
          </a:p>
        </p:txBody>
      </p:sp>
      <p:cxnSp>
        <p:nvCxnSpPr>
          <p:cNvPr id="1898" name="Google Shape;1898;p66"/>
          <p:cNvCxnSpPr/>
          <p:nvPr/>
        </p:nvCxnSpPr>
        <p:spPr>
          <a:xfrm rot="10800000">
            <a:off x="7299325" y="4438650"/>
            <a:ext cx="1587" cy="784225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899" name="Google Shape;1899;p66"/>
          <p:cNvSpPr txBox="1"/>
          <p:nvPr/>
        </p:nvSpPr>
        <p:spPr>
          <a:xfrm>
            <a:off x="7304087" y="4657725"/>
            <a:ext cx="10874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= 8</a:t>
            </a:r>
            <a:endParaRPr/>
          </a:p>
        </p:txBody>
      </p:sp>
      <p:cxnSp>
        <p:nvCxnSpPr>
          <p:cNvPr id="1900" name="Google Shape;1900;p66"/>
          <p:cNvCxnSpPr/>
          <p:nvPr/>
        </p:nvCxnSpPr>
        <p:spPr>
          <a:xfrm rot="10800000">
            <a:off x="4392612" y="2297112"/>
            <a:ext cx="63500" cy="712787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901" name="Google Shape;1901;p66"/>
          <p:cNvSpPr txBox="1"/>
          <p:nvPr/>
        </p:nvSpPr>
        <p:spPr>
          <a:xfrm>
            <a:off x="4397375" y="2516187"/>
            <a:ext cx="10874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= 6</a:t>
            </a:r>
            <a:endParaRPr/>
          </a:p>
        </p:txBody>
      </p:sp>
      <p:cxnSp>
        <p:nvCxnSpPr>
          <p:cNvPr id="1902" name="Google Shape;1902;p66"/>
          <p:cNvCxnSpPr/>
          <p:nvPr/>
        </p:nvCxnSpPr>
        <p:spPr>
          <a:xfrm rot="10800000">
            <a:off x="1263650" y="5087937"/>
            <a:ext cx="565150" cy="631825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903" name="Google Shape;1903;p66"/>
          <p:cNvSpPr txBox="1"/>
          <p:nvPr/>
        </p:nvSpPr>
        <p:spPr>
          <a:xfrm>
            <a:off x="1484312" y="5122862"/>
            <a:ext cx="10874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= 6</a:t>
            </a:r>
            <a:endParaRPr/>
          </a:p>
        </p:txBody>
      </p:sp>
      <p:cxnSp>
        <p:nvCxnSpPr>
          <p:cNvPr id="1904" name="Google Shape;1904;p66"/>
          <p:cNvCxnSpPr/>
          <p:nvPr/>
        </p:nvCxnSpPr>
        <p:spPr>
          <a:xfrm flipH="1">
            <a:off x="1412875" y="4322762"/>
            <a:ext cx="598487" cy="315912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905" name="Google Shape;1905;p66"/>
          <p:cNvSpPr txBox="1"/>
          <p:nvPr/>
        </p:nvSpPr>
        <p:spPr>
          <a:xfrm>
            <a:off x="1601787" y="4391025"/>
            <a:ext cx="10874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= 2</a:t>
            </a:r>
            <a:endParaRPr/>
          </a:p>
        </p:txBody>
      </p:sp>
      <p:cxnSp>
        <p:nvCxnSpPr>
          <p:cNvPr id="1906" name="Google Shape;1906;p66"/>
          <p:cNvCxnSpPr/>
          <p:nvPr/>
        </p:nvCxnSpPr>
        <p:spPr>
          <a:xfrm rot="10800000">
            <a:off x="6765925" y="1230312"/>
            <a:ext cx="782637" cy="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907" name="Google Shape;1907;p66"/>
          <p:cNvSpPr txBox="1"/>
          <p:nvPr/>
        </p:nvSpPr>
        <p:spPr>
          <a:xfrm>
            <a:off x="7475537" y="855662"/>
            <a:ext cx="11366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 port</a:t>
            </a:r>
            <a:endParaRPr/>
          </a:p>
        </p:txBody>
      </p:sp>
      <p:cxnSp>
        <p:nvCxnSpPr>
          <p:cNvPr id="1908" name="Google Shape;1908;p66"/>
          <p:cNvCxnSpPr/>
          <p:nvPr/>
        </p:nvCxnSpPr>
        <p:spPr>
          <a:xfrm flipH="1">
            <a:off x="6500812" y="1636712"/>
            <a:ext cx="992187" cy="9525"/>
          </a:xfrm>
          <a:prstGeom prst="straightConnector1">
            <a:avLst/>
          </a:prstGeom>
          <a:noFill/>
          <a:ln cap="flat" cmpd="sng" w="76200">
            <a:solidFill>
              <a:srgbClr val="CA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09" name="Google Shape;1909;p66"/>
          <p:cNvSpPr txBox="1"/>
          <p:nvPr/>
        </p:nvSpPr>
        <p:spPr>
          <a:xfrm>
            <a:off x="7494587" y="1357312"/>
            <a:ext cx="15494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Cheapest 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 to root </a:t>
            </a:r>
            <a:endParaRPr/>
          </a:p>
        </p:txBody>
      </p:sp>
      <p:sp>
        <p:nvSpPr>
          <p:cNvPr id="1910" name="Google Shape;1910;p6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533400" y="207962"/>
            <a:ext cx="7772400" cy="796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Routing Tables</a:t>
            </a:r>
            <a:endParaRPr/>
          </a:p>
        </p:txBody>
      </p:sp>
      <p:sp>
        <p:nvSpPr>
          <p:cNvPr id="199" name="Google Shape;199;p3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B</a:t>
            </a:r>
            <a:endParaRPr/>
          </a:p>
        </p:txBody>
      </p:sp>
      <p:pic>
        <p:nvPicPr>
          <p:cNvPr descr="underline_base" id="200" name="Google Shape;20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487" y="847725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1"/>
          <p:cNvSpPr txBox="1"/>
          <p:nvPr/>
        </p:nvSpPr>
        <p:spPr>
          <a:xfrm>
            <a:off x="377825" y="1338262"/>
            <a:ext cx="85090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❖"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partial tables for the routers shown in the example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network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routingtables.jpg" id="202" name="Google Shape;20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175" y="2393950"/>
            <a:ext cx="8183562" cy="21971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203" name="Google Shape;203;p31"/>
          <p:cNvSpPr txBox="1"/>
          <p:nvPr/>
        </p:nvSpPr>
        <p:spPr>
          <a:xfrm>
            <a:off x="1868487" y="4745037"/>
            <a:ext cx="4572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Partial Routing Tables for A, B &amp; 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5" name="Google Shape;1915;p67"/>
          <p:cNvCxnSpPr/>
          <p:nvPr/>
        </p:nvCxnSpPr>
        <p:spPr>
          <a:xfrm flipH="1">
            <a:off x="2254250" y="5991225"/>
            <a:ext cx="1700212" cy="193675"/>
          </a:xfrm>
          <a:prstGeom prst="straightConnector1">
            <a:avLst/>
          </a:prstGeom>
          <a:noFill/>
          <a:ln cap="flat" cmpd="sng" w="9525">
            <a:solidFill>
              <a:srgbClr val="CA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16" name="Google Shape;1916;p67"/>
          <p:cNvSpPr/>
          <p:nvPr/>
        </p:nvSpPr>
        <p:spPr>
          <a:xfrm>
            <a:off x="3802062" y="1684337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N1</a:t>
            </a:r>
            <a:endParaRPr/>
          </a:p>
        </p:txBody>
      </p:sp>
      <p:pic>
        <p:nvPicPr>
          <p:cNvPr descr="underline_base" id="1917" name="Google Shape;1917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788987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918" name="Google Shape;1918;p67"/>
          <p:cNvSpPr txBox="1"/>
          <p:nvPr>
            <p:ph type="title"/>
          </p:nvPr>
        </p:nvSpPr>
        <p:spPr>
          <a:xfrm>
            <a:off x="5334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Spanning tree: creation</a:t>
            </a:r>
            <a:endParaRPr/>
          </a:p>
        </p:txBody>
      </p:sp>
      <p:sp>
        <p:nvSpPr>
          <p:cNvPr id="1919" name="Google Shape;1919;p67"/>
          <p:cNvSpPr txBox="1"/>
          <p:nvPr>
            <p:ph idx="1" type="body"/>
          </p:nvPr>
        </p:nvSpPr>
        <p:spPr>
          <a:xfrm>
            <a:off x="520700" y="1187450"/>
            <a:ext cx="7772400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Construct the spanning tree</a:t>
            </a:r>
            <a:endParaRPr/>
          </a:p>
        </p:txBody>
      </p:sp>
      <p:sp>
        <p:nvSpPr>
          <p:cNvPr id="1920" name="Google Shape;1920;p67"/>
          <p:cNvSpPr txBox="1"/>
          <p:nvPr/>
        </p:nvSpPr>
        <p:spPr>
          <a:xfrm>
            <a:off x="1401762" y="6396037"/>
            <a:ext cx="59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Spanning Tree of the Example Network </a:t>
            </a:r>
            <a:endParaRPr/>
          </a:p>
        </p:txBody>
      </p:sp>
      <p:sp>
        <p:nvSpPr>
          <p:cNvPr id="1921" name="Google Shape;1921;p67"/>
          <p:cNvSpPr/>
          <p:nvPr/>
        </p:nvSpPr>
        <p:spPr>
          <a:xfrm>
            <a:off x="3954462" y="5686425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N4</a:t>
            </a:r>
            <a:endParaRPr/>
          </a:p>
        </p:txBody>
      </p:sp>
      <p:sp>
        <p:nvSpPr>
          <p:cNvPr id="1922" name="Google Shape;1922;p67"/>
          <p:cNvSpPr/>
          <p:nvPr/>
        </p:nvSpPr>
        <p:spPr>
          <a:xfrm>
            <a:off x="6616700" y="3552825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N3</a:t>
            </a:r>
            <a:endParaRPr/>
          </a:p>
        </p:txBody>
      </p:sp>
      <p:sp>
        <p:nvSpPr>
          <p:cNvPr id="1923" name="Google Shape;1923;p67"/>
          <p:cNvSpPr/>
          <p:nvPr/>
        </p:nvSpPr>
        <p:spPr>
          <a:xfrm>
            <a:off x="665162" y="445135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N2</a:t>
            </a:r>
            <a:endParaRPr/>
          </a:p>
        </p:txBody>
      </p:sp>
      <p:sp>
        <p:nvSpPr>
          <p:cNvPr id="1924" name="Google Shape;1924;p67"/>
          <p:cNvSpPr/>
          <p:nvPr/>
        </p:nvSpPr>
        <p:spPr>
          <a:xfrm>
            <a:off x="601662" y="2751137"/>
            <a:ext cx="609600" cy="609600"/>
          </a:xfrm>
          <a:prstGeom prst="ellipse">
            <a:avLst/>
          </a:prstGeom>
          <a:solidFill>
            <a:srgbClr val="33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R1</a:t>
            </a:r>
            <a:endParaRPr/>
          </a:p>
        </p:txBody>
      </p:sp>
      <p:sp>
        <p:nvSpPr>
          <p:cNvPr id="1925" name="Google Shape;1925;p67"/>
          <p:cNvSpPr/>
          <p:nvPr/>
        </p:nvSpPr>
        <p:spPr>
          <a:xfrm>
            <a:off x="6608762" y="2293937"/>
            <a:ext cx="609600" cy="609600"/>
          </a:xfrm>
          <a:prstGeom prst="ellipse">
            <a:avLst/>
          </a:prstGeom>
          <a:solidFill>
            <a:srgbClr val="33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R5</a:t>
            </a:r>
            <a:endParaRPr/>
          </a:p>
        </p:txBody>
      </p:sp>
      <p:sp>
        <p:nvSpPr>
          <p:cNvPr id="1926" name="Google Shape;1926;p67"/>
          <p:cNvSpPr/>
          <p:nvPr/>
        </p:nvSpPr>
        <p:spPr>
          <a:xfrm>
            <a:off x="3865562" y="3016250"/>
            <a:ext cx="609600" cy="609600"/>
          </a:xfrm>
          <a:prstGeom prst="ellipse">
            <a:avLst/>
          </a:prstGeom>
          <a:solidFill>
            <a:srgbClr val="33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R6</a:t>
            </a:r>
            <a:endParaRPr/>
          </a:p>
        </p:txBody>
      </p:sp>
      <p:sp>
        <p:nvSpPr>
          <p:cNvPr id="1927" name="Google Shape;1927;p67"/>
          <p:cNvSpPr/>
          <p:nvPr/>
        </p:nvSpPr>
        <p:spPr>
          <a:xfrm>
            <a:off x="2052637" y="3770312"/>
            <a:ext cx="609600" cy="609600"/>
          </a:xfrm>
          <a:prstGeom prst="ellipse">
            <a:avLst/>
          </a:prstGeom>
          <a:solidFill>
            <a:srgbClr val="33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R3</a:t>
            </a:r>
            <a:endParaRPr/>
          </a:p>
        </p:txBody>
      </p:sp>
      <p:sp>
        <p:nvSpPr>
          <p:cNvPr id="1928" name="Google Shape;1928;p67"/>
          <p:cNvSpPr/>
          <p:nvPr/>
        </p:nvSpPr>
        <p:spPr>
          <a:xfrm>
            <a:off x="1644650" y="5880100"/>
            <a:ext cx="609600" cy="609600"/>
          </a:xfrm>
          <a:prstGeom prst="ellipse">
            <a:avLst/>
          </a:prstGeom>
          <a:solidFill>
            <a:srgbClr val="33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R2</a:t>
            </a:r>
            <a:endParaRPr/>
          </a:p>
        </p:txBody>
      </p:sp>
      <p:sp>
        <p:nvSpPr>
          <p:cNvPr id="1929" name="Google Shape;1929;p67"/>
          <p:cNvSpPr/>
          <p:nvPr/>
        </p:nvSpPr>
        <p:spPr>
          <a:xfrm>
            <a:off x="6600825" y="5397500"/>
            <a:ext cx="609600" cy="609600"/>
          </a:xfrm>
          <a:prstGeom prst="ellipse">
            <a:avLst/>
          </a:prstGeom>
          <a:solidFill>
            <a:srgbClr val="33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R4</a:t>
            </a:r>
            <a:endParaRPr/>
          </a:p>
        </p:txBody>
      </p:sp>
      <p:cxnSp>
        <p:nvCxnSpPr>
          <p:cNvPr id="1930" name="Google Shape;1930;p67"/>
          <p:cNvCxnSpPr/>
          <p:nvPr/>
        </p:nvCxnSpPr>
        <p:spPr>
          <a:xfrm flipH="1">
            <a:off x="1122362" y="1989137"/>
            <a:ext cx="2679700" cy="850900"/>
          </a:xfrm>
          <a:prstGeom prst="straightConnector1">
            <a:avLst/>
          </a:prstGeom>
          <a:noFill/>
          <a:ln cap="flat" cmpd="sng" w="9525">
            <a:solidFill>
              <a:srgbClr val="CA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31" name="Google Shape;1931;p67"/>
          <p:cNvCxnSpPr/>
          <p:nvPr/>
        </p:nvCxnSpPr>
        <p:spPr>
          <a:xfrm>
            <a:off x="906462" y="3360737"/>
            <a:ext cx="63500" cy="1090612"/>
          </a:xfrm>
          <a:prstGeom prst="straightConnector1">
            <a:avLst/>
          </a:prstGeom>
          <a:noFill/>
          <a:ln cap="flat" cmpd="sng" w="9525">
            <a:solidFill>
              <a:srgbClr val="CA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32" name="Google Shape;1932;p67"/>
          <p:cNvCxnSpPr/>
          <p:nvPr/>
        </p:nvCxnSpPr>
        <p:spPr>
          <a:xfrm>
            <a:off x="969962" y="5060950"/>
            <a:ext cx="763587" cy="908050"/>
          </a:xfrm>
          <a:prstGeom prst="straightConnector1">
            <a:avLst/>
          </a:prstGeom>
          <a:noFill/>
          <a:ln cap="flat" cmpd="sng" w="9525">
            <a:solidFill>
              <a:srgbClr val="CA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33" name="Google Shape;1933;p67"/>
          <p:cNvCxnSpPr/>
          <p:nvPr/>
        </p:nvCxnSpPr>
        <p:spPr>
          <a:xfrm flipH="1">
            <a:off x="1185862" y="4075112"/>
            <a:ext cx="866775" cy="465137"/>
          </a:xfrm>
          <a:prstGeom prst="straightConnector1">
            <a:avLst/>
          </a:prstGeom>
          <a:noFill/>
          <a:ln cap="flat" cmpd="sng" w="9525">
            <a:solidFill>
              <a:srgbClr val="CA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34" name="Google Shape;1934;p67"/>
          <p:cNvCxnSpPr/>
          <p:nvPr/>
        </p:nvCxnSpPr>
        <p:spPr>
          <a:xfrm flipH="1" rot="10800000">
            <a:off x="2662237" y="3857625"/>
            <a:ext cx="3954462" cy="217487"/>
          </a:xfrm>
          <a:prstGeom prst="straightConnector1">
            <a:avLst/>
          </a:prstGeom>
          <a:noFill/>
          <a:ln cap="flat" cmpd="sng" w="9525">
            <a:solidFill>
              <a:srgbClr val="CA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35" name="Google Shape;1935;p67"/>
          <p:cNvSpPr txBox="1"/>
          <p:nvPr/>
        </p:nvSpPr>
        <p:spPr>
          <a:xfrm>
            <a:off x="2036762" y="2117725"/>
            <a:ext cx="3571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936" name="Google Shape;1936;p67"/>
          <p:cNvSpPr txBox="1"/>
          <p:nvPr/>
        </p:nvSpPr>
        <p:spPr>
          <a:xfrm>
            <a:off x="982662" y="5581650"/>
            <a:ext cx="355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937" name="Google Shape;1937;p67"/>
          <p:cNvSpPr txBox="1"/>
          <p:nvPr/>
        </p:nvSpPr>
        <p:spPr>
          <a:xfrm>
            <a:off x="2847975" y="5719762"/>
            <a:ext cx="3556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938" name="Google Shape;1938;p67"/>
          <p:cNvSpPr txBox="1"/>
          <p:nvPr/>
        </p:nvSpPr>
        <p:spPr>
          <a:xfrm>
            <a:off x="969962" y="3552825"/>
            <a:ext cx="3571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939" name="Google Shape;1939;p67"/>
          <p:cNvSpPr txBox="1"/>
          <p:nvPr/>
        </p:nvSpPr>
        <p:spPr>
          <a:xfrm>
            <a:off x="1525587" y="3849687"/>
            <a:ext cx="355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940" name="Google Shape;1940;p67"/>
          <p:cNvSpPr txBox="1"/>
          <p:nvPr/>
        </p:nvSpPr>
        <p:spPr>
          <a:xfrm>
            <a:off x="5149850" y="3529012"/>
            <a:ext cx="355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941" name="Google Shape;1941;p67"/>
          <p:cNvSpPr txBox="1"/>
          <p:nvPr/>
        </p:nvSpPr>
        <p:spPr>
          <a:xfrm>
            <a:off x="411162" y="2336800"/>
            <a:ext cx="8842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/>
          </a:p>
        </p:txBody>
      </p:sp>
      <p:sp>
        <p:nvSpPr>
          <p:cNvPr id="1942" name="Google Shape;1942;p6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B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1947" name="Google Shape;1947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788987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948" name="Google Shape;1948;p68"/>
          <p:cNvSpPr txBox="1"/>
          <p:nvPr>
            <p:ph type="title"/>
          </p:nvPr>
        </p:nvSpPr>
        <p:spPr>
          <a:xfrm>
            <a:off x="5334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Spanning tree: creation</a:t>
            </a:r>
            <a:endParaRPr/>
          </a:p>
        </p:txBody>
      </p:sp>
      <p:sp>
        <p:nvSpPr>
          <p:cNvPr id="1949" name="Google Shape;1949;p68"/>
          <p:cNvSpPr txBox="1"/>
          <p:nvPr>
            <p:ph idx="1" type="body"/>
          </p:nvPr>
        </p:nvSpPr>
        <p:spPr>
          <a:xfrm>
            <a:off x="520700" y="1187450"/>
            <a:ext cx="7772400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network can hence be setup as follows (dashed linkes represent routers not active in flooding)</a:t>
            </a:r>
            <a:endParaRPr/>
          </a:p>
        </p:txBody>
      </p:sp>
      <p:cxnSp>
        <p:nvCxnSpPr>
          <p:cNvPr id="1950" name="Google Shape;1950;p68"/>
          <p:cNvCxnSpPr/>
          <p:nvPr/>
        </p:nvCxnSpPr>
        <p:spPr>
          <a:xfrm>
            <a:off x="6024562" y="5270500"/>
            <a:ext cx="23812" cy="10985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51" name="Google Shape;1951;p68"/>
          <p:cNvCxnSpPr/>
          <p:nvPr/>
        </p:nvCxnSpPr>
        <p:spPr>
          <a:xfrm flipH="1">
            <a:off x="6881812" y="2638425"/>
            <a:ext cx="39687" cy="2574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52" name="Google Shape;1952;p68"/>
          <p:cNvCxnSpPr/>
          <p:nvPr/>
        </p:nvCxnSpPr>
        <p:spPr>
          <a:xfrm>
            <a:off x="1308100" y="4195762"/>
            <a:ext cx="23812" cy="21415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53" name="Google Shape;1953;p68"/>
          <p:cNvCxnSpPr/>
          <p:nvPr/>
        </p:nvCxnSpPr>
        <p:spPr>
          <a:xfrm flipH="1">
            <a:off x="3465512" y="4170362"/>
            <a:ext cx="15875" cy="995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54" name="Google Shape;1954;p68"/>
          <p:cNvSpPr txBox="1"/>
          <p:nvPr/>
        </p:nvSpPr>
        <p:spPr>
          <a:xfrm>
            <a:off x="7267575" y="2390775"/>
            <a:ext cx="13382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1</a:t>
            </a:r>
            <a:endParaRPr/>
          </a:p>
        </p:txBody>
      </p:sp>
      <p:sp>
        <p:nvSpPr>
          <p:cNvPr id="1955" name="Google Shape;1955;p68"/>
          <p:cNvSpPr txBox="1"/>
          <p:nvPr/>
        </p:nvSpPr>
        <p:spPr>
          <a:xfrm>
            <a:off x="7386637" y="4981575"/>
            <a:ext cx="13398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3</a:t>
            </a:r>
            <a:endParaRPr/>
          </a:p>
        </p:txBody>
      </p:sp>
      <p:sp>
        <p:nvSpPr>
          <p:cNvPr id="1956" name="Google Shape;1956;p68"/>
          <p:cNvSpPr/>
          <p:nvPr/>
        </p:nvSpPr>
        <p:spPr>
          <a:xfrm>
            <a:off x="2774950" y="5181600"/>
            <a:ext cx="4532312" cy="809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7" name="Google Shape;1957;p68"/>
          <p:cNvSpPr/>
          <p:nvPr/>
        </p:nvSpPr>
        <p:spPr>
          <a:xfrm>
            <a:off x="417512" y="4106862"/>
            <a:ext cx="3497262" cy="7937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8" name="Google Shape;1958;p68"/>
          <p:cNvSpPr/>
          <p:nvPr/>
        </p:nvSpPr>
        <p:spPr>
          <a:xfrm>
            <a:off x="6529387" y="3192462"/>
            <a:ext cx="962025" cy="481012"/>
          </a:xfrm>
          <a:prstGeom prst="flowChartMagneticDisk">
            <a:avLst/>
          </a:prstGeom>
          <a:solidFill>
            <a:srgbClr val="00B0F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p68"/>
          <p:cNvSpPr txBox="1"/>
          <p:nvPr/>
        </p:nvSpPr>
        <p:spPr>
          <a:xfrm>
            <a:off x="6721475" y="3289300"/>
            <a:ext cx="57943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R5</a:t>
            </a:r>
            <a:endParaRPr/>
          </a:p>
        </p:txBody>
      </p:sp>
      <p:grpSp>
        <p:nvGrpSpPr>
          <p:cNvPr id="1960" name="Google Shape;1960;p68"/>
          <p:cNvGrpSpPr/>
          <p:nvPr/>
        </p:nvGrpSpPr>
        <p:grpSpPr>
          <a:xfrm>
            <a:off x="3055937" y="4451350"/>
            <a:ext cx="962025" cy="558800"/>
            <a:chOff x="0" y="0"/>
            <a:chExt cx="2147483647" cy="2147483647"/>
          </a:xfrm>
        </p:grpSpPr>
        <p:sp>
          <p:nvSpPr>
            <p:cNvPr id="1961" name="Google Shape;1961;p68"/>
            <p:cNvSpPr/>
            <p:nvPr/>
          </p:nvSpPr>
          <p:spPr>
            <a:xfrm>
              <a:off x="0" y="0"/>
              <a:ext cx="2147483647" cy="1852423977"/>
            </a:xfrm>
            <a:prstGeom prst="flowChartMagneticDisk">
              <a:avLst/>
            </a:prstGeom>
            <a:solidFill>
              <a:srgbClr val="00B0F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68"/>
            <p:cNvSpPr txBox="1"/>
            <p:nvPr/>
          </p:nvSpPr>
          <p:spPr>
            <a:xfrm>
              <a:off x="429498949" y="370494021"/>
              <a:ext cx="1291813073" cy="1776989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R3</a:t>
              </a:r>
              <a:endParaRPr/>
            </a:p>
          </p:txBody>
        </p:sp>
      </p:grpSp>
      <p:grpSp>
        <p:nvGrpSpPr>
          <p:cNvPr id="1963" name="Google Shape;1963;p68"/>
          <p:cNvGrpSpPr/>
          <p:nvPr/>
        </p:nvGrpSpPr>
        <p:grpSpPr>
          <a:xfrm>
            <a:off x="874712" y="4981575"/>
            <a:ext cx="962025" cy="557212"/>
            <a:chOff x="0" y="0"/>
            <a:chExt cx="2147483647" cy="2147483647"/>
          </a:xfrm>
        </p:grpSpPr>
        <p:sp>
          <p:nvSpPr>
            <p:cNvPr id="1964" name="Google Shape;1964;p68"/>
            <p:cNvSpPr/>
            <p:nvPr/>
          </p:nvSpPr>
          <p:spPr>
            <a:xfrm>
              <a:off x="0" y="0"/>
              <a:ext cx="2147483647" cy="1852423977"/>
            </a:xfrm>
            <a:prstGeom prst="flowChartMagneticDisk">
              <a:avLst/>
            </a:prstGeom>
            <a:solidFill>
              <a:srgbClr val="00B0F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68"/>
            <p:cNvSpPr txBox="1"/>
            <p:nvPr/>
          </p:nvSpPr>
          <p:spPr>
            <a:xfrm>
              <a:off x="429498528" y="370494021"/>
              <a:ext cx="1291813073" cy="1776989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R2</a:t>
              </a:r>
              <a:endParaRPr/>
            </a:p>
          </p:txBody>
        </p:sp>
      </p:grpSp>
      <p:grpSp>
        <p:nvGrpSpPr>
          <p:cNvPr id="1966" name="Google Shape;1966;p68"/>
          <p:cNvGrpSpPr/>
          <p:nvPr/>
        </p:nvGrpSpPr>
        <p:grpSpPr>
          <a:xfrm>
            <a:off x="5638800" y="5526087"/>
            <a:ext cx="962025" cy="558800"/>
            <a:chOff x="0" y="0"/>
            <a:chExt cx="2147483647" cy="2147483647"/>
          </a:xfrm>
        </p:grpSpPr>
        <p:sp>
          <p:nvSpPr>
            <p:cNvPr id="1967" name="Google Shape;1967;p68"/>
            <p:cNvSpPr/>
            <p:nvPr/>
          </p:nvSpPr>
          <p:spPr>
            <a:xfrm>
              <a:off x="0" y="0"/>
              <a:ext cx="2147483647" cy="1852423977"/>
            </a:xfrm>
            <a:prstGeom prst="flowChartMagneticDisk">
              <a:avLst/>
            </a:prstGeom>
            <a:solidFill>
              <a:srgbClr val="00B0F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68"/>
            <p:cNvSpPr txBox="1"/>
            <p:nvPr/>
          </p:nvSpPr>
          <p:spPr>
            <a:xfrm>
              <a:off x="429498387" y="370494021"/>
              <a:ext cx="1291813073" cy="1776989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R4</a:t>
              </a:r>
              <a:endParaRPr/>
            </a:p>
          </p:txBody>
        </p:sp>
      </p:grpSp>
      <p:cxnSp>
        <p:nvCxnSpPr>
          <p:cNvPr id="1969" name="Google Shape;1969;p68"/>
          <p:cNvCxnSpPr/>
          <p:nvPr/>
        </p:nvCxnSpPr>
        <p:spPr>
          <a:xfrm>
            <a:off x="2149475" y="2630487"/>
            <a:ext cx="15875" cy="15557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970" name="Google Shape;1970;p68"/>
          <p:cNvGrpSpPr/>
          <p:nvPr/>
        </p:nvGrpSpPr>
        <p:grpSpPr>
          <a:xfrm>
            <a:off x="1652587" y="3192462"/>
            <a:ext cx="962025" cy="557212"/>
            <a:chOff x="0" y="0"/>
            <a:chExt cx="2147483647" cy="2147483647"/>
          </a:xfrm>
        </p:grpSpPr>
        <p:sp>
          <p:nvSpPr>
            <p:cNvPr id="1971" name="Google Shape;1971;p68"/>
            <p:cNvSpPr/>
            <p:nvPr/>
          </p:nvSpPr>
          <p:spPr>
            <a:xfrm>
              <a:off x="0" y="0"/>
              <a:ext cx="2147483647" cy="1852423977"/>
            </a:xfrm>
            <a:prstGeom prst="flowChartMagneticDisk">
              <a:avLst/>
            </a:prstGeom>
            <a:solidFill>
              <a:srgbClr val="00B0F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68"/>
            <p:cNvSpPr txBox="1"/>
            <p:nvPr/>
          </p:nvSpPr>
          <p:spPr>
            <a:xfrm>
              <a:off x="393705075" y="370494021"/>
              <a:ext cx="1291813073" cy="1776989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R1</a:t>
              </a:r>
              <a:endParaRPr/>
            </a:p>
          </p:txBody>
        </p:sp>
      </p:grpSp>
      <p:sp>
        <p:nvSpPr>
          <p:cNvPr id="1973" name="Google Shape;1973;p68"/>
          <p:cNvSpPr/>
          <p:nvPr/>
        </p:nvSpPr>
        <p:spPr>
          <a:xfrm>
            <a:off x="4864100" y="5072062"/>
            <a:ext cx="549275" cy="317500"/>
          </a:xfrm>
          <a:prstGeom prst="rect">
            <a:avLst/>
          </a:prstGeom>
          <a:gradFill>
            <a:gsLst>
              <a:gs pos="0">
                <a:srgbClr val="96CE90"/>
              </a:gs>
              <a:gs pos="50000">
                <a:srgbClr val="BFDFBC"/>
              </a:gs>
              <a:gs pos="100000">
                <a:srgbClr val="E0EFDF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4" name="Google Shape;1974;p68"/>
          <p:cNvCxnSpPr/>
          <p:nvPr/>
        </p:nvCxnSpPr>
        <p:spPr>
          <a:xfrm>
            <a:off x="5084762" y="2662237"/>
            <a:ext cx="0" cy="36750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975" name="Google Shape;1975;p68"/>
          <p:cNvGrpSpPr/>
          <p:nvPr/>
        </p:nvGrpSpPr>
        <p:grpSpPr>
          <a:xfrm>
            <a:off x="4564062" y="3184525"/>
            <a:ext cx="962025" cy="557212"/>
            <a:chOff x="0" y="0"/>
            <a:chExt cx="2147483647" cy="2147483647"/>
          </a:xfrm>
        </p:grpSpPr>
        <p:sp>
          <p:nvSpPr>
            <p:cNvPr id="1976" name="Google Shape;1976;p68"/>
            <p:cNvSpPr/>
            <p:nvPr/>
          </p:nvSpPr>
          <p:spPr>
            <a:xfrm>
              <a:off x="0" y="0"/>
              <a:ext cx="2147483647" cy="1852423977"/>
            </a:xfrm>
            <a:prstGeom prst="flowChartMagneticDisk">
              <a:avLst/>
            </a:prstGeom>
            <a:solidFill>
              <a:srgbClr val="00B0F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68"/>
            <p:cNvSpPr txBox="1"/>
            <p:nvPr/>
          </p:nvSpPr>
          <p:spPr>
            <a:xfrm>
              <a:off x="429498387" y="370494021"/>
              <a:ext cx="1291813073" cy="1776989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R6</a:t>
              </a:r>
              <a:endParaRPr/>
            </a:p>
          </p:txBody>
        </p:sp>
      </p:grpSp>
      <p:sp>
        <p:nvSpPr>
          <p:cNvPr id="1978" name="Google Shape;1978;p68"/>
          <p:cNvSpPr/>
          <p:nvPr/>
        </p:nvSpPr>
        <p:spPr>
          <a:xfrm>
            <a:off x="1019175" y="6329362"/>
            <a:ext cx="6303962" cy="7937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9" name="Google Shape;1979;p68"/>
          <p:cNvSpPr/>
          <p:nvPr/>
        </p:nvSpPr>
        <p:spPr>
          <a:xfrm>
            <a:off x="866775" y="2582862"/>
            <a:ext cx="6303962" cy="7937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p68"/>
          <p:cNvSpPr txBox="1"/>
          <p:nvPr/>
        </p:nvSpPr>
        <p:spPr>
          <a:xfrm>
            <a:off x="265112" y="3681412"/>
            <a:ext cx="13382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2</a:t>
            </a:r>
            <a:endParaRPr/>
          </a:p>
        </p:txBody>
      </p:sp>
      <p:sp>
        <p:nvSpPr>
          <p:cNvPr id="1981" name="Google Shape;1981;p68"/>
          <p:cNvSpPr txBox="1"/>
          <p:nvPr/>
        </p:nvSpPr>
        <p:spPr>
          <a:xfrm>
            <a:off x="7386637" y="6103937"/>
            <a:ext cx="13398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4</a:t>
            </a:r>
            <a:endParaRPr/>
          </a:p>
        </p:txBody>
      </p:sp>
      <p:sp>
        <p:nvSpPr>
          <p:cNvPr id="1982" name="Google Shape;1982;p68"/>
          <p:cNvSpPr txBox="1"/>
          <p:nvPr/>
        </p:nvSpPr>
        <p:spPr>
          <a:xfrm>
            <a:off x="2214562" y="2759075"/>
            <a:ext cx="10858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= 4</a:t>
            </a:r>
            <a:endParaRPr/>
          </a:p>
        </p:txBody>
      </p:sp>
      <p:sp>
        <p:nvSpPr>
          <p:cNvPr id="1983" name="Google Shape;1983;p68"/>
          <p:cNvSpPr txBox="1"/>
          <p:nvPr/>
        </p:nvSpPr>
        <p:spPr>
          <a:xfrm>
            <a:off x="2238375" y="3746500"/>
            <a:ext cx="10874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= 2</a:t>
            </a:r>
            <a:endParaRPr/>
          </a:p>
        </p:txBody>
      </p:sp>
      <p:sp>
        <p:nvSpPr>
          <p:cNvPr id="1984" name="Google Shape;1984;p68"/>
          <p:cNvSpPr txBox="1"/>
          <p:nvPr/>
        </p:nvSpPr>
        <p:spPr>
          <a:xfrm>
            <a:off x="1355725" y="4451350"/>
            <a:ext cx="10874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= 6</a:t>
            </a:r>
            <a:endParaRPr/>
          </a:p>
        </p:txBody>
      </p:sp>
      <p:sp>
        <p:nvSpPr>
          <p:cNvPr id="1985" name="Google Shape;1985;p68"/>
          <p:cNvSpPr txBox="1"/>
          <p:nvPr/>
        </p:nvSpPr>
        <p:spPr>
          <a:xfrm>
            <a:off x="1371600" y="5735637"/>
            <a:ext cx="10874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= 4</a:t>
            </a:r>
            <a:endParaRPr/>
          </a:p>
        </p:txBody>
      </p:sp>
      <p:sp>
        <p:nvSpPr>
          <p:cNvPr id="1986" name="Google Shape;1986;p68"/>
          <p:cNvSpPr txBox="1"/>
          <p:nvPr/>
        </p:nvSpPr>
        <p:spPr>
          <a:xfrm>
            <a:off x="3602037" y="4114800"/>
            <a:ext cx="10858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= 2</a:t>
            </a:r>
            <a:endParaRPr/>
          </a:p>
        </p:txBody>
      </p:sp>
      <p:sp>
        <p:nvSpPr>
          <p:cNvPr id="1987" name="Google Shape;1987;p68"/>
          <p:cNvSpPr txBox="1"/>
          <p:nvPr/>
        </p:nvSpPr>
        <p:spPr>
          <a:xfrm>
            <a:off x="3568700" y="4821237"/>
            <a:ext cx="10874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= 3</a:t>
            </a:r>
            <a:endParaRPr/>
          </a:p>
        </p:txBody>
      </p:sp>
      <p:sp>
        <p:nvSpPr>
          <p:cNvPr id="1988" name="Google Shape;1988;p68"/>
          <p:cNvSpPr txBox="1"/>
          <p:nvPr/>
        </p:nvSpPr>
        <p:spPr>
          <a:xfrm>
            <a:off x="5126037" y="2767012"/>
            <a:ext cx="10858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= 6</a:t>
            </a:r>
            <a:endParaRPr/>
          </a:p>
        </p:txBody>
      </p:sp>
      <p:sp>
        <p:nvSpPr>
          <p:cNvPr id="1989" name="Google Shape;1989;p68"/>
          <p:cNvSpPr txBox="1"/>
          <p:nvPr/>
        </p:nvSpPr>
        <p:spPr>
          <a:xfrm>
            <a:off x="5141912" y="3794125"/>
            <a:ext cx="10874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= 5</a:t>
            </a:r>
            <a:endParaRPr/>
          </a:p>
        </p:txBody>
      </p:sp>
      <p:sp>
        <p:nvSpPr>
          <p:cNvPr id="1990" name="Google Shape;1990;p68"/>
          <p:cNvSpPr txBox="1"/>
          <p:nvPr/>
        </p:nvSpPr>
        <p:spPr>
          <a:xfrm>
            <a:off x="6938962" y="2798762"/>
            <a:ext cx="10858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= 4</a:t>
            </a:r>
            <a:endParaRPr/>
          </a:p>
        </p:txBody>
      </p:sp>
      <p:sp>
        <p:nvSpPr>
          <p:cNvPr id="1991" name="Google Shape;1991;p68"/>
          <p:cNvSpPr txBox="1"/>
          <p:nvPr/>
        </p:nvSpPr>
        <p:spPr>
          <a:xfrm>
            <a:off x="6954837" y="3794125"/>
            <a:ext cx="10858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= 1</a:t>
            </a:r>
            <a:endParaRPr/>
          </a:p>
        </p:txBody>
      </p:sp>
      <p:sp>
        <p:nvSpPr>
          <p:cNvPr id="1992" name="Google Shape;1992;p68"/>
          <p:cNvSpPr txBox="1"/>
          <p:nvPr/>
        </p:nvSpPr>
        <p:spPr>
          <a:xfrm>
            <a:off x="5576887" y="64833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B</a:t>
            </a:r>
            <a:endParaRPr/>
          </a:p>
        </p:txBody>
      </p:sp>
      <p:sp>
        <p:nvSpPr>
          <p:cNvPr id="1993" name="Google Shape;1993;p68"/>
          <p:cNvSpPr txBox="1"/>
          <p:nvPr/>
        </p:nvSpPr>
        <p:spPr>
          <a:xfrm>
            <a:off x="6256337" y="5213350"/>
            <a:ext cx="10858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= 6</a:t>
            </a:r>
            <a:endParaRPr/>
          </a:p>
        </p:txBody>
      </p:sp>
      <p:sp>
        <p:nvSpPr>
          <p:cNvPr id="1994" name="Google Shape;1994;p68"/>
          <p:cNvSpPr txBox="1"/>
          <p:nvPr/>
        </p:nvSpPr>
        <p:spPr>
          <a:xfrm>
            <a:off x="6272212" y="5935662"/>
            <a:ext cx="10874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= 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533400" y="207962"/>
            <a:ext cx="7772400" cy="796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Graph abstraction</a:t>
            </a:r>
            <a:endParaRPr/>
          </a:p>
        </p:txBody>
      </p:sp>
      <p:sp>
        <p:nvSpPr>
          <p:cNvPr id="209" name="Google Shape;209;p3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B</a:t>
            </a:r>
            <a:endParaRPr/>
          </a:p>
        </p:txBody>
      </p:sp>
      <p:pic>
        <p:nvPicPr>
          <p:cNvPr descr="underline_base" id="210" name="Google Shape;21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487" y="847725"/>
            <a:ext cx="45704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32"/>
          <p:cNvGrpSpPr/>
          <p:nvPr/>
        </p:nvGrpSpPr>
        <p:grpSpPr>
          <a:xfrm>
            <a:off x="609600" y="1216025"/>
            <a:ext cx="7631112" cy="2617787"/>
            <a:chOff x="5019675" y="1700212"/>
            <a:chExt cx="3571875" cy="2236787"/>
          </a:xfrm>
        </p:grpSpPr>
        <p:sp>
          <p:nvSpPr>
            <p:cNvPr id="212" name="Google Shape;212;p32"/>
            <p:cNvSpPr/>
            <p:nvPr/>
          </p:nvSpPr>
          <p:spPr>
            <a:xfrm>
              <a:off x="5019675" y="1700212"/>
              <a:ext cx="3571875" cy="2236787"/>
            </a:xfrm>
            <a:custGeom>
              <a:rect b="b" l="l" r="r" t="t"/>
              <a:pathLst>
                <a:path extrusionOk="0" h="1409" w="2250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2"/>
            <p:cNvSpPr/>
            <p:nvPr/>
          </p:nvSpPr>
          <p:spPr>
            <a:xfrm>
              <a:off x="5553075" y="2571750"/>
              <a:ext cx="542925" cy="295275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2"/>
            <p:cNvSpPr/>
            <p:nvPr/>
          </p:nvSpPr>
          <p:spPr>
            <a:xfrm>
              <a:off x="5140325" y="2955925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5" name="Google Shape;215;p32"/>
            <p:cNvCxnSpPr/>
            <p:nvPr/>
          </p:nvCxnSpPr>
          <p:spPr>
            <a:xfrm>
              <a:off x="5140325" y="2944812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6" name="Google Shape;216;p32"/>
            <p:cNvCxnSpPr/>
            <p:nvPr/>
          </p:nvCxnSpPr>
          <p:spPr>
            <a:xfrm>
              <a:off x="5637212" y="2944812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17" name="Google Shape;217;p32"/>
            <p:cNvSpPr txBox="1"/>
            <p:nvPr/>
          </p:nvSpPr>
          <p:spPr>
            <a:xfrm>
              <a:off x="5140325" y="2944812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2"/>
            <p:cNvSpPr/>
            <p:nvPr/>
          </p:nvSpPr>
          <p:spPr>
            <a:xfrm>
              <a:off x="5135562" y="2851150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2"/>
            <p:cNvSpPr/>
            <p:nvPr/>
          </p:nvSpPr>
          <p:spPr>
            <a:xfrm>
              <a:off x="5892800" y="3570287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0" name="Google Shape;220;p32"/>
            <p:cNvCxnSpPr/>
            <p:nvPr/>
          </p:nvCxnSpPr>
          <p:spPr>
            <a:xfrm>
              <a:off x="5892800" y="3559175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1" name="Google Shape;221;p32"/>
            <p:cNvCxnSpPr/>
            <p:nvPr/>
          </p:nvCxnSpPr>
          <p:spPr>
            <a:xfrm>
              <a:off x="6389687" y="3559175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22" name="Google Shape;222;p32"/>
            <p:cNvSpPr txBox="1"/>
            <p:nvPr/>
          </p:nvSpPr>
          <p:spPr>
            <a:xfrm>
              <a:off x="5892800" y="3559175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2"/>
            <p:cNvSpPr/>
            <p:nvPr/>
          </p:nvSpPr>
          <p:spPr>
            <a:xfrm>
              <a:off x="5888037" y="3465512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2"/>
            <p:cNvSpPr/>
            <p:nvPr/>
          </p:nvSpPr>
          <p:spPr>
            <a:xfrm>
              <a:off x="5886450" y="2474912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5" name="Google Shape;225;p32"/>
            <p:cNvCxnSpPr/>
            <p:nvPr/>
          </p:nvCxnSpPr>
          <p:spPr>
            <a:xfrm>
              <a:off x="5886450" y="2463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6" name="Google Shape;226;p32"/>
            <p:cNvCxnSpPr/>
            <p:nvPr/>
          </p:nvCxnSpPr>
          <p:spPr>
            <a:xfrm>
              <a:off x="6383337" y="2463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27" name="Google Shape;227;p32"/>
            <p:cNvSpPr txBox="1"/>
            <p:nvPr/>
          </p:nvSpPr>
          <p:spPr>
            <a:xfrm>
              <a:off x="5886450" y="2463800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2"/>
            <p:cNvSpPr/>
            <p:nvPr/>
          </p:nvSpPr>
          <p:spPr>
            <a:xfrm>
              <a:off x="5881687" y="2370137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2"/>
            <p:cNvSpPr/>
            <p:nvPr/>
          </p:nvSpPr>
          <p:spPr>
            <a:xfrm>
              <a:off x="6970712" y="2468562"/>
              <a:ext cx="495300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0" name="Google Shape;230;p32"/>
            <p:cNvCxnSpPr/>
            <p:nvPr/>
          </p:nvCxnSpPr>
          <p:spPr>
            <a:xfrm>
              <a:off x="6970712" y="245745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1" name="Google Shape;231;p32"/>
            <p:cNvCxnSpPr/>
            <p:nvPr/>
          </p:nvCxnSpPr>
          <p:spPr>
            <a:xfrm>
              <a:off x="7466012" y="245745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32" name="Google Shape;232;p32"/>
            <p:cNvSpPr txBox="1"/>
            <p:nvPr/>
          </p:nvSpPr>
          <p:spPr>
            <a:xfrm>
              <a:off x="6970712" y="2457450"/>
              <a:ext cx="490537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6975475" y="2368550"/>
              <a:ext cx="495300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6986587" y="3565525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5" name="Google Shape;235;p32"/>
            <p:cNvCxnSpPr/>
            <p:nvPr/>
          </p:nvCxnSpPr>
          <p:spPr>
            <a:xfrm>
              <a:off x="6986587" y="3554412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6" name="Google Shape;236;p32"/>
            <p:cNvCxnSpPr/>
            <p:nvPr/>
          </p:nvCxnSpPr>
          <p:spPr>
            <a:xfrm>
              <a:off x="7483475" y="3554412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37" name="Google Shape;237;p32"/>
            <p:cNvSpPr txBox="1"/>
            <p:nvPr/>
          </p:nvSpPr>
          <p:spPr>
            <a:xfrm>
              <a:off x="6986587" y="3554412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2"/>
            <p:cNvSpPr/>
            <p:nvPr/>
          </p:nvSpPr>
          <p:spPr>
            <a:xfrm>
              <a:off x="6981825" y="3460750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7883525" y="3024187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0" name="Google Shape;240;p32"/>
            <p:cNvCxnSpPr/>
            <p:nvPr/>
          </p:nvCxnSpPr>
          <p:spPr>
            <a:xfrm>
              <a:off x="7883525" y="3013075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1" name="Google Shape;241;p32"/>
            <p:cNvCxnSpPr/>
            <p:nvPr/>
          </p:nvCxnSpPr>
          <p:spPr>
            <a:xfrm>
              <a:off x="8380412" y="3013075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42" name="Google Shape;242;p32"/>
            <p:cNvSpPr txBox="1"/>
            <p:nvPr/>
          </p:nvSpPr>
          <p:spPr>
            <a:xfrm>
              <a:off x="7883525" y="3013075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7878762" y="2919412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7234237" y="2614612"/>
              <a:ext cx="1587" cy="828675"/>
            </a:xfrm>
            <a:custGeom>
              <a:rect b="b" l="l" r="r" t="t"/>
              <a:pathLst>
                <a:path extrusionOk="0" h="522" w="1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6134100" y="2624137"/>
              <a:ext cx="1587" cy="852487"/>
            </a:xfrm>
            <a:custGeom>
              <a:rect b="b" l="l" r="r" t="t"/>
              <a:pathLst>
                <a:path extrusionOk="0" h="537" w="1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6396037" y="2600325"/>
              <a:ext cx="800100" cy="952500"/>
            </a:xfrm>
            <a:custGeom>
              <a:rect b="b" l="l" r="r" t="t"/>
              <a:pathLst>
                <a:path extrusionOk="0" h="174" w="378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7486650" y="3152775"/>
              <a:ext cx="581025" cy="428625"/>
            </a:xfrm>
            <a:custGeom>
              <a:rect b="b" l="l" r="r" t="t"/>
              <a:pathLst>
                <a:path extrusionOk="0" h="270" w="366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6405562" y="3600450"/>
              <a:ext cx="581025" cy="1587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5467350" y="3086100"/>
              <a:ext cx="438150" cy="419100"/>
            </a:xfrm>
            <a:custGeom>
              <a:rect b="b" l="l" r="r" t="t"/>
              <a:pathLst>
                <a:path extrusionOk="0" h="264" w="276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2"/>
            <p:cNvSpPr/>
            <p:nvPr/>
          </p:nvSpPr>
          <p:spPr>
            <a:xfrm>
              <a:off x="6396037" y="2505075"/>
              <a:ext cx="581025" cy="1587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7467600" y="2500312"/>
              <a:ext cx="628650" cy="423862"/>
            </a:xfrm>
            <a:custGeom>
              <a:rect b="b" l="l" r="r" t="t"/>
              <a:pathLst>
                <a:path extrusionOk="0" h="267" w="396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5376862" y="1819275"/>
              <a:ext cx="1762125" cy="1023937"/>
            </a:xfrm>
            <a:custGeom>
              <a:rect b="b" l="l" r="r" t="t"/>
              <a:pathLst>
                <a:path extrusionOk="0" h="645" w="1110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3" name="Google Shape;253;p32"/>
            <p:cNvGrpSpPr/>
            <p:nvPr/>
          </p:nvGrpSpPr>
          <p:grpSpPr>
            <a:xfrm>
              <a:off x="5218112" y="2768600"/>
              <a:ext cx="325437" cy="396875"/>
              <a:chOff x="4689475" y="3849687"/>
              <a:chExt cx="330200" cy="396875"/>
            </a:xfrm>
          </p:grpSpPr>
          <p:sp>
            <p:nvSpPr>
              <p:cNvPr id="254" name="Google Shape;254;p32"/>
              <p:cNvSpPr txBox="1"/>
              <p:nvPr/>
            </p:nvSpPr>
            <p:spPr>
              <a:xfrm>
                <a:off x="4733925" y="3952875"/>
                <a:ext cx="228600" cy="2095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32"/>
              <p:cNvSpPr txBox="1"/>
              <p:nvPr/>
            </p:nvSpPr>
            <p:spPr>
              <a:xfrm>
                <a:off x="4689475" y="3849687"/>
                <a:ext cx="3302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endParaRPr/>
              </a:p>
            </p:txBody>
          </p:sp>
        </p:grpSp>
        <p:grpSp>
          <p:nvGrpSpPr>
            <p:cNvPr id="256" name="Google Shape;256;p32"/>
            <p:cNvGrpSpPr/>
            <p:nvPr/>
          </p:nvGrpSpPr>
          <p:grpSpPr>
            <a:xfrm>
              <a:off x="7081837" y="3378200"/>
              <a:ext cx="311150" cy="396875"/>
              <a:chOff x="4695825" y="3849687"/>
              <a:chExt cx="315912" cy="396875"/>
            </a:xfrm>
          </p:grpSpPr>
          <p:sp>
            <p:nvSpPr>
              <p:cNvPr id="257" name="Google Shape;257;p32"/>
              <p:cNvSpPr txBox="1"/>
              <p:nvPr/>
            </p:nvSpPr>
            <p:spPr>
              <a:xfrm>
                <a:off x="4733925" y="3952875"/>
                <a:ext cx="225425" cy="2095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2"/>
              <p:cNvSpPr txBox="1"/>
              <p:nvPr/>
            </p:nvSpPr>
            <p:spPr>
              <a:xfrm>
                <a:off x="4695825" y="3849687"/>
                <a:ext cx="315912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/>
              </a:p>
            </p:txBody>
          </p:sp>
        </p:grpSp>
        <p:grpSp>
          <p:nvGrpSpPr>
            <p:cNvPr id="259" name="Google Shape;259;p32"/>
            <p:cNvGrpSpPr/>
            <p:nvPr/>
          </p:nvGrpSpPr>
          <p:grpSpPr>
            <a:xfrm>
              <a:off x="5988050" y="3325812"/>
              <a:ext cx="336550" cy="457200"/>
              <a:chOff x="4684712" y="3802062"/>
              <a:chExt cx="338137" cy="457200"/>
            </a:xfrm>
          </p:grpSpPr>
          <p:sp>
            <p:nvSpPr>
              <p:cNvPr id="260" name="Google Shape;260;p32"/>
              <p:cNvSpPr txBox="1"/>
              <p:nvPr/>
            </p:nvSpPr>
            <p:spPr>
              <a:xfrm>
                <a:off x="4733925" y="3952875"/>
                <a:ext cx="228600" cy="2095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32"/>
              <p:cNvSpPr txBox="1"/>
              <p:nvPr/>
            </p:nvSpPr>
            <p:spPr>
              <a:xfrm>
                <a:off x="4684712" y="3802062"/>
                <a:ext cx="338137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/>
              </a:p>
            </p:txBody>
          </p:sp>
        </p:grpSp>
        <p:grpSp>
          <p:nvGrpSpPr>
            <p:cNvPr id="262" name="Google Shape;262;p32"/>
            <p:cNvGrpSpPr/>
            <p:nvPr/>
          </p:nvGrpSpPr>
          <p:grpSpPr>
            <a:xfrm>
              <a:off x="7045325" y="2282825"/>
              <a:ext cx="368300" cy="396875"/>
              <a:chOff x="4668837" y="3849687"/>
              <a:chExt cx="373062" cy="396875"/>
            </a:xfrm>
          </p:grpSpPr>
          <p:sp>
            <p:nvSpPr>
              <p:cNvPr id="263" name="Google Shape;263;p32"/>
              <p:cNvSpPr txBox="1"/>
              <p:nvPr/>
            </p:nvSpPr>
            <p:spPr>
              <a:xfrm>
                <a:off x="4733925" y="3952875"/>
                <a:ext cx="231775" cy="2095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32"/>
              <p:cNvSpPr txBox="1"/>
              <p:nvPr/>
            </p:nvSpPr>
            <p:spPr>
              <a:xfrm>
                <a:off x="4668837" y="3849687"/>
                <a:ext cx="373062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/>
              </a:p>
            </p:txBody>
          </p:sp>
        </p:grpSp>
        <p:grpSp>
          <p:nvGrpSpPr>
            <p:cNvPr id="265" name="Google Shape;265;p32"/>
            <p:cNvGrpSpPr/>
            <p:nvPr/>
          </p:nvGrpSpPr>
          <p:grpSpPr>
            <a:xfrm>
              <a:off x="5986462" y="2282825"/>
              <a:ext cx="311150" cy="396875"/>
              <a:chOff x="4695825" y="3849687"/>
              <a:chExt cx="315912" cy="396875"/>
            </a:xfrm>
          </p:grpSpPr>
          <p:sp>
            <p:nvSpPr>
              <p:cNvPr id="266" name="Google Shape;266;p32"/>
              <p:cNvSpPr txBox="1"/>
              <p:nvPr/>
            </p:nvSpPr>
            <p:spPr>
              <a:xfrm>
                <a:off x="4733925" y="3952875"/>
                <a:ext cx="225425" cy="2095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2"/>
              <p:cNvSpPr txBox="1"/>
              <p:nvPr/>
            </p:nvSpPr>
            <p:spPr>
              <a:xfrm>
                <a:off x="4695825" y="3849687"/>
                <a:ext cx="315912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/>
              </a:p>
            </p:txBody>
          </p:sp>
        </p:grpSp>
        <p:grpSp>
          <p:nvGrpSpPr>
            <p:cNvPr id="268" name="Google Shape;268;p32"/>
            <p:cNvGrpSpPr/>
            <p:nvPr/>
          </p:nvGrpSpPr>
          <p:grpSpPr>
            <a:xfrm>
              <a:off x="7977187" y="2787650"/>
              <a:ext cx="336550" cy="457200"/>
              <a:chOff x="4681537" y="3802062"/>
              <a:chExt cx="339725" cy="457200"/>
            </a:xfrm>
          </p:grpSpPr>
          <p:sp>
            <p:nvSpPr>
              <p:cNvPr id="269" name="Google Shape;269;p32"/>
              <p:cNvSpPr txBox="1"/>
              <p:nvPr/>
            </p:nvSpPr>
            <p:spPr>
              <a:xfrm>
                <a:off x="4733925" y="3952875"/>
                <a:ext cx="225425" cy="2095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32"/>
              <p:cNvSpPr txBox="1"/>
              <p:nvPr/>
            </p:nvSpPr>
            <p:spPr>
              <a:xfrm>
                <a:off x="4681537" y="3802062"/>
                <a:ext cx="339725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/>
              </a:p>
            </p:txBody>
          </p:sp>
        </p:grpSp>
        <p:sp>
          <p:nvSpPr>
            <p:cNvPr id="271" name="Google Shape;271;p32"/>
            <p:cNvSpPr txBox="1"/>
            <p:nvPr/>
          </p:nvSpPr>
          <p:spPr>
            <a:xfrm>
              <a:off x="5545137" y="2489200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72" name="Google Shape;272;p32"/>
            <p:cNvSpPr txBox="1"/>
            <p:nvPr/>
          </p:nvSpPr>
          <p:spPr>
            <a:xfrm>
              <a:off x="6097587" y="2836862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73" name="Google Shape;273;p32"/>
            <p:cNvSpPr txBox="1"/>
            <p:nvPr/>
          </p:nvSpPr>
          <p:spPr>
            <a:xfrm>
              <a:off x="5407025" y="3175000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74" name="Google Shape;274;p32"/>
            <p:cNvSpPr txBox="1"/>
            <p:nvPr/>
          </p:nvSpPr>
          <p:spPr>
            <a:xfrm>
              <a:off x="6707187" y="2984500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75" name="Google Shape;275;p32"/>
            <p:cNvSpPr txBox="1"/>
            <p:nvPr/>
          </p:nvSpPr>
          <p:spPr>
            <a:xfrm>
              <a:off x="6607175" y="3546475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76" name="Google Shape;276;p32"/>
            <p:cNvSpPr txBox="1"/>
            <p:nvPr/>
          </p:nvSpPr>
          <p:spPr>
            <a:xfrm>
              <a:off x="7178675" y="2865437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77" name="Google Shape;277;p32"/>
            <p:cNvSpPr txBox="1"/>
            <p:nvPr/>
          </p:nvSpPr>
          <p:spPr>
            <a:xfrm>
              <a:off x="7750175" y="3284537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78" name="Google Shape;278;p32"/>
            <p:cNvSpPr txBox="1"/>
            <p:nvPr/>
          </p:nvSpPr>
          <p:spPr>
            <a:xfrm>
              <a:off x="7707312" y="2432050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79" name="Google Shape;279;p32"/>
            <p:cNvSpPr txBox="1"/>
            <p:nvPr/>
          </p:nvSpPr>
          <p:spPr>
            <a:xfrm>
              <a:off x="6540500" y="2193925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80" name="Google Shape;280;p32"/>
            <p:cNvSpPr txBox="1"/>
            <p:nvPr/>
          </p:nvSpPr>
          <p:spPr>
            <a:xfrm>
              <a:off x="5983287" y="1770062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sp>
        <p:nvSpPr>
          <p:cNvPr id="281" name="Google Shape;281;p32"/>
          <p:cNvSpPr txBox="1"/>
          <p:nvPr/>
        </p:nvSpPr>
        <p:spPr>
          <a:xfrm>
            <a:off x="249237" y="4065587"/>
            <a:ext cx="7483475" cy="221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graph: G = (N,E)  - Nodes and Edges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= set of nodes/routers = { u, v, w, x, y, z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= set of links/edges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= { (u,v), (u,x), (v,x), (v,w), (x,w), (x,y), (w,y), (w,z), (y,z) 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B</a:t>
            </a:r>
            <a:endParaRPr/>
          </a:p>
        </p:txBody>
      </p:sp>
      <p:pic>
        <p:nvPicPr>
          <p:cNvPr descr="underline_base" id="287" name="Google Shape;28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837" y="893762"/>
            <a:ext cx="5942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3"/>
          <p:cNvSpPr txBox="1"/>
          <p:nvPr>
            <p:ph type="title"/>
          </p:nvPr>
        </p:nvSpPr>
        <p:spPr>
          <a:xfrm>
            <a:off x="533400" y="219075"/>
            <a:ext cx="77724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Graph abstraction: costs</a:t>
            </a:r>
            <a:endParaRPr/>
          </a:p>
        </p:txBody>
      </p:sp>
      <p:grpSp>
        <p:nvGrpSpPr>
          <p:cNvPr id="289" name="Google Shape;289;p33"/>
          <p:cNvGrpSpPr/>
          <p:nvPr/>
        </p:nvGrpSpPr>
        <p:grpSpPr>
          <a:xfrm>
            <a:off x="920750" y="1495425"/>
            <a:ext cx="3571875" cy="2236787"/>
            <a:chOff x="5019675" y="1700212"/>
            <a:chExt cx="3571875" cy="2236787"/>
          </a:xfrm>
        </p:grpSpPr>
        <p:sp>
          <p:nvSpPr>
            <p:cNvPr id="290" name="Google Shape;290;p33"/>
            <p:cNvSpPr/>
            <p:nvPr/>
          </p:nvSpPr>
          <p:spPr>
            <a:xfrm>
              <a:off x="5019675" y="1700212"/>
              <a:ext cx="3571875" cy="2236787"/>
            </a:xfrm>
            <a:custGeom>
              <a:rect b="b" l="l" r="r" t="t"/>
              <a:pathLst>
                <a:path extrusionOk="0" h="1409" w="2250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5553075" y="2571750"/>
              <a:ext cx="542925" cy="295275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5140325" y="2955925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3" name="Google Shape;293;p33"/>
            <p:cNvCxnSpPr/>
            <p:nvPr/>
          </p:nvCxnSpPr>
          <p:spPr>
            <a:xfrm>
              <a:off x="5140325" y="2944812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4" name="Google Shape;294;p33"/>
            <p:cNvCxnSpPr/>
            <p:nvPr/>
          </p:nvCxnSpPr>
          <p:spPr>
            <a:xfrm>
              <a:off x="5637212" y="2944812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95" name="Google Shape;295;p33"/>
            <p:cNvSpPr txBox="1"/>
            <p:nvPr/>
          </p:nvSpPr>
          <p:spPr>
            <a:xfrm>
              <a:off x="5140325" y="2944812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5135562" y="2851150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5892800" y="3570287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8" name="Google Shape;298;p33"/>
            <p:cNvCxnSpPr/>
            <p:nvPr/>
          </p:nvCxnSpPr>
          <p:spPr>
            <a:xfrm>
              <a:off x="5892800" y="3559175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9" name="Google Shape;299;p33"/>
            <p:cNvCxnSpPr/>
            <p:nvPr/>
          </p:nvCxnSpPr>
          <p:spPr>
            <a:xfrm>
              <a:off x="6389687" y="3559175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00" name="Google Shape;300;p33"/>
            <p:cNvSpPr txBox="1"/>
            <p:nvPr/>
          </p:nvSpPr>
          <p:spPr>
            <a:xfrm>
              <a:off x="5892800" y="3559175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5888037" y="3465512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5886450" y="2474912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3" name="Google Shape;303;p33"/>
            <p:cNvCxnSpPr/>
            <p:nvPr/>
          </p:nvCxnSpPr>
          <p:spPr>
            <a:xfrm>
              <a:off x="5886450" y="2463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4" name="Google Shape;304;p33"/>
            <p:cNvCxnSpPr/>
            <p:nvPr/>
          </p:nvCxnSpPr>
          <p:spPr>
            <a:xfrm>
              <a:off x="6383337" y="246380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05" name="Google Shape;305;p33"/>
            <p:cNvSpPr txBox="1"/>
            <p:nvPr/>
          </p:nvSpPr>
          <p:spPr>
            <a:xfrm>
              <a:off x="5886450" y="2463800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5881687" y="2370137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6970712" y="2468562"/>
              <a:ext cx="495300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8" name="Google Shape;308;p33"/>
            <p:cNvCxnSpPr/>
            <p:nvPr/>
          </p:nvCxnSpPr>
          <p:spPr>
            <a:xfrm>
              <a:off x="6970712" y="245745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9" name="Google Shape;309;p33"/>
            <p:cNvCxnSpPr/>
            <p:nvPr/>
          </p:nvCxnSpPr>
          <p:spPr>
            <a:xfrm>
              <a:off x="7466012" y="2457450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10" name="Google Shape;310;p33"/>
            <p:cNvSpPr txBox="1"/>
            <p:nvPr/>
          </p:nvSpPr>
          <p:spPr>
            <a:xfrm>
              <a:off x="6970712" y="2457450"/>
              <a:ext cx="490537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6975475" y="2368550"/>
              <a:ext cx="495300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6986587" y="3565525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3" name="Google Shape;313;p33"/>
            <p:cNvCxnSpPr/>
            <p:nvPr/>
          </p:nvCxnSpPr>
          <p:spPr>
            <a:xfrm>
              <a:off x="6986587" y="3554412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4" name="Google Shape;314;p33"/>
            <p:cNvCxnSpPr/>
            <p:nvPr/>
          </p:nvCxnSpPr>
          <p:spPr>
            <a:xfrm>
              <a:off x="7483475" y="3554412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15" name="Google Shape;315;p33"/>
            <p:cNvSpPr txBox="1"/>
            <p:nvPr/>
          </p:nvSpPr>
          <p:spPr>
            <a:xfrm>
              <a:off x="6986587" y="3554412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6981825" y="3460750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7883525" y="3024187"/>
              <a:ext cx="496887" cy="1285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8" name="Google Shape;318;p33"/>
            <p:cNvCxnSpPr/>
            <p:nvPr/>
          </p:nvCxnSpPr>
          <p:spPr>
            <a:xfrm>
              <a:off x="7883525" y="3013075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9" name="Google Shape;319;p33"/>
            <p:cNvCxnSpPr/>
            <p:nvPr/>
          </p:nvCxnSpPr>
          <p:spPr>
            <a:xfrm>
              <a:off x="8380412" y="3013075"/>
              <a:ext cx="0" cy="793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20" name="Google Shape;320;p33"/>
            <p:cNvSpPr txBox="1"/>
            <p:nvPr/>
          </p:nvSpPr>
          <p:spPr>
            <a:xfrm>
              <a:off x="7883525" y="3013075"/>
              <a:ext cx="492125" cy="777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7878762" y="2919412"/>
              <a:ext cx="496887" cy="150812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7234237" y="2614612"/>
              <a:ext cx="1587" cy="828675"/>
            </a:xfrm>
            <a:custGeom>
              <a:rect b="b" l="l" r="r" t="t"/>
              <a:pathLst>
                <a:path extrusionOk="0" h="522" w="1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6134100" y="2624137"/>
              <a:ext cx="1587" cy="852487"/>
            </a:xfrm>
            <a:custGeom>
              <a:rect b="b" l="l" r="r" t="t"/>
              <a:pathLst>
                <a:path extrusionOk="0" h="537" w="1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6396037" y="2600325"/>
              <a:ext cx="800100" cy="952500"/>
            </a:xfrm>
            <a:custGeom>
              <a:rect b="b" l="l" r="r" t="t"/>
              <a:pathLst>
                <a:path extrusionOk="0" h="174" w="378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7486650" y="3152775"/>
              <a:ext cx="581025" cy="428625"/>
            </a:xfrm>
            <a:custGeom>
              <a:rect b="b" l="l" r="r" t="t"/>
              <a:pathLst>
                <a:path extrusionOk="0" h="270" w="366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6405562" y="3600450"/>
              <a:ext cx="581025" cy="1587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5467350" y="3086100"/>
              <a:ext cx="438150" cy="419100"/>
            </a:xfrm>
            <a:custGeom>
              <a:rect b="b" l="l" r="r" t="t"/>
              <a:pathLst>
                <a:path extrusionOk="0" h="264" w="276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6396037" y="2505075"/>
              <a:ext cx="581025" cy="1587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7467600" y="2500312"/>
              <a:ext cx="628650" cy="423862"/>
            </a:xfrm>
            <a:custGeom>
              <a:rect b="b" l="l" r="r" t="t"/>
              <a:pathLst>
                <a:path extrusionOk="0" h="267" w="396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5376862" y="1819275"/>
              <a:ext cx="1762125" cy="1023937"/>
            </a:xfrm>
            <a:custGeom>
              <a:rect b="b" l="l" r="r" t="t"/>
              <a:pathLst>
                <a:path extrusionOk="0" h="645" w="1110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1" name="Google Shape;331;p33"/>
            <p:cNvGrpSpPr/>
            <p:nvPr/>
          </p:nvGrpSpPr>
          <p:grpSpPr>
            <a:xfrm>
              <a:off x="5218112" y="2768600"/>
              <a:ext cx="325437" cy="396875"/>
              <a:chOff x="4689475" y="3849687"/>
              <a:chExt cx="330200" cy="396875"/>
            </a:xfrm>
          </p:grpSpPr>
          <p:sp>
            <p:nvSpPr>
              <p:cNvPr id="332" name="Google Shape;332;p33"/>
              <p:cNvSpPr txBox="1"/>
              <p:nvPr/>
            </p:nvSpPr>
            <p:spPr>
              <a:xfrm>
                <a:off x="4733925" y="3952875"/>
                <a:ext cx="228600" cy="2095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33"/>
              <p:cNvSpPr txBox="1"/>
              <p:nvPr/>
            </p:nvSpPr>
            <p:spPr>
              <a:xfrm>
                <a:off x="4689475" y="3849687"/>
                <a:ext cx="3302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endParaRPr/>
              </a:p>
            </p:txBody>
          </p:sp>
        </p:grpSp>
        <p:grpSp>
          <p:nvGrpSpPr>
            <p:cNvPr id="334" name="Google Shape;334;p33"/>
            <p:cNvGrpSpPr/>
            <p:nvPr/>
          </p:nvGrpSpPr>
          <p:grpSpPr>
            <a:xfrm>
              <a:off x="7081837" y="3378200"/>
              <a:ext cx="311150" cy="396875"/>
              <a:chOff x="4695825" y="3849687"/>
              <a:chExt cx="315912" cy="396875"/>
            </a:xfrm>
          </p:grpSpPr>
          <p:sp>
            <p:nvSpPr>
              <p:cNvPr id="335" name="Google Shape;335;p33"/>
              <p:cNvSpPr txBox="1"/>
              <p:nvPr/>
            </p:nvSpPr>
            <p:spPr>
              <a:xfrm>
                <a:off x="4733925" y="3952875"/>
                <a:ext cx="225425" cy="2095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33"/>
              <p:cNvSpPr txBox="1"/>
              <p:nvPr/>
            </p:nvSpPr>
            <p:spPr>
              <a:xfrm>
                <a:off x="4695825" y="3849687"/>
                <a:ext cx="315912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/>
              </a:p>
            </p:txBody>
          </p:sp>
        </p:grpSp>
        <p:grpSp>
          <p:nvGrpSpPr>
            <p:cNvPr id="337" name="Google Shape;337;p33"/>
            <p:cNvGrpSpPr/>
            <p:nvPr/>
          </p:nvGrpSpPr>
          <p:grpSpPr>
            <a:xfrm>
              <a:off x="5988050" y="3325812"/>
              <a:ext cx="336550" cy="457200"/>
              <a:chOff x="4684712" y="3802062"/>
              <a:chExt cx="338137" cy="457200"/>
            </a:xfrm>
          </p:grpSpPr>
          <p:sp>
            <p:nvSpPr>
              <p:cNvPr id="338" name="Google Shape;338;p33"/>
              <p:cNvSpPr txBox="1"/>
              <p:nvPr/>
            </p:nvSpPr>
            <p:spPr>
              <a:xfrm>
                <a:off x="4733925" y="3952875"/>
                <a:ext cx="228600" cy="2095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33"/>
              <p:cNvSpPr txBox="1"/>
              <p:nvPr/>
            </p:nvSpPr>
            <p:spPr>
              <a:xfrm>
                <a:off x="4684712" y="3802062"/>
                <a:ext cx="338137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/>
              </a:p>
            </p:txBody>
          </p:sp>
        </p:grpSp>
        <p:grpSp>
          <p:nvGrpSpPr>
            <p:cNvPr id="340" name="Google Shape;340;p33"/>
            <p:cNvGrpSpPr/>
            <p:nvPr/>
          </p:nvGrpSpPr>
          <p:grpSpPr>
            <a:xfrm>
              <a:off x="7045325" y="2282825"/>
              <a:ext cx="368300" cy="396875"/>
              <a:chOff x="4668837" y="3849687"/>
              <a:chExt cx="373062" cy="396875"/>
            </a:xfrm>
          </p:grpSpPr>
          <p:sp>
            <p:nvSpPr>
              <p:cNvPr id="341" name="Google Shape;341;p33"/>
              <p:cNvSpPr txBox="1"/>
              <p:nvPr/>
            </p:nvSpPr>
            <p:spPr>
              <a:xfrm>
                <a:off x="4733925" y="3952875"/>
                <a:ext cx="231775" cy="2095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33"/>
              <p:cNvSpPr txBox="1"/>
              <p:nvPr/>
            </p:nvSpPr>
            <p:spPr>
              <a:xfrm>
                <a:off x="4668837" y="3849687"/>
                <a:ext cx="373062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/>
              </a:p>
            </p:txBody>
          </p:sp>
        </p:grpSp>
        <p:grpSp>
          <p:nvGrpSpPr>
            <p:cNvPr id="343" name="Google Shape;343;p33"/>
            <p:cNvGrpSpPr/>
            <p:nvPr/>
          </p:nvGrpSpPr>
          <p:grpSpPr>
            <a:xfrm>
              <a:off x="5986462" y="2282825"/>
              <a:ext cx="311150" cy="396875"/>
              <a:chOff x="4695825" y="3849687"/>
              <a:chExt cx="315912" cy="396875"/>
            </a:xfrm>
          </p:grpSpPr>
          <p:sp>
            <p:nvSpPr>
              <p:cNvPr id="344" name="Google Shape;344;p33"/>
              <p:cNvSpPr txBox="1"/>
              <p:nvPr/>
            </p:nvSpPr>
            <p:spPr>
              <a:xfrm>
                <a:off x="4733925" y="3952875"/>
                <a:ext cx="225425" cy="2095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33"/>
              <p:cNvSpPr txBox="1"/>
              <p:nvPr/>
            </p:nvSpPr>
            <p:spPr>
              <a:xfrm>
                <a:off x="4695825" y="3849687"/>
                <a:ext cx="315912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/>
              </a:p>
            </p:txBody>
          </p:sp>
        </p:grpSp>
        <p:grpSp>
          <p:nvGrpSpPr>
            <p:cNvPr id="346" name="Google Shape;346;p33"/>
            <p:cNvGrpSpPr/>
            <p:nvPr/>
          </p:nvGrpSpPr>
          <p:grpSpPr>
            <a:xfrm>
              <a:off x="7977187" y="2787650"/>
              <a:ext cx="336550" cy="457200"/>
              <a:chOff x="4681537" y="3802062"/>
              <a:chExt cx="339725" cy="457200"/>
            </a:xfrm>
          </p:grpSpPr>
          <p:sp>
            <p:nvSpPr>
              <p:cNvPr id="347" name="Google Shape;347;p33"/>
              <p:cNvSpPr txBox="1"/>
              <p:nvPr/>
            </p:nvSpPr>
            <p:spPr>
              <a:xfrm>
                <a:off x="4733925" y="3952875"/>
                <a:ext cx="225425" cy="2095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33"/>
              <p:cNvSpPr txBox="1"/>
              <p:nvPr/>
            </p:nvSpPr>
            <p:spPr>
              <a:xfrm>
                <a:off x="4681537" y="3802062"/>
                <a:ext cx="339725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/>
              </a:p>
            </p:txBody>
          </p:sp>
        </p:grpSp>
        <p:sp>
          <p:nvSpPr>
            <p:cNvPr id="349" name="Google Shape;349;p33"/>
            <p:cNvSpPr txBox="1"/>
            <p:nvPr/>
          </p:nvSpPr>
          <p:spPr>
            <a:xfrm>
              <a:off x="5545137" y="2489200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50" name="Google Shape;350;p33"/>
            <p:cNvSpPr txBox="1"/>
            <p:nvPr/>
          </p:nvSpPr>
          <p:spPr>
            <a:xfrm>
              <a:off x="6097587" y="2836862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51" name="Google Shape;351;p33"/>
            <p:cNvSpPr txBox="1"/>
            <p:nvPr/>
          </p:nvSpPr>
          <p:spPr>
            <a:xfrm>
              <a:off x="5407025" y="3175000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52" name="Google Shape;352;p33"/>
            <p:cNvSpPr txBox="1"/>
            <p:nvPr/>
          </p:nvSpPr>
          <p:spPr>
            <a:xfrm>
              <a:off x="6707187" y="2984500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53" name="Google Shape;353;p33"/>
            <p:cNvSpPr txBox="1"/>
            <p:nvPr/>
          </p:nvSpPr>
          <p:spPr>
            <a:xfrm>
              <a:off x="6607175" y="3546475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54" name="Google Shape;354;p33"/>
            <p:cNvSpPr txBox="1"/>
            <p:nvPr/>
          </p:nvSpPr>
          <p:spPr>
            <a:xfrm>
              <a:off x="7178675" y="2865437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55" name="Google Shape;355;p33"/>
            <p:cNvSpPr txBox="1"/>
            <p:nvPr/>
          </p:nvSpPr>
          <p:spPr>
            <a:xfrm>
              <a:off x="7750175" y="3284537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56" name="Google Shape;356;p33"/>
            <p:cNvSpPr txBox="1"/>
            <p:nvPr/>
          </p:nvSpPr>
          <p:spPr>
            <a:xfrm>
              <a:off x="7707312" y="2432050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57" name="Google Shape;357;p33"/>
            <p:cNvSpPr txBox="1"/>
            <p:nvPr/>
          </p:nvSpPr>
          <p:spPr>
            <a:xfrm>
              <a:off x="6540500" y="2193925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58" name="Google Shape;358;p33"/>
            <p:cNvSpPr txBox="1"/>
            <p:nvPr/>
          </p:nvSpPr>
          <p:spPr>
            <a:xfrm>
              <a:off x="5983287" y="1770062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sp>
        <p:nvSpPr>
          <p:cNvPr id="359" name="Google Shape;359;p33"/>
          <p:cNvSpPr txBox="1"/>
          <p:nvPr/>
        </p:nvSpPr>
        <p:spPr>
          <a:xfrm>
            <a:off x="4752975" y="1465262"/>
            <a:ext cx="4167187" cy="2676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c(x,x’) = cost of link (x,x’)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e.g., c(w,z) =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cost could always be 1, or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inversely related to bandwidth,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or inversely related 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congestion</a:t>
            </a:r>
            <a:endParaRPr/>
          </a:p>
        </p:txBody>
      </p:sp>
      <p:sp>
        <p:nvSpPr>
          <p:cNvPr id="360" name="Google Shape;360;p33"/>
          <p:cNvSpPr txBox="1"/>
          <p:nvPr/>
        </p:nvSpPr>
        <p:spPr>
          <a:xfrm>
            <a:off x="234950" y="4227512"/>
            <a:ext cx="89090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of path (x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,…, x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c(x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,x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 c(x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,x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 … + c(x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p-1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,x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</a:t>
            </a:r>
            <a:endParaRPr/>
          </a:p>
        </p:txBody>
      </p:sp>
      <p:sp>
        <p:nvSpPr>
          <p:cNvPr id="361" name="Google Shape;361;p33"/>
          <p:cNvSpPr txBox="1"/>
          <p:nvPr/>
        </p:nvSpPr>
        <p:spPr>
          <a:xfrm>
            <a:off x="792162" y="4981575"/>
            <a:ext cx="7569200" cy="974725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abin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key question: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what is the least-cost path between u and z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abin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routing algorithm: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algorithm that finds that least cost path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B</a:t>
            </a:r>
            <a:endParaRPr/>
          </a:p>
        </p:txBody>
      </p:sp>
      <p:pic>
        <p:nvPicPr>
          <p:cNvPr descr="underline_base" id="367" name="Google Shape;36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662" y="801687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4"/>
          <p:cNvSpPr txBox="1"/>
          <p:nvPr>
            <p:ph type="title"/>
          </p:nvPr>
        </p:nvSpPr>
        <p:spPr>
          <a:xfrm>
            <a:off x="533400" y="174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Routing algorithm classification</a:t>
            </a:r>
            <a:endParaRPr/>
          </a:p>
        </p:txBody>
      </p:sp>
      <p:sp>
        <p:nvSpPr>
          <p:cNvPr id="369" name="Google Shape;369;p34"/>
          <p:cNvSpPr txBox="1"/>
          <p:nvPr>
            <p:ph idx="1" type="body"/>
          </p:nvPr>
        </p:nvSpPr>
        <p:spPr>
          <a:xfrm>
            <a:off x="522287" y="1371600"/>
            <a:ext cx="4216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Q: global or decentralized information?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960"/>
              </a:spcBef>
              <a:spcAft>
                <a:spcPts val="0"/>
              </a:spcAft>
              <a:buSzPts val="1560"/>
              <a:buNone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global: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all routers have complete topology, link cost info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“link state” algorithms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decentralized: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router knows physically-connected neighbors, link costs to neighbors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iterative process of computation, exchange of info with neighbors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“distance vector” algorithms</a:t>
            </a:r>
            <a:endParaRPr/>
          </a:p>
        </p:txBody>
      </p:sp>
      <p:sp>
        <p:nvSpPr>
          <p:cNvPr id="370" name="Google Shape;370;p34"/>
          <p:cNvSpPr txBox="1"/>
          <p:nvPr>
            <p:ph idx="1" type="body"/>
          </p:nvPr>
        </p:nvSpPr>
        <p:spPr>
          <a:xfrm>
            <a:off x="4838700" y="1347787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Q: static or dynamic?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960"/>
              </a:spcBef>
              <a:spcAft>
                <a:spcPts val="0"/>
              </a:spcAft>
              <a:buSzPts val="1560"/>
              <a:buNone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static: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routes change slowly over time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dynamic: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routes change more quickly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periodic update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 response to link cost changes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"/>
          <p:cNvSpPr txBox="1"/>
          <p:nvPr>
            <p:ph idx="1" type="body"/>
          </p:nvPr>
        </p:nvSpPr>
        <p:spPr>
          <a:xfrm>
            <a:off x="447675" y="1139825"/>
            <a:ext cx="8439150" cy="544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1" i="0" lang="en-US" sz="28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Centralized Routing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all interconnection information is generated and maintained at a single central station 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that station then broadcasts this information to all network nodes, so they can define their own routing tables 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one way to maintain the central information is through </a:t>
            </a:r>
            <a:r>
              <a:rPr b="1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routing matrix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</p:txBody>
      </p:sp>
      <p:pic>
        <p:nvPicPr>
          <p:cNvPr descr="underline_base" id="376" name="Google Shape;37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662" y="801687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5"/>
          <p:cNvSpPr txBox="1"/>
          <p:nvPr>
            <p:ph type="title"/>
          </p:nvPr>
        </p:nvSpPr>
        <p:spPr>
          <a:xfrm>
            <a:off x="533400" y="174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Routing algorithm classification</a:t>
            </a:r>
            <a:endParaRPr/>
          </a:p>
        </p:txBody>
      </p:sp>
      <p:sp>
        <p:nvSpPr>
          <p:cNvPr id="378" name="Google Shape;378;p3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B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"/>
          <p:cNvSpPr txBox="1"/>
          <p:nvPr>
            <p:ph idx="1" type="body"/>
          </p:nvPr>
        </p:nvSpPr>
        <p:spPr>
          <a:xfrm>
            <a:off x="447675" y="1139825"/>
            <a:ext cx="84391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1" i="0" lang="en-US" sz="28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Centralized Routing</a:t>
            </a:r>
            <a:endParaRPr/>
          </a:p>
        </p:txBody>
      </p:sp>
      <p:sp>
        <p:nvSpPr>
          <p:cNvPr id="384" name="Google Shape;384;p36"/>
          <p:cNvSpPr txBox="1"/>
          <p:nvPr/>
        </p:nvSpPr>
        <p:spPr>
          <a:xfrm>
            <a:off x="1214437" y="4786312"/>
            <a:ext cx="66595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Routing Matrix for the Example Network</a:t>
            </a:r>
            <a:endParaRPr/>
          </a:p>
        </p:txBody>
      </p:sp>
      <p:pic>
        <p:nvPicPr>
          <p:cNvPr descr="6814f10x21" id="385" name="Google Shape;38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325" y="1979612"/>
            <a:ext cx="7421562" cy="261937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underline_base" id="386" name="Google Shape;38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662" y="801687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6"/>
          <p:cNvSpPr txBox="1"/>
          <p:nvPr>
            <p:ph type="title"/>
          </p:nvPr>
        </p:nvSpPr>
        <p:spPr>
          <a:xfrm>
            <a:off x="533400" y="174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Routing algorithm classification</a:t>
            </a:r>
            <a:endParaRPr/>
          </a:p>
        </p:txBody>
      </p:sp>
      <p:sp>
        <p:nvSpPr>
          <p:cNvPr id="388" name="Google Shape;388;p36"/>
          <p:cNvSpPr txBox="1"/>
          <p:nvPr/>
        </p:nvSpPr>
        <p:spPr>
          <a:xfrm>
            <a:off x="5576887" y="64833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4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3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19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16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20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23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7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5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8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2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5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4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22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