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  <p:sldMasterId id="2147483668" r:id="rId12"/>
    <p:sldMasterId id="2147483669" r:id="rId13"/>
    <p:sldMasterId id="2147483670" r:id="rId14"/>
    <p:sldMasterId id="2147483671" r:id="rId15"/>
    <p:sldMasterId id="2147483672" r:id="rId16"/>
    <p:sldMasterId id="2147483673" r:id="rId17"/>
    <p:sldMasterId id="2147483674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  <p:sldId id="324" r:id="rId88"/>
  </p:sldIdLst>
  <p:sldSz cy="6858000" cx="9144000"/>
  <p:notesSz cx="7315200" cy="9601200"/>
  <p:embeddedFontLst>
    <p:embeddedFont>
      <p:font typeface="Arimo"/>
      <p:regular r:id="rId89"/>
      <p:bold r:id="rId90"/>
      <p:italic r:id="rId91"/>
      <p:boldItalic r:id="rId92"/>
    </p:embeddedFont>
    <p:embeddedFont>
      <p:font typeface="Cabin"/>
      <p:regular r:id="rId93"/>
      <p:bold r:id="rId94"/>
      <p:italic r:id="rId95"/>
      <p:boldItalic r:id="rId96"/>
    </p:embeddedFont>
    <p:embeddedFont>
      <p:font typeface="Tahoma"/>
      <p:regular r:id="rId97"/>
      <p:bold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AF6A6E-5023-4CB2-BBF0-4CFA5F02C6BA}">
  <a:tblStyle styleId="{94AF6A6E-5023-4CB2-BBF0-4CFA5F02C6B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1.xml"/><Relationship Id="rId42" Type="http://schemas.openxmlformats.org/officeDocument/2006/relationships/slide" Target="slides/slide23.xml"/><Relationship Id="rId41" Type="http://schemas.openxmlformats.org/officeDocument/2006/relationships/slide" Target="slides/slide22.xml"/><Relationship Id="rId44" Type="http://schemas.openxmlformats.org/officeDocument/2006/relationships/slide" Target="slides/slide25.xml"/><Relationship Id="rId43" Type="http://schemas.openxmlformats.org/officeDocument/2006/relationships/slide" Target="slides/slide24.xml"/><Relationship Id="rId46" Type="http://schemas.openxmlformats.org/officeDocument/2006/relationships/slide" Target="slides/slide27.xml"/><Relationship Id="rId45" Type="http://schemas.openxmlformats.org/officeDocument/2006/relationships/slide" Target="slides/slide26.xml"/><Relationship Id="rId48" Type="http://schemas.openxmlformats.org/officeDocument/2006/relationships/slide" Target="slides/slide29.xml"/><Relationship Id="rId47" Type="http://schemas.openxmlformats.org/officeDocument/2006/relationships/slide" Target="slides/slide28.xml"/><Relationship Id="rId49" Type="http://schemas.openxmlformats.org/officeDocument/2006/relationships/slide" Target="slides/slide30.xml"/><Relationship Id="rId31" Type="http://schemas.openxmlformats.org/officeDocument/2006/relationships/slide" Target="slides/slide12.xml"/><Relationship Id="rId30" Type="http://schemas.openxmlformats.org/officeDocument/2006/relationships/slide" Target="slides/slide11.xml"/><Relationship Id="rId33" Type="http://schemas.openxmlformats.org/officeDocument/2006/relationships/slide" Target="slides/slide14.xml"/><Relationship Id="rId32" Type="http://schemas.openxmlformats.org/officeDocument/2006/relationships/slide" Target="slides/slide13.xml"/><Relationship Id="rId35" Type="http://schemas.openxmlformats.org/officeDocument/2006/relationships/slide" Target="slides/slide16.xml"/><Relationship Id="rId34" Type="http://schemas.openxmlformats.org/officeDocument/2006/relationships/slide" Target="slides/slide15.xml"/><Relationship Id="rId37" Type="http://schemas.openxmlformats.org/officeDocument/2006/relationships/slide" Target="slides/slide18.xml"/><Relationship Id="rId36" Type="http://schemas.openxmlformats.org/officeDocument/2006/relationships/slide" Target="slides/slide17.xml"/><Relationship Id="rId39" Type="http://schemas.openxmlformats.org/officeDocument/2006/relationships/slide" Target="slides/slide20.xml"/><Relationship Id="rId38" Type="http://schemas.openxmlformats.org/officeDocument/2006/relationships/slide" Target="slides/slide19.xml"/><Relationship Id="rId20" Type="http://schemas.openxmlformats.org/officeDocument/2006/relationships/slide" Target="slides/slide1.xml"/><Relationship Id="rId22" Type="http://schemas.openxmlformats.org/officeDocument/2006/relationships/slide" Target="slides/slide3.xml"/><Relationship Id="rId21" Type="http://schemas.openxmlformats.org/officeDocument/2006/relationships/slide" Target="slides/slide2.xml"/><Relationship Id="rId24" Type="http://schemas.openxmlformats.org/officeDocument/2006/relationships/slide" Target="slides/slide5.xml"/><Relationship Id="rId23" Type="http://schemas.openxmlformats.org/officeDocument/2006/relationships/slide" Target="slides/slide4.xml"/><Relationship Id="rId26" Type="http://schemas.openxmlformats.org/officeDocument/2006/relationships/slide" Target="slides/slide7.xml"/><Relationship Id="rId25" Type="http://schemas.openxmlformats.org/officeDocument/2006/relationships/slide" Target="slides/slide6.xml"/><Relationship Id="rId28" Type="http://schemas.openxmlformats.org/officeDocument/2006/relationships/slide" Target="slides/slide9.xml"/><Relationship Id="rId27" Type="http://schemas.openxmlformats.org/officeDocument/2006/relationships/slide" Target="slides/slide8.xml"/><Relationship Id="rId29" Type="http://schemas.openxmlformats.org/officeDocument/2006/relationships/slide" Target="slides/slide10.xml"/><Relationship Id="rId95" Type="http://schemas.openxmlformats.org/officeDocument/2006/relationships/font" Target="fonts/Cabin-italic.fntdata"/><Relationship Id="rId94" Type="http://schemas.openxmlformats.org/officeDocument/2006/relationships/font" Target="fonts/Cabin-bold.fntdata"/><Relationship Id="rId97" Type="http://schemas.openxmlformats.org/officeDocument/2006/relationships/font" Target="fonts/Tahoma-regular.fntdata"/><Relationship Id="rId96" Type="http://schemas.openxmlformats.org/officeDocument/2006/relationships/font" Target="fonts/Cabin-boldItalic.fntdata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98" Type="http://schemas.openxmlformats.org/officeDocument/2006/relationships/font" Target="fonts/Tahoma-bold.fntdata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91" Type="http://schemas.openxmlformats.org/officeDocument/2006/relationships/font" Target="fonts/Arimo-italic.fntdata"/><Relationship Id="rId90" Type="http://schemas.openxmlformats.org/officeDocument/2006/relationships/font" Target="fonts/Arimo-bold.fntdata"/><Relationship Id="rId93" Type="http://schemas.openxmlformats.org/officeDocument/2006/relationships/font" Target="fonts/Cabin-regular.fntdata"/><Relationship Id="rId92" Type="http://schemas.openxmlformats.org/officeDocument/2006/relationships/font" Target="fonts/Arimo-boldItalic.fntdata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notesMaster" Target="notesMasters/notesMaster1.xml"/><Relationship Id="rId18" Type="http://schemas.openxmlformats.org/officeDocument/2006/relationships/slideMaster" Target="slideMasters/slideMaster14.xml"/><Relationship Id="rId84" Type="http://schemas.openxmlformats.org/officeDocument/2006/relationships/slide" Target="slides/slide65.xml"/><Relationship Id="rId83" Type="http://schemas.openxmlformats.org/officeDocument/2006/relationships/slide" Target="slides/slide64.xml"/><Relationship Id="rId86" Type="http://schemas.openxmlformats.org/officeDocument/2006/relationships/slide" Target="slides/slide67.xml"/><Relationship Id="rId85" Type="http://schemas.openxmlformats.org/officeDocument/2006/relationships/slide" Target="slides/slide66.xml"/><Relationship Id="rId88" Type="http://schemas.openxmlformats.org/officeDocument/2006/relationships/slide" Target="slides/slide69.xml"/><Relationship Id="rId87" Type="http://schemas.openxmlformats.org/officeDocument/2006/relationships/slide" Target="slides/slide68.xml"/><Relationship Id="rId89" Type="http://schemas.openxmlformats.org/officeDocument/2006/relationships/font" Target="fonts/Arimo-regular.fntdata"/><Relationship Id="rId80" Type="http://schemas.openxmlformats.org/officeDocument/2006/relationships/slide" Target="slides/slide61.xml"/><Relationship Id="rId82" Type="http://schemas.openxmlformats.org/officeDocument/2006/relationships/slide" Target="slides/slide63.xml"/><Relationship Id="rId81" Type="http://schemas.openxmlformats.org/officeDocument/2006/relationships/slide" Target="slides/slide62.xml"/><Relationship Id="rId1" Type="http://schemas.openxmlformats.org/officeDocument/2006/relationships/theme" Target="theme/theme10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54.xml"/><Relationship Id="rId72" Type="http://schemas.openxmlformats.org/officeDocument/2006/relationships/slide" Target="slides/slide53.xml"/><Relationship Id="rId75" Type="http://schemas.openxmlformats.org/officeDocument/2006/relationships/slide" Target="slides/slide56.xml"/><Relationship Id="rId74" Type="http://schemas.openxmlformats.org/officeDocument/2006/relationships/slide" Target="slides/slide55.xml"/><Relationship Id="rId77" Type="http://schemas.openxmlformats.org/officeDocument/2006/relationships/slide" Target="slides/slide58.xml"/><Relationship Id="rId76" Type="http://schemas.openxmlformats.org/officeDocument/2006/relationships/slide" Target="slides/slide57.xml"/><Relationship Id="rId79" Type="http://schemas.openxmlformats.org/officeDocument/2006/relationships/slide" Target="slides/slide60.xml"/><Relationship Id="rId78" Type="http://schemas.openxmlformats.org/officeDocument/2006/relationships/slide" Target="slides/slide59.xml"/><Relationship Id="rId71" Type="http://schemas.openxmlformats.org/officeDocument/2006/relationships/slide" Target="slides/slide52.xml"/><Relationship Id="rId70" Type="http://schemas.openxmlformats.org/officeDocument/2006/relationships/slide" Target="slides/slide51.xml"/><Relationship Id="rId62" Type="http://schemas.openxmlformats.org/officeDocument/2006/relationships/slide" Target="slides/slide43.xml"/><Relationship Id="rId61" Type="http://schemas.openxmlformats.org/officeDocument/2006/relationships/slide" Target="slides/slide42.xml"/><Relationship Id="rId64" Type="http://schemas.openxmlformats.org/officeDocument/2006/relationships/slide" Target="slides/slide45.xml"/><Relationship Id="rId63" Type="http://schemas.openxmlformats.org/officeDocument/2006/relationships/slide" Target="slides/slide44.xml"/><Relationship Id="rId66" Type="http://schemas.openxmlformats.org/officeDocument/2006/relationships/slide" Target="slides/slide47.xml"/><Relationship Id="rId65" Type="http://schemas.openxmlformats.org/officeDocument/2006/relationships/slide" Target="slides/slide46.xml"/><Relationship Id="rId68" Type="http://schemas.openxmlformats.org/officeDocument/2006/relationships/slide" Target="slides/slide49.xml"/><Relationship Id="rId67" Type="http://schemas.openxmlformats.org/officeDocument/2006/relationships/slide" Target="slides/slide48.xml"/><Relationship Id="rId60" Type="http://schemas.openxmlformats.org/officeDocument/2006/relationships/slide" Target="slides/slide41.xml"/><Relationship Id="rId69" Type="http://schemas.openxmlformats.org/officeDocument/2006/relationships/slide" Target="slides/slide50.xml"/><Relationship Id="rId51" Type="http://schemas.openxmlformats.org/officeDocument/2006/relationships/slide" Target="slides/slide32.xml"/><Relationship Id="rId50" Type="http://schemas.openxmlformats.org/officeDocument/2006/relationships/slide" Target="slides/slide31.xml"/><Relationship Id="rId53" Type="http://schemas.openxmlformats.org/officeDocument/2006/relationships/slide" Target="slides/slide34.xml"/><Relationship Id="rId52" Type="http://schemas.openxmlformats.org/officeDocument/2006/relationships/slide" Target="slides/slide33.xml"/><Relationship Id="rId55" Type="http://schemas.openxmlformats.org/officeDocument/2006/relationships/slide" Target="slides/slide36.xml"/><Relationship Id="rId54" Type="http://schemas.openxmlformats.org/officeDocument/2006/relationships/slide" Target="slides/slide35.xml"/><Relationship Id="rId57" Type="http://schemas.openxmlformats.org/officeDocument/2006/relationships/slide" Target="slides/slide38.xml"/><Relationship Id="rId56" Type="http://schemas.openxmlformats.org/officeDocument/2006/relationships/slide" Target="slides/slide37.xml"/><Relationship Id="rId59" Type="http://schemas.openxmlformats.org/officeDocument/2006/relationships/slide" Target="slides/slide40.xml"/><Relationship Id="rId58" Type="http://schemas.openxmlformats.org/officeDocument/2006/relationships/slide" Target="slides/slide3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5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5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5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5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5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5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5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5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5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5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5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5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6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6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6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6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6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6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6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6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6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6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6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6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6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6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6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6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6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6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27" name="Google Shape;127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 rot="5400000">
            <a:off x="4318793" y="2272507"/>
            <a:ext cx="6030913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 rot="5400000">
            <a:off x="356393" y="405607"/>
            <a:ext cx="6030913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495800" y="16113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3" type="body"/>
          </p:nvPr>
        </p:nvSpPr>
        <p:spPr>
          <a:xfrm>
            <a:off x="4495800" y="40116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4958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1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8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9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1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3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7" Type="http://schemas.openxmlformats.org/officeDocument/2006/relationships/image" Target="../media/image11.png"/><Relationship Id="rId16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jp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jp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9" Type="http://schemas.openxmlformats.org/officeDocument/2006/relationships/image" Target="../media/image4.png"/><Relationship Id="rId5" Type="http://schemas.openxmlformats.org/officeDocument/2006/relationships/image" Target="../media/image31.jpg"/><Relationship Id="rId6" Type="http://schemas.openxmlformats.org/officeDocument/2006/relationships/image" Target="../media/image33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jp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jp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5.jpg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6.png"/><Relationship Id="rId4" Type="http://schemas.openxmlformats.org/officeDocument/2006/relationships/image" Target="../media/image2.png"/><Relationship Id="rId5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4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51.png"/><Relationship Id="rId5" Type="http://schemas.openxmlformats.org/officeDocument/2006/relationships/image" Target="../media/image19.png"/><Relationship Id="rId6" Type="http://schemas.openxmlformats.org/officeDocument/2006/relationships/image" Target="../media/image50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Relationship Id="rId5" Type="http://schemas.openxmlformats.org/officeDocument/2006/relationships/image" Target="../media/image50.png"/><Relationship Id="rId6" Type="http://schemas.openxmlformats.org/officeDocument/2006/relationships/image" Target="../media/image52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6.jp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7.jpg"/><Relationship Id="rId4" Type="http://schemas.openxmlformats.org/officeDocument/2006/relationships/image" Target="../media/image58.jpg"/><Relationship Id="rId5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512762" y="619125"/>
            <a:ext cx="7829550" cy="606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 and Computer Networks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200"/>
              <a:buFont typeface="Times New Roman"/>
              <a:buNone/>
            </a:pPr>
            <a:br>
              <a:rPr b="1" i="0" lang="en-US" sz="12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Link Layer</a:t>
            </a:r>
            <a:endParaRPr b="0" i="0" sz="44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PART-A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Aiman Hanna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Software Engineering 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Concordia University, Montreal, Canada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slides has  mainly been extracted, modified and updated from original slides of :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Networking: A Top Down Approach,  6th edition  Jim Kurose, Keith Ross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Addison-Wesley, 2013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 materials have been extracted, modified and updated from: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Communications and Networking, 3e by William A. Shay 2005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1996-2013 J.F Kurose and K.W. Ross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2005 William A. Shay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2018 Aiman Hanna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</a:t>
            </a:r>
            <a:endParaRPr/>
          </a:p>
        </p:txBody>
      </p:sp>
      <p:pic>
        <p:nvPicPr>
          <p:cNvPr descr="logo.png"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512" y="280987"/>
            <a:ext cx="2424112" cy="60325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68" name="Google Shape;168;p28"/>
          <p:cNvGrpSpPr/>
          <p:nvPr/>
        </p:nvGrpSpPr>
        <p:grpSpPr>
          <a:xfrm>
            <a:off x="2463800" y="3090862"/>
            <a:ext cx="3808412" cy="325437"/>
            <a:chOff x="0" y="0"/>
            <a:chExt cx="2147483647" cy="2147483646"/>
          </a:xfrm>
        </p:grpSpPr>
        <p:pic>
          <p:nvPicPr>
            <p:cNvPr descr="underline_base" id="169" name="Google Shape;169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derline_base" id="170" name="Google Shape;170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35206" y="1005648885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774" name="Google Shape;7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9366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37"/>
          <p:cNvSpPr txBox="1"/>
          <p:nvPr>
            <p:ph type="title"/>
          </p:nvPr>
        </p:nvSpPr>
        <p:spPr>
          <a:xfrm>
            <a:off x="469900" y="285750"/>
            <a:ext cx="533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Parity checking</a:t>
            </a:r>
            <a:endParaRPr/>
          </a:p>
        </p:txBody>
      </p:sp>
      <p:sp>
        <p:nvSpPr>
          <p:cNvPr id="776" name="Google Shape;776;p37"/>
          <p:cNvSpPr txBox="1"/>
          <p:nvPr/>
        </p:nvSpPr>
        <p:spPr>
          <a:xfrm>
            <a:off x="661987" y="1416050"/>
            <a:ext cx="80010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❖"/>
            </a:pPr>
            <a:r>
              <a:rPr b="0" i="1" lang="en-US" sz="2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simple/naïve </a:t>
            </a:r>
            <a:endParaRPr/>
          </a:p>
          <a:p>
            <a:pPr indent="-555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33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❖"/>
            </a:pP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 additional bits along with data </a:t>
            </a:r>
            <a:endParaRPr/>
          </a:p>
          <a:p>
            <a:pPr indent="-2333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33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❖"/>
            </a:pP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value of those additional bits depend on the</a:t>
            </a:r>
            <a:b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data itself</a:t>
            </a:r>
            <a:endParaRPr/>
          </a:p>
          <a:p>
            <a:pPr indent="-555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33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❖"/>
            </a:pP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theoretically, if data is alerted, the value of the </a:t>
            </a:r>
            <a:b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additional bits will no longer correspond to the </a:t>
            </a:r>
            <a:b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new data</a:t>
            </a:r>
            <a:endParaRPr b="0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782" name="Google Shape;7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9366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8"/>
          <p:cNvSpPr txBox="1"/>
          <p:nvPr>
            <p:ph type="title"/>
          </p:nvPr>
        </p:nvSpPr>
        <p:spPr>
          <a:xfrm>
            <a:off x="469900" y="285750"/>
            <a:ext cx="533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Parity checking</a:t>
            </a:r>
            <a:endParaRPr/>
          </a:p>
        </p:txBody>
      </p:sp>
      <p:sp>
        <p:nvSpPr>
          <p:cNvPr id="784" name="Google Shape;784;p38"/>
          <p:cNvSpPr txBox="1"/>
          <p:nvPr/>
        </p:nvSpPr>
        <p:spPr>
          <a:xfrm>
            <a:off x="661987" y="1416050"/>
            <a:ext cx="7599362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Single-bit parity:</a:t>
            </a:r>
            <a:r>
              <a:rPr b="1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333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detect single bit errors</a:t>
            </a:r>
            <a:endParaRPr/>
          </a:p>
          <a:p>
            <a:pPr indent="-2333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parity checking – </a:t>
            </a: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even parity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&amp; </a:t>
            </a: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odd parity</a:t>
            </a:r>
            <a:endParaRPr/>
          </a:p>
          <a:p>
            <a:pPr indent="-2333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</a:t>
            </a: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parity bit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added to achieve that </a:t>
            </a:r>
            <a:endParaRPr/>
          </a:p>
        </p:txBody>
      </p:sp>
      <p:sp>
        <p:nvSpPr>
          <p:cNvPr id="785" name="Google Shape;785;p38"/>
          <p:cNvSpPr txBox="1"/>
          <p:nvPr/>
        </p:nvSpPr>
        <p:spPr>
          <a:xfrm>
            <a:off x="1157287" y="5715000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Detecting Single-bit Errors Using Even Parity Checking </a:t>
            </a:r>
            <a:endParaRPr/>
          </a:p>
        </p:txBody>
      </p:sp>
      <p:pic>
        <p:nvPicPr>
          <p:cNvPr descr="parity.jpg" id="786" name="Google Shape;78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637" y="3530600"/>
            <a:ext cx="6400800" cy="20748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9"/>
          <p:cNvSpPr txBox="1"/>
          <p:nvPr>
            <p:ph idx="1" type="body"/>
          </p:nvPr>
        </p:nvSpPr>
        <p:spPr>
          <a:xfrm>
            <a:off x="447675" y="1236662"/>
            <a:ext cx="8439150" cy="484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errors can a parity check detect?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Assume the use of even parity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Sent: 10100010 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Received: 1010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 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•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Sent: 10011110 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Received: 10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1110 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☑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Sent: 10001110 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Received: 1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1110 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 •</a:t>
            </a:r>
            <a:endParaRPr b="1" i="0" sz="2400" u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Sent: 10001110 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Received: 1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1110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☑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1" i="0" sz="2400" u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≡ Errors detected</a:t>
            </a:r>
            <a:r>
              <a:rPr b="1" i="0" lang="en-US" sz="2400" u="none">
                <a:solidFill>
                  <a:srgbClr val="0033CC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☑ </a:t>
            </a:r>
            <a:r>
              <a:rPr b="1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≡ No errors detected</a:t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that all the above examples do have errors!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descr="underline_base" id="792" name="Google Shape;79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9366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39"/>
          <p:cNvSpPr txBox="1"/>
          <p:nvPr>
            <p:ph type="title"/>
          </p:nvPr>
        </p:nvSpPr>
        <p:spPr>
          <a:xfrm>
            <a:off x="469900" y="285750"/>
            <a:ext cx="533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Parity checking</a:t>
            </a:r>
            <a:endParaRPr/>
          </a:p>
        </p:txBody>
      </p:sp>
      <p:sp>
        <p:nvSpPr>
          <p:cNvPr id="794" name="Google Shape;794;p3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0"/>
          <p:cNvSpPr txBox="1"/>
          <p:nvPr>
            <p:ph idx="1" type="body"/>
          </p:nvPr>
        </p:nvSpPr>
        <p:spPr>
          <a:xfrm>
            <a:off x="447675" y="1139825"/>
            <a:ext cx="8439150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reality, single-bit errors are rare 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error for a duration of 1/100 second over a 10Mbps line may affect 10,000 bits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many bits are damaged, we refer to that as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burst errors  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average, parity check would catch about 50% of burst errors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other words, it is 50% accurate, which is simply not good for communications networks 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however does not mean that parity checking is useless. Why?</a:t>
            </a:r>
            <a:r>
              <a:rPr b="1" i="0" lang="en-US" sz="20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endParaRPr/>
          </a:p>
        </p:txBody>
      </p:sp>
      <p:pic>
        <p:nvPicPr>
          <p:cNvPr descr="underline_base" id="800" name="Google Shape;8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9366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40"/>
          <p:cNvSpPr txBox="1"/>
          <p:nvPr>
            <p:ph type="title"/>
          </p:nvPr>
        </p:nvSpPr>
        <p:spPr>
          <a:xfrm>
            <a:off x="469900" y="285750"/>
            <a:ext cx="533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Parity checking</a:t>
            </a:r>
            <a:endParaRPr/>
          </a:p>
        </p:txBody>
      </p:sp>
      <p:sp>
        <p:nvSpPr>
          <p:cNvPr id="802" name="Google Shape;802;p4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808" name="Google Shape;8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9366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1"/>
          <p:cNvSpPr txBox="1"/>
          <p:nvPr>
            <p:ph type="title"/>
          </p:nvPr>
        </p:nvSpPr>
        <p:spPr>
          <a:xfrm>
            <a:off x="469900" y="285750"/>
            <a:ext cx="533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Parity checking</a:t>
            </a:r>
            <a:endParaRPr/>
          </a:p>
        </p:txBody>
      </p:sp>
      <p:pic>
        <p:nvPicPr>
          <p:cNvPr descr="522 Single Bit Parity" id="810" name="Google Shape;81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41"/>
          <p:cNvSpPr txBox="1"/>
          <p:nvPr/>
        </p:nvSpPr>
        <p:spPr>
          <a:xfrm>
            <a:off x="661987" y="1416050"/>
            <a:ext cx="2819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single bit parity:</a:t>
            </a:r>
            <a:r>
              <a:rPr b="1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333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etect single bit errors</a:t>
            </a:r>
            <a:endParaRPr/>
          </a:p>
        </p:txBody>
      </p:sp>
      <p:pic>
        <p:nvPicPr>
          <p:cNvPr descr="523 Double Bit Parity" id="812" name="Google Shape;81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0212" y="2327275"/>
            <a:ext cx="3751262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1"/>
          <p:cNvSpPr txBox="1"/>
          <p:nvPr/>
        </p:nvSpPr>
        <p:spPr>
          <a:xfrm>
            <a:off x="3825875" y="1409700"/>
            <a:ext cx="42354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two-dimensional bit parity:</a:t>
            </a:r>
            <a:endParaRPr/>
          </a:p>
          <a:p>
            <a:pPr indent="-82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detect and correct single bit errors</a:t>
            </a:r>
            <a:endParaRPr/>
          </a:p>
        </p:txBody>
      </p:sp>
      <p:sp>
        <p:nvSpPr>
          <p:cNvPr id="814" name="Google Shape;814;p41"/>
          <p:cNvSpPr/>
          <p:nvPr/>
        </p:nvSpPr>
        <p:spPr>
          <a:xfrm>
            <a:off x="4572000" y="5338762"/>
            <a:ext cx="163512" cy="21113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1"/>
          <p:cNvSpPr/>
          <p:nvPr/>
        </p:nvSpPr>
        <p:spPr>
          <a:xfrm>
            <a:off x="6248400" y="5334000"/>
            <a:ext cx="147637" cy="2079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1"/>
          <p:cNvSpPr txBox="1"/>
          <p:nvPr/>
        </p:nvSpPr>
        <p:spPr>
          <a:xfrm>
            <a:off x="4503737" y="5241925"/>
            <a:ext cx="3079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817" name="Google Shape;817;p41"/>
          <p:cNvSpPr txBox="1"/>
          <p:nvPr/>
        </p:nvSpPr>
        <p:spPr>
          <a:xfrm>
            <a:off x="6162675" y="5232400"/>
            <a:ext cx="3079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/>
          <p:nvPr>
            <p:ph idx="1" type="body"/>
          </p:nvPr>
        </p:nvSpPr>
        <p:spPr>
          <a:xfrm>
            <a:off x="447675" y="1139825"/>
            <a:ext cx="843915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divide all data bits into groups (i.e. 32-bit groups)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treat each group as an integer value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values are then added together to give a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checksum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checksum is then appended to the sent data and tested at the receiving end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accurate than parity checking, however it may not detect all errors. Why?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823" name="Google Shape;823;p42"/>
          <p:cNvSpPr txBox="1"/>
          <p:nvPr>
            <p:ph type="title"/>
          </p:nvPr>
        </p:nvSpPr>
        <p:spPr>
          <a:xfrm>
            <a:off x="533400" y="223837"/>
            <a:ext cx="777240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Checksum</a:t>
            </a:r>
            <a:endParaRPr/>
          </a:p>
        </p:txBody>
      </p:sp>
      <p:pic>
        <p:nvPicPr>
          <p:cNvPr descr="underline_base" id="824" name="Google Shape;8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962025"/>
            <a:ext cx="5526087" cy="160337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4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831" name="Google Shape;831;p43"/>
          <p:cNvSpPr txBox="1"/>
          <p:nvPr>
            <p:ph type="title"/>
          </p:nvPr>
        </p:nvSpPr>
        <p:spPr>
          <a:xfrm>
            <a:off x="533400" y="223837"/>
            <a:ext cx="777240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checksum </a:t>
            </a: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(review)</a:t>
            </a:r>
            <a:endParaRPr/>
          </a:p>
        </p:txBody>
      </p:sp>
      <p:sp>
        <p:nvSpPr>
          <p:cNvPr id="832" name="Google Shape;832;p43"/>
          <p:cNvSpPr txBox="1"/>
          <p:nvPr>
            <p:ph idx="1" type="body"/>
          </p:nvPr>
        </p:nvSpPr>
        <p:spPr>
          <a:xfrm>
            <a:off x="682625" y="2519362"/>
            <a:ext cx="3657600" cy="349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sender: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treat segment contents as sequence of 16-bit integers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checksum: addition (1’s complement sum) of segment contents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puts checksum value into UDP checksum field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3" name="Google Shape;833;p43"/>
          <p:cNvSpPr txBox="1"/>
          <p:nvPr>
            <p:ph idx="1" type="body"/>
          </p:nvPr>
        </p:nvSpPr>
        <p:spPr>
          <a:xfrm>
            <a:off x="4648200" y="2552700"/>
            <a:ext cx="4057650" cy="341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receiver: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compute checksum of received segment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 if computed checksum equals checksum field value: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- error detected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YES - no error detected.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maybe errors nonetheless?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834" name="Google Shape;834;p43"/>
          <p:cNvSpPr txBox="1"/>
          <p:nvPr/>
        </p:nvSpPr>
        <p:spPr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goal: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detect “errors” (e.g., flipped bits) in transmitted packet (note: used at transport layer only)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835" name="Google Shape;8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962025"/>
            <a:ext cx="5942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4"/>
          <p:cNvSpPr txBox="1"/>
          <p:nvPr>
            <p:ph type="title"/>
          </p:nvPr>
        </p:nvSpPr>
        <p:spPr>
          <a:xfrm>
            <a:off x="466725" y="211137"/>
            <a:ext cx="82311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Cyclic Redundancy Check (CRC)</a:t>
            </a:r>
            <a:endParaRPr/>
          </a:p>
        </p:txBody>
      </p:sp>
      <p:sp>
        <p:nvSpPr>
          <p:cNvPr id="841" name="Google Shape;841;p4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842" name="Google Shape;8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92233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44"/>
          <p:cNvSpPr txBox="1"/>
          <p:nvPr>
            <p:ph idx="1" type="body"/>
          </p:nvPr>
        </p:nvSpPr>
        <p:spPr>
          <a:xfrm>
            <a:off x="547687" y="1095375"/>
            <a:ext cx="7772400" cy="362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powerful error-detection coding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view data bits,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as a binary number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choose bit pattern (generator),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goal: choose CRC bits,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such that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&lt;D,R&gt; exactly divisible by G (modulo 2)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knows G, divides received &lt;D,R&gt; by G.  If non-zero remainder: error detected!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widely used in practice (Ethernet, 802.11 WiFi, ATM)</a:t>
            </a:r>
            <a:endParaRPr/>
          </a:p>
        </p:txBody>
      </p:sp>
      <p:pic>
        <p:nvPicPr>
          <p:cNvPr descr="524 CRC code" id="844" name="Google Shape;84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4950" y="5016500"/>
            <a:ext cx="5738812" cy="15875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5"/>
          <p:cNvSpPr txBox="1"/>
          <p:nvPr>
            <p:ph idx="1" type="body"/>
          </p:nvPr>
        </p:nvSpPr>
        <p:spPr>
          <a:xfrm>
            <a:off x="447675" y="1139825"/>
            <a:ext cx="8439150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Cyclic Redundancy Checks (CRC) - Details  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errors are detected via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polynomial division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general, a polynomial interpretation is made for any bit string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example, the bit string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		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n-1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n-2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n-3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….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is interpreted as the polynomial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n-1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n-1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n-2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n-2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n-3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n-3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….. + 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b</a:t>
            </a:r>
            <a:r>
              <a:rPr b="1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since each bit here is either 0 or 1, we can consider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only when b=1 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example, the bit string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10010101110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is interpreted as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	 	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x</a:t>
            </a:r>
            <a:r>
              <a:rPr b="1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850" name="Google Shape;850;p45"/>
          <p:cNvSpPr txBox="1"/>
          <p:nvPr>
            <p:ph type="title"/>
          </p:nvPr>
        </p:nvSpPr>
        <p:spPr>
          <a:xfrm>
            <a:off x="466725" y="211137"/>
            <a:ext cx="82311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Cyclic Redundancy Check (CRC)</a:t>
            </a:r>
            <a:endParaRPr/>
          </a:p>
        </p:txBody>
      </p:sp>
      <p:pic>
        <p:nvPicPr>
          <p:cNvPr descr="underline_base" id="851" name="Google Shape;8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92233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4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6"/>
          <p:cNvSpPr txBox="1"/>
          <p:nvPr>
            <p:ph idx="1" type="body"/>
          </p:nvPr>
        </p:nvSpPr>
        <p:spPr>
          <a:xfrm>
            <a:off x="447675" y="1316037"/>
            <a:ext cx="8439150" cy="490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Cyclic Redundancy Checks (CRC)  - </a:t>
            </a:r>
            <a:r>
              <a:rPr b="1" i="1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Polynomial Division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Modulo 2 addition and subtraction (Ex-Or arithmetic) are as follows: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Addition: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0+0=0; 1+0=1; 0+1=1; 1+1=0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Subtraction: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0-0=0; 1-0=1; 0-1=1; 1-1=0</a:t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Assume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T(x)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G(x)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are two polynomials as follows: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		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T(x) = x</a:t>
            </a:r>
            <a:r>
              <a:rPr b="0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x</a:t>
            </a:r>
            <a:r>
              <a:rPr b="0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9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x</a:t>
            </a:r>
            <a:r>
              <a:rPr b="0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x</a:t>
            </a:r>
            <a:r>
              <a:rPr b="0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  <a:r>
              <a:rPr b="1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x</a:t>
            </a:r>
            <a:r>
              <a:rPr b="0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1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G(x)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x</a:t>
            </a:r>
            <a:r>
              <a:rPr b="0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1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x</a:t>
            </a:r>
            <a:r>
              <a:rPr b="0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b="1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T(x)/G(x)?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858" name="Google Shape;858;p4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859" name="Google Shape;859;p46"/>
          <p:cNvSpPr txBox="1"/>
          <p:nvPr>
            <p:ph type="title"/>
          </p:nvPr>
        </p:nvSpPr>
        <p:spPr>
          <a:xfrm>
            <a:off x="466725" y="211137"/>
            <a:ext cx="82311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Cyclic Redundancy Check (CRC)</a:t>
            </a:r>
            <a:endParaRPr/>
          </a:p>
        </p:txBody>
      </p:sp>
      <p:pic>
        <p:nvPicPr>
          <p:cNvPr descr="underline_base" id="860" name="Google Shape;8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922337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176" name="Google Shape;1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8683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>
            <p:ph type="title"/>
          </p:nvPr>
        </p:nvSpPr>
        <p:spPr>
          <a:xfrm>
            <a:off x="449262" y="200025"/>
            <a:ext cx="63087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Link layer: introduction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22275" y="1330325"/>
            <a:ext cx="4267200" cy="38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terminology: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hosts and routers: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nodes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communication channels that connect adjacent nodes along communication path: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links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wired links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links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LANs</a:t>
            </a:r>
            <a:endParaRPr b="1" i="0" sz="2400" u="none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layer-2 packet: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frame,</a:t>
            </a:r>
            <a:r>
              <a:rPr b="1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encapsulates datagram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96875" y="5299075"/>
            <a:ext cx="4881562" cy="10445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data-link layer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has responsibility of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transferring datagram from one node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physically adjacent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node over a link</a:t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5202237" y="1712912"/>
            <a:ext cx="1736725" cy="1071562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29"/>
          <p:cNvGrpSpPr/>
          <p:nvPr/>
        </p:nvGrpSpPr>
        <p:grpSpPr>
          <a:xfrm>
            <a:off x="5370512" y="3048000"/>
            <a:ext cx="1458912" cy="933450"/>
            <a:chOff x="4586287" y="2589212"/>
            <a:chExt cx="1555750" cy="1179512"/>
          </a:xfrm>
        </p:grpSpPr>
        <p:sp>
          <p:nvSpPr>
            <p:cNvPr id="182" name="Google Shape;182;p29"/>
            <p:cNvSpPr txBox="1"/>
            <p:nvPr/>
          </p:nvSpPr>
          <p:spPr>
            <a:xfrm>
              <a:off x="4835525" y="2922587"/>
              <a:ext cx="1052512" cy="846137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586287" y="2589212"/>
              <a:ext cx="1555750" cy="401637"/>
            </a:xfrm>
            <a:prstGeom prst="triangle">
              <a:avLst>
                <a:gd fmla="val 50000" name="adj"/>
              </a:avLst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9"/>
          <p:cNvSpPr/>
          <p:nvPr/>
        </p:nvSpPr>
        <p:spPr>
          <a:xfrm>
            <a:off x="5364162" y="4425950"/>
            <a:ext cx="3225800" cy="1665287"/>
          </a:xfrm>
          <a:custGeom>
            <a:rect b="b" l="l" r="r" t="t"/>
            <a:pathLst>
              <a:path extrusionOk="0" h="1049" w="2032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29"/>
          <p:cNvCxnSpPr/>
          <p:nvPr/>
        </p:nvCxnSpPr>
        <p:spPr>
          <a:xfrm flipH="1" rot="5400000">
            <a:off x="7791450" y="5248275"/>
            <a:ext cx="471487" cy="2063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" name="Google Shape;186;p29"/>
          <p:cNvCxnSpPr/>
          <p:nvPr/>
        </p:nvCxnSpPr>
        <p:spPr>
          <a:xfrm flipH="1" rot="-5400000">
            <a:off x="7991475" y="5443537"/>
            <a:ext cx="3175" cy="857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29"/>
          <p:cNvCxnSpPr/>
          <p:nvPr/>
        </p:nvCxnSpPr>
        <p:spPr>
          <a:xfrm flipH="1" rot="-5400000">
            <a:off x="8110537" y="5040312"/>
            <a:ext cx="182562" cy="1285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29"/>
          <p:cNvCxnSpPr/>
          <p:nvPr/>
        </p:nvCxnSpPr>
        <p:spPr>
          <a:xfrm>
            <a:off x="6100762" y="4776787"/>
            <a:ext cx="244475" cy="9683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29"/>
          <p:cNvCxnSpPr/>
          <p:nvPr/>
        </p:nvCxnSpPr>
        <p:spPr>
          <a:xfrm flipH="1" rot="10800000">
            <a:off x="5842000" y="5030787"/>
            <a:ext cx="396875" cy="825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" name="Google Shape;190;p29"/>
          <p:cNvCxnSpPr/>
          <p:nvPr/>
        </p:nvCxnSpPr>
        <p:spPr>
          <a:xfrm flipH="1">
            <a:off x="6267450" y="5075237"/>
            <a:ext cx="123825" cy="1968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29"/>
          <p:cNvCxnSpPr/>
          <p:nvPr/>
        </p:nvCxnSpPr>
        <p:spPr>
          <a:xfrm rot="10800000">
            <a:off x="6573837" y="5054600"/>
            <a:ext cx="88900" cy="2190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" name="Google Shape;192;p29"/>
          <p:cNvCxnSpPr/>
          <p:nvPr/>
        </p:nvCxnSpPr>
        <p:spPr>
          <a:xfrm>
            <a:off x="6743700" y="5056187"/>
            <a:ext cx="503237" cy="2698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" name="Google Shape;193;p29"/>
          <p:cNvCxnSpPr/>
          <p:nvPr/>
        </p:nvCxnSpPr>
        <p:spPr>
          <a:xfrm>
            <a:off x="6284912" y="3551237"/>
            <a:ext cx="0" cy="1063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" name="Google Shape;194;p29"/>
          <p:cNvCxnSpPr/>
          <p:nvPr/>
        </p:nvCxnSpPr>
        <p:spPr>
          <a:xfrm flipH="1" rot="10800000">
            <a:off x="5891212" y="3736975"/>
            <a:ext cx="168275" cy="31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ccess_point_stylized_small"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0387" y="3548062"/>
            <a:ext cx="369887" cy="306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9"/>
          <p:cNvCxnSpPr/>
          <p:nvPr/>
        </p:nvCxnSpPr>
        <p:spPr>
          <a:xfrm flipH="1" rot="-5400000">
            <a:off x="7994650" y="5440362"/>
            <a:ext cx="3175" cy="857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" name="Google Shape;197;p29"/>
          <p:cNvCxnSpPr/>
          <p:nvPr/>
        </p:nvCxnSpPr>
        <p:spPr>
          <a:xfrm flipH="1" rot="10800000">
            <a:off x="5894387" y="3733800"/>
            <a:ext cx="168275" cy="31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ccess_point_stylized_small"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1975" y="3546475"/>
            <a:ext cx="369887" cy="306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9"/>
          <p:cNvCxnSpPr/>
          <p:nvPr/>
        </p:nvCxnSpPr>
        <p:spPr>
          <a:xfrm>
            <a:off x="7358062" y="4700587"/>
            <a:ext cx="390525" cy="1841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" name="Google Shape;200;p29"/>
          <p:cNvCxnSpPr/>
          <p:nvPr/>
        </p:nvCxnSpPr>
        <p:spPr>
          <a:xfrm flipH="1" rot="10800000">
            <a:off x="6737350" y="4687887"/>
            <a:ext cx="322262" cy="19843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6780212" y="4979987"/>
            <a:ext cx="97155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" name="Google Shape;202;p29"/>
          <p:cNvCxnSpPr/>
          <p:nvPr/>
        </p:nvCxnSpPr>
        <p:spPr>
          <a:xfrm>
            <a:off x="6289675" y="2406650"/>
            <a:ext cx="152400" cy="952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3" name="Google Shape;203;p29"/>
          <p:cNvSpPr/>
          <p:nvPr/>
        </p:nvSpPr>
        <p:spPr>
          <a:xfrm>
            <a:off x="6354762" y="2565400"/>
            <a:ext cx="387350" cy="95250"/>
          </a:xfrm>
          <a:prstGeom prst="ellipse">
            <a:avLst/>
          </a:prstGeom>
          <a:gradFill>
            <a:gsLst>
              <a:gs pos="0">
                <a:schemeClr val="folHlink"/>
              </a:gs>
              <a:gs pos="100000">
                <a:srgbClr val="EAEAEA"/>
              </a:gs>
            </a:gsLst>
            <a:lin ang="0" scaled="0"/>
          </a:gra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6354762" y="2555875"/>
            <a:ext cx="388937" cy="58737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rgbClr val="EAEAEA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6353175" y="2490787"/>
            <a:ext cx="387350" cy="111125"/>
          </a:xfrm>
          <a:prstGeom prst="ellipse">
            <a:avLst/>
          </a:prstGeom>
          <a:gradFill>
            <a:gsLst>
              <a:gs pos="0">
                <a:schemeClr val="folHlink"/>
              </a:gs>
              <a:gs pos="100000">
                <a:srgbClr val="EAEAEA"/>
              </a:gs>
            </a:gsLst>
            <a:lin ang="0" scaled="0"/>
          </a:gra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29"/>
          <p:cNvGrpSpPr/>
          <p:nvPr/>
        </p:nvGrpSpPr>
        <p:grpSpPr>
          <a:xfrm>
            <a:off x="6430962" y="2519362"/>
            <a:ext cx="219075" cy="52387"/>
            <a:chOff x="3917950" y="2114550"/>
            <a:chExt cx="492125" cy="95250"/>
          </a:xfrm>
        </p:grpSpPr>
        <p:sp>
          <p:nvSpPr>
            <p:cNvPr id="207" name="Google Shape;207;p29"/>
            <p:cNvSpPr/>
            <p:nvPr/>
          </p:nvSpPr>
          <p:spPr>
            <a:xfrm>
              <a:off x="3917950" y="2114550"/>
              <a:ext cx="492125" cy="95250"/>
            </a:xfrm>
            <a:custGeom>
              <a:rect b="b" l="l" r="r" t="t"/>
              <a:pathLst>
                <a:path extrusionOk="0" h="60" w="31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3940175" y="2114550"/>
              <a:ext cx="447675" cy="95250"/>
            </a:xfrm>
            <a:custGeom>
              <a:rect b="b" l="l" r="r" t="t"/>
              <a:pathLst>
                <a:path extrusionOk="0" h="60" w="282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9" name="Google Shape;209;p29"/>
          <p:cNvCxnSpPr/>
          <p:nvPr/>
        </p:nvCxnSpPr>
        <p:spPr>
          <a:xfrm>
            <a:off x="6354762" y="2543175"/>
            <a:ext cx="0" cy="7461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" name="Google Shape;210;p29"/>
          <p:cNvCxnSpPr/>
          <p:nvPr/>
        </p:nvCxnSpPr>
        <p:spPr>
          <a:xfrm>
            <a:off x="6427787" y="3743325"/>
            <a:ext cx="67945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11" name="Google Shape;211;p29"/>
          <p:cNvGrpSpPr/>
          <p:nvPr/>
        </p:nvGrpSpPr>
        <p:grpSpPr>
          <a:xfrm>
            <a:off x="7591425" y="4806950"/>
            <a:ext cx="622298" cy="244475"/>
            <a:chOff x="6880225" y="2333625"/>
            <a:chExt cx="390524" cy="169862"/>
          </a:xfrm>
        </p:grpSpPr>
        <p:sp>
          <p:nvSpPr>
            <p:cNvPr id="212" name="Google Shape;212;p29"/>
            <p:cNvSpPr/>
            <p:nvPr/>
          </p:nvSpPr>
          <p:spPr>
            <a:xfrm>
              <a:off x="6881812" y="2408237"/>
              <a:ext cx="387350" cy="9525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>
              <a:off x="6881812" y="2398712"/>
              <a:ext cx="388937" cy="587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880225" y="2333625"/>
              <a:ext cx="387350" cy="111125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" name="Google Shape;215;p29"/>
            <p:cNvGrpSpPr/>
            <p:nvPr/>
          </p:nvGrpSpPr>
          <p:grpSpPr>
            <a:xfrm>
              <a:off x="6958012" y="2362200"/>
              <a:ext cx="219075" cy="52387"/>
              <a:chOff x="3917950" y="2114550"/>
              <a:chExt cx="492125" cy="95250"/>
            </a:xfrm>
          </p:grpSpPr>
          <p:sp>
            <p:nvSpPr>
              <p:cNvPr id="216" name="Google Shape;216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8" name="Google Shape;218;p29"/>
            <p:cNvCxnSpPr/>
            <p:nvPr/>
          </p:nvCxnSpPr>
          <p:spPr>
            <a:xfrm>
              <a:off x="6881812" y="2386012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29"/>
            <p:cNvCxnSpPr/>
            <p:nvPr/>
          </p:nvCxnSpPr>
          <p:spPr>
            <a:xfrm>
              <a:off x="7267575" y="23891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0" name="Google Shape;220;p29"/>
          <p:cNvGrpSpPr/>
          <p:nvPr/>
        </p:nvGrpSpPr>
        <p:grpSpPr>
          <a:xfrm>
            <a:off x="6965950" y="4508500"/>
            <a:ext cx="622298" cy="244475"/>
            <a:chOff x="6880225" y="2333625"/>
            <a:chExt cx="390524" cy="169862"/>
          </a:xfrm>
        </p:grpSpPr>
        <p:sp>
          <p:nvSpPr>
            <p:cNvPr id="221" name="Google Shape;221;p29"/>
            <p:cNvSpPr/>
            <p:nvPr/>
          </p:nvSpPr>
          <p:spPr>
            <a:xfrm>
              <a:off x="6881812" y="2408237"/>
              <a:ext cx="387350" cy="9525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>
              <a:off x="6881812" y="2398712"/>
              <a:ext cx="388937" cy="587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6880225" y="2333625"/>
              <a:ext cx="387350" cy="111125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29"/>
            <p:cNvGrpSpPr/>
            <p:nvPr/>
          </p:nvGrpSpPr>
          <p:grpSpPr>
            <a:xfrm>
              <a:off x="6958012" y="2362200"/>
              <a:ext cx="219075" cy="52387"/>
              <a:chOff x="3917950" y="2114550"/>
              <a:chExt cx="492125" cy="95250"/>
            </a:xfrm>
          </p:grpSpPr>
          <p:sp>
            <p:nvSpPr>
              <p:cNvPr id="225" name="Google Shape;225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7" name="Google Shape;227;p29"/>
            <p:cNvCxnSpPr/>
            <p:nvPr/>
          </p:nvCxnSpPr>
          <p:spPr>
            <a:xfrm>
              <a:off x="6881812" y="2386012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29"/>
            <p:cNvCxnSpPr/>
            <p:nvPr/>
          </p:nvCxnSpPr>
          <p:spPr>
            <a:xfrm>
              <a:off x="7267575" y="23891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9" name="Google Shape;229;p29"/>
          <p:cNvGrpSpPr/>
          <p:nvPr/>
        </p:nvGrpSpPr>
        <p:grpSpPr>
          <a:xfrm>
            <a:off x="6242050" y="4851400"/>
            <a:ext cx="622298" cy="244475"/>
            <a:chOff x="6880225" y="2333625"/>
            <a:chExt cx="390524" cy="169862"/>
          </a:xfrm>
        </p:grpSpPr>
        <p:sp>
          <p:nvSpPr>
            <p:cNvPr id="230" name="Google Shape;230;p29"/>
            <p:cNvSpPr/>
            <p:nvPr/>
          </p:nvSpPr>
          <p:spPr>
            <a:xfrm>
              <a:off x="6881812" y="2408237"/>
              <a:ext cx="387350" cy="9525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9"/>
            <p:cNvSpPr txBox="1"/>
            <p:nvPr/>
          </p:nvSpPr>
          <p:spPr>
            <a:xfrm>
              <a:off x="6881812" y="2398712"/>
              <a:ext cx="388937" cy="587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6880225" y="2333625"/>
              <a:ext cx="387350" cy="111125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" name="Google Shape;233;p29"/>
            <p:cNvGrpSpPr/>
            <p:nvPr/>
          </p:nvGrpSpPr>
          <p:grpSpPr>
            <a:xfrm>
              <a:off x="6958012" y="2362200"/>
              <a:ext cx="219075" cy="52387"/>
              <a:chOff x="3917950" y="2114550"/>
              <a:chExt cx="492125" cy="95250"/>
            </a:xfrm>
          </p:grpSpPr>
          <p:sp>
            <p:nvSpPr>
              <p:cNvPr id="234" name="Google Shape;234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6" name="Google Shape;236;p29"/>
            <p:cNvCxnSpPr/>
            <p:nvPr/>
          </p:nvCxnSpPr>
          <p:spPr>
            <a:xfrm>
              <a:off x="6881812" y="2386012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29"/>
            <p:cNvCxnSpPr/>
            <p:nvPr/>
          </p:nvCxnSpPr>
          <p:spPr>
            <a:xfrm>
              <a:off x="7267575" y="23891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38" name="Google Shape;238;p29"/>
          <p:cNvGrpSpPr/>
          <p:nvPr/>
        </p:nvGrpSpPr>
        <p:grpSpPr>
          <a:xfrm>
            <a:off x="6051550" y="3644900"/>
            <a:ext cx="390524" cy="171450"/>
            <a:chOff x="6880225" y="2333625"/>
            <a:chExt cx="390524" cy="169862"/>
          </a:xfrm>
        </p:grpSpPr>
        <p:sp>
          <p:nvSpPr>
            <p:cNvPr id="239" name="Google Shape;239;p29"/>
            <p:cNvSpPr/>
            <p:nvPr/>
          </p:nvSpPr>
          <p:spPr>
            <a:xfrm>
              <a:off x="6881812" y="2408237"/>
              <a:ext cx="387350" cy="95250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9"/>
            <p:cNvSpPr txBox="1"/>
            <p:nvPr/>
          </p:nvSpPr>
          <p:spPr>
            <a:xfrm>
              <a:off x="6881812" y="2398712"/>
              <a:ext cx="388937" cy="58737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880225" y="2333625"/>
              <a:ext cx="387350" cy="111125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29"/>
            <p:cNvGrpSpPr/>
            <p:nvPr/>
          </p:nvGrpSpPr>
          <p:grpSpPr>
            <a:xfrm>
              <a:off x="6958012" y="2362200"/>
              <a:ext cx="219075" cy="52387"/>
              <a:chOff x="3917950" y="2114550"/>
              <a:chExt cx="492125" cy="95250"/>
            </a:xfrm>
          </p:grpSpPr>
          <p:sp>
            <p:nvSpPr>
              <p:cNvPr id="243" name="Google Shape;243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5" name="Google Shape;245;p29"/>
            <p:cNvCxnSpPr/>
            <p:nvPr/>
          </p:nvCxnSpPr>
          <p:spPr>
            <a:xfrm>
              <a:off x="6881812" y="2386012"/>
              <a:ext cx="0" cy="793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6" name="Google Shape;246;p29"/>
            <p:cNvCxnSpPr/>
            <p:nvPr/>
          </p:nvCxnSpPr>
          <p:spPr>
            <a:xfrm>
              <a:off x="7267575" y="2389187"/>
              <a:ext cx="0" cy="7778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47" name="Google Shape;247;p29"/>
          <p:cNvGrpSpPr/>
          <p:nvPr/>
        </p:nvGrpSpPr>
        <p:grpSpPr>
          <a:xfrm>
            <a:off x="6027737" y="1738312"/>
            <a:ext cx="517525" cy="507999"/>
            <a:chOff x="4635500" y="2260600"/>
            <a:chExt cx="517525" cy="507999"/>
          </a:xfrm>
        </p:grpSpPr>
        <p:sp>
          <p:nvSpPr>
            <p:cNvPr id="248" name="Google Shape;248;p29"/>
            <p:cNvSpPr/>
            <p:nvPr/>
          </p:nvSpPr>
          <p:spPr>
            <a:xfrm>
              <a:off x="4635500" y="2293937"/>
              <a:ext cx="517525" cy="458787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29"/>
            <p:cNvGrpSpPr/>
            <p:nvPr/>
          </p:nvGrpSpPr>
          <p:grpSpPr>
            <a:xfrm>
              <a:off x="4681537" y="2260600"/>
              <a:ext cx="420687" cy="444500"/>
              <a:chOff x="4681537" y="2260600"/>
              <a:chExt cx="420687" cy="444500"/>
            </a:xfrm>
          </p:grpSpPr>
          <p:sp>
            <p:nvSpPr>
              <p:cNvPr id="250" name="Google Shape;250;p29"/>
              <p:cNvSpPr/>
              <p:nvPr/>
            </p:nvSpPr>
            <p:spPr>
              <a:xfrm>
                <a:off x="4810125" y="2452687"/>
                <a:ext cx="169862" cy="14605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4772025" y="2420937"/>
                <a:ext cx="244475" cy="20796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4735512" y="2382837"/>
                <a:ext cx="322262" cy="28416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4681537" y="2343150"/>
                <a:ext cx="420687" cy="36195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 flipH="1" rot="10800000">
                <a:off x="4741862" y="2260600"/>
                <a:ext cx="325437" cy="227012"/>
              </a:xfrm>
              <a:custGeom>
                <a:rect b="b" l="l" r="r" t="t"/>
                <a:pathLst>
                  <a:path extrusionOk="0" h="956" w="1180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" name="Google Shape;255;p29"/>
            <p:cNvSpPr/>
            <p:nvPr/>
          </p:nvSpPr>
          <p:spPr>
            <a:xfrm>
              <a:off x="4754562" y="2563812"/>
              <a:ext cx="282575" cy="204787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9"/>
          <p:cNvGrpSpPr/>
          <p:nvPr/>
        </p:nvGrpSpPr>
        <p:grpSpPr>
          <a:xfrm>
            <a:off x="6138862" y="1989137"/>
            <a:ext cx="282574" cy="477838"/>
            <a:chOff x="5949950" y="1989137"/>
            <a:chExt cx="282574" cy="477838"/>
          </a:xfrm>
        </p:grpSpPr>
        <p:cxnSp>
          <p:nvCxnSpPr>
            <p:cNvPr id="257" name="Google Shape;257;p29"/>
            <p:cNvCxnSpPr/>
            <p:nvPr/>
          </p:nvCxnSpPr>
          <p:spPr>
            <a:xfrm flipH="1">
              <a:off x="5949950" y="2025650"/>
              <a:ext cx="141287" cy="4000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8" name="Google Shape;258;p29"/>
            <p:cNvCxnSpPr/>
            <p:nvPr/>
          </p:nvCxnSpPr>
          <p:spPr>
            <a:xfrm>
              <a:off x="6091237" y="2025650"/>
              <a:ext cx="141287" cy="3984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" name="Google Shape;259;p29"/>
            <p:cNvCxnSpPr/>
            <p:nvPr/>
          </p:nvCxnSpPr>
          <p:spPr>
            <a:xfrm>
              <a:off x="5949950" y="2424112"/>
              <a:ext cx="141287" cy="428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0" name="Google Shape;260;p29"/>
            <p:cNvCxnSpPr/>
            <p:nvPr/>
          </p:nvCxnSpPr>
          <p:spPr>
            <a:xfrm flipH="1">
              <a:off x="6091237" y="2424112"/>
              <a:ext cx="141287" cy="428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1" name="Google Shape;261;p29"/>
            <p:cNvCxnSpPr/>
            <p:nvPr/>
          </p:nvCxnSpPr>
          <p:spPr>
            <a:xfrm>
              <a:off x="6091237" y="2035175"/>
              <a:ext cx="0" cy="43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" name="Google Shape;262;p29"/>
            <p:cNvCxnSpPr/>
            <p:nvPr/>
          </p:nvCxnSpPr>
          <p:spPr>
            <a:xfrm flipH="1" rot="10800000">
              <a:off x="5949950" y="2382837"/>
              <a:ext cx="141287" cy="428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3" name="Google Shape;263;p29"/>
            <p:cNvCxnSpPr/>
            <p:nvPr/>
          </p:nvCxnSpPr>
          <p:spPr>
            <a:xfrm rot="10800000">
              <a:off x="6091237" y="2382837"/>
              <a:ext cx="141287" cy="412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4" name="Google Shape;264;p29"/>
            <p:cNvCxnSpPr/>
            <p:nvPr/>
          </p:nvCxnSpPr>
          <p:spPr>
            <a:xfrm>
              <a:off x="6010275" y="2251075"/>
              <a:ext cx="80962" cy="3333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5" name="Google Shape;265;p29"/>
            <p:cNvCxnSpPr/>
            <p:nvPr/>
          </p:nvCxnSpPr>
          <p:spPr>
            <a:xfrm flipH="1" rot="10800000">
              <a:off x="6091237" y="2251075"/>
              <a:ext cx="85725" cy="3333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6" name="Google Shape;266;p29"/>
            <p:cNvCxnSpPr/>
            <p:nvPr/>
          </p:nvCxnSpPr>
          <p:spPr>
            <a:xfrm>
              <a:off x="5981700" y="2309812"/>
              <a:ext cx="104775" cy="444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7" name="Google Shape;267;p29"/>
            <p:cNvCxnSpPr/>
            <p:nvPr/>
          </p:nvCxnSpPr>
          <p:spPr>
            <a:xfrm flipH="1" rot="10800000">
              <a:off x="6091237" y="2319337"/>
              <a:ext cx="104775" cy="38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8" name="Google Shape;268;p29"/>
            <p:cNvCxnSpPr/>
            <p:nvPr/>
          </p:nvCxnSpPr>
          <p:spPr>
            <a:xfrm flipH="1" rot="10800000">
              <a:off x="6091237" y="2192337"/>
              <a:ext cx="53975" cy="158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9" name="Google Shape;269;p29"/>
            <p:cNvCxnSpPr/>
            <p:nvPr/>
          </p:nvCxnSpPr>
          <p:spPr>
            <a:xfrm flipH="1" rot="10800000">
              <a:off x="6091237" y="2109787"/>
              <a:ext cx="33337" cy="111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0" name="Google Shape;270;p29"/>
            <p:cNvCxnSpPr/>
            <p:nvPr/>
          </p:nvCxnSpPr>
          <p:spPr>
            <a:xfrm>
              <a:off x="6029325" y="2185987"/>
              <a:ext cx="66675" cy="222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1" name="Google Shape;271;p29"/>
            <p:cNvCxnSpPr/>
            <p:nvPr/>
          </p:nvCxnSpPr>
          <p:spPr>
            <a:xfrm>
              <a:off x="6059487" y="2106612"/>
              <a:ext cx="38100" cy="2063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2" name="Google Shape;272;p29"/>
            <p:cNvSpPr/>
            <p:nvPr/>
          </p:nvSpPr>
          <p:spPr>
            <a:xfrm>
              <a:off x="6065837" y="1989137"/>
              <a:ext cx="47625" cy="46037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29"/>
          <p:cNvGrpSpPr/>
          <p:nvPr/>
        </p:nvGrpSpPr>
        <p:grpSpPr>
          <a:xfrm>
            <a:off x="5387975" y="1963737"/>
            <a:ext cx="519112" cy="128587"/>
            <a:chOff x="3490912" y="1516062"/>
            <a:chExt cx="4043363" cy="803275"/>
          </a:xfrm>
        </p:grpSpPr>
        <p:sp>
          <p:nvSpPr>
            <p:cNvPr id="274" name="Google Shape;274;p29"/>
            <p:cNvSpPr/>
            <p:nvPr/>
          </p:nvSpPr>
          <p:spPr>
            <a:xfrm>
              <a:off x="3490912" y="1851025"/>
              <a:ext cx="412750" cy="446087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940175" y="1651000"/>
              <a:ext cx="1428750" cy="668337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416425" y="1695450"/>
              <a:ext cx="679450" cy="427037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5641975" y="1706562"/>
              <a:ext cx="598487" cy="379412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788025" y="1582737"/>
              <a:ext cx="1047750" cy="533400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534150" y="1516062"/>
              <a:ext cx="1000125" cy="63023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9"/>
          <p:cNvGrpSpPr/>
          <p:nvPr/>
        </p:nvGrpSpPr>
        <p:grpSpPr>
          <a:xfrm>
            <a:off x="5541962" y="1539875"/>
            <a:ext cx="519112" cy="128587"/>
            <a:chOff x="3490912" y="1516062"/>
            <a:chExt cx="4043363" cy="803275"/>
          </a:xfrm>
        </p:grpSpPr>
        <p:sp>
          <p:nvSpPr>
            <p:cNvPr id="281" name="Google Shape;281;p29"/>
            <p:cNvSpPr/>
            <p:nvPr/>
          </p:nvSpPr>
          <p:spPr>
            <a:xfrm>
              <a:off x="3490912" y="1851025"/>
              <a:ext cx="412750" cy="446087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3940175" y="1651000"/>
              <a:ext cx="1428750" cy="668337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416425" y="1695450"/>
              <a:ext cx="679450" cy="427037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5641975" y="1706562"/>
              <a:ext cx="598487" cy="379412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788025" y="1582737"/>
              <a:ext cx="1047750" cy="533400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34150" y="1516062"/>
              <a:ext cx="1000125" cy="63023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7" name="Google Shape;287;p29"/>
          <p:cNvCxnSpPr/>
          <p:nvPr/>
        </p:nvCxnSpPr>
        <p:spPr>
          <a:xfrm rot="10800000">
            <a:off x="5626100" y="2027237"/>
            <a:ext cx="39687" cy="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88" name="Google Shape;288;p29"/>
          <p:cNvGrpSpPr/>
          <p:nvPr/>
        </p:nvGrpSpPr>
        <p:grpSpPr>
          <a:xfrm>
            <a:off x="5392737" y="3527425"/>
            <a:ext cx="519112" cy="128587"/>
            <a:chOff x="3490912" y="1516062"/>
            <a:chExt cx="4043363" cy="803275"/>
          </a:xfrm>
        </p:grpSpPr>
        <p:sp>
          <p:nvSpPr>
            <p:cNvPr id="289" name="Google Shape;289;p29"/>
            <p:cNvSpPr/>
            <p:nvPr/>
          </p:nvSpPr>
          <p:spPr>
            <a:xfrm>
              <a:off x="3490912" y="1851025"/>
              <a:ext cx="412750" cy="446087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940175" y="1651000"/>
              <a:ext cx="1428750" cy="668337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4416425" y="1695450"/>
              <a:ext cx="679450" cy="427037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641975" y="1706562"/>
              <a:ext cx="598487" cy="379412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788025" y="1582737"/>
              <a:ext cx="1047750" cy="533400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6534150" y="1516062"/>
              <a:ext cx="1000125" cy="63023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5" name="Google Shape;295;p29"/>
          <p:cNvCxnSpPr/>
          <p:nvPr/>
        </p:nvCxnSpPr>
        <p:spPr>
          <a:xfrm>
            <a:off x="5778500" y="3119437"/>
            <a:ext cx="20637" cy="555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96" name="Google Shape;296;p29"/>
          <p:cNvGrpSpPr/>
          <p:nvPr/>
        </p:nvGrpSpPr>
        <p:grpSpPr>
          <a:xfrm>
            <a:off x="7007225" y="5005387"/>
            <a:ext cx="519112" cy="128587"/>
            <a:chOff x="3490912" y="1516062"/>
            <a:chExt cx="4043363" cy="803275"/>
          </a:xfrm>
        </p:grpSpPr>
        <p:sp>
          <p:nvSpPr>
            <p:cNvPr id="297" name="Google Shape;297;p29"/>
            <p:cNvSpPr/>
            <p:nvPr/>
          </p:nvSpPr>
          <p:spPr>
            <a:xfrm>
              <a:off x="3490912" y="1851025"/>
              <a:ext cx="412750" cy="446087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940175" y="1651000"/>
              <a:ext cx="1428750" cy="668337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416425" y="1695450"/>
              <a:ext cx="679450" cy="427037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5641975" y="1706562"/>
              <a:ext cx="598487" cy="379412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788025" y="1582737"/>
              <a:ext cx="1047750" cy="533400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6534150" y="1516062"/>
              <a:ext cx="1000125" cy="63023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9"/>
          <p:cNvGrpSpPr/>
          <p:nvPr/>
        </p:nvGrpSpPr>
        <p:grpSpPr>
          <a:xfrm>
            <a:off x="7245350" y="5429250"/>
            <a:ext cx="519112" cy="128587"/>
            <a:chOff x="3490912" y="1516062"/>
            <a:chExt cx="4043363" cy="803275"/>
          </a:xfrm>
        </p:grpSpPr>
        <p:sp>
          <p:nvSpPr>
            <p:cNvPr id="304" name="Google Shape;304;p29"/>
            <p:cNvSpPr/>
            <p:nvPr/>
          </p:nvSpPr>
          <p:spPr>
            <a:xfrm>
              <a:off x="3490912" y="1851025"/>
              <a:ext cx="412750" cy="446087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3940175" y="1651000"/>
              <a:ext cx="1428750" cy="668337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416425" y="1695450"/>
              <a:ext cx="679450" cy="427037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5641975" y="1706562"/>
              <a:ext cx="598487" cy="379412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5788025" y="1582737"/>
              <a:ext cx="1047750" cy="533400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6534150" y="1516062"/>
              <a:ext cx="1000125" cy="63023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29"/>
          <p:cNvGrpSpPr/>
          <p:nvPr/>
        </p:nvGrpSpPr>
        <p:grpSpPr>
          <a:xfrm>
            <a:off x="6821487" y="5408612"/>
            <a:ext cx="519112" cy="128587"/>
            <a:chOff x="3490912" y="1516062"/>
            <a:chExt cx="4043363" cy="803275"/>
          </a:xfrm>
        </p:grpSpPr>
        <p:sp>
          <p:nvSpPr>
            <p:cNvPr id="311" name="Google Shape;311;p29"/>
            <p:cNvSpPr/>
            <p:nvPr/>
          </p:nvSpPr>
          <p:spPr>
            <a:xfrm>
              <a:off x="3490912" y="1851025"/>
              <a:ext cx="412750" cy="446087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940175" y="1651000"/>
              <a:ext cx="1428750" cy="668337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4416425" y="1695450"/>
              <a:ext cx="679450" cy="427037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5641975" y="1706562"/>
              <a:ext cx="598487" cy="379412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5788025" y="1582737"/>
              <a:ext cx="1047750" cy="533400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534150" y="1516062"/>
              <a:ext cx="1000125" cy="63023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ccess_point_stylized_small" id="317" name="Google Shape;31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625" y="5056187"/>
            <a:ext cx="433387" cy="363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9"/>
          <p:cNvCxnSpPr/>
          <p:nvPr/>
        </p:nvCxnSpPr>
        <p:spPr>
          <a:xfrm flipH="1" rot="-5400000">
            <a:off x="7991475" y="5440362"/>
            <a:ext cx="3175" cy="857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19" name="Google Shape;319;p29"/>
          <p:cNvGrpSpPr/>
          <p:nvPr/>
        </p:nvGrpSpPr>
        <p:grpSpPr>
          <a:xfrm flipH="1">
            <a:off x="5775325" y="4533900"/>
            <a:ext cx="414337" cy="373062"/>
            <a:chOff x="4506912" y="5557837"/>
            <a:chExt cx="1198562" cy="1274762"/>
          </a:xfrm>
        </p:grpSpPr>
        <p:pic>
          <p:nvPicPr>
            <p:cNvPr descr="desktop_computer_stylized_medium" id="320" name="Google Shape;320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9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29"/>
          <p:cNvGrpSpPr/>
          <p:nvPr/>
        </p:nvGrpSpPr>
        <p:grpSpPr>
          <a:xfrm flipH="1">
            <a:off x="5457825" y="4954587"/>
            <a:ext cx="482600" cy="406400"/>
            <a:chOff x="4506912" y="5557837"/>
            <a:chExt cx="1198562" cy="1274762"/>
          </a:xfrm>
        </p:grpSpPr>
        <p:pic>
          <p:nvPicPr>
            <p:cNvPr descr="desktop_computer_stylized_medium" id="323" name="Google Shape;323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29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9"/>
          <p:cNvGrpSpPr/>
          <p:nvPr/>
        </p:nvGrpSpPr>
        <p:grpSpPr>
          <a:xfrm flipH="1">
            <a:off x="5935662" y="5256212"/>
            <a:ext cx="427037" cy="349250"/>
            <a:chOff x="4506912" y="5557837"/>
            <a:chExt cx="1198562" cy="1274762"/>
          </a:xfrm>
        </p:grpSpPr>
        <p:pic>
          <p:nvPicPr>
            <p:cNvPr descr="desktop_computer_stylized_medium" id="326" name="Google Shape;326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29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9"/>
          <p:cNvGrpSpPr/>
          <p:nvPr/>
        </p:nvGrpSpPr>
        <p:grpSpPr>
          <a:xfrm>
            <a:off x="6550025" y="5238750"/>
            <a:ext cx="427037" cy="350837"/>
            <a:chOff x="4506912" y="5557837"/>
            <a:chExt cx="1198562" cy="1274762"/>
          </a:xfrm>
        </p:grpSpPr>
        <p:pic>
          <p:nvPicPr>
            <p:cNvPr descr="desktop_computer_stylized_medium" id="329" name="Google Shape;329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9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ar_icon_small" id="331" name="Google Shape;331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42062" y="1720850"/>
            <a:ext cx="849312" cy="16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9"/>
          <p:cNvGrpSpPr/>
          <p:nvPr/>
        </p:nvGrpSpPr>
        <p:grpSpPr>
          <a:xfrm>
            <a:off x="5613400" y="1546225"/>
            <a:ext cx="415925" cy="385762"/>
            <a:chOff x="4367212" y="2938462"/>
            <a:chExt cx="733425" cy="758825"/>
          </a:xfrm>
        </p:grpSpPr>
        <p:pic>
          <p:nvPicPr>
            <p:cNvPr descr="iphone_stylized_small" id="333" name="Google Shape;333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48200" y="3051175"/>
              <a:ext cx="241300" cy="646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334" name="Google Shape;334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367212" y="2938462"/>
              <a:ext cx="733425" cy="174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ccess_point_stylized_small" id="335" name="Google Shape;3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4387" y="5057775"/>
            <a:ext cx="412750" cy="366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29"/>
          <p:cNvGrpSpPr/>
          <p:nvPr/>
        </p:nvGrpSpPr>
        <p:grpSpPr>
          <a:xfrm>
            <a:off x="8240712" y="5002212"/>
            <a:ext cx="227012" cy="481012"/>
            <a:chOff x="6572250" y="681037"/>
            <a:chExt cx="2262187" cy="3803650"/>
          </a:xfrm>
        </p:grpSpPr>
        <p:sp>
          <p:nvSpPr>
            <p:cNvPr id="337" name="Google Shape;337;p29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 txBox="1"/>
            <p:nvPr/>
          </p:nvSpPr>
          <p:spPr>
            <a:xfrm>
              <a:off x="6683375" y="681037"/>
              <a:ext cx="1660525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 txBox="1"/>
            <p:nvPr/>
          </p:nvSpPr>
          <p:spPr>
            <a:xfrm>
              <a:off x="6683375" y="109537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2" name="Google Shape;342;p29"/>
            <p:cNvGrpSpPr/>
            <p:nvPr/>
          </p:nvGrpSpPr>
          <p:grpSpPr>
            <a:xfrm>
              <a:off x="7537764" y="1057138"/>
              <a:ext cx="917248" cy="238468"/>
              <a:chOff x="973137" y="4073525"/>
              <a:chExt cx="1144587" cy="228600"/>
            </a:xfrm>
          </p:grpSpPr>
          <p:sp>
            <p:nvSpPr>
              <p:cNvPr id="343" name="Google Shape;343;p29"/>
              <p:cNvSpPr/>
              <p:nvPr/>
            </p:nvSpPr>
            <p:spPr>
              <a:xfrm>
                <a:off x="973137" y="4073525"/>
                <a:ext cx="1144587" cy="2286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992187" y="4097337"/>
                <a:ext cx="1104900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5" name="Google Shape;345;p29"/>
            <p:cNvSpPr txBox="1"/>
            <p:nvPr/>
          </p:nvSpPr>
          <p:spPr>
            <a:xfrm>
              <a:off x="6699250" y="162242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29"/>
            <p:cNvGrpSpPr/>
            <p:nvPr/>
          </p:nvGrpSpPr>
          <p:grpSpPr>
            <a:xfrm>
              <a:off x="7537134" y="1571853"/>
              <a:ext cx="917248" cy="212725"/>
              <a:chOff x="976312" y="4070350"/>
              <a:chExt cx="1144587" cy="220662"/>
            </a:xfrm>
          </p:grpSpPr>
          <p:sp>
            <p:nvSpPr>
              <p:cNvPr id="347" name="Google Shape;347;p29"/>
              <p:cNvSpPr/>
              <p:nvPr/>
            </p:nvSpPr>
            <p:spPr>
              <a:xfrm>
                <a:off x="976312" y="4070350"/>
                <a:ext cx="114458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996950" y="4097337"/>
                <a:ext cx="1104900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9" name="Google Shape;349;p29"/>
            <p:cNvSpPr txBox="1"/>
            <p:nvPr/>
          </p:nvSpPr>
          <p:spPr>
            <a:xfrm>
              <a:off x="6699250" y="214947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9"/>
            <p:cNvSpPr txBox="1"/>
            <p:nvPr/>
          </p:nvSpPr>
          <p:spPr>
            <a:xfrm>
              <a:off x="6715125" y="2627312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1" name="Google Shape;351;p29"/>
            <p:cNvGrpSpPr/>
            <p:nvPr/>
          </p:nvGrpSpPr>
          <p:grpSpPr>
            <a:xfrm>
              <a:off x="7521910" y="2613904"/>
              <a:ext cx="917554" cy="213844"/>
              <a:chOff x="981075" y="4105275"/>
              <a:chExt cx="1143000" cy="196850"/>
            </a:xfrm>
          </p:grpSpPr>
          <p:sp>
            <p:nvSpPr>
              <p:cNvPr id="352" name="Google Shape;352;p29"/>
              <p:cNvSpPr/>
              <p:nvPr/>
            </p:nvSpPr>
            <p:spPr>
              <a:xfrm>
                <a:off x="981075" y="4105275"/>
                <a:ext cx="1143000" cy="1968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1000125" y="4105275"/>
                <a:ext cx="110331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4" name="Google Shape;354;p29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" name="Google Shape;355;p29"/>
            <p:cNvGrpSpPr/>
            <p:nvPr/>
          </p:nvGrpSpPr>
          <p:grpSpPr>
            <a:xfrm>
              <a:off x="7521887" y="2111374"/>
              <a:ext cx="932846" cy="212725"/>
              <a:chOff x="973137" y="4081462"/>
              <a:chExt cx="1162050" cy="212725"/>
            </a:xfrm>
          </p:grpSpPr>
          <p:sp>
            <p:nvSpPr>
              <p:cNvPr id="356" name="Google Shape;356;p29"/>
              <p:cNvSpPr/>
              <p:nvPr/>
            </p:nvSpPr>
            <p:spPr>
              <a:xfrm>
                <a:off x="973137" y="4081462"/>
                <a:ext cx="1162050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992187" y="4106862"/>
                <a:ext cx="1143000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8" name="Google Shape;358;p29"/>
            <p:cNvSpPr txBox="1"/>
            <p:nvPr/>
          </p:nvSpPr>
          <p:spPr>
            <a:xfrm>
              <a:off x="8328025" y="681037"/>
              <a:ext cx="111125" cy="36274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8755062" y="4144962"/>
              <a:ext cx="7937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6572250" y="4246562"/>
              <a:ext cx="1898650" cy="23812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6683375" y="4308475"/>
              <a:ext cx="1692275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6840537" y="3781425"/>
              <a:ext cx="252412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7126287" y="3781425"/>
              <a:ext cx="252412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7394575" y="3781425"/>
              <a:ext cx="252412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9"/>
            <p:cNvSpPr txBox="1"/>
            <p:nvPr/>
          </p:nvSpPr>
          <p:spPr>
            <a:xfrm>
              <a:off x="8043862" y="2916237"/>
              <a:ext cx="12700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29"/>
          <p:cNvGrpSpPr/>
          <p:nvPr/>
        </p:nvGrpSpPr>
        <p:grpSpPr>
          <a:xfrm>
            <a:off x="7924800" y="5303837"/>
            <a:ext cx="227012" cy="481012"/>
            <a:chOff x="6572250" y="681037"/>
            <a:chExt cx="2262187" cy="3803650"/>
          </a:xfrm>
        </p:grpSpPr>
        <p:sp>
          <p:nvSpPr>
            <p:cNvPr id="370" name="Google Shape;370;p29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 txBox="1"/>
            <p:nvPr/>
          </p:nvSpPr>
          <p:spPr>
            <a:xfrm>
              <a:off x="6683375" y="681037"/>
              <a:ext cx="1660525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 txBox="1"/>
            <p:nvPr/>
          </p:nvSpPr>
          <p:spPr>
            <a:xfrm>
              <a:off x="6683375" y="109537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5" name="Google Shape;375;p29"/>
            <p:cNvGrpSpPr/>
            <p:nvPr/>
          </p:nvGrpSpPr>
          <p:grpSpPr>
            <a:xfrm>
              <a:off x="7537764" y="1057138"/>
              <a:ext cx="917248" cy="238468"/>
              <a:chOff x="973137" y="4073525"/>
              <a:chExt cx="1144587" cy="228600"/>
            </a:xfrm>
          </p:grpSpPr>
          <p:sp>
            <p:nvSpPr>
              <p:cNvPr id="376" name="Google Shape;376;p29"/>
              <p:cNvSpPr/>
              <p:nvPr/>
            </p:nvSpPr>
            <p:spPr>
              <a:xfrm>
                <a:off x="973137" y="4073525"/>
                <a:ext cx="1144587" cy="2286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992187" y="4097337"/>
                <a:ext cx="1104900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" name="Google Shape;378;p29"/>
            <p:cNvSpPr txBox="1"/>
            <p:nvPr/>
          </p:nvSpPr>
          <p:spPr>
            <a:xfrm>
              <a:off x="6699250" y="162242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29"/>
            <p:cNvGrpSpPr/>
            <p:nvPr/>
          </p:nvGrpSpPr>
          <p:grpSpPr>
            <a:xfrm>
              <a:off x="7537134" y="1571853"/>
              <a:ext cx="917248" cy="212725"/>
              <a:chOff x="976312" y="4070350"/>
              <a:chExt cx="1144587" cy="220662"/>
            </a:xfrm>
          </p:grpSpPr>
          <p:sp>
            <p:nvSpPr>
              <p:cNvPr id="380" name="Google Shape;380;p29"/>
              <p:cNvSpPr/>
              <p:nvPr/>
            </p:nvSpPr>
            <p:spPr>
              <a:xfrm>
                <a:off x="976312" y="4070350"/>
                <a:ext cx="114458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996950" y="4097337"/>
                <a:ext cx="1104900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2" name="Google Shape;382;p29"/>
            <p:cNvSpPr txBox="1"/>
            <p:nvPr/>
          </p:nvSpPr>
          <p:spPr>
            <a:xfrm>
              <a:off x="6699250" y="2149475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9"/>
            <p:cNvSpPr txBox="1"/>
            <p:nvPr/>
          </p:nvSpPr>
          <p:spPr>
            <a:xfrm>
              <a:off x="6715125" y="2627312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4" name="Google Shape;384;p29"/>
            <p:cNvGrpSpPr/>
            <p:nvPr/>
          </p:nvGrpSpPr>
          <p:grpSpPr>
            <a:xfrm>
              <a:off x="7521910" y="2613904"/>
              <a:ext cx="917554" cy="213844"/>
              <a:chOff x="981075" y="4105275"/>
              <a:chExt cx="1143000" cy="196850"/>
            </a:xfrm>
          </p:grpSpPr>
          <p:sp>
            <p:nvSpPr>
              <p:cNvPr id="385" name="Google Shape;385;p29"/>
              <p:cNvSpPr/>
              <p:nvPr/>
            </p:nvSpPr>
            <p:spPr>
              <a:xfrm>
                <a:off x="981075" y="4105275"/>
                <a:ext cx="1143000" cy="1968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1000125" y="4105275"/>
                <a:ext cx="110331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7" name="Google Shape;387;p29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" name="Google Shape;388;p29"/>
            <p:cNvGrpSpPr/>
            <p:nvPr/>
          </p:nvGrpSpPr>
          <p:grpSpPr>
            <a:xfrm>
              <a:off x="7521887" y="2111374"/>
              <a:ext cx="932846" cy="212725"/>
              <a:chOff x="973137" y="4081462"/>
              <a:chExt cx="1162050" cy="212725"/>
            </a:xfrm>
          </p:grpSpPr>
          <p:sp>
            <p:nvSpPr>
              <p:cNvPr id="389" name="Google Shape;389;p29"/>
              <p:cNvSpPr/>
              <p:nvPr/>
            </p:nvSpPr>
            <p:spPr>
              <a:xfrm>
                <a:off x="973137" y="4081462"/>
                <a:ext cx="1162050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992187" y="4106862"/>
                <a:ext cx="1143000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1" name="Google Shape;391;p29"/>
            <p:cNvSpPr txBox="1"/>
            <p:nvPr/>
          </p:nvSpPr>
          <p:spPr>
            <a:xfrm>
              <a:off x="8328025" y="681037"/>
              <a:ext cx="111125" cy="36274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8755062" y="4144962"/>
              <a:ext cx="7937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6572250" y="4246562"/>
              <a:ext cx="1898650" cy="23812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683375" y="4308475"/>
              <a:ext cx="1692275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6840537" y="3781425"/>
              <a:ext cx="252412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7126287" y="3781425"/>
              <a:ext cx="252412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7394575" y="3781425"/>
              <a:ext cx="252412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9"/>
            <p:cNvSpPr txBox="1"/>
            <p:nvPr/>
          </p:nvSpPr>
          <p:spPr>
            <a:xfrm>
              <a:off x="8043862" y="2916237"/>
              <a:ext cx="12700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29"/>
          <p:cNvGrpSpPr/>
          <p:nvPr/>
        </p:nvGrpSpPr>
        <p:grpSpPr>
          <a:xfrm>
            <a:off x="5302250" y="2043112"/>
            <a:ext cx="534987" cy="414107"/>
            <a:chOff x="1392237" y="1600200"/>
            <a:chExt cx="4360862" cy="4174912"/>
          </a:xfrm>
        </p:grpSpPr>
        <p:pic>
          <p:nvPicPr>
            <p:cNvPr descr="antenna_stylized" id="403" name="Google Shape;403;p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392237" y="1600200"/>
              <a:ext cx="4325937" cy="225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04" name="Google Shape;404;p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20000">
              <a:off x="1601787" y="4105275"/>
              <a:ext cx="3563937" cy="1608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29"/>
            <p:cNvSpPr/>
            <p:nvPr/>
          </p:nvSpPr>
          <p:spPr>
            <a:xfrm>
              <a:off x="2782887" y="2544762"/>
              <a:ext cx="2868612" cy="209867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06" name="Google Shape;406;p2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924175" y="2598737"/>
              <a:ext cx="2606675" cy="1909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29"/>
            <p:cNvSpPr/>
            <p:nvPr/>
          </p:nvSpPr>
          <p:spPr>
            <a:xfrm>
              <a:off x="3305175" y="2482850"/>
              <a:ext cx="2430462" cy="3905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757487" y="2479675"/>
              <a:ext cx="674687" cy="162560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4991100" y="2770187"/>
              <a:ext cx="727075" cy="187642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749550" y="4022725"/>
              <a:ext cx="2667000" cy="633412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072062" y="2786062"/>
              <a:ext cx="681037" cy="1884362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2752725" y="4106862"/>
              <a:ext cx="2371725" cy="62547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" name="Google Shape;413;p29"/>
            <p:cNvGrpSpPr/>
            <p:nvPr/>
          </p:nvGrpSpPr>
          <p:grpSpPr>
            <a:xfrm>
              <a:off x="2713037" y="4775200"/>
              <a:ext cx="804862" cy="371475"/>
              <a:chOff x="2762250" y="4194175"/>
              <a:chExt cx="1193800" cy="519112"/>
            </a:xfrm>
          </p:grpSpPr>
          <p:sp>
            <p:nvSpPr>
              <p:cNvPr id="414" name="Google Shape;414;p29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0" name="Google Shape;420;p29"/>
            <p:cNvSpPr/>
            <p:nvPr/>
          </p:nvSpPr>
          <p:spPr>
            <a:xfrm>
              <a:off x="4090987" y="4830762"/>
              <a:ext cx="974725" cy="81597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603375" y="4895850"/>
              <a:ext cx="2493962" cy="7445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604962" y="4759325"/>
              <a:ext cx="26987" cy="15081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606550" y="4144962"/>
              <a:ext cx="1158875" cy="62388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684337" y="4791075"/>
              <a:ext cx="2365375" cy="7159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 flipH="1" rot="10800000">
              <a:off x="4046537" y="4740275"/>
              <a:ext cx="965200" cy="7413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aptop_keyboard" id="426" name="Google Shape;426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 rot="120000">
            <a:off x="6897687" y="5735637"/>
            <a:ext cx="388937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9"/>
          <p:cNvSpPr/>
          <p:nvPr/>
        </p:nvSpPr>
        <p:spPr>
          <a:xfrm>
            <a:off x="7026275" y="5580062"/>
            <a:ext cx="312737" cy="207962"/>
          </a:xfrm>
          <a:custGeom>
            <a:rect b="b" l="l" r="r" t="t"/>
            <a:pathLst>
              <a:path extrusionOk="0" h="2442" w="298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" id="428" name="Google Shape;428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42150" y="5584825"/>
            <a:ext cx="284162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9"/>
          <p:cNvSpPr/>
          <p:nvPr/>
        </p:nvSpPr>
        <p:spPr>
          <a:xfrm>
            <a:off x="7083425" y="5573712"/>
            <a:ext cx="265112" cy="39687"/>
          </a:xfrm>
          <a:custGeom>
            <a:rect b="b" l="l" r="r" t="t"/>
            <a:pathLst>
              <a:path extrusionOk="0" h="455" w="2528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EAEAEA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7024687" y="5573712"/>
            <a:ext cx="73025" cy="161925"/>
          </a:xfrm>
          <a:custGeom>
            <a:rect b="b" l="l" r="r" t="t"/>
            <a:pathLst>
              <a:path extrusionOk="0" h="1893" w="702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7267575" y="5602287"/>
            <a:ext cx="79375" cy="185737"/>
          </a:xfrm>
          <a:custGeom>
            <a:rect b="b" l="l" r="r" t="t"/>
            <a:pathLst>
              <a:path extrusionOk="0" h="2184" w="756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9"/>
          <p:cNvSpPr/>
          <p:nvPr/>
        </p:nvSpPr>
        <p:spPr>
          <a:xfrm>
            <a:off x="7023100" y="5726112"/>
            <a:ext cx="290512" cy="63500"/>
          </a:xfrm>
          <a:custGeom>
            <a:rect b="b" l="l" r="r" t="t"/>
            <a:pathLst>
              <a:path extrusionOk="0" h="738" w="2773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>
            <a:gsLst>
              <a:gs pos="0">
                <a:srgbClr val="0000CC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7275512" y="5603875"/>
            <a:ext cx="74612" cy="187325"/>
          </a:xfrm>
          <a:custGeom>
            <a:rect b="b" l="l" r="r" t="t"/>
            <a:pathLst>
              <a:path extrusionOk="0" h="1659" w="637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7023100" y="5735637"/>
            <a:ext cx="258762" cy="61912"/>
          </a:xfrm>
          <a:custGeom>
            <a:rect b="b" l="l" r="r" t="t"/>
            <a:pathLst>
              <a:path extrusionOk="0" h="550" w="2216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29"/>
          <p:cNvGrpSpPr/>
          <p:nvPr/>
        </p:nvGrpSpPr>
        <p:grpSpPr>
          <a:xfrm>
            <a:off x="7019925" y="5800725"/>
            <a:ext cx="87312" cy="38100"/>
            <a:chOff x="2762250" y="4194175"/>
            <a:chExt cx="1193800" cy="519112"/>
          </a:xfrm>
        </p:grpSpPr>
        <p:sp>
          <p:nvSpPr>
            <p:cNvPr id="436" name="Google Shape;436;p29"/>
            <p:cNvSpPr/>
            <p:nvPr/>
          </p:nvSpPr>
          <p:spPr>
            <a:xfrm>
              <a:off x="2762250" y="4194175"/>
              <a:ext cx="1193800" cy="519112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2784475" y="4205287"/>
              <a:ext cx="1152525" cy="493712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870200" y="4397375"/>
              <a:ext cx="409575" cy="158750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2855912" y="4470400"/>
              <a:ext cx="307975" cy="100012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3206750" y="4498975"/>
              <a:ext cx="409575" cy="161925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3192462" y="4575175"/>
              <a:ext cx="307975" cy="100012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29"/>
          <p:cNvSpPr/>
          <p:nvPr/>
        </p:nvSpPr>
        <p:spPr>
          <a:xfrm>
            <a:off x="7169150" y="5807075"/>
            <a:ext cx="106362" cy="80962"/>
          </a:xfrm>
          <a:custGeom>
            <a:rect b="b" l="l" r="r" t="t"/>
            <a:pathLst>
              <a:path extrusionOk="0" h="792" w="990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6897687" y="5813425"/>
            <a:ext cx="271462" cy="73025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6899275" y="5799137"/>
            <a:ext cx="1587" cy="15875"/>
          </a:xfrm>
          <a:custGeom>
            <a:rect b="b" l="l" r="r" t="t"/>
            <a:pathLst>
              <a:path extrusionOk="0" h="147" w="26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6899275" y="5738812"/>
            <a:ext cx="125412" cy="61912"/>
          </a:xfrm>
          <a:custGeom>
            <a:rect b="b" l="l" r="r" t="t"/>
            <a:pathLst>
              <a:path extrusionOk="0" h="606" w="117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6907212" y="5802312"/>
            <a:ext cx="257175" cy="71437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9"/>
          <p:cNvSpPr/>
          <p:nvPr/>
        </p:nvSpPr>
        <p:spPr>
          <a:xfrm flipH="1" rot="10800000">
            <a:off x="7164387" y="5797550"/>
            <a:ext cx="104775" cy="74612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ptop_keyboard" id="448" name="Google Shape;448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flipH="1" rot="120000">
            <a:off x="5581650" y="3290887"/>
            <a:ext cx="363537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9"/>
          <p:cNvSpPr/>
          <p:nvPr/>
        </p:nvSpPr>
        <p:spPr>
          <a:xfrm>
            <a:off x="5702300" y="3135312"/>
            <a:ext cx="292100" cy="207962"/>
          </a:xfrm>
          <a:custGeom>
            <a:rect b="b" l="l" r="r" t="t"/>
            <a:pathLst>
              <a:path extrusionOk="0" h="2442" w="298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" id="450" name="Google Shape;450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716587" y="3140075"/>
            <a:ext cx="2667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9"/>
          <p:cNvSpPr/>
          <p:nvPr/>
        </p:nvSpPr>
        <p:spPr>
          <a:xfrm>
            <a:off x="5756275" y="3128962"/>
            <a:ext cx="247650" cy="39687"/>
          </a:xfrm>
          <a:custGeom>
            <a:rect b="b" l="l" r="r" t="t"/>
            <a:pathLst>
              <a:path extrusionOk="0" h="455" w="2528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EAEAEA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5700712" y="3128962"/>
            <a:ext cx="68262" cy="161925"/>
          </a:xfrm>
          <a:custGeom>
            <a:rect b="b" l="l" r="r" t="t"/>
            <a:pathLst>
              <a:path extrusionOk="0" h="1893" w="702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5927725" y="3157537"/>
            <a:ext cx="74612" cy="185737"/>
          </a:xfrm>
          <a:custGeom>
            <a:rect b="b" l="l" r="r" t="t"/>
            <a:pathLst>
              <a:path extrusionOk="0" h="2184" w="756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5699125" y="3281362"/>
            <a:ext cx="271462" cy="63500"/>
          </a:xfrm>
          <a:custGeom>
            <a:rect b="b" l="l" r="r" t="t"/>
            <a:pathLst>
              <a:path extrusionOk="0" h="738" w="2773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>
            <a:gsLst>
              <a:gs pos="0">
                <a:srgbClr val="0000CC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9"/>
          <p:cNvSpPr/>
          <p:nvPr/>
        </p:nvSpPr>
        <p:spPr>
          <a:xfrm>
            <a:off x="5935662" y="3159125"/>
            <a:ext cx="69850" cy="187325"/>
          </a:xfrm>
          <a:custGeom>
            <a:rect b="b" l="l" r="r" t="t"/>
            <a:pathLst>
              <a:path extrusionOk="0" h="1659" w="637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9"/>
          <p:cNvSpPr/>
          <p:nvPr/>
        </p:nvSpPr>
        <p:spPr>
          <a:xfrm>
            <a:off x="5699125" y="3290887"/>
            <a:ext cx="242887" cy="61912"/>
          </a:xfrm>
          <a:custGeom>
            <a:rect b="b" l="l" r="r" t="t"/>
            <a:pathLst>
              <a:path extrusionOk="0" h="550" w="2216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29"/>
          <p:cNvGrpSpPr/>
          <p:nvPr/>
        </p:nvGrpSpPr>
        <p:grpSpPr>
          <a:xfrm>
            <a:off x="5695950" y="3355975"/>
            <a:ext cx="80962" cy="38100"/>
            <a:chOff x="2762250" y="4194175"/>
            <a:chExt cx="1193800" cy="519112"/>
          </a:xfrm>
        </p:grpSpPr>
        <p:sp>
          <p:nvSpPr>
            <p:cNvPr id="458" name="Google Shape;458;p29"/>
            <p:cNvSpPr/>
            <p:nvPr/>
          </p:nvSpPr>
          <p:spPr>
            <a:xfrm>
              <a:off x="2762250" y="4194175"/>
              <a:ext cx="1193800" cy="519112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2784475" y="4205287"/>
              <a:ext cx="1152525" cy="493712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870200" y="4397375"/>
              <a:ext cx="409575" cy="158750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2855912" y="4470400"/>
              <a:ext cx="307975" cy="100012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206750" y="4498975"/>
              <a:ext cx="409575" cy="161925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3192462" y="4575175"/>
              <a:ext cx="307975" cy="100012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29"/>
          <p:cNvSpPr/>
          <p:nvPr/>
        </p:nvSpPr>
        <p:spPr>
          <a:xfrm>
            <a:off x="5835650" y="3362325"/>
            <a:ext cx="100012" cy="80962"/>
          </a:xfrm>
          <a:custGeom>
            <a:rect b="b" l="l" r="r" t="t"/>
            <a:pathLst>
              <a:path extrusionOk="0" h="792" w="990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5583237" y="3368675"/>
            <a:ext cx="254000" cy="73025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5583237" y="3354387"/>
            <a:ext cx="1587" cy="15875"/>
          </a:xfrm>
          <a:custGeom>
            <a:rect b="b" l="l" r="r" t="t"/>
            <a:pathLst>
              <a:path extrusionOk="0" h="147" w="26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5583237" y="3294062"/>
            <a:ext cx="117475" cy="61912"/>
          </a:xfrm>
          <a:custGeom>
            <a:rect b="b" l="l" r="r" t="t"/>
            <a:pathLst>
              <a:path extrusionOk="0" h="606" w="117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5591175" y="3357562"/>
            <a:ext cx="241300" cy="71437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9"/>
          <p:cNvSpPr/>
          <p:nvPr/>
        </p:nvSpPr>
        <p:spPr>
          <a:xfrm flipH="1" rot="10800000">
            <a:off x="5830887" y="3352800"/>
            <a:ext cx="98425" cy="74612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29"/>
          <p:cNvGrpSpPr/>
          <p:nvPr/>
        </p:nvGrpSpPr>
        <p:grpSpPr>
          <a:xfrm flipH="1">
            <a:off x="5940425" y="3222625"/>
            <a:ext cx="414337" cy="373062"/>
            <a:chOff x="4506912" y="5557837"/>
            <a:chExt cx="1198562" cy="1274762"/>
          </a:xfrm>
        </p:grpSpPr>
        <p:pic>
          <p:nvPicPr>
            <p:cNvPr descr="desktop_computer_stylized_medium" id="471" name="Google Shape;471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29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aptop_keyboard" id="473" name="Google Shape;473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 rot="120000">
            <a:off x="7329487" y="5672137"/>
            <a:ext cx="388937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9"/>
          <p:cNvSpPr/>
          <p:nvPr/>
        </p:nvSpPr>
        <p:spPr>
          <a:xfrm>
            <a:off x="7458075" y="5516562"/>
            <a:ext cx="312737" cy="207962"/>
          </a:xfrm>
          <a:custGeom>
            <a:rect b="b" l="l" r="r" t="t"/>
            <a:pathLst>
              <a:path extrusionOk="0" h="2442" w="298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" id="475" name="Google Shape;475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73950" y="5521325"/>
            <a:ext cx="284162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9"/>
          <p:cNvSpPr/>
          <p:nvPr/>
        </p:nvSpPr>
        <p:spPr>
          <a:xfrm>
            <a:off x="7515225" y="5510212"/>
            <a:ext cx="265112" cy="39687"/>
          </a:xfrm>
          <a:custGeom>
            <a:rect b="b" l="l" r="r" t="t"/>
            <a:pathLst>
              <a:path extrusionOk="0" h="455" w="2528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EAEAEA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7456487" y="5510212"/>
            <a:ext cx="73025" cy="161925"/>
          </a:xfrm>
          <a:custGeom>
            <a:rect b="b" l="l" r="r" t="t"/>
            <a:pathLst>
              <a:path extrusionOk="0" h="1893" w="702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7699375" y="5538787"/>
            <a:ext cx="79375" cy="185737"/>
          </a:xfrm>
          <a:custGeom>
            <a:rect b="b" l="l" r="r" t="t"/>
            <a:pathLst>
              <a:path extrusionOk="0" h="2184" w="756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9"/>
          <p:cNvSpPr/>
          <p:nvPr/>
        </p:nvSpPr>
        <p:spPr>
          <a:xfrm>
            <a:off x="7454900" y="5662612"/>
            <a:ext cx="290512" cy="63500"/>
          </a:xfrm>
          <a:custGeom>
            <a:rect b="b" l="l" r="r" t="t"/>
            <a:pathLst>
              <a:path extrusionOk="0" h="738" w="2773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>
            <a:gsLst>
              <a:gs pos="0">
                <a:srgbClr val="0000CC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7707312" y="5540375"/>
            <a:ext cx="74612" cy="187325"/>
          </a:xfrm>
          <a:custGeom>
            <a:rect b="b" l="l" r="r" t="t"/>
            <a:pathLst>
              <a:path extrusionOk="0" h="1659" w="637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7454900" y="5672137"/>
            <a:ext cx="258762" cy="61912"/>
          </a:xfrm>
          <a:custGeom>
            <a:rect b="b" l="l" r="r" t="t"/>
            <a:pathLst>
              <a:path extrusionOk="0" h="550" w="2216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29"/>
          <p:cNvGrpSpPr/>
          <p:nvPr/>
        </p:nvGrpSpPr>
        <p:grpSpPr>
          <a:xfrm>
            <a:off x="7451725" y="5737225"/>
            <a:ext cx="87312" cy="38100"/>
            <a:chOff x="2762250" y="4194175"/>
            <a:chExt cx="1193800" cy="519112"/>
          </a:xfrm>
        </p:grpSpPr>
        <p:sp>
          <p:nvSpPr>
            <p:cNvPr id="483" name="Google Shape;483;p29"/>
            <p:cNvSpPr/>
            <p:nvPr/>
          </p:nvSpPr>
          <p:spPr>
            <a:xfrm>
              <a:off x="2762250" y="4194175"/>
              <a:ext cx="1193800" cy="519112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2784475" y="4205287"/>
              <a:ext cx="1152525" cy="493712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2870200" y="4397375"/>
              <a:ext cx="409575" cy="158750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855912" y="4470400"/>
              <a:ext cx="307975" cy="100012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3206750" y="4498975"/>
              <a:ext cx="409575" cy="161925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3192462" y="4575175"/>
              <a:ext cx="307975" cy="100012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29"/>
          <p:cNvSpPr/>
          <p:nvPr/>
        </p:nvSpPr>
        <p:spPr>
          <a:xfrm>
            <a:off x="7600950" y="5743575"/>
            <a:ext cx="106362" cy="80962"/>
          </a:xfrm>
          <a:custGeom>
            <a:rect b="b" l="l" r="r" t="t"/>
            <a:pathLst>
              <a:path extrusionOk="0" h="792" w="990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9"/>
          <p:cNvSpPr/>
          <p:nvPr/>
        </p:nvSpPr>
        <p:spPr>
          <a:xfrm>
            <a:off x="7329487" y="5749925"/>
            <a:ext cx="271462" cy="73025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9"/>
          <p:cNvSpPr/>
          <p:nvPr/>
        </p:nvSpPr>
        <p:spPr>
          <a:xfrm>
            <a:off x="7331075" y="5735637"/>
            <a:ext cx="1587" cy="15875"/>
          </a:xfrm>
          <a:custGeom>
            <a:rect b="b" l="l" r="r" t="t"/>
            <a:pathLst>
              <a:path extrusionOk="0" h="147" w="26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9"/>
          <p:cNvSpPr/>
          <p:nvPr/>
        </p:nvSpPr>
        <p:spPr>
          <a:xfrm>
            <a:off x="7331075" y="5675312"/>
            <a:ext cx="125412" cy="61912"/>
          </a:xfrm>
          <a:custGeom>
            <a:rect b="b" l="l" r="r" t="t"/>
            <a:pathLst>
              <a:path extrusionOk="0" h="606" w="117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9"/>
          <p:cNvSpPr/>
          <p:nvPr/>
        </p:nvSpPr>
        <p:spPr>
          <a:xfrm>
            <a:off x="7339012" y="5738812"/>
            <a:ext cx="257175" cy="71437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9"/>
          <p:cNvSpPr/>
          <p:nvPr/>
        </p:nvSpPr>
        <p:spPr>
          <a:xfrm flipH="1" rot="10800000">
            <a:off x="7596187" y="5734050"/>
            <a:ext cx="104775" cy="74612"/>
          </a:xfrm>
          <a:custGeom>
            <a:rect b="b" l="l" r="r" t="t"/>
            <a:pathLst>
              <a:path extrusionOk="0" h="723" w="2532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29"/>
          <p:cNvGrpSpPr/>
          <p:nvPr/>
        </p:nvGrpSpPr>
        <p:grpSpPr>
          <a:xfrm>
            <a:off x="6351587" y="2493962"/>
            <a:ext cx="390524" cy="169862"/>
            <a:chOff x="7381875" y="1792287"/>
            <a:chExt cx="390524" cy="150812"/>
          </a:xfrm>
        </p:grpSpPr>
        <p:sp>
          <p:nvSpPr>
            <p:cNvPr id="496" name="Google Shape;496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02" name="Google Shape;502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3" name="Google Shape;503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04" name="Google Shape;504;p29"/>
          <p:cNvGrpSpPr/>
          <p:nvPr/>
        </p:nvGrpSpPr>
        <p:grpSpPr>
          <a:xfrm>
            <a:off x="6051550" y="3641725"/>
            <a:ext cx="390524" cy="169862"/>
            <a:chOff x="7381875" y="1792287"/>
            <a:chExt cx="390524" cy="150812"/>
          </a:xfrm>
        </p:grpSpPr>
        <p:sp>
          <p:nvSpPr>
            <p:cNvPr id="505" name="Google Shape;505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509" name="Google Shape;509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11" name="Google Shape;511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2" name="Google Shape;512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13" name="Google Shape;513;p29"/>
          <p:cNvGrpSpPr/>
          <p:nvPr/>
        </p:nvGrpSpPr>
        <p:grpSpPr>
          <a:xfrm>
            <a:off x="5529262" y="3016250"/>
            <a:ext cx="519112" cy="128587"/>
            <a:chOff x="3490912" y="1516062"/>
            <a:chExt cx="4043363" cy="803275"/>
          </a:xfrm>
        </p:grpSpPr>
        <p:sp>
          <p:nvSpPr>
            <p:cNvPr id="514" name="Google Shape;514;p29"/>
            <p:cNvSpPr/>
            <p:nvPr/>
          </p:nvSpPr>
          <p:spPr>
            <a:xfrm>
              <a:off x="3490912" y="1851025"/>
              <a:ext cx="412750" cy="446087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3940175" y="1651000"/>
              <a:ext cx="1428750" cy="668337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4416425" y="1695450"/>
              <a:ext cx="679450" cy="427037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5641975" y="1706562"/>
              <a:ext cx="598487" cy="379412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5788025" y="1582737"/>
              <a:ext cx="1047750" cy="533400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6534150" y="1516062"/>
              <a:ext cx="1000125" cy="63023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29"/>
          <p:cNvGrpSpPr/>
          <p:nvPr/>
        </p:nvGrpSpPr>
        <p:grpSpPr>
          <a:xfrm>
            <a:off x="6248400" y="4852987"/>
            <a:ext cx="617537" cy="247649"/>
            <a:chOff x="3740150" y="2063750"/>
            <a:chExt cx="881062" cy="307974"/>
          </a:xfrm>
        </p:grpSpPr>
        <p:sp>
          <p:nvSpPr>
            <p:cNvPr id="521" name="Google Shape;521;p29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9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4" name="Google Shape;524;p29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525" name="Google Shape;525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27" name="Google Shape;527;p29"/>
            <p:cNvCxnSpPr/>
            <p:nvPr/>
          </p:nvCxnSpPr>
          <p:spPr>
            <a:xfrm>
              <a:off x="3741737" y="2160587"/>
              <a:ext cx="0" cy="134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8" name="Google Shape;528;p29"/>
            <p:cNvCxnSpPr/>
            <p:nvPr/>
          </p:nvCxnSpPr>
          <p:spPr>
            <a:xfrm>
              <a:off x="4614862" y="2163762"/>
              <a:ext cx="0" cy="130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29" name="Google Shape;529;p29"/>
          <p:cNvGrpSpPr/>
          <p:nvPr/>
        </p:nvGrpSpPr>
        <p:grpSpPr>
          <a:xfrm>
            <a:off x="6969125" y="4510087"/>
            <a:ext cx="617537" cy="247649"/>
            <a:chOff x="3740150" y="2063750"/>
            <a:chExt cx="881062" cy="307974"/>
          </a:xfrm>
        </p:grpSpPr>
        <p:sp>
          <p:nvSpPr>
            <p:cNvPr id="530" name="Google Shape;530;p29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9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" name="Google Shape;533;p29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534" name="Google Shape;534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36" name="Google Shape;536;p29"/>
            <p:cNvCxnSpPr/>
            <p:nvPr/>
          </p:nvCxnSpPr>
          <p:spPr>
            <a:xfrm>
              <a:off x="3741737" y="2160587"/>
              <a:ext cx="0" cy="134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7" name="Google Shape;537;p29"/>
            <p:cNvCxnSpPr/>
            <p:nvPr/>
          </p:nvCxnSpPr>
          <p:spPr>
            <a:xfrm>
              <a:off x="4614862" y="2163762"/>
              <a:ext cx="0" cy="130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38" name="Google Shape;538;p29"/>
          <p:cNvGrpSpPr/>
          <p:nvPr/>
        </p:nvGrpSpPr>
        <p:grpSpPr>
          <a:xfrm>
            <a:off x="7585075" y="4811712"/>
            <a:ext cx="617537" cy="247649"/>
            <a:chOff x="3740150" y="2063750"/>
            <a:chExt cx="881062" cy="307974"/>
          </a:xfrm>
        </p:grpSpPr>
        <p:sp>
          <p:nvSpPr>
            <p:cNvPr id="539" name="Google Shape;539;p29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9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2" name="Google Shape;542;p29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543" name="Google Shape;543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45" name="Google Shape;545;p29"/>
            <p:cNvCxnSpPr/>
            <p:nvPr/>
          </p:nvCxnSpPr>
          <p:spPr>
            <a:xfrm>
              <a:off x="3741737" y="2160587"/>
              <a:ext cx="0" cy="1349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6" name="Google Shape;546;p29"/>
            <p:cNvCxnSpPr/>
            <p:nvPr/>
          </p:nvCxnSpPr>
          <p:spPr>
            <a:xfrm>
              <a:off x="4614862" y="2163762"/>
              <a:ext cx="0" cy="130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47" name="Google Shape;547;p29"/>
          <p:cNvSpPr/>
          <p:nvPr/>
        </p:nvSpPr>
        <p:spPr>
          <a:xfrm>
            <a:off x="7004050" y="3527425"/>
            <a:ext cx="1314450" cy="674687"/>
          </a:xfrm>
          <a:custGeom>
            <a:rect b="b" l="l" r="r" t="t"/>
            <a:pathLst>
              <a:path extrusionOk="0" h="425" w="828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7023100" y="2001837"/>
            <a:ext cx="1730375" cy="1125537"/>
          </a:xfrm>
          <a:custGeom>
            <a:rect b="b" l="l" r="r" t="t"/>
            <a:pathLst>
              <a:path extrusionOk="0" h="459" w="765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p29"/>
          <p:cNvCxnSpPr/>
          <p:nvPr/>
        </p:nvCxnSpPr>
        <p:spPr>
          <a:xfrm>
            <a:off x="7396162" y="3813175"/>
            <a:ext cx="163512" cy="1206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0" name="Google Shape;550;p29"/>
          <p:cNvCxnSpPr/>
          <p:nvPr/>
        </p:nvCxnSpPr>
        <p:spPr>
          <a:xfrm>
            <a:off x="7493000" y="3733800"/>
            <a:ext cx="279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1" name="Google Shape;551;p29"/>
          <p:cNvCxnSpPr/>
          <p:nvPr/>
        </p:nvCxnSpPr>
        <p:spPr>
          <a:xfrm flipH="1" rot="10800000">
            <a:off x="7729537" y="3819525"/>
            <a:ext cx="134937" cy="1047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2" name="Google Shape;552;p29"/>
          <p:cNvCxnSpPr/>
          <p:nvPr/>
        </p:nvCxnSpPr>
        <p:spPr>
          <a:xfrm flipH="1" rot="10800000">
            <a:off x="7577137" y="2492375"/>
            <a:ext cx="123825" cy="873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3" name="Google Shape;553;p29"/>
          <p:cNvCxnSpPr/>
          <p:nvPr/>
        </p:nvCxnSpPr>
        <p:spPr>
          <a:xfrm flipH="1" rot="10800000">
            <a:off x="7577137" y="2562225"/>
            <a:ext cx="263525" cy="2889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4" name="Google Shape;554;p29"/>
          <p:cNvCxnSpPr/>
          <p:nvPr/>
        </p:nvCxnSpPr>
        <p:spPr>
          <a:xfrm>
            <a:off x="7942262" y="2560637"/>
            <a:ext cx="0" cy="1968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5" name="Google Shape;555;p29"/>
          <p:cNvCxnSpPr/>
          <p:nvPr/>
        </p:nvCxnSpPr>
        <p:spPr>
          <a:xfrm>
            <a:off x="7589837" y="2867025"/>
            <a:ext cx="18891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6" name="Google Shape;556;p29"/>
          <p:cNvCxnSpPr/>
          <p:nvPr/>
        </p:nvCxnSpPr>
        <p:spPr>
          <a:xfrm>
            <a:off x="8150225" y="2857500"/>
            <a:ext cx="17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7" name="Google Shape;557;p29"/>
          <p:cNvCxnSpPr/>
          <p:nvPr/>
        </p:nvCxnSpPr>
        <p:spPr>
          <a:xfrm flipH="1">
            <a:off x="7296150" y="2933700"/>
            <a:ext cx="98425" cy="7048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8" name="Google Shape;558;p29"/>
          <p:cNvCxnSpPr/>
          <p:nvPr/>
        </p:nvCxnSpPr>
        <p:spPr>
          <a:xfrm flipH="1">
            <a:off x="7888287" y="2933700"/>
            <a:ext cx="111125" cy="7270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59" name="Google Shape;559;p29"/>
          <p:cNvGrpSpPr/>
          <p:nvPr/>
        </p:nvGrpSpPr>
        <p:grpSpPr>
          <a:xfrm>
            <a:off x="7689850" y="2395537"/>
            <a:ext cx="390524" cy="169862"/>
            <a:chOff x="7381875" y="1792287"/>
            <a:chExt cx="390524" cy="150812"/>
          </a:xfrm>
        </p:grpSpPr>
        <p:sp>
          <p:nvSpPr>
            <p:cNvPr id="560" name="Google Shape;560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3" name="Google Shape;563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564" name="Google Shape;564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6" name="Google Shape;566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68" name="Google Shape;568;p29"/>
          <p:cNvGrpSpPr/>
          <p:nvPr/>
        </p:nvGrpSpPr>
        <p:grpSpPr>
          <a:xfrm>
            <a:off x="7762875" y="2757487"/>
            <a:ext cx="390524" cy="176212"/>
            <a:chOff x="7381875" y="1792287"/>
            <a:chExt cx="390524" cy="150812"/>
          </a:xfrm>
        </p:grpSpPr>
        <p:sp>
          <p:nvSpPr>
            <p:cNvPr id="569" name="Google Shape;569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2" name="Google Shape;572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573" name="Google Shape;573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75" name="Google Shape;575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6" name="Google Shape;576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77" name="Google Shape;577;p29"/>
          <p:cNvGrpSpPr/>
          <p:nvPr/>
        </p:nvGrpSpPr>
        <p:grpSpPr>
          <a:xfrm>
            <a:off x="7204075" y="2493962"/>
            <a:ext cx="390524" cy="169862"/>
            <a:chOff x="7381875" y="1792287"/>
            <a:chExt cx="390524" cy="150812"/>
          </a:xfrm>
        </p:grpSpPr>
        <p:sp>
          <p:nvSpPr>
            <p:cNvPr id="578" name="Google Shape;578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1" name="Google Shape;581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582" name="Google Shape;582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4" name="Google Shape;584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5" name="Google Shape;585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86" name="Google Shape;586;p29"/>
          <p:cNvGrpSpPr/>
          <p:nvPr/>
        </p:nvGrpSpPr>
        <p:grpSpPr>
          <a:xfrm>
            <a:off x="7215187" y="2757487"/>
            <a:ext cx="390524" cy="169862"/>
            <a:chOff x="7381875" y="1792287"/>
            <a:chExt cx="390524" cy="150812"/>
          </a:xfrm>
        </p:grpSpPr>
        <p:sp>
          <p:nvSpPr>
            <p:cNvPr id="587" name="Google Shape;587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0" name="Google Shape;590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591" name="Google Shape;591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93" name="Google Shape;593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4" name="Google Shape;594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95" name="Google Shape;595;p29"/>
          <p:cNvCxnSpPr/>
          <p:nvPr/>
        </p:nvCxnSpPr>
        <p:spPr>
          <a:xfrm>
            <a:off x="8358187" y="2855912"/>
            <a:ext cx="17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96" name="Google Shape;596;p29"/>
          <p:cNvGrpSpPr/>
          <p:nvPr/>
        </p:nvGrpSpPr>
        <p:grpSpPr>
          <a:xfrm>
            <a:off x="7400925" y="3911600"/>
            <a:ext cx="485773" cy="203200"/>
            <a:chOff x="7381875" y="1792287"/>
            <a:chExt cx="390524" cy="150812"/>
          </a:xfrm>
        </p:grpSpPr>
        <p:sp>
          <p:nvSpPr>
            <p:cNvPr id="597" name="Google Shape;597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0" name="Google Shape;600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601" name="Google Shape;601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03" name="Google Shape;603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4" name="Google Shape;604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05" name="Google Shape;605;p29"/>
          <p:cNvGrpSpPr/>
          <p:nvPr/>
        </p:nvGrpSpPr>
        <p:grpSpPr>
          <a:xfrm>
            <a:off x="7081837" y="3630612"/>
            <a:ext cx="485773" cy="203200"/>
            <a:chOff x="7381875" y="1792287"/>
            <a:chExt cx="390524" cy="150812"/>
          </a:xfrm>
        </p:grpSpPr>
        <p:sp>
          <p:nvSpPr>
            <p:cNvPr id="606" name="Google Shape;606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9" name="Google Shape;609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610" name="Google Shape;610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12" name="Google Shape;612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3" name="Google Shape;613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14" name="Google Shape;614;p29"/>
          <p:cNvGrpSpPr/>
          <p:nvPr/>
        </p:nvGrpSpPr>
        <p:grpSpPr>
          <a:xfrm>
            <a:off x="7743825" y="3643312"/>
            <a:ext cx="485773" cy="203200"/>
            <a:chOff x="7381875" y="1792287"/>
            <a:chExt cx="390524" cy="150812"/>
          </a:xfrm>
        </p:grpSpPr>
        <p:sp>
          <p:nvSpPr>
            <p:cNvPr id="615" name="Google Shape;615;p29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9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8" name="Google Shape;618;p29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619" name="Google Shape;619;p2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21" name="Google Shape;621;p29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2" name="Google Shape;622;p29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23" name="Google Shape;623;p29"/>
          <p:cNvSpPr txBox="1"/>
          <p:nvPr/>
        </p:nvSpPr>
        <p:spPr>
          <a:xfrm>
            <a:off x="7561262" y="2071687"/>
            <a:ext cx="1108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ISP</a:t>
            </a:r>
            <a:endParaRPr/>
          </a:p>
        </p:txBody>
      </p:sp>
      <p:cxnSp>
        <p:nvCxnSpPr>
          <p:cNvPr id="624" name="Google Shape;624;p29"/>
          <p:cNvCxnSpPr/>
          <p:nvPr/>
        </p:nvCxnSpPr>
        <p:spPr>
          <a:xfrm flipH="1">
            <a:off x="7335837" y="4103687"/>
            <a:ext cx="223837" cy="4159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5" name="Google Shape;625;p29"/>
          <p:cNvCxnSpPr/>
          <p:nvPr/>
        </p:nvCxnSpPr>
        <p:spPr>
          <a:xfrm>
            <a:off x="6737350" y="2571750"/>
            <a:ext cx="47625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7"/>
          <p:cNvSpPr txBox="1"/>
          <p:nvPr>
            <p:ph idx="1" type="body"/>
          </p:nvPr>
        </p:nvSpPr>
        <p:spPr>
          <a:xfrm>
            <a:off x="447675" y="1139825"/>
            <a:ext cx="8439150" cy="78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Cyclic Redundancy Checks (CRC)  - </a:t>
            </a:r>
            <a:r>
              <a:rPr b="1" i="1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Division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T(x)/G(x)?</a:t>
            </a:r>
            <a:endParaRPr/>
          </a:p>
        </p:txBody>
      </p:sp>
      <p:sp>
        <p:nvSpPr>
          <p:cNvPr id="866" name="Google Shape;866;p47"/>
          <p:cNvSpPr txBox="1"/>
          <p:nvPr/>
        </p:nvSpPr>
        <p:spPr>
          <a:xfrm>
            <a:off x="1046162" y="6300787"/>
            <a:ext cx="6497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 of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)/(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6814f6xxx2" id="867" name="Google Shape;867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925" y="2074862"/>
            <a:ext cx="6815137" cy="40132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868" name="Google Shape;868;p4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869" name="Google Shape;869;p47"/>
          <p:cNvSpPr txBox="1"/>
          <p:nvPr>
            <p:ph type="title"/>
          </p:nvPr>
        </p:nvSpPr>
        <p:spPr>
          <a:xfrm>
            <a:off x="466725" y="211137"/>
            <a:ext cx="82311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Cyclic Redundancy Check (CRC)</a:t>
            </a:r>
            <a:endParaRPr/>
          </a:p>
        </p:txBody>
      </p:sp>
      <p:pic>
        <p:nvPicPr>
          <p:cNvPr descr="underline_base" id="870" name="Google Shape;87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50" y="922337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814f6xxx3" id="875" name="Google Shape;875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6162" y="1854200"/>
            <a:ext cx="4024312" cy="47799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876" name="Google Shape;876;p48"/>
          <p:cNvSpPr txBox="1"/>
          <p:nvPr>
            <p:ph idx="1" type="body"/>
          </p:nvPr>
        </p:nvSpPr>
        <p:spPr>
          <a:xfrm>
            <a:off x="447675" y="1139825"/>
            <a:ext cx="8439150" cy="78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Cyclic Redundancy Checks (CRC)  - </a:t>
            </a:r>
            <a:r>
              <a:rPr b="1" i="1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Division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equivalent synthetic division of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T(x)/G(x) would look as follow</a:t>
            </a:r>
            <a:endParaRPr/>
          </a:p>
        </p:txBody>
      </p:sp>
      <p:sp>
        <p:nvSpPr>
          <p:cNvPr id="877" name="Google Shape;877;p48"/>
          <p:cNvSpPr txBox="1"/>
          <p:nvPr/>
        </p:nvSpPr>
        <p:spPr>
          <a:xfrm>
            <a:off x="163512" y="3600450"/>
            <a:ext cx="33829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Synthetic Division of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)/(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0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</a:t>
            </a:r>
            <a:r>
              <a:rPr b="1" baseline="3000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78" name="Google Shape;878;p4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879" name="Google Shape;879;p48"/>
          <p:cNvSpPr txBox="1"/>
          <p:nvPr>
            <p:ph type="title"/>
          </p:nvPr>
        </p:nvSpPr>
        <p:spPr>
          <a:xfrm>
            <a:off x="466725" y="211137"/>
            <a:ext cx="82311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Cyclic Redundancy Check (CRC)</a:t>
            </a:r>
            <a:endParaRPr/>
          </a:p>
        </p:txBody>
      </p:sp>
      <p:pic>
        <p:nvPicPr>
          <p:cNvPr descr="underline_base" id="880" name="Google Shape;88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50" y="922337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9"/>
          <p:cNvSpPr txBox="1"/>
          <p:nvPr>
            <p:ph idx="1" type="body"/>
          </p:nvPr>
        </p:nvSpPr>
        <p:spPr>
          <a:xfrm>
            <a:off x="447675" y="1139825"/>
            <a:ext cx="8439150" cy="519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Cyclic Redundancy Checks (CRC)</a:t>
            </a: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CRC work?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bit string, append several 0s to it, and call be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polynomial interpretation of B; that is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B(x)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Agree on some polynomial value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G(x)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(called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generator polynomial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B(x)/G(x)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find the remainder polynomial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R(x)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T(x) = B(x) – R(x)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bit string of T(x); call it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T’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received string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T’(x)/G(x)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➔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a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zero remainder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= T’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means no errors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errors are detected</a:t>
            </a:r>
            <a:endParaRPr/>
          </a:p>
        </p:txBody>
      </p:sp>
      <p:sp>
        <p:nvSpPr>
          <p:cNvPr id="886" name="Google Shape;886;p49"/>
          <p:cNvSpPr txBox="1"/>
          <p:nvPr>
            <p:ph type="title"/>
          </p:nvPr>
        </p:nvSpPr>
        <p:spPr>
          <a:xfrm>
            <a:off x="466725" y="211137"/>
            <a:ext cx="82311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Cyclic Redundancy Check (CRC)</a:t>
            </a:r>
            <a:endParaRPr/>
          </a:p>
        </p:txBody>
      </p:sp>
      <p:pic>
        <p:nvPicPr>
          <p:cNvPr descr="underline_base" id="887" name="Google Shape;88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92233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4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0"/>
          <p:cNvSpPr txBox="1"/>
          <p:nvPr>
            <p:ph idx="1" type="body"/>
          </p:nvPr>
        </p:nvSpPr>
        <p:spPr>
          <a:xfrm>
            <a:off x="447675" y="1139825"/>
            <a:ext cx="8439150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Suppose the bit string 1101011 is to be sent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G(x)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3000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1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1" baseline="3000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</a:t>
            </a:r>
            <a:r>
              <a:rPr b="1" baseline="3000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 four 0s at the end of the string ➔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11010110000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B(x) =  x</a:t>
            </a:r>
            <a:r>
              <a:rPr b="1" baseline="30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1" baseline="30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1" baseline="30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1" baseline="30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1" baseline="30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B(x)/G(x)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➔ The remainder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R(x) = x</a:t>
            </a:r>
            <a:r>
              <a:rPr b="1" baseline="30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endParaRPr b="0" i="1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T(x) = B(x) – R(x);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done by subtracting over the bit strings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11010110000  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string B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-1010  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string 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11010111010  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string T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(Notice that T(x)/G(x) has a zero remainder)  </a:t>
            </a:r>
            <a:endParaRPr/>
          </a:p>
        </p:txBody>
      </p:sp>
      <p:sp>
        <p:nvSpPr>
          <p:cNvPr id="894" name="Google Shape;894;p50"/>
          <p:cNvSpPr txBox="1"/>
          <p:nvPr/>
        </p:nvSpPr>
        <p:spPr>
          <a:xfrm>
            <a:off x="1206500" y="4843462"/>
            <a:ext cx="737552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algebra the following analogy is true: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integers and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remainder of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p/q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evenly divisible by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 example, 8/3 generates a remainder of 2. 8-2 is evenly divisible by 3.</a:t>
            </a:r>
            <a:endParaRPr/>
          </a:p>
        </p:txBody>
      </p:sp>
      <p:sp>
        <p:nvSpPr>
          <p:cNvPr id="895" name="Google Shape;895;p50"/>
          <p:cNvSpPr txBox="1"/>
          <p:nvPr>
            <p:ph type="title"/>
          </p:nvPr>
        </p:nvSpPr>
        <p:spPr>
          <a:xfrm>
            <a:off x="466725" y="211137"/>
            <a:ext cx="82311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Cyclic Redundancy Check (CRC)</a:t>
            </a:r>
            <a:endParaRPr/>
          </a:p>
        </p:txBody>
      </p:sp>
      <p:pic>
        <p:nvPicPr>
          <p:cNvPr descr="underline_base" id="896" name="Google Shape;89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92233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814f6xxx4" id="902" name="Google Shape;902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075" y="1905000"/>
            <a:ext cx="4037012" cy="47164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903" name="Google Shape;903;p51"/>
          <p:cNvSpPr txBox="1"/>
          <p:nvPr>
            <p:ph idx="1" type="body"/>
          </p:nvPr>
        </p:nvSpPr>
        <p:spPr>
          <a:xfrm>
            <a:off x="447675" y="1139825"/>
            <a:ext cx="8439150" cy="78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Cyclic Redundancy Checks (CRC)</a:t>
            </a: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(continues…):</a:t>
            </a:r>
            <a:endParaRPr/>
          </a:p>
        </p:txBody>
      </p:sp>
      <p:sp>
        <p:nvSpPr>
          <p:cNvPr id="904" name="Google Shape;904;p51"/>
          <p:cNvSpPr txBox="1"/>
          <p:nvPr/>
        </p:nvSpPr>
        <p:spPr>
          <a:xfrm>
            <a:off x="163512" y="3600450"/>
            <a:ext cx="3382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T(x)/G(x)</a:t>
            </a:r>
            <a:endParaRPr/>
          </a:p>
        </p:txBody>
      </p:sp>
      <p:sp>
        <p:nvSpPr>
          <p:cNvPr id="905" name="Google Shape;905;p51"/>
          <p:cNvSpPr txBox="1"/>
          <p:nvPr>
            <p:ph type="title"/>
          </p:nvPr>
        </p:nvSpPr>
        <p:spPr>
          <a:xfrm>
            <a:off x="466725" y="211137"/>
            <a:ext cx="82311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Cyclic Redundancy Check (CRC)</a:t>
            </a:r>
            <a:endParaRPr/>
          </a:p>
        </p:txBody>
      </p:sp>
      <p:pic>
        <p:nvPicPr>
          <p:cNvPr descr="underline_base" id="906" name="Google Shape;90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50" y="92233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5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2"/>
          <p:cNvSpPr txBox="1"/>
          <p:nvPr>
            <p:ph idx="1" type="body"/>
          </p:nvPr>
        </p:nvSpPr>
        <p:spPr>
          <a:xfrm>
            <a:off x="447675" y="1139825"/>
            <a:ext cx="8439150" cy="519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Cyclic Redundancy Checks (CRC)</a:t>
            </a: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(continues…):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T’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received string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T’(x)/G(x)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➔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a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zero remainder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= T’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means no errors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errors are detected</a:t>
            </a:r>
            <a:endParaRPr/>
          </a:p>
          <a:p>
            <a:pPr indent="-158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 In practice the following holds true: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non-zero remainder concludes that errors have occurred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zero remainder however is not that conclusive. Unless G(x) is chosen carefully, it is possible that a damaged T’ may still result in a zero remainder when T’(x) is divided by G(x)</a:t>
            </a:r>
            <a:endParaRPr/>
          </a:p>
        </p:txBody>
      </p:sp>
      <p:sp>
        <p:nvSpPr>
          <p:cNvPr id="913" name="Google Shape;913;p5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914" name="Google Shape;914;p52"/>
          <p:cNvSpPr txBox="1"/>
          <p:nvPr>
            <p:ph type="title"/>
          </p:nvPr>
        </p:nvSpPr>
        <p:spPr>
          <a:xfrm>
            <a:off x="466725" y="211137"/>
            <a:ext cx="82311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Cyclic Redundancy Check (CRC)</a:t>
            </a:r>
            <a:endParaRPr/>
          </a:p>
        </p:txBody>
      </p:sp>
      <p:pic>
        <p:nvPicPr>
          <p:cNvPr descr="underline_base" id="915" name="Google Shape;91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922337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3"/>
          <p:cNvSpPr txBox="1"/>
          <p:nvPr>
            <p:ph idx="1" type="body"/>
          </p:nvPr>
        </p:nvSpPr>
        <p:spPr>
          <a:xfrm>
            <a:off x="447675" y="1139825"/>
            <a:ext cx="8439150" cy="1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 Implementation Using Circular Shifts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Char char="❖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CRC check for each data arrival is a massive overhead</a:t>
            </a:r>
            <a:endParaRPr/>
          </a:p>
          <a:p>
            <a:pPr indent="-27686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Char char="❖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fast can the polynomial division be performed? Does it have to be complete?</a:t>
            </a:r>
            <a:endParaRPr/>
          </a:p>
        </p:txBody>
      </p:sp>
      <p:sp>
        <p:nvSpPr>
          <p:cNvPr id="921" name="Google Shape;921;p53"/>
          <p:cNvSpPr txBox="1"/>
          <p:nvPr/>
        </p:nvSpPr>
        <p:spPr>
          <a:xfrm>
            <a:off x="163512" y="3600450"/>
            <a:ext cx="33829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T(x)/G(x) </a:t>
            </a:r>
            <a:b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Error Occurs</a:t>
            </a:r>
            <a:endParaRPr/>
          </a:p>
        </p:txBody>
      </p:sp>
      <p:pic>
        <p:nvPicPr>
          <p:cNvPr descr="6814f6xxx5" id="922" name="Google Shape;922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725" y="2278062"/>
            <a:ext cx="3819525" cy="44624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923" name="Google Shape;923;p5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924" name="Google Shape;924;p53"/>
          <p:cNvSpPr txBox="1"/>
          <p:nvPr>
            <p:ph type="title"/>
          </p:nvPr>
        </p:nvSpPr>
        <p:spPr>
          <a:xfrm>
            <a:off x="466725" y="211137"/>
            <a:ext cx="82311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Cyclic Redundancy Check (CRC)</a:t>
            </a:r>
            <a:endParaRPr/>
          </a:p>
        </p:txBody>
      </p:sp>
      <p:pic>
        <p:nvPicPr>
          <p:cNvPr descr="underline_base" id="925" name="Google Shape;92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50" y="922337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4"/>
          <p:cNvSpPr txBox="1"/>
          <p:nvPr>
            <p:ph idx="1" type="body"/>
          </p:nvPr>
        </p:nvSpPr>
        <p:spPr>
          <a:xfrm>
            <a:off x="447675" y="1139825"/>
            <a:ext cx="8439150" cy="1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CRC Implementation Using Circular Shifts</a:t>
            </a:r>
            <a:r>
              <a:rPr b="1" i="0" lang="en-US" sz="36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Char char="❖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division using circular shifts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31" name="Google Shape;931;p54"/>
          <p:cNvSpPr txBox="1"/>
          <p:nvPr/>
        </p:nvSpPr>
        <p:spPr>
          <a:xfrm>
            <a:off x="681037" y="3748087"/>
            <a:ext cx="3382962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T(x)/G(x) </a:t>
            </a:r>
            <a:b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Circular Shift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[G(x) = x</a:t>
            </a:r>
            <a:r>
              <a:rPr b="0" baseline="30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x</a:t>
            </a:r>
            <a:r>
              <a:rPr b="0" baseline="30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hardware has 4 registers]</a:t>
            </a:r>
            <a:endParaRPr/>
          </a:p>
        </p:txBody>
      </p:sp>
      <p:pic>
        <p:nvPicPr>
          <p:cNvPr descr="6814f6xxx6" id="932" name="Google Shape;932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7287" y="1755775"/>
            <a:ext cx="4144962" cy="49180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933" name="Google Shape;933;p54"/>
          <p:cNvSpPr txBox="1"/>
          <p:nvPr>
            <p:ph type="title"/>
          </p:nvPr>
        </p:nvSpPr>
        <p:spPr>
          <a:xfrm>
            <a:off x="466725" y="211137"/>
            <a:ext cx="82311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Cyclic Redundancy Check (CRC)</a:t>
            </a:r>
            <a:endParaRPr/>
          </a:p>
        </p:txBody>
      </p:sp>
      <p:pic>
        <p:nvPicPr>
          <p:cNvPr descr="underline_base" id="934" name="Google Shape;93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50" y="92233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5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941" name="Google Shape;94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8366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55"/>
          <p:cNvSpPr txBox="1"/>
          <p:nvPr>
            <p:ph type="title"/>
          </p:nvPr>
        </p:nvSpPr>
        <p:spPr>
          <a:xfrm>
            <a:off x="533400" y="571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Multiple access links, protocols</a:t>
            </a:r>
            <a:endParaRPr/>
          </a:p>
        </p:txBody>
      </p:sp>
      <p:sp>
        <p:nvSpPr>
          <p:cNvPr id="943" name="Google Shape;943;p55"/>
          <p:cNvSpPr txBox="1"/>
          <p:nvPr>
            <p:ph idx="1" type="body"/>
          </p:nvPr>
        </p:nvSpPr>
        <p:spPr>
          <a:xfrm>
            <a:off x="555625" y="1109662"/>
            <a:ext cx="7772400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types of “links”: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point-to-point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i.e. point-to-point link between Ethernet switch, host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broadcast (shared wire or medium)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old-fashioned Ethernet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802.11 wireless LAN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44" name="Google Shape;944;p55"/>
          <p:cNvSpPr txBox="1"/>
          <p:nvPr/>
        </p:nvSpPr>
        <p:spPr>
          <a:xfrm>
            <a:off x="933450" y="5694362"/>
            <a:ext cx="16017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wire (e.g.,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cabled Ethernet)</a:t>
            </a:r>
            <a:endParaRPr/>
          </a:p>
        </p:txBody>
      </p:sp>
      <p:sp>
        <p:nvSpPr>
          <p:cNvPr id="945" name="Google Shape;945;p55"/>
          <p:cNvSpPr txBox="1"/>
          <p:nvPr/>
        </p:nvSpPr>
        <p:spPr>
          <a:xfrm>
            <a:off x="2781300" y="5683250"/>
            <a:ext cx="16906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RF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802.11 WiFi)</a:t>
            </a:r>
            <a:endParaRPr/>
          </a:p>
        </p:txBody>
      </p:sp>
      <p:sp>
        <p:nvSpPr>
          <p:cNvPr id="946" name="Google Shape;946;p55"/>
          <p:cNvSpPr txBox="1"/>
          <p:nvPr/>
        </p:nvSpPr>
        <p:spPr>
          <a:xfrm>
            <a:off x="5070475" y="5691187"/>
            <a:ext cx="10112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RF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(satellite) </a:t>
            </a:r>
            <a:endParaRPr/>
          </a:p>
        </p:txBody>
      </p:sp>
      <p:sp>
        <p:nvSpPr>
          <p:cNvPr id="947" name="Google Shape;947;p55"/>
          <p:cNvSpPr txBox="1"/>
          <p:nvPr/>
        </p:nvSpPr>
        <p:spPr>
          <a:xfrm>
            <a:off x="6543675" y="5700712"/>
            <a:ext cx="197643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humans at a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cocktail party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(shared air, acoustical)</a:t>
            </a:r>
            <a:endParaRPr/>
          </a:p>
        </p:txBody>
      </p:sp>
      <p:cxnSp>
        <p:nvCxnSpPr>
          <p:cNvPr id="948" name="Google Shape;948;p55"/>
          <p:cNvCxnSpPr/>
          <p:nvPr/>
        </p:nvCxnSpPr>
        <p:spPr>
          <a:xfrm flipH="1">
            <a:off x="1544637" y="4522787"/>
            <a:ext cx="466725" cy="890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9" name="Google Shape;949;p55"/>
          <p:cNvCxnSpPr/>
          <p:nvPr/>
        </p:nvCxnSpPr>
        <p:spPr>
          <a:xfrm>
            <a:off x="1527175" y="4994275"/>
            <a:ext cx="242887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0" name="Google Shape;950;p55"/>
          <p:cNvCxnSpPr/>
          <p:nvPr/>
        </p:nvCxnSpPr>
        <p:spPr>
          <a:xfrm>
            <a:off x="1392237" y="5330825"/>
            <a:ext cx="1905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1" name="Google Shape;951;p55"/>
          <p:cNvCxnSpPr/>
          <p:nvPr/>
        </p:nvCxnSpPr>
        <p:spPr>
          <a:xfrm flipH="1" rot="10800000">
            <a:off x="1836737" y="4854575"/>
            <a:ext cx="177800" cy="7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52" name="Google Shape;952;p55"/>
          <p:cNvGrpSpPr/>
          <p:nvPr/>
        </p:nvGrpSpPr>
        <p:grpSpPr>
          <a:xfrm>
            <a:off x="4808537" y="5362575"/>
            <a:ext cx="288925" cy="220662"/>
            <a:chOff x="3609975" y="4478337"/>
            <a:chExt cx="341312" cy="377825"/>
          </a:xfrm>
        </p:grpSpPr>
        <p:sp>
          <p:nvSpPr>
            <p:cNvPr id="953" name="Google Shape;953;p55"/>
            <p:cNvSpPr/>
            <p:nvPr/>
          </p:nvSpPr>
          <p:spPr>
            <a:xfrm>
              <a:off x="3609975" y="4816475"/>
              <a:ext cx="341312" cy="39687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4" name="Google Shape;954;p55"/>
            <p:cNvCxnSpPr/>
            <p:nvPr/>
          </p:nvCxnSpPr>
          <p:spPr>
            <a:xfrm>
              <a:off x="3678237" y="4684712"/>
              <a:ext cx="47625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55" name="Google Shape;955;p55"/>
            <p:cNvSpPr/>
            <p:nvPr/>
          </p:nvSpPr>
          <p:spPr>
            <a:xfrm>
              <a:off x="3678237" y="4640262"/>
              <a:ext cx="69850" cy="173037"/>
            </a:xfrm>
            <a:custGeom>
              <a:rect b="b" l="l" r="r" t="t"/>
              <a:pathLst>
                <a:path extrusionOk="0" h="219" w="87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6" name="Google Shape;956;p55"/>
            <p:cNvCxnSpPr/>
            <p:nvPr/>
          </p:nvCxnSpPr>
          <p:spPr>
            <a:xfrm flipH="1" rot="10800000">
              <a:off x="3651250" y="4684712"/>
              <a:ext cx="74612" cy="1317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57" name="Google Shape;957;p55"/>
            <p:cNvSpPr/>
            <p:nvPr/>
          </p:nvSpPr>
          <p:spPr>
            <a:xfrm>
              <a:off x="3678237" y="4770437"/>
              <a:ext cx="136525" cy="42862"/>
            </a:xfrm>
            <a:custGeom>
              <a:rect b="b" l="l" r="r" t="t"/>
              <a:pathLst>
                <a:path extrusionOk="0" h="55" w="172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8" name="Google Shape;958;p55"/>
            <p:cNvCxnSpPr/>
            <p:nvPr/>
          </p:nvCxnSpPr>
          <p:spPr>
            <a:xfrm rot="10800000">
              <a:off x="3770312" y="4699000"/>
              <a:ext cx="73025" cy="1174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59" name="Google Shape;959;p55"/>
            <p:cNvSpPr/>
            <p:nvPr/>
          </p:nvSpPr>
          <p:spPr>
            <a:xfrm>
              <a:off x="3609975" y="4816475"/>
              <a:ext cx="341312" cy="39687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5"/>
            <p:cNvSpPr/>
            <p:nvPr/>
          </p:nvSpPr>
          <p:spPr>
            <a:xfrm>
              <a:off x="3635375" y="4830762"/>
              <a:ext cx="271462" cy="1587"/>
            </a:xfrm>
            <a:custGeom>
              <a:rect b="b" l="l" r="r" t="t"/>
              <a:pathLst>
                <a:path extrusionOk="0" h="1"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5"/>
            <p:cNvSpPr txBox="1"/>
            <p:nvPr/>
          </p:nvSpPr>
          <p:spPr>
            <a:xfrm>
              <a:off x="3725862" y="4684712"/>
              <a:ext cx="42862" cy="131762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5"/>
            <p:cNvSpPr/>
            <p:nvPr/>
          </p:nvSpPr>
          <p:spPr>
            <a:xfrm>
              <a:off x="3621087" y="4478337"/>
              <a:ext cx="330200" cy="277812"/>
            </a:xfrm>
            <a:custGeom>
              <a:rect b="b" l="l" r="r" t="t"/>
              <a:pathLst>
                <a:path extrusionOk="0" h="350" w="415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3" name="Google Shape;963;p55"/>
            <p:cNvCxnSpPr/>
            <p:nvPr/>
          </p:nvCxnSpPr>
          <p:spPr>
            <a:xfrm rot="10800000">
              <a:off x="3627437" y="4483100"/>
              <a:ext cx="215900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4" name="Google Shape;964;p55"/>
            <p:cNvCxnSpPr/>
            <p:nvPr/>
          </p:nvCxnSpPr>
          <p:spPr>
            <a:xfrm flipH="1">
              <a:off x="3765550" y="4486275"/>
              <a:ext cx="77787" cy="1619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5" name="Google Shape;965;p55"/>
            <p:cNvCxnSpPr/>
            <p:nvPr/>
          </p:nvCxnSpPr>
          <p:spPr>
            <a:xfrm>
              <a:off x="3843337" y="4486275"/>
              <a:ext cx="106362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66" name="Google Shape;966;p55"/>
            <p:cNvSpPr/>
            <p:nvPr/>
          </p:nvSpPr>
          <p:spPr>
            <a:xfrm>
              <a:off x="3729037" y="4606925"/>
              <a:ext cx="80962" cy="63500"/>
            </a:xfrm>
            <a:custGeom>
              <a:rect b="b" l="l" r="r" t="t"/>
              <a:pathLst>
                <a:path extrusionOk="0" h="80" w="101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55"/>
          <p:cNvGrpSpPr/>
          <p:nvPr/>
        </p:nvGrpSpPr>
        <p:grpSpPr>
          <a:xfrm>
            <a:off x="5314950" y="5343525"/>
            <a:ext cx="223837" cy="254000"/>
            <a:chOff x="3609975" y="4478337"/>
            <a:chExt cx="341312" cy="377825"/>
          </a:xfrm>
        </p:grpSpPr>
        <p:sp>
          <p:nvSpPr>
            <p:cNvPr id="968" name="Google Shape;968;p55"/>
            <p:cNvSpPr/>
            <p:nvPr/>
          </p:nvSpPr>
          <p:spPr>
            <a:xfrm>
              <a:off x="3609975" y="4816475"/>
              <a:ext cx="341312" cy="39687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9" name="Google Shape;969;p55"/>
            <p:cNvCxnSpPr/>
            <p:nvPr/>
          </p:nvCxnSpPr>
          <p:spPr>
            <a:xfrm>
              <a:off x="3678237" y="4684712"/>
              <a:ext cx="47625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70" name="Google Shape;970;p55"/>
            <p:cNvSpPr/>
            <p:nvPr/>
          </p:nvSpPr>
          <p:spPr>
            <a:xfrm>
              <a:off x="3678237" y="4640262"/>
              <a:ext cx="69850" cy="173037"/>
            </a:xfrm>
            <a:custGeom>
              <a:rect b="b" l="l" r="r" t="t"/>
              <a:pathLst>
                <a:path extrusionOk="0" h="219" w="87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1" name="Google Shape;971;p55"/>
            <p:cNvCxnSpPr/>
            <p:nvPr/>
          </p:nvCxnSpPr>
          <p:spPr>
            <a:xfrm flipH="1" rot="10800000">
              <a:off x="3651250" y="4684712"/>
              <a:ext cx="74612" cy="1317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72" name="Google Shape;972;p55"/>
            <p:cNvSpPr/>
            <p:nvPr/>
          </p:nvSpPr>
          <p:spPr>
            <a:xfrm>
              <a:off x="3678237" y="4770437"/>
              <a:ext cx="136525" cy="42862"/>
            </a:xfrm>
            <a:custGeom>
              <a:rect b="b" l="l" r="r" t="t"/>
              <a:pathLst>
                <a:path extrusionOk="0" h="55" w="172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3" name="Google Shape;973;p55"/>
            <p:cNvCxnSpPr/>
            <p:nvPr/>
          </p:nvCxnSpPr>
          <p:spPr>
            <a:xfrm rot="10800000">
              <a:off x="3770312" y="4699000"/>
              <a:ext cx="73025" cy="1174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74" name="Google Shape;974;p55"/>
            <p:cNvSpPr/>
            <p:nvPr/>
          </p:nvSpPr>
          <p:spPr>
            <a:xfrm>
              <a:off x="3609975" y="4816475"/>
              <a:ext cx="341312" cy="39687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5"/>
            <p:cNvSpPr/>
            <p:nvPr/>
          </p:nvSpPr>
          <p:spPr>
            <a:xfrm>
              <a:off x="3635375" y="4830762"/>
              <a:ext cx="271462" cy="1587"/>
            </a:xfrm>
            <a:custGeom>
              <a:rect b="b" l="l" r="r" t="t"/>
              <a:pathLst>
                <a:path extrusionOk="0" h="1"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5"/>
            <p:cNvSpPr txBox="1"/>
            <p:nvPr/>
          </p:nvSpPr>
          <p:spPr>
            <a:xfrm>
              <a:off x="3725862" y="4684712"/>
              <a:ext cx="42862" cy="131762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5"/>
            <p:cNvSpPr/>
            <p:nvPr/>
          </p:nvSpPr>
          <p:spPr>
            <a:xfrm>
              <a:off x="3621087" y="4478337"/>
              <a:ext cx="330200" cy="277812"/>
            </a:xfrm>
            <a:custGeom>
              <a:rect b="b" l="l" r="r" t="t"/>
              <a:pathLst>
                <a:path extrusionOk="0" h="350" w="415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8" name="Google Shape;978;p55"/>
            <p:cNvCxnSpPr/>
            <p:nvPr/>
          </p:nvCxnSpPr>
          <p:spPr>
            <a:xfrm rot="10800000">
              <a:off x="3627437" y="4483100"/>
              <a:ext cx="215900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9" name="Google Shape;979;p55"/>
            <p:cNvCxnSpPr/>
            <p:nvPr/>
          </p:nvCxnSpPr>
          <p:spPr>
            <a:xfrm flipH="1">
              <a:off x="3765550" y="4486275"/>
              <a:ext cx="77787" cy="1619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0" name="Google Shape;980;p55"/>
            <p:cNvCxnSpPr/>
            <p:nvPr/>
          </p:nvCxnSpPr>
          <p:spPr>
            <a:xfrm>
              <a:off x="3843337" y="4486275"/>
              <a:ext cx="106362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81" name="Google Shape;981;p55"/>
            <p:cNvSpPr/>
            <p:nvPr/>
          </p:nvSpPr>
          <p:spPr>
            <a:xfrm>
              <a:off x="3729037" y="4606925"/>
              <a:ext cx="80962" cy="63500"/>
            </a:xfrm>
            <a:custGeom>
              <a:rect b="b" l="l" r="r" t="t"/>
              <a:pathLst>
                <a:path extrusionOk="0" h="80" w="101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55"/>
          <p:cNvGrpSpPr/>
          <p:nvPr/>
        </p:nvGrpSpPr>
        <p:grpSpPr>
          <a:xfrm flipH="1">
            <a:off x="5694362" y="5372100"/>
            <a:ext cx="298450" cy="211137"/>
            <a:chOff x="3609975" y="4478337"/>
            <a:chExt cx="341312" cy="377825"/>
          </a:xfrm>
        </p:grpSpPr>
        <p:sp>
          <p:nvSpPr>
            <p:cNvPr id="983" name="Google Shape;983;p55"/>
            <p:cNvSpPr/>
            <p:nvPr/>
          </p:nvSpPr>
          <p:spPr>
            <a:xfrm>
              <a:off x="3609975" y="4816475"/>
              <a:ext cx="341312" cy="39687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4" name="Google Shape;984;p55"/>
            <p:cNvCxnSpPr/>
            <p:nvPr/>
          </p:nvCxnSpPr>
          <p:spPr>
            <a:xfrm>
              <a:off x="3678237" y="4684712"/>
              <a:ext cx="47625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85" name="Google Shape;985;p55"/>
            <p:cNvSpPr/>
            <p:nvPr/>
          </p:nvSpPr>
          <p:spPr>
            <a:xfrm>
              <a:off x="3678237" y="4640262"/>
              <a:ext cx="69850" cy="173037"/>
            </a:xfrm>
            <a:custGeom>
              <a:rect b="b" l="l" r="r" t="t"/>
              <a:pathLst>
                <a:path extrusionOk="0" h="219" w="87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6" name="Google Shape;986;p55"/>
            <p:cNvCxnSpPr/>
            <p:nvPr/>
          </p:nvCxnSpPr>
          <p:spPr>
            <a:xfrm flipH="1" rot="10800000">
              <a:off x="3651250" y="4684712"/>
              <a:ext cx="74612" cy="1317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87" name="Google Shape;987;p55"/>
            <p:cNvSpPr/>
            <p:nvPr/>
          </p:nvSpPr>
          <p:spPr>
            <a:xfrm>
              <a:off x="3678237" y="4770437"/>
              <a:ext cx="136525" cy="42862"/>
            </a:xfrm>
            <a:custGeom>
              <a:rect b="b" l="l" r="r" t="t"/>
              <a:pathLst>
                <a:path extrusionOk="0" h="55" w="172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8" name="Google Shape;988;p55"/>
            <p:cNvCxnSpPr/>
            <p:nvPr/>
          </p:nvCxnSpPr>
          <p:spPr>
            <a:xfrm rot="10800000">
              <a:off x="3770312" y="4699000"/>
              <a:ext cx="73025" cy="1174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89" name="Google Shape;989;p55"/>
            <p:cNvSpPr/>
            <p:nvPr/>
          </p:nvSpPr>
          <p:spPr>
            <a:xfrm>
              <a:off x="3609975" y="4816475"/>
              <a:ext cx="341312" cy="39687"/>
            </a:xfrm>
            <a:custGeom>
              <a:rect b="b" l="l" r="r" t="t"/>
              <a:pathLst>
                <a:path extrusionOk="0" h="50" w="43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5"/>
            <p:cNvSpPr/>
            <p:nvPr/>
          </p:nvSpPr>
          <p:spPr>
            <a:xfrm>
              <a:off x="3635375" y="4830762"/>
              <a:ext cx="271462" cy="1587"/>
            </a:xfrm>
            <a:custGeom>
              <a:rect b="b" l="l" r="r" t="t"/>
              <a:pathLst>
                <a:path extrusionOk="0" h="1"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5"/>
            <p:cNvSpPr txBox="1"/>
            <p:nvPr/>
          </p:nvSpPr>
          <p:spPr>
            <a:xfrm>
              <a:off x="3725862" y="4684712"/>
              <a:ext cx="42862" cy="131762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5"/>
            <p:cNvSpPr/>
            <p:nvPr/>
          </p:nvSpPr>
          <p:spPr>
            <a:xfrm>
              <a:off x="3621087" y="4478337"/>
              <a:ext cx="330200" cy="277812"/>
            </a:xfrm>
            <a:custGeom>
              <a:rect b="b" l="l" r="r" t="t"/>
              <a:pathLst>
                <a:path extrusionOk="0" h="350" w="415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3" name="Google Shape;993;p55"/>
            <p:cNvCxnSpPr/>
            <p:nvPr/>
          </p:nvCxnSpPr>
          <p:spPr>
            <a:xfrm rot="10800000">
              <a:off x="3627437" y="4483100"/>
              <a:ext cx="215900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4" name="Google Shape;994;p55"/>
            <p:cNvCxnSpPr/>
            <p:nvPr/>
          </p:nvCxnSpPr>
          <p:spPr>
            <a:xfrm flipH="1">
              <a:off x="3765550" y="4486275"/>
              <a:ext cx="77787" cy="1619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5" name="Google Shape;995;p55"/>
            <p:cNvCxnSpPr/>
            <p:nvPr/>
          </p:nvCxnSpPr>
          <p:spPr>
            <a:xfrm>
              <a:off x="3843337" y="4486275"/>
              <a:ext cx="106362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96" name="Google Shape;996;p55"/>
            <p:cNvSpPr/>
            <p:nvPr/>
          </p:nvSpPr>
          <p:spPr>
            <a:xfrm>
              <a:off x="3729037" y="4606925"/>
              <a:ext cx="80962" cy="63500"/>
            </a:xfrm>
            <a:custGeom>
              <a:rect b="b" l="l" r="r" t="t"/>
              <a:pathLst>
                <a:path extrusionOk="0" h="80" w="101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MMj03957750000[1]" id="997" name="Google Shape;99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587" y="4649787"/>
            <a:ext cx="561975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cktail" id="998" name="Google Shape;99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9062" y="4568825"/>
            <a:ext cx="2030412" cy="10414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cxnSp>
        <p:nvCxnSpPr>
          <p:cNvPr id="999" name="Google Shape;999;p55"/>
          <p:cNvCxnSpPr/>
          <p:nvPr/>
        </p:nvCxnSpPr>
        <p:spPr>
          <a:xfrm>
            <a:off x="1708150" y="4627562"/>
            <a:ext cx="242887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0" name="Google Shape;1000;p55"/>
          <p:cNvCxnSpPr/>
          <p:nvPr/>
        </p:nvCxnSpPr>
        <p:spPr>
          <a:xfrm>
            <a:off x="1708150" y="4627562"/>
            <a:ext cx="242887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1" name="Google Shape;1001;p55"/>
          <p:cNvCxnSpPr/>
          <p:nvPr/>
        </p:nvCxnSpPr>
        <p:spPr>
          <a:xfrm>
            <a:off x="1639887" y="5264150"/>
            <a:ext cx="1905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02" name="Google Shape;1002;p55"/>
          <p:cNvGrpSpPr/>
          <p:nvPr/>
        </p:nvGrpSpPr>
        <p:grpSpPr>
          <a:xfrm flipH="1">
            <a:off x="977900" y="5140325"/>
            <a:ext cx="501650" cy="512762"/>
            <a:chOff x="4506912" y="5557837"/>
            <a:chExt cx="1198562" cy="1274762"/>
          </a:xfrm>
        </p:grpSpPr>
        <p:pic>
          <p:nvPicPr>
            <p:cNvPr descr="desktop_computer_stylized_medium" id="1003" name="Google Shape;1003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4" name="Google Shape;1004;p55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55"/>
          <p:cNvGrpSpPr/>
          <p:nvPr/>
        </p:nvGrpSpPr>
        <p:grpSpPr>
          <a:xfrm>
            <a:off x="3038475" y="4186237"/>
            <a:ext cx="635000" cy="492513"/>
            <a:chOff x="4859337" y="4016375"/>
            <a:chExt cx="635000" cy="492513"/>
          </a:xfrm>
        </p:grpSpPr>
        <p:grpSp>
          <p:nvGrpSpPr>
            <p:cNvPr id="1006" name="Google Shape;1006;p55"/>
            <p:cNvGrpSpPr/>
            <p:nvPr/>
          </p:nvGrpSpPr>
          <p:grpSpPr>
            <a:xfrm>
              <a:off x="4859337" y="4016375"/>
              <a:ext cx="519112" cy="128587"/>
              <a:chOff x="3490912" y="1516062"/>
              <a:chExt cx="4043363" cy="803275"/>
            </a:xfrm>
          </p:grpSpPr>
          <p:sp>
            <p:nvSpPr>
              <p:cNvPr id="1007" name="Google Shape;1007;p55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55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55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55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55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55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laptop_keyboard" id="1013" name="Google Shape;1013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20000">
              <a:off x="4935537" y="4343400"/>
              <a:ext cx="388937" cy="1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4" name="Google Shape;1014;p55"/>
            <p:cNvSpPr/>
            <p:nvPr/>
          </p:nvSpPr>
          <p:spPr>
            <a:xfrm>
              <a:off x="5064125" y="4187825"/>
              <a:ext cx="312737" cy="20796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015" name="Google Shape;1015;p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80000" y="4192587"/>
              <a:ext cx="284162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6" name="Google Shape;1016;p55"/>
            <p:cNvSpPr/>
            <p:nvPr/>
          </p:nvSpPr>
          <p:spPr>
            <a:xfrm>
              <a:off x="5121275" y="4181475"/>
              <a:ext cx="265112" cy="3968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5"/>
            <p:cNvSpPr/>
            <p:nvPr/>
          </p:nvSpPr>
          <p:spPr>
            <a:xfrm>
              <a:off x="5062537" y="4181475"/>
              <a:ext cx="73025" cy="161925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5"/>
            <p:cNvSpPr/>
            <p:nvPr/>
          </p:nvSpPr>
          <p:spPr>
            <a:xfrm>
              <a:off x="5305425" y="4210050"/>
              <a:ext cx="79375" cy="185737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5"/>
            <p:cNvSpPr/>
            <p:nvPr/>
          </p:nvSpPr>
          <p:spPr>
            <a:xfrm>
              <a:off x="5060950" y="4333875"/>
              <a:ext cx="290512" cy="6350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5"/>
            <p:cNvSpPr/>
            <p:nvPr/>
          </p:nvSpPr>
          <p:spPr>
            <a:xfrm>
              <a:off x="5313362" y="4211637"/>
              <a:ext cx="74612" cy="187325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5"/>
            <p:cNvSpPr/>
            <p:nvPr/>
          </p:nvSpPr>
          <p:spPr>
            <a:xfrm>
              <a:off x="5060950" y="4343400"/>
              <a:ext cx="258762" cy="61912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2" name="Google Shape;1022;p55"/>
            <p:cNvGrpSpPr/>
            <p:nvPr/>
          </p:nvGrpSpPr>
          <p:grpSpPr>
            <a:xfrm>
              <a:off x="5057775" y="4408487"/>
              <a:ext cx="87312" cy="38100"/>
              <a:chOff x="2762250" y="4194175"/>
              <a:chExt cx="1193800" cy="519112"/>
            </a:xfrm>
          </p:grpSpPr>
          <p:sp>
            <p:nvSpPr>
              <p:cNvPr id="1023" name="Google Shape;1023;p55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55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55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55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55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55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9" name="Google Shape;1029;p55"/>
            <p:cNvSpPr/>
            <p:nvPr/>
          </p:nvSpPr>
          <p:spPr>
            <a:xfrm>
              <a:off x="5207000" y="4414837"/>
              <a:ext cx="106362" cy="80962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5"/>
            <p:cNvSpPr/>
            <p:nvPr/>
          </p:nvSpPr>
          <p:spPr>
            <a:xfrm>
              <a:off x="4935537" y="4421187"/>
              <a:ext cx="271462" cy="7302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55"/>
            <p:cNvSpPr/>
            <p:nvPr/>
          </p:nvSpPr>
          <p:spPr>
            <a:xfrm>
              <a:off x="4937125" y="4406900"/>
              <a:ext cx="1587" cy="1587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5"/>
            <p:cNvSpPr/>
            <p:nvPr/>
          </p:nvSpPr>
          <p:spPr>
            <a:xfrm>
              <a:off x="4937125" y="4346575"/>
              <a:ext cx="125412" cy="61912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5"/>
            <p:cNvSpPr/>
            <p:nvPr/>
          </p:nvSpPr>
          <p:spPr>
            <a:xfrm>
              <a:off x="4945062" y="4410075"/>
              <a:ext cx="257175" cy="714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5"/>
            <p:cNvSpPr/>
            <p:nvPr/>
          </p:nvSpPr>
          <p:spPr>
            <a:xfrm flipH="1" rot="10800000">
              <a:off x="5202237" y="4405312"/>
              <a:ext cx="104775" cy="7461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55"/>
            <p:cNvSpPr/>
            <p:nvPr/>
          </p:nvSpPr>
          <p:spPr>
            <a:xfrm>
              <a:off x="5368925" y="4343400"/>
              <a:ext cx="1587" cy="1587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5"/>
            <p:cNvSpPr/>
            <p:nvPr/>
          </p:nvSpPr>
          <p:spPr>
            <a:xfrm>
              <a:off x="5368925" y="4283075"/>
              <a:ext cx="125412" cy="61912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55"/>
          <p:cNvGrpSpPr/>
          <p:nvPr/>
        </p:nvGrpSpPr>
        <p:grpSpPr>
          <a:xfrm>
            <a:off x="3925887" y="4354512"/>
            <a:ext cx="536574" cy="408377"/>
            <a:chOff x="5283200" y="4037012"/>
            <a:chExt cx="536574" cy="408377"/>
          </a:xfrm>
        </p:grpSpPr>
        <p:grpSp>
          <p:nvGrpSpPr>
            <p:cNvPr id="1038" name="Google Shape;1038;p55"/>
            <p:cNvGrpSpPr/>
            <p:nvPr/>
          </p:nvGrpSpPr>
          <p:grpSpPr>
            <a:xfrm>
              <a:off x="5283200" y="4037012"/>
              <a:ext cx="519112" cy="128587"/>
              <a:chOff x="3490912" y="1516062"/>
              <a:chExt cx="4043363" cy="803275"/>
            </a:xfrm>
          </p:grpSpPr>
          <p:sp>
            <p:nvSpPr>
              <p:cNvPr id="1039" name="Google Shape;1039;p55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55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55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55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55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55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laptop_keyboard" id="1045" name="Google Shape;1045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20000">
              <a:off x="5367337" y="4279900"/>
              <a:ext cx="388937" cy="1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6" name="Google Shape;1046;p55"/>
            <p:cNvSpPr/>
            <p:nvPr/>
          </p:nvSpPr>
          <p:spPr>
            <a:xfrm>
              <a:off x="5495925" y="4124325"/>
              <a:ext cx="312737" cy="20796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047" name="Google Shape;1047;p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511800" y="4129087"/>
              <a:ext cx="284162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" name="Google Shape;1048;p55"/>
            <p:cNvSpPr/>
            <p:nvPr/>
          </p:nvSpPr>
          <p:spPr>
            <a:xfrm>
              <a:off x="5553075" y="4117975"/>
              <a:ext cx="265112" cy="3968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5"/>
            <p:cNvSpPr/>
            <p:nvPr/>
          </p:nvSpPr>
          <p:spPr>
            <a:xfrm>
              <a:off x="5494337" y="4117975"/>
              <a:ext cx="73025" cy="161925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5"/>
            <p:cNvSpPr/>
            <p:nvPr/>
          </p:nvSpPr>
          <p:spPr>
            <a:xfrm>
              <a:off x="5737225" y="4146550"/>
              <a:ext cx="79375" cy="185737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5"/>
            <p:cNvSpPr/>
            <p:nvPr/>
          </p:nvSpPr>
          <p:spPr>
            <a:xfrm>
              <a:off x="5492750" y="4270375"/>
              <a:ext cx="290512" cy="6350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5"/>
            <p:cNvSpPr/>
            <p:nvPr/>
          </p:nvSpPr>
          <p:spPr>
            <a:xfrm>
              <a:off x="5745162" y="4148137"/>
              <a:ext cx="74612" cy="187325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5"/>
            <p:cNvSpPr/>
            <p:nvPr/>
          </p:nvSpPr>
          <p:spPr>
            <a:xfrm>
              <a:off x="5492750" y="4279900"/>
              <a:ext cx="258762" cy="61912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4" name="Google Shape;1054;p55"/>
            <p:cNvGrpSpPr/>
            <p:nvPr/>
          </p:nvGrpSpPr>
          <p:grpSpPr>
            <a:xfrm>
              <a:off x="5489575" y="4344987"/>
              <a:ext cx="87312" cy="38100"/>
              <a:chOff x="2762250" y="4194175"/>
              <a:chExt cx="1193800" cy="519112"/>
            </a:xfrm>
          </p:grpSpPr>
          <p:sp>
            <p:nvSpPr>
              <p:cNvPr id="1055" name="Google Shape;1055;p55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55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55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55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55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55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1" name="Google Shape;1061;p55"/>
            <p:cNvSpPr/>
            <p:nvPr/>
          </p:nvSpPr>
          <p:spPr>
            <a:xfrm>
              <a:off x="5638800" y="4351337"/>
              <a:ext cx="106362" cy="80962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5"/>
            <p:cNvSpPr/>
            <p:nvPr/>
          </p:nvSpPr>
          <p:spPr>
            <a:xfrm>
              <a:off x="5367337" y="4357687"/>
              <a:ext cx="271462" cy="7302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5"/>
            <p:cNvSpPr/>
            <p:nvPr/>
          </p:nvSpPr>
          <p:spPr>
            <a:xfrm>
              <a:off x="5376862" y="4346575"/>
              <a:ext cx="257175" cy="714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5"/>
            <p:cNvSpPr/>
            <p:nvPr/>
          </p:nvSpPr>
          <p:spPr>
            <a:xfrm flipH="1" rot="10800000">
              <a:off x="5634037" y="4341812"/>
              <a:ext cx="104775" cy="7461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5" name="Google Shape;1065;p55"/>
          <p:cNvGrpSpPr/>
          <p:nvPr/>
        </p:nvGrpSpPr>
        <p:grpSpPr>
          <a:xfrm>
            <a:off x="3308350" y="4614862"/>
            <a:ext cx="585787" cy="419099"/>
            <a:chOff x="8089900" y="3521075"/>
            <a:chExt cx="585787" cy="419099"/>
          </a:xfrm>
        </p:grpSpPr>
        <p:grpSp>
          <p:nvGrpSpPr>
            <p:cNvPr id="1066" name="Google Shape;1066;p55"/>
            <p:cNvGrpSpPr/>
            <p:nvPr/>
          </p:nvGrpSpPr>
          <p:grpSpPr>
            <a:xfrm>
              <a:off x="8089900" y="3521075"/>
              <a:ext cx="519112" cy="128587"/>
              <a:chOff x="3490912" y="1516062"/>
              <a:chExt cx="4043363" cy="803275"/>
            </a:xfrm>
          </p:grpSpPr>
          <p:sp>
            <p:nvSpPr>
              <p:cNvPr id="1067" name="Google Shape;1067;p55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5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55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55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55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55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ccess_point_stylized_small" id="1073" name="Google Shape;1073;p5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242300" y="3571875"/>
              <a:ext cx="433387" cy="363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1074" name="Google Shape;1074;p5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247062" y="3573462"/>
              <a:ext cx="412750" cy="3667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5" name="Google Shape;1075;p55"/>
          <p:cNvGrpSpPr/>
          <p:nvPr/>
        </p:nvGrpSpPr>
        <p:grpSpPr>
          <a:xfrm>
            <a:off x="3009900" y="5040312"/>
            <a:ext cx="635000" cy="492513"/>
            <a:chOff x="4859337" y="4016375"/>
            <a:chExt cx="635000" cy="492513"/>
          </a:xfrm>
        </p:grpSpPr>
        <p:grpSp>
          <p:nvGrpSpPr>
            <p:cNvPr id="1076" name="Google Shape;1076;p55"/>
            <p:cNvGrpSpPr/>
            <p:nvPr/>
          </p:nvGrpSpPr>
          <p:grpSpPr>
            <a:xfrm>
              <a:off x="4859337" y="4016375"/>
              <a:ext cx="519112" cy="128587"/>
              <a:chOff x="3490912" y="1516062"/>
              <a:chExt cx="4043363" cy="803275"/>
            </a:xfrm>
          </p:grpSpPr>
          <p:sp>
            <p:nvSpPr>
              <p:cNvPr id="1077" name="Google Shape;1077;p55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55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55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55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55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55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laptop_keyboard" id="1083" name="Google Shape;1083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20000">
              <a:off x="4935537" y="4343400"/>
              <a:ext cx="388937" cy="1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4" name="Google Shape;1084;p55"/>
            <p:cNvSpPr/>
            <p:nvPr/>
          </p:nvSpPr>
          <p:spPr>
            <a:xfrm>
              <a:off x="5064125" y="4187825"/>
              <a:ext cx="312737" cy="20796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085" name="Google Shape;1085;p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80000" y="4192587"/>
              <a:ext cx="284162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55"/>
            <p:cNvSpPr/>
            <p:nvPr/>
          </p:nvSpPr>
          <p:spPr>
            <a:xfrm>
              <a:off x="5121275" y="4181475"/>
              <a:ext cx="265112" cy="3968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5"/>
            <p:cNvSpPr/>
            <p:nvPr/>
          </p:nvSpPr>
          <p:spPr>
            <a:xfrm>
              <a:off x="5062537" y="4181475"/>
              <a:ext cx="73025" cy="161925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5"/>
            <p:cNvSpPr/>
            <p:nvPr/>
          </p:nvSpPr>
          <p:spPr>
            <a:xfrm>
              <a:off x="5305425" y="4210050"/>
              <a:ext cx="79375" cy="185737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5"/>
            <p:cNvSpPr/>
            <p:nvPr/>
          </p:nvSpPr>
          <p:spPr>
            <a:xfrm>
              <a:off x="5060950" y="4333875"/>
              <a:ext cx="290512" cy="6350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5"/>
            <p:cNvSpPr/>
            <p:nvPr/>
          </p:nvSpPr>
          <p:spPr>
            <a:xfrm>
              <a:off x="5313362" y="4211637"/>
              <a:ext cx="74612" cy="187325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5"/>
            <p:cNvSpPr/>
            <p:nvPr/>
          </p:nvSpPr>
          <p:spPr>
            <a:xfrm>
              <a:off x="5060950" y="4343400"/>
              <a:ext cx="258762" cy="61912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2" name="Google Shape;1092;p55"/>
            <p:cNvGrpSpPr/>
            <p:nvPr/>
          </p:nvGrpSpPr>
          <p:grpSpPr>
            <a:xfrm>
              <a:off x="5057775" y="4408487"/>
              <a:ext cx="87312" cy="38100"/>
              <a:chOff x="2762250" y="4194175"/>
              <a:chExt cx="1193800" cy="519112"/>
            </a:xfrm>
          </p:grpSpPr>
          <p:sp>
            <p:nvSpPr>
              <p:cNvPr id="1093" name="Google Shape;1093;p55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55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55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55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55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55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9" name="Google Shape;1099;p55"/>
            <p:cNvSpPr/>
            <p:nvPr/>
          </p:nvSpPr>
          <p:spPr>
            <a:xfrm>
              <a:off x="5207000" y="4414837"/>
              <a:ext cx="106362" cy="80962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5"/>
            <p:cNvSpPr/>
            <p:nvPr/>
          </p:nvSpPr>
          <p:spPr>
            <a:xfrm>
              <a:off x="4935537" y="4421187"/>
              <a:ext cx="271462" cy="7302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5"/>
            <p:cNvSpPr/>
            <p:nvPr/>
          </p:nvSpPr>
          <p:spPr>
            <a:xfrm>
              <a:off x="4937125" y="4406900"/>
              <a:ext cx="1587" cy="1587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5"/>
            <p:cNvSpPr/>
            <p:nvPr/>
          </p:nvSpPr>
          <p:spPr>
            <a:xfrm>
              <a:off x="4937125" y="4346575"/>
              <a:ext cx="125412" cy="61912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5"/>
            <p:cNvSpPr/>
            <p:nvPr/>
          </p:nvSpPr>
          <p:spPr>
            <a:xfrm>
              <a:off x="4945062" y="4410075"/>
              <a:ext cx="257175" cy="714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5"/>
            <p:cNvSpPr/>
            <p:nvPr/>
          </p:nvSpPr>
          <p:spPr>
            <a:xfrm flipH="1" rot="10800000">
              <a:off x="5202237" y="4405312"/>
              <a:ext cx="104775" cy="7461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5"/>
            <p:cNvSpPr/>
            <p:nvPr/>
          </p:nvSpPr>
          <p:spPr>
            <a:xfrm>
              <a:off x="5368925" y="4343400"/>
              <a:ext cx="1587" cy="1587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5"/>
            <p:cNvSpPr/>
            <p:nvPr/>
          </p:nvSpPr>
          <p:spPr>
            <a:xfrm>
              <a:off x="5368925" y="4283075"/>
              <a:ext cx="125412" cy="61912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7" name="Google Shape;1107;p55"/>
          <p:cNvGrpSpPr/>
          <p:nvPr/>
        </p:nvGrpSpPr>
        <p:grpSpPr>
          <a:xfrm>
            <a:off x="3492500" y="5095875"/>
            <a:ext cx="635000" cy="492513"/>
            <a:chOff x="4859337" y="4016375"/>
            <a:chExt cx="635000" cy="492513"/>
          </a:xfrm>
        </p:grpSpPr>
        <p:grpSp>
          <p:nvGrpSpPr>
            <p:cNvPr id="1108" name="Google Shape;1108;p55"/>
            <p:cNvGrpSpPr/>
            <p:nvPr/>
          </p:nvGrpSpPr>
          <p:grpSpPr>
            <a:xfrm>
              <a:off x="4859337" y="4016375"/>
              <a:ext cx="519112" cy="128587"/>
              <a:chOff x="3490912" y="1516062"/>
              <a:chExt cx="4043363" cy="803275"/>
            </a:xfrm>
          </p:grpSpPr>
          <p:sp>
            <p:nvSpPr>
              <p:cNvPr id="1109" name="Google Shape;1109;p55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55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55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55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55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55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laptop_keyboard" id="1115" name="Google Shape;1115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20000">
              <a:off x="4935537" y="4343400"/>
              <a:ext cx="388937" cy="1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6" name="Google Shape;1116;p55"/>
            <p:cNvSpPr/>
            <p:nvPr/>
          </p:nvSpPr>
          <p:spPr>
            <a:xfrm>
              <a:off x="5064125" y="4187825"/>
              <a:ext cx="312737" cy="20796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117" name="Google Shape;1117;p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80000" y="4192587"/>
              <a:ext cx="284162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8" name="Google Shape;1118;p55"/>
            <p:cNvSpPr/>
            <p:nvPr/>
          </p:nvSpPr>
          <p:spPr>
            <a:xfrm>
              <a:off x="5121275" y="4181475"/>
              <a:ext cx="265112" cy="3968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5"/>
            <p:cNvSpPr/>
            <p:nvPr/>
          </p:nvSpPr>
          <p:spPr>
            <a:xfrm>
              <a:off x="5062537" y="4181475"/>
              <a:ext cx="73025" cy="161925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5"/>
            <p:cNvSpPr/>
            <p:nvPr/>
          </p:nvSpPr>
          <p:spPr>
            <a:xfrm>
              <a:off x="5305425" y="4210050"/>
              <a:ext cx="79375" cy="185737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5"/>
            <p:cNvSpPr/>
            <p:nvPr/>
          </p:nvSpPr>
          <p:spPr>
            <a:xfrm>
              <a:off x="5060950" y="4333875"/>
              <a:ext cx="290512" cy="6350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5"/>
            <p:cNvSpPr/>
            <p:nvPr/>
          </p:nvSpPr>
          <p:spPr>
            <a:xfrm>
              <a:off x="5313362" y="4211637"/>
              <a:ext cx="74612" cy="187325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5"/>
            <p:cNvSpPr/>
            <p:nvPr/>
          </p:nvSpPr>
          <p:spPr>
            <a:xfrm>
              <a:off x="5060950" y="4343400"/>
              <a:ext cx="258762" cy="61912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4" name="Google Shape;1124;p55"/>
            <p:cNvGrpSpPr/>
            <p:nvPr/>
          </p:nvGrpSpPr>
          <p:grpSpPr>
            <a:xfrm>
              <a:off x="5057775" y="4408487"/>
              <a:ext cx="87312" cy="38100"/>
              <a:chOff x="2762250" y="4194175"/>
              <a:chExt cx="1193800" cy="519112"/>
            </a:xfrm>
          </p:grpSpPr>
          <p:sp>
            <p:nvSpPr>
              <p:cNvPr id="1125" name="Google Shape;1125;p55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55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55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55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55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55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1" name="Google Shape;1131;p55"/>
            <p:cNvSpPr/>
            <p:nvPr/>
          </p:nvSpPr>
          <p:spPr>
            <a:xfrm>
              <a:off x="5207000" y="4414837"/>
              <a:ext cx="106362" cy="80962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5"/>
            <p:cNvSpPr/>
            <p:nvPr/>
          </p:nvSpPr>
          <p:spPr>
            <a:xfrm>
              <a:off x="4935537" y="4421187"/>
              <a:ext cx="271462" cy="7302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5"/>
            <p:cNvSpPr/>
            <p:nvPr/>
          </p:nvSpPr>
          <p:spPr>
            <a:xfrm>
              <a:off x="4937125" y="4406900"/>
              <a:ext cx="1587" cy="1587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5"/>
            <p:cNvSpPr/>
            <p:nvPr/>
          </p:nvSpPr>
          <p:spPr>
            <a:xfrm>
              <a:off x="4937125" y="4346575"/>
              <a:ext cx="125412" cy="61912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5"/>
            <p:cNvSpPr/>
            <p:nvPr/>
          </p:nvSpPr>
          <p:spPr>
            <a:xfrm>
              <a:off x="4945062" y="4410075"/>
              <a:ext cx="257175" cy="714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5"/>
            <p:cNvSpPr/>
            <p:nvPr/>
          </p:nvSpPr>
          <p:spPr>
            <a:xfrm flipH="1" rot="10800000">
              <a:off x="5202237" y="4405312"/>
              <a:ext cx="104775" cy="7461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5"/>
            <p:cNvSpPr/>
            <p:nvPr/>
          </p:nvSpPr>
          <p:spPr>
            <a:xfrm>
              <a:off x="5368925" y="4343400"/>
              <a:ext cx="1587" cy="1587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5"/>
            <p:cNvSpPr/>
            <p:nvPr/>
          </p:nvSpPr>
          <p:spPr>
            <a:xfrm>
              <a:off x="5368925" y="4283075"/>
              <a:ext cx="125412" cy="61912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9" name="Google Shape;1139;p55"/>
          <p:cNvGrpSpPr/>
          <p:nvPr/>
        </p:nvGrpSpPr>
        <p:grpSpPr>
          <a:xfrm flipH="1">
            <a:off x="1131887" y="4695825"/>
            <a:ext cx="501650" cy="512762"/>
            <a:chOff x="4506912" y="5557837"/>
            <a:chExt cx="1198562" cy="1274762"/>
          </a:xfrm>
        </p:grpSpPr>
        <p:pic>
          <p:nvPicPr>
            <p:cNvPr descr="desktop_computer_stylized_medium" id="1140" name="Google Shape;1140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1" name="Google Shape;1141;p55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55"/>
          <p:cNvGrpSpPr/>
          <p:nvPr/>
        </p:nvGrpSpPr>
        <p:grpSpPr>
          <a:xfrm flipH="1">
            <a:off x="1282700" y="4268787"/>
            <a:ext cx="501650" cy="512762"/>
            <a:chOff x="4506912" y="5557837"/>
            <a:chExt cx="1198562" cy="1274762"/>
          </a:xfrm>
        </p:grpSpPr>
        <p:pic>
          <p:nvPicPr>
            <p:cNvPr descr="desktop_computer_stylized_medium" id="1143" name="Google Shape;1143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4" name="Google Shape;1144;p55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5" name="Google Shape;1145;p55"/>
          <p:cNvGrpSpPr/>
          <p:nvPr/>
        </p:nvGrpSpPr>
        <p:grpSpPr>
          <a:xfrm>
            <a:off x="1955800" y="4656137"/>
            <a:ext cx="501650" cy="512762"/>
            <a:chOff x="4506912" y="5557837"/>
            <a:chExt cx="1198562" cy="1274762"/>
          </a:xfrm>
        </p:grpSpPr>
        <p:pic>
          <p:nvPicPr>
            <p:cNvPr descr="desktop_computer_stylized_medium" id="1146" name="Google Shape;1146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7" name="Google Shape;1147;p55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55"/>
          <p:cNvGrpSpPr/>
          <p:nvPr/>
        </p:nvGrpSpPr>
        <p:grpSpPr>
          <a:xfrm>
            <a:off x="1757362" y="5095875"/>
            <a:ext cx="501650" cy="512762"/>
            <a:chOff x="4506912" y="5557837"/>
            <a:chExt cx="1198562" cy="1274762"/>
          </a:xfrm>
        </p:grpSpPr>
        <p:pic>
          <p:nvPicPr>
            <p:cNvPr descr="desktop_computer_stylized_medium" id="1149" name="Google Shape;1149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0" name="Google Shape;1150;p55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56"/>
          <p:cNvSpPr txBox="1"/>
          <p:nvPr>
            <p:ph type="title"/>
          </p:nvPr>
        </p:nvSpPr>
        <p:spPr>
          <a:xfrm>
            <a:off x="533400" y="571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 topologies</a:t>
            </a:r>
            <a:endParaRPr/>
          </a:p>
        </p:txBody>
      </p:sp>
      <p:sp>
        <p:nvSpPr>
          <p:cNvPr id="1156" name="Google Shape;1156;p56"/>
          <p:cNvSpPr txBox="1"/>
          <p:nvPr>
            <p:ph idx="1" type="body"/>
          </p:nvPr>
        </p:nvSpPr>
        <p:spPr>
          <a:xfrm>
            <a:off x="457200" y="1295400"/>
            <a:ext cx="8229600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network is a system connecting different devices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connection strategy to connect these devices is referred to as </a:t>
            </a: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Network</a:t>
            </a:r>
            <a:r>
              <a:rPr b="0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Topology</a:t>
            </a:r>
            <a:r>
              <a:rPr b="0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33CC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best topology depends on the network needs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possible network topologies are: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Common Bus Topology</a:t>
            </a:r>
            <a:r>
              <a:rPr b="0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Star Topology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Ring Topology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Fully Connected Topology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Tree Topology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Combined Topology </a:t>
            </a:r>
            <a:endParaRPr/>
          </a:p>
        </p:txBody>
      </p:sp>
      <p:pic>
        <p:nvPicPr>
          <p:cNvPr descr="underline_base" id="1157" name="Google Shape;115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8366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5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631" name="Google Shape;6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92551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0"/>
          <p:cNvSpPr txBox="1"/>
          <p:nvPr>
            <p:ph type="title"/>
          </p:nvPr>
        </p:nvSpPr>
        <p:spPr>
          <a:xfrm>
            <a:off x="423862" y="244475"/>
            <a:ext cx="7772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Link layer: context</a:t>
            </a:r>
            <a:endParaRPr/>
          </a:p>
        </p:txBody>
      </p:sp>
      <p:sp>
        <p:nvSpPr>
          <p:cNvPr id="633" name="Google Shape;633;p30"/>
          <p:cNvSpPr txBox="1"/>
          <p:nvPr>
            <p:ph idx="1" type="body"/>
          </p:nvPr>
        </p:nvSpPr>
        <p:spPr>
          <a:xfrm>
            <a:off x="322262" y="1547812"/>
            <a:ext cx="415131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datagram transferred by different link protocols over different links: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Ethernet on first link, frame relay on intermediate links, 802.11 on last link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 link protocol provides different services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may or may not provide rdt over link</a:t>
            </a:r>
            <a:endParaRPr/>
          </a:p>
        </p:txBody>
      </p:sp>
      <p:sp>
        <p:nvSpPr>
          <p:cNvPr id="634" name="Google Shape;634;p30"/>
          <p:cNvSpPr txBox="1"/>
          <p:nvPr>
            <p:ph idx="1" type="body"/>
          </p:nvPr>
        </p:nvSpPr>
        <p:spPr>
          <a:xfrm>
            <a:off x="4618037" y="1479550"/>
            <a:ext cx="4187825" cy="46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transportation analogy: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trip from Princeton to Lausanne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limo: Princeton to JFK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plane: JFK to Geneva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train: Geneva to Lausanne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tourist =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datagram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 segment =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communication link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transportation mode =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link layer protocol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travel agent =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routing algorithm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Common bus topology </a:t>
            </a:r>
            <a:endParaRPr/>
          </a:p>
        </p:txBody>
      </p:sp>
      <p:sp>
        <p:nvSpPr>
          <p:cNvPr id="1164" name="Google Shape;1164;p57"/>
          <p:cNvSpPr txBox="1"/>
          <p:nvPr>
            <p:ph idx="1" type="body"/>
          </p:nvPr>
        </p:nvSpPr>
        <p:spPr>
          <a:xfrm>
            <a:off x="457200" y="3560762"/>
            <a:ext cx="82296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33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simply known as </a:t>
            </a: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Bus Topology</a:t>
            </a:r>
            <a:r>
              <a:rPr b="0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 </a:t>
            </a: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Linear Bus Topology</a:t>
            </a: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terminators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are placed at both ends</a:t>
            </a:r>
            <a:endParaRPr/>
          </a:p>
        </p:txBody>
      </p:sp>
      <p:sp>
        <p:nvSpPr>
          <p:cNvPr id="1165" name="Google Shape;1165;p57"/>
          <p:cNvSpPr txBox="1"/>
          <p:nvPr/>
        </p:nvSpPr>
        <p:spPr>
          <a:xfrm>
            <a:off x="609600" y="13716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s-topology" id="1166" name="Google Shape;116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925" y="1852612"/>
            <a:ext cx="5216525" cy="178911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1167" name="Google Shape;116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75" y="106045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5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5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Common bus topology </a:t>
            </a:r>
            <a:endParaRPr/>
          </a:p>
        </p:txBody>
      </p:sp>
      <p:sp>
        <p:nvSpPr>
          <p:cNvPr id="1174" name="Google Shape;1174;p58"/>
          <p:cNvSpPr txBox="1"/>
          <p:nvPr>
            <p:ph idx="1" type="body"/>
          </p:nvPr>
        </p:nvSpPr>
        <p:spPr>
          <a:xfrm>
            <a:off x="457200" y="1425575"/>
            <a:ext cx="8229600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collision is possible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collision results on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noise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interfaces detect the noise on the bus, stop transmission, wait for a random amount of time then attempt transmission again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process is called </a:t>
            </a: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Carrier Sense Multiple Access with Collision Detection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CSMA/CD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Ethernet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(original configuration) is an example of a common bus network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Advantages? 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Disadvantages?</a:t>
            </a:r>
            <a:endParaRPr/>
          </a:p>
        </p:txBody>
      </p:sp>
      <p:pic>
        <p:nvPicPr>
          <p:cNvPr descr="underline_base" id="1175" name="Google Shape;117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110966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5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Star Topology </a:t>
            </a:r>
            <a:endParaRPr/>
          </a:p>
        </p:txBody>
      </p:sp>
      <p:sp>
        <p:nvSpPr>
          <p:cNvPr id="1182" name="Google Shape;1182;p59"/>
          <p:cNvSpPr txBox="1"/>
          <p:nvPr>
            <p:ph idx="1" type="body"/>
          </p:nvPr>
        </p:nvSpPr>
        <p:spPr>
          <a:xfrm>
            <a:off x="457200" y="4262437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central component is commonly called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hubs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switches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Advantages?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Disadvantages?</a:t>
            </a:r>
            <a:endParaRPr/>
          </a:p>
        </p:txBody>
      </p:sp>
      <p:sp>
        <p:nvSpPr>
          <p:cNvPr id="1183" name="Google Shape;1183;p59"/>
          <p:cNvSpPr txBox="1"/>
          <p:nvPr/>
        </p:nvSpPr>
        <p:spPr>
          <a:xfrm>
            <a:off x="609600" y="13716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ar-topology" id="1184" name="Google Shape;118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443037"/>
            <a:ext cx="3171825" cy="27336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185" name="Google Shape;1185;p5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1186" name="Google Shape;118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75" y="1109662"/>
            <a:ext cx="6856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0"/>
          <p:cNvSpPr txBox="1"/>
          <p:nvPr>
            <p:ph idx="1" type="body"/>
          </p:nvPr>
        </p:nvSpPr>
        <p:spPr>
          <a:xfrm>
            <a:off x="457200" y="41148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ring can either be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unidirectional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bidirectional (dual)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IBM’s </a:t>
            </a:r>
            <a:r>
              <a:rPr b="1" i="0" lang="en-US" sz="20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Token Ring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is an example of a ring topology, where a token (sequence of bits) is passed between the devices. 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1" sz="20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Advantages?</a:t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Disadvantages?</a:t>
            </a:r>
            <a:endParaRPr/>
          </a:p>
        </p:txBody>
      </p:sp>
      <p:sp>
        <p:nvSpPr>
          <p:cNvPr id="1192" name="Google Shape;1192;p6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Ring Topology </a:t>
            </a:r>
            <a:endParaRPr/>
          </a:p>
        </p:txBody>
      </p:sp>
      <p:sp>
        <p:nvSpPr>
          <p:cNvPr id="1193" name="Google Shape;1193;p60"/>
          <p:cNvSpPr txBox="1"/>
          <p:nvPr/>
        </p:nvSpPr>
        <p:spPr>
          <a:xfrm>
            <a:off x="609600" y="13716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ing-topology" id="1194" name="Google Shape;119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00162"/>
            <a:ext cx="5270500" cy="27384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1195" name="Google Shape;119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75" y="110966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6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6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Fully-Connected Topology </a:t>
            </a:r>
            <a:endParaRPr/>
          </a:p>
        </p:txBody>
      </p:sp>
      <p:sp>
        <p:nvSpPr>
          <p:cNvPr id="1202" name="Google Shape;1202;p61"/>
          <p:cNvSpPr txBox="1"/>
          <p:nvPr>
            <p:ph idx="1" type="body"/>
          </p:nvPr>
        </p:nvSpPr>
        <p:spPr>
          <a:xfrm>
            <a:off x="457200" y="4114800"/>
            <a:ext cx="8229600" cy="209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direct link is there between each pair of devices in the network; this design is extreme 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Advantages?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Disadvantages?</a:t>
            </a:r>
            <a:endParaRPr/>
          </a:p>
        </p:txBody>
      </p:sp>
      <p:sp>
        <p:nvSpPr>
          <p:cNvPr id="1203" name="Google Shape;1203;p61"/>
          <p:cNvSpPr txBox="1"/>
          <p:nvPr/>
        </p:nvSpPr>
        <p:spPr>
          <a:xfrm>
            <a:off x="609600" y="13716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ully_connected" id="1204" name="Google Shape;120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295400"/>
            <a:ext cx="25908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1205" name="Google Shape;120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75" y="110966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6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6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Tree Topology </a:t>
            </a:r>
            <a:endParaRPr/>
          </a:p>
        </p:txBody>
      </p:sp>
      <p:sp>
        <p:nvSpPr>
          <p:cNvPr id="1212" name="Google Shape;1212;p62"/>
          <p:cNvSpPr txBox="1"/>
          <p:nvPr>
            <p:ph idx="1" type="body"/>
          </p:nvPr>
        </p:nvSpPr>
        <p:spPr>
          <a:xfrm>
            <a:off x="457200" y="4435475"/>
            <a:ext cx="8229600" cy="199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combines characteristics of linear bus and star topologies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allows for the expansion of an existing network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Advantages? 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Disadvantages?</a:t>
            </a:r>
            <a:endParaRPr/>
          </a:p>
        </p:txBody>
      </p:sp>
      <p:sp>
        <p:nvSpPr>
          <p:cNvPr id="1213" name="Google Shape;1213;p62"/>
          <p:cNvSpPr txBox="1"/>
          <p:nvPr/>
        </p:nvSpPr>
        <p:spPr>
          <a:xfrm>
            <a:off x="609600" y="13716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ee-topology" id="1214" name="Google Shape;121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471612"/>
            <a:ext cx="2363787" cy="28194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1215" name="Google Shape;121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75" y="110966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6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Combined topologies </a:t>
            </a:r>
            <a:endParaRPr/>
          </a:p>
        </p:txBody>
      </p:sp>
      <p:sp>
        <p:nvSpPr>
          <p:cNvPr id="1222" name="Google Shape;1222;p63"/>
          <p:cNvSpPr txBox="1"/>
          <p:nvPr>
            <p:ph idx="1" type="body"/>
          </p:nvPr>
        </p:nvSpPr>
        <p:spPr>
          <a:xfrm>
            <a:off x="457200" y="5205412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by many computer networks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groups of specialized users may need to have a separate LAN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different LANs are connected through bridges/switches</a:t>
            </a:r>
            <a:endParaRPr/>
          </a:p>
        </p:txBody>
      </p:sp>
      <p:sp>
        <p:nvSpPr>
          <p:cNvPr id="1223" name="Google Shape;1223;p63"/>
          <p:cNvSpPr txBox="1"/>
          <p:nvPr/>
        </p:nvSpPr>
        <p:spPr>
          <a:xfrm>
            <a:off x="609600" y="13716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bined_topology" id="1224" name="Google Shape;12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395412"/>
            <a:ext cx="4356100" cy="37036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1225" name="Google Shape;122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75" y="110966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6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Contention protocols</a:t>
            </a:r>
            <a:endParaRPr/>
          </a:p>
        </p:txBody>
      </p:sp>
      <p:sp>
        <p:nvSpPr>
          <p:cNvPr id="1232" name="Google Shape;1232;p64"/>
          <p:cNvSpPr txBox="1"/>
          <p:nvPr>
            <p:ph idx="1" type="body"/>
          </p:nvPr>
        </p:nvSpPr>
        <p:spPr>
          <a:xfrm>
            <a:off x="447675" y="1347787"/>
            <a:ext cx="8474075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access to the medium from many entry points is called contention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unless controlled, contention may lead to fatal problems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contention protocols are used to avoid such problems</a:t>
            </a:r>
            <a:endParaRPr/>
          </a:p>
        </p:txBody>
      </p:sp>
      <p:sp>
        <p:nvSpPr>
          <p:cNvPr id="1233" name="Google Shape;1233;p64"/>
          <p:cNvSpPr txBox="1"/>
          <p:nvPr/>
        </p:nvSpPr>
        <p:spPr>
          <a:xfrm>
            <a:off x="111125" y="41005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64"/>
          <p:cNvSpPr txBox="1"/>
          <p:nvPr/>
        </p:nvSpPr>
        <p:spPr>
          <a:xfrm>
            <a:off x="2257425" y="4271962"/>
            <a:ext cx="4333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Contention Protocol</a:t>
            </a:r>
            <a:endParaRPr/>
          </a:p>
        </p:txBody>
      </p:sp>
      <p:sp>
        <p:nvSpPr>
          <p:cNvPr id="1235" name="Google Shape;1235;p64"/>
          <p:cNvSpPr txBox="1"/>
          <p:nvPr/>
        </p:nvSpPr>
        <p:spPr>
          <a:xfrm>
            <a:off x="2354262" y="6502400"/>
            <a:ext cx="4333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Stop-and-Go Access Protocol</a:t>
            </a:r>
            <a:endParaRPr/>
          </a:p>
        </p:txBody>
      </p:sp>
      <p:pic>
        <p:nvPicPr>
          <p:cNvPr descr="fig4-39" id="1236" name="Google Shape;123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62" y="2509837"/>
            <a:ext cx="5700712" cy="16192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fig4-40" id="1237" name="Google Shape;123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962" y="4679950"/>
            <a:ext cx="6067425" cy="18049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1238" name="Google Shape;1238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300" y="108902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6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Multiple access protocols</a:t>
            </a:r>
            <a:endParaRPr/>
          </a:p>
        </p:txBody>
      </p:sp>
      <p:sp>
        <p:nvSpPr>
          <p:cNvPr id="1245" name="Google Shape;1245;p6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1246" name="Google Shape;124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104140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65"/>
          <p:cNvSpPr txBox="1"/>
          <p:nvPr>
            <p:ph idx="1" type="body"/>
          </p:nvPr>
        </p:nvSpPr>
        <p:spPr>
          <a:xfrm>
            <a:off x="500062" y="1395412"/>
            <a:ext cx="84518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single shared broadcast channel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or more simultaneous transmissions by nodes: interference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collision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if node receives two or more signals at the same time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1" sz="2400" u="sng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multiple access protocol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distributed algorithm that determines how nodes share channel, i.e., determine when node can transmit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communication about channel sharing must use channel itself!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out-of-band channel for coordination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6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1253" name="Google Shape;125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0398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6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An ideal multiple access protocol</a:t>
            </a:r>
            <a:endParaRPr/>
          </a:p>
        </p:txBody>
      </p:sp>
      <p:sp>
        <p:nvSpPr>
          <p:cNvPr id="1255" name="Google Shape;1255;p66"/>
          <p:cNvSpPr txBox="1"/>
          <p:nvPr>
            <p:ph idx="1" type="body"/>
          </p:nvPr>
        </p:nvSpPr>
        <p:spPr>
          <a:xfrm>
            <a:off x="5334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given: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broadcast channel of rate R bps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desiderata: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 when one node wants to transmit, it can send at rate R.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when M nodes want to transmit, each can send at average rate R/M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 fully decentralized: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special node to coordinate transmissions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synchronization of clocks, slots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4. simple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640" name="Google Shape;6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041400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1"/>
          <p:cNvSpPr txBox="1"/>
          <p:nvPr>
            <p:ph type="title"/>
          </p:nvPr>
        </p:nvSpPr>
        <p:spPr>
          <a:xfrm>
            <a:off x="533400" y="228600"/>
            <a:ext cx="61769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Link layer services</a:t>
            </a:r>
            <a:endParaRPr/>
          </a:p>
        </p:txBody>
      </p:sp>
      <p:sp>
        <p:nvSpPr>
          <p:cNvPr id="642" name="Google Shape;642;p31"/>
          <p:cNvSpPr txBox="1"/>
          <p:nvPr>
            <p:ph idx="1" type="body"/>
          </p:nvPr>
        </p:nvSpPr>
        <p:spPr>
          <a:xfrm>
            <a:off x="484187" y="1419225"/>
            <a:ext cx="7772400" cy="509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framing, link access:</a:t>
            </a: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encapsulate datagram into frame, adding header, trailer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channel access if shared medium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“MAC” addresses used in frame headers to identify source, dest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from IP address!</a:t>
            </a:r>
            <a:endParaRPr/>
          </a:p>
          <a:p>
            <a:pPr indent="-762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reliable delivery between adjacent nodes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learned how to do this already (chapter 3)!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seldom used on low bit-error link (fiber, some twisted pair)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links: high error rates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•"/>
            </a:pPr>
            <a:r>
              <a:rPr b="0" i="1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why both link-level and end-end reliability?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6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1261" name="Google Shape;126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2" y="9445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67"/>
          <p:cNvSpPr txBox="1"/>
          <p:nvPr>
            <p:ph type="title"/>
          </p:nvPr>
        </p:nvSpPr>
        <p:spPr>
          <a:xfrm>
            <a:off x="533400" y="161925"/>
            <a:ext cx="8101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MAC protocols: taxonomy</a:t>
            </a:r>
            <a:endParaRPr/>
          </a:p>
        </p:txBody>
      </p:sp>
      <p:sp>
        <p:nvSpPr>
          <p:cNvPr id="1263" name="Google Shape;1263;p67"/>
          <p:cNvSpPr txBox="1"/>
          <p:nvPr>
            <p:ph idx="1" type="body"/>
          </p:nvPr>
        </p:nvSpPr>
        <p:spPr>
          <a:xfrm>
            <a:off x="533400" y="13827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three broad classes: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channel partitioning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divide channel into smaller “pieces” (time slots, frequency, code)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allocate piece to node for exclusive use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random access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channel not divided, allow collisions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“recover” from collisions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“taking turns”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nodes take turns, but nodes with more to send can take longer turns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6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1269" name="Google Shape;126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003300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68"/>
          <p:cNvSpPr txBox="1"/>
          <p:nvPr>
            <p:ph type="title"/>
          </p:nvPr>
        </p:nvSpPr>
        <p:spPr>
          <a:xfrm>
            <a:off x="230187" y="206375"/>
            <a:ext cx="86296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Channel partitioning MAC protocols: TDMA</a:t>
            </a:r>
            <a:endParaRPr/>
          </a:p>
        </p:txBody>
      </p:sp>
      <p:sp>
        <p:nvSpPr>
          <p:cNvPr id="1271" name="Google Shape;1271;p68"/>
          <p:cNvSpPr txBox="1"/>
          <p:nvPr>
            <p:ph idx="1" type="body"/>
          </p:nvPr>
        </p:nvSpPr>
        <p:spPr>
          <a:xfrm>
            <a:off x="490537" y="1379537"/>
            <a:ext cx="7772400" cy="293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TDMA: time division multiple access</a:t>
            </a: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access to channel in "rounds" 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station gets fixed length slot (length = pkt trans time) in each round 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unused slots go idle 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6-station LAN, 1,3,4 have pkt, slots 2,5,6 idle </a:t>
            </a:r>
            <a:endParaRPr/>
          </a:p>
        </p:txBody>
      </p:sp>
      <p:cxnSp>
        <p:nvCxnSpPr>
          <p:cNvPr id="1272" name="Google Shape;1272;p68"/>
          <p:cNvCxnSpPr/>
          <p:nvPr/>
        </p:nvCxnSpPr>
        <p:spPr>
          <a:xfrm>
            <a:off x="1052512" y="5440362"/>
            <a:ext cx="60848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3" name="Google Shape;1273;p68"/>
          <p:cNvSpPr txBox="1"/>
          <p:nvPr/>
        </p:nvSpPr>
        <p:spPr>
          <a:xfrm>
            <a:off x="1274762" y="5213350"/>
            <a:ext cx="479425" cy="230187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68"/>
          <p:cNvSpPr txBox="1"/>
          <p:nvPr/>
        </p:nvSpPr>
        <p:spPr>
          <a:xfrm>
            <a:off x="2233612" y="5213350"/>
            <a:ext cx="479425" cy="230187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68"/>
          <p:cNvSpPr txBox="1"/>
          <p:nvPr/>
        </p:nvSpPr>
        <p:spPr>
          <a:xfrm>
            <a:off x="2708275" y="5213350"/>
            <a:ext cx="479425" cy="2301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6" name="Google Shape;1276;p68"/>
          <p:cNvCxnSpPr/>
          <p:nvPr/>
        </p:nvCxnSpPr>
        <p:spPr>
          <a:xfrm>
            <a:off x="1276350" y="5100637"/>
            <a:ext cx="0" cy="3381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7" name="Google Shape;1277;p68"/>
          <p:cNvCxnSpPr/>
          <p:nvPr/>
        </p:nvCxnSpPr>
        <p:spPr>
          <a:xfrm>
            <a:off x="4141787" y="5103812"/>
            <a:ext cx="0" cy="338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8" name="Google Shape;1278;p68"/>
          <p:cNvSpPr txBox="1"/>
          <p:nvPr/>
        </p:nvSpPr>
        <p:spPr>
          <a:xfrm>
            <a:off x="1374775" y="518001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79" name="Google Shape;1279;p68"/>
          <p:cNvSpPr txBox="1"/>
          <p:nvPr/>
        </p:nvSpPr>
        <p:spPr>
          <a:xfrm>
            <a:off x="2320925" y="5165725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80" name="Google Shape;1280;p68"/>
          <p:cNvSpPr txBox="1"/>
          <p:nvPr/>
        </p:nvSpPr>
        <p:spPr>
          <a:xfrm>
            <a:off x="2786062" y="5172075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81" name="Google Shape;1281;p68"/>
          <p:cNvSpPr txBox="1"/>
          <p:nvPr/>
        </p:nvSpPr>
        <p:spPr>
          <a:xfrm>
            <a:off x="4132262" y="5208587"/>
            <a:ext cx="479425" cy="230187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68"/>
          <p:cNvSpPr txBox="1"/>
          <p:nvPr/>
        </p:nvSpPr>
        <p:spPr>
          <a:xfrm>
            <a:off x="5091112" y="5208587"/>
            <a:ext cx="479425" cy="230187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68"/>
          <p:cNvSpPr txBox="1"/>
          <p:nvPr/>
        </p:nvSpPr>
        <p:spPr>
          <a:xfrm>
            <a:off x="5565775" y="5208587"/>
            <a:ext cx="479425" cy="2301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4" name="Google Shape;1284;p68"/>
          <p:cNvCxnSpPr/>
          <p:nvPr/>
        </p:nvCxnSpPr>
        <p:spPr>
          <a:xfrm>
            <a:off x="4133850" y="5095875"/>
            <a:ext cx="0" cy="3381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85" name="Google Shape;1285;p68"/>
          <p:cNvSpPr txBox="1"/>
          <p:nvPr/>
        </p:nvSpPr>
        <p:spPr>
          <a:xfrm>
            <a:off x="4232275" y="5175250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6" name="Google Shape;1286;p68"/>
          <p:cNvSpPr txBox="1"/>
          <p:nvPr/>
        </p:nvSpPr>
        <p:spPr>
          <a:xfrm>
            <a:off x="5178425" y="516096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87" name="Google Shape;1287;p68"/>
          <p:cNvSpPr txBox="1"/>
          <p:nvPr/>
        </p:nvSpPr>
        <p:spPr>
          <a:xfrm>
            <a:off x="5643562" y="516731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288" name="Google Shape;1288;p68"/>
          <p:cNvCxnSpPr/>
          <p:nvPr/>
        </p:nvCxnSpPr>
        <p:spPr>
          <a:xfrm>
            <a:off x="1757362" y="5205412"/>
            <a:ext cx="0" cy="2381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9" name="Google Shape;1289;p68"/>
          <p:cNvCxnSpPr/>
          <p:nvPr/>
        </p:nvCxnSpPr>
        <p:spPr>
          <a:xfrm>
            <a:off x="2233612" y="5210175"/>
            <a:ext cx="0" cy="2381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0" name="Google Shape;1290;p68"/>
          <p:cNvCxnSpPr/>
          <p:nvPr/>
        </p:nvCxnSpPr>
        <p:spPr>
          <a:xfrm>
            <a:off x="2709862" y="5210175"/>
            <a:ext cx="0" cy="2381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1" name="Google Shape;1291;p68"/>
          <p:cNvCxnSpPr/>
          <p:nvPr/>
        </p:nvCxnSpPr>
        <p:spPr>
          <a:xfrm>
            <a:off x="3186112" y="5210175"/>
            <a:ext cx="0" cy="2381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2" name="Google Shape;1292;p68"/>
          <p:cNvCxnSpPr/>
          <p:nvPr/>
        </p:nvCxnSpPr>
        <p:spPr>
          <a:xfrm>
            <a:off x="3667125" y="5200650"/>
            <a:ext cx="0" cy="2381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3" name="Google Shape;1293;p68"/>
          <p:cNvCxnSpPr/>
          <p:nvPr/>
        </p:nvCxnSpPr>
        <p:spPr>
          <a:xfrm>
            <a:off x="4614862" y="5205412"/>
            <a:ext cx="0" cy="2381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4" name="Google Shape;1294;p68"/>
          <p:cNvCxnSpPr/>
          <p:nvPr/>
        </p:nvCxnSpPr>
        <p:spPr>
          <a:xfrm>
            <a:off x="5562600" y="5200650"/>
            <a:ext cx="0" cy="2381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5" name="Google Shape;1295;p68"/>
          <p:cNvCxnSpPr/>
          <p:nvPr/>
        </p:nvCxnSpPr>
        <p:spPr>
          <a:xfrm>
            <a:off x="6510337" y="5195887"/>
            <a:ext cx="0" cy="2381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6" name="Google Shape;1296;p68"/>
          <p:cNvCxnSpPr/>
          <p:nvPr/>
        </p:nvCxnSpPr>
        <p:spPr>
          <a:xfrm>
            <a:off x="6043612" y="5205412"/>
            <a:ext cx="0" cy="2381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7" name="Google Shape;1297;p68"/>
          <p:cNvCxnSpPr/>
          <p:nvPr/>
        </p:nvCxnSpPr>
        <p:spPr>
          <a:xfrm>
            <a:off x="6991350" y="5110162"/>
            <a:ext cx="0" cy="3381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8" name="Google Shape;1298;p68"/>
          <p:cNvCxnSpPr/>
          <p:nvPr/>
        </p:nvCxnSpPr>
        <p:spPr>
          <a:xfrm>
            <a:off x="5091112" y="5205412"/>
            <a:ext cx="0" cy="2381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99" name="Google Shape;1299;p68"/>
          <p:cNvSpPr txBox="1"/>
          <p:nvPr/>
        </p:nvSpPr>
        <p:spPr>
          <a:xfrm>
            <a:off x="2320925" y="4581525"/>
            <a:ext cx="7048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6-slot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cxnSp>
        <p:nvCxnSpPr>
          <p:cNvPr id="1300" name="Google Shape;1300;p68"/>
          <p:cNvCxnSpPr/>
          <p:nvPr/>
        </p:nvCxnSpPr>
        <p:spPr>
          <a:xfrm>
            <a:off x="3132137" y="4918075"/>
            <a:ext cx="989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1" name="Google Shape;1301;p68"/>
          <p:cNvCxnSpPr/>
          <p:nvPr/>
        </p:nvCxnSpPr>
        <p:spPr>
          <a:xfrm rot="10800000">
            <a:off x="1287462" y="4913312"/>
            <a:ext cx="989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2" name="Google Shape;1302;p68"/>
          <p:cNvCxnSpPr/>
          <p:nvPr/>
        </p:nvCxnSpPr>
        <p:spPr>
          <a:xfrm>
            <a:off x="1266825" y="48260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03" name="Google Shape;1303;p68"/>
          <p:cNvCxnSpPr/>
          <p:nvPr/>
        </p:nvCxnSpPr>
        <p:spPr>
          <a:xfrm>
            <a:off x="4125912" y="4816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04" name="Google Shape;1304;p68"/>
          <p:cNvSpPr txBox="1"/>
          <p:nvPr/>
        </p:nvSpPr>
        <p:spPr>
          <a:xfrm>
            <a:off x="5184775" y="4554537"/>
            <a:ext cx="7048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6-slot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cxnSp>
        <p:nvCxnSpPr>
          <p:cNvPr id="1305" name="Google Shape;1305;p68"/>
          <p:cNvCxnSpPr/>
          <p:nvPr/>
        </p:nvCxnSpPr>
        <p:spPr>
          <a:xfrm>
            <a:off x="5995987" y="4924425"/>
            <a:ext cx="989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6" name="Google Shape;1306;p68"/>
          <p:cNvCxnSpPr/>
          <p:nvPr/>
        </p:nvCxnSpPr>
        <p:spPr>
          <a:xfrm rot="10800000">
            <a:off x="4151312" y="4919662"/>
            <a:ext cx="989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7" name="Google Shape;1307;p68"/>
          <p:cNvCxnSpPr/>
          <p:nvPr/>
        </p:nvCxnSpPr>
        <p:spPr>
          <a:xfrm>
            <a:off x="6989762" y="4789487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1313" name="Google Shape;1313;p69"/>
          <p:cNvSpPr txBox="1"/>
          <p:nvPr>
            <p:ph idx="1" type="body"/>
          </p:nvPr>
        </p:nvSpPr>
        <p:spPr>
          <a:xfrm>
            <a:off x="501650" y="1370012"/>
            <a:ext cx="82232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FDMA: frequency division multiple access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channel spectrum divided into frequency bands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station assigned fixed frequency band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unused transmission time in frequency bands go idle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6-station LAN, 1,3,4 have pkt, frequency bands 2,5,6 idle </a:t>
            </a:r>
            <a:endParaRPr/>
          </a:p>
        </p:txBody>
      </p:sp>
      <p:sp>
        <p:nvSpPr>
          <p:cNvPr id="1314" name="Google Shape;1314;p69"/>
          <p:cNvSpPr txBox="1"/>
          <p:nvPr/>
        </p:nvSpPr>
        <p:spPr>
          <a:xfrm>
            <a:off x="4627562" y="4138612"/>
            <a:ext cx="627062" cy="225107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5" name="Google Shape;1315;p69"/>
          <p:cNvCxnSpPr/>
          <p:nvPr/>
        </p:nvCxnSpPr>
        <p:spPr>
          <a:xfrm flipH="1" rot="10800000">
            <a:off x="4625975" y="5243512"/>
            <a:ext cx="622300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6" name="Google Shape;1316;p69"/>
          <p:cNvCxnSpPr/>
          <p:nvPr/>
        </p:nvCxnSpPr>
        <p:spPr>
          <a:xfrm flipH="1" rot="10800000">
            <a:off x="4621212" y="5635625"/>
            <a:ext cx="631825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7" name="Google Shape;1317;p69"/>
          <p:cNvCxnSpPr/>
          <p:nvPr/>
        </p:nvCxnSpPr>
        <p:spPr>
          <a:xfrm flipH="1" rot="10800000">
            <a:off x="4625975" y="6021387"/>
            <a:ext cx="627062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8" name="Google Shape;1318;p69"/>
          <p:cNvCxnSpPr/>
          <p:nvPr/>
        </p:nvCxnSpPr>
        <p:spPr>
          <a:xfrm flipH="1" rot="10800000">
            <a:off x="4621212" y="4857750"/>
            <a:ext cx="631825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9" name="Google Shape;1319;p69"/>
          <p:cNvCxnSpPr/>
          <p:nvPr/>
        </p:nvCxnSpPr>
        <p:spPr>
          <a:xfrm flipH="1" rot="10800000">
            <a:off x="4625975" y="4471987"/>
            <a:ext cx="631825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0" name="Google Shape;1320;p69"/>
          <p:cNvCxnSpPr/>
          <p:nvPr/>
        </p:nvCxnSpPr>
        <p:spPr>
          <a:xfrm>
            <a:off x="5346700" y="4411662"/>
            <a:ext cx="2228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1" name="Google Shape;1321;p69"/>
          <p:cNvSpPr/>
          <p:nvPr/>
        </p:nvSpPr>
        <p:spPr>
          <a:xfrm>
            <a:off x="5494337" y="4292600"/>
            <a:ext cx="1728787" cy="114300"/>
          </a:xfrm>
          <a:custGeom>
            <a:rect b="b" l="l" r="r" t="t"/>
            <a:pathLst>
              <a:path extrusionOk="0" h="72" w="1089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2" name="Google Shape;1322;p69"/>
          <p:cNvCxnSpPr/>
          <p:nvPr/>
        </p:nvCxnSpPr>
        <p:spPr>
          <a:xfrm>
            <a:off x="5394325" y="4814887"/>
            <a:ext cx="2228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3" name="Google Shape;1323;p69"/>
          <p:cNvCxnSpPr/>
          <p:nvPr/>
        </p:nvCxnSpPr>
        <p:spPr>
          <a:xfrm>
            <a:off x="5394325" y="5213350"/>
            <a:ext cx="2228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4" name="Google Shape;1324;p69"/>
          <p:cNvSpPr/>
          <p:nvPr/>
        </p:nvSpPr>
        <p:spPr>
          <a:xfrm>
            <a:off x="5541962" y="5094287"/>
            <a:ext cx="1728787" cy="114300"/>
          </a:xfrm>
          <a:custGeom>
            <a:rect b="b" l="l" r="r" t="t"/>
            <a:pathLst>
              <a:path extrusionOk="0" h="72" w="1089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5" name="Google Shape;1325;p69"/>
          <p:cNvGrpSpPr/>
          <p:nvPr/>
        </p:nvGrpSpPr>
        <p:grpSpPr>
          <a:xfrm>
            <a:off x="5411787" y="5499100"/>
            <a:ext cx="2228850" cy="119062"/>
            <a:chOff x="2990850" y="4486275"/>
            <a:chExt cx="2228850" cy="119062"/>
          </a:xfrm>
        </p:grpSpPr>
        <p:cxnSp>
          <p:nvCxnSpPr>
            <p:cNvPr id="1326" name="Google Shape;1326;p69"/>
            <p:cNvCxnSpPr/>
            <p:nvPr/>
          </p:nvCxnSpPr>
          <p:spPr>
            <a:xfrm>
              <a:off x="2990850" y="4605337"/>
              <a:ext cx="22288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27" name="Google Shape;1327;p69"/>
            <p:cNvSpPr/>
            <p:nvPr/>
          </p:nvSpPr>
          <p:spPr>
            <a:xfrm>
              <a:off x="3138487" y="4486275"/>
              <a:ext cx="1728787" cy="114300"/>
            </a:xfrm>
            <a:custGeom>
              <a:rect b="b" l="l" r="r" t="t"/>
              <a:pathLst>
                <a:path extrusionOk="0" h="72" w="1089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28" name="Google Shape;1328;p69"/>
          <p:cNvCxnSpPr/>
          <p:nvPr/>
        </p:nvCxnSpPr>
        <p:spPr>
          <a:xfrm>
            <a:off x="5441950" y="6024562"/>
            <a:ext cx="2228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9" name="Google Shape;1329;p69"/>
          <p:cNvCxnSpPr/>
          <p:nvPr/>
        </p:nvCxnSpPr>
        <p:spPr>
          <a:xfrm>
            <a:off x="5448300" y="6354762"/>
            <a:ext cx="2228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30" name="Google Shape;1330;p69"/>
          <p:cNvSpPr txBox="1"/>
          <p:nvPr/>
        </p:nvSpPr>
        <p:spPr>
          <a:xfrm rot="-5400000">
            <a:off x="3423443" y="5018881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bands</a:t>
            </a:r>
            <a:endParaRPr/>
          </a:p>
        </p:txBody>
      </p:sp>
      <p:sp>
        <p:nvSpPr>
          <p:cNvPr id="1331" name="Google Shape;1331;p69"/>
          <p:cNvSpPr txBox="1"/>
          <p:nvPr/>
        </p:nvSpPr>
        <p:spPr>
          <a:xfrm rot="60000">
            <a:off x="7332662" y="3960812"/>
            <a:ext cx="615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1332" name="Google Shape;1332;p69"/>
          <p:cNvSpPr/>
          <p:nvPr/>
        </p:nvSpPr>
        <p:spPr>
          <a:xfrm>
            <a:off x="2032000" y="4348162"/>
            <a:ext cx="595312" cy="1538287"/>
          </a:xfrm>
          <a:custGeom>
            <a:rect b="b" l="l" r="r" t="t"/>
            <a:pathLst>
              <a:path extrusionOk="0" h="969" w="375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3" name="Google Shape;1333;p69"/>
          <p:cNvGrpSpPr/>
          <p:nvPr/>
        </p:nvGrpSpPr>
        <p:grpSpPr>
          <a:xfrm>
            <a:off x="293687" y="4986337"/>
            <a:ext cx="1666875" cy="314325"/>
            <a:chOff x="2562225" y="2371725"/>
            <a:chExt cx="1666875" cy="314325"/>
          </a:xfrm>
        </p:grpSpPr>
        <p:sp>
          <p:nvSpPr>
            <p:cNvPr id="1334" name="Google Shape;1334;p69"/>
            <p:cNvSpPr txBox="1"/>
            <p:nvPr/>
          </p:nvSpPr>
          <p:spPr>
            <a:xfrm>
              <a:off x="3743325" y="2381250"/>
              <a:ext cx="266700" cy="2762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69"/>
            <p:cNvSpPr/>
            <p:nvPr/>
          </p:nvSpPr>
          <p:spPr>
            <a:xfrm>
              <a:off x="2562225" y="2371725"/>
              <a:ext cx="1422400" cy="314325"/>
            </a:xfrm>
            <a:custGeom>
              <a:rect b="b" l="l" r="r" t="t"/>
              <a:pathLst>
                <a:path extrusionOk="0" h="198" w="896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lt1"/>
                </a:gs>
                <a:gs pos="100000">
                  <a:schemeClr val="dk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69"/>
            <p:cNvSpPr/>
            <p:nvPr/>
          </p:nvSpPr>
          <p:spPr>
            <a:xfrm>
              <a:off x="3971925" y="2390775"/>
              <a:ext cx="98425" cy="266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7" name="Google Shape;1337;p69"/>
            <p:cNvCxnSpPr/>
            <p:nvPr/>
          </p:nvCxnSpPr>
          <p:spPr>
            <a:xfrm>
              <a:off x="4010025" y="2514600"/>
              <a:ext cx="2190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38" name="Google Shape;1338;p69"/>
          <p:cNvSpPr/>
          <p:nvPr/>
        </p:nvSpPr>
        <p:spPr>
          <a:xfrm>
            <a:off x="2803525" y="5040312"/>
            <a:ext cx="892175" cy="173037"/>
          </a:xfrm>
          <a:custGeom>
            <a:rect b="b" l="l" r="r" t="t"/>
            <a:pathLst>
              <a:path extrusionOk="0" h="266" w="562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69"/>
          <p:cNvSpPr/>
          <p:nvPr/>
        </p:nvSpPr>
        <p:spPr>
          <a:xfrm>
            <a:off x="2846387" y="4270375"/>
            <a:ext cx="427037" cy="219075"/>
          </a:xfrm>
          <a:custGeom>
            <a:rect b="b" l="l" r="r" t="t"/>
            <a:pathLst>
              <a:path extrusionOk="0" h="266" w="562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69"/>
          <p:cNvSpPr/>
          <p:nvPr/>
        </p:nvSpPr>
        <p:spPr>
          <a:xfrm>
            <a:off x="2755900" y="6069012"/>
            <a:ext cx="989012" cy="185737"/>
          </a:xfrm>
          <a:custGeom>
            <a:rect b="b" l="l" r="r" t="t"/>
            <a:pathLst>
              <a:path extrusionOk="0" h="117" w="623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69"/>
          <p:cNvSpPr txBox="1"/>
          <p:nvPr/>
        </p:nvSpPr>
        <p:spPr>
          <a:xfrm>
            <a:off x="442912" y="5699125"/>
            <a:ext cx="1289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FDM cable</a:t>
            </a:r>
            <a:endParaRPr/>
          </a:p>
        </p:txBody>
      </p:sp>
      <p:pic>
        <p:nvPicPr>
          <p:cNvPr descr="underline_base" id="1342" name="Google Shape;134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003300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69"/>
          <p:cNvSpPr txBox="1"/>
          <p:nvPr>
            <p:ph type="title"/>
          </p:nvPr>
        </p:nvSpPr>
        <p:spPr>
          <a:xfrm>
            <a:off x="230187" y="206375"/>
            <a:ext cx="86296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Channel partitioning MAC protocols: FDMA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7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1349" name="Google Shape;1349;p7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Random access protocols</a:t>
            </a:r>
            <a:endParaRPr/>
          </a:p>
        </p:txBody>
      </p:sp>
      <p:sp>
        <p:nvSpPr>
          <p:cNvPr id="1350" name="Google Shape;1350;p70"/>
          <p:cNvSpPr txBox="1"/>
          <p:nvPr>
            <p:ph idx="1" type="body"/>
          </p:nvPr>
        </p:nvSpPr>
        <p:spPr>
          <a:xfrm>
            <a:off x="533400" y="1544637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node has packet to send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transmit at full channel data rate R.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priori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coordination among nodes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or more transmitting nodes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➜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“collision”</a:t>
            </a:r>
            <a:endParaRPr/>
          </a:p>
          <a:p>
            <a:pPr indent="-22733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random access MAC protocol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specifies: 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to detect collisions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to recover from collisions (e.g., via delayed retransmissions)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examples of random access MAC protocols: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ALOHA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slotted ALOHA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CSMA, CSMA/CD, CSMA/CA</a:t>
            </a:r>
            <a:endParaRPr/>
          </a:p>
        </p:txBody>
      </p:sp>
      <p:pic>
        <p:nvPicPr>
          <p:cNvPr descr="underline_base" id="1351" name="Google Shape;135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39812"/>
            <a:ext cx="5942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1"/>
          <p:cNvSpPr txBox="1"/>
          <p:nvPr>
            <p:ph idx="1" type="body"/>
          </p:nvPr>
        </p:nvSpPr>
        <p:spPr>
          <a:xfrm>
            <a:off x="447675" y="1284287"/>
            <a:ext cx="8502650" cy="280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earliest contention protocol in 1970s by Univ. of Hawaii, called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Pure ALOHA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several stations to central station (Menehune) by radio communication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broadcast,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(different frequency than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for ACK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any station can transmit; if collision then wait random time</a:t>
            </a:r>
            <a:endParaRPr/>
          </a:p>
        </p:txBody>
      </p:sp>
      <p:sp>
        <p:nvSpPr>
          <p:cNvPr id="1357" name="Google Shape;1357;p71"/>
          <p:cNvSpPr txBox="1"/>
          <p:nvPr/>
        </p:nvSpPr>
        <p:spPr>
          <a:xfrm>
            <a:off x="49212" y="4676775"/>
            <a:ext cx="20510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Aloha System</a:t>
            </a:r>
            <a:endParaRPr/>
          </a:p>
        </p:txBody>
      </p:sp>
      <p:pic>
        <p:nvPicPr>
          <p:cNvPr descr="slottedaloha.png" id="1358" name="Google Shape;135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737" y="3798887"/>
            <a:ext cx="5692775" cy="29495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359" name="Google Shape;1359;p7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ALOHA protocols</a:t>
            </a:r>
            <a:endParaRPr/>
          </a:p>
        </p:txBody>
      </p:sp>
      <p:pic>
        <p:nvPicPr>
          <p:cNvPr descr="underline_base" id="1360" name="Google Shape;1360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850" y="1039812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71"/>
          <p:cNvSpPr txBox="1"/>
          <p:nvPr/>
        </p:nvSpPr>
        <p:spPr>
          <a:xfrm>
            <a:off x="5529262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72"/>
          <p:cNvSpPr txBox="1"/>
          <p:nvPr>
            <p:ph idx="1" type="body"/>
          </p:nvPr>
        </p:nvSpPr>
        <p:spPr>
          <a:xfrm>
            <a:off x="447675" y="1316037"/>
            <a:ext cx="8502650" cy="280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any overlap in signals, even a small one, would force retransmission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hence, a minimal safe period to transmit two signals is 2T (T is time period)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so, to allow a device to transmit, you should reserve 2T for that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 to waste such time, Slotted Aloha is used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devices can only send at the beginning of each slot</a:t>
            </a:r>
            <a:endParaRPr/>
          </a:p>
        </p:txBody>
      </p:sp>
      <p:sp>
        <p:nvSpPr>
          <p:cNvPr id="1367" name="Google Shape;1367;p72"/>
          <p:cNvSpPr txBox="1"/>
          <p:nvPr/>
        </p:nvSpPr>
        <p:spPr>
          <a:xfrm>
            <a:off x="1279525" y="6340475"/>
            <a:ext cx="605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Using Pure Aloha &amp; Slotted Aloha</a:t>
            </a:r>
            <a:endParaRPr/>
          </a:p>
        </p:txBody>
      </p:sp>
      <p:pic>
        <p:nvPicPr>
          <p:cNvPr descr="slottedaloha2.png" id="1368" name="Google Shape;136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4040187"/>
            <a:ext cx="6765925" cy="22431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369" name="Google Shape;1369;p72"/>
          <p:cNvSpPr txBox="1"/>
          <p:nvPr>
            <p:ph type="title"/>
          </p:nvPr>
        </p:nvSpPr>
        <p:spPr>
          <a:xfrm>
            <a:off x="533400" y="106362"/>
            <a:ext cx="49545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Slotted 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ALOHA</a:t>
            </a:r>
            <a:endParaRPr/>
          </a:p>
        </p:txBody>
      </p:sp>
      <p:pic>
        <p:nvPicPr>
          <p:cNvPr descr="underline_base" id="1370" name="Google Shape;137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900" y="920750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72"/>
          <p:cNvSpPr txBox="1"/>
          <p:nvPr/>
        </p:nvSpPr>
        <p:spPr>
          <a:xfrm>
            <a:off x="5529262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73"/>
          <p:cNvSpPr txBox="1"/>
          <p:nvPr>
            <p:ph idx="1" type="body"/>
          </p:nvPr>
        </p:nvSpPr>
        <p:spPr>
          <a:xfrm>
            <a:off x="447675" y="1236662"/>
            <a:ext cx="8502650" cy="187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Slotted Aloha has a higher success rate than Pure Aloha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however, with increased traffic, the different may not be that significant  </a:t>
            </a:r>
            <a:endParaRPr/>
          </a:p>
        </p:txBody>
      </p:sp>
      <p:sp>
        <p:nvSpPr>
          <p:cNvPr id="1377" name="Google Shape;1377;p73"/>
          <p:cNvSpPr txBox="1"/>
          <p:nvPr/>
        </p:nvSpPr>
        <p:spPr>
          <a:xfrm>
            <a:off x="1279525" y="6340475"/>
            <a:ext cx="605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Rate for Pure Aloha &amp; Slotted Aloha</a:t>
            </a:r>
            <a:endParaRPr/>
          </a:p>
        </p:txBody>
      </p:sp>
      <p:sp>
        <p:nvSpPr>
          <p:cNvPr id="1378" name="Google Shape;1378;p73"/>
          <p:cNvSpPr txBox="1"/>
          <p:nvPr>
            <p:ph type="title"/>
          </p:nvPr>
        </p:nvSpPr>
        <p:spPr>
          <a:xfrm>
            <a:off x="533400" y="106362"/>
            <a:ext cx="76025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Slotted 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ALOHA: efficiency</a:t>
            </a:r>
            <a:endParaRPr/>
          </a:p>
        </p:txBody>
      </p:sp>
      <p:pic>
        <p:nvPicPr>
          <p:cNvPr descr="underline_base" id="1379" name="Google Shape;137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00" y="920750"/>
            <a:ext cx="5770562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oha-efficiency.png" id="1380" name="Google Shape;138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462" y="3267075"/>
            <a:ext cx="6278562" cy="29860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381" name="Google Shape;1381;p73"/>
          <p:cNvSpPr txBox="1"/>
          <p:nvPr/>
        </p:nvSpPr>
        <p:spPr>
          <a:xfrm>
            <a:off x="5529262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7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1387" name="Google Shape;138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37" y="1004887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74"/>
          <p:cNvSpPr txBox="1"/>
          <p:nvPr>
            <p:ph type="title"/>
          </p:nvPr>
        </p:nvSpPr>
        <p:spPr>
          <a:xfrm>
            <a:off x="333375" y="228600"/>
            <a:ext cx="8464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Carrier Sense Multiple Access (CSMA)</a:t>
            </a:r>
            <a:endParaRPr/>
          </a:p>
        </p:txBody>
      </p:sp>
      <p:sp>
        <p:nvSpPr>
          <p:cNvPr id="1389" name="Google Shape;1389;p74"/>
          <p:cNvSpPr txBox="1"/>
          <p:nvPr>
            <p:ph idx="1" type="body"/>
          </p:nvPr>
        </p:nvSpPr>
        <p:spPr>
          <a:xfrm>
            <a:off x="765175" y="1646237"/>
            <a:ext cx="7207250" cy="324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CSMA</a:t>
            </a:r>
            <a:r>
              <a:rPr b="0" i="0" lang="en-US" sz="32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listen before transmit: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if channel sensed idle: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transmit entire frame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if channel sensed busy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defer transmission </a:t>
            </a: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human analogy: don’t interrupt others!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75"/>
          <p:cNvSpPr txBox="1"/>
          <p:nvPr>
            <p:ph idx="1" type="body"/>
          </p:nvPr>
        </p:nvSpPr>
        <p:spPr>
          <a:xfrm>
            <a:off x="447675" y="1139825"/>
            <a:ext cx="8502650" cy="280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b="1" i="0" lang="en-US" sz="16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Sense Multiple Access Protocols (CSMA)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Char char="❖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 the medium at the beginning of a slot, send if the medium is free, else wait for next slot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Char char="❖"/>
            </a:pP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p-persistent CSMA: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▪"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to sense the active medium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free, send with a probability </a:t>
            </a:r>
            <a:r>
              <a:rPr b="1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&lt; p ≤ 1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❖"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 never transmits (wait again) 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❖"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 always transmits (collision chances are higher)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Char char="❖"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Nonpersistent CSMA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check periodically, if free send else wait for one time slot and check again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860" lvl="0" marL="34290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5" name="Google Shape;1395;p75"/>
          <p:cNvSpPr txBox="1"/>
          <p:nvPr/>
        </p:nvSpPr>
        <p:spPr>
          <a:xfrm>
            <a:off x="1768475" y="6350000"/>
            <a:ext cx="605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Rate for CSMA &amp; Aloha Protocols</a:t>
            </a:r>
            <a:endParaRPr/>
          </a:p>
        </p:txBody>
      </p:sp>
      <p:pic>
        <p:nvPicPr>
          <p:cNvPr descr="fig4-44" id="1396" name="Google Shape;139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162" y="3421062"/>
            <a:ext cx="5508625" cy="28670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397" name="Google Shape;1397;p75"/>
          <p:cNvSpPr txBox="1"/>
          <p:nvPr>
            <p:ph type="title"/>
          </p:nvPr>
        </p:nvSpPr>
        <p:spPr>
          <a:xfrm>
            <a:off x="533400" y="106362"/>
            <a:ext cx="76025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Carrier Sense Multiple Access (CSMA)</a:t>
            </a:r>
            <a:endParaRPr/>
          </a:p>
        </p:txBody>
      </p:sp>
      <p:pic>
        <p:nvPicPr>
          <p:cNvPr descr="underline_base" id="1398" name="Google Shape;1398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900" y="920750"/>
            <a:ext cx="577056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75"/>
          <p:cNvSpPr txBox="1"/>
          <p:nvPr/>
        </p:nvSpPr>
        <p:spPr>
          <a:xfrm>
            <a:off x="5529262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7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1405" name="Google Shape;1405;p7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CSMA collisions</a:t>
            </a:r>
            <a:endParaRPr/>
          </a:p>
        </p:txBody>
      </p:sp>
      <p:sp>
        <p:nvSpPr>
          <p:cNvPr id="1406" name="Google Shape;1406;p76"/>
          <p:cNvSpPr txBox="1"/>
          <p:nvPr>
            <p:ph idx="1" type="body"/>
          </p:nvPr>
        </p:nvSpPr>
        <p:spPr>
          <a:xfrm>
            <a:off x="533400" y="1600200"/>
            <a:ext cx="35972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990033"/>
                </a:solidFill>
                <a:latin typeface="Cabin"/>
                <a:ea typeface="Cabin"/>
                <a:cs typeface="Cabin"/>
                <a:sym typeface="Cabin"/>
              </a:rPr>
              <a:t>collisions </a:t>
            </a:r>
            <a:r>
              <a:rPr b="0" i="1" lang="en-US" sz="2400" u="none">
                <a:solidFill>
                  <a:srgbClr val="990033"/>
                </a:solidFill>
                <a:latin typeface="Cabin"/>
                <a:ea typeface="Cabin"/>
                <a:cs typeface="Cabin"/>
                <a:sym typeface="Cabin"/>
              </a:rPr>
              <a:t>can</a:t>
            </a:r>
            <a:r>
              <a:rPr b="0" i="0" lang="en-US" sz="2400" u="none">
                <a:solidFill>
                  <a:srgbClr val="990033"/>
                </a:solidFill>
                <a:latin typeface="Cabin"/>
                <a:ea typeface="Cabin"/>
                <a:cs typeface="Cabin"/>
                <a:sym typeface="Cabin"/>
              </a:rPr>
              <a:t> still occur: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propagation delay means  two nodes may not hear each other’s transmission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990033"/>
                </a:solidFill>
                <a:latin typeface="Cabin"/>
                <a:ea typeface="Cabin"/>
                <a:cs typeface="Cabin"/>
                <a:sym typeface="Cabin"/>
              </a:rPr>
              <a:t>collision: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entire packet transmission time wasted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distance &amp; propagation delay play role in in determining collision probability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7" name="Google Shape;1407;p76"/>
          <p:cNvSpPr txBox="1"/>
          <p:nvPr>
            <p:ph idx="1" type="body"/>
          </p:nvPr>
        </p:nvSpPr>
        <p:spPr>
          <a:xfrm>
            <a:off x="44958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33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</p:txBody>
      </p:sp>
      <p:pic>
        <p:nvPicPr>
          <p:cNvPr descr="5" id="1408" name="Google Shape;140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412" y="1322387"/>
            <a:ext cx="4287837" cy="5049837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76"/>
          <p:cNvSpPr txBox="1"/>
          <p:nvPr/>
        </p:nvSpPr>
        <p:spPr>
          <a:xfrm>
            <a:off x="5521325" y="884237"/>
            <a:ext cx="256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spatial layout of nodes </a:t>
            </a:r>
            <a:endParaRPr/>
          </a:p>
        </p:txBody>
      </p:sp>
      <p:pic>
        <p:nvPicPr>
          <p:cNvPr descr="underline_base" id="1410" name="Google Shape;141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362" y="1012825"/>
            <a:ext cx="3943350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76"/>
          <p:cNvSpPr txBox="1"/>
          <p:nvPr/>
        </p:nvSpPr>
        <p:spPr>
          <a:xfrm>
            <a:off x="4827587" y="2552700"/>
            <a:ext cx="3736975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76"/>
          <p:cNvSpPr txBox="1"/>
          <p:nvPr/>
        </p:nvSpPr>
        <p:spPr>
          <a:xfrm>
            <a:off x="4835525" y="2809875"/>
            <a:ext cx="3725862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76"/>
          <p:cNvSpPr txBox="1"/>
          <p:nvPr/>
        </p:nvSpPr>
        <p:spPr>
          <a:xfrm>
            <a:off x="4797425" y="3062287"/>
            <a:ext cx="3763962" cy="1624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76"/>
          <p:cNvSpPr txBox="1"/>
          <p:nvPr/>
        </p:nvSpPr>
        <p:spPr>
          <a:xfrm>
            <a:off x="4770437" y="4670425"/>
            <a:ext cx="3789362" cy="163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76"/>
          <p:cNvSpPr txBox="1"/>
          <p:nvPr/>
        </p:nvSpPr>
        <p:spPr>
          <a:xfrm>
            <a:off x="4764087" y="1254125"/>
            <a:ext cx="4040187" cy="1301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6" name="Google Shape;1416;p76"/>
          <p:cNvGrpSpPr/>
          <p:nvPr/>
        </p:nvGrpSpPr>
        <p:grpSpPr>
          <a:xfrm>
            <a:off x="4948237" y="1252537"/>
            <a:ext cx="3513138" cy="628649"/>
            <a:chOff x="4948237" y="285750"/>
            <a:chExt cx="3513138" cy="628649"/>
          </a:xfrm>
        </p:grpSpPr>
        <p:grpSp>
          <p:nvGrpSpPr>
            <p:cNvPr id="1417" name="Google Shape;1417;p76"/>
            <p:cNvGrpSpPr/>
            <p:nvPr/>
          </p:nvGrpSpPr>
          <p:grpSpPr>
            <a:xfrm flipH="1">
              <a:off x="4948237" y="388937"/>
              <a:ext cx="501650" cy="512762"/>
              <a:chOff x="4506912" y="5557837"/>
              <a:chExt cx="1198562" cy="1274762"/>
            </a:xfrm>
          </p:grpSpPr>
          <p:pic>
            <p:nvPicPr>
              <p:cNvPr descr="desktop_computer_stylized_medium" id="1418" name="Google Shape;1418;p7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9" name="Google Shape;1419;p7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0" name="Google Shape;1420;p76"/>
            <p:cNvGrpSpPr/>
            <p:nvPr/>
          </p:nvGrpSpPr>
          <p:grpSpPr>
            <a:xfrm flipH="1">
              <a:off x="5948362" y="401637"/>
              <a:ext cx="501650" cy="512762"/>
              <a:chOff x="4506912" y="5557837"/>
              <a:chExt cx="1198562" cy="1274762"/>
            </a:xfrm>
          </p:grpSpPr>
          <p:pic>
            <p:nvPicPr>
              <p:cNvPr descr="desktop_computer_stylized_medium" id="1421" name="Google Shape;1421;p7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2" name="Google Shape;1422;p7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3" name="Google Shape;1423;p76"/>
            <p:cNvGrpSpPr/>
            <p:nvPr/>
          </p:nvGrpSpPr>
          <p:grpSpPr>
            <a:xfrm flipH="1">
              <a:off x="6915150" y="392112"/>
              <a:ext cx="501650" cy="512762"/>
              <a:chOff x="4506912" y="5557837"/>
              <a:chExt cx="1198562" cy="1274762"/>
            </a:xfrm>
          </p:grpSpPr>
          <p:pic>
            <p:nvPicPr>
              <p:cNvPr descr="desktop_computer_stylized_medium" id="1424" name="Google Shape;1424;p7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5" name="Google Shape;1425;p7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6" name="Google Shape;1426;p76"/>
            <p:cNvGrpSpPr/>
            <p:nvPr/>
          </p:nvGrpSpPr>
          <p:grpSpPr>
            <a:xfrm flipH="1">
              <a:off x="7959725" y="395287"/>
              <a:ext cx="501650" cy="512762"/>
              <a:chOff x="4506912" y="5557837"/>
              <a:chExt cx="1198562" cy="1274762"/>
            </a:xfrm>
          </p:grpSpPr>
          <p:pic>
            <p:nvPicPr>
              <p:cNvPr descr="desktop_computer_stylized_medium" id="1427" name="Google Shape;1427;p7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8" name="Google Shape;1428;p7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29" name="Google Shape;1429;p76"/>
            <p:cNvCxnSpPr/>
            <p:nvPr/>
          </p:nvCxnSpPr>
          <p:spPr>
            <a:xfrm>
              <a:off x="5253037" y="287337"/>
              <a:ext cx="315753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0" name="Google Shape;1430;p76"/>
            <p:cNvCxnSpPr/>
            <p:nvPr/>
          </p:nvCxnSpPr>
          <p:spPr>
            <a:xfrm>
              <a:off x="5253037" y="285750"/>
              <a:ext cx="0" cy="1381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1" name="Google Shape;1431;p76"/>
            <p:cNvCxnSpPr/>
            <p:nvPr/>
          </p:nvCxnSpPr>
          <p:spPr>
            <a:xfrm>
              <a:off x="6310312" y="290512"/>
              <a:ext cx="0" cy="1381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2" name="Google Shape;1432;p76"/>
            <p:cNvCxnSpPr/>
            <p:nvPr/>
          </p:nvCxnSpPr>
          <p:spPr>
            <a:xfrm>
              <a:off x="7267575" y="290512"/>
              <a:ext cx="0" cy="1381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3" name="Google Shape;1433;p76"/>
            <p:cNvCxnSpPr/>
            <p:nvPr/>
          </p:nvCxnSpPr>
          <p:spPr>
            <a:xfrm>
              <a:off x="8396287" y="285750"/>
              <a:ext cx="0" cy="1381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648" name="Google Shape;6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12" y="102870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2"/>
          <p:cNvSpPr txBox="1"/>
          <p:nvPr>
            <p:ph idx="1" type="body"/>
          </p:nvPr>
        </p:nvSpPr>
        <p:spPr>
          <a:xfrm>
            <a:off x="522287" y="1371600"/>
            <a:ext cx="7899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flow control: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pacing between adjacent sending and receiving nodes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error detection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errors caused by signal attenuation, noise.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detects presence of errors: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signals sender for retransmission or drops frame 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error correction: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identifies </a:t>
            </a:r>
            <a:r>
              <a:rPr b="0" i="1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and corrects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bit error(s) without resorting to retransmission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half-duplex and full-duplex</a:t>
            </a:r>
            <a:endParaRPr b="0" i="0" sz="28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half duplex, nodes at both ends of link can transmit, but not at same time</a:t>
            </a:r>
            <a:endParaRPr/>
          </a:p>
        </p:txBody>
      </p:sp>
      <p:sp>
        <p:nvSpPr>
          <p:cNvPr id="650" name="Google Shape;650;p32"/>
          <p:cNvSpPr txBox="1"/>
          <p:nvPr>
            <p:ph type="title"/>
          </p:nvPr>
        </p:nvSpPr>
        <p:spPr>
          <a:xfrm>
            <a:off x="533400" y="228600"/>
            <a:ext cx="61769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Link layer services (more)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7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underline_base" id="1439" name="Google Shape;143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0160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77"/>
          <p:cNvSpPr txBox="1"/>
          <p:nvPr>
            <p:ph type="title"/>
          </p:nvPr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CSMA/</a:t>
            </a:r>
            <a:r>
              <a:rPr b="1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CD</a:t>
            </a: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1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ollision </a:t>
            </a:r>
            <a:r>
              <a:rPr b="1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etection)</a:t>
            </a:r>
            <a:endParaRPr/>
          </a:p>
        </p:txBody>
      </p:sp>
      <p:sp>
        <p:nvSpPr>
          <p:cNvPr id="1441" name="Google Shape;1441;p77"/>
          <p:cNvSpPr txBox="1"/>
          <p:nvPr>
            <p:ph idx="1" type="body"/>
          </p:nvPr>
        </p:nvSpPr>
        <p:spPr>
          <a:xfrm>
            <a:off x="522287" y="1433512"/>
            <a:ext cx="82645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CSMA/CD: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carrier sensing, deferral as in CSMA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collisions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detected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within short time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colliding transmissions aborted, reducing channel wastage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collision detection: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easy in wired LANs: measure signal strengths, compare transmitted, received signals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difficult in wireless LANs: received signal strength overwhelmed by local transmission strength 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human analogy: the polite conversationalist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7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pic>
        <p:nvPicPr>
          <p:cNvPr descr="5" id="1447" name="Google Shape;144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787" y="1531937"/>
            <a:ext cx="4433887" cy="387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1448" name="Google Shape;1448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" y="10160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78"/>
          <p:cNvSpPr txBox="1"/>
          <p:nvPr>
            <p:ph type="title"/>
          </p:nvPr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CSMA/CD 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(collision detection)</a:t>
            </a:r>
            <a:endParaRPr/>
          </a:p>
        </p:txBody>
      </p:sp>
      <p:sp>
        <p:nvSpPr>
          <p:cNvPr id="1450" name="Google Shape;1450;p78"/>
          <p:cNvSpPr txBox="1"/>
          <p:nvPr/>
        </p:nvSpPr>
        <p:spPr>
          <a:xfrm>
            <a:off x="2041525" y="1446212"/>
            <a:ext cx="4135437" cy="1211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78"/>
          <p:cNvSpPr txBox="1"/>
          <p:nvPr/>
        </p:nvSpPr>
        <p:spPr>
          <a:xfrm>
            <a:off x="2778125" y="1595437"/>
            <a:ext cx="256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spatial layout of nodes </a:t>
            </a:r>
            <a:endParaRPr/>
          </a:p>
        </p:txBody>
      </p:sp>
      <p:grpSp>
        <p:nvGrpSpPr>
          <p:cNvPr id="1452" name="Google Shape;1452;p78"/>
          <p:cNvGrpSpPr/>
          <p:nvPr/>
        </p:nvGrpSpPr>
        <p:grpSpPr>
          <a:xfrm>
            <a:off x="2541587" y="1985962"/>
            <a:ext cx="3263900" cy="195262"/>
            <a:chOff x="6699250" y="1954212"/>
            <a:chExt cx="3157537" cy="142875"/>
          </a:xfrm>
        </p:grpSpPr>
        <p:cxnSp>
          <p:nvCxnSpPr>
            <p:cNvPr id="1453" name="Google Shape;1453;p78"/>
            <p:cNvCxnSpPr/>
            <p:nvPr/>
          </p:nvCxnSpPr>
          <p:spPr>
            <a:xfrm>
              <a:off x="6699250" y="1955800"/>
              <a:ext cx="315753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54" name="Google Shape;1454;p78"/>
            <p:cNvCxnSpPr/>
            <p:nvPr/>
          </p:nvCxnSpPr>
          <p:spPr>
            <a:xfrm>
              <a:off x="6699250" y="1954212"/>
              <a:ext cx="0" cy="1381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55" name="Google Shape;1455;p78"/>
            <p:cNvCxnSpPr/>
            <p:nvPr/>
          </p:nvCxnSpPr>
          <p:spPr>
            <a:xfrm>
              <a:off x="7756525" y="1958975"/>
              <a:ext cx="0" cy="1381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56" name="Google Shape;1456;p78"/>
            <p:cNvCxnSpPr/>
            <p:nvPr/>
          </p:nvCxnSpPr>
          <p:spPr>
            <a:xfrm>
              <a:off x="8713787" y="1958975"/>
              <a:ext cx="0" cy="1381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57" name="Google Shape;1457;p78"/>
            <p:cNvCxnSpPr/>
            <p:nvPr/>
          </p:nvCxnSpPr>
          <p:spPr>
            <a:xfrm>
              <a:off x="9842500" y="1954212"/>
              <a:ext cx="0" cy="1381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458" name="Google Shape;1458;p78"/>
          <p:cNvGrpSpPr/>
          <p:nvPr/>
        </p:nvGrpSpPr>
        <p:grpSpPr>
          <a:xfrm flipH="1">
            <a:off x="2187575" y="2119312"/>
            <a:ext cx="501650" cy="512762"/>
            <a:chOff x="4506912" y="5557837"/>
            <a:chExt cx="1198562" cy="1274762"/>
          </a:xfrm>
        </p:grpSpPr>
        <p:pic>
          <p:nvPicPr>
            <p:cNvPr descr="desktop_computer_stylized_medium" id="1459" name="Google Shape;1459;p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0" name="Google Shape;1460;p78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1" name="Google Shape;1461;p78"/>
          <p:cNvGrpSpPr/>
          <p:nvPr/>
        </p:nvGrpSpPr>
        <p:grpSpPr>
          <a:xfrm flipH="1">
            <a:off x="3279775" y="2101850"/>
            <a:ext cx="501650" cy="512762"/>
            <a:chOff x="4506912" y="5557837"/>
            <a:chExt cx="1198562" cy="1274762"/>
          </a:xfrm>
        </p:grpSpPr>
        <p:pic>
          <p:nvPicPr>
            <p:cNvPr descr="desktop_computer_stylized_medium" id="1462" name="Google Shape;1462;p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3" name="Google Shape;1463;p78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4" name="Google Shape;1464;p78"/>
          <p:cNvGrpSpPr/>
          <p:nvPr/>
        </p:nvGrpSpPr>
        <p:grpSpPr>
          <a:xfrm flipH="1">
            <a:off x="4278312" y="2092325"/>
            <a:ext cx="501650" cy="512762"/>
            <a:chOff x="4506912" y="5557837"/>
            <a:chExt cx="1198562" cy="1274762"/>
          </a:xfrm>
        </p:grpSpPr>
        <p:pic>
          <p:nvPicPr>
            <p:cNvPr descr="desktop_computer_stylized_medium" id="1465" name="Google Shape;1465;p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6" name="Google Shape;1466;p78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7" name="Google Shape;1467;p78"/>
          <p:cNvGrpSpPr/>
          <p:nvPr/>
        </p:nvGrpSpPr>
        <p:grpSpPr>
          <a:xfrm flipH="1">
            <a:off x="5397500" y="2106612"/>
            <a:ext cx="501650" cy="512762"/>
            <a:chOff x="4506912" y="5557837"/>
            <a:chExt cx="1198562" cy="1274762"/>
          </a:xfrm>
        </p:grpSpPr>
        <p:pic>
          <p:nvPicPr>
            <p:cNvPr descr="desktop_computer_stylized_medium" id="1468" name="Google Shape;1468;p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912" y="5557837"/>
              <a:ext cx="1198562" cy="12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9" name="Google Shape;1469;p78"/>
            <p:cNvSpPr/>
            <p:nvPr/>
          </p:nvSpPr>
          <p:spPr>
            <a:xfrm>
              <a:off x="4629150" y="5680075"/>
              <a:ext cx="565150" cy="58420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79"/>
          <p:cNvSpPr txBox="1"/>
          <p:nvPr>
            <p:ph idx="1" type="body"/>
          </p:nvPr>
        </p:nvSpPr>
        <p:spPr>
          <a:xfrm>
            <a:off x="447675" y="1347787"/>
            <a:ext cx="8502650" cy="280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sending entire frame then discover that collision has occurred when no ack is received, sense the medium for collision and stop transmitting if occurs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will avoid the medium from being unusable during collision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used with CSMA –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called CSMA/CD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5" name="Google Shape;1475;p79"/>
          <p:cNvSpPr txBox="1"/>
          <p:nvPr/>
        </p:nvSpPr>
        <p:spPr>
          <a:xfrm>
            <a:off x="1279525" y="6132512"/>
            <a:ext cx="605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 with and without Detection</a:t>
            </a:r>
            <a:endParaRPr/>
          </a:p>
        </p:txBody>
      </p:sp>
      <p:pic>
        <p:nvPicPr>
          <p:cNvPr descr="underline_base" id="1476" name="Google Shape;147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0160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79"/>
          <p:cNvSpPr txBox="1"/>
          <p:nvPr>
            <p:ph type="title"/>
          </p:nvPr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ollision detection (CD)</a:t>
            </a:r>
            <a:endParaRPr/>
          </a:p>
        </p:txBody>
      </p:sp>
      <p:pic>
        <p:nvPicPr>
          <p:cNvPr descr="collision.png" id="1478" name="Google Shape;147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900" y="3471862"/>
            <a:ext cx="6680200" cy="25781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479" name="Google Shape;1479;p7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80"/>
          <p:cNvSpPr txBox="1"/>
          <p:nvPr>
            <p:ph idx="1" type="body"/>
          </p:nvPr>
        </p:nvSpPr>
        <p:spPr>
          <a:xfrm>
            <a:off x="447675" y="1139825"/>
            <a:ext cx="8475662" cy="532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1" i="0" sz="2800" u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issues worth considering: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frame size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distance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frame size: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frame has to be of a minimum size so the device can detect collision before it finishes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too large, a device can monopolize the medium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so, how small should a frame be?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depends on the maximum time it takes to detect collision   </a:t>
            </a:r>
            <a:endParaRPr/>
          </a:p>
        </p:txBody>
      </p:sp>
      <p:pic>
        <p:nvPicPr>
          <p:cNvPr descr="underline_base" id="1485" name="Google Shape;148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0160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80"/>
          <p:cNvSpPr txBox="1"/>
          <p:nvPr>
            <p:ph type="title"/>
          </p:nvPr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ollision detection (CD)</a:t>
            </a:r>
            <a:endParaRPr/>
          </a:p>
        </p:txBody>
      </p:sp>
      <p:sp>
        <p:nvSpPr>
          <p:cNvPr id="1487" name="Google Shape;1487;p8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81"/>
          <p:cNvSpPr txBox="1"/>
          <p:nvPr>
            <p:ph idx="1" type="body"/>
          </p:nvPr>
        </p:nvSpPr>
        <p:spPr>
          <a:xfrm>
            <a:off x="447675" y="1139825"/>
            <a:ext cx="8475662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Assume: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Mbps bit rate, 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distance between two devices is 2 KM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propagate at a rate of 200 meter/µsec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➔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propagate 2 KM it takes 10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µsec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➔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propagate 4 KM (worst case, go &amp; come back), we need 20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µsec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➔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10 Mbps is the same as 10 bits each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µsec</a:t>
            </a:r>
            <a:b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➔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µsec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200 bits or 200/8 = 25 bytes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minimum size a frame can be so CD can be made</a:t>
            </a:r>
            <a:endParaRPr/>
          </a:p>
        </p:txBody>
      </p:sp>
      <p:pic>
        <p:nvPicPr>
          <p:cNvPr descr="underline_base" id="1493" name="Google Shape;149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0160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81"/>
          <p:cNvSpPr txBox="1"/>
          <p:nvPr>
            <p:ph type="title"/>
          </p:nvPr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ollision detection (CD)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82"/>
          <p:cNvSpPr txBox="1"/>
          <p:nvPr>
            <p:ph idx="1" type="body"/>
          </p:nvPr>
        </p:nvSpPr>
        <p:spPr>
          <a:xfrm>
            <a:off x="447675" y="1139825"/>
            <a:ext cx="8475662" cy="532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1" i="0" sz="2400" u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other issue with CD is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distance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example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does not work well with satellite since the time needed to travel back and forth between ground and satellite is too big due to the large distance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Binary exponential back-off algorithm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varies the waiting time before sending again if collision occurred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first collision then wait 0, or 1 slots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second collision then wait randomly for 0, 1, 2, or 3 slots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..........................…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…………………..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successive collisions then wait for random # of slots between 0 and 2</a:t>
            </a:r>
            <a:r>
              <a:rPr b="0" baseline="30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-1, when n &gt; 16 give-up and signal to higher layer!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500" name="Google Shape;150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0160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82"/>
          <p:cNvSpPr txBox="1"/>
          <p:nvPr>
            <p:ph type="title"/>
          </p:nvPr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ollision detection (CD)</a:t>
            </a:r>
            <a:endParaRPr/>
          </a:p>
        </p:txBody>
      </p:sp>
      <p:sp>
        <p:nvSpPr>
          <p:cNvPr id="1502" name="Google Shape;1502;p8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83"/>
          <p:cNvSpPr txBox="1"/>
          <p:nvPr>
            <p:ph idx="1" type="body"/>
          </p:nvPr>
        </p:nvSpPr>
        <p:spPr>
          <a:xfrm>
            <a:off x="447675" y="915987"/>
            <a:ext cx="8475662" cy="594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instead of sending whenever it wishes, a device will take turns in sending with the other ones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capture token to send data frame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data then remove token and transmit data frame; else pass token to neighbor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only sender can put the token back on ring after receiving it back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frame per token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advantage: contention is much controlled than the previous protocols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Disadvantages: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devices must be known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Complexity (what happen if the token is lost or if the device that has control over it fails)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508" name="Google Shape;150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0160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Google Shape;1509;p83"/>
          <p:cNvSpPr txBox="1"/>
          <p:nvPr>
            <p:ph type="title"/>
          </p:nvPr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Token passing </a:t>
            </a:r>
            <a:endParaRPr/>
          </a:p>
        </p:txBody>
      </p:sp>
      <p:sp>
        <p:nvSpPr>
          <p:cNvPr id="1510" name="Google Shape;1510;p8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84"/>
          <p:cNvSpPr txBox="1"/>
          <p:nvPr/>
        </p:nvSpPr>
        <p:spPr>
          <a:xfrm>
            <a:off x="1279525" y="6340475"/>
            <a:ext cx="6057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Ring Network</a:t>
            </a:r>
            <a:endParaRPr/>
          </a:p>
        </p:txBody>
      </p:sp>
      <p:sp>
        <p:nvSpPr>
          <p:cNvPr id="1516" name="Google Shape;1516;p84"/>
          <p:cNvSpPr txBox="1"/>
          <p:nvPr/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Token passing </a:t>
            </a:r>
            <a:endParaRPr/>
          </a:p>
        </p:txBody>
      </p:sp>
      <p:pic>
        <p:nvPicPr>
          <p:cNvPr descr="tokenring.png" id="1517" name="Google Shape;1517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887" y="1754187"/>
            <a:ext cx="4430712" cy="44735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1518" name="Google Shape;1518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10334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Google Shape;1519;p8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85"/>
          <p:cNvSpPr txBox="1"/>
          <p:nvPr/>
        </p:nvSpPr>
        <p:spPr>
          <a:xfrm>
            <a:off x="1184275" y="2614612"/>
            <a:ext cx="955675" cy="7000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85"/>
          <p:cNvSpPr txBox="1"/>
          <p:nvPr/>
        </p:nvSpPr>
        <p:spPr>
          <a:xfrm>
            <a:off x="623887" y="2073275"/>
            <a:ext cx="192563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cable headend</a:t>
            </a:r>
            <a:endParaRPr/>
          </a:p>
        </p:txBody>
      </p:sp>
      <p:sp>
        <p:nvSpPr>
          <p:cNvPr id="1526" name="Google Shape;1526;p85"/>
          <p:cNvSpPr txBox="1"/>
          <p:nvPr/>
        </p:nvSpPr>
        <p:spPr>
          <a:xfrm>
            <a:off x="1049337" y="2584450"/>
            <a:ext cx="950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CMTS</a:t>
            </a:r>
            <a:endParaRPr/>
          </a:p>
        </p:txBody>
      </p:sp>
      <p:sp>
        <p:nvSpPr>
          <p:cNvPr id="1527" name="Google Shape;1527;p85"/>
          <p:cNvSpPr/>
          <p:nvPr/>
        </p:nvSpPr>
        <p:spPr>
          <a:xfrm>
            <a:off x="1089025" y="2351087"/>
            <a:ext cx="1206500" cy="261937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8" name="Google Shape;1528;p85"/>
          <p:cNvGrpSpPr/>
          <p:nvPr/>
        </p:nvGrpSpPr>
        <p:grpSpPr>
          <a:xfrm>
            <a:off x="481012" y="3727450"/>
            <a:ext cx="2000250" cy="811212"/>
            <a:chOff x="5143500" y="2905125"/>
            <a:chExt cx="2178050" cy="1147762"/>
          </a:xfrm>
        </p:grpSpPr>
        <p:sp>
          <p:nvSpPr>
            <p:cNvPr id="1529" name="Google Shape;1529;p85"/>
            <p:cNvSpPr/>
            <p:nvPr/>
          </p:nvSpPr>
          <p:spPr>
            <a:xfrm>
              <a:off x="5143500" y="2905125"/>
              <a:ext cx="2178050" cy="1147762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0" name="Google Shape;1530;p85"/>
            <p:cNvCxnSpPr/>
            <p:nvPr/>
          </p:nvCxnSpPr>
          <p:spPr>
            <a:xfrm flipH="1" rot="10800000">
              <a:off x="5973762" y="3260725"/>
              <a:ext cx="171450" cy="1190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1" name="Google Shape;1531;p85"/>
            <p:cNvCxnSpPr/>
            <p:nvPr/>
          </p:nvCxnSpPr>
          <p:spPr>
            <a:xfrm>
              <a:off x="5740400" y="3498850"/>
              <a:ext cx="0" cy="114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2" name="Google Shape;1532;p85"/>
            <p:cNvCxnSpPr/>
            <p:nvPr/>
          </p:nvCxnSpPr>
          <p:spPr>
            <a:xfrm flipH="1" rot="10800000">
              <a:off x="5973762" y="3355975"/>
              <a:ext cx="358775" cy="4000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3" name="Google Shape;1533;p85"/>
            <p:cNvCxnSpPr/>
            <p:nvPr/>
          </p:nvCxnSpPr>
          <p:spPr>
            <a:xfrm>
              <a:off x="6470650" y="3354387"/>
              <a:ext cx="0" cy="2714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4" name="Google Shape;1534;p85"/>
            <p:cNvCxnSpPr/>
            <p:nvPr/>
          </p:nvCxnSpPr>
          <p:spPr>
            <a:xfrm>
              <a:off x="5999162" y="3778250"/>
              <a:ext cx="2571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5" name="Google Shape;1535;p85"/>
            <p:cNvCxnSpPr/>
            <p:nvPr/>
          </p:nvCxnSpPr>
          <p:spPr>
            <a:xfrm>
              <a:off x="6754812" y="3765550"/>
              <a:ext cx="24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536" name="Google Shape;1536;p85"/>
            <p:cNvGrpSpPr/>
            <p:nvPr/>
          </p:nvGrpSpPr>
          <p:grpSpPr>
            <a:xfrm>
              <a:off x="6127750" y="3125787"/>
              <a:ext cx="531810" cy="234950"/>
              <a:chOff x="7381875" y="1792287"/>
              <a:chExt cx="390524" cy="150812"/>
            </a:xfrm>
          </p:grpSpPr>
          <p:sp>
            <p:nvSpPr>
              <p:cNvPr id="1537" name="Google Shape;1537;p8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8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8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0" name="Google Shape;1540;p8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541" name="Google Shape;1541;p8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2" name="Google Shape;1542;p8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43" name="Google Shape;1543;p85"/>
              <p:cNvCxnSpPr/>
              <p:nvPr/>
            </p:nvCxnSpPr>
            <p:spPr>
              <a:xfrm>
                <a:off x="7381875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44" name="Google Shape;1544;p85"/>
              <p:cNvCxnSpPr/>
              <p:nvPr/>
            </p:nvCxnSpPr>
            <p:spPr>
              <a:xfrm>
                <a:off x="7769225" y="1841500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545" name="Google Shape;1545;p85"/>
            <p:cNvGrpSpPr/>
            <p:nvPr/>
          </p:nvGrpSpPr>
          <p:grpSpPr>
            <a:xfrm>
              <a:off x="6226175" y="3625850"/>
              <a:ext cx="533398" cy="244475"/>
              <a:chOff x="7381875" y="1792287"/>
              <a:chExt cx="390524" cy="150812"/>
            </a:xfrm>
          </p:grpSpPr>
          <p:sp>
            <p:nvSpPr>
              <p:cNvPr id="1546" name="Google Shape;1546;p8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8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8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9" name="Google Shape;1549;p8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550" name="Google Shape;1550;p8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1" name="Google Shape;1551;p8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52" name="Google Shape;1552;p85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85"/>
              <p:cNvCxnSpPr/>
              <p:nvPr/>
            </p:nvCxnSpPr>
            <p:spPr>
              <a:xfrm>
                <a:off x="7769225" y="1843087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554" name="Google Shape;1554;p85"/>
            <p:cNvGrpSpPr/>
            <p:nvPr/>
          </p:nvGrpSpPr>
          <p:grpSpPr>
            <a:xfrm>
              <a:off x="5465762" y="3260725"/>
              <a:ext cx="531810" cy="236537"/>
              <a:chOff x="7381875" y="1792287"/>
              <a:chExt cx="390524" cy="150812"/>
            </a:xfrm>
          </p:grpSpPr>
          <p:sp>
            <p:nvSpPr>
              <p:cNvPr id="1555" name="Google Shape;1555;p8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8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8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58" name="Google Shape;1558;p8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559" name="Google Shape;1559;p8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0" name="Google Shape;1560;p8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61" name="Google Shape;1561;p85"/>
              <p:cNvCxnSpPr/>
              <p:nvPr/>
            </p:nvCxnSpPr>
            <p:spPr>
              <a:xfrm>
                <a:off x="7381875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62" name="Google Shape;1562;p85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563" name="Google Shape;1563;p85"/>
            <p:cNvGrpSpPr/>
            <p:nvPr/>
          </p:nvGrpSpPr>
          <p:grpSpPr>
            <a:xfrm>
              <a:off x="5480050" y="3625850"/>
              <a:ext cx="533398" cy="234950"/>
              <a:chOff x="7381875" y="1792287"/>
              <a:chExt cx="390524" cy="150812"/>
            </a:xfrm>
          </p:grpSpPr>
          <p:sp>
            <p:nvSpPr>
              <p:cNvPr id="1564" name="Google Shape;1564;p8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8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8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67" name="Google Shape;1567;p8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568" name="Google Shape;1568;p8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9" name="Google Shape;1569;p8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70" name="Google Shape;1570;p85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85"/>
              <p:cNvCxnSpPr/>
              <p:nvPr/>
            </p:nvCxnSpPr>
            <p:spPr>
              <a:xfrm>
                <a:off x="7767637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572" name="Google Shape;1572;p85"/>
            <p:cNvCxnSpPr/>
            <p:nvPr/>
          </p:nvCxnSpPr>
          <p:spPr>
            <a:xfrm>
              <a:off x="7021512" y="3762375"/>
              <a:ext cx="2413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73" name="Google Shape;1573;p85"/>
            <p:cNvSpPr txBox="1"/>
            <p:nvPr/>
          </p:nvSpPr>
          <p:spPr>
            <a:xfrm>
              <a:off x="6716712" y="3155950"/>
              <a:ext cx="552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ISP</a:t>
              </a:r>
              <a:endParaRPr/>
            </a:p>
          </p:txBody>
        </p:sp>
      </p:grpSp>
      <p:sp>
        <p:nvSpPr>
          <p:cNvPr id="1574" name="Google Shape;1574;p85"/>
          <p:cNvSpPr/>
          <p:nvPr/>
        </p:nvSpPr>
        <p:spPr>
          <a:xfrm flipH="1">
            <a:off x="1563687" y="3040062"/>
            <a:ext cx="163512" cy="927100"/>
          </a:xfrm>
          <a:custGeom>
            <a:rect b="b" l="l" r="r" t="t"/>
            <a:pathLst>
              <a:path extrusionOk="0" h="584" w="130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5" name="Google Shape;1575;p85"/>
          <p:cNvCxnSpPr/>
          <p:nvPr/>
        </p:nvCxnSpPr>
        <p:spPr>
          <a:xfrm rot="10800000">
            <a:off x="1903412" y="3163887"/>
            <a:ext cx="452437" cy="381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76" name="Google Shape;1576;p85"/>
          <p:cNvSpPr txBox="1"/>
          <p:nvPr/>
        </p:nvSpPr>
        <p:spPr>
          <a:xfrm>
            <a:off x="1885950" y="3370262"/>
            <a:ext cx="17414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cable modem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termination system</a:t>
            </a:r>
            <a:endParaRPr/>
          </a:p>
        </p:txBody>
      </p:sp>
      <p:sp>
        <p:nvSpPr>
          <p:cNvPr id="1577" name="Google Shape;1577;p85"/>
          <p:cNvSpPr txBox="1"/>
          <p:nvPr/>
        </p:nvSpPr>
        <p:spPr>
          <a:xfrm>
            <a:off x="569912" y="4814887"/>
            <a:ext cx="84010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multiple </a:t>
            </a: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40Mbps downstream (broadcast) channels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single CMTS transmits into channels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multiple</a:t>
            </a: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30 Mbps upstream channels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multiple access: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all users contend for certain upstream channel time slots (others assigned)</a:t>
            </a:r>
            <a:endParaRPr/>
          </a:p>
        </p:txBody>
      </p:sp>
      <p:sp>
        <p:nvSpPr>
          <p:cNvPr id="1578" name="Google Shape;1578;p85"/>
          <p:cNvSpPr txBox="1"/>
          <p:nvPr/>
        </p:nvSpPr>
        <p:spPr>
          <a:xfrm>
            <a:off x="381000" y="239712"/>
            <a:ext cx="5622925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Cable access network</a:t>
            </a:r>
            <a:endParaRPr/>
          </a:p>
        </p:txBody>
      </p:sp>
      <p:pic>
        <p:nvPicPr>
          <p:cNvPr descr="underline_base" id="1579" name="Google Shape;157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737" y="868362"/>
            <a:ext cx="4616450" cy="201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0" name="Google Shape;1580;p85"/>
          <p:cNvGrpSpPr/>
          <p:nvPr/>
        </p:nvGrpSpPr>
        <p:grpSpPr>
          <a:xfrm>
            <a:off x="6440487" y="2089150"/>
            <a:ext cx="2268537" cy="1457325"/>
            <a:chOff x="0" y="0"/>
            <a:chExt cx="2147483646" cy="2147483646"/>
          </a:xfrm>
        </p:grpSpPr>
        <p:sp>
          <p:nvSpPr>
            <p:cNvPr id="1581" name="Google Shape;1581;p85"/>
            <p:cNvSpPr txBox="1"/>
            <p:nvPr/>
          </p:nvSpPr>
          <p:spPr>
            <a:xfrm>
              <a:off x="225418115" y="605880521"/>
              <a:ext cx="1698150719" cy="136615507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2" name="Google Shape;1582;p85"/>
            <p:cNvCxnSpPr/>
            <p:nvPr/>
          </p:nvCxnSpPr>
          <p:spPr>
            <a:xfrm flipH="1" rot="10800000">
              <a:off x="510947725" y="1418484225"/>
              <a:ext cx="345641090" cy="23399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83" name="Google Shape;1583;p85"/>
            <p:cNvSpPr txBox="1"/>
            <p:nvPr/>
          </p:nvSpPr>
          <p:spPr>
            <a:xfrm>
              <a:off x="774443366" y="1510804225"/>
              <a:ext cx="733360220" cy="636679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cable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modem</a:t>
              </a:r>
              <a:endParaRPr/>
            </a:p>
          </p:txBody>
        </p:sp>
        <p:sp>
          <p:nvSpPr>
            <p:cNvPr id="1584" name="Google Shape;1584;p85"/>
            <p:cNvSpPr txBox="1"/>
            <p:nvPr/>
          </p:nvSpPr>
          <p:spPr>
            <a:xfrm>
              <a:off x="179011101" y="1609753512"/>
              <a:ext cx="668740884" cy="386220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splitter</a:t>
              </a:r>
              <a:endParaRPr/>
            </a:p>
          </p:txBody>
        </p:sp>
        <p:grpSp>
          <p:nvGrpSpPr>
            <p:cNvPr id="1585" name="Google Shape;1585;p85"/>
            <p:cNvGrpSpPr/>
            <p:nvPr/>
          </p:nvGrpSpPr>
          <p:grpSpPr>
            <a:xfrm>
              <a:off x="838555372" y="1235907132"/>
              <a:ext cx="581579187" cy="324401706"/>
              <a:chOff x="511175" y="1412875"/>
              <a:chExt cx="1384300" cy="536575"/>
            </a:xfrm>
          </p:grpSpPr>
          <p:sp>
            <p:nvSpPr>
              <p:cNvPr id="1586" name="Google Shape;1586;p85"/>
              <p:cNvSpPr txBox="1"/>
              <p:nvPr/>
            </p:nvSpPr>
            <p:spPr>
              <a:xfrm>
                <a:off x="511175" y="1593850"/>
                <a:ext cx="1384300" cy="35560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85"/>
              <p:cNvSpPr txBox="1"/>
              <p:nvPr/>
            </p:nvSpPr>
            <p:spPr>
              <a:xfrm>
                <a:off x="625475" y="1701800"/>
                <a:ext cx="85725" cy="88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85"/>
              <p:cNvSpPr txBox="1"/>
              <p:nvPr/>
            </p:nvSpPr>
            <p:spPr>
              <a:xfrm>
                <a:off x="739775" y="1701800"/>
                <a:ext cx="88900" cy="88900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85"/>
              <p:cNvSpPr txBox="1"/>
              <p:nvPr/>
            </p:nvSpPr>
            <p:spPr>
              <a:xfrm>
                <a:off x="858837" y="1698625"/>
                <a:ext cx="88900" cy="88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85"/>
              <p:cNvSpPr txBox="1"/>
              <p:nvPr/>
            </p:nvSpPr>
            <p:spPr>
              <a:xfrm>
                <a:off x="976312" y="1698625"/>
                <a:ext cx="88900" cy="88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85"/>
              <p:cNvSpPr/>
              <p:nvPr/>
            </p:nvSpPr>
            <p:spPr>
              <a:xfrm flipH="1" rot="10800000">
                <a:off x="511175" y="1412875"/>
                <a:ext cx="1363662" cy="174625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2" name="Google Shape;1592;p85"/>
            <p:cNvSpPr/>
            <p:nvPr/>
          </p:nvSpPr>
          <p:spPr>
            <a:xfrm>
              <a:off x="0" y="0"/>
              <a:ext cx="2147483646" cy="690096764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85"/>
            <p:cNvSpPr txBox="1"/>
            <p:nvPr/>
          </p:nvSpPr>
          <p:spPr>
            <a:xfrm>
              <a:off x="461355238" y="1317029917"/>
              <a:ext cx="157793150" cy="212876230"/>
            </a:xfrm>
            <a:prstGeom prst="rect">
              <a:avLst/>
            </a:prstGeom>
            <a:solidFill>
              <a:srgbClr val="0000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85"/>
            <p:cNvSpPr/>
            <p:nvPr/>
          </p:nvSpPr>
          <p:spPr>
            <a:xfrm flipH="1">
              <a:off x="522302629" y="666587758"/>
              <a:ext cx="453841775" cy="641360875"/>
            </a:xfrm>
            <a:custGeom>
              <a:rect b="b" l="l" r="r" t="t"/>
              <a:pathLst>
                <a:path extrusionOk="0" h="274" w="381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5" name="Google Shape;1595;p85"/>
            <p:cNvCxnSpPr/>
            <p:nvPr/>
          </p:nvCxnSpPr>
          <p:spPr>
            <a:xfrm rot="10800000">
              <a:off x="1418632269" y="1438674362"/>
              <a:ext cx="2269204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tv" id="1596" name="Google Shape;1596;p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747635" y="170872769"/>
              <a:ext cx="715326783" cy="9948123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7" name="Google Shape;1597;p85"/>
            <p:cNvGrpSpPr/>
            <p:nvPr/>
          </p:nvGrpSpPr>
          <p:grpSpPr>
            <a:xfrm>
              <a:off x="1358422277" y="797544905"/>
              <a:ext cx="577070331" cy="898841562"/>
              <a:chOff x="-69850" y="2338387"/>
              <a:chExt cx="1557337" cy="1754187"/>
            </a:xfrm>
          </p:grpSpPr>
          <p:pic>
            <p:nvPicPr>
              <p:cNvPr descr="desktop_computer_stylized_medium" id="1598" name="Google Shape;1598;p8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9" name="Google Shape;1599;p85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00" name="Google Shape;1600;p85"/>
          <p:cNvGrpSpPr/>
          <p:nvPr/>
        </p:nvGrpSpPr>
        <p:grpSpPr>
          <a:xfrm>
            <a:off x="1998662" y="2298700"/>
            <a:ext cx="4938712" cy="1389062"/>
            <a:chOff x="0" y="0"/>
            <a:chExt cx="2147483647" cy="2147483647"/>
          </a:xfrm>
        </p:grpSpPr>
        <p:cxnSp>
          <p:nvCxnSpPr>
            <p:cNvPr id="1601" name="Google Shape;1601;p85"/>
            <p:cNvCxnSpPr/>
            <p:nvPr/>
          </p:nvCxnSpPr>
          <p:spPr>
            <a:xfrm>
              <a:off x="0" y="1173139547"/>
              <a:ext cx="214748364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602" name="Google Shape;1602;p85"/>
            <p:cNvGrpSpPr/>
            <p:nvPr/>
          </p:nvGrpSpPr>
          <p:grpSpPr>
            <a:xfrm flipH="1">
              <a:off x="524528248" y="0"/>
              <a:ext cx="1258389497" cy="1163322602"/>
              <a:chOff x="0" y="0"/>
              <a:chExt cx="2147483647" cy="2147483647"/>
            </a:xfrm>
          </p:grpSpPr>
          <p:grpSp>
            <p:nvGrpSpPr>
              <p:cNvPr id="1603" name="Google Shape;1603;p85"/>
              <p:cNvGrpSpPr/>
              <p:nvPr/>
            </p:nvGrpSpPr>
            <p:grpSpPr>
              <a:xfrm>
                <a:off x="0" y="18124997"/>
                <a:ext cx="631404747" cy="1504377254"/>
                <a:chOff x="-776287" y="2641600"/>
                <a:chExt cx="2268537" cy="1336674"/>
              </a:xfrm>
            </p:grpSpPr>
            <p:sp>
              <p:nvSpPr>
                <p:cNvPr id="1604" name="Google Shape;1604;p85"/>
                <p:cNvSpPr/>
                <p:nvPr/>
              </p:nvSpPr>
              <p:spPr>
                <a:xfrm>
                  <a:off x="-776287" y="2641600"/>
                  <a:ext cx="2268537" cy="466725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05" name="Google Shape;1605;p85"/>
                <p:cNvGrpSpPr/>
                <p:nvPr/>
              </p:nvGrpSpPr>
              <p:grpSpPr>
                <a:xfrm>
                  <a:off x="-677862" y="2757487"/>
                  <a:ext cx="1931987" cy="1220787"/>
                  <a:chOff x="-677862" y="2757487"/>
                  <a:chExt cx="1931987" cy="1220787"/>
                </a:xfrm>
              </p:grpSpPr>
              <p:sp>
                <p:nvSpPr>
                  <p:cNvPr id="1606" name="Google Shape;1606;p85"/>
                  <p:cNvSpPr txBox="1"/>
                  <p:nvPr/>
                </p:nvSpPr>
                <p:spPr>
                  <a:xfrm>
                    <a:off x="-531812" y="3052762"/>
                    <a:ext cx="1785937" cy="925512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07" name="Google Shape;1607;p85"/>
                  <p:cNvCxnSpPr/>
                  <p:nvPr/>
                </p:nvCxnSpPr>
                <p:spPr>
                  <a:xfrm flipH="1" rot="10800000">
                    <a:off x="-238125" y="3603625"/>
                    <a:ext cx="365125" cy="158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608" name="Google Shape;1608;p85"/>
                  <p:cNvGrpSpPr/>
                  <p:nvPr/>
                </p:nvGrpSpPr>
                <p:grpSpPr>
                  <a:xfrm>
                    <a:off x="107950" y="3479800"/>
                    <a:ext cx="613657" cy="220662"/>
                    <a:chOff x="511175" y="1412875"/>
                    <a:chExt cx="1382712" cy="538162"/>
                  </a:xfrm>
                </p:grpSpPr>
                <p:sp>
                  <p:nvSpPr>
                    <p:cNvPr id="1609" name="Google Shape;1609;p85"/>
                    <p:cNvSpPr txBox="1"/>
                    <p:nvPr/>
                  </p:nvSpPr>
                  <p:spPr>
                    <a:xfrm>
                      <a:off x="511175" y="1587500"/>
                      <a:ext cx="1382712" cy="36353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10" name="Google Shape;1610;p85"/>
                    <p:cNvSpPr txBox="1"/>
                    <p:nvPr/>
                  </p:nvSpPr>
                  <p:spPr>
                    <a:xfrm>
                      <a:off x="625475" y="1704975"/>
                      <a:ext cx="85725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11" name="Google Shape;1611;p85"/>
                    <p:cNvSpPr txBox="1"/>
                    <p:nvPr/>
                  </p:nvSpPr>
                  <p:spPr>
                    <a:xfrm>
                      <a:off x="739775" y="1704975"/>
                      <a:ext cx="85725" cy="88900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12" name="Google Shape;1612;p85"/>
                    <p:cNvSpPr txBox="1"/>
                    <p:nvPr/>
                  </p:nvSpPr>
                  <p:spPr>
                    <a:xfrm>
                      <a:off x="854075" y="1695450"/>
                      <a:ext cx="95250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13" name="Google Shape;1613;p85"/>
                    <p:cNvSpPr txBox="1"/>
                    <p:nvPr/>
                  </p:nvSpPr>
                  <p:spPr>
                    <a:xfrm>
                      <a:off x="977900" y="1695450"/>
                      <a:ext cx="85725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14" name="Google Shape;1614;p85"/>
                    <p:cNvSpPr/>
                    <p:nvPr/>
                  </p:nvSpPr>
                  <p:spPr>
                    <a:xfrm flipH="1" rot="10800000">
                      <a:off x="511175" y="1412875"/>
                      <a:ext cx="1363662" cy="174625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524288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pic>
                <p:nvPicPr>
                  <p:cNvPr descr="desktop_computer_stylized_small" id="1615" name="Google Shape;1615;p85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-677862" y="3252787"/>
                    <a:ext cx="709612" cy="6524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16" name="Google Shape;1616;p85"/>
                  <p:cNvSpPr txBox="1"/>
                  <p:nvPr/>
                </p:nvSpPr>
                <p:spPr>
                  <a:xfrm>
                    <a:off x="839787" y="3543300"/>
                    <a:ext cx="165100" cy="144462"/>
                  </a:xfrm>
                  <a:prstGeom prst="rect">
                    <a:avLst/>
                  </a:prstGeom>
                  <a:solidFill>
                    <a:srgbClr val="0000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7" name="Google Shape;1617;p85"/>
                  <p:cNvSpPr/>
                  <p:nvPr/>
                </p:nvSpPr>
                <p:spPr>
                  <a:xfrm>
                    <a:off x="447675" y="3097212"/>
                    <a:ext cx="479425" cy="434975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18" name="Google Shape;1618;p85"/>
                  <p:cNvCxnSpPr/>
                  <p:nvPr/>
                </p:nvCxnSpPr>
                <p:spPr>
                  <a:xfrm rot="10800000">
                    <a:off x="746125" y="3603625"/>
                    <a:ext cx="2413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pic>
                <p:nvPicPr>
                  <p:cNvPr descr="tv" id="1619" name="Google Shape;1619;p85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3175" y="2757487"/>
                    <a:ext cx="755650" cy="6746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grpSp>
            <p:nvGrpSpPr>
              <p:cNvPr id="1620" name="Google Shape;1620;p85"/>
              <p:cNvGrpSpPr/>
              <p:nvPr/>
            </p:nvGrpSpPr>
            <p:grpSpPr>
              <a:xfrm>
                <a:off x="669100620" y="0"/>
                <a:ext cx="631404747" cy="1504377254"/>
                <a:chOff x="-776287" y="2641600"/>
                <a:chExt cx="2268537" cy="1336674"/>
              </a:xfrm>
            </p:grpSpPr>
            <p:sp>
              <p:nvSpPr>
                <p:cNvPr id="1621" name="Google Shape;1621;p85"/>
                <p:cNvSpPr/>
                <p:nvPr/>
              </p:nvSpPr>
              <p:spPr>
                <a:xfrm>
                  <a:off x="-776287" y="2641600"/>
                  <a:ext cx="2268537" cy="466725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22" name="Google Shape;1622;p85"/>
                <p:cNvGrpSpPr/>
                <p:nvPr/>
              </p:nvGrpSpPr>
              <p:grpSpPr>
                <a:xfrm>
                  <a:off x="-677862" y="2757487"/>
                  <a:ext cx="1931987" cy="1220787"/>
                  <a:chOff x="-677862" y="2757487"/>
                  <a:chExt cx="1931987" cy="1220787"/>
                </a:xfrm>
              </p:grpSpPr>
              <p:sp>
                <p:nvSpPr>
                  <p:cNvPr id="1623" name="Google Shape;1623;p85"/>
                  <p:cNvSpPr txBox="1"/>
                  <p:nvPr/>
                </p:nvSpPr>
                <p:spPr>
                  <a:xfrm>
                    <a:off x="-531812" y="3052762"/>
                    <a:ext cx="1785937" cy="925512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24" name="Google Shape;1624;p85"/>
                  <p:cNvCxnSpPr/>
                  <p:nvPr/>
                </p:nvCxnSpPr>
                <p:spPr>
                  <a:xfrm flipH="1" rot="10800000">
                    <a:off x="-238125" y="3603625"/>
                    <a:ext cx="365125" cy="158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625" name="Google Shape;1625;p85"/>
                  <p:cNvGrpSpPr/>
                  <p:nvPr/>
                </p:nvGrpSpPr>
                <p:grpSpPr>
                  <a:xfrm>
                    <a:off x="107950" y="3479800"/>
                    <a:ext cx="613657" cy="220662"/>
                    <a:chOff x="511175" y="1412875"/>
                    <a:chExt cx="1382712" cy="538162"/>
                  </a:xfrm>
                </p:grpSpPr>
                <p:sp>
                  <p:nvSpPr>
                    <p:cNvPr id="1626" name="Google Shape;1626;p85"/>
                    <p:cNvSpPr txBox="1"/>
                    <p:nvPr/>
                  </p:nvSpPr>
                  <p:spPr>
                    <a:xfrm>
                      <a:off x="511175" y="1587500"/>
                      <a:ext cx="1382712" cy="36353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27" name="Google Shape;1627;p85"/>
                    <p:cNvSpPr txBox="1"/>
                    <p:nvPr/>
                  </p:nvSpPr>
                  <p:spPr>
                    <a:xfrm>
                      <a:off x="625475" y="1704975"/>
                      <a:ext cx="85725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28" name="Google Shape;1628;p85"/>
                    <p:cNvSpPr txBox="1"/>
                    <p:nvPr/>
                  </p:nvSpPr>
                  <p:spPr>
                    <a:xfrm>
                      <a:off x="739775" y="1704975"/>
                      <a:ext cx="85725" cy="88900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29" name="Google Shape;1629;p85"/>
                    <p:cNvSpPr txBox="1"/>
                    <p:nvPr/>
                  </p:nvSpPr>
                  <p:spPr>
                    <a:xfrm>
                      <a:off x="854075" y="1695450"/>
                      <a:ext cx="95250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30" name="Google Shape;1630;p85"/>
                    <p:cNvSpPr txBox="1"/>
                    <p:nvPr/>
                  </p:nvSpPr>
                  <p:spPr>
                    <a:xfrm>
                      <a:off x="977900" y="1695450"/>
                      <a:ext cx="85725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31" name="Google Shape;1631;p85"/>
                    <p:cNvSpPr/>
                    <p:nvPr/>
                  </p:nvSpPr>
                  <p:spPr>
                    <a:xfrm flipH="1" rot="10800000">
                      <a:off x="511175" y="1412875"/>
                      <a:ext cx="1363662" cy="174625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524288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pic>
                <p:nvPicPr>
                  <p:cNvPr descr="desktop_computer_stylized_small" id="1632" name="Google Shape;1632;p85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-677862" y="3252787"/>
                    <a:ext cx="709612" cy="6524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33" name="Google Shape;1633;p85"/>
                  <p:cNvSpPr txBox="1"/>
                  <p:nvPr/>
                </p:nvSpPr>
                <p:spPr>
                  <a:xfrm>
                    <a:off x="839787" y="3543300"/>
                    <a:ext cx="165100" cy="144462"/>
                  </a:xfrm>
                  <a:prstGeom prst="rect">
                    <a:avLst/>
                  </a:prstGeom>
                  <a:solidFill>
                    <a:srgbClr val="0000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34" name="Google Shape;1634;p85"/>
                  <p:cNvSpPr/>
                  <p:nvPr/>
                </p:nvSpPr>
                <p:spPr>
                  <a:xfrm>
                    <a:off x="447675" y="3097212"/>
                    <a:ext cx="479425" cy="434975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35" name="Google Shape;1635;p85"/>
                  <p:cNvCxnSpPr/>
                  <p:nvPr/>
                </p:nvCxnSpPr>
                <p:spPr>
                  <a:xfrm rot="10800000">
                    <a:off x="746125" y="3603625"/>
                    <a:ext cx="2413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pic>
                <p:nvPicPr>
                  <p:cNvPr descr="tv" id="1636" name="Google Shape;1636;p85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3175" y="2757487"/>
                    <a:ext cx="755650" cy="6746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grpSp>
            <p:nvGrpSpPr>
              <p:cNvPr id="1637" name="Google Shape;1637;p85"/>
              <p:cNvGrpSpPr/>
              <p:nvPr/>
            </p:nvGrpSpPr>
            <p:grpSpPr>
              <a:xfrm>
                <a:off x="1516078899" y="22657774"/>
                <a:ext cx="631404747" cy="1504377254"/>
                <a:chOff x="-776287" y="2641600"/>
                <a:chExt cx="2268537" cy="1336674"/>
              </a:xfrm>
            </p:grpSpPr>
            <p:sp>
              <p:nvSpPr>
                <p:cNvPr id="1638" name="Google Shape;1638;p85"/>
                <p:cNvSpPr/>
                <p:nvPr/>
              </p:nvSpPr>
              <p:spPr>
                <a:xfrm>
                  <a:off x="-776287" y="2641600"/>
                  <a:ext cx="2268537" cy="466725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39" name="Google Shape;1639;p85"/>
                <p:cNvGrpSpPr/>
                <p:nvPr/>
              </p:nvGrpSpPr>
              <p:grpSpPr>
                <a:xfrm>
                  <a:off x="-677862" y="2757487"/>
                  <a:ext cx="1931987" cy="1220787"/>
                  <a:chOff x="-677862" y="2757487"/>
                  <a:chExt cx="1931987" cy="1220787"/>
                </a:xfrm>
              </p:grpSpPr>
              <p:sp>
                <p:nvSpPr>
                  <p:cNvPr id="1640" name="Google Shape;1640;p85"/>
                  <p:cNvSpPr txBox="1"/>
                  <p:nvPr/>
                </p:nvSpPr>
                <p:spPr>
                  <a:xfrm>
                    <a:off x="-531812" y="3052762"/>
                    <a:ext cx="1785937" cy="925512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41" name="Google Shape;1641;p85"/>
                  <p:cNvCxnSpPr/>
                  <p:nvPr/>
                </p:nvCxnSpPr>
                <p:spPr>
                  <a:xfrm flipH="1" rot="10800000">
                    <a:off x="-238125" y="3603625"/>
                    <a:ext cx="365125" cy="158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642" name="Google Shape;1642;p85"/>
                  <p:cNvGrpSpPr/>
                  <p:nvPr/>
                </p:nvGrpSpPr>
                <p:grpSpPr>
                  <a:xfrm>
                    <a:off x="107950" y="3479800"/>
                    <a:ext cx="613657" cy="220662"/>
                    <a:chOff x="511175" y="1412875"/>
                    <a:chExt cx="1382712" cy="538162"/>
                  </a:xfrm>
                </p:grpSpPr>
                <p:sp>
                  <p:nvSpPr>
                    <p:cNvPr id="1643" name="Google Shape;1643;p85"/>
                    <p:cNvSpPr txBox="1"/>
                    <p:nvPr/>
                  </p:nvSpPr>
                  <p:spPr>
                    <a:xfrm>
                      <a:off x="511175" y="1587500"/>
                      <a:ext cx="1382712" cy="36353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44" name="Google Shape;1644;p85"/>
                    <p:cNvSpPr txBox="1"/>
                    <p:nvPr/>
                  </p:nvSpPr>
                  <p:spPr>
                    <a:xfrm>
                      <a:off x="625475" y="1704975"/>
                      <a:ext cx="85725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45" name="Google Shape;1645;p85"/>
                    <p:cNvSpPr txBox="1"/>
                    <p:nvPr/>
                  </p:nvSpPr>
                  <p:spPr>
                    <a:xfrm>
                      <a:off x="739775" y="1704975"/>
                      <a:ext cx="85725" cy="88900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46" name="Google Shape;1646;p85"/>
                    <p:cNvSpPr txBox="1"/>
                    <p:nvPr/>
                  </p:nvSpPr>
                  <p:spPr>
                    <a:xfrm>
                      <a:off x="854075" y="1695450"/>
                      <a:ext cx="95250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47" name="Google Shape;1647;p85"/>
                    <p:cNvSpPr txBox="1"/>
                    <p:nvPr/>
                  </p:nvSpPr>
                  <p:spPr>
                    <a:xfrm>
                      <a:off x="977900" y="1695450"/>
                      <a:ext cx="85725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48" name="Google Shape;1648;p85"/>
                    <p:cNvSpPr/>
                    <p:nvPr/>
                  </p:nvSpPr>
                  <p:spPr>
                    <a:xfrm flipH="1" rot="10800000">
                      <a:off x="511175" y="1412875"/>
                      <a:ext cx="1363662" cy="174625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524288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pic>
                <p:nvPicPr>
                  <p:cNvPr descr="desktop_computer_stylized_small" id="1649" name="Google Shape;1649;p85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-677862" y="3252787"/>
                    <a:ext cx="709612" cy="6524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50" name="Google Shape;1650;p85"/>
                  <p:cNvSpPr txBox="1"/>
                  <p:nvPr/>
                </p:nvSpPr>
                <p:spPr>
                  <a:xfrm>
                    <a:off x="839787" y="3543300"/>
                    <a:ext cx="165100" cy="144462"/>
                  </a:xfrm>
                  <a:prstGeom prst="rect">
                    <a:avLst/>
                  </a:prstGeom>
                  <a:solidFill>
                    <a:srgbClr val="0000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1" name="Google Shape;1651;p85"/>
                  <p:cNvSpPr/>
                  <p:nvPr/>
                </p:nvSpPr>
                <p:spPr>
                  <a:xfrm>
                    <a:off x="447675" y="3097212"/>
                    <a:ext cx="479425" cy="434975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52" name="Google Shape;1652;p85"/>
                  <p:cNvCxnSpPr/>
                  <p:nvPr/>
                </p:nvCxnSpPr>
                <p:spPr>
                  <a:xfrm rot="10800000">
                    <a:off x="746125" y="3603625"/>
                    <a:ext cx="2413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pic>
                <p:nvPicPr>
                  <p:cNvPr descr="tv" id="1653" name="Google Shape;1653;p85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3175" y="2757487"/>
                    <a:ext cx="755650" cy="6746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654" name="Google Shape;1654;p85"/>
              <p:cNvSpPr txBox="1"/>
              <p:nvPr/>
            </p:nvSpPr>
            <p:spPr>
              <a:xfrm>
                <a:off x="1227313464" y="221998805"/>
                <a:ext cx="362823626" cy="1304800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69696"/>
                  </a:buClr>
                  <a:buSzPts val="2400"/>
                  <a:buFont typeface="Times New Roman"/>
                  <a:buNone/>
                </a:pPr>
                <a:r>
                  <a:rPr b="0" i="0" lang="en-US" sz="2400" u="none">
                    <a:solidFill>
                      <a:srgbClr val="96969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…</a:t>
                </a:r>
                <a:endParaRPr/>
              </a:p>
            </p:txBody>
          </p:sp>
          <p:cxnSp>
            <p:nvCxnSpPr>
              <p:cNvPr id="1655" name="Google Shape;1655;p85"/>
              <p:cNvCxnSpPr/>
              <p:nvPr/>
            </p:nvCxnSpPr>
            <p:spPr>
              <a:xfrm flipH="1">
                <a:off x="471038320" y="1196067354"/>
                <a:ext cx="2355987" cy="9514162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56" name="Google Shape;1656;p85"/>
              <p:cNvCxnSpPr/>
              <p:nvPr/>
            </p:nvCxnSpPr>
            <p:spPr>
              <a:xfrm flipH="1">
                <a:off x="1142498147" y="1196067354"/>
                <a:ext cx="2355987" cy="9514162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57" name="Google Shape;1657;p85"/>
              <p:cNvCxnSpPr/>
              <p:nvPr/>
            </p:nvCxnSpPr>
            <p:spPr>
              <a:xfrm flipH="1">
                <a:off x="1985944533" y="1196067354"/>
                <a:ext cx="2355987" cy="9514162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58" name="Google Shape;1658;p85"/>
            <p:cNvGrpSpPr/>
            <p:nvPr/>
          </p:nvGrpSpPr>
          <p:grpSpPr>
            <a:xfrm flipH="1">
              <a:off x="1291505862" y="1151863531"/>
              <a:ext cx="369992621" cy="968618641"/>
              <a:chOff x="0" y="0"/>
              <a:chExt cx="2147483647" cy="2147483647"/>
            </a:xfrm>
          </p:grpSpPr>
          <p:grpSp>
            <p:nvGrpSpPr>
              <p:cNvPr id="1659" name="Google Shape;1659;p85"/>
              <p:cNvGrpSpPr/>
              <p:nvPr/>
            </p:nvGrpSpPr>
            <p:grpSpPr>
              <a:xfrm>
                <a:off x="0" y="340706941"/>
                <a:ext cx="2147483647" cy="1806776705"/>
                <a:chOff x="-776287" y="2640012"/>
                <a:chExt cx="2268537" cy="1336675"/>
              </a:xfrm>
            </p:grpSpPr>
            <p:sp>
              <p:nvSpPr>
                <p:cNvPr id="1660" name="Google Shape;1660;p85"/>
                <p:cNvSpPr/>
                <p:nvPr/>
              </p:nvSpPr>
              <p:spPr>
                <a:xfrm>
                  <a:off x="-776287" y="2640012"/>
                  <a:ext cx="2268537" cy="466725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61" name="Google Shape;1661;p85"/>
                <p:cNvGrpSpPr/>
                <p:nvPr/>
              </p:nvGrpSpPr>
              <p:grpSpPr>
                <a:xfrm>
                  <a:off x="-677862" y="2757487"/>
                  <a:ext cx="1931987" cy="1219200"/>
                  <a:chOff x="-677862" y="2757487"/>
                  <a:chExt cx="1931987" cy="1219200"/>
                </a:xfrm>
              </p:grpSpPr>
              <p:sp>
                <p:nvSpPr>
                  <p:cNvPr id="1662" name="Google Shape;1662;p85"/>
                  <p:cNvSpPr txBox="1"/>
                  <p:nvPr/>
                </p:nvSpPr>
                <p:spPr>
                  <a:xfrm>
                    <a:off x="-527050" y="3051175"/>
                    <a:ext cx="1781175" cy="925512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63" name="Google Shape;1663;p85"/>
                  <p:cNvCxnSpPr/>
                  <p:nvPr/>
                </p:nvCxnSpPr>
                <p:spPr>
                  <a:xfrm flipH="1" rot="10800000">
                    <a:off x="-238125" y="3603625"/>
                    <a:ext cx="365125" cy="158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664" name="Google Shape;1664;p85"/>
                  <p:cNvGrpSpPr/>
                  <p:nvPr/>
                </p:nvGrpSpPr>
                <p:grpSpPr>
                  <a:xfrm>
                    <a:off x="107950" y="3479800"/>
                    <a:ext cx="613657" cy="219360"/>
                    <a:chOff x="511175" y="1412875"/>
                    <a:chExt cx="1382712" cy="534987"/>
                  </a:xfrm>
                </p:grpSpPr>
                <p:sp>
                  <p:nvSpPr>
                    <p:cNvPr id="1665" name="Google Shape;1665;p85"/>
                    <p:cNvSpPr txBox="1"/>
                    <p:nvPr/>
                  </p:nvSpPr>
                  <p:spPr>
                    <a:xfrm>
                      <a:off x="511175" y="1584325"/>
                      <a:ext cx="1382712" cy="36353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66" name="Google Shape;1666;p85"/>
                    <p:cNvSpPr txBox="1"/>
                    <p:nvPr/>
                  </p:nvSpPr>
                  <p:spPr>
                    <a:xfrm>
                      <a:off x="625475" y="1701800"/>
                      <a:ext cx="85725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67" name="Google Shape;1667;p85"/>
                    <p:cNvSpPr txBox="1"/>
                    <p:nvPr/>
                  </p:nvSpPr>
                  <p:spPr>
                    <a:xfrm>
                      <a:off x="739775" y="1701800"/>
                      <a:ext cx="85725" cy="88900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68" name="Google Shape;1668;p85"/>
                    <p:cNvSpPr txBox="1"/>
                    <p:nvPr/>
                  </p:nvSpPr>
                  <p:spPr>
                    <a:xfrm>
                      <a:off x="855662" y="1692275"/>
                      <a:ext cx="95250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69" name="Google Shape;1669;p85"/>
                    <p:cNvSpPr txBox="1"/>
                    <p:nvPr/>
                  </p:nvSpPr>
                  <p:spPr>
                    <a:xfrm>
                      <a:off x="979487" y="1692275"/>
                      <a:ext cx="85725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70" name="Google Shape;1670;p85"/>
                    <p:cNvSpPr/>
                    <p:nvPr/>
                  </p:nvSpPr>
                  <p:spPr>
                    <a:xfrm flipH="1" rot="10800000">
                      <a:off x="511175" y="1412875"/>
                      <a:ext cx="1363662" cy="174625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524288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pic>
                <p:nvPicPr>
                  <p:cNvPr descr="desktop_computer_stylized_small" id="1671" name="Google Shape;1671;p85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-677862" y="3252787"/>
                    <a:ext cx="709612" cy="6524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72" name="Google Shape;1672;p85"/>
                  <p:cNvSpPr txBox="1"/>
                  <p:nvPr/>
                </p:nvSpPr>
                <p:spPr>
                  <a:xfrm>
                    <a:off x="839787" y="3541712"/>
                    <a:ext cx="165100" cy="144462"/>
                  </a:xfrm>
                  <a:prstGeom prst="rect">
                    <a:avLst/>
                  </a:prstGeom>
                  <a:solidFill>
                    <a:srgbClr val="0000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3" name="Google Shape;1673;p85"/>
                  <p:cNvSpPr/>
                  <p:nvPr/>
                </p:nvSpPr>
                <p:spPr>
                  <a:xfrm>
                    <a:off x="447675" y="3097212"/>
                    <a:ext cx="479425" cy="434975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74" name="Google Shape;1674;p85"/>
                  <p:cNvCxnSpPr/>
                  <p:nvPr/>
                </p:nvCxnSpPr>
                <p:spPr>
                  <a:xfrm rot="10800000">
                    <a:off x="747712" y="3602037"/>
                    <a:ext cx="2413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pic>
                <p:nvPicPr>
                  <p:cNvPr descr="tv" id="1675" name="Google Shape;1675;p85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3175" y="2757487"/>
                    <a:ext cx="755650" cy="6746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676" name="Google Shape;1676;p85"/>
              <p:cNvSpPr/>
              <p:nvPr/>
            </p:nvSpPr>
            <p:spPr>
              <a:xfrm>
                <a:off x="1693244687" y="0"/>
                <a:ext cx="320519967" cy="1632629461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7" name="Google Shape;1677;p85"/>
            <p:cNvGrpSpPr/>
            <p:nvPr/>
          </p:nvGrpSpPr>
          <p:grpSpPr>
            <a:xfrm flipH="1">
              <a:off x="720759706" y="1177897496"/>
              <a:ext cx="369992621" cy="969586149"/>
              <a:chOff x="0" y="0"/>
              <a:chExt cx="2147483647" cy="2147483646"/>
            </a:xfrm>
          </p:grpSpPr>
          <p:grpSp>
            <p:nvGrpSpPr>
              <p:cNvPr id="1678" name="Google Shape;1678;p85"/>
              <p:cNvGrpSpPr/>
              <p:nvPr/>
            </p:nvGrpSpPr>
            <p:grpSpPr>
              <a:xfrm>
                <a:off x="0" y="342511430"/>
                <a:ext cx="2147483647" cy="1804972218"/>
                <a:chOff x="-779462" y="2641600"/>
                <a:chExt cx="2268537" cy="1336674"/>
              </a:xfrm>
            </p:grpSpPr>
            <p:sp>
              <p:nvSpPr>
                <p:cNvPr id="1679" name="Google Shape;1679;p85"/>
                <p:cNvSpPr/>
                <p:nvPr/>
              </p:nvSpPr>
              <p:spPr>
                <a:xfrm>
                  <a:off x="-779462" y="2641600"/>
                  <a:ext cx="2268537" cy="466725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80" name="Google Shape;1680;p85"/>
                <p:cNvGrpSpPr/>
                <p:nvPr/>
              </p:nvGrpSpPr>
              <p:grpSpPr>
                <a:xfrm>
                  <a:off x="-677862" y="2757487"/>
                  <a:ext cx="1930400" cy="1220787"/>
                  <a:chOff x="-677862" y="2757487"/>
                  <a:chExt cx="1930400" cy="1220787"/>
                </a:xfrm>
              </p:grpSpPr>
              <p:sp>
                <p:nvSpPr>
                  <p:cNvPr id="1681" name="Google Shape;1681;p85"/>
                  <p:cNvSpPr txBox="1"/>
                  <p:nvPr/>
                </p:nvSpPr>
                <p:spPr>
                  <a:xfrm>
                    <a:off x="-538162" y="3052762"/>
                    <a:ext cx="1790700" cy="925512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82" name="Google Shape;1682;p85"/>
                  <p:cNvCxnSpPr/>
                  <p:nvPr/>
                </p:nvCxnSpPr>
                <p:spPr>
                  <a:xfrm flipH="1" rot="10800000">
                    <a:off x="-238125" y="3603625"/>
                    <a:ext cx="365125" cy="158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683" name="Google Shape;1683;p85"/>
                  <p:cNvGrpSpPr/>
                  <p:nvPr/>
                </p:nvGrpSpPr>
                <p:grpSpPr>
                  <a:xfrm>
                    <a:off x="105836" y="3479800"/>
                    <a:ext cx="607317" cy="220662"/>
                    <a:chOff x="506412" y="1412875"/>
                    <a:chExt cx="1368425" cy="538162"/>
                  </a:xfrm>
                </p:grpSpPr>
                <p:sp>
                  <p:nvSpPr>
                    <p:cNvPr id="1684" name="Google Shape;1684;p85"/>
                    <p:cNvSpPr txBox="1"/>
                    <p:nvPr/>
                  </p:nvSpPr>
                  <p:spPr>
                    <a:xfrm>
                      <a:off x="506412" y="1587500"/>
                      <a:ext cx="1363662" cy="36353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5" name="Google Shape;1685;p85"/>
                    <p:cNvSpPr txBox="1"/>
                    <p:nvPr/>
                  </p:nvSpPr>
                  <p:spPr>
                    <a:xfrm>
                      <a:off x="601662" y="1704975"/>
                      <a:ext cx="85725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6" name="Google Shape;1686;p85"/>
                    <p:cNvSpPr txBox="1"/>
                    <p:nvPr/>
                  </p:nvSpPr>
                  <p:spPr>
                    <a:xfrm>
                      <a:off x="715962" y="1704975"/>
                      <a:ext cx="85725" cy="88900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7" name="Google Shape;1687;p85"/>
                    <p:cNvSpPr txBox="1"/>
                    <p:nvPr/>
                  </p:nvSpPr>
                  <p:spPr>
                    <a:xfrm>
                      <a:off x="830262" y="1695450"/>
                      <a:ext cx="95250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8" name="Google Shape;1688;p85"/>
                    <p:cNvSpPr txBox="1"/>
                    <p:nvPr/>
                  </p:nvSpPr>
                  <p:spPr>
                    <a:xfrm>
                      <a:off x="954087" y="1695450"/>
                      <a:ext cx="85725" cy="889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9" name="Google Shape;1689;p85"/>
                    <p:cNvSpPr/>
                    <p:nvPr/>
                  </p:nvSpPr>
                  <p:spPr>
                    <a:xfrm flipH="1" rot="10800000">
                      <a:off x="511175" y="1412875"/>
                      <a:ext cx="1363662" cy="174625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524288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pic>
                <p:nvPicPr>
                  <p:cNvPr descr="desktop_computer_stylized_small" id="1690" name="Google Shape;1690;p85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-677862" y="3252787"/>
                    <a:ext cx="709612" cy="6524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91" name="Google Shape;1691;p85"/>
                  <p:cNvSpPr txBox="1"/>
                  <p:nvPr/>
                </p:nvSpPr>
                <p:spPr>
                  <a:xfrm>
                    <a:off x="838200" y="3543300"/>
                    <a:ext cx="165100" cy="144462"/>
                  </a:xfrm>
                  <a:prstGeom prst="rect">
                    <a:avLst/>
                  </a:prstGeom>
                  <a:solidFill>
                    <a:srgbClr val="0000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2" name="Google Shape;1692;p85"/>
                  <p:cNvSpPr/>
                  <p:nvPr/>
                </p:nvSpPr>
                <p:spPr>
                  <a:xfrm>
                    <a:off x="447675" y="3097212"/>
                    <a:ext cx="479425" cy="434975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93" name="Google Shape;1693;p85"/>
                  <p:cNvCxnSpPr/>
                  <p:nvPr/>
                </p:nvCxnSpPr>
                <p:spPr>
                  <a:xfrm rot="10800000">
                    <a:off x="744537" y="3603625"/>
                    <a:ext cx="2413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pic>
                <p:nvPicPr>
                  <p:cNvPr descr="tv" id="1694" name="Google Shape;1694;p85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3175" y="2757487"/>
                    <a:ext cx="755650" cy="6746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695" name="Google Shape;1695;p85"/>
              <p:cNvSpPr/>
              <p:nvPr/>
            </p:nvSpPr>
            <p:spPr>
              <a:xfrm>
                <a:off x="1696250263" y="0"/>
                <a:ext cx="320519967" cy="1631000329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6" name="Google Shape;1696;p85"/>
            <p:cNvSpPr txBox="1"/>
            <p:nvPr/>
          </p:nvSpPr>
          <p:spPr>
            <a:xfrm>
              <a:off x="1069945419" y="1315487483"/>
              <a:ext cx="212608576" cy="706829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</p:grpSp>
      <p:grpSp>
        <p:nvGrpSpPr>
          <p:cNvPr id="1697" name="Google Shape;1697;p85"/>
          <p:cNvGrpSpPr/>
          <p:nvPr/>
        </p:nvGrpSpPr>
        <p:grpSpPr>
          <a:xfrm>
            <a:off x="1563687" y="1239837"/>
            <a:ext cx="6373812" cy="938212"/>
            <a:chOff x="0" y="0"/>
            <a:chExt cx="2147483646" cy="2147483647"/>
          </a:xfrm>
        </p:grpSpPr>
        <p:sp>
          <p:nvSpPr>
            <p:cNvPr id="1698" name="Google Shape;1698;p85"/>
            <p:cNvSpPr txBox="1"/>
            <p:nvPr/>
          </p:nvSpPr>
          <p:spPr>
            <a:xfrm>
              <a:off x="0" y="0"/>
              <a:ext cx="2147483646" cy="118456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Internet frames,TV channels, control  transmitted 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downstream at different frequencies</a:t>
              </a: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91268657" y="1038854091"/>
              <a:ext cx="960218565" cy="1108629555"/>
            </a:xfrm>
            <a:prstGeom prst="rightArrow">
              <a:avLst>
                <a:gd fmla="val 19407" name="adj1"/>
                <a:gd fmla="val 50000" name="adj2"/>
              </a:avLst>
            </a:prstGeom>
            <a:gradFill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0" name="Google Shape;1700;p85"/>
          <p:cNvGrpSpPr/>
          <p:nvPr/>
        </p:nvGrpSpPr>
        <p:grpSpPr>
          <a:xfrm>
            <a:off x="2998787" y="3644900"/>
            <a:ext cx="5995987" cy="944562"/>
            <a:chOff x="0" y="0"/>
            <a:chExt cx="2147483647" cy="2147483647"/>
          </a:xfrm>
        </p:grpSpPr>
        <p:sp>
          <p:nvSpPr>
            <p:cNvPr id="1701" name="Google Shape;1701;p85"/>
            <p:cNvSpPr txBox="1"/>
            <p:nvPr/>
          </p:nvSpPr>
          <p:spPr>
            <a:xfrm>
              <a:off x="0" y="970880809"/>
              <a:ext cx="2147483647" cy="1176602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upstream Internet frames, TV control,  transmitted 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upstream at different frequencies in time slots</a:t>
              </a: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 rot="10800000">
              <a:off x="496701250" y="0"/>
              <a:ext cx="854782999" cy="1101541198"/>
            </a:xfrm>
            <a:prstGeom prst="rightArrow">
              <a:avLst>
                <a:gd fmla="val 19407" name="adj1"/>
                <a:gd fmla="val 50000" name="adj2"/>
              </a:avLst>
            </a:prstGeom>
            <a:gradFill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3" name="Google Shape;1703;p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25612" y="2740025"/>
            <a:ext cx="26035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p8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86"/>
          <p:cNvSpPr txBox="1"/>
          <p:nvPr/>
        </p:nvSpPr>
        <p:spPr>
          <a:xfrm>
            <a:off x="915987" y="4119562"/>
            <a:ext cx="7832725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DOCSIS: 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over cable service interface spec </a:t>
            </a:r>
            <a:endParaRPr b="1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FDM over upstream, downstream frequency channels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TDM upstream: some slots assigned, some have contention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downstream MAP frame: assigns upstream slots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request for upstream slots (and data) transmitted random access (binary backoff) in selected slots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grpSp>
        <p:nvGrpSpPr>
          <p:cNvPr id="1710" name="Google Shape;1710;p86"/>
          <p:cNvGrpSpPr/>
          <p:nvPr/>
        </p:nvGrpSpPr>
        <p:grpSpPr>
          <a:xfrm>
            <a:off x="636587" y="1304925"/>
            <a:ext cx="8008937" cy="2705100"/>
            <a:chOff x="0" y="0"/>
            <a:chExt cx="2147483646" cy="1610838468"/>
          </a:xfrm>
        </p:grpSpPr>
        <p:sp>
          <p:nvSpPr>
            <p:cNvPr id="1711" name="Google Shape;1711;p86"/>
            <p:cNvSpPr txBox="1"/>
            <p:nvPr/>
          </p:nvSpPr>
          <p:spPr>
            <a:xfrm>
              <a:off x="899857315" y="48211796"/>
              <a:ext cx="260081628" cy="25334809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86"/>
            <p:cNvSpPr txBox="1"/>
            <p:nvPr/>
          </p:nvSpPr>
          <p:spPr>
            <a:xfrm>
              <a:off x="880325307" y="70441405"/>
              <a:ext cx="277903782" cy="238210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 frame for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Interval [t1, t2]</a:t>
              </a:r>
              <a:endParaRPr/>
            </a:p>
          </p:txBody>
        </p:sp>
        <p:sp>
          <p:nvSpPr>
            <p:cNvPr id="1713" name="Google Shape;1713;p86"/>
            <p:cNvSpPr txBox="1"/>
            <p:nvPr/>
          </p:nvSpPr>
          <p:spPr>
            <a:xfrm>
              <a:off x="1409395508" y="1000456778"/>
              <a:ext cx="738088138" cy="183238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Residences with cable modems</a:t>
              </a:r>
              <a:endParaRPr/>
            </a:p>
          </p:txBody>
        </p:sp>
        <p:sp>
          <p:nvSpPr>
            <p:cNvPr id="1714" name="Google Shape;1714;p86"/>
            <p:cNvSpPr/>
            <p:nvPr/>
          </p:nvSpPr>
          <p:spPr>
            <a:xfrm rot="-5400000">
              <a:off x="907937581" y="-670086671"/>
              <a:ext cx="104728576" cy="2147483647"/>
            </a:xfrm>
            <a:prstGeom prst="downArrow">
              <a:avLst>
                <a:gd fmla="val 2043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86"/>
            <p:cNvSpPr/>
            <p:nvPr/>
          </p:nvSpPr>
          <p:spPr>
            <a:xfrm rot="5400000">
              <a:off x="892188361" y="-416738929"/>
              <a:ext cx="100471107" cy="2147483647"/>
            </a:xfrm>
            <a:prstGeom prst="downArrow">
              <a:avLst>
                <a:gd fmla="val 20478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86"/>
            <p:cNvSpPr txBox="1"/>
            <p:nvPr/>
          </p:nvSpPr>
          <p:spPr>
            <a:xfrm>
              <a:off x="706238466" y="313341568"/>
              <a:ext cx="467935944" cy="16491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Downstream channel i</a:t>
              </a:r>
              <a:endParaRPr/>
            </a:p>
          </p:txBody>
        </p:sp>
        <p:sp>
          <p:nvSpPr>
            <p:cNvPr id="1717" name="Google Shape;1717;p86"/>
            <p:cNvSpPr txBox="1"/>
            <p:nvPr/>
          </p:nvSpPr>
          <p:spPr>
            <a:xfrm>
              <a:off x="744546108" y="564748042"/>
              <a:ext cx="415192023" cy="16491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Upstream channel j</a:t>
              </a:r>
              <a:endParaRPr/>
            </a:p>
          </p:txBody>
        </p:sp>
        <p:pic>
          <p:nvPicPr>
            <p:cNvPr id="1718" name="Google Shape;1718;p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1432198" y="118166246"/>
              <a:ext cx="219217783" cy="14463493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9" name="Google Shape;1719;p86"/>
            <p:cNvCxnSpPr/>
            <p:nvPr/>
          </p:nvCxnSpPr>
          <p:spPr>
            <a:xfrm>
              <a:off x="586992863" y="976524077"/>
              <a:ext cx="738955782" cy="28357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0" name="Google Shape;1720;p86"/>
            <p:cNvCxnSpPr/>
            <p:nvPr/>
          </p:nvCxnSpPr>
          <p:spPr>
            <a:xfrm>
              <a:off x="602742722" y="861193832"/>
              <a:ext cx="0" cy="1134391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1" name="Google Shape;1721;p86"/>
            <p:cNvCxnSpPr/>
            <p:nvPr/>
          </p:nvCxnSpPr>
          <p:spPr>
            <a:xfrm flipH="1">
              <a:off x="625728632" y="912241601"/>
              <a:ext cx="851279" cy="6428245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2" name="Google Shape;1722;p86"/>
            <p:cNvCxnSpPr/>
            <p:nvPr/>
          </p:nvCxnSpPr>
          <p:spPr>
            <a:xfrm flipH="1">
              <a:off x="647437485" y="912241601"/>
              <a:ext cx="851279" cy="6428245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3" name="Google Shape;1723;p86"/>
            <p:cNvCxnSpPr/>
            <p:nvPr/>
          </p:nvCxnSpPr>
          <p:spPr>
            <a:xfrm flipH="1">
              <a:off x="669146565" y="914132359"/>
              <a:ext cx="425505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4" name="Google Shape;1724;p86"/>
            <p:cNvCxnSpPr/>
            <p:nvPr/>
          </p:nvCxnSpPr>
          <p:spPr>
            <a:xfrm flipH="1">
              <a:off x="690855420" y="914132359"/>
              <a:ext cx="425773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5" name="Google Shape;1725;p86"/>
            <p:cNvCxnSpPr/>
            <p:nvPr/>
          </p:nvCxnSpPr>
          <p:spPr>
            <a:xfrm flipH="1">
              <a:off x="712564541" y="914132359"/>
              <a:ext cx="425505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6" name="Google Shape;1726;p86"/>
            <p:cNvCxnSpPr/>
            <p:nvPr/>
          </p:nvCxnSpPr>
          <p:spPr>
            <a:xfrm flipH="1">
              <a:off x="733847822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7" name="Google Shape;1727;p86"/>
            <p:cNvCxnSpPr/>
            <p:nvPr/>
          </p:nvCxnSpPr>
          <p:spPr>
            <a:xfrm flipH="1">
              <a:off x="755556675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8" name="Google Shape;1728;p86"/>
            <p:cNvCxnSpPr/>
            <p:nvPr/>
          </p:nvCxnSpPr>
          <p:spPr>
            <a:xfrm flipH="1">
              <a:off x="777265797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9" name="Google Shape;1729;p86"/>
            <p:cNvCxnSpPr/>
            <p:nvPr/>
          </p:nvCxnSpPr>
          <p:spPr>
            <a:xfrm flipH="1">
              <a:off x="798974650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0" name="Google Shape;1730;p86"/>
            <p:cNvCxnSpPr/>
            <p:nvPr/>
          </p:nvCxnSpPr>
          <p:spPr>
            <a:xfrm flipH="1">
              <a:off x="822811800" y="914132359"/>
              <a:ext cx="425773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1" name="Google Shape;1731;p86"/>
            <p:cNvCxnSpPr/>
            <p:nvPr/>
          </p:nvCxnSpPr>
          <p:spPr>
            <a:xfrm flipH="1">
              <a:off x="844095146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2" name="Google Shape;1732;p86"/>
            <p:cNvCxnSpPr/>
            <p:nvPr/>
          </p:nvCxnSpPr>
          <p:spPr>
            <a:xfrm flipH="1">
              <a:off x="865804202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3" name="Google Shape;1733;p86"/>
            <p:cNvCxnSpPr/>
            <p:nvPr/>
          </p:nvCxnSpPr>
          <p:spPr>
            <a:xfrm flipH="1">
              <a:off x="887513054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4" name="Google Shape;1734;p86"/>
            <p:cNvCxnSpPr/>
            <p:nvPr/>
          </p:nvCxnSpPr>
          <p:spPr>
            <a:xfrm flipH="1">
              <a:off x="909222245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5" name="Google Shape;1735;p86"/>
            <p:cNvCxnSpPr/>
            <p:nvPr/>
          </p:nvCxnSpPr>
          <p:spPr>
            <a:xfrm flipH="1">
              <a:off x="930930989" y="914132359"/>
              <a:ext cx="425773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6" name="Google Shape;1736;p86"/>
            <p:cNvCxnSpPr/>
            <p:nvPr/>
          </p:nvCxnSpPr>
          <p:spPr>
            <a:xfrm flipH="1">
              <a:off x="952639840" y="914132359"/>
              <a:ext cx="425505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7" name="Google Shape;1737;p86"/>
            <p:cNvCxnSpPr/>
            <p:nvPr/>
          </p:nvCxnSpPr>
          <p:spPr>
            <a:xfrm flipH="1">
              <a:off x="974348694" y="914132359"/>
              <a:ext cx="425773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8" name="Google Shape;1738;p86"/>
            <p:cNvCxnSpPr/>
            <p:nvPr/>
          </p:nvCxnSpPr>
          <p:spPr>
            <a:xfrm flipH="1">
              <a:off x="995632041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9" name="Google Shape;1739;p86"/>
            <p:cNvCxnSpPr/>
            <p:nvPr/>
          </p:nvCxnSpPr>
          <p:spPr>
            <a:xfrm flipH="1">
              <a:off x="1020746477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0" name="Google Shape;1740;p86"/>
            <p:cNvCxnSpPr/>
            <p:nvPr/>
          </p:nvCxnSpPr>
          <p:spPr>
            <a:xfrm flipH="1">
              <a:off x="1044583692" y="914132359"/>
              <a:ext cx="425505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1" name="Google Shape;1741;p86"/>
            <p:cNvCxnSpPr/>
            <p:nvPr/>
          </p:nvCxnSpPr>
          <p:spPr>
            <a:xfrm flipH="1">
              <a:off x="1066292547" y="914132359"/>
              <a:ext cx="425773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2" name="Google Shape;1742;p86"/>
            <p:cNvCxnSpPr/>
            <p:nvPr/>
          </p:nvCxnSpPr>
          <p:spPr>
            <a:xfrm flipH="1">
              <a:off x="1088001668" y="914132359"/>
              <a:ext cx="425505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3" name="Google Shape;1743;p86"/>
            <p:cNvCxnSpPr/>
            <p:nvPr/>
          </p:nvCxnSpPr>
          <p:spPr>
            <a:xfrm flipH="1">
              <a:off x="1109285016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4" name="Google Shape;1744;p86"/>
            <p:cNvCxnSpPr/>
            <p:nvPr/>
          </p:nvCxnSpPr>
          <p:spPr>
            <a:xfrm flipH="1">
              <a:off x="1130993734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5" name="Google Shape;1745;p86"/>
            <p:cNvCxnSpPr/>
            <p:nvPr/>
          </p:nvCxnSpPr>
          <p:spPr>
            <a:xfrm flipH="1">
              <a:off x="1152702857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6" name="Google Shape;1746;p86"/>
            <p:cNvCxnSpPr/>
            <p:nvPr/>
          </p:nvCxnSpPr>
          <p:spPr>
            <a:xfrm flipH="1">
              <a:off x="1174411709" y="914132359"/>
              <a:ext cx="851279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7" name="Google Shape;1747;p86"/>
            <p:cNvCxnSpPr/>
            <p:nvPr/>
          </p:nvCxnSpPr>
          <p:spPr>
            <a:xfrm flipH="1">
              <a:off x="1196120857" y="914132359"/>
              <a:ext cx="425505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8" name="Google Shape;1748;p86"/>
            <p:cNvCxnSpPr/>
            <p:nvPr/>
          </p:nvCxnSpPr>
          <p:spPr>
            <a:xfrm flipH="1">
              <a:off x="1217829712" y="914132359"/>
              <a:ext cx="425773" cy="633364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9" name="Google Shape;1749;p86"/>
            <p:cNvCxnSpPr/>
            <p:nvPr/>
          </p:nvCxnSpPr>
          <p:spPr>
            <a:xfrm>
              <a:off x="1243369651" y="861193832"/>
              <a:ext cx="0" cy="1134391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50" name="Google Shape;1750;p86"/>
            <p:cNvSpPr txBox="1"/>
            <p:nvPr/>
          </p:nvSpPr>
          <p:spPr>
            <a:xfrm>
              <a:off x="570459537" y="972102907"/>
              <a:ext cx="95405525" cy="201562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751" name="Google Shape;1751;p86"/>
            <p:cNvSpPr txBox="1"/>
            <p:nvPr/>
          </p:nvSpPr>
          <p:spPr>
            <a:xfrm>
              <a:off x="1211473099" y="981553997"/>
              <a:ext cx="95405525" cy="201562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1752" name="Google Shape;1752;p86"/>
            <p:cNvCxnSpPr/>
            <p:nvPr/>
          </p:nvCxnSpPr>
          <p:spPr>
            <a:xfrm>
              <a:off x="600614114" y="1026626167"/>
              <a:ext cx="154942284" cy="1890870"/>
            </a:xfrm>
            <a:prstGeom prst="straightConnector1">
              <a:avLst/>
            </a:prstGeom>
            <a:noFill/>
            <a:ln cap="flat" cmpd="sng" w="9525">
              <a:solidFill>
                <a:srgbClr val="00CB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753" name="Google Shape;1753;p86"/>
            <p:cNvCxnSpPr/>
            <p:nvPr/>
          </p:nvCxnSpPr>
          <p:spPr>
            <a:xfrm>
              <a:off x="753002574" y="1030407083"/>
              <a:ext cx="501434274" cy="945435"/>
            </a:xfrm>
            <a:prstGeom prst="straightConnector1">
              <a:avLst/>
            </a:prstGeom>
            <a:noFill/>
            <a:ln cap="flat" cmpd="sng" w="9525">
              <a:solidFill>
                <a:srgbClr val="00CB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754" name="Google Shape;1754;p86"/>
            <p:cNvCxnSpPr/>
            <p:nvPr/>
          </p:nvCxnSpPr>
          <p:spPr>
            <a:xfrm>
              <a:off x="678085421" y="1058767254"/>
              <a:ext cx="1277053" cy="305341086"/>
            </a:xfrm>
            <a:prstGeom prst="straightConnector1">
              <a:avLst/>
            </a:prstGeom>
            <a:noFill/>
            <a:ln cap="flat" cmpd="sng" w="9525">
              <a:solidFill>
                <a:srgbClr val="00CB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55" name="Google Shape;1755;p86"/>
            <p:cNvCxnSpPr/>
            <p:nvPr/>
          </p:nvCxnSpPr>
          <p:spPr>
            <a:xfrm>
              <a:off x="992652665" y="1063493850"/>
              <a:ext cx="1702559" cy="306285920"/>
            </a:xfrm>
            <a:prstGeom prst="straightConnector1">
              <a:avLst/>
            </a:prstGeom>
            <a:noFill/>
            <a:ln cap="flat" cmpd="sng" w="9525">
              <a:solidFill>
                <a:srgbClr val="00CB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56" name="Google Shape;1756;p86"/>
            <p:cNvSpPr txBox="1"/>
            <p:nvPr/>
          </p:nvSpPr>
          <p:spPr>
            <a:xfrm>
              <a:off x="966730104" y="1335980537"/>
              <a:ext cx="860131861" cy="274857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Assigned minislots containing cable modem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upstream data frames</a:t>
              </a:r>
              <a:endParaRPr/>
            </a:p>
          </p:txBody>
        </p:sp>
        <p:sp>
          <p:nvSpPr>
            <p:cNvPr id="1757" name="Google Shape;1757;p86"/>
            <p:cNvSpPr txBox="1"/>
            <p:nvPr/>
          </p:nvSpPr>
          <p:spPr>
            <a:xfrm>
              <a:off x="458090631" y="1335035758"/>
              <a:ext cx="506859403" cy="274857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Minislots containing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minislots request frames</a:t>
              </a:r>
              <a:endParaRPr/>
            </a:p>
          </p:txBody>
        </p:sp>
        <p:sp>
          <p:nvSpPr>
            <p:cNvPr id="1758" name="Google Shape;1758;p86"/>
            <p:cNvSpPr txBox="1"/>
            <p:nvPr/>
          </p:nvSpPr>
          <p:spPr>
            <a:xfrm>
              <a:off x="150213456" y="359841706"/>
              <a:ext cx="256235181" cy="41680598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86"/>
            <p:cNvSpPr txBox="1"/>
            <p:nvPr/>
          </p:nvSpPr>
          <p:spPr>
            <a:xfrm>
              <a:off x="0" y="37732220"/>
              <a:ext cx="516300975" cy="171070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cable headend</a:t>
              </a:r>
              <a:endParaRPr/>
            </a:p>
          </p:txBody>
        </p:sp>
        <p:sp>
          <p:nvSpPr>
            <p:cNvPr id="1760" name="Google Shape;1760;p86"/>
            <p:cNvSpPr txBox="1"/>
            <p:nvPr/>
          </p:nvSpPr>
          <p:spPr>
            <a:xfrm>
              <a:off x="114078436" y="341263403"/>
              <a:ext cx="254973670" cy="200409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CMTS</a:t>
              </a:r>
              <a:endParaRPr/>
            </a:p>
          </p:txBody>
        </p:sp>
        <p:sp>
          <p:nvSpPr>
            <p:cNvPr id="1761" name="Google Shape;1761;p86"/>
            <p:cNvSpPr/>
            <p:nvPr/>
          </p:nvSpPr>
          <p:spPr>
            <a:xfrm>
              <a:off x="124719853" y="203246011"/>
              <a:ext cx="323506119" cy="155978957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62" name="Google Shape;1762;p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412021" y="433905900"/>
              <a:ext cx="69383450" cy="3100676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63" name="Google Shape;1763;p86"/>
            <p:cNvGrpSpPr/>
            <p:nvPr/>
          </p:nvGrpSpPr>
          <p:grpSpPr>
            <a:xfrm flipH="1">
              <a:off x="1456319377" y="0"/>
              <a:ext cx="277453880" cy="372650494"/>
              <a:chOff x="-777875" y="2641600"/>
              <a:chExt cx="2268537" cy="1338262"/>
            </a:xfrm>
          </p:grpSpPr>
          <p:sp>
            <p:nvSpPr>
              <p:cNvPr id="1764" name="Google Shape;1764;p86"/>
              <p:cNvSpPr/>
              <p:nvPr/>
            </p:nvSpPr>
            <p:spPr>
              <a:xfrm>
                <a:off x="-777875" y="2641600"/>
                <a:ext cx="2268537" cy="468312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65" name="Google Shape;1765;p86"/>
              <p:cNvGrpSpPr/>
              <p:nvPr/>
            </p:nvGrpSpPr>
            <p:grpSpPr>
              <a:xfrm>
                <a:off x="-677862" y="2757487"/>
                <a:ext cx="1933574" cy="1222375"/>
                <a:chOff x="-677862" y="2757487"/>
                <a:chExt cx="1933574" cy="1222375"/>
              </a:xfrm>
            </p:grpSpPr>
            <p:sp>
              <p:nvSpPr>
                <p:cNvPr id="1766" name="Google Shape;1766;p86"/>
                <p:cNvSpPr txBox="1"/>
                <p:nvPr/>
              </p:nvSpPr>
              <p:spPr>
                <a:xfrm>
                  <a:off x="-533400" y="3052762"/>
                  <a:ext cx="1789112" cy="92710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67" name="Google Shape;1767;p86"/>
                <p:cNvCxnSpPr/>
                <p:nvPr/>
              </p:nvCxnSpPr>
              <p:spPr>
                <a:xfrm flipH="1" rot="10800000">
                  <a:off x="-238125" y="3603625"/>
                  <a:ext cx="365125" cy="15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1768" name="Google Shape;1768;p86"/>
                <p:cNvGrpSpPr/>
                <p:nvPr/>
              </p:nvGrpSpPr>
              <p:grpSpPr>
                <a:xfrm>
                  <a:off x="107950" y="3479800"/>
                  <a:ext cx="611543" cy="220662"/>
                  <a:chOff x="511175" y="1412875"/>
                  <a:chExt cx="1377949" cy="538162"/>
                </a:xfrm>
              </p:grpSpPr>
              <p:sp>
                <p:nvSpPr>
                  <p:cNvPr id="1769" name="Google Shape;1769;p86"/>
                  <p:cNvSpPr txBox="1"/>
                  <p:nvPr/>
                </p:nvSpPr>
                <p:spPr>
                  <a:xfrm>
                    <a:off x="531812" y="1587500"/>
                    <a:ext cx="1357312" cy="363537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0" name="Google Shape;1770;p86"/>
                  <p:cNvSpPr txBox="1"/>
                  <p:nvPr/>
                </p:nvSpPr>
                <p:spPr>
                  <a:xfrm>
                    <a:off x="641350" y="1703387"/>
                    <a:ext cx="69850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1" name="Google Shape;1771;p86"/>
                  <p:cNvSpPr txBox="1"/>
                  <p:nvPr/>
                </p:nvSpPr>
                <p:spPr>
                  <a:xfrm>
                    <a:off x="742950" y="1703387"/>
                    <a:ext cx="85725" cy="9048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2" name="Google Shape;1772;p86"/>
                  <p:cNvSpPr txBox="1"/>
                  <p:nvPr/>
                </p:nvSpPr>
                <p:spPr>
                  <a:xfrm>
                    <a:off x="852487" y="1695450"/>
                    <a:ext cx="93662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3" name="Google Shape;1773;p86"/>
                  <p:cNvSpPr txBox="1"/>
                  <p:nvPr/>
                </p:nvSpPr>
                <p:spPr>
                  <a:xfrm>
                    <a:off x="977900" y="1695450"/>
                    <a:ext cx="85725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4" name="Google Shape;1774;p86"/>
                  <p:cNvSpPr/>
                  <p:nvPr/>
                </p:nvSpPr>
                <p:spPr>
                  <a:xfrm flipH="1" rot="10800000">
                    <a:off x="511175" y="1412875"/>
                    <a:ext cx="1363662" cy="17462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524288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descr="desktop_computer_stylized_small" id="1775" name="Google Shape;1775;p8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-677862" y="3252787"/>
                  <a:ext cx="709612" cy="6524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76" name="Google Shape;1776;p86"/>
                <p:cNvSpPr txBox="1"/>
                <p:nvPr/>
              </p:nvSpPr>
              <p:spPr>
                <a:xfrm>
                  <a:off x="841375" y="3544887"/>
                  <a:ext cx="163512" cy="14287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7" name="Google Shape;1777;p86"/>
                <p:cNvSpPr/>
                <p:nvPr/>
              </p:nvSpPr>
              <p:spPr>
                <a:xfrm>
                  <a:off x="447675" y="3097212"/>
                  <a:ext cx="479425" cy="434975"/>
                </a:xfrm>
                <a:custGeom>
                  <a:rect b="b" l="l" r="r" t="t"/>
                  <a:pathLst>
                    <a:path extrusionOk="0" h="274" w="381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78" name="Google Shape;1778;p86"/>
                <p:cNvCxnSpPr/>
                <p:nvPr/>
              </p:nvCxnSpPr>
              <p:spPr>
                <a:xfrm rot="10800000">
                  <a:off x="746125" y="3605212"/>
                  <a:ext cx="2397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pic>
              <p:nvPicPr>
                <p:cNvPr descr="tv" id="1779" name="Google Shape;1779;p8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3175" y="2757487"/>
                  <a:ext cx="755650" cy="6746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780" name="Google Shape;1780;p86"/>
            <p:cNvGrpSpPr/>
            <p:nvPr/>
          </p:nvGrpSpPr>
          <p:grpSpPr>
            <a:xfrm flipH="1">
              <a:off x="1781125604" y="209740189"/>
              <a:ext cx="277453880" cy="372650494"/>
              <a:chOff x="-779462" y="2641600"/>
              <a:chExt cx="2268537" cy="1338262"/>
            </a:xfrm>
          </p:grpSpPr>
          <p:sp>
            <p:nvSpPr>
              <p:cNvPr id="1781" name="Google Shape;1781;p86"/>
              <p:cNvSpPr/>
              <p:nvPr/>
            </p:nvSpPr>
            <p:spPr>
              <a:xfrm>
                <a:off x="-779462" y="2641600"/>
                <a:ext cx="2268537" cy="468312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82" name="Google Shape;1782;p86"/>
              <p:cNvGrpSpPr/>
              <p:nvPr/>
            </p:nvGrpSpPr>
            <p:grpSpPr>
              <a:xfrm>
                <a:off x="-677862" y="2757487"/>
                <a:ext cx="1931987" cy="1222375"/>
                <a:chOff x="-677862" y="2757487"/>
                <a:chExt cx="1931987" cy="1222375"/>
              </a:xfrm>
            </p:grpSpPr>
            <p:sp>
              <p:nvSpPr>
                <p:cNvPr id="1783" name="Google Shape;1783;p86"/>
                <p:cNvSpPr txBox="1"/>
                <p:nvPr/>
              </p:nvSpPr>
              <p:spPr>
                <a:xfrm>
                  <a:off x="-534987" y="3052762"/>
                  <a:ext cx="1789112" cy="92710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84" name="Google Shape;1784;p86"/>
                <p:cNvCxnSpPr/>
                <p:nvPr/>
              </p:nvCxnSpPr>
              <p:spPr>
                <a:xfrm flipH="1" rot="10800000">
                  <a:off x="-238125" y="3603625"/>
                  <a:ext cx="365125" cy="15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1785" name="Google Shape;1785;p86"/>
                <p:cNvGrpSpPr/>
                <p:nvPr/>
              </p:nvGrpSpPr>
              <p:grpSpPr>
                <a:xfrm>
                  <a:off x="107950" y="3479800"/>
                  <a:ext cx="609430" cy="221313"/>
                  <a:chOff x="511175" y="1412875"/>
                  <a:chExt cx="1373187" cy="539749"/>
                </a:xfrm>
              </p:grpSpPr>
              <p:sp>
                <p:nvSpPr>
                  <p:cNvPr id="1786" name="Google Shape;1786;p86"/>
                  <p:cNvSpPr txBox="1"/>
                  <p:nvPr/>
                </p:nvSpPr>
                <p:spPr>
                  <a:xfrm>
                    <a:off x="512762" y="1589087"/>
                    <a:ext cx="1371600" cy="363537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7" name="Google Shape;1787;p86"/>
                  <p:cNvSpPr txBox="1"/>
                  <p:nvPr/>
                </p:nvSpPr>
                <p:spPr>
                  <a:xfrm>
                    <a:off x="622300" y="1704975"/>
                    <a:ext cx="85725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8" name="Google Shape;1788;p86"/>
                  <p:cNvSpPr txBox="1"/>
                  <p:nvPr/>
                </p:nvSpPr>
                <p:spPr>
                  <a:xfrm>
                    <a:off x="739775" y="1704975"/>
                    <a:ext cx="85725" cy="9048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9" name="Google Shape;1789;p86"/>
                  <p:cNvSpPr txBox="1"/>
                  <p:nvPr/>
                </p:nvSpPr>
                <p:spPr>
                  <a:xfrm>
                    <a:off x="849312" y="1697037"/>
                    <a:ext cx="93662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0" name="Google Shape;1790;p86"/>
                  <p:cNvSpPr txBox="1"/>
                  <p:nvPr/>
                </p:nvSpPr>
                <p:spPr>
                  <a:xfrm>
                    <a:off x="974725" y="1697037"/>
                    <a:ext cx="85725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91" name="Google Shape;1791;p86"/>
                  <p:cNvSpPr/>
                  <p:nvPr/>
                </p:nvSpPr>
                <p:spPr>
                  <a:xfrm flipH="1" rot="10800000">
                    <a:off x="511175" y="1412875"/>
                    <a:ext cx="1363662" cy="17462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524288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descr="desktop_computer_stylized_small" id="1792" name="Google Shape;1792;p8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-677862" y="3252787"/>
                  <a:ext cx="709612" cy="6524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93" name="Google Shape;1793;p86"/>
                <p:cNvSpPr txBox="1"/>
                <p:nvPr/>
              </p:nvSpPr>
              <p:spPr>
                <a:xfrm>
                  <a:off x="839787" y="3544887"/>
                  <a:ext cx="163512" cy="14287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4" name="Google Shape;1794;p86"/>
                <p:cNvSpPr/>
                <p:nvPr/>
              </p:nvSpPr>
              <p:spPr>
                <a:xfrm>
                  <a:off x="447675" y="3097212"/>
                  <a:ext cx="479425" cy="434975"/>
                </a:xfrm>
                <a:custGeom>
                  <a:rect b="b" l="l" r="r" t="t"/>
                  <a:pathLst>
                    <a:path extrusionOk="0" h="274" w="381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95" name="Google Shape;1795;p86"/>
                <p:cNvCxnSpPr/>
                <p:nvPr/>
              </p:nvCxnSpPr>
              <p:spPr>
                <a:xfrm rot="10800000">
                  <a:off x="746125" y="3606800"/>
                  <a:ext cx="2397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pic>
              <p:nvPicPr>
                <p:cNvPr descr="tv" id="1796" name="Google Shape;1796;p8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3175" y="2757487"/>
                  <a:ext cx="755650" cy="6746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797" name="Google Shape;1797;p86"/>
            <p:cNvGrpSpPr/>
            <p:nvPr/>
          </p:nvGrpSpPr>
          <p:grpSpPr>
            <a:xfrm flipH="1">
              <a:off x="1727528441" y="629765864"/>
              <a:ext cx="277453880" cy="372208604"/>
              <a:chOff x="-779462" y="2641600"/>
              <a:chExt cx="2268537" cy="1336675"/>
            </a:xfrm>
          </p:grpSpPr>
          <p:sp>
            <p:nvSpPr>
              <p:cNvPr id="1798" name="Google Shape;1798;p86"/>
              <p:cNvSpPr/>
              <p:nvPr/>
            </p:nvSpPr>
            <p:spPr>
              <a:xfrm>
                <a:off x="-779462" y="2641600"/>
                <a:ext cx="2268537" cy="468312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9" name="Google Shape;1799;p86"/>
              <p:cNvGrpSpPr/>
              <p:nvPr/>
            </p:nvGrpSpPr>
            <p:grpSpPr>
              <a:xfrm>
                <a:off x="-677862" y="2757487"/>
                <a:ext cx="1931987" cy="1220788"/>
                <a:chOff x="-677862" y="2757487"/>
                <a:chExt cx="1931987" cy="1220788"/>
              </a:xfrm>
            </p:grpSpPr>
            <p:sp>
              <p:nvSpPr>
                <p:cNvPr id="1800" name="Google Shape;1800;p86"/>
                <p:cNvSpPr txBox="1"/>
                <p:nvPr/>
              </p:nvSpPr>
              <p:spPr>
                <a:xfrm>
                  <a:off x="-534987" y="3051175"/>
                  <a:ext cx="1789112" cy="92710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01" name="Google Shape;1801;p86"/>
                <p:cNvCxnSpPr/>
                <p:nvPr/>
              </p:nvCxnSpPr>
              <p:spPr>
                <a:xfrm flipH="1" rot="10800000">
                  <a:off x="-238125" y="3603625"/>
                  <a:ext cx="365125" cy="15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1802" name="Google Shape;1802;p86"/>
                <p:cNvGrpSpPr/>
                <p:nvPr/>
              </p:nvGrpSpPr>
              <p:grpSpPr>
                <a:xfrm>
                  <a:off x="107950" y="3479800"/>
                  <a:ext cx="609430" cy="220011"/>
                  <a:chOff x="511175" y="1412875"/>
                  <a:chExt cx="1373187" cy="536574"/>
                </a:xfrm>
              </p:grpSpPr>
              <p:sp>
                <p:nvSpPr>
                  <p:cNvPr id="1803" name="Google Shape;1803;p86"/>
                  <p:cNvSpPr txBox="1"/>
                  <p:nvPr/>
                </p:nvSpPr>
                <p:spPr>
                  <a:xfrm>
                    <a:off x="512762" y="1585912"/>
                    <a:ext cx="1371600" cy="363537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4" name="Google Shape;1804;p86"/>
                  <p:cNvSpPr txBox="1"/>
                  <p:nvPr/>
                </p:nvSpPr>
                <p:spPr>
                  <a:xfrm>
                    <a:off x="622300" y="1701800"/>
                    <a:ext cx="85725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5" name="Google Shape;1805;p86"/>
                  <p:cNvSpPr txBox="1"/>
                  <p:nvPr/>
                </p:nvSpPr>
                <p:spPr>
                  <a:xfrm>
                    <a:off x="739775" y="1701800"/>
                    <a:ext cx="85725" cy="9048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6" name="Google Shape;1806;p86"/>
                  <p:cNvSpPr txBox="1"/>
                  <p:nvPr/>
                </p:nvSpPr>
                <p:spPr>
                  <a:xfrm>
                    <a:off x="850900" y="1693862"/>
                    <a:ext cx="93662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7" name="Google Shape;1807;p86"/>
                  <p:cNvSpPr txBox="1"/>
                  <p:nvPr/>
                </p:nvSpPr>
                <p:spPr>
                  <a:xfrm>
                    <a:off x="976312" y="1693862"/>
                    <a:ext cx="85725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8" name="Google Shape;1808;p86"/>
                  <p:cNvSpPr/>
                  <p:nvPr/>
                </p:nvSpPr>
                <p:spPr>
                  <a:xfrm flipH="1" rot="10800000">
                    <a:off x="511175" y="1412875"/>
                    <a:ext cx="1363662" cy="17462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524288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descr="desktop_computer_stylized_small" id="1809" name="Google Shape;1809;p8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-677862" y="3252787"/>
                  <a:ext cx="709612" cy="6524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10" name="Google Shape;1810;p86"/>
                <p:cNvSpPr txBox="1"/>
                <p:nvPr/>
              </p:nvSpPr>
              <p:spPr>
                <a:xfrm>
                  <a:off x="839787" y="3543300"/>
                  <a:ext cx="163512" cy="14287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1" name="Google Shape;1811;p86"/>
                <p:cNvSpPr/>
                <p:nvPr/>
              </p:nvSpPr>
              <p:spPr>
                <a:xfrm>
                  <a:off x="447675" y="3097212"/>
                  <a:ext cx="479425" cy="434975"/>
                </a:xfrm>
                <a:custGeom>
                  <a:rect b="b" l="l" r="r" t="t"/>
                  <a:pathLst>
                    <a:path extrusionOk="0" h="274" w="381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12" name="Google Shape;1812;p86"/>
                <p:cNvCxnSpPr/>
                <p:nvPr/>
              </p:nvCxnSpPr>
              <p:spPr>
                <a:xfrm rot="10800000">
                  <a:off x="746125" y="3605212"/>
                  <a:ext cx="2397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pic>
              <p:nvPicPr>
                <p:cNvPr descr="tv" id="1813" name="Google Shape;1813;p8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3175" y="2757487"/>
                  <a:ext cx="755650" cy="6746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814" name="Google Shape;1814;p86"/>
            <p:cNvGrpSpPr/>
            <p:nvPr/>
          </p:nvGrpSpPr>
          <p:grpSpPr>
            <a:xfrm flipH="1">
              <a:off x="1443458555" y="440482435"/>
              <a:ext cx="277453880" cy="372650494"/>
              <a:chOff x="-777875" y="2641600"/>
              <a:chExt cx="2268537" cy="1338262"/>
            </a:xfrm>
          </p:grpSpPr>
          <p:sp>
            <p:nvSpPr>
              <p:cNvPr id="1815" name="Google Shape;1815;p86"/>
              <p:cNvSpPr/>
              <p:nvPr/>
            </p:nvSpPr>
            <p:spPr>
              <a:xfrm>
                <a:off x="-777875" y="2641600"/>
                <a:ext cx="2268537" cy="468312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16" name="Google Shape;1816;p86"/>
              <p:cNvGrpSpPr/>
              <p:nvPr/>
            </p:nvGrpSpPr>
            <p:grpSpPr>
              <a:xfrm>
                <a:off x="-677862" y="2757487"/>
                <a:ext cx="1931987" cy="1222375"/>
                <a:chOff x="-677862" y="2757487"/>
                <a:chExt cx="1931987" cy="1222375"/>
              </a:xfrm>
            </p:grpSpPr>
            <p:sp>
              <p:nvSpPr>
                <p:cNvPr id="1817" name="Google Shape;1817;p86"/>
                <p:cNvSpPr txBox="1"/>
                <p:nvPr/>
              </p:nvSpPr>
              <p:spPr>
                <a:xfrm>
                  <a:off x="-534987" y="3052762"/>
                  <a:ext cx="1789112" cy="92710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18" name="Google Shape;1818;p86"/>
                <p:cNvCxnSpPr/>
                <p:nvPr/>
              </p:nvCxnSpPr>
              <p:spPr>
                <a:xfrm flipH="1" rot="10800000">
                  <a:off x="-238125" y="3603625"/>
                  <a:ext cx="365125" cy="15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1819" name="Google Shape;1819;p86"/>
                <p:cNvGrpSpPr/>
                <p:nvPr/>
              </p:nvGrpSpPr>
              <p:grpSpPr>
                <a:xfrm>
                  <a:off x="107950" y="3479800"/>
                  <a:ext cx="610135" cy="220662"/>
                  <a:chOff x="511175" y="1412875"/>
                  <a:chExt cx="1374775" cy="538162"/>
                </a:xfrm>
              </p:grpSpPr>
              <p:sp>
                <p:nvSpPr>
                  <p:cNvPr id="1820" name="Google Shape;1820;p86"/>
                  <p:cNvSpPr txBox="1"/>
                  <p:nvPr/>
                </p:nvSpPr>
                <p:spPr>
                  <a:xfrm>
                    <a:off x="514350" y="1587500"/>
                    <a:ext cx="1371600" cy="363537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1" name="Google Shape;1821;p86"/>
                  <p:cNvSpPr txBox="1"/>
                  <p:nvPr/>
                </p:nvSpPr>
                <p:spPr>
                  <a:xfrm>
                    <a:off x="623887" y="1703387"/>
                    <a:ext cx="85725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2" name="Google Shape;1822;p86"/>
                  <p:cNvSpPr txBox="1"/>
                  <p:nvPr/>
                </p:nvSpPr>
                <p:spPr>
                  <a:xfrm>
                    <a:off x="741362" y="1703387"/>
                    <a:ext cx="85725" cy="9048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3" name="Google Shape;1823;p86"/>
                  <p:cNvSpPr txBox="1"/>
                  <p:nvPr/>
                </p:nvSpPr>
                <p:spPr>
                  <a:xfrm>
                    <a:off x="850900" y="1695450"/>
                    <a:ext cx="93662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4" name="Google Shape;1824;p86"/>
                  <p:cNvSpPr txBox="1"/>
                  <p:nvPr/>
                </p:nvSpPr>
                <p:spPr>
                  <a:xfrm>
                    <a:off x="976312" y="1695450"/>
                    <a:ext cx="85725" cy="9048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5" name="Google Shape;1825;p86"/>
                  <p:cNvSpPr/>
                  <p:nvPr/>
                </p:nvSpPr>
                <p:spPr>
                  <a:xfrm flipH="1" rot="10800000">
                    <a:off x="511175" y="1412875"/>
                    <a:ext cx="1363662" cy="17462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524288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descr="desktop_computer_stylized_small" id="1826" name="Google Shape;1826;p8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-677862" y="3252787"/>
                  <a:ext cx="709612" cy="6524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27" name="Google Shape;1827;p86"/>
                <p:cNvSpPr txBox="1"/>
                <p:nvPr/>
              </p:nvSpPr>
              <p:spPr>
                <a:xfrm>
                  <a:off x="839787" y="3544887"/>
                  <a:ext cx="163512" cy="14287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86"/>
                <p:cNvSpPr/>
                <p:nvPr/>
              </p:nvSpPr>
              <p:spPr>
                <a:xfrm>
                  <a:off x="447675" y="3097212"/>
                  <a:ext cx="479425" cy="434975"/>
                </a:xfrm>
                <a:custGeom>
                  <a:rect b="b" l="l" r="r" t="t"/>
                  <a:pathLst>
                    <a:path extrusionOk="0" h="274" w="381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29" name="Google Shape;1829;p86"/>
                <p:cNvCxnSpPr/>
                <p:nvPr/>
              </p:nvCxnSpPr>
              <p:spPr>
                <a:xfrm rot="10800000">
                  <a:off x="746125" y="3605212"/>
                  <a:ext cx="2397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pic>
              <p:nvPicPr>
                <p:cNvPr descr="tv" id="1830" name="Google Shape;1830;p8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3175" y="2757487"/>
                  <a:ext cx="755650" cy="6746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831" name="Google Shape;1831;p86"/>
          <p:cNvSpPr txBox="1"/>
          <p:nvPr/>
        </p:nvSpPr>
        <p:spPr>
          <a:xfrm>
            <a:off x="381000" y="239712"/>
            <a:ext cx="5622925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Cable access network</a:t>
            </a:r>
            <a:endParaRPr/>
          </a:p>
        </p:txBody>
      </p:sp>
      <p:pic>
        <p:nvPicPr>
          <p:cNvPr descr="underline_base" id="1832" name="Google Shape;1832;p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9737" y="868362"/>
            <a:ext cx="4616450" cy="20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33" name="Google Shape;1833;p8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656" name="Google Shape;656;p33"/>
          <p:cNvSpPr/>
          <p:nvPr/>
        </p:nvSpPr>
        <p:spPr>
          <a:xfrm>
            <a:off x="5656262" y="2616200"/>
            <a:ext cx="2308225" cy="3028950"/>
          </a:xfrm>
          <a:custGeom>
            <a:rect b="b" l="l" r="r" t="t"/>
            <a:pathLst>
              <a:path extrusionOk="0" h="1908" w="1454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50000">
                <a:schemeClr val="lt1"/>
              </a:gs>
              <a:gs pos="100000">
                <a:srgbClr val="000099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657" name="Google Shape;6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62" y="887412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3"/>
          <p:cNvSpPr txBox="1"/>
          <p:nvPr>
            <p:ph type="title"/>
          </p:nvPr>
        </p:nvSpPr>
        <p:spPr>
          <a:xfrm>
            <a:off x="384175" y="100012"/>
            <a:ext cx="82518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Where is the link layer implemented?</a:t>
            </a:r>
            <a:endParaRPr/>
          </a:p>
        </p:txBody>
      </p:sp>
      <p:sp>
        <p:nvSpPr>
          <p:cNvPr id="659" name="Google Shape;659;p33"/>
          <p:cNvSpPr txBox="1"/>
          <p:nvPr>
            <p:ph idx="1" type="body"/>
          </p:nvPr>
        </p:nvSpPr>
        <p:spPr>
          <a:xfrm>
            <a:off x="398462" y="1243012"/>
            <a:ext cx="4075112" cy="561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each and every host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link layer implemented in “adaptor” (aka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network interface card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NIC) or on a chip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Ethernet card, 802.11 card; Ethernet chipset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implements link, physical layer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attaches into host’s system buses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combination of hardware, software, firmware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60" name="Google Shape;660;p33"/>
          <p:cNvSpPr txBox="1"/>
          <p:nvPr/>
        </p:nvSpPr>
        <p:spPr>
          <a:xfrm>
            <a:off x="6129337" y="2614612"/>
            <a:ext cx="1836737" cy="24018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3"/>
          <p:cNvSpPr txBox="1"/>
          <p:nvPr/>
        </p:nvSpPr>
        <p:spPr>
          <a:xfrm>
            <a:off x="6578600" y="4552950"/>
            <a:ext cx="666750" cy="2825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3"/>
          <p:cNvSpPr txBox="1"/>
          <p:nvPr/>
        </p:nvSpPr>
        <p:spPr>
          <a:xfrm>
            <a:off x="6578600" y="3965575"/>
            <a:ext cx="657225" cy="5191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sp>
        <p:nvSpPr>
          <p:cNvPr id="663" name="Google Shape;663;p33"/>
          <p:cNvSpPr txBox="1"/>
          <p:nvPr/>
        </p:nvSpPr>
        <p:spPr>
          <a:xfrm>
            <a:off x="6384925" y="4562475"/>
            <a:ext cx="10366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/>
          </a:p>
        </p:txBody>
      </p:sp>
      <p:sp>
        <p:nvSpPr>
          <p:cNvPr id="664" name="Google Shape;664;p33"/>
          <p:cNvSpPr/>
          <p:nvPr/>
        </p:nvSpPr>
        <p:spPr>
          <a:xfrm>
            <a:off x="6630987" y="3484562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5" name="Google Shape;665;p33"/>
          <p:cNvCxnSpPr/>
          <p:nvPr/>
        </p:nvCxnSpPr>
        <p:spPr>
          <a:xfrm>
            <a:off x="6496050" y="3657600"/>
            <a:ext cx="135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6" name="Google Shape;666;p33"/>
          <p:cNvCxnSpPr/>
          <p:nvPr/>
        </p:nvCxnSpPr>
        <p:spPr>
          <a:xfrm rot="10800000">
            <a:off x="6891337" y="3665537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7" name="Google Shape;667;p33"/>
          <p:cNvSpPr txBox="1"/>
          <p:nvPr/>
        </p:nvSpPr>
        <p:spPr>
          <a:xfrm>
            <a:off x="6384925" y="2967037"/>
            <a:ext cx="657225" cy="5191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sp>
        <p:nvSpPr>
          <p:cNvPr id="668" name="Google Shape;668;p33"/>
          <p:cNvSpPr txBox="1"/>
          <p:nvPr/>
        </p:nvSpPr>
        <p:spPr>
          <a:xfrm>
            <a:off x="7204075" y="2968625"/>
            <a:ext cx="657225" cy="5191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cxnSp>
        <p:nvCxnSpPr>
          <p:cNvPr id="669" name="Google Shape;669;p33"/>
          <p:cNvCxnSpPr/>
          <p:nvPr/>
        </p:nvCxnSpPr>
        <p:spPr>
          <a:xfrm rot="10800000">
            <a:off x="6688137" y="3487737"/>
            <a:ext cx="1587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0" name="Google Shape;670;p33"/>
          <p:cNvCxnSpPr/>
          <p:nvPr/>
        </p:nvCxnSpPr>
        <p:spPr>
          <a:xfrm rot="10800000">
            <a:off x="7561262" y="3489325"/>
            <a:ext cx="1587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1" name="Google Shape;671;p33"/>
          <p:cNvSpPr txBox="1"/>
          <p:nvPr/>
        </p:nvSpPr>
        <p:spPr>
          <a:xfrm>
            <a:off x="8008937" y="3786187"/>
            <a:ext cx="8794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/>
          </a:p>
        </p:txBody>
      </p:sp>
      <p:cxnSp>
        <p:nvCxnSpPr>
          <p:cNvPr id="672" name="Google Shape;672;p33"/>
          <p:cNvCxnSpPr/>
          <p:nvPr/>
        </p:nvCxnSpPr>
        <p:spPr>
          <a:xfrm flipH="1">
            <a:off x="6891337" y="4273550"/>
            <a:ext cx="12700" cy="339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73" name="Google Shape;673;p33"/>
          <p:cNvCxnSpPr/>
          <p:nvPr/>
        </p:nvCxnSpPr>
        <p:spPr>
          <a:xfrm>
            <a:off x="6889750" y="4806950"/>
            <a:ext cx="0" cy="3667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74" name="Google Shape;674;p33"/>
          <p:cNvCxnSpPr/>
          <p:nvPr/>
        </p:nvCxnSpPr>
        <p:spPr>
          <a:xfrm rot="10800000">
            <a:off x="7686675" y="3662362"/>
            <a:ext cx="382587" cy="268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5" name="Google Shape;675;p33"/>
          <p:cNvSpPr txBox="1"/>
          <p:nvPr/>
        </p:nvSpPr>
        <p:spPr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adapter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/>
          </a:p>
        </p:txBody>
      </p:sp>
      <p:cxnSp>
        <p:nvCxnSpPr>
          <p:cNvPr id="676" name="Google Shape;676;p33"/>
          <p:cNvCxnSpPr/>
          <p:nvPr/>
        </p:nvCxnSpPr>
        <p:spPr>
          <a:xfrm rot="10800000">
            <a:off x="7504112" y="4679950"/>
            <a:ext cx="271462" cy="75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7" name="Google Shape;677;p33"/>
          <p:cNvSpPr txBox="1"/>
          <p:nvPr/>
        </p:nvSpPr>
        <p:spPr>
          <a:xfrm>
            <a:off x="6351587" y="3854450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33"/>
          <p:cNvGrpSpPr/>
          <p:nvPr/>
        </p:nvGrpSpPr>
        <p:grpSpPr>
          <a:xfrm>
            <a:off x="5091112" y="2743200"/>
            <a:ext cx="1466850" cy="2065337"/>
            <a:chOff x="4271962" y="2743200"/>
            <a:chExt cx="1466850" cy="2065337"/>
          </a:xfrm>
        </p:grpSpPr>
        <p:sp>
          <p:nvSpPr>
            <p:cNvPr id="679" name="Google Shape;679;p33"/>
            <p:cNvSpPr/>
            <p:nvPr/>
          </p:nvSpPr>
          <p:spPr>
            <a:xfrm>
              <a:off x="5119687" y="3983037"/>
              <a:ext cx="619125" cy="825500"/>
            </a:xfrm>
            <a:custGeom>
              <a:rect b="b" l="l" r="r" t="t"/>
              <a:pathLst>
                <a:path extrusionOk="0" h="520" w="39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5114925" y="2805112"/>
              <a:ext cx="436562" cy="703262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3"/>
            <p:cNvSpPr txBox="1"/>
            <p:nvPr/>
          </p:nvSpPr>
          <p:spPr>
            <a:xfrm>
              <a:off x="4344987" y="2817812"/>
              <a:ext cx="776287" cy="8302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3"/>
            <p:cNvSpPr txBox="1"/>
            <p:nvPr/>
          </p:nvSpPr>
          <p:spPr>
            <a:xfrm>
              <a:off x="4271962" y="2743200"/>
              <a:ext cx="90805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</p:txBody>
        </p:sp>
        <p:cxnSp>
          <p:nvCxnSpPr>
            <p:cNvPr id="683" name="Google Shape;683;p33"/>
            <p:cNvCxnSpPr/>
            <p:nvPr/>
          </p:nvCxnSpPr>
          <p:spPr>
            <a:xfrm>
              <a:off x="4344987" y="2994025"/>
              <a:ext cx="776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4" name="Google Shape;684;p33"/>
            <p:cNvCxnSpPr/>
            <p:nvPr/>
          </p:nvCxnSpPr>
          <p:spPr>
            <a:xfrm>
              <a:off x="4344987" y="3160712"/>
              <a:ext cx="776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5" name="Google Shape;685;p33"/>
            <p:cNvCxnSpPr/>
            <p:nvPr/>
          </p:nvCxnSpPr>
          <p:spPr>
            <a:xfrm>
              <a:off x="4341812" y="3330575"/>
              <a:ext cx="776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6" name="Google Shape;686;p33"/>
            <p:cNvCxnSpPr/>
            <p:nvPr/>
          </p:nvCxnSpPr>
          <p:spPr>
            <a:xfrm>
              <a:off x="4346575" y="3502025"/>
              <a:ext cx="768350" cy="1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7" name="Google Shape;687;p33"/>
            <p:cNvSpPr txBox="1"/>
            <p:nvPr/>
          </p:nvSpPr>
          <p:spPr>
            <a:xfrm>
              <a:off x="4278312" y="3511550"/>
              <a:ext cx="876300" cy="1825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8" name="Google Shape;688;p33"/>
            <p:cNvCxnSpPr/>
            <p:nvPr/>
          </p:nvCxnSpPr>
          <p:spPr>
            <a:xfrm>
              <a:off x="4346575" y="3530600"/>
              <a:ext cx="0" cy="103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9" name="Google Shape;689;p33"/>
            <p:cNvCxnSpPr/>
            <p:nvPr/>
          </p:nvCxnSpPr>
          <p:spPr>
            <a:xfrm>
              <a:off x="5119687" y="3521075"/>
              <a:ext cx="0" cy="10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0" name="Google Shape;690;p33"/>
            <p:cNvSpPr txBox="1"/>
            <p:nvPr/>
          </p:nvSpPr>
          <p:spPr>
            <a:xfrm>
              <a:off x="4344987" y="3833812"/>
              <a:ext cx="776287" cy="8334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3"/>
            <p:cNvSpPr txBox="1"/>
            <p:nvPr/>
          </p:nvSpPr>
          <p:spPr>
            <a:xfrm>
              <a:off x="4357687" y="3722687"/>
              <a:ext cx="733425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692" name="Google Shape;692;p33"/>
            <p:cNvCxnSpPr/>
            <p:nvPr/>
          </p:nvCxnSpPr>
          <p:spPr>
            <a:xfrm>
              <a:off x="4344987" y="4010025"/>
              <a:ext cx="776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3" name="Google Shape;693;p33"/>
            <p:cNvCxnSpPr/>
            <p:nvPr/>
          </p:nvCxnSpPr>
          <p:spPr>
            <a:xfrm>
              <a:off x="4344987" y="4178300"/>
              <a:ext cx="776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4" name="Google Shape;694;p33"/>
            <p:cNvCxnSpPr/>
            <p:nvPr/>
          </p:nvCxnSpPr>
          <p:spPr>
            <a:xfrm>
              <a:off x="4341812" y="4319587"/>
              <a:ext cx="776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5" name="Google Shape;695;p33"/>
            <p:cNvCxnSpPr/>
            <p:nvPr/>
          </p:nvCxnSpPr>
          <p:spPr>
            <a:xfrm>
              <a:off x="4338637" y="4502150"/>
              <a:ext cx="776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6" name="Google Shape;696;p33"/>
            <p:cNvSpPr txBox="1"/>
            <p:nvPr/>
          </p:nvSpPr>
          <p:spPr>
            <a:xfrm>
              <a:off x="4316412" y="3794125"/>
              <a:ext cx="822325" cy="4730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7" name="Google Shape;697;p33"/>
            <p:cNvCxnSpPr/>
            <p:nvPr/>
          </p:nvCxnSpPr>
          <p:spPr>
            <a:xfrm>
              <a:off x="4344987" y="4149725"/>
              <a:ext cx="0" cy="103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8" name="Google Shape;698;p33"/>
            <p:cNvCxnSpPr/>
            <p:nvPr/>
          </p:nvCxnSpPr>
          <p:spPr>
            <a:xfrm>
              <a:off x="5121275" y="4149725"/>
              <a:ext cx="0" cy="10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9" name="Google Shape;699;p33"/>
            <p:cNvSpPr txBox="1"/>
            <p:nvPr/>
          </p:nvSpPr>
          <p:spPr>
            <a:xfrm>
              <a:off x="4343400" y="2822575"/>
              <a:ext cx="777875" cy="684212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3"/>
            <p:cNvSpPr txBox="1"/>
            <p:nvPr/>
          </p:nvSpPr>
          <p:spPr>
            <a:xfrm>
              <a:off x="4338637" y="4319587"/>
              <a:ext cx="776287" cy="347662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1" name="Google Shape;70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3300" y="1122362"/>
            <a:ext cx="1350962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3" name="Google Shape;703;p33"/>
          <p:cNvGrpSpPr/>
          <p:nvPr/>
        </p:nvGrpSpPr>
        <p:grpSpPr>
          <a:xfrm>
            <a:off x="5062537" y="5251450"/>
            <a:ext cx="1109662" cy="1095375"/>
            <a:chOff x="-69850" y="2338387"/>
            <a:chExt cx="1557337" cy="1754187"/>
          </a:xfrm>
        </p:grpSpPr>
        <p:pic>
          <p:nvPicPr>
            <p:cNvPr descr="desktop_computer_stylized_medium" id="704" name="Google Shape;704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5" name="Google Shape;705;p3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87"/>
          <p:cNvSpPr txBox="1"/>
          <p:nvPr>
            <p:ph idx="1" type="body"/>
          </p:nvPr>
        </p:nvSpPr>
        <p:spPr>
          <a:xfrm>
            <a:off x="384175" y="1252537"/>
            <a:ext cx="843915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errors are detected, either resend the message or correct it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many cases correction will be a much better choice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parity bit check → 2 possibilities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whether or not an error occurred; but not where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parity bit checks →  4 possibilities of failures and successes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parity bit checks → 8 possibilities of failures and successes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parity bit checks →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baseline="30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possibilities of failures and successes</a:t>
            </a:r>
            <a:endParaRPr/>
          </a:p>
        </p:txBody>
      </p:sp>
      <p:sp>
        <p:nvSpPr>
          <p:cNvPr id="1839" name="Google Shape;1839;p87"/>
          <p:cNvSpPr txBox="1"/>
          <p:nvPr/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Error correction</a:t>
            </a:r>
            <a:endParaRPr/>
          </a:p>
        </p:txBody>
      </p:sp>
      <p:pic>
        <p:nvPicPr>
          <p:cNvPr descr="underline_base" id="1840" name="Google Shape;1840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0" y="10334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8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88"/>
          <p:cNvSpPr txBox="1"/>
          <p:nvPr>
            <p:ph idx="1" type="body"/>
          </p:nvPr>
        </p:nvSpPr>
        <p:spPr>
          <a:xfrm>
            <a:off x="447675" y="1268412"/>
            <a:ext cx="8439150" cy="539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many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single-error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possibilities are there in the a 3-bit string, for example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baseline="-25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</a:t>
            </a:r>
            <a:r>
              <a:rPr b="0" baseline="-25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baseline="-25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parity check → whether or not an error occurred, but not where – Not enough to correct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parity checks → 4 possibilities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Assume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1 0 1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sent and there are P1 &amp; P2 parity checks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P1 is even parity for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&amp; m</a:t>
            </a:r>
            <a:r>
              <a:rPr b="0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P2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even parity for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&amp; m</a:t>
            </a:r>
            <a:r>
              <a:rPr b="0" baseline="-25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P1 is hence set to 1, P2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set to 0. Assume also that parities are delivered successfully!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Possible deliveries with a maximum of a single-bit error are: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bin"/>
              <a:buChar char="•"/>
            </a:pPr>
            <a:r>
              <a:rPr b="0" i="0" lang="en-US" sz="1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0 1	→ P1 fails, P2 fails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</a:t>
            </a:r>
            <a:r>
              <a:rPr b="0" i="0" lang="en-US" sz="1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1 	→ P1 fails, P2 succeed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1 0 </a:t>
            </a:r>
            <a:r>
              <a:rPr b="0" i="0" lang="en-US" sz="1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	→ P1 succeed, P2 fails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0 1	→ P1 succeed, P2 succeed ➔ No error in transmission </a:t>
            </a:r>
            <a:endParaRPr/>
          </a:p>
          <a:p>
            <a:pPr indent="-1143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 the receiver, can you correct the error?</a:t>
            </a:r>
            <a:endParaRPr/>
          </a:p>
        </p:txBody>
      </p:sp>
      <p:sp>
        <p:nvSpPr>
          <p:cNvPr id="1847" name="Google Shape;1847;p88"/>
          <p:cNvSpPr txBox="1"/>
          <p:nvPr/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Error correction</a:t>
            </a:r>
            <a:endParaRPr/>
          </a:p>
        </p:txBody>
      </p:sp>
      <p:pic>
        <p:nvPicPr>
          <p:cNvPr descr="underline_base" id="1848" name="Google Shape;1848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0" y="10334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p8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89"/>
          <p:cNvSpPr txBox="1"/>
          <p:nvPr>
            <p:ph idx="1" type="body"/>
          </p:nvPr>
        </p:nvSpPr>
        <p:spPr>
          <a:xfrm>
            <a:off x="447675" y="1284287"/>
            <a:ext cx="843915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Codes 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Hamming code requires the insertion of few parity bits in the bit stream before sending it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parity bits check the parity in strategic locations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bits are altered, the receiver will examine the combinations of failures to discover where the errors are</a:t>
            </a:r>
            <a:endParaRPr/>
          </a:p>
        </p:txBody>
      </p:sp>
      <p:sp>
        <p:nvSpPr>
          <p:cNvPr id="1855" name="Google Shape;1855;p89"/>
          <p:cNvSpPr txBox="1"/>
          <p:nvPr/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Error correction – Hamming Codes</a:t>
            </a:r>
            <a:endParaRPr/>
          </a:p>
        </p:txBody>
      </p:sp>
      <p:pic>
        <p:nvPicPr>
          <p:cNvPr descr="underline_base" id="1856" name="Google Shape;1856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0" y="10334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57" name="Google Shape;1857;p8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90"/>
          <p:cNvSpPr txBox="1"/>
          <p:nvPr>
            <p:ph idx="1" type="body"/>
          </p:nvPr>
        </p:nvSpPr>
        <p:spPr>
          <a:xfrm>
            <a:off x="447675" y="1460500"/>
            <a:ext cx="843915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Codes – </a:t>
            </a:r>
            <a:r>
              <a:rPr b="1" i="1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Single-bit Error Correction</a:t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many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single-error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possibilities are there in an 8-bit string, for example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 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 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6 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 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parity checks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would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be enough to discover a single error in one of 8 positions, however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errors may as also occur in the parity bits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 parity checks are needed → 2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&gt; 12  </a:t>
            </a:r>
            <a:endParaRPr/>
          </a:p>
        </p:txBody>
      </p:sp>
      <p:sp>
        <p:nvSpPr>
          <p:cNvPr id="1863" name="Google Shape;1863;p90"/>
          <p:cNvSpPr txBox="1"/>
          <p:nvPr/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Error correction – Hamming Codes</a:t>
            </a:r>
            <a:endParaRPr/>
          </a:p>
        </p:txBody>
      </p:sp>
      <p:pic>
        <p:nvPicPr>
          <p:cNvPr descr="underline_base" id="1864" name="Google Shape;186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0" y="10334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9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91"/>
          <p:cNvSpPr txBox="1"/>
          <p:nvPr>
            <p:ph idx="1" type="body"/>
          </p:nvPr>
        </p:nvSpPr>
        <p:spPr>
          <a:xfrm>
            <a:off x="447675" y="1316037"/>
            <a:ext cx="8439150" cy="168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Codes – </a:t>
            </a:r>
            <a:r>
              <a:rPr b="1" i="1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Single-bit Error Correction</a:t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general, must have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parity checks, where 2</a:t>
            </a:r>
            <a:r>
              <a:rPr b="0" baseline="30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larger than the bits sent </a:t>
            </a:r>
            <a:endParaRPr/>
          </a:p>
        </p:txBody>
      </p:sp>
      <p:graphicFrame>
        <p:nvGraphicFramePr>
          <p:cNvPr id="1871" name="Google Shape;1871;p91"/>
          <p:cNvGraphicFramePr/>
          <p:nvPr/>
        </p:nvGraphicFramePr>
        <p:xfrm>
          <a:off x="576262" y="2751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{94AF6A6E-5023-4CB2-BBF0-4CFA5F02C6BA}</a:tableStyleId>
              </a:tblPr>
              <a:tblGrid>
                <a:gridCol w="2635250"/>
                <a:gridCol w="1390650"/>
                <a:gridCol w="3878250"/>
              </a:tblGrid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(parity checks)</a:t>
                      </a:r>
                      <a:endParaRPr/>
                    </a:p>
                  </a:txBody>
                  <a:tcPr marT="45700" marB="4570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Bits sent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Success/fail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possibilities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00" marB="4570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00" marB="4570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5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00" marB="4570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(enough to cover the 13 possible events – no error or single-bit error in one of 12 positions)</a:t>
                      </a:r>
                      <a:endParaRPr/>
                    </a:p>
                  </a:txBody>
                  <a:tcPr marT="45700" marB="457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2" name="Google Shape;1872;p91"/>
          <p:cNvSpPr txBox="1"/>
          <p:nvPr/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Error correction – Hamming Codes</a:t>
            </a:r>
            <a:endParaRPr/>
          </a:p>
        </p:txBody>
      </p:sp>
      <p:pic>
        <p:nvPicPr>
          <p:cNvPr descr="underline_base" id="1873" name="Google Shape;1873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0" y="120967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74" name="Google Shape;1874;p9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92"/>
          <p:cNvSpPr txBox="1"/>
          <p:nvPr>
            <p:ph idx="1" type="body"/>
          </p:nvPr>
        </p:nvSpPr>
        <p:spPr>
          <a:xfrm>
            <a:off x="447675" y="1284287"/>
            <a:ext cx="8439150" cy="530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Codes – </a:t>
            </a:r>
            <a:r>
              <a:rPr b="1" i="1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Single-bit Error Correction</a:t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positions will parity checks cover? Where are they inserted? </a:t>
            </a:r>
            <a:endParaRPr/>
          </a:p>
        </p:txBody>
      </p:sp>
      <p:pic>
        <p:nvPicPr>
          <p:cNvPr descr="6814f6xxx7" id="1880" name="Google Shape;1880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2828925"/>
            <a:ext cx="7010400" cy="32432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881" name="Google Shape;1881;p92"/>
          <p:cNvSpPr txBox="1"/>
          <p:nvPr/>
        </p:nvSpPr>
        <p:spPr>
          <a:xfrm>
            <a:off x="984250" y="6273800"/>
            <a:ext cx="68516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Hamming Code for Single-bit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Errors</a:t>
            </a:r>
            <a:endParaRPr/>
          </a:p>
        </p:txBody>
      </p:sp>
      <p:sp>
        <p:nvSpPr>
          <p:cNvPr id="1882" name="Google Shape;1882;p92"/>
          <p:cNvSpPr txBox="1"/>
          <p:nvPr/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Error correction – Hamming Codes</a:t>
            </a:r>
            <a:endParaRPr/>
          </a:p>
        </p:txBody>
      </p:sp>
      <p:pic>
        <p:nvPicPr>
          <p:cNvPr descr="underline_base" id="1883" name="Google Shape;1883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10334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4" name="Google Shape;1884;p9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9" name="Google Shape;1889;p93"/>
          <p:cNvGraphicFramePr/>
          <p:nvPr/>
        </p:nvGraphicFramePr>
        <p:xfrm>
          <a:off x="557212" y="2198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{94AF6A6E-5023-4CB2-BBF0-4CFA5F02C6BA}</a:tableStyleId>
              </a:tblPr>
              <a:tblGrid>
                <a:gridCol w="1376350"/>
                <a:gridCol w="1571625"/>
                <a:gridCol w="1179500"/>
                <a:gridCol w="1296975"/>
                <a:gridCol w="1343025"/>
                <a:gridCol w="1027100"/>
              </a:tblGrid>
              <a:tr h="56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Position 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b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b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 b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Parity P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 Position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Parity P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Position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Parity P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Position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Parity P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Position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(No Error)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0" name="Google Shape;1890;p93"/>
          <p:cNvSpPr txBox="1"/>
          <p:nvPr>
            <p:ph idx="1" type="body"/>
          </p:nvPr>
        </p:nvSpPr>
        <p:spPr>
          <a:xfrm>
            <a:off x="447675" y="1139825"/>
            <a:ext cx="8439150" cy="96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Codes – </a:t>
            </a:r>
            <a:r>
              <a:rPr b="1" i="1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Single-bit Error Correction</a:t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Char char="❖"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assume 4-bit binary number, </a:t>
            </a:r>
            <a:r>
              <a:rPr b="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baseline="-2500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</a:t>
            </a:r>
            <a:r>
              <a:rPr b="0" baseline="-2500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</a:t>
            </a:r>
            <a:r>
              <a:rPr b="0" baseline="-2500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</a:t>
            </a:r>
            <a:r>
              <a:rPr b="0" baseline="-2500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where </a:t>
            </a:r>
            <a:r>
              <a:rPr b="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baseline="-2500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 if the parity </a:t>
            </a:r>
            <a:r>
              <a:rPr b="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b="0" baseline="-25000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succeed, and 1 otherwise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1891" name="Google Shape;1891;p93"/>
          <p:cNvSpPr txBox="1"/>
          <p:nvPr/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Error correction – Hamming Codes</a:t>
            </a:r>
            <a:endParaRPr/>
          </a:p>
        </p:txBody>
      </p:sp>
      <p:pic>
        <p:nvPicPr>
          <p:cNvPr descr="underline_base" id="1892" name="Google Shape;1892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0" y="10334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93" name="Google Shape;1893;p9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814f6xxx8" id="1898" name="Google Shape;189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650" y="1860550"/>
            <a:ext cx="6811962" cy="14351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899" name="Google Shape;1899;p94"/>
          <p:cNvSpPr txBox="1"/>
          <p:nvPr>
            <p:ph idx="1" type="body"/>
          </p:nvPr>
        </p:nvSpPr>
        <p:spPr>
          <a:xfrm>
            <a:off x="447675" y="1139825"/>
            <a:ext cx="8439150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Codes – </a:t>
            </a:r>
            <a:r>
              <a:rPr b="1" i="1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Single-bit Error Correction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00" name="Google Shape;1900;p94"/>
          <p:cNvSpPr txBox="1"/>
          <p:nvPr/>
        </p:nvSpPr>
        <p:spPr>
          <a:xfrm>
            <a:off x="150812" y="2259012"/>
            <a:ext cx="16668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Stream </a:t>
            </a:r>
            <a:b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Transmission </a:t>
            </a:r>
            <a:endParaRPr/>
          </a:p>
        </p:txBody>
      </p:sp>
      <p:pic>
        <p:nvPicPr>
          <p:cNvPr descr="6814f6xxx9" id="1901" name="Google Shape;1901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3425" y="3543300"/>
            <a:ext cx="6594475" cy="288131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902" name="Google Shape;1902;p94"/>
          <p:cNvSpPr txBox="1"/>
          <p:nvPr/>
        </p:nvSpPr>
        <p:spPr>
          <a:xfrm>
            <a:off x="112712" y="4835525"/>
            <a:ext cx="20066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Parity Checks </a:t>
            </a:r>
            <a:b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Frame After Transmission </a:t>
            </a:r>
            <a:endParaRPr/>
          </a:p>
        </p:txBody>
      </p:sp>
      <p:sp>
        <p:nvSpPr>
          <p:cNvPr id="1903" name="Google Shape;1903;p9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1904" name="Google Shape;1904;p94"/>
          <p:cNvSpPr txBox="1"/>
          <p:nvPr/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Error correction – Hamming Codes</a:t>
            </a:r>
            <a:endParaRPr/>
          </a:p>
        </p:txBody>
      </p:sp>
      <p:pic>
        <p:nvPicPr>
          <p:cNvPr descr="underline_base" id="1905" name="Google Shape;1905;p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100" y="1033462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95"/>
          <p:cNvSpPr txBox="1"/>
          <p:nvPr>
            <p:ph idx="1" type="body"/>
          </p:nvPr>
        </p:nvSpPr>
        <p:spPr>
          <a:xfrm>
            <a:off x="447675" y="1252537"/>
            <a:ext cx="8439150" cy="560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Codes – </a:t>
            </a:r>
            <a:r>
              <a:rPr b="1" i="1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Multiple-bit Error Correction</a:t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more general Hamming code for multiple-bit error do exist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number of extra parity bits becomes much larger in this case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there are many possible codes, a reduction is needed in order to analyze them quickly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code Correlation can be used to achieve such reduction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you have two, or more, Hamming codes, a Hamming distance is defined as the minimum number of bit changes that can lead one code to be detected as another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Radius is defined as Hamming Distance / 2</a:t>
            </a:r>
            <a:endParaRPr/>
          </a:p>
        </p:txBody>
      </p:sp>
      <p:sp>
        <p:nvSpPr>
          <p:cNvPr id="1911" name="Google Shape;1911;p95"/>
          <p:cNvSpPr txBox="1"/>
          <p:nvPr/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Error correction – Hamming Codes</a:t>
            </a:r>
            <a:endParaRPr/>
          </a:p>
        </p:txBody>
      </p:sp>
      <p:pic>
        <p:nvPicPr>
          <p:cNvPr descr="underline_base" id="1912" name="Google Shape;1912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0" y="10334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9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96"/>
          <p:cNvSpPr txBox="1"/>
          <p:nvPr/>
        </p:nvSpPr>
        <p:spPr>
          <a:xfrm>
            <a:off x="485775" y="4562475"/>
            <a:ext cx="8439150" cy="213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codes have a minimum Hamming Distance of 2, or a Radius of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code such as 0100 (which is not among the exact valid codes) can be coded as either code 3 with a missing first bit, or as code 2 with a missing third bit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change of 2 bits may lead to two codes to be identical; or in other words decoded incorrectly (for example if code 3 changed to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it will be decoded incorrectly as code 2)</a:t>
            </a:r>
            <a:endParaRPr/>
          </a:p>
        </p:txBody>
      </p:sp>
      <p:sp>
        <p:nvSpPr>
          <p:cNvPr id="1919" name="Google Shape;1919;p96"/>
          <p:cNvSpPr txBox="1"/>
          <p:nvPr>
            <p:ph idx="1" type="body"/>
          </p:nvPr>
        </p:nvSpPr>
        <p:spPr>
          <a:xfrm>
            <a:off x="447675" y="1139825"/>
            <a:ext cx="843915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Codes – </a:t>
            </a:r>
            <a:r>
              <a:rPr b="1" i="1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Multiple-bit Error Correction</a:t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Char char="❖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b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topic is a major subject of higher-level/graduate courses. It is </a:t>
            </a:r>
            <a:r>
              <a:rPr b="1" i="0" lang="en-US" sz="1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US" sz="1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part of this course and you will </a:t>
            </a:r>
            <a:r>
              <a:rPr b="1" i="0" lang="en-US" sz="1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b="0" i="0" lang="en-US" sz="1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examined on it. This example is just to give an extra knowledge on the subject. </a:t>
            </a:r>
            <a:endParaRPr/>
          </a:p>
        </p:txBody>
      </p:sp>
      <p:graphicFrame>
        <p:nvGraphicFramePr>
          <p:cNvPr id="1920" name="Google Shape;1920;p96"/>
          <p:cNvGraphicFramePr/>
          <p:nvPr/>
        </p:nvGraphicFramePr>
        <p:xfrm>
          <a:off x="2516187" y="2357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{94AF6A6E-5023-4CB2-BBF0-4CFA5F02C6BA}</a:tableStyleId>
              </a:tblPr>
              <a:tblGrid>
                <a:gridCol w="1050925"/>
                <a:gridCol w="1050925"/>
                <a:gridCol w="1050925"/>
              </a:tblGrid>
              <a:tr h="46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 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 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 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1" name="Google Shape;1921;p96"/>
          <p:cNvSpPr txBox="1"/>
          <p:nvPr/>
        </p:nvSpPr>
        <p:spPr>
          <a:xfrm>
            <a:off x="533400" y="1952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Error correction – Hamming Codes</a:t>
            </a:r>
            <a:endParaRPr/>
          </a:p>
        </p:txBody>
      </p:sp>
      <p:pic>
        <p:nvPicPr>
          <p:cNvPr descr="underline_base" id="1922" name="Google Shape;1922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0" y="10334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Google Shape;1923;p9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711" name="Google Shape;711;p34"/>
          <p:cNvSpPr txBox="1"/>
          <p:nvPr>
            <p:ph type="title"/>
          </p:nvPr>
        </p:nvSpPr>
        <p:spPr>
          <a:xfrm>
            <a:off x="455612" y="88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Adaptors communicating</a:t>
            </a:r>
            <a:endParaRPr/>
          </a:p>
        </p:txBody>
      </p:sp>
      <p:sp>
        <p:nvSpPr>
          <p:cNvPr id="712" name="Google Shape;712;p34"/>
          <p:cNvSpPr txBox="1"/>
          <p:nvPr>
            <p:ph idx="1" type="body"/>
          </p:nvPr>
        </p:nvSpPr>
        <p:spPr>
          <a:xfrm>
            <a:off x="425450" y="4275137"/>
            <a:ext cx="4067175" cy="193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sending side: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encapsulates datagram in frame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adds error checking bits, rdt, flow control, etc.</a:t>
            </a:r>
            <a:endParaRPr/>
          </a:p>
        </p:txBody>
      </p:sp>
      <p:sp>
        <p:nvSpPr>
          <p:cNvPr id="713" name="Google Shape;713;p34"/>
          <p:cNvSpPr txBox="1"/>
          <p:nvPr>
            <p:ph idx="1" type="body"/>
          </p:nvPr>
        </p:nvSpPr>
        <p:spPr>
          <a:xfrm>
            <a:off x="4508500" y="4273550"/>
            <a:ext cx="4090987" cy="185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receiving side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looks for errors, rdt, flow control, etc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extracts datagram, passes to upper layer at receiving side</a:t>
            </a:r>
            <a:endParaRPr/>
          </a:p>
        </p:txBody>
      </p:sp>
      <p:sp>
        <p:nvSpPr>
          <p:cNvPr id="714" name="Google Shape;714;p34"/>
          <p:cNvSpPr txBox="1"/>
          <p:nvPr/>
        </p:nvSpPr>
        <p:spPr>
          <a:xfrm>
            <a:off x="4113212" y="3394075"/>
            <a:ext cx="1444625" cy="2127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1957387" y="1373187"/>
            <a:ext cx="1944687" cy="17700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34"/>
          <p:cNvCxnSpPr/>
          <p:nvPr/>
        </p:nvCxnSpPr>
        <p:spPr>
          <a:xfrm>
            <a:off x="2052637" y="1892300"/>
            <a:ext cx="0" cy="3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7" name="Google Shape;717;p34"/>
          <p:cNvSpPr txBox="1"/>
          <p:nvPr/>
        </p:nvSpPr>
        <p:spPr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4"/>
          <p:cNvSpPr txBox="1"/>
          <p:nvPr/>
        </p:nvSpPr>
        <p:spPr>
          <a:xfrm>
            <a:off x="2435225" y="2773362"/>
            <a:ext cx="704850" cy="2254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4"/>
          <p:cNvSpPr txBox="1"/>
          <p:nvPr/>
        </p:nvSpPr>
        <p:spPr>
          <a:xfrm>
            <a:off x="2435225" y="2301875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cxnSp>
        <p:nvCxnSpPr>
          <p:cNvPr id="720" name="Google Shape;720;p34"/>
          <p:cNvCxnSpPr/>
          <p:nvPr/>
        </p:nvCxnSpPr>
        <p:spPr>
          <a:xfrm>
            <a:off x="2346325" y="2055812"/>
            <a:ext cx="143827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1" name="Google Shape;721;p34"/>
          <p:cNvCxnSpPr/>
          <p:nvPr/>
        </p:nvCxnSpPr>
        <p:spPr>
          <a:xfrm rot="10800000">
            <a:off x="2763837" y="2062162"/>
            <a:ext cx="0" cy="2397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2" name="Google Shape;722;p34"/>
          <p:cNvSpPr txBox="1"/>
          <p:nvPr/>
        </p:nvSpPr>
        <p:spPr>
          <a:xfrm>
            <a:off x="2228850" y="1501775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3095625" y="1503362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4" name="Google Shape;724;p34"/>
          <p:cNvCxnSpPr/>
          <p:nvPr/>
        </p:nvCxnSpPr>
        <p:spPr>
          <a:xfrm rot="10800000">
            <a:off x="2551112" y="1917700"/>
            <a:ext cx="1587" cy="1381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5" name="Google Shape;725;p34"/>
          <p:cNvCxnSpPr/>
          <p:nvPr/>
        </p:nvCxnSpPr>
        <p:spPr>
          <a:xfrm rot="10800000">
            <a:off x="3475037" y="1920875"/>
            <a:ext cx="0" cy="1365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6" name="Google Shape;726;p34"/>
          <p:cNvSpPr txBox="1"/>
          <p:nvPr/>
        </p:nvSpPr>
        <p:spPr>
          <a:xfrm>
            <a:off x="5832475" y="1430337"/>
            <a:ext cx="1944687" cy="1731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6069012" y="2232025"/>
            <a:ext cx="1187450" cy="866775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6310312" y="2792412"/>
            <a:ext cx="703262" cy="2254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6310312" y="2320925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cxnSp>
        <p:nvCxnSpPr>
          <p:cNvPr id="730" name="Google Shape;730;p34"/>
          <p:cNvCxnSpPr/>
          <p:nvPr/>
        </p:nvCxnSpPr>
        <p:spPr>
          <a:xfrm>
            <a:off x="6221412" y="2074862"/>
            <a:ext cx="143827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1" name="Google Shape;731;p34"/>
          <p:cNvCxnSpPr/>
          <p:nvPr/>
        </p:nvCxnSpPr>
        <p:spPr>
          <a:xfrm rot="10800000">
            <a:off x="6638925" y="2081212"/>
            <a:ext cx="0" cy="2397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2" name="Google Shape;732;p34"/>
          <p:cNvSpPr txBox="1"/>
          <p:nvPr/>
        </p:nvSpPr>
        <p:spPr>
          <a:xfrm>
            <a:off x="6103937" y="1520825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4"/>
          <p:cNvSpPr txBox="1"/>
          <p:nvPr/>
        </p:nvSpPr>
        <p:spPr>
          <a:xfrm>
            <a:off x="6970712" y="1522412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4" name="Google Shape;734;p34"/>
          <p:cNvCxnSpPr/>
          <p:nvPr/>
        </p:nvCxnSpPr>
        <p:spPr>
          <a:xfrm rot="10800000">
            <a:off x="6426200" y="1936750"/>
            <a:ext cx="1587" cy="1381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5" name="Google Shape;735;p34"/>
          <p:cNvCxnSpPr/>
          <p:nvPr/>
        </p:nvCxnSpPr>
        <p:spPr>
          <a:xfrm rot="10800000">
            <a:off x="7350125" y="1939925"/>
            <a:ext cx="0" cy="1365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6" name="Google Shape;736;p34"/>
          <p:cNvSpPr txBox="1"/>
          <p:nvPr/>
        </p:nvSpPr>
        <p:spPr>
          <a:xfrm>
            <a:off x="1935162" y="3059112"/>
            <a:ext cx="1335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sending host</a:t>
            </a:r>
            <a:endParaRPr/>
          </a:p>
        </p:txBody>
      </p:sp>
      <p:sp>
        <p:nvSpPr>
          <p:cNvPr id="737" name="Google Shape;737;p34"/>
          <p:cNvSpPr txBox="1"/>
          <p:nvPr/>
        </p:nvSpPr>
        <p:spPr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receiving host</a:t>
            </a:r>
            <a:endParaRPr/>
          </a:p>
        </p:txBody>
      </p:sp>
      <p:sp>
        <p:nvSpPr>
          <p:cNvPr id="738" name="Google Shape;738;p34"/>
          <p:cNvSpPr txBox="1"/>
          <p:nvPr/>
        </p:nvSpPr>
        <p:spPr>
          <a:xfrm>
            <a:off x="1512887" y="1966912"/>
            <a:ext cx="717550" cy="1698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1476375" y="1922462"/>
            <a:ext cx="825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cxnSp>
        <p:nvCxnSpPr>
          <p:cNvPr id="740" name="Google Shape;740;p34"/>
          <p:cNvCxnSpPr/>
          <p:nvPr/>
        </p:nvCxnSpPr>
        <p:spPr>
          <a:xfrm>
            <a:off x="5961062" y="1870075"/>
            <a:ext cx="0" cy="392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741" name="Google Shape;741;p34"/>
          <p:cNvSpPr txBox="1"/>
          <p:nvPr/>
        </p:nvSpPr>
        <p:spPr>
          <a:xfrm>
            <a:off x="5422900" y="1985962"/>
            <a:ext cx="715962" cy="1698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5386387" y="1941512"/>
            <a:ext cx="823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>
            <a:off x="2768600" y="2903537"/>
            <a:ext cx="3883025" cy="447675"/>
          </a:xfrm>
          <a:custGeom>
            <a:rect b="b" l="l" r="r" t="t"/>
            <a:pathLst>
              <a:path extrusionOk="0" h="384" w="2597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4"/>
          <p:cNvSpPr txBox="1"/>
          <p:nvPr/>
        </p:nvSpPr>
        <p:spPr>
          <a:xfrm>
            <a:off x="4681537" y="3419475"/>
            <a:ext cx="717550" cy="1698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4"/>
          <p:cNvSpPr txBox="1"/>
          <p:nvPr/>
        </p:nvSpPr>
        <p:spPr>
          <a:xfrm>
            <a:off x="4654550" y="3375025"/>
            <a:ext cx="823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cxnSp>
        <p:nvCxnSpPr>
          <p:cNvPr id="746" name="Google Shape;746;p34"/>
          <p:cNvCxnSpPr/>
          <p:nvPr/>
        </p:nvCxnSpPr>
        <p:spPr>
          <a:xfrm>
            <a:off x="5654675" y="3511550"/>
            <a:ext cx="2762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7" name="Google Shape;747;p34"/>
          <p:cNvSpPr txBox="1"/>
          <p:nvPr/>
        </p:nvSpPr>
        <p:spPr>
          <a:xfrm>
            <a:off x="2244725" y="3668712"/>
            <a:ext cx="704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cxnSp>
        <p:nvCxnSpPr>
          <p:cNvPr id="748" name="Google Shape;748;p34"/>
          <p:cNvCxnSpPr/>
          <p:nvPr/>
        </p:nvCxnSpPr>
        <p:spPr>
          <a:xfrm flipH="1" rot="10800000">
            <a:off x="2873375" y="3575050"/>
            <a:ext cx="1155700" cy="212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749" name="Google Shape;7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00" y="914400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755" name="Google Shape;755;p35"/>
          <p:cNvSpPr txBox="1"/>
          <p:nvPr>
            <p:ph type="title"/>
          </p:nvPr>
        </p:nvSpPr>
        <p:spPr>
          <a:xfrm>
            <a:off x="533400" y="244475"/>
            <a:ext cx="7772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Data Integrity </a:t>
            </a:r>
            <a:endParaRPr/>
          </a:p>
        </p:txBody>
      </p:sp>
      <p:sp>
        <p:nvSpPr>
          <p:cNvPr id="756" name="Google Shape;756;p35"/>
          <p:cNvSpPr txBox="1"/>
          <p:nvPr/>
        </p:nvSpPr>
        <p:spPr>
          <a:xfrm>
            <a:off x="533400" y="1312862"/>
            <a:ext cx="83312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❖"/>
            </a:pPr>
            <a:r>
              <a:rPr b="0" i="1" lang="en-US" sz="2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possible reality: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bin"/>
              <a:buNone/>
            </a:pPr>
            <a:r>
              <a:rPr b="0" i="1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Data transferred → data altered → data received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❖"/>
            </a:pPr>
            <a:r>
              <a:rPr b="0" i="1" lang="en-US" sz="2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electrical interference, power fluctuation, sunspots, storms,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bin"/>
              <a:buNone/>
            </a:pPr>
            <a:r>
              <a:rPr b="0" i="1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…etc. are all factors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❖"/>
            </a:pPr>
            <a:r>
              <a:rPr b="1" i="1" lang="en-US" sz="2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1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detection</a:t>
            </a:r>
            <a:r>
              <a:rPr b="0" i="1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hence needed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❖"/>
            </a:pPr>
            <a:r>
              <a:rPr b="0" i="1" lang="en-US" sz="2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can be done if errors are detected?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❖"/>
            </a:pPr>
            <a:r>
              <a:rPr b="1" i="1" lang="en-US" sz="2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1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correction</a:t>
            </a:r>
            <a:r>
              <a:rPr b="0" i="1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may sometimes be the most suitable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bin"/>
              <a:buNone/>
            </a:pPr>
            <a:r>
              <a:rPr b="0" i="1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solution </a:t>
            </a:r>
            <a:endParaRPr/>
          </a:p>
        </p:txBody>
      </p:sp>
      <p:pic>
        <p:nvPicPr>
          <p:cNvPr descr="underline_base" id="757" name="Google Shape;7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00" y="955675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Layer A</a:t>
            </a:r>
            <a:endParaRPr/>
          </a:p>
        </p:txBody>
      </p:sp>
      <p:sp>
        <p:nvSpPr>
          <p:cNvPr id="763" name="Google Shape;763;p36"/>
          <p:cNvSpPr txBox="1"/>
          <p:nvPr>
            <p:ph type="title"/>
          </p:nvPr>
        </p:nvSpPr>
        <p:spPr>
          <a:xfrm>
            <a:off x="533400" y="244475"/>
            <a:ext cx="7772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Error detection</a:t>
            </a:r>
            <a:endParaRPr/>
          </a:p>
        </p:txBody>
      </p:sp>
      <p:pic>
        <p:nvPicPr>
          <p:cNvPr descr="521 Error Detection" id="764" name="Google Shape;7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3322637"/>
            <a:ext cx="5670550" cy="310991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765" name="Google Shape;765;p36"/>
          <p:cNvSpPr txBox="1"/>
          <p:nvPr/>
        </p:nvSpPr>
        <p:spPr>
          <a:xfrm>
            <a:off x="533400" y="1312862"/>
            <a:ext cx="83312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EDC = Error Detection and Correction bits (redundancy)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     = Data protected by error checking, may include header fields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Error detection not 100% reliable!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protocol may miss some errors, but rarely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larger EDC field yields better detection and correction</a:t>
            </a:r>
            <a:endParaRPr/>
          </a:p>
        </p:txBody>
      </p:sp>
      <p:sp>
        <p:nvSpPr>
          <p:cNvPr id="766" name="Google Shape;766;p36"/>
          <p:cNvSpPr txBox="1"/>
          <p:nvPr/>
        </p:nvSpPr>
        <p:spPr>
          <a:xfrm>
            <a:off x="5384800" y="3916362"/>
            <a:ext cx="176212" cy="193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6"/>
          <p:cNvSpPr txBox="1"/>
          <p:nvPr/>
        </p:nvSpPr>
        <p:spPr>
          <a:xfrm>
            <a:off x="4773612" y="3873500"/>
            <a:ext cx="942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</a:t>
            </a:r>
            <a:endParaRPr/>
          </a:p>
        </p:txBody>
      </p:sp>
      <p:pic>
        <p:nvPicPr>
          <p:cNvPr descr="underline_base" id="768" name="Google Shape;76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200" y="955675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9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21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20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2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6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7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8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