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  <p:sldMasterId id="2147483672" r:id="rId15"/>
    <p:sldMasterId id="2147483673" r:id="rId16"/>
    <p:sldMasterId id="2147483674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</p:sldIdLst>
  <p:sldSz cy="6858000" cx="9144000"/>
  <p:notesSz cx="7315200" cy="9601200"/>
  <p:embeddedFontLst>
    <p:embeddedFont>
      <p:font typeface="Pinyon Script"/>
      <p:regular r:id="rId74"/>
    </p:embeddedFont>
    <p:embeddedFont>
      <p:font typeface="Cabin"/>
      <p:regular r:id="rId75"/>
      <p:bold r:id="rId76"/>
      <p:italic r:id="rId77"/>
      <p:boldItalic r:id="rId78"/>
    </p:embeddedFont>
    <p:embeddedFont>
      <p:font typeface="Tahoma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80" Type="http://schemas.openxmlformats.org/officeDocument/2006/relationships/font" Target="fonts/Tahoma-bold.fntdata"/><Relationship Id="rId1" Type="http://schemas.openxmlformats.org/officeDocument/2006/relationships/theme" Target="theme/theme1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9" Type="http://schemas.openxmlformats.org/officeDocument/2006/relationships/slide" Target="slides/slide3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55.xml"/><Relationship Id="rId72" Type="http://schemas.openxmlformats.org/officeDocument/2006/relationships/slide" Target="slides/slide54.xml"/><Relationship Id="rId31" Type="http://schemas.openxmlformats.org/officeDocument/2006/relationships/slide" Target="slides/slide13.xml"/><Relationship Id="rId75" Type="http://schemas.openxmlformats.org/officeDocument/2006/relationships/font" Target="fonts/Cabin-regular.fntdata"/><Relationship Id="rId30" Type="http://schemas.openxmlformats.org/officeDocument/2006/relationships/slide" Target="slides/slide12.xml"/><Relationship Id="rId74" Type="http://schemas.openxmlformats.org/officeDocument/2006/relationships/font" Target="fonts/PinyonScript-regular.fntdata"/><Relationship Id="rId33" Type="http://schemas.openxmlformats.org/officeDocument/2006/relationships/slide" Target="slides/slide15.xml"/><Relationship Id="rId77" Type="http://schemas.openxmlformats.org/officeDocument/2006/relationships/font" Target="fonts/Cabin-italic.fntdata"/><Relationship Id="rId32" Type="http://schemas.openxmlformats.org/officeDocument/2006/relationships/slide" Target="slides/slide14.xml"/><Relationship Id="rId76" Type="http://schemas.openxmlformats.org/officeDocument/2006/relationships/font" Target="fonts/Cabin-bold.fntdata"/><Relationship Id="rId35" Type="http://schemas.openxmlformats.org/officeDocument/2006/relationships/slide" Target="slides/slide17.xml"/><Relationship Id="rId79" Type="http://schemas.openxmlformats.org/officeDocument/2006/relationships/font" Target="fonts/Tahoma-regular.fntdata"/><Relationship Id="rId34" Type="http://schemas.openxmlformats.org/officeDocument/2006/relationships/slide" Target="slides/slide16.xml"/><Relationship Id="rId78" Type="http://schemas.openxmlformats.org/officeDocument/2006/relationships/font" Target="fonts/Cabin-boldItalic.fntdata"/><Relationship Id="rId71" Type="http://schemas.openxmlformats.org/officeDocument/2006/relationships/slide" Target="slides/slide53.xml"/><Relationship Id="rId70" Type="http://schemas.openxmlformats.org/officeDocument/2006/relationships/slide" Target="slides/slide52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62" Type="http://schemas.openxmlformats.org/officeDocument/2006/relationships/slide" Target="slides/slide44.xml"/><Relationship Id="rId61" Type="http://schemas.openxmlformats.org/officeDocument/2006/relationships/slide" Target="slides/slide43.xml"/><Relationship Id="rId20" Type="http://schemas.openxmlformats.org/officeDocument/2006/relationships/slide" Target="slides/slide2.xml"/><Relationship Id="rId64" Type="http://schemas.openxmlformats.org/officeDocument/2006/relationships/slide" Target="slides/slide46.xml"/><Relationship Id="rId63" Type="http://schemas.openxmlformats.org/officeDocument/2006/relationships/slide" Target="slides/slide45.xml"/><Relationship Id="rId22" Type="http://schemas.openxmlformats.org/officeDocument/2006/relationships/slide" Target="slides/slide4.xml"/><Relationship Id="rId66" Type="http://schemas.openxmlformats.org/officeDocument/2006/relationships/slide" Target="slides/slide48.xml"/><Relationship Id="rId21" Type="http://schemas.openxmlformats.org/officeDocument/2006/relationships/slide" Target="slides/slide3.xml"/><Relationship Id="rId65" Type="http://schemas.openxmlformats.org/officeDocument/2006/relationships/slide" Target="slides/slide47.xml"/><Relationship Id="rId24" Type="http://schemas.openxmlformats.org/officeDocument/2006/relationships/slide" Target="slides/slide6.xml"/><Relationship Id="rId68" Type="http://schemas.openxmlformats.org/officeDocument/2006/relationships/slide" Target="slides/slide50.xml"/><Relationship Id="rId23" Type="http://schemas.openxmlformats.org/officeDocument/2006/relationships/slide" Target="slides/slide5.xml"/><Relationship Id="rId67" Type="http://schemas.openxmlformats.org/officeDocument/2006/relationships/slide" Target="slides/slide49.xml"/><Relationship Id="rId60" Type="http://schemas.openxmlformats.org/officeDocument/2006/relationships/slide" Target="slides/slide42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69" Type="http://schemas.openxmlformats.org/officeDocument/2006/relationships/slide" Target="slides/slide5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9" Type="http://schemas.openxmlformats.org/officeDocument/2006/relationships/slide" Target="slides/slide11.xml"/><Relationship Id="rId51" Type="http://schemas.openxmlformats.org/officeDocument/2006/relationships/slide" Target="slides/slide33.xml"/><Relationship Id="rId50" Type="http://schemas.openxmlformats.org/officeDocument/2006/relationships/slide" Target="slides/slide32.xml"/><Relationship Id="rId53" Type="http://schemas.openxmlformats.org/officeDocument/2006/relationships/slide" Target="slides/slide35.xml"/><Relationship Id="rId52" Type="http://schemas.openxmlformats.org/officeDocument/2006/relationships/slide" Target="slides/slide34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7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6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9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8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41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40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0" name="Google Shape;9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B</a:t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16.jp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6.jp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Relationship Id="rId4" Type="http://schemas.openxmlformats.org/officeDocument/2006/relationships/image" Target="../media/image25.jp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jpg"/><Relationship Id="rId4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jpg"/><Relationship Id="rId4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jp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jpg"/><Relationship Id="rId4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Link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PART-B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69" name="Google Shape;169;p28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70" name="Google Shape;17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71" name="Google Shape;17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Layer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14f9xxx1"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37" y="1404937"/>
            <a:ext cx="5054600" cy="45862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47" name="Google Shape;247;p37"/>
          <p:cNvSpPr txBox="1"/>
          <p:nvPr/>
        </p:nvSpPr>
        <p:spPr>
          <a:xfrm>
            <a:off x="1211262" y="6161087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 Topologies   </a:t>
            </a:r>
            <a:endParaRPr/>
          </a:p>
        </p:txBody>
      </p:sp>
      <p:sp>
        <p:nvSpPr>
          <p:cNvPr id="248" name="Google Shape;248;p37"/>
          <p:cNvSpPr txBox="1"/>
          <p:nvPr>
            <p:ph type="title"/>
          </p:nvPr>
        </p:nvSpPr>
        <p:spPr>
          <a:xfrm>
            <a:off x="523875" y="147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Area Networks (LANs)</a:t>
            </a:r>
            <a:endParaRPr/>
          </a:p>
        </p:txBody>
      </p:sp>
      <p:pic>
        <p:nvPicPr>
          <p:cNvPr descr="underline_base" id="249" name="Google Shape;2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960437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47675" y="1331912"/>
            <a:ext cx="843915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Bus Topology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medium, referred to as a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 is a single communication line, typically a coaxial cable or optical fiber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devices uses a contention protocol to send over the segment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one device can send at a time for collision not to occur</a:t>
            </a:r>
            <a:endParaRPr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523875" y="147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Area Networks (LANs)</a:t>
            </a:r>
            <a:endParaRPr/>
          </a:p>
        </p:txBody>
      </p:sp>
      <p:pic>
        <p:nvPicPr>
          <p:cNvPr descr="underline_base"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60437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447675" y="1236662"/>
            <a:ext cx="8439150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Bus Topology</a:t>
            </a:r>
            <a:endParaRPr/>
          </a:p>
        </p:txBody>
      </p:sp>
      <p:pic>
        <p:nvPicPr>
          <p:cNvPr descr="6814f9xxx2"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" y="2060575"/>
            <a:ext cx="7637462" cy="3124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63" name="Google Shape;263;p39"/>
          <p:cNvSpPr txBox="1"/>
          <p:nvPr/>
        </p:nvSpPr>
        <p:spPr>
          <a:xfrm>
            <a:off x="1147762" y="5475287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Topology Connecting Multiple Locations   </a:t>
            </a:r>
            <a:endParaRPr/>
          </a:p>
        </p:txBody>
      </p:sp>
      <p:sp>
        <p:nvSpPr>
          <p:cNvPr id="264" name="Google Shape;264;p39"/>
          <p:cNvSpPr txBox="1"/>
          <p:nvPr>
            <p:ph type="title"/>
          </p:nvPr>
        </p:nvSpPr>
        <p:spPr>
          <a:xfrm>
            <a:off x="523875" y="147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Area Networks (LANs)</a:t>
            </a:r>
            <a:endParaRPr/>
          </a:p>
        </p:txBody>
      </p:sp>
      <p:pic>
        <p:nvPicPr>
          <p:cNvPr descr="underline_base" id="265" name="Google Shape;26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960437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447675" y="1268412"/>
            <a:ext cx="8439150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Ring Topology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devices are arranged into a ring, where each device is connected directly to its two neighbors 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two devices to communicate, frames must be passed through all the devices in between 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ring can be unidirectional or bidirectional </a:t>
            </a:r>
            <a:endParaRPr/>
          </a:p>
        </p:txBody>
      </p:sp>
      <p:sp>
        <p:nvSpPr>
          <p:cNvPr id="271" name="Google Shape;271;p40"/>
          <p:cNvSpPr txBox="1"/>
          <p:nvPr>
            <p:ph type="title"/>
          </p:nvPr>
        </p:nvSpPr>
        <p:spPr>
          <a:xfrm>
            <a:off x="523875" y="147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Area Networks (LANs)</a:t>
            </a:r>
            <a:endParaRPr/>
          </a:p>
        </p:txBody>
      </p:sp>
      <p:pic>
        <p:nvPicPr>
          <p:cNvPr descr="underline_base" id="272" name="Google Shape;2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60437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447675" y="1139825"/>
            <a:ext cx="8439150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Star Topology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central devices is connected to all other devices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communication must go through that central device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Fully Connected Topology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direct connection is there between any two devices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topology is rarely used as the general topology of a network; however it may still be utilized for a part of a network (i.e. as in data centers), which will be discussed shortly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8" name="Google Shape;278;p41"/>
          <p:cNvSpPr txBox="1"/>
          <p:nvPr>
            <p:ph type="title"/>
          </p:nvPr>
        </p:nvSpPr>
        <p:spPr>
          <a:xfrm>
            <a:off x="523875" y="147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Area Networks (LANs)</a:t>
            </a:r>
            <a:endParaRPr/>
          </a:p>
        </p:txBody>
      </p:sp>
      <p:pic>
        <p:nvPicPr>
          <p:cNvPr descr="underline_base" id="279" name="Google Shape;2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60437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 Link Control 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447675" y="1284287"/>
            <a:ext cx="84391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LAN standers fit in a layered protocol? 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6814f9xxx3" id="286" name="Google Shape;2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50" y="1990725"/>
            <a:ext cx="4984750" cy="41179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87" name="Google Shape;287;p42"/>
          <p:cNvSpPr txBox="1"/>
          <p:nvPr/>
        </p:nvSpPr>
        <p:spPr>
          <a:xfrm>
            <a:off x="1147762" y="6324600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 Refinement   </a:t>
            </a:r>
            <a:endParaRPr/>
          </a:p>
        </p:txBody>
      </p:sp>
      <p:pic>
        <p:nvPicPr>
          <p:cNvPr descr="underline_base" id="288" name="Google Shape;2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2" y="1036637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447675" y="1363662"/>
            <a:ext cx="8315325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802.3 Ethernet &amp; IEEE 802.5 Token Ring standards are MAC protocols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 different data link protocols can sit above the MAC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of these protocols however have a common ancestor, the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Synchronous Data Link Control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SDLC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protocol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SDLC was designed by IBM in the early 1970s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SDLC was designed as a bit-oriented protocol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prior to SDLC, protocols were byte oriented; that is frames are interpreted as sequence of bytes  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Google Shape;294;p4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 Link Control </a:t>
            </a:r>
            <a:endParaRPr/>
          </a:p>
        </p:txBody>
      </p:sp>
      <p:pic>
        <p:nvPicPr>
          <p:cNvPr descr="underline_base"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" y="1036637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447675" y="1347787"/>
            <a:ext cx="8315325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submitted SDLC to ISO for approval, however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→ ISO created their own standard out of it, which is called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High-level Data Link Control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HDLC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also submitted SDLC to ANSI for acceptance, however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→ ANSI modified and renamed it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Advanced Data Communication Control Procedure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ADCCP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ITU adopted and modified SDLC to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 Access Protocol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LAP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and later to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LAPB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B for Balanced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has then created the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Logical Link Control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LLC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protocol, for LANs, out of HDLC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LLC also allows LANs to connect to other LANs and WANs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1" name="Google Shape;301;p4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 Link Control </a:t>
            </a:r>
            <a:endParaRPr/>
          </a:p>
        </p:txBody>
      </p:sp>
      <p:pic>
        <p:nvPicPr>
          <p:cNvPr descr="underline_base" id="302" name="Google Shape;30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" y="1036637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457200" y="277812"/>
            <a:ext cx="8229600" cy="684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600"/>
              <a:buFont typeface="Pinyon Script"/>
              <a:buNone/>
            </a:pPr>
            <a:r>
              <a:rPr b="0" i="0" lang="en-US" sz="4600" u="none">
                <a:solidFill>
                  <a:srgbClr val="FF9900"/>
                </a:solidFill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Mac Layer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447675" y="1139825"/>
            <a:ext cx="8315325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DHLC and similar protocols describes how devices can exchange frames, independent of the medium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 layer techniques consider the physical medium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formal standards were defined by IEEE: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standard 802.3 –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Ethernet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proposed by Xerox, Intel &amp; DEC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standard 802.4 –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 Bus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proposed by General Motors</a:t>
            </a:r>
            <a:endParaRPr b="1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standard 802.5 –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proposed by IBM</a:t>
            </a:r>
            <a:endParaRPr/>
          </a:p>
        </p:txBody>
      </p:sp>
      <p:pic>
        <p:nvPicPr>
          <p:cNvPr descr="underline_base"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447675" y="1011237"/>
            <a:ext cx="8315325" cy="110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as a bus topology with some form of CSMA/CD contention protocol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today, it is considered as the dominant LAN standard </a:t>
            </a:r>
            <a:endParaRPr/>
          </a:p>
        </p:txBody>
      </p:sp>
      <p:pic>
        <p:nvPicPr>
          <p:cNvPr descr="6814f9xx11" id="316" name="Google Shape;3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62" y="4005262"/>
            <a:ext cx="7342187" cy="2492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17" name="Google Shape;317;p46"/>
          <p:cNvSpPr txBox="1"/>
          <p:nvPr/>
        </p:nvSpPr>
        <p:spPr>
          <a:xfrm>
            <a:off x="1214437" y="6523037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Ethernet Connection</a:t>
            </a:r>
            <a:endParaRPr/>
          </a:p>
        </p:txBody>
      </p:sp>
      <p:pic>
        <p:nvPicPr>
          <p:cNvPr descr="underline_base" id="318" name="Google Shape;31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51 metcalfe-enet" id="319" name="Google Shape;31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5500" y="2047875"/>
            <a:ext cx="3389312" cy="1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1860550" y="2636837"/>
            <a:ext cx="26955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Metcalfe’s Ethernet sketch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Recall: Analog &amp; Digital Signals 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235325" y="6081712"/>
            <a:ext cx="2089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&amp; Analog Signals</a:t>
            </a:r>
            <a:endParaRPr/>
          </a:p>
        </p:txBody>
      </p:sp>
      <p:pic>
        <p:nvPicPr>
          <p:cNvPr descr="underline_base"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490537" y="1449387"/>
            <a:ext cx="67770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let us recall: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and digital signals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signal encodings</a:t>
            </a:r>
            <a:endParaRPr b="0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gital-analog.png"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00" y="2800350"/>
            <a:ext cx="8240712" cy="31511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82" name="Google Shape;182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Layer 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447675" y="1139825"/>
            <a:ext cx="8315325" cy="259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transceiver’s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primary purpose is to create an interface between the computer and the cable </a:t>
            </a:r>
            <a:endParaRPr/>
          </a:p>
          <a:p>
            <a:pPr indent="-268605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of its main functions is to transmit bits onto the cable using CSMA/CD contention</a:t>
            </a:r>
            <a:endParaRPr/>
          </a:p>
          <a:p>
            <a:pPr indent="-268605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connection to the network interface card is through a </a:t>
            </a:r>
            <a:r>
              <a:rPr b="1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transceiver cable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sometimes referred to as </a:t>
            </a:r>
            <a:r>
              <a:rPr b="1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Attachment Unit Interface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AUI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cable</a:t>
            </a:r>
            <a:endParaRPr/>
          </a:p>
          <a:p>
            <a:pPr indent="-268605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communicate with several devices through a multiplexer 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592137" y="6291262"/>
            <a:ext cx="3943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Transceiver</a:t>
            </a:r>
            <a:endParaRPr/>
          </a:p>
        </p:txBody>
      </p:sp>
      <p:pic>
        <p:nvPicPr>
          <p:cNvPr descr="planet_ethernet_transceiver" id="327" name="Google Shape;32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475" y="4017962"/>
            <a:ext cx="2887662" cy="22272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transceiver3" id="328" name="Google Shape;32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100" y="3748087"/>
            <a:ext cx="2857500" cy="28479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29" name="Google Shape;329;p47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30" name="Google Shape;33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447675" y="1139825"/>
            <a:ext cx="8315325" cy="224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interface card (NIC)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contains the logic necessary to buffer data and move it between the transceiver and the computer’s memory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also recognizes frames on the LAN that is destined for its computer</a:t>
            </a:r>
            <a:endParaRPr/>
          </a:p>
        </p:txBody>
      </p:sp>
      <p:sp>
        <p:nvSpPr>
          <p:cNvPr id="336" name="Google Shape;336;p48"/>
          <p:cNvSpPr txBox="1"/>
          <p:nvPr/>
        </p:nvSpPr>
        <p:spPr>
          <a:xfrm>
            <a:off x="2354262" y="6351587"/>
            <a:ext cx="3943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Interface Cards</a:t>
            </a:r>
            <a:endParaRPr/>
          </a:p>
        </p:txBody>
      </p:sp>
      <p:pic>
        <p:nvPicPr>
          <p:cNvPr descr="NIC" id="337" name="Google Shape;33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850" y="3378200"/>
            <a:ext cx="3678237" cy="28686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38" name="Google Shape;338;p48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39" name="Google Shape;33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3387725"/>
            <a:ext cx="2803525" cy="2873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activities of sending from one machine to another: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</a:t>
            </a:r>
            <a:r>
              <a:rPr b="1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the sending end:</a:t>
            </a:r>
            <a:endParaRPr b="1" i="1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put packet into memory and signal NIC through internal bus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NIC creates correct frame format &amp; stores packet into data field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NIC waits for a transceiver signal that the segment is clear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this signal is received, NIC send the frame to the transceiver, which forwards it, as bits, onto the cable then listens for collision 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no collision, transceiver informs NIC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collision occurs, NIC uses binary exponential backoff algorithm to determine when it should try again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number of retry attempts is exhausted, NIC signals network software, which in turn signals the error to the user</a:t>
            </a:r>
            <a:endParaRPr/>
          </a:p>
          <a:p>
            <a:pPr indent="-268605" lvl="0" marL="34290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6" name="Google Shape;346;p49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47" name="Google Shape;3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447675" y="963612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activities of sending from one machine to another (continue…):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the receiving end: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transceiver monitors cable traffic, gets the frames and route them to NIC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NIC performs CRC error check and if the frame is error free, then check the destination address 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destination address matches the machine of that NIC, then NIC extracts the packet from the frame, buffer it and sends an interrupt to the CPU  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machine executes network software and determines whether the packet should be accepted according to the used flow control algorithm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all okay, the computer receives the packet; otherwise the network software responds according to the protocol at the next higher layer </a:t>
            </a:r>
            <a:endParaRPr/>
          </a:p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54" name="Google Shape;3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447675" y="1011237"/>
            <a:ext cx="84550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Char char="❖"/>
            </a:pPr>
            <a:r>
              <a:rPr b="0" i="0" lang="en-US" sz="17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since signals degrade over distance, the original standard set the maximum length of the segment to 500 meters </a:t>
            </a:r>
            <a:endParaRPr/>
          </a:p>
          <a:p>
            <a:pPr indent="-272732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Char char="❖"/>
            </a:pPr>
            <a:r>
              <a:rPr b="0" i="0" lang="en-US" sz="17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many situations, this limit is smaller than the distance needed</a:t>
            </a:r>
            <a:endParaRPr/>
          </a:p>
          <a:p>
            <a:pPr indent="-272732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Char char="❖"/>
            </a:pPr>
            <a:r>
              <a:rPr b="0" i="0" lang="en-US" sz="17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problem was resolved by allowing multiple segments to be connected through repeaters </a:t>
            </a:r>
            <a:endParaRPr/>
          </a:p>
          <a:p>
            <a:pPr indent="-272732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Char char="❖"/>
            </a:pPr>
            <a:r>
              <a:rPr b="0" i="0" lang="en-US" sz="17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repeater receives the signal, regenerates and retransmits it</a:t>
            </a:r>
            <a:endParaRPr/>
          </a:p>
          <a:p>
            <a:pPr indent="-272732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105"/>
              <a:buFont typeface="Noto Sans Symbols"/>
              <a:buChar char="❖"/>
            </a:pPr>
            <a:r>
              <a:rPr b="0" i="0" lang="en-US" sz="17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standard states that the maximum number of repeaters between any two devices is 4</a:t>
            </a:r>
            <a:endParaRPr/>
          </a:p>
        </p:txBody>
      </p:sp>
      <p:pic>
        <p:nvPicPr>
          <p:cNvPr descr="6814f9xx12" id="360" name="Google Shape;3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" y="4533900"/>
            <a:ext cx="6164262" cy="18240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61" name="Google Shape;361;p51"/>
          <p:cNvSpPr txBox="1"/>
          <p:nvPr/>
        </p:nvSpPr>
        <p:spPr>
          <a:xfrm>
            <a:off x="469900" y="6454775"/>
            <a:ext cx="5480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Two Segments</a:t>
            </a:r>
            <a:endParaRPr/>
          </a:p>
        </p:txBody>
      </p:sp>
      <p:pic>
        <p:nvPicPr>
          <p:cNvPr descr="8-port-repeater" id="362" name="Google Shape;36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137" y="4527550"/>
            <a:ext cx="2405062" cy="1803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63" name="Google Shape;363;p51"/>
          <p:cNvSpPr txBox="1"/>
          <p:nvPr/>
        </p:nvSpPr>
        <p:spPr>
          <a:xfrm>
            <a:off x="6362700" y="6346825"/>
            <a:ext cx="1276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</a:t>
            </a:r>
            <a:endParaRPr/>
          </a:p>
        </p:txBody>
      </p:sp>
      <p:sp>
        <p:nvSpPr>
          <p:cNvPr id="364" name="Google Shape;364;p51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65" name="Google Shape;36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447675" y="1139825"/>
            <a:ext cx="8315325" cy="519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Format</a:t>
            </a:r>
            <a:endParaRPr/>
          </a:p>
        </p:txBody>
      </p:sp>
      <p:sp>
        <p:nvSpPr>
          <p:cNvPr id="371" name="Google Shape;371;p52"/>
          <p:cNvSpPr txBox="1"/>
          <p:nvPr/>
        </p:nvSpPr>
        <p:spPr>
          <a:xfrm>
            <a:off x="1668462" y="3021012"/>
            <a:ext cx="5480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Frame Format</a:t>
            </a:r>
            <a:endParaRPr/>
          </a:p>
        </p:txBody>
      </p:sp>
      <p:pic>
        <p:nvPicPr>
          <p:cNvPr descr="6814f9xx13" id="372" name="Google Shape;3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75" y="1573212"/>
            <a:ext cx="8437562" cy="12890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6814f9xx14" id="373" name="Google Shape;37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212" y="3549650"/>
            <a:ext cx="6456362" cy="2187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74" name="Google Shape;374;p52"/>
          <p:cNvSpPr txBox="1"/>
          <p:nvPr/>
        </p:nvSpPr>
        <p:spPr>
          <a:xfrm>
            <a:off x="1670050" y="5983287"/>
            <a:ext cx="5480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Time to Detect a Collision </a:t>
            </a:r>
            <a:endParaRPr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76" name="Google Shape;37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lower bound of data bytes?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maximum segment size with maximum repeaters: 500 * (4 + 1) = 2500 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signals travel on a copper wire with a speed of about 200 m / µsec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takes about 12.5 µsec to travel from one end to another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time to travel and come back is 25 µsec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considering the different delays due to collision and repeaters processing for both the signal and the noise, worst case was set as double that time, which is 50 µsec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frame must take at least 50 µsec to send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10Mbps (10 bits/µsec) rate, the device needs to send 500 bits in 50 µsec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was rounded, for safety, to 512 bits or 64 bytes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→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finally, the data lower bound was set to 46 bytes to make sure that the frame will be large enough for CSMA/CD to work correctly </a:t>
            </a:r>
            <a:endParaRPr/>
          </a:p>
        </p:txBody>
      </p:sp>
      <p:sp>
        <p:nvSpPr>
          <p:cNvPr id="382" name="Google Shape;382;p53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83" name="Google Shape;38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ThickNet, ThinNet &amp; Hubs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original implementation of the Ethernet used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10Base5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cable (a wide cable of 10 mm diameter); this was referred to as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ThickNet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ThickNet had the advantage of allowing one segment to be up to 500 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the size of the wire represented a major disadvantage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alternatively, transceiver logics were placed on NIC, and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10Base2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(a much thinner wire, referred to as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ThinNet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replaced 10Base5 wire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ThinNet however has a higher resistance and so it allows a maximum segment size of 185 m</a:t>
            </a:r>
            <a:endParaRPr/>
          </a:p>
        </p:txBody>
      </p:sp>
      <p:pic>
        <p:nvPicPr>
          <p:cNvPr descr="6814f9xx15" id="389" name="Google Shape;38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4243387"/>
            <a:ext cx="7588250" cy="16335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390" name="Google Shape;390;p54"/>
          <p:cNvSpPr txBox="1"/>
          <p:nvPr/>
        </p:nvSpPr>
        <p:spPr>
          <a:xfrm>
            <a:off x="1670050" y="5983287"/>
            <a:ext cx="5480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ThinNet Connections Using T-Connector  </a:t>
            </a:r>
            <a:endParaRPr/>
          </a:p>
        </p:txBody>
      </p:sp>
      <p:sp>
        <p:nvSpPr>
          <p:cNvPr id="391" name="Google Shape;391;p54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392" name="Google Shape;39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447675" y="1139825"/>
            <a:ext cx="8315325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ThickNet, ThinNet &amp; Hubs</a:t>
            </a:r>
            <a:endParaRPr/>
          </a:p>
        </p:txBody>
      </p:sp>
      <p:sp>
        <p:nvSpPr>
          <p:cNvPr id="398" name="Google Shape;398;p55"/>
          <p:cNvSpPr txBox="1"/>
          <p:nvPr/>
        </p:nvSpPr>
        <p:spPr>
          <a:xfrm>
            <a:off x="885825" y="4918075"/>
            <a:ext cx="3141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10Base2 T-Connector  </a:t>
            </a:r>
            <a:endParaRPr/>
          </a:p>
        </p:txBody>
      </p:sp>
      <p:pic>
        <p:nvPicPr>
          <p:cNvPr descr="10base2_t-piece" id="399" name="Google Shape;39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2" y="2498725"/>
            <a:ext cx="3603625" cy="22479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transceiver-2" id="400" name="Google Shape;40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3412" y="2430462"/>
            <a:ext cx="3527425" cy="2314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01" name="Google Shape;401;p55"/>
          <p:cNvSpPr txBox="1"/>
          <p:nvPr/>
        </p:nvSpPr>
        <p:spPr>
          <a:xfrm>
            <a:off x="4556125" y="4957762"/>
            <a:ext cx="3294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Transceiver Settings  </a:t>
            </a:r>
            <a:endParaRPr/>
          </a:p>
        </p:txBody>
      </p:sp>
      <p:sp>
        <p:nvSpPr>
          <p:cNvPr id="402" name="Google Shape;402;p55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403" name="Google Shape;40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ThickNet, ThinNet &amp; Hubs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Hub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sometimes referred to as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multiport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repeaters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is a device with many ports; each connects to a device using 10BaseT cable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hub can also be connected to another hub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that, Ethernet has no longer a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physical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bus topology; so how does this affect the NICs, CSMA/CD mechanism, …etc.?  </a:t>
            </a:r>
            <a:endParaRPr/>
          </a:p>
        </p:txBody>
      </p:sp>
      <p:sp>
        <p:nvSpPr>
          <p:cNvPr id="409" name="Google Shape;409;p56"/>
          <p:cNvSpPr txBox="1"/>
          <p:nvPr/>
        </p:nvSpPr>
        <p:spPr>
          <a:xfrm>
            <a:off x="492125" y="6303962"/>
            <a:ext cx="5480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PCs with a Hub  </a:t>
            </a:r>
            <a:endParaRPr/>
          </a:p>
        </p:txBody>
      </p:sp>
      <p:pic>
        <p:nvPicPr>
          <p:cNvPr descr="6814f9xx16" id="410" name="Google Shape;4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3101975"/>
            <a:ext cx="5457825" cy="31813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10baseT-cat5" id="411" name="Google Shape;41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1087" y="3281362"/>
            <a:ext cx="2589212" cy="26558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12" name="Google Shape;412;p56"/>
          <p:cNvSpPr txBox="1"/>
          <p:nvPr/>
        </p:nvSpPr>
        <p:spPr>
          <a:xfrm>
            <a:off x="6323012" y="6040437"/>
            <a:ext cx="212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 Cable  </a:t>
            </a:r>
            <a:endParaRPr/>
          </a:p>
        </p:txBody>
      </p:sp>
      <p:sp>
        <p:nvSpPr>
          <p:cNvPr id="413" name="Google Shape;413;p56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endParaRPr/>
          </a:p>
        </p:txBody>
      </p:sp>
      <p:pic>
        <p:nvPicPr>
          <p:cNvPr descr="underline_base" id="414" name="Google Shape;41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637" y="877887"/>
            <a:ext cx="2133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Encoding Schemes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600200"/>
            <a:ext cx="8439150" cy="363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There are 10 types of people;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		those who know binary and those who do not.</a:t>
            </a:r>
            <a:endParaRPr b="0" i="1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digital data are represented by a sequence of 1s &amp; 0s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refer to a high electrical voltage, and 0 refers to a low electrical voltage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major digital encoding schemes exist: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Non-Return to Zero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(NRZ)</a:t>
            </a:r>
            <a:r>
              <a:rPr b="1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Encoding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Manchester Encoding</a:t>
            </a:r>
            <a:endParaRPr/>
          </a:p>
        </p:txBody>
      </p:sp>
      <p:pic>
        <p:nvPicPr>
          <p:cNvPr descr="underline_base"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802.3u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change in the MAC layer details from 10Mbps Ethernet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10Base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runs mainly over coaxial cables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100Base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however runs over optical fibers, UTP or STP and uses star topology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of the fast Ethernet standards are: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100BaseTX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100BaseT4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100BaseFX</a:t>
            </a:r>
            <a:endParaRPr/>
          </a:p>
        </p:txBody>
      </p:sp>
      <p:pic>
        <p:nvPicPr>
          <p:cNvPr descr="underline_base"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100BaseTX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run over category 5 UTP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10Base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used Manchester coding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same Manchester coding but with a higher frequency would result in higher rate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higher frequency however over UTP produced a lot of interference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NRZI was an option that was finally ruled out due to its synchronization problems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instead, 100BaseTX used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4B/5B Encoding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Google Shape;427;p58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4B/5B encoding replaces every ½ byte (4 bits) with 5 bits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string such as: 1010-0010-0000-0000-0000-0000 is hence replaced by: 10110-10100-11110-11110-11110-11110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advantage of that 4B to 5B transformation? </a:t>
            </a:r>
            <a:endParaRPr/>
          </a:p>
        </p:txBody>
      </p:sp>
      <p:pic>
        <p:nvPicPr>
          <p:cNvPr descr="img377" id="434" name="Google Shape;43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750" y="3263900"/>
            <a:ext cx="12763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9"/>
          <p:cNvSpPr txBox="1"/>
          <p:nvPr/>
        </p:nvSpPr>
        <p:spPr>
          <a:xfrm>
            <a:off x="1798637" y="5146675"/>
            <a:ext cx="212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Using 4B/5B  </a:t>
            </a:r>
            <a:endParaRPr/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37" name="Google Shape;43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/>
          <p:nvPr>
            <p:ph idx="1" type="body"/>
          </p:nvPr>
        </p:nvSpPr>
        <p:spPr>
          <a:xfrm>
            <a:off x="447675" y="1347787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4B/5B, it was possible to use NRZI instead of Manchester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 NRZI still produced noise over UTP even with lower-frequency signal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reduce the signal, a new signaling scheme, called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Multilevel Line Transmission-Three Levels (MLT-3)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was used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MLT-3 defines 3 state signals: -1, 0 &amp; +1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bit is 0 → MLT-3 remains at current state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bit is 1 → MLT-3 moves to the next state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3" name="Google Shape;443;p60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44" name="Google Shape;4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6814f9xx17" id="450" name="Google Shape;4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2606675"/>
            <a:ext cx="8208962" cy="20780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51" name="Google Shape;451;p61"/>
          <p:cNvSpPr txBox="1"/>
          <p:nvPr/>
        </p:nvSpPr>
        <p:spPr>
          <a:xfrm>
            <a:off x="1293812" y="4918075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Multilevel Line Transmission–Tree Levels (MLT-3)   </a:t>
            </a:r>
            <a:endParaRPr/>
          </a:p>
        </p:txBody>
      </p:sp>
      <p:sp>
        <p:nvSpPr>
          <p:cNvPr id="452" name="Google Shape;452;p61"/>
          <p:cNvSpPr txBox="1"/>
          <p:nvPr/>
        </p:nvSpPr>
        <p:spPr>
          <a:xfrm>
            <a:off x="600075" y="12922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good is MLT-3 compared to Manchester coding? </a:t>
            </a:r>
            <a:endParaRPr/>
          </a:p>
        </p:txBody>
      </p:sp>
      <p:sp>
        <p:nvSpPr>
          <p:cNvPr id="453" name="Google Shape;453;p61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54" name="Google Shape;45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100BaseFX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run over optical fiber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100BaseTX, using UTP, has a maximum length of 100 meter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100BaseFX has a maximum length of 2 KM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still uses 4B/5B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NRZI is used instead of MLT-3 since optical fiber does not have the frequency constraint of UTP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0" name="Google Shape;460;p62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61" name="Google Shape;46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6000"/>
              <a:buFont typeface="Pinyon Script"/>
              <a:buNone/>
            </a:pPr>
            <a:r>
              <a:rPr b="0" i="0" lang="en-US" sz="6000" u="none">
                <a:solidFill>
                  <a:srgbClr val="FF9900"/>
                </a:solidFill>
                <a:latin typeface="Pinyon Script"/>
                <a:ea typeface="Pinyon Script"/>
                <a:cs typeface="Pinyon Script"/>
                <a:sym typeface="Pinyon Script"/>
              </a:rPr>
              <a:t>F</a:t>
            </a:r>
            <a:r>
              <a:rPr b="0" i="0" lang="en-US" sz="4600" u="none">
                <a:solidFill>
                  <a:srgbClr val="FF9900"/>
                </a:solidFill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b="0" i="0" lang="en-US" sz="4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ast Ethernet (100Mbps) </a:t>
            </a:r>
            <a:endParaRPr/>
          </a:p>
        </p:txBody>
      </p:sp>
      <p:sp>
        <p:nvSpPr>
          <p:cNvPr id="467" name="Google Shape;467;p63"/>
          <p:cNvSpPr txBox="1"/>
          <p:nvPr>
            <p:ph idx="1" type="body"/>
          </p:nvPr>
        </p:nvSpPr>
        <p:spPr>
          <a:xfrm>
            <a:off x="447675" y="1139825"/>
            <a:ext cx="8315325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100BaseT4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run over category 3 UTP (voice-grade wire) </a:t>
            </a:r>
            <a:endParaRPr/>
          </a:p>
        </p:txBody>
      </p:sp>
      <p:pic>
        <p:nvPicPr>
          <p:cNvPr descr="cat3utp" id="468" name="Google Shape;46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2324100"/>
            <a:ext cx="3810000" cy="22987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69" name="Google Shape;469;p63"/>
          <p:cNvSpPr txBox="1"/>
          <p:nvPr/>
        </p:nvSpPr>
        <p:spPr>
          <a:xfrm>
            <a:off x="528637" y="4976812"/>
            <a:ext cx="3640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3 UTP</a:t>
            </a:r>
            <a:endParaRPr/>
          </a:p>
        </p:txBody>
      </p:sp>
      <p:sp>
        <p:nvSpPr>
          <p:cNvPr id="470" name="Google Shape;470;p63"/>
          <p:cNvSpPr txBox="1"/>
          <p:nvPr/>
        </p:nvSpPr>
        <p:spPr>
          <a:xfrm>
            <a:off x="4959350" y="4968875"/>
            <a:ext cx="3640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5 UTP</a:t>
            </a:r>
            <a:endParaRPr/>
          </a:p>
        </p:txBody>
      </p:sp>
      <p:pic>
        <p:nvPicPr>
          <p:cNvPr descr="cat5utp-2" id="471" name="Google Shape;47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4200" y="2314575"/>
            <a:ext cx="4573587" cy="23034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100BaseT4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utilization of cat 3 UTP facilitated upgrades from 10Base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Fast Ethernet without requiring new wiring 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cat 3 UTP is even more susceptible to noise than cat 5 UTP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overcome the problem, 100BaseT4 continue to use MLT-3 encoding but over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8B/6T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encoding scheme (rather than 4B/5B) </a:t>
            </a:r>
            <a:endParaRPr/>
          </a:p>
        </p:txBody>
      </p:sp>
      <p:sp>
        <p:nvSpPr>
          <p:cNvPr id="477" name="Google Shape;477;p64"/>
          <p:cNvSpPr txBox="1"/>
          <p:nvPr/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78" name="Google Shape;47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100BaseT4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8B/6T associates each byte (8 bits) with a unique string of 6 ternary values, called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trits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 bits → 2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256 possible strings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 trits → 3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729 possible trits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of the 256 strings can then be associated with a unique trit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trit is then represented by a signal of a +, 0 &amp; - combination </a:t>
            </a:r>
            <a:endParaRPr/>
          </a:p>
        </p:txBody>
      </p:sp>
      <p:sp>
        <p:nvSpPr>
          <p:cNvPr id="484" name="Google Shape;484;p65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85" name="Google Shape;48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447675" y="1139825"/>
            <a:ext cx="8315325" cy="250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100BaseT4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(Hex)	(Binary)		8B/6T Code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			0000 0000		+-00+-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			0000 0001		0+-+-0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..................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0E			0000 1110		-+0-0+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..................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			1111 1110		-+0+00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			1111 1111		+0-+00</a:t>
            </a:r>
            <a:endParaRPr/>
          </a:p>
        </p:txBody>
      </p:sp>
      <p:sp>
        <p:nvSpPr>
          <p:cNvPr id="491" name="Google Shape;491;p66"/>
          <p:cNvSpPr txBox="1"/>
          <p:nvPr/>
        </p:nvSpPr>
        <p:spPr>
          <a:xfrm>
            <a:off x="1206500" y="6423025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8B/6T Encoding 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1239837" y="3486150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8B/6T Encoding Table</a:t>
            </a:r>
            <a:endParaRPr/>
          </a:p>
        </p:txBody>
      </p:sp>
      <p:pic>
        <p:nvPicPr>
          <p:cNvPr descr="6814f9xx19" id="493" name="Google Shape;49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3954462"/>
            <a:ext cx="6929437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6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495" name="Google Shape;49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Encoding Schemes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(continue...)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325562"/>
            <a:ext cx="8439150" cy="363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NRZ Encoding</a:t>
            </a:r>
            <a:endParaRPr b="0" i="0" sz="6000" u="non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0 voltage is transmitted by raising the voltage level high, while 1 is transmitted by using a low voltage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nrz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2655887"/>
            <a:ext cx="5080000" cy="2768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97" name="Google Shape;197;p31"/>
          <p:cNvSpPr txBox="1"/>
          <p:nvPr/>
        </p:nvSpPr>
        <p:spPr>
          <a:xfrm>
            <a:off x="3663950" y="5592762"/>
            <a:ext cx="1349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NRZ Encoding</a:t>
            </a:r>
            <a:endParaRPr/>
          </a:p>
        </p:txBody>
      </p:sp>
      <p:pic>
        <p:nvPicPr>
          <p:cNvPr descr="underline_base" id="198" name="Google Shape;1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100BaseT4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8B/6T, 8 bits are transmitted using 6 intervals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although this is a frequency reduction of 25%, this is not enough to send without noise of cat 3 UTP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allow 100Mbps, 3 of the 4 UTP pairs are used for parallel transmission while the last one is used to sense collision  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of the wires carries less trits (less frequency), so cat 3 UTP can handle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three pairs to send allows the needed 100Mbps (actually 75 M trits/second) 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disadvantage is that 100BaseT4 can not operate in full-duplex mode </a:t>
            </a:r>
            <a:endParaRPr/>
          </a:p>
        </p:txBody>
      </p:sp>
      <p:sp>
        <p:nvSpPr>
          <p:cNvPr id="501" name="Google Shape;501;p67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502" name="Google Shape;50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"/>
          <p:cNvSpPr txBox="1"/>
          <p:nvPr>
            <p:ph idx="1" type="body"/>
          </p:nvPr>
        </p:nvSpPr>
        <p:spPr>
          <a:xfrm>
            <a:off x="447675" y="1268412"/>
            <a:ext cx="831532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100BaseT4</a:t>
            </a:r>
            <a:endParaRPr/>
          </a:p>
        </p:txBody>
      </p:sp>
      <p:sp>
        <p:nvSpPr>
          <p:cNvPr id="508" name="Google Shape;508;p68"/>
          <p:cNvSpPr txBox="1"/>
          <p:nvPr/>
        </p:nvSpPr>
        <p:spPr>
          <a:xfrm>
            <a:off x="1206500" y="6243637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Data on 100BaseT4 over Four Wire Pairs </a:t>
            </a:r>
            <a:endParaRPr/>
          </a:p>
        </p:txBody>
      </p:sp>
      <p:pic>
        <p:nvPicPr>
          <p:cNvPr descr="6814f9xx20" id="509" name="Google Shape;50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2630487"/>
            <a:ext cx="8253412" cy="29924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510" name="Google Shape;510;p68"/>
          <p:cNvSpPr txBox="1"/>
          <p:nvPr>
            <p:ph type="title"/>
          </p:nvPr>
        </p:nvSpPr>
        <p:spPr>
          <a:xfrm>
            <a:off x="457200" y="277812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Ethernet (100Mbps) </a:t>
            </a:r>
            <a:endParaRPr/>
          </a:p>
        </p:txBody>
      </p:sp>
      <p:pic>
        <p:nvPicPr>
          <p:cNvPr descr="underline_base" id="511" name="Google Shape;51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type="title"/>
          </p:nvPr>
        </p:nvSpPr>
        <p:spPr>
          <a:xfrm>
            <a:off x="457200" y="277812"/>
            <a:ext cx="8229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Gigabit Ethernet</a:t>
            </a:r>
            <a:endParaRPr/>
          </a:p>
        </p:txBody>
      </p:sp>
      <p:sp>
        <p:nvSpPr>
          <p:cNvPr id="517" name="Google Shape;517;p69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1000 Mbps rate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run over both fiber optics and copper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supports both full-duplex and half-duplex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1000BaseSX &amp; 1000BaseLX run over optical fiber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1000BaseT &amp; 1000BaseCX run over copper wires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2002,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Gigabit Ethernet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was developed by IEEE802.3ae task force</a:t>
            </a:r>
            <a:endParaRPr/>
          </a:p>
        </p:txBody>
      </p:sp>
      <p:pic>
        <p:nvPicPr>
          <p:cNvPr descr="underline_base" id="518" name="Google Shape;51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898525"/>
            <a:ext cx="3422650" cy="16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sp>
        <p:nvSpPr>
          <p:cNvPr id="524" name="Google Shape;524;p70"/>
          <p:cNvSpPr txBox="1"/>
          <p:nvPr>
            <p:ph idx="1" type="body"/>
          </p:nvPr>
        </p:nvSpPr>
        <p:spPr>
          <a:xfrm>
            <a:off x="447675" y="1139825"/>
            <a:ext cx="83153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standard 802.5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6814f9xx25" id="525" name="Google Shape;52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350" y="1719262"/>
            <a:ext cx="5508625" cy="43767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526" name="Google Shape;526;p70"/>
          <p:cNvSpPr txBox="1"/>
          <p:nvPr/>
        </p:nvSpPr>
        <p:spPr>
          <a:xfrm>
            <a:off x="1206500" y="6243637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Network &amp; Circulating Token </a:t>
            </a:r>
            <a:endParaRPr/>
          </a:p>
        </p:txBody>
      </p:sp>
      <p:pic>
        <p:nvPicPr>
          <p:cNvPr descr="underline_base" id="527" name="Google Shape;52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 txBox="1"/>
          <p:nvPr>
            <p:ph idx="1" type="body"/>
          </p:nvPr>
        </p:nvSpPr>
        <p:spPr>
          <a:xfrm>
            <a:off x="447675" y="1139825"/>
            <a:ext cx="8315325" cy="50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Differential Manchester encoding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date rates are listed at 1Mbps &amp; 4 Mbps (although IBM token rings support 4, 16 &amp; 100 Mbps rates) 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issues: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frames are transmitted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rings are claimed and released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happen if a device fails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tokens and data frames can be distinguished </a:t>
            </a:r>
            <a:endParaRPr/>
          </a:p>
        </p:txBody>
      </p:sp>
      <p:sp>
        <p:nvSpPr>
          <p:cNvPr id="533" name="Google Shape;533;p71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pic>
        <p:nvPicPr>
          <p:cNvPr descr="underline_base" id="534" name="Google Shape;53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>
            <p:ph idx="1" type="body"/>
          </p:nvPr>
        </p:nvSpPr>
        <p:spPr>
          <a:xfrm>
            <a:off x="447675" y="1139825"/>
            <a:ext cx="8315325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Token &amp; Frame Formats </a:t>
            </a:r>
            <a:endParaRPr/>
          </a:p>
        </p:txBody>
      </p:sp>
      <p:pic>
        <p:nvPicPr>
          <p:cNvPr descr="6814f9xx26" id="540" name="Google Shape;54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37" y="1558925"/>
            <a:ext cx="6321425" cy="49196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541" name="Google Shape;541;p72"/>
          <p:cNvSpPr txBox="1"/>
          <p:nvPr/>
        </p:nvSpPr>
        <p:spPr>
          <a:xfrm>
            <a:off x="1206500" y="6500812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and Frame Formats</a:t>
            </a:r>
            <a:endParaRPr/>
          </a:p>
        </p:txBody>
      </p:sp>
      <p:sp>
        <p:nvSpPr>
          <p:cNvPr id="542" name="Google Shape;542;p72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pic>
        <p:nvPicPr>
          <p:cNvPr descr="underline_base" id="543" name="Google Shape;54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Reserving &amp; Claiming Tokens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 can be passed from the one that just used it to its neighbor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scheme has its advantages and disadvantages  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device is assigned an internal priority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token is also assigned a priority level; a device can claim the token if its priority is greater than the token priority level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initially, the token priority is set to 0. The priority then changes by the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reservation system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which is responsible for reserving tokens and assigning priorities </a:t>
            </a:r>
            <a:endParaRPr/>
          </a:p>
        </p:txBody>
      </p:sp>
      <p:sp>
        <p:nvSpPr>
          <p:cNvPr id="549" name="Google Shape;549;p73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pic>
        <p:nvPicPr>
          <p:cNvPr descr="underline_base" id="550" name="Google Shape;55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"/>
          <p:cNvSpPr txBox="1"/>
          <p:nvPr>
            <p:ph idx="1" type="body"/>
          </p:nvPr>
        </p:nvSpPr>
        <p:spPr>
          <a:xfrm>
            <a:off x="447675" y="1139825"/>
            <a:ext cx="8315325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Ring Maintenance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 problems are possible, for example,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 may be damaged due to noise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Token may be lost if the device that has it crashes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of the devices is defined as a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monitor station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of the problems, such as detection of an orphan frame or detection of a lost token, can be handled by the monitor station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other problems cannot be handled by the monitor station, such as a break in the ring or if the device that malfunctioning is the monitor itself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these problems are handled using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frames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556" name="Google Shape;556;p74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pic>
        <p:nvPicPr>
          <p:cNvPr descr="underline_base" id="557" name="Google Shape;55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5"/>
          <p:cNvSpPr txBox="1"/>
          <p:nvPr>
            <p:ph idx="1" type="body"/>
          </p:nvPr>
        </p:nvSpPr>
        <p:spPr>
          <a:xfrm>
            <a:off x="447675" y="1139825"/>
            <a:ext cx="8315325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Ring Maintenance 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FC byte defines the frame’s function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0001		Express buffer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0010		Beacon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0011		Claim token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0100		Ring purge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0101		Active monitor present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0110		Standby monitor present</a:t>
            </a:r>
            <a:endParaRPr/>
          </a:p>
        </p:txBody>
      </p:sp>
      <p:sp>
        <p:nvSpPr>
          <p:cNvPr id="563" name="Google Shape;563;p75"/>
          <p:cNvSpPr txBox="1"/>
          <p:nvPr/>
        </p:nvSpPr>
        <p:spPr>
          <a:xfrm>
            <a:off x="893762" y="5541962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Control Frames </a:t>
            </a:r>
            <a:endParaRPr/>
          </a:p>
        </p:txBody>
      </p:sp>
      <p:sp>
        <p:nvSpPr>
          <p:cNvPr id="564" name="Google Shape;564;p75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pic>
        <p:nvPicPr>
          <p:cNvPr descr="underline_base" id="565" name="Google Shape;56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/>
          <p:nvPr>
            <p:ph idx="1" type="body"/>
          </p:nvPr>
        </p:nvSpPr>
        <p:spPr>
          <a:xfrm>
            <a:off x="447675" y="1139825"/>
            <a:ext cx="8315325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Ring Maintenance</a:t>
            </a: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endParaRPr/>
          </a:p>
        </p:txBody>
      </p:sp>
      <p:sp>
        <p:nvSpPr>
          <p:cNvPr id="571" name="Google Shape;571;p76"/>
          <p:cNvSpPr txBox="1"/>
          <p:nvPr/>
        </p:nvSpPr>
        <p:spPr>
          <a:xfrm>
            <a:off x="1390650" y="6135687"/>
            <a:ext cx="6207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Locating a Ring Break </a:t>
            </a:r>
            <a:endParaRPr/>
          </a:p>
        </p:txBody>
      </p:sp>
      <p:pic>
        <p:nvPicPr>
          <p:cNvPr descr="6814f9xx29" id="572" name="Google Shape;57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637" y="1930400"/>
            <a:ext cx="5676900" cy="40798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573" name="Google Shape;573;p76"/>
          <p:cNvSpPr txBox="1"/>
          <p:nvPr>
            <p:ph type="title"/>
          </p:nvPr>
        </p:nvSpPr>
        <p:spPr>
          <a:xfrm>
            <a:off x="457200" y="277812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endParaRPr/>
          </a:p>
        </p:txBody>
      </p:sp>
      <p:pic>
        <p:nvPicPr>
          <p:cNvPr descr="underline_base" id="574" name="Google Shape;57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325562"/>
            <a:ext cx="8439150" cy="363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NRZI</a:t>
            </a:r>
            <a:r>
              <a:rPr b="1" i="0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Encoding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alternative to NRZ is NRZI (Inverted)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voltage changes only when a 1 is to be sent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3460750" y="5556250"/>
            <a:ext cx="13985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NRZI Encoding</a:t>
            </a:r>
            <a:endParaRPr/>
          </a:p>
        </p:txBody>
      </p:sp>
      <p:pic>
        <p:nvPicPr>
          <p:cNvPr descr="nrzi"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350" y="3021012"/>
            <a:ext cx="5080000" cy="2336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06" name="Google Shape;206;p3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Encoding Schemes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(continue...)</a:t>
            </a:r>
            <a:endParaRPr/>
          </a:p>
        </p:txBody>
      </p:sp>
      <p:pic>
        <p:nvPicPr>
          <p:cNvPr descr="underline_base" id="207" name="Google Shape;2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</a:t>
            </a:r>
            <a:endParaRPr/>
          </a:p>
        </p:txBody>
      </p:sp>
      <p:sp>
        <p:nvSpPr>
          <p:cNvPr id="580" name="Google Shape;580;p7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MAC</a:t>
            </a: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addresses</a:t>
            </a:r>
            <a:endParaRPr/>
          </a:p>
        </p:txBody>
      </p:sp>
      <p:sp>
        <p:nvSpPr>
          <p:cNvPr id="581" name="Google Shape;581;p77"/>
          <p:cNvSpPr txBox="1"/>
          <p:nvPr>
            <p:ph idx="1" type="body"/>
          </p:nvPr>
        </p:nvSpPr>
        <p:spPr>
          <a:xfrm>
            <a:off x="533400" y="1600200"/>
            <a:ext cx="82470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32-bit IP address: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network-layer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address for interface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layer 3 (network layer) forwarding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 (or LAN or physical or Ethernet) address: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function:</a:t>
            </a:r>
            <a:r>
              <a:rPr b="0" i="0" lang="en-US" sz="2400" u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used ‘locally” to get frame from one interface to another physically-connected interface (same network, in IP-addressing sense)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48 bit MAC address (for most LANs) burned in NIC ROM, also sometimes software settable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e.g.: 1A-2F-BB-76-09-AD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582" name="Google Shape;5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028700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7"/>
          <p:cNvSpPr txBox="1"/>
          <p:nvPr/>
        </p:nvSpPr>
        <p:spPr>
          <a:xfrm>
            <a:off x="896937" y="5591175"/>
            <a:ext cx="3575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“number” represents 4 bits)</a:t>
            </a:r>
            <a:endParaRPr/>
          </a:p>
        </p:txBody>
      </p:sp>
      <p:cxnSp>
        <p:nvCxnSpPr>
          <p:cNvPr id="584" name="Google Shape;584;p77"/>
          <p:cNvCxnSpPr/>
          <p:nvPr/>
        </p:nvCxnSpPr>
        <p:spPr>
          <a:xfrm flipH="1" rot="10800000">
            <a:off x="2116137" y="5326062"/>
            <a:ext cx="188912" cy="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457200" y="277812"/>
            <a:ext cx="82296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Routing</a:t>
            </a:r>
            <a:endParaRPr/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447675" y="113982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device connected to an Ethernet would sense an Ethernet address on the segment to know which packet is destined for it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this Ethernet address is a 48-bit address that has no significance on a global IP scale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so, how can the device then recognize a packet containing an IP address? </a:t>
            </a:r>
            <a:endParaRPr/>
          </a:p>
        </p:txBody>
      </p:sp>
      <p:pic>
        <p:nvPicPr>
          <p:cNvPr descr="underline_base" id="591" name="Google Shape;59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"/>
          <p:cNvSpPr txBox="1"/>
          <p:nvPr>
            <p:ph idx="1" type="body"/>
          </p:nvPr>
        </p:nvSpPr>
        <p:spPr>
          <a:xfrm>
            <a:off x="447675" y="113982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the router determines the physical address from the IP address when the packet is embedded into a LAN frame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the router receives an IP packet, there are two possibilities: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packet’s destination machine is in a network where the router is attached, 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is not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destination machine belongs to the same network, then the router can directly send the packet to the destination; that is called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Direct Routing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router will know that since the network part of the IP address is the same as its own network part</a:t>
            </a:r>
            <a:endParaRPr/>
          </a:p>
        </p:txBody>
      </p:sp>
      <p:sp>
        <p:nvSpPr>
          <p:cNvPr id="597" name="Google Shape;597;p79"/>
          <p:cNvSpPr txBox="1"/>
          <p:nvPr>
            <p:ph type="title"/>
          </p:nvPr>
        </p:nvSpPr>
        <p:spPr>
          <a:xfrm>
            <a:off x="457200" y="277812"/>
            <a:ext cx="82296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Routing</a:t>
            </a:r>
            <a:endParaRPr/>
          </a:p>
        </p:txBody>
      </p:sp>
      <p:pic>
        <p:nvPicPr>
          <p:cNvPr descr="underline_base" id="598" name="Google Shape;59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/>
          <p:nvPr>
            <p:ph idx="1" type="body"/>
          </p:nvPr>
        </p:nvSpPr>
        <p:spPr>
          <a:xfrm>
            <a:off x="447675" y="113982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still, how can the router determine the physical address from the IP address?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approach is the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Dynamic Binding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also called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Address Resolution Protocol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router transmits a broadcast request to all devices in the LAN, specifying the IP address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device with the specified IP responds with its physical address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router can then sends the packet to the proper device; it also stores this information on a local cache for future requests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4" name="Google Shape;604;p80"/>
          <p:cNvSpPr txBox="1"/>
          <p:nvPr>
            <p:ph type="title"/>
          </p:nvPr>
        </p:nvSpPr>
        <p:spPr>
          <a:xfrm>
            <a:off x="457200" y="277812"/>
            <a:ext cx="82296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Routing</a:t>
            </a:r>
            <a:endParaRPr/>
          </a:p>
        </p:txBody>
      </p:sp>
      <p:pic>
        <p:nvPicPr>
          <p:cNvPr descr="underline_base" id="605" name="Google Shape;60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1"/>
          <p:cNvSpPr txBox="1"/>
          <p:nvPr>
            <p:ph idx="1" type="body"/>
          </p:nvPr>
        </p:nvSpPr>
        <p:spPr>
          <a:xfrm>
            <a:off x="447675" y="113982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the destination is not directly reachable through one of the router’s networks?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router then uses hierarchical routing, as discussed in previous lectures, to determine another router to send the packet to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packet will then travel from one router to another until it reaches a router connected through the same network to the destination machine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1" name="Google Shape;611;p81"/>
          <p:cNvSpPr txBox="1"/>
          <p:nvPr>
            <p:ph type="title"/>
          </p:nvPr>
        </p:nvSpPr>
        <p:spPr>
          <a:xfrm>
            <a:off x="457200" y="277812"/>
            <a:ext cx="82296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Routing</a:t>
            </a:r>
            <a:endParaRPr/>
          </a:p>
        </p:txBody>
      </p:sp>
      <p:pic>
        <p:nvPicPr>
          <p:cNvPr descr="underline_base" id="612" name="Google Shape;61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447675" y="1139825"/>
            <a:ext cx="84391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descr="6814f11xx7" id="618" name="Google Shape;61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1773237"/>
            <a:ext cx="6315075" cy="36480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619" name="Google Shape;619;p82"/>
          <p:cNvSpPr txBox="1"/>
          <p:nvPr/>
        </p:nvSpPr>
        <p:spPr>
          <a:xfrm>
            <a:off x="609600" y="3095625"/>
            <a:ext cx="2154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Routing</a:t>
            </a:r>
            <a:endParaRPr/>
          </a:p>
        </p:txBody>
      </p:sp>
      <p:sp>
        <p:nvSpPr>
          <p:cNvPr id="620" name="Google Shape;620;p82"/>
          <p:cNvSpPr txBox="1"/>
          <p:nvPr>
            <p:ph type="title"/>
          </p:nvPr>
        </p:nvSpPr>
        <p:spPr>
          <a:xfrm>
            <a:off x="457200" y="277812"/>
            <a:ext cx="82296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Routing</a:t>
            </a:r>
            <a:endParaRPr/>
          </a:p>
        </p:txBody>
      </p:sp>
      <p:pic>
        <p:nvPicPr>
          <p:cNvPr descr="underline_base" id="621" name="Google Shape;62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25" y="898525"/>
            <a:ext cx="2460625" cy="1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1325562"/>
            <a:ext cx="843915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NRZ and NRZI have problems; for example what is the exact sequence being transmitted in the sequence below?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time synchronization possible?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3084512" y="5876925"/>
            <a:ext cx="29924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NRZ Encoding of a Sequence of 0s</a:t>
            </a:r>
            <a:endParaRPr/>
          </a:p>
        </p:txBody>
      </p:sp>
      <p:pic>
        <p:nvPicPr>
          <p:cNvPr descr="6814f3xxx3"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337" y="3198812"/>
            <a:ext cx="7575550" cy="26066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Encoding Schemes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(continue...)</a:t>
            </a:r>
            <a:endParaRPr/>
          </a:p>
        </p:txBody>
      </p:sp>
      <p:pic>
        <p:nvPicPr>
          <p:cNvPr descr="underline_base" id="216" name="Google Shape;21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" y="1325562"/>
            <a:ext cx="8439150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Manchester Encoding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also called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Self-Synchronizing Code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signal changes to keep the sending and receiving devices synchronized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 is represented by a change from high to low in the middle of transmission and 1 is represented by a low to high change in the middle of transmission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are there any disadvantages?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357562" y="6240462"/>
            <a:ext cx="19161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Manchester Encoding</a:t>
            </a:r>
            <a:endParaRPr/>
          </a:p>
        </p:txBody>
      </p:sp>
      <p:pic>
        <p:nvPicPr>
          <p:cNvPr descr="6814f3xxx4"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784600"/>
            <a:ext cx="6662737" cy="23796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24" name="Google Shape;224;p3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Encoding Schemes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(continue...)</a:t>
            </a:r>
            <a:endParaRPr/>
          </a:p>
        </p:txBody>
      </p:sp>
      <p:pic>
        <p:nvPicPr>
          <p:cNvPr descr="underline_base" id="225" name="Google Shape;2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457200" y="1325562"/>
            <a:ext cx="8439150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Differential Manchester Encoding</a:t>
            </a:r>
            <a:endParaRPr b="0" i="1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similar to Manchester encoding, the signal will change in the middle, however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causes the signal to remain the same, while 0 causes the signal to change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3030537" y="6253162"/>
            <a:ext cx="2819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Manchester Encoding</a:t>
            </a:r>
            <a:endParaRPr/>
          </a:p>
        </p:txBody>
      </p:sp>
      <p:pic>
        <p:nvPicPr>
          <p:cNvPr descr="6814f3xxx5"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62" y="3517900"/>
            <a:ext cx="6335712" cy="26209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33" name="Google Shape;233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Encoding Schemes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(continue...)</a:t>
            </a:r>
            <a:endParaRPr/>
          </a:p>
        </p:txBody>
      </p:sp>
      <p:pic>
        <p:nvPicPr>
          <p:cNvPr descr="underline_base" id="234" name="Google Shape;2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136650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447675" y="1331912"/>
            <a:ext cx="8439150" cy="516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Local Area Network (LAN) covers limited geographic area, e.g. 1 or 2 buildings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contrast, a Wide Area Network (WAN) covers large area from cities, states, countries to the entire world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LAN protocols &amp; cabling are different than those of WAN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Stations, or nodes, are typically PCs, printers, file servers,..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LAN topologies are: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ring,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fully connected</a:t>
            </a:r>
            <a:endParaRPr/>
          </a:p>
        </p:txBody>
      </p:sp>
      <p:sp>
        <p:nvSpPr>
          <p:cNvPr id="240" name="Google Shape;240;p36"/>
          <p:cNvSpPr txBox="1"/>
          <p:nvPr>
            <p:ph type="title"/>
          </p:nvPr>
        </p:nvSpPr>
        <p:spPr>
          <a:xfrm>
            <a:off x="523875" y="147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Area Networks (LANs)</a:t>
            </a:r>
            <a:endParaRPr/>
          </a:p>
        </p:txBody>
      </p:sp>
      <p:pic>
        <p:nvPicPr>
          <p:cNvPr descr="underline_base"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60437"/>
            <a:ext cx="6675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8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1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0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9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