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89" autoAdjust="0"/>
    <p:restoredTop sz="90194" autoAdjust="0"/>
  </p:normalViewPr>
  <p:slideViewPr>
    <p:cSldViewPr snapToGrid="0">
      <p:cViewPr varScale="1">
        <p:scale>
          <a:sx n="136" d="100"/>
          <a:sy n="136" d="100"/>
        </p:scale>
        <p:origin x="49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.0 Programming" userId="d9944a5f9a1f43e9" providerId="LiveId" clId="{D0B60A7B-E903-4DE3-AED3-77EFD1F68258}"/>
    <pc:docChg chg="custSel addSld modSld">
      <pc:chgData name="1.0 Programming" userId="d9944a5f9a1f43e9" providerId="LiveId" clId="{D0B60A7B-E903-4DE3-AED3-77EFD1F68258}" dt="2025-03-10T10:36:56.150" v="32" actId="1076"/>
      <pc:docMkLst>
        <pc:docMk/>
      </pc:docMkLst>
      <pc:sldChg chg="modSp">
        <pc:chgData name="1.0 Programming" userId="d9944a5f9a1f43e9" providerId="LiveId" clId="{D0B60A7B-E903-4DE3-AED3-77EFD1F68258}" dt="2025-03-10T10:14:37.405" v="0" actId="1076"/>
        <pc:sldMkLst>
          <pc:docMk/>
          <pc:sldMk cId="0" sldId="264"/>
        </pc:sldMkLst>
        <pc:picChg chg="mod">
          <ac:chgData name="1.0 Programming" userId="d9944a5f9a1f43e9" providerId="LiveId" clId="{D0B60A7B-E903-4DE3-AED3-77EFD1F68258}" dt="2025-03-10T10:14:37.405" v="0" actId="1076"/>
          <ac:picMkLst>
            <pc:docMk/>
            <pc:sldMk cId="0" sldId="264"/>
            <ac:picMk id="107" creationId="{00000000-0000-0000-0000-000000000000}"/>
          </ac:picMkLst>
        </pc:picChg>
      </pc:sldChg>
      <pc:sldChg chg="modSp new add">
        <pc:chgData name="1.0 Programming" userId="d9944a5f9a1f43e9" providerId="LiveId" clId="{D0B60A7B-E903-4DE3-AED3-77EFD1F68258}" dt="2025-03-10T10:36:56.150" v="32" actId="1076"/>
        <pc:sldMkLst>
          <pc:docMk/>
          <pc:sldMk cId="231038530" sldId="273"/>
        </pc:sldMkLst>
        <pc:spChg chg="mod">
          <ac:chgData name="1.0 Programming" userId="d9944a5f9a1f43e9" providerId="LiveId" clId="{D0B60A7B-E903-4DE3-AED3-77EFD1F68258}" dt="2025-03-10T10:36:56.150" v="32" actId="1076"/>
          <ac:spMkLst>
            <pc:docMk/>
            <pc:sldMk cId="231038530" sldId="273"/>
            <ac:spMk id="2" creationId="{F4B664F2-8A3B-4051-84E6-3B14E2DA5073}"/>
          </ac:spMkLst>
        </pc:spChg>
        <pc:spChg chg="mod">
          <ac:chgData name="1.0 Programming" userId="d9944a5f9a1f43e9" providerId="LiveId" clId="{D0B60A7B-E903-4DE3-AED3-77EFD1F68258}" dt="2025-03-10T10:36:53.470" v="31" actId="14100"/>
          <ac:spMkLst>
            <pc:docMk/>
            <pc:sldMk cId="231038530" sldId="273"/>
            <ac:spMk id="3" creationId="{B63E6563-C609-42CF-ADD4-9926791F890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ea798d2bb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ea798d2bb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far we have created a child class that inherits the properties and methods from its parent.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add the __init__() function to the child class (instead of the pass keyword).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ea798d2bb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3ea798d2bb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using the super() function, you do not have to use the name of the parent element, it will automatically inherit the methods and properties from its parent.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ea798d2bb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3ea798d2bb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ea798d2bb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ea798d2bb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a798d2b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a798d2bb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ea798d2bb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3ea798d2bb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3ea798d2bb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3ea798d2bb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ea798d2bb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3ea798d2bb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ea798d2b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ea798d2b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ea798d2b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3ea798d2b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ea798d2b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3ea798d2bb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ea798d2bb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ea798d2bb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ea798d2b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ea798d2b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ea798d2bb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ea798d2bb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ea798d2b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ea798d2bb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create a class that inherits the functionality from another class, send the parent class as a parameter when creating the child class: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ea798d2bb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ea798d2bb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Student class to create an object, and then execute the printname method: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and Objects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the __init__() Function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1264128"/>
            <a:ext cx="3958875" cy="101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2" y="3334025"/>
            <a:ext cx="3958875" cy="9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super() Function</a:t>
            </a: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Python also has a </a:t>
            </a:r>
            <a:r>
              <a:rPr lang="en">
                <a:solidFill>
                  <a:schemeClr val="dk1"/>
                </a:solidFill>
              </a:rPr>
              <a:t>super()</a:t>
            </a:r>
            <a:r>
              <a:rPr lang="en"/>
              <a:t> function that will make the child class inherit all the methods and properties from its parent: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42181"/>
            <a:ext cx="4463950" cy="109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Properties</a:t>
            </a:r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 property called </a:t>
            </a:r>
            <a:r>
              <a:rPr lang="en">
                <a:solidFill>
                  <a:schemeClr val="dk1"/>
                </a:solidFill>
              </a:rPr>
              <a:t>graduationyear </a:t>
            </a:r>
            <a:r>
              <a:rPr lang="en"/>
              <a:t>to the Student class: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 the example below, the year </a:t>
            </a:r>
            <a:r>
              <a:rPr lang="en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2019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should be a variable, and passed into the </a:t>
            </a:r>
            <a:r>
              <a:rPr lang="en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class when creating student objects.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727" y="1913277"/>
            <a:ext cx="3964000" cy="10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675" y="2153450"/>
            <a:ext cx="5018025" cy="18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Methods</a:t>
            </a:r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 method called welcome to the Student class: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40088"/>
            <a:ext cx="742950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Задание: Работа с наследованием классов</a:t>
            </a: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Создание иерархию классов с использованием наследования в Python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базовый класс, создадут подклассы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11537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Инструкция</a:t>
            </a:r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body" idx="1"/>
          </p:nvPr>
        </p:nvSpPr>
        <p:spPr>
          <a:xfrm>
            <a:off x="311700" y="628350"/>
            <a:ext cx="8520600" cy="39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b="1" dirty="0"/>
              <a:t>Создайте базовый класс Vehicle (Транспортное средство)</a:t>
            </a:r>
            <a:endParaRPr b="1"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dirty="0">
                <a:solidFill>
                  <a:schemeClr val="dk1"/>
                </a:solidFill>
              </a:rPr>
              <a:t>Атрибуты: </a:t>
            </a:r>
            <a:r>
              <a:rPr lang="en" dirty="0">
                <a:solidFill>
                  <a:srgbClr val="DC143C"/>
                </a:solidFill>
              </a:rPr>
              <a:t>brand </a:t>
            </a:r>
            <a:r>
              <a:rPr lang="en" dirty="0">
                <a:solidFill>
                  <a:schemeClr val="dk1"/>
                </a:solidFill>
              </a:rPr>
              <a:t>(марка), </a:t>
            </a:r>
            <a:r>
              <a:rPr lang="en" dirty="0">
                <a:solidFill>
                  <a:srgbClr val="DC143C"/>
                </a:solidFill>
              </a:rPr>
              <a:t>model </a:t>
            </a:r>
            <a:r>
              <a:rPr lang="en" dirty="0">
                <a:solidFill>
                  <a:schemeClr val="dk1"/>
                </a:solidFill>
              </a:rPr>
              <a:t>(модель), </a:t>
            </a:r>
            <a:r>
              <a:rPr lang="en" dirty="0">
                <a:solidFill>
                  <a:srgbClr val="DC143C"/>
                </a:solidFill>
              </a:rPr>
              <a:t>year </a:t>
            </a:r>
            <a:r>
              <a:rPr lang="en" dirty="0">
                <a:solidFill>
                  <a:schemeClr val="dk1"/>
                </a:solidFill>
              </a:rPr>
              <a:t>(год выпуска)</a:t>
            </a:r>
            <a:endParaRPr dirty="0">
              <a:solidFill>
                <a:schemeClr val="dk1"/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dirty="0">
                <a:solidFill>
                  <a:schemeClr val="dk1"/>
                </a:solidFill>
              </a:rPr>
              <a:t>Метод </a:t>
            </a:r>
            <a:r>
              <a:rPr lang="en" dirty="0">
                <a:solidFill>
                  <a:srgbClr val="DC143C"/>
                </a:solidFill>
              </a:rPr>
              <a:t>display_info</a:t>
            </a:r>
            <a:r>
              <a:rPr lang="en" dirty="0">
                <a:solidFill>
                  <a:schemeClr val="dk1"/>
                </a:solidFill>
              </a:rPr>
              <a:t>(): выводит информацию о транспортном средстве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b="1" dirty="0"/>
              <a:t>Создайте два подкласса:</a:t>
            </a:r>
            <a:endParaRPr b="1"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rgbClr val="DC143C"/>
              </a:buClr>
              <a:buSzPct val="100000"/>
              <a:buChar char="●"/>
            </a:pPr>
            <a:r>
              <a:rPr lang="en" b="1" dirty="0">
                <a:solidFill>
                  <a:srgbClr val="DC143C"/>
                </a:solidFill>
              </a:rPr>
              <a:t>Car (наследуется от Vehicle)</a:t>
            </a:r>
            <a:endParaRPr b="1" dirty="0">
              <a:solidFill>
                <a:srgbClr val="DC143C"/>
              </a:solidFill>
            </a:endParaRPr>
          </a:p>
          <a:p>
            <a:pPr marL="914400" lvl="0" indent="-33432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dirty="0">
                <a:solidFill>
                  <a:schemeClr val="dk1"/>
                </a:solidFill>
              </a:rPr>
              <a:t>Дополнительный атрибут: </a:t>
            </a:r>
            <a:r>
              <a:rPr lang="en" dirty="0">
                <a:solidFill>
                  <a:srgbClr val="DC143C"/>
                </a:solidFill>
              </a:rPr>
              <a:t>num_doors </a:t>
            </a:r>
            <a:r>
              <a:rPr lang="en" dirty="0">
                <a:solidFill>
                  <a:schemeClr val="dk1"/>
                </a:solidFill>
              </a:rPr>
              <a:t>(количество дверей)</a:t>
            </a:r>
            <a:endParaRPr dirty="0">
              <a:solidFill>
                <a:schemeClr val="dk1"/>
              </a:solidFill>
            </a:endParaRPr>
          </a:p>
          <a:p>
            <a:pPr marL="914400" lvl="0" indent="-33432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dirty="0">
                <a:solidFill>
                  <a:schemeClr val="dk1"/>
                </a:solidFill>
              </a:rPr>
              <a:t>Переопределяет </a:t>
            </a:r>
            <a:r>
              <a:rPr lang="en" dirty="0">
                <a:solidFill>
                  <a:srgbClr val="DC143C"/>
                </a:solidFill>
              </a:rPr>
              <a:t>display_info</a:t>
            </a:r>
            <a:r>
              <a:rPr lang="en" dirty="0">
                <a:solidFill>
                  <a:schemeClr val="dk1"/>
                </a:solidFill>
              </a:rPr>
              <a:t>(), добавляя информацию о дверях</a:t>
            </a:r>
            <a:endParaRPr dirty="0">
              <a:solidFill>
                <a:schemeClr val="dk1"/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rgbClr val="DC143C"/>
              </a:buClr>
              <a:buSzPct val="100000"/>
              <a:buChar char="●"/>
            </a:pPr>
            <a:r>
              <a:rPr lang="en" b="1" dirty="0">
                <a:solidFill>
                  <a:srgbClr val="DC143C"/>
                </a:solidFill>
              </a:rPr>
              <a:t>Motorcycle (наследуется от Vehicle)</a:t>
            </a:r>
            <a:endParaRPr b="1" dirty="0">
              <a:solidFill>
                <a:srgbClr val="DC143C"/>
              </a:solidFill>
            </a:endParaRPr>
          </a:p>
          <a:p>
            <a:pPr marL="914400" lvl="0" indent="-33432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dirty="0">
                <a:solidFill>
                  <a:schemeClr val="dk1"/>
                </a:solidFill>
              </a:rPr>
              <a:t>Дополнительный атрибут: </a:t>
            </a:r>
            <a:r>
              <a:rPr lang="en" dirty="0">
                <a:solidFill>
                  <a:srgbClr val="DC143C"/>
                </a:solidFill>
              </a:rPr>
              <a:t>has_sidecar </a:t>
            </a:r>
            <a:r>
              <a:rPr lang="en" dirty="0">
                <a:solidFill>
                  <a:schemeClr val="dk1"/>
                </a:solidFill>
              </a:rPr>
              <a:t>(есть ли коляска, булево значение)</a:t>
            </a:r>
            <a:endParaRPr dirty="0">
              <a:solidFill>
                <a:schemeClr val="dk1"/>
              </a:solidFill>
            </a:endParaRPr>
          </a:p>
          <a:p>
            <a:pPr marL="914400" lvl="0" indent="-33432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dirty="0">
                <a:solidFill>
                  <a:schemeClr val="dk1"/>
                </a:solidFill>
              </a:rPr>
              <a:t>Переопределяет </a:t>
            </a:r>
            <a:r>
              <a:rPr lang="en" dirty="0">
                <a:solidFill>
                  <a:srgbClr val="DC143C"/>
                </a:solidFill>
              </a:rPr>
              <a:t>display_info</a:t>
            </a:r>
            <a:r>
              <a:rPr lang="en" dirty="0">
                <a:solidFill>
                  <a:schemeClr val="dk1"/>
                </a:solidFill>
              </a:rPr>
              <a:t>(), добавляя информацию о наличии коляски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lang="en" b="1"/>
              <a:t>Создайте экземпляры классов и протестируйте код: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Создайте объект Car и объект Motorcycle</a:t>
            </a:r>
            <a:endParaRPr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Вызовите метод display_info() для каждого объекта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300" y="3303250"/>
            <a:ext cx="492442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B664F2-8A3B-4051-84E6-3B14E2DA5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8840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work	</a:t>
            </a:r>
            <a:br>
              <a:rPr lang="en-US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3E6563-C609-42CF-ADD4-9926791F8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21434"/>
            <a:ext cx="8520600" cy="3647441"/>
          </a:xfrm>
        </p:spPr>
        <p:txBody>
          <a:bodyPr/>
          <a:lstStyle/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3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Functions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b="1" dirty="0">
                <a:solidFill>
                  <a:schemeClr val="dk1"/>
                </a:solidFill>
              </a:rPr>
              <a:t>__init__() </a:t>
            </a:r>
            <a:r>
              <a:rPr lang="en" dirty="0"/>
              <a:t>- which is always executed when the class is being initiated.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The </a:t>
            </a:r>
            <a:r>
              <a:rPr lang="en" dirty="0">
                <a:solidFill>
                  <a:schemeClr val="dk1"/>
                </a:solidFill>
              </a:rPr>
              <a:t>__str__()</a:t>
            </a:r>
            <a:r>
              <a:rPr lang="en" dirty="0"/>
              <a:t> function controls what should be returned when the class object is represented as a string.</a:t>
            </a:r>
            <a:endParaRPr dirty="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163" y="2902113"/>
            <a:ext cx="343852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self Parameter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self parameter is a reference to the current instance of the class, and is </a:t>
            </a:r>
            <a:r>
              <a:rPr lang="en" dirty="0">
                <a:solidFill>
                  <a:schemeClr val="dk1"/>
                </a:solidFill>
              </a:rPr>
              <a:t>used to access variables that belong to the class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It does not have to be named self, you can call it whatever you like, but it has to be the first parameter of any function in the class: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 Object Properties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p1.age = 40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del p1.age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Delete the p1 object: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del p1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Наследовать, унаследовать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Inheritance allows us to define a class that inherits all the methods and properties from another class.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Parent </a:t>
            </a:r>
            <a:r>
              <a:rPr lang="en" dirty="0"/>
              <a:t>class is the class being inherited from, also called base class.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Child </a:t>
            </a:r>
            <a:r>
              <a:rPr lang="en" dirty="0"/>
              <a:t>class is the class that inherits from another class, also called derived class.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Parent Class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Create a class named </a:t>
            </a:r>
            <a:r>
              <a:rPr lang="en">
                <a:solidFill>
                  <a:schemeClr val="dk1"/>
                </a:solidFill>
              </a:rPr>
              <a:t>Person</a:t>
            </a:r>
            <a:r>
              <a:rPr lang="en"/>
              <a:t>, with </a:t>
            </a:r>
            <a:r>
              <a:rPr lang="en">
                <a:solidFill>
                  <a:schemeClr val="dk1"/>
                </a:solidFill>
              </a:rPr>
              <a:t>firstname </a:t>
            </a:r>
            <a:r>
              <a:rPr lang="en"/>
              <a:t>and </a:t>
            </a:r>
            <a:r>
              <a:rPr lang="en">
                <a:solidFill>
                  <a:schemeClr val="dk1"/>
                </a:solidFill>
              </a:rPr>
              <a:t>lastname </a:t>
            </a:r>
            <a:r>
              <a:rPr lang="en"/>
              <a:t>properties, and a </a:t>
            </a:r>
            <a:r>
              <a:rPr lang="en">
                <a:solidFill>
                  <a:schemeClr val="dk1"/>
                </a:solidFill>
              </a:rPr>
              <a:t>printname method</a:t>
            </a:r>
            <a:r>
              <a:rPr lang="en"/>
              <a:t>: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106" y="2129081"/>
            <a:ext cx="5234700" cy="27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Child Class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To create a class that inherits the functionality from another class, send the parent class as a parameter when creating the child class: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96275"/>
            <a:ext cx="4989650" cy="119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857" y="574625"/>
            <a:ext cx="5560800" cy="36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553</Words>
  <Application>Microsoft Office PowerPoint</Application>
  <PresentationFormat>Экран (16:9)</PresentationFormat>
  <Paragraphs>65</Paragraphs>
  <Slides>18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Courier New</vt:lpstr>
      <vt:lpstr>Verdana</vt:lpstr>
      <vt:lpstr>Simple Dark</vt:lpstr>
      <vt:lpstr>Class and Objects</vt:lpstr>
      <vt:lpstr>The Functions</vt:lpstr>
      <vt:lpstr>The self Parameter</vt:lpstr>
      <vt:lpstr>Modify Object Properties</vt:lpstr>
      <vt:lpstr>Inheritance</vt:lpstr>
      <vt:lpstr>Inheritance</vt:lpstr>
      <vt:lpstr>Create a Parent Class</vt:lpstr>
      <vt:lpstr>Create a Child Class</vt:lpstr>
      <vt:lpstr>Презентация PowerPoint</vt:lpstr>
      <vt:lpstr>Add the __init__() Function</vt:lpstr>
      <vt:lpstr>super() Function</vt:lpstr>
      <vt:lpstr>Add Properties</vt:lpstr>
      <vt:lpstr>Презентация PowerPoint</vt:lpstr>
      <vt:lpstr>Add Methods</vt:lpstr>
      <vt:lpstr>Задание: Работа с наследованием классов</vt:lpstr>
      <vt:lpstr>Инструкция</vt:lpstr>
      <vt:lpstr>Презентация PowerPoint</vt:lpstr>
      <vt:lpstr>Class work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and Objects</dc:title>
  <cp:lastModifiedBy>1.0 Programming</cp:lastModifiedBy>
  <cp:revision>1</cp:revision>
  <dcterms:modified xsi:type="dcterms:W3CDTF">2025-03-10T10:36:57Z</dcterms:modified>
</cp:coreProperties>
</file>