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ea798d2bb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3ea798d2bb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far we have created a child class that inherits the properties and methods from its parent.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add the __init__() function to the child class (instead of the pass keyword).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ea798d2b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ea798d2b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using the super() function, you do not have to use the name of the parent element, it will automatically inherit the methods and properties from its parent.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ea798d2b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ea798d2b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ea798d2b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ea798d2b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a798d2bb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a798d2bb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ea798d2bb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ea798d2bb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ea798d2bb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ea798d2bb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ea798d2bb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ea798d2bb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a798d2b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a798d2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ea798d2b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ea798d2b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ea798d2b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ea798d2b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ea798d2b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ea798d2b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ea798d2b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ea798d2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ea798d2b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ea798d2b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ea798d2b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ea798d2b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create a class that inherits the functionality from another class, send the parent class as a parameter when creating the child class: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ea798d2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ea798d2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the Student class to create an object, and then execute the printname method: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and Objects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the __init__() Function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3" y="1264128"/>
            <a:ext cx="3958875" cy="10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3334025"/>
            <a:ext cx="3958875" cy="9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super() Function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Python also has a </a:t>
            </a:r>
            <a:r>
              <a:rPr lang="en">
                <a:solidFill>
                  <a:schemeClr val="dk1"/>
                </a:solidFill>
              </a:rPr>
              <a:t>super()</a:t>
            </a:r>
            <a:r>
              <a:rPr lang="en"/>
              <a:t> function that will make the child class inherit all the methods and properties from its parent: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442181"/>
            <a:ext cx="4463950" cy="10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Properties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property called </a:t>
            </a:r>
            <a:r>
              <a:rPr lang="en">
                <a:solidFill>
                  <a:schemeClr val="dk1"/>
                </a:solidFill>
              </a:rPr>
              <a:t>graduationyear </a:t>
            </a:r>
            <a:r>
              <a:rPr lang="en"/>
              <a:t>to the Student class: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the example below, the year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2019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should be a variable, and passed into the </a:t>
            </a:r>
            <a:r>
              <a:rPr lang="en" sz="1200">
                <a:solidFill>
                  <a:srgbClr val="DC143C"/>
                </a:solidFill>
                <a:latin typeface="Courier New"/>
                <a:ea typeface="Courier New"/>
                <a:cs typeface="Courier New"/>
                <a:sym typeface="Courier New"/>
              </a:rPr>
              <a:t>Student</a:t>
            </a:r>
            <a:r>
              <a:rPr lang="en" sz="11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class when creating student objects.</a:t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727" y="1913277"/>
            <a:ext cx="3964000" cy="10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6675" y="2153450"/>
            <a:ext cx="5018025" cy="185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Methods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method called welcome to the Student class: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940088"/>
            <a:ext cx="7429500" cy="162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Задание: Работа с наследованием классов</a:t>
            </a:r>
            <a:endParaRPr/>
          </a:p>
        </p:txBody>
      </p:sp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иерархию классов с использованием наследования в 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базовый класс, создадут подклассы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115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Инструкция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311700" y="628350"/>
            <a:ext cx="8520600" cy="39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Создайте базовый класс Vehicle (Транспортное средство)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Атрибуты: </a:t>
            </a:r>
            <a:r>
              <a:rPr lang="en">
                <a:solidFill>
                  <a:srgbClr val="DC143C"/>
                </a:solidFill>
              </a:rPr>
              <a:t>brand </a:t>
            </a:r>
            <a:r>
              <a:rPr lang="en">
                <a:solidFill>
                  <a:schemeClr val="dk1"/>
                </a:solidFill>
              </a:rPr>
              <a:t>(марка), </a:t>
            </a:r>
            <a:r>
              <a:rPr lang="en">
                <a:solidFill>
                  <a:srgbClr val="DC143C"/>
                </a:solidFill>
              </a:rPr>
              <a:t>model </a:t>
            </a:r>
            <a:r>
              <a:rPr lang="en">
                <a:solidFill>
                  <a:schemeClr val="dk1"/>
                </a:solidFill>
              </a:rPr>
              <a:t>(модель), </a:t>
            </a:r>
            <a:r>
              <a:rPr lang="en">
                <a:solidFill>
                  <a:srgbClr val="DC143C"/>
                </a:solidFill>
              </a:rPr>
              <a:t>year </a:t>
            </a:r>
            <a:r>
              <a:rPr lang="en">
                <a:solidFill>
                  <a:schemeClr val="dk1"/>
                </a:solidFill>
              </a:rPr>
              <a:t>(год выпуска)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Метод </a:t>
            </a:r>
            <a:r>
              <a:rPr lang="en">
                <a:solidFill>
                  <a:srgbClr val="DC143C"/>
                </a:solidFill>
              </a:rPr>
              <a:t>display_info</a:t>
            </a:r>
            <a:r>
              <a:rPr lang="en">
                <a:solidFill>
                  <a:schemeClr val="dk1"/>
                </a:solidFill>
              </a:rPr>
              <a:t>(): выводит информацию о транспортном средстве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Создайте два подкласса:</a:t>
            </a:r>
            <a:endParaRPr b="1"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ct val="100000"/>
              <a:buChar char="●"/>
            </a:pPr>
            <a:r>
              <a:rPr b="1" lang="en">
                <a:solidFill>
                  <a:srgbClr val="DC143C"/>
                </a:solidFill>
              </a:rPr>
              <a:t>Car (наследуется от Vehicle)</a:t>
            </a:r>
            <a:endParaRPr b="1">
              <a:solidFill>
                <a:srgbClr val="DC143C"/>
              </a:solidFill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Дополнительный атрибут: </a:t>
            </a:r>
            <a:r>
              <a:rPr lang="en">
                <a:solidFill>
                  <a:srgbClr val="DC143C"/>
                </a:solidFill>
              </a:rPr>
              <a:t>num_doors </a:t>
            </a:r>
            <a:r>
              <a:rPr lang="en">
                <a:solidFill>
                  <a:schemeClr val="dk1"/>
                </a:solidFill>
              </a:rPr>
              <a:t>(количество дверей)</a:t>
            </a:r>
            <a:endParaRPr>
              <a:solidFill>
                <a:schemeClr val="dk1"/>
              </a:solidFill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Переопределяет </a:t>
            </a:r>
            <a:r>
              <a:rPr lang="en">
                <a:solidFill>
                  <a:srgbClr val="DC143C"/>
                </a:solidFill>
              </a:rPr>
              <a:t>display_info</a:t>
            </a:r>
            <a:r>
              <a:rPr lang="en">
                <a:solidFill>
                  <a:schemeClr val="dk1"/>
                </a:solidFill>
              </a:rPr>
              <a:t>(), добавляя информацию о дверях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DC143C"/>
              </a:buClr>
              <a:buSzPct val="100000"/>
              <a:buChar char="●"/>
            </a:pPr>
            <a:r>
              <a:rPr b="1" lang="en">
                <a:solidFill>
                  <a:srgbClr val="DC143C"/>
                </a:solidFill>
              </a:rPr>
              <a:t>Motorcycle (наследуется от Vehicle)</a:t>
            </a:r>
            <a:endParaRPr b="1">
              <a:solidFill>
                <a:srgbClr val="DC143C"/>
              </a:solidFill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Дополнительный атрибут: </a:t>
            </a:r>
            <a:r>
              <a:rPr lang="en">
                <a:solidFill>
                  <a:srgbClr val="DC143C"/>
                </a:solidFill>
              </a:rPr>
              <a:t>has_sidecar </a:t>
            </a:r>
            <a:r>
              <a:rPr lang="en">
                <a:solidFill>
                  <a:schemeClr val="dk1"/>
                </a:solidFill>
              </a:rPr>
              <a:t>(есть ли коляска, булево значение)</a:t>
            </a:r>
            <a:endParaRPr>
              <a:solidFill>
                <a:schemeClr val="dk1"/>
              </a:solidFill>
            </a:endParaRPr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-"/>
            </a:pPr>
            <a:r>
              <a:rPr lang="en">
                <a:solidFill>
                  <a:schemeClr val="dk1"/>
                </a:solidFill>
              </a:rPr>
              <a:t>Переопределяет </a:t>
            </a:r>
            <a:r>
              <a:rPr lang="en">
                <a:solidFill>
                  <a:srgbClr val="DC143C"/>
                </a:solidFill>
              </a:rPr>
              <a:t>display_info</a:t>
            </a:r>
            <a:r>
              <a:rPr lang="en">
                <a:solidFill>
                  <a:schemeClr val="dk1"/>
                </a:solidFill>
              </a:rPr>
              <a:t>(), добавляя информацию о наличии коляски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/>
              <a:t>Создайте экземпляры классов и протестируйте код: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Создайте объект Car и объект Motorcycle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Вызовите метод display_info() для каждого объекта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300" y="3303250"/>
            <a:ext cx="4924425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Functions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>
                <a:solidFill>
                  <a:schemeClr val="dk1"/>
                </a:solidFill>
              </a:rPr>
              <a:t>__init__() </a:t>
            </a:r>
            <a:r>
              <a:rPr lang="en"/>
              <a:t>- which is always executed when the class is being initiated.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lang="en">
                <a:solidFill>
                  <a:schemeClr val="dk1"/>
                </a:solidFill>
              </a:rPr>
              <a:t>__str__()</a:t>
            </a:r>
            <a:r>
              <a:rPr lang="en"/>
              <a:t> function controls what should be returned when the class object is represented as a string.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6163" y="2902113"/>
            <a:ext cx="34385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self Parameter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self parameter is a reference to the current instance of the class, and is </a:t>
            </a:r>
            <a:r>
              <a:rPr lang="en">
                <a:solidFill>
                  <a:schemeClr val="dk1"/>
                </a:solidFill>
              </a:rPr>
              <a:t>used to access variables that belong to the class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does not have to be named self, you can call it whatever you like, but it has to be the first parameter of any function in the class: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Modify Object Properties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p1.age = 40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 p1.age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Delete the p1 object: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del p1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80" name="Google Shape;80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</a:t>
            </a:r>
            <a:r>
              <a:rPr lang="en"/>
              <a:t>аследовать, унаследовать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allows us to define a class that inherits all the methods and properties from another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Parent </a:t>
            </a:r>
            <a:r>
              <a:rPr lang="en"/>
              <a:t>class is the class being inherited from, also called base class.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Child </a:t>
            </a:r>
            <a:r>
              <a:rPr lang="en"/>
              <a:t>class is the class that inherits from another class, also called derived class.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Parent Class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Create a class named </a:t>
            </a:r>
            <a:r>
              <a:rPr lang="en">
                <a:solidFill>
                  <a:schemeClr val="dk1"/>
                </a:solidFill>
              </a:rPr>
              <a:t>Person</a:t>
            </a:r>
            <a:r>
              <a:rPr lang="en"/>
              <a:t>, with </a:t>
            </a:r>
            <a:r>
              <a:rPr lang="en">
                <a:solidFill>
                  <a:schemeClr val="dk1"/>
                </a:solidFill>
              </a:rPr>
              <a:t>firstname </a:t>
            </a:r>
            <a:r>
              <a:rPr lang="en"/>
              <a:t>and </a:t>
            </a:r>
            <a:r>
              <a:rPr lang="en">
                <a:solidFill>
                  <a:schemeClr val="dk1"/>
                </a:solidFill>
              </a:rPr>
              <a:t>lastname </a:t>
            </a:r>
            <a:r>
              <a:rPr lang="en"/>
              <a:t>properties, and a </a:t>
            </a:r>
            <a:r>
              <a:rPr lang="en">
                <a:solidFill>
                  <a:schemeClr val="dk1"/>
                </a:solidFill>
              </a:rPr>
              <a:t>printname method</a:t>
            </a:r>
            <a:r>
              <a:rPr lang="en"/>
              <a:t>: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106" y="2129081"/>
            <a:ext cx="5234700" cy="27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Child Class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To create a class that inherits the functionality from another class, send the parent class as a parameter when creating the child class: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096275"/>
            <a:ext cx="4989650" cy="119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275" y="739537"/>
            <a:ext cx="5560800" cy="366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