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Inter SemiBold"/>
      <p:regular r:id="rId15"/>
      <p:bold r:id="rId16"/>
      <p:italic r:id="rId17"/>
      <p:boldItalic r:id="rId18"/>
    </p:embeddedFont>
    <p:embeddedFont>
      <p:font typeface="Inter Light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bold.fntdata"/><Relationship Id="rId22" Type="http://schemas.openxmlformats.org/officeDocument/2006/relationships/font" Target="fonts/InterLight-boldItalic.fntdata"/><Relationship Id="rId21" Type="http://schemas.openxmlformats.org/officeDocument/2006/relationships/font" Target="fonts/InterLight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ter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InterSemiBold-italic.fntdata"/><Relationship Id="rId16" Type="http://schemas.openxmlformats.org/officeDocument/2006/relationships/font" Target="fonts/InterSemiBold-bold.fntdata"/><Relationship Id="rId19" Type="http://schemas.openxmlformats.org/officeDocument/2006/relationships/font" Target="fonts/InterLight-regular.fntdata"/><Relationship Id="rId18" Type="http://schemas.openxmlformats.org/officeDocument/2006/relationships/font" Target="fonts/Inter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75566c5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75566c5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275566c5d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275566c5d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275566c5d3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275566c5d3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75566c5d3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275566c5d3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275566c5d3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275566c5d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275566c5d3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275566c5d3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275566c5d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275566c5d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75566c5d3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75566c5d3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75566c5d3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275566c5d3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500"/>
            <a:ext cx="63087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Технология программирования</a:t>
            </a:r>
            <a:endParaRPr sz="3500"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https://github.com/nsolaf1/Technology_Programming</a:t>
            </a:r>
            <a:endParaRPr/>
          </a:p>
        </p:txBody>
      </p:sp>
      <p:pic>
        <p:nvPicPr>
          <p:cNvPr descr="Abstract image of blue ribbons on a black background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type="title"/>
          </p:nvPr>
        </p:nvSpPr>
        <p:spPr>
          <a:xfrm>
            <a:off x="452575" y="596800"/>
            <a:ext cx="44181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Цели курса</a:t>
            </a:r>
            <a:endParaRPr/>
          </a:p>
        </p:txBody>
      </p:sp>
      <p:sp>
        <p:nvSpPr>
          <p:cNvPr id="347" name="Google Shape;347;p42"/>
          <p:cNvSpPr txBox="1"/>
          <p:nvPr>
            <p:ph idx="1" type="subTitle"/>
          </p:nvPr>
        </p:nvSpPr>
        <p:spPr>
          <a:xfrm>
            <a:off x="467825" y="1857300"/>
            <a:ext cx="23133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Ознакомить с основами программирования.</a:t>
            </a:r>
            <a:endParaRPr/>
          </a:p>
        </p:txBody>
      </p:sp>
      <p:sp>
        <p:nvSpPr>
          <p:cNvPr id="348" name="Google Shape;348;p42"/>
          <p:cNvSpPr txBox="1"/>
          <p:nvPr>
            <p:ph idx="5" type="subTitle"/>
          </p:nvPr>
        </p:nvSpPr>
        <p:spPr>
          <a:xfrm>
            <a:off x="3049000" y="1914100"/>
            <a:ext cx="21510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Научить создавать простые программы</a:t>
            </a:r>
            <a:endParaRPr/>
          </a:p>
        </p:txBody>
      </p:sp>
      <p:sp>
        <p:nvSpPr>
          <p:cNvPr id="349" name="Google Shape;349;p4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50" name="Google Shape;350;p42"/>
          <p:cNvCxnSpPr/>
          <p:nvPr/>
        </p:nvCxnSpPr>
        <p:spPr>
          <a:xfrm>
            <a:off x="2830313" y="19707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2"/>
          <p:cNvCxnSpPr/>
          <p:nvPr/>
        </p:nvCxnSpPr>
        <p:spPr>
          <a:xfrm>
            <a:off x="5418663" y="19707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42"/>
          <p:cNvCxnSpPr/>
          <p:nvPr/>
        </p:nvCxnSpPr>
        <p:spPr>
          <a:xfrm>
            <a:off x="2830313" y="31885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42"/>
          <p:cNvCxnSpPr/>
          <p:nvPr/>
        </p:nvCxnSpPr>
        <p:spPr>
          <a:xfrm>
            <a:off x="5418663" y="3188593"/>
            <a:ext cx="0" cy="1001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2"/>
          <p:cNvSpPr txBox="1"/>
          <p:nvPr>
            <p:ph idx="5" type="subTitle"/>
          </p:nvPr>
        </p:nvSpPr>
        <p:spPr>
          <a:xfrm>
            <a:off x="5692700" y="1974600"/>
            <a:ext cx="2151000" cy="11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Развить навыки работы с Git и тестирования кода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452575" y="596800"/>
            <a:ext cx="77460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Ожидаемые результаты обучения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3"/>
          <p:cNvSpPr txBox="1"/>
          <p:nvPr>
            <p:ph idx="1" type="subTitle"/>
          </p:nvPr>
        </p:nvSpPr>
        <p:spPr>
          <a:xfrm>
            <a:off x="467825" y="1857300"/>
            <a:ext cx="2313300" cy="21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Понимание основных концепций программирования</a:t>
            </a:r>
            <a:endParaRPr/>
          </a:p>
        </p:txBody>
      </p:sp>
      <p:sp>
        <p:nvSpPr>
          <p:cNvPr id="361" name="Google Shape;361;p43"/>
          <p:cNvSpPr txBox="1"/>
          <p:nvPr>
            <p:ph idx="5" type="subTitle"/>
          </p:nvPr>
        </p:nvSpPr>
        <p:spPr>
          <a:xfrm>
            <a:off x="3049000" y="1914100"/>
            <a:ext cx="2151000" cy="1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Разработка простых проектов.</a:t>
            </a:r>
            <a:endParaRPr/>
          </a:p>
        </p:txBody>
      </p:sp>
      <p:sp>
        <p:nvSpPr>
          <p:cNvPr id="362" name="Google Shape;362;p43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63" name="Google Shape;363;p43"/>
          <p:cNvCxnSpPr/>
          <p:nvPr/>
        </p:nvCxnSpPr>
        <p:spPr>
          <a:xfrm>
            <a:off x="2830313" y="1970793"/>
            <a:ext cx="6300" cy="2078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43"/>
          <p:cNvCxnSpPr/>
          <p:nvPr/>
        </p:nvCxnSpPr>
        <p:spPr>
          <a:xfrm flipH="1">
            <a:off x="5406363" y="1970793"/>
            <a:ext cx="12300" cy="204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43"/>
          <p:cNvSpPr txBox="1"/>
          <p:nvPr>
            <p:ph idx="5" type="subTitle"/>
          </p:nvPr>
        </p:nvSpPr>
        <p:spPr>
          <a:xfrm>
            <a:off x="5692700" y="1974600"/>
            <a:ext cx="2151000" cy="1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of a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of an application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4"/>
          <p:cNvSpPr txBox="1"/>
          <p:nvPr>
            <p:ph type="title"/>
          </p:nvPr>
        </p:nvSpPr>
        <p:spPr>
          <a:xfrm>
            <a:off x="420875" y="1552350"/>
            <a:ext cx="76521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Todays Class</a:t>
            </a:r>
            <a:endParaRPr/>
          </a:p>
        </p:txBody>
      </p:sp>
      <p:sp>
        <p:nvSpPr>
          <p:cNvPr id="371" name="Google Shape;371;p44"/>
          <p:cNvSpPr txBox="1"/>
          <p:nvPr>
            <p:ph idx="2" type="title"/>
          </p:nvPr>
        </p:nvSpPr>
        <p:spPr>
          <a:xfrm>
            <a:off x="420875" y="3144800"/>
            <a:ext cx="4748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20/01/25</a:t>
            </a:r>
            <a:endParaRPr/>
          </a:p>
        </p:txBody>
      </p:sp>
      <p:sp>
        <p:nvSpPr>
          <p:cNvPr id="372" name="Google Shape;372;p4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452575" y="2059600"/>
            <a:ext cx="41193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</a:pPr>
            <a:r>
              <a:rPr lang="en" sz="1600"/>
              <a:t>Automate repetitive tasks.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Solve complex problems.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Build applications and systems that improve everyday life.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descr="Person working on a laptop while holding a smartphone." id="378" name="Google Shape;378;p4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877" l="0" r="0" t="5877"/>
          <a:stretch/>
        </p:blipFill>
        <p:spPr>
          <a:xfrm>
            <a:off x="5039775" y="203250"/>
            <a:ext cx="3905400" cy="2298600"/>
          </a:xfrm>
          <a:prstGeom prst="roundRect">
            <a:avLst>
              <a:gd fmla="val 16667" name="adj"/>
            </a:avLst>
          </a:prstGeom>
        </p:spPr>
      </p:pic>
      <p:pic>
        <p:nvPicPr>
          <p:cNvPr descr="Office workers collaborating around a computer." id="379" name="Google Shape;379;p45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531" l="0" r="0" t="3531"/>
          <a:stretch/>
        </p:blipFill>
        <p:spPr>
          <a:xfrm>
            <a:off x="5039775" y="2624675"/>
            <a:ext cx="3905400" cy="2298600"/>
          </a:xfrm>
          <a:prstGeom prst="roundRect">
            <a:avLst>
              <a:gd fmla="val 16667" name="adj"/>
            </a:avLst>
          </a:prstGeom>
        </p:spPr>
      </p:pic>
      <p:sp>
        <p:nvSpPr>
          <p:cNvPr id="380" name="Google Shape;380;p45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Programming?</a:t>
            </a:r>
            <a:endParaRPr/>
          </a:p>
        </p:txBody>
      </p:sp>
      <p:sp>
        <p:nvSpPr>
          <p:cNvPr id="381" name="Google Shape;381;p4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45"/>
          <p:cNvSpPr txBox="1"/>
          <p:nvPr/>
        </p:nvSpPr>
        <p:spPr>
          <a:xfrm>
            <a:off x="767550" y="3604200"/>
            <a:ext cx="41193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Think of a recipe. A program is like a detailed recipe for a computer, telling it step by step how to "cook" a solution to a problem.</a:t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6"/>
          <p:cNvSpPr txBox="1"/>
          <p:nvPr>
            <p:ph idx="1" type="body"/>
          </p:nvPr>
        </p:nvSpPr>
        <p:spPr>
          <a:xfrm>
            <a:off x="452575" y="1853525"/>
            <a:ext cx="8068500" cy="28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In this course, we will use the following tools: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VS Code</a:t>
            </a:r>
            <a:r>
              <a:rPr lang="en" sz="1300"/>
              <a:t> - A code editor for writing and debugging programs.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Git</a:t>
            </a:r>
            <a:r>
              <a:rPr lang="en" sz="1300"/>
              <a:t> - A version control system to track changes and collaborate on code.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Command Line</a:t>
            </a:r>
            <a:r>
              <a:rPr lang="en" sz="1300"/>
              <a:t> - For basic operations like navigating files and running programs.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Practical Activity: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Install VS Code and Git.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Practice basic commands: cd, mkdir, git init.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388" name="Google Shape;388;p46"/>
          <p:cNvSpPr txBox="1"/>
          <p:nvPr>
            <p:ph type="title"/>
          </p:nvPr>
        </p:nvSpPr>
        <p:spPr>
          <a:xfrm>
            <a:off x="452575" y="596800"/>
            <a:ext cx="8157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for Programming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7"/>
          <p:cNvSpPr txBox="1"/>
          <p:nvPr>
            <p:ph idx="1" type="body"/>
          </p:nvPr>
        </p:nvSpPr>
        <p:spPr>
          <a:xfrm>
            <a:off x="452575" y="1853525"/>
            <a:ext cx="82020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algorithm is a sequence of steps to solve a problem. Algorithms are the heart of programming and are used to design efficient solutions.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Write an algorithm to make a cup of tea: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Boil water.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Add a tea bag to a cup.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Pour hot water into the cup.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Let it steep for 3 minutes.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Remove the tea bag and enjoy!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94" name="Google Shape;394;p47"/>
          <p:cNvSpPr txBox="1"/>
          <p:nvPr>
            <p:ph type="title"/>
          </p:nvPr>
        </p:nvSpPr>
        <p:spPr>
          <a:xfrm>
            <a:off x="452575" y="596800"/>
            <a:ext cx="82020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Algorithms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/>
          <p:nvPr>
            <p:ph idx="1" type="body"/>
          </p:nvPr>
        </p:nvSpPr>
        <p:spPr>
          <a:xfrm>
            <a:off x="452575" y="1853525"/>
            <a:ext cx="8202000" cy="27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Let’s write our first program using Python! Follow these steps: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Open VS Code.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 a new file: hello_world.py.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Write the following code: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print("Hello, World!")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Run the program using the terminal with the command: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400" name="Google Shape;400;p48"/>
          <p:cNvSpPr txBox="1"/>
          <p:nvPr>
            <p:ph type="title"/>
          </p:nvPr>
        </p:nvSpPr>
        <p:spPr>
          <a:xfrm>
            <a:off x="452575" y="596800"/>
            <a:ext cx="82020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Task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type="title"/>
          </p:nvPr>
        </p:nvSpPr>
        <p:spPr>
          <a:xfrm>
            <a:off x="452575" y="596800"/>
            <a:ext cx="82020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