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slide" Target="slides/slide43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bc0836708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2bc0836708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bc0836708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bc0836708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bc0836708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bc0836708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bc083670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bc083670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bc083670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bc083670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bc083670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bc083670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bc0836708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bc0836708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bc0836708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bc0836708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bc0836708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bc0836708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bc0836708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bc0836708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bc083670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bc083670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bc083670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2bc083670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bc0836708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2bc0836708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bc0836708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2bc0836708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bc0836708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bc0836708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CO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bc0836708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bc0836708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bc0836708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2bc0836708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bc0836708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bc0836708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bc0836708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bc0836708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upper()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bc0836708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2bc0836708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bc0836708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2bc0836708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bc083670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bc08367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bc0836708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2bc0836708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2bc083670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2bc083670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bc0836708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bc0836708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bc0836708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2bc0836708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bc083670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bc083670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bc0836708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2bc0836708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bc0836708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bc0836708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bc0836708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2bc0836708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bc0836708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2bc0836708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bc0836708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2bc0836708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bc0836708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bc0836708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2bc0836708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2bc0836708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bc0836708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bc0836708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2bc0836708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2bc0836708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2bc0836708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2bc0836708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bc0836708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bc0836708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bc083670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bc083670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bc0836708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bc0836708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bc083670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bc083670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bc083670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bc083670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w3schools.com/python/ref_string_capitalize.asp" TargetMode="External"/><Relationship Id="rId4" Type="http://schemas.openxmlformats.org/officeDocument/2006/relationships/hyperlink" Target="https://www.w3schools.com/python/ref_string_casefold.asp" TargetMode="External"/><Relationship Id="rId5" Type="http://schemas.openxmlformats.org/officeDocument/2006/relationships/hyperlink" Target="https://www.w3schools.com/python/ref_string_center.asp" TargetMode="External"/><Relationship Id="rId6" Type="http://schemas.openxmlformats.org/officeDocument/2006/relationships/hyperlink" Target="https://www.w3schools.com/python/ref_string_count.asp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Data Types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Assign String to a Variable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Assigning a string to a variable is done with the variable name followed by an equal sign and the string: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Multiline Strings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You can assign a multiline string to a variable by using three quotes: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"""Lorem ipsum dolor sit amet,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consectetur adipiscing elit,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sed do eiusmod tempor incididunt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ut labore et dolore magna aliqua."""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Strings are Arrays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Like many other popular programming languages, strings in Python are arrays of bytes representing unicode characters.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However, Python does not have a character data type, a single character is simply a string with a length of 1.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(a[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Looping Through a String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Loop through the letters in the word "banana":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x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 Length</a:t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The </a:t>
            </a:r>
            <a:r>
              <a:rPr b="1" lang="ru">
                <a:solidFill>
                  <a:srgbClr val="DC143C"/>
                </a:solidFill>
              </a:rPr>
              <a:t>len() </a:t>
            </a:r>
            <a:r>
              <a:rPr lang="ru"/>
              <a:t>function returns the length of a string: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(a))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Check String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check if a certain phrase or character is present in a string, we can use the keyword </a:t>
            </a:r>
            <a:r>
              <a:rPr lang="ru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Check if "free" is present in the following text:</a:t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best things in life are free!"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"free"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txt)</a:t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 it in an</a:t>
            </a:r>
            <a:r>
              <a:rPr b="1" lang="ru"/>
              <a:t> if</a:t>
            </a:r>
            <a:r>
              <a:rPr lang="ru"/>
              <a:t> statement: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Print only if "free" is present: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best things in life are free!"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"free"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txt: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"Yes, 'free' is present."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Check if NOT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To check if a certain phrase or character is NOT present in a string, we can use the keyword </a:t>
            </a:r>
            <a:r>
              <a:rPr b="1" lang="ru">
                <a:solidFill>
                  <a:srgbClr val="DC143C"/>
                </a:solidFill>
              </a:rPr>
              <a:t>not in</a:t>
            </a:r>
            <a:r>
              <a:rPr lang="ru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Check if "expensive" is NOT present in the following text:</a:t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best things in life are free!"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"expensive"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FF99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not in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txt)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best things in life are free!"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"expensive"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not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txt: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"No, 'expensive' is NOT present."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Exercise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FFFFFF"/>
                </a:solidFill>
                <a:highlight>
                  <a:srgbClr val="2D3748"/>
                </a:highlight>
              </a:rPr>
              <a:t>What will be the result of the following code:</a:t>
            </a:r>
            <a:endParaRPr sz="1350">
              <a:solidFill>
                <a:srgbClr val="FFFFFF"/>
              </a:solidFill>
              <a:highlight>
                <a:srgbClr val="2D3748"/>
              </a:highlight>
            </a:endParaRPr>
          </a:p>
          <a:p>
            <a:pPr indent="0" lvl="0" marL="0" marR="152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x = 'Welcome'</a:t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print(x[3])</a:t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Wel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Welcome Welcome Welcome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Slicing Strings</a:t>
            </a:r>
            <a:endParaRPr/>
          </a:p>
        </p:txBody>
      </p:sp>
      <p:sp>
        <p:nvSpPr>
          <p:cNvPr id="165" name="Google Shape;16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You can return a range of characters by using the slice syntax.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Get the characters from position 2 to position 5 (not included):</a:t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(b[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20"/>
              <a:t>In programming, data type is an important concept.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1620"/>
              <a:t>Variables can store data of different types, and different types can do different things.</a:t>
            </a:r>
            <a:endParaRPr sz="16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413600"/>
            <a:ext cx="8520600" cy="31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Text Type: </a:t>
            </a:r>
            <a:r>
              <a:rPr lang="ru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endParaRPr sz="16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Numeric Types: </a:t>
            </a:r>
            <a:r>
              <a:rPr lang="ru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complex</a:t>
            </a:r>
            <a:endParaRPr sz="16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Sequence Types: </a:t>
            </a:r>
            <a:r>
              <a:rPr lang="ru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ru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tuple</a:t>
            </a:r>
            <a:r>
              <a:rPr lang="ru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</a:t>
            </a:r>
            <a:endParaRPr sz="16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Mapping Type: </a:t>
            </a:r>
            <a:r>
              <a:rPr lang="ru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dict</a:t>
            </a:r>
            <a:endParaRPr sz="16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Set Types: </a:t>
            </a:r>
            <a:r>
              <a:rPr lang="ru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ru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frozenset</a:t>
            </a:r>
            <a:endParaRPr sz="16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Boolean Type: </a:t>
            </a:r>
            <a:r>
              <a:rPr lang="ru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endParaRPr sz="16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Binary Types: </a:t>
            </a:r>
            <a:r>
              <a:rPr lang="ru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bytes</a:t>
            </a:r>
            <a:r>
              <a:rPr lang="ru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bytearray</a:t>
            </a:r>
            <a:r>
              <a:rPr lang="ru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ru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memoryview</a:t>
            </a:r>
            <a:endParaRPr sz="16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5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None Type: </a:t>
            </a:r>
            <a:r>
              <a:rPr lang="ru" sz="16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NoneType</a:t>
            </a:r>
            <a:endParaRPr sz="1600">
              <a:solidFill>
                <a:srgbClr val="DC143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Slice From the Start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By leaving out the start index, the range will start at the first character: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 the characters from the start to position 5 (not included):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(b[: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Slice To the End</a:t>
            </a:r>
            <a:endParaRPr/>
          </a:p>
        </p:txBody>
      </p:sp>
      <p:sp>
        <p:nvSpPr>
          <p:cNvPr id="177" name="Google Shape;17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By leaving out the end index, the range will go to the end: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(b[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:])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Negative Indexing</a:t>
            </a:r>
            <a:endParaRPr/>
          </a:p>
        </p:txBody>
      </p:sp>
      <p:sp>
        <p:nvSpPr>
          <p:cNvPr id="183" name="Google Shape;183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Get the characters: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From: "o" in "World!" (position -5)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To, but not included: "d" in "World!" (position -2):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(b[-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Exercise</a:t>
            </a:r>
            <a:endParaRPr/>
          </a:p>
        </p:txBody>
      </p:sp>
      <p:sp>
        <p:nvSpPr>
          <p:cNvPr id="189" name="Google Shape;18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FFFFFF"/>
                </a:solidFill>
                <a:highlight>
                  <a:srgbClr val="2D3748"/>
                </a:highlight>
              </a:rPr>
              <a:t>What will be the result of the following code:</a:t>
            </a:r>
            <a:endParaRPr sz="1350">
              <a:solidFill>
                <a:srgbClr val="FFFFFF"/>
              </a:solidFill>
              <a:highlight>
                <a:srgbClr val="2D3748"/>
              </a:highlight>
            </a:endParaRPr>
          </a:p>
          <a:p>
            <a:pPr indent="0" lvl="0" marL="0" marR="152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x = 'Welcome'</a:t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print(x[3:5])</a:t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lcome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come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com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co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Modify Strings</a:t>
            </a:r>
            <a:endParaRPr/>
          </a:p>
        </p:txBody>
      </p:sp>
      <p:sp>
        <p:nvSpPr>
          <p:cNvPr id="195" name="Google Shape;19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ru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upper()</a:t>
            </a:r>
            <a:r>
              <a:rPr lang="ru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 method returns the string in upper case:</a:t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(a.upper())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ru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lower()</a:t>
            </a:r>
            <a:r>
              <a:rPr lang="ru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 method returns the string in lower case:</a:t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(a.lower())</a:t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Remove Whitespace</a:t>
            </a:r>
            <a:endParaRPr/>
          </a:p>
        </p:txBody>
      </p:sp>
      <p:sp>
        <p:nvSpPr>
          <p:cNvPr id="201" name="Google Shape;20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Whitespace is the space before and/or after the actual text, and very often you want to remove this space.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Hello, World! 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(a.strip()) </a:t>
            </a:r>
            <a:r>
              <a:rPr lang="ru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returns "Hello, World!"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Replace String</a:t>
            </a:r>
            <a:endParaRPr/>
          </a:p>
        </p:txBody>
      </p:sp>
      <p:sp>
        <p:nvSpPr>
          <p:cNvPr id="207" name="Google Shape;20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</a:t>
            </a:r>
            <a:r>
              <a:rPr lang="ru" sz="1150">
                <a:solidFill>
                  <a:srgbClr val="DC143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replace()</a:t>
            </a:r>
            <a:r>
              <a:rPr lang="ru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method replaces a string with another string: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5715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715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(a.replace(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715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ru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split()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method returns a list where the text between the specified separator becomes the list items.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(a.split(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ru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returns ['Hello', ' World!']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Exercise</a:t>
            </a:r>
            <a:endParaRPr/>
          </a:p>
        </p:txBody>
      </p:sp>
      <p:sp>
        <p:nvSpPr>
          <p:cNvPr id="213" name="Google Shape;21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71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FFFFFF"/>
                </a:solidFill>
              </a:rPr>
              <a:t>What is a correct syntax to print a string in upper case letters?</a:t>
            </a:r>
            <a:endParaRPr sz="13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'Welcome'.upper()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'Welcome'.toUpper()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'Welcome'.toUpperCase()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 Concatenation</a:t>
            </a:r>
            <a:endParaRPr/>
          </a:p>
        </p:txBody>
      </p:sp>
      <p:sp>
        <p:nvSpPr>
          <p:cNvPr id="219" name="Google Shape;219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concatenate, or combine, two strings you can use the + operator.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a + b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To add a space between them, add a </a:t>
            </a:r>
            <a:r>
              <a:rPr lang="ru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ru" sz="1150">
                <a:solidFill>
                  <a:srgbClr val="000000"/>
                </a:solidFill>
                <a:highlight>
                  <a:srgbClr val="E7E9EB"/>
                </a:highlight>
                <a:latin typeface="Verdana"/>
                <a:ea typeface="Verdana"/>
                <a:cs typeface="Verdana"/>
                <a:sym typeface="Verdana"/>
              </a:rPr>
              <a:t>:</a:t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"World"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 = a +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b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(c)</a:t>
            </a:r>
            <a:endParaRPr sz="1150">
              <a:solidFill>
                <a:srgbClr val="000000"/>
              </a:solidFill>
              <a:highlight>
                <a:srgbClr val="E7E9EB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Exercise</a:t>
            </a:r>
            <a:endParaRPr/>
          </a:p>
        </p:txBody>
      </p:sp>
      <p:sp>
        <p:nvSpPr>
          <p:cNvPr id="225" name="Google Shape;22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71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FFFFFF"/>
                </a:solidFill>
              </a:rPr>
              <a:t>What is a correct syntax to merge variable </a:t>
            </a:r>
            <a:r>
              <a:rPr lang="ru" sz="140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350">
                <a:solidFill>
                  <a:srgbClr val="FFFFFF"/>
                </a:solidFill>
              </a:rPr>
              <a:t> and </a:t>
            </a:r>
            <a:r>
              <a:rPr lang="ru" sz="140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ru" sz="1350">
                <a:solidFill>
                  <a:srgbClr val="FFFFFF"/>
                </a:solidFill>
              </a:rPr>
              <a:t> into variable </a:t>
            </a:r>
            <a:r>
              <a:rPr lang="ru" sz="140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ru" sz="1350">
                <a:solidFill>
                  <a:srgbClr val="FFFFFF"/>
                </a:solidFill>
              </a:rPr>
              <a:t>?</a:t>
            </a:r>
            <a:endParaRPr sz="13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 = x, y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 = x = y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z = x + y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Getting the Data Type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using the </a:t>
            </a:r>
            <a:r>
              <a:rPr lang="ru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type()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(x))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0653" y="37337"/>
            <a:ext cx="3567996" cy="50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 Format</a:t>
            </a:r>
            <a:endParaRPr/>
          </a:p>
        </p:txBody>
      </p:sp>
      <p:sp>
        <p:nvSpPr>
          <p:cNvPr id="231" name="Google Shape;231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/>
              <a:t>As we learned in the Python Variables chapter, we cannot combine strings and numbers like this: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36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 name is John, I am 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+ age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(txt)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F-Strings</a:t>
            </a:r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F-String was introduced in Python 3.6, and is now the preferred way of formatting strings.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To specify a string as an f-string, simply put an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in front of the string literal, and add curly brackets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as placeholders for variables and other operations.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 =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36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f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 name is John, I am {age}"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(txt)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=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59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f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price is {price} dollars"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(txt)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modifier to format the value.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A modifier is included by adding a colon : followed by a legal formatting type, like .2f which means fixed point number with 2 decimals: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price =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59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f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price is {price:.2f} dollars"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(txt)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f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"The price is {20 * 59} dollars"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(txt)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Exercise</a:t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7145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450">
                <a:solidFill>
                  <a:srgbClr val="FFFFFF"/>
                </a:solidFill>
              </a:rPr>
              <a:t>If </a:t>
            </a:r>
            <a:r>
              <a:rPr lang="ru" sz="150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x = 9</a:t>
            </a:r>
            <a:r>
              <a:rPr lang="ru" sz="1450">
                <a:solidFill>
                  <a:srgbClr val="FFFFFF"/>
                </a:solidFill>
              </a:rPr>
              <a:t>, what is a correct syntax to print 'The price is 9.00 dollars'?</a:t>
            </a:r>
            <a:endParaRPr sz="145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-31115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urier New"/>
              <a:buAutoNum type="arabicPeriod"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print(f'The price is {x:.2f} dollars')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urier New"/>
              <a:buAutoNum type="arabicPeriod"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print(f'The price is {x:2} dollars')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ourier New"/>
              <a:buAutoNum type="arabicPeriod"/>
            </a:pPr>
            <a:r>
              <a:rPr lang="ru" sz="13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print(f'The price is {x:format(2)} dollars')</a:t>
            </a:r>
            <a:endParaRPr sz="13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Escape Character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escape character is a backslash </a:t>
            </a:r>
            <a:r>
              <a:rPr lang="ru" sz="2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\</a:t>
            </a:r>
            <a:r>
              <a:rPr lang="ru" sz="2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followed by the character you want to insert.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 example of an illegal character is a double quote inside a string that is surrounded by double quotes: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DC143C"/>
                </a:solidFill>
                <a:latin typeface="Verdana"/>
                <a:ea typeface="Verdana"/>
                <a:cs typeface="Verdana"/>
                <a:sym typeface="Verdana"/>
              </a:rPr>
              <a:t>You will get an error if you use double quotes inside a string that is surrounded by double quotes:</a:t>
            </a:r>
            <a:endParaRPr sz="1150">
              <a:solidFill>
                <a:srgbClr val="DC14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 are the so-called 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Vikings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from the north."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</a:t>
            </a:r>
            <a:r>
              <a:rPr lang="ru"/>
              <a:t>o fix this problem, use the escape character </a:t>
            </a:r>
            <a:r>
              <a:rPr lang="ru">
                <a:solidFill>
                  <a:srgbClr val="FF0000"/>
                </a:solidFill>
              </a:rPr>
              <a:t>\</a:t>
            </a:r>
            <a:r>
              <a:rPr lang="ru"/>
              <a:t>":</a:t>
            </a:r>
            <a:endParaRPr/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The escape character allows you to use double quotes when you normally would not be allowed:</a:t>
            </a:r>
            <a:endParaRPr sz="1150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114300" marR="1143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txt =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 are the so-called \"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Vikings\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from the north."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Escape Characters</a:t>
            </a:r>
            <a:endParaRPr/>
          </a:p>
        </p:txBody>
      </p:sp>
      <p:sp>
        <p:nvSpPr>
          <p:cNvPr id="267" name="Google Shape;26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\'	Single Quote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\\	Backslash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\n	New Line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\r	Carriage Return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\t	Tab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\b	Backspace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\f	Form Feed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\ooo	Octal value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\xhh	Hex value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 Methods</a:t>
            </a:r>
            <a:endParaRPr/>
          </a:p>
        </p:txBody>
      </p:sp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CC"/>
                </a:highlight>
                <a:latin typeface="Verdana"/>
                <a:ea typeface="Verdana"/>
                <a:cs typeface="Verdana"/>
                <a:sym typeface="Verdana"/>
              </a:rPr>
              <a:t>All string methods return new values. They do not change the original string.</a:t>
            </a:r>
            <a:endParaRPr sz="1150">
              <a:solidFill>
                <a:srgbClr val="000000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3"/>
              </a:rPr>
              <a:t>capitalize()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Converts the first character to upper case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4"/>
              </a:rPr>
              <a:t>casefold()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Converts string into lower case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5"/>
              </a:rPr>
              <a:t>center()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Returns a centered string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150" u="sng">
                <a:solidFill>
                  <a:schemeClr val="hlink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  <a:hlinkClick r:id="rId6"/>
              </a:rPr>
              <a:t>count()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Returns the number of times a specified value occurs in a string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And thre are many more…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CC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Booleans</a:t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programming you often need to know if an expression is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evaluate any expression in Python, and get one of two answers,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or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==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When you run a condition in an if statement, Python returns True or False:</a:t>
            </a:r>
            <a:endParaRPr/>
          </a:p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33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 &gt; a: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greater than a"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 is not greater than a"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Setting the Specific Data Type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FFFFFF"/>
                </a:solidFill>
                <a:highlight>
                  <a:srgbClr val="2D3748"/>
                </a:highlight>
              </a:rPr>
              <a:t>If </a:t>
            </a:r>
            <a:r>
              <a:rPr lang="ru" sz="140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x = 5</a:t>
            </a:r>
            <a:r>
              <a:rPr lang="ru" sz="1350">
                <a:solidFill>
                  <a:srgbClr val="FFFFFF"/>
                </a:solidFill>
                <a:highlight>
                  <a:srgbClr val="2D3748"/>
                </a:highlight>
              </a:rPr>
              <a:t>, what is a correct syntax for printing the data</a:t>
            </a:r>
            <a:endParaRPr sz="1350">
              <a:solidFill>
                <a:srgbClr val="FFFFFF"/>
              </a:solidFill>
              <a:highlight>
                <a:srgbClr val="2D374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FFFFFF"/>
                </a:solidFill>
                <a:highlight>
                  <a:srgbClr val="2D3748"/>
                </a:highlight>
              </a:rPr>
              <a:t> type of the variable </a:t>
            </a:r>
            <a:r>
              <a:rPr lang="ru" sz="140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ru" sz="1350">
                <a:solidFill>
                  <a:srgbClr val="FFFFFF"/>
                </a:solidFill>
                <a:highlight>
                  <a:srgbClr val="2D3748"/>
                </a:highlight>
              </a:rPr>
              <a:t>?</a:t>
            </a:r>
            <a:endParaRPr sz="1350">
              <a:solidFill>
                <a:srgbClr val="FFFFFF"/>
              </a:solidFill>
              <a:highlight>
                <a:srgbClr val="2D374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highlight>
                <a:srgbClr val="2D3748"/>
              </a:highlight>
            </a:endParaRPr>
          </a:p>
          <a:p>
            <a:pPr indent="-304800" lvl="0" marL="457200" marR="1524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print(dtype(x))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print(type(x))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print(x.dtype())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highlight>
                <a:srgbClr val="2D3748"/>
              </a:highlight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872" y="0"/>
            <a:ext cx="39305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Most Values are True</a:t>
            </a:r>
            <a:endParaRPr/>
          </a:p>
        </p:txBody>
      </p:sp>
      <p:sp>
        <p:nvSpPr>
          <p:cNvPr id="291" name="Google Shape;291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Almost any value is evaluated to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if it has some sort of content.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Any string is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except empty strings.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Any number is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except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Any list, tuple, set, and dictionary are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except empty ones.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"abc"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"apple"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"cherry"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"banana"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Some Values are False</a:t>
            </a:r>
            <a:endParaRPr/>
          </a:p>
        </p:txBody>
      </p:sp>
      <p:sp>
        <p:nvSpPr>
          <p:cNvPr id="297" name="Google Shape;297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(None)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(())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([])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({})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Functions can Return a Boolean</a:t>
            </a:r>
            <a:endParaRPr/>
          </a:p>
        </p:txBody>
      </p:sp>
      <p:sp>
        <p:nvSpPr>
          <p:cNvPr id="303" name="Google Shape;303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myFunction() 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(myFunction())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4" name="Google Shape;30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0975" y="1251513"/>
            <a:ext cx="1619250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isinstance()</a:t>
            </a:r>
            <a:endParaRPr/>
          </a:p>
        </p:txBody>
      </p:sp>
      <p:sp>
        <p:nvSpPr>
          <p:cNvPr id="310" name="Google Shape;310;p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Python also has many built-in functions that return a boolean value, like the </a:t>
            </a:r>
            <a:r>
              <a:rPr lang="ru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isinstance()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function, which can be used to determine if an object is of a certain data type: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endParaRPr sz="1150">
              <a:solidFill>
                <a:srgbClr val="FF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isinstance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(x,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Casting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Casting in python is therefore done using constructor functions: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int()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constructs an integer number from an integer literal, a float literal (by removing all decimals), or a string literal (providing the string represents a whole number)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float()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constructs a float number from an integer literal, a float literal or a string literal (providing the string represents a float or an integer)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0162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Verdana"/>
              <a:buChar char="●"/>
            </a:pP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str()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constructs a string from a wide variety of data types, including strings, integer literals and float literals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Casting Examples	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ru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x will be 1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2.8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 will be 2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 =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z will be 3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  </a:t>
            </a:r>
            <a:r>
              <a:rPr lang="ru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x will be 1.0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2.8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ru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 will be 2.8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 =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"3"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</a:t>
            </a:r>
            <a:r>
              <a:rPr lang="ru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z will be 3.0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 =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"4.2"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w will be 4.2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"s1"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ru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x will be 's1'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  </a:t>
            </a:r>
            <a:r>
              <a:rPr lang="ru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y will be '2'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110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z = </a:t>
            </a: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3.0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ru" sz="11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z will be '3.0'</a:t>
            </a:r>
            <a:endParaRPr sz="11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Exercise	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FFFFFF"/>
                </a:solidFill>
                <a:highlight>
                  <a:srgbClr val="2D3748"/>
                </a:highlight>
              </a:rPr>
              <a:t>What will be the result of the following code:</a:t>
            </a:r>
            <a:endParaRPr sz="1350">
              <a:solidFill>
                <a:srgbClr val="FFFFFF"/>
              </a:solidFill>
              <a:highlight>
                <a:srgbClr val="2D3748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FFFFFF"/>
                </a:solidFill>
                <a:highlight>
                  <a:srgbClr val="15202B"/>
                </a:highlight>
                <a:latin typeface="Courier New"/>
                <a:ea typeface="Courier New"/>
                <a:cs typeface="Courier New"/>
                <a:sym typeface="Courier New"/>
              </a:rPr>
              <a:t>print(int(35.88))</a:t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35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35.88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marR="152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ourier New"/>
              <a:buAutoNum type="arabicPeriod"/>
            </a:pPr>
            <a:r>
              <a:rPr lang="ru" sz="1200">
                <a:solidFill>
                  <a:srgbClr val="FFFFFF"/>
                </a:solidFill>
                <a:latin typeface="Courier New"/>
                <a:ea typeface="Courier New"/>
                <a:cs typeface="Courier New"/>
                <a:sym typeface="Courier New"/>
              </a:rPr>
              <a:t>36</a:t>
            </a:r>
            <a:endParaRPr sz="1200">
              <a:solidFill>
                <a:srgbClr val="FFFF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00"/>
              </a:spcBef>
              <a:spcAft>
                <a:spcPts val="1200"/>
              </a:spcAft>
              <a:buNone/>
            </a:pPr>
            <a:r>
              <a:t/>
            </a:r>
            <a:endParaRPr sz="1350">
              <a:solidFill>
                <a:srgbClr val="FFFFFF"/>
              </a:solidFill>
              <a:highlight>
                <a:srgbClr val="15202B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Strings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Strings in python are surrounded by either single quotation marks, or double quotation marks.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is the same as </a:t>
            </a:r>
            <a:r>
              <a:rPr lang="ru" sz="12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"Hello"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'Hello'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Quotes Inside Quotes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You can use quotes inside a string, as long as they don't match the quotes surrounding the string: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"It's alright"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 is called 'Johnny'"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150">
                <a:solidFill>
                  <a:srgbClr val="0000C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ru" sz="1150">
                <a:solidFill>
                  <a:srgbClr val="A52A2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'He is called "Johnny"'</a:t>
            </a:r>
            <a:r>
              <a:rPr lang="ru" sz="115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