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952f31cc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952f31cc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952f31cc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952f31cc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952f31cc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952f31cc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952f31cc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952f31cc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952f31cc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952f31cc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952f31cc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952f31cc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952f31cc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3952f31cc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952f31cc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3952f31cc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3952f31cc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3952f31cc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952f31cc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3952f31cc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952f31cc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952f31cc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3952f31cc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3952f31cc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3952f31cc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3952f31cc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952f31cc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952f31cc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952f31cc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952f31cc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952f31cc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952f31cc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952f31cc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952f31cc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952f31cc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952f31cc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952f31cc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952f31cc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952f31cc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952f31cc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geeksforgeeks.org/unified-modeling-language-uml-class-diagrams/" TargetMode="External"/><Relationship Id="rId4" Type="http://schemas.openxmlformats.org/officeDocument/2006/relationships/hyperlink" Target="https://www.geeksforgeeks.org/use-case-diagra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UML (Unified Modeling Language)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UML Diagrams and Their Applications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3466"/>
            <a:ext cx="9144000" cy="4576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flow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system flow in IT refers to the logical sequence of processes, inputs, and outputs within a system. It describes how data moves through a system, how different components interact, and how operations are carried out to achieve a specific goal.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System Flow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Flow </a:t>
            </a:r>
            <a:r>
              <a:rPr lang="en"/>
              <a:t>– Shows how data is processed, stored, and transferred within the system.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Process Flow</a:t>
            </a:r>
            <a:r>
              <a:rPr lang="en"/>
              <a:t> – Represents the sequence of steps or operations performed in a system.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Control Flow</a:t>
            </a:r>
            <a:r>
              <a:rPr lang="en"/>
              <a:t> – Describes the decision-making process and execution order in a system.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User Flow </a:t>
            </a:r>
            <a:r>
              <a:rPr lang="en"/>
              <a:t>– Focuses on how users interact with a system (e.g., logging in, performing actions, receiving feedback).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(DFD Example)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→ [Enter Booking Details] → System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System → [Verify Availability] → Database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Database → [Send Confirmation] → System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System → [Display Confirmation] → User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Explanation: This shows how data (booking details) flows between the user, system, and database.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769" y="0"/>
            <a:ext cx="585446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853" y="0"/>
            <a:ext cx="665629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Flow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047" y="0"/>
            <a:ext cx="647840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(Decision-based)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→ User Submits Loan Application 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 Check Credit Score 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 If Score &gt; 700 → Approve Loan → End 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 If Score &lt; 700 → Reject Loan → 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💡 Explanation: This shows how decisions affect the flow of the system.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0"/>
            <a:ext cx="448450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608" y="0"/>
            <a:ext cx="727478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UML?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stands for Unified Modeling Language.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is a standardized modeling language used in software engineering.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Helps in visualizing system architecture and design before implementation.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(Interaction-based)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175" y="29013"/>
            <a:ext cx="7451301" cy="508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https://www.geeksforgeeks.org/unified-modeling-language-uml-class-diagrams/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https://www.geeksforgeeks.org/use-case-diagram/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UML?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Provides a clear representation of system components.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Facilitates communication between stakeholders.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Helps in documentation and system design.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Supports various development methodologies (e.g., Agile, Waterfall).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UML Diagrams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/>
              <a:t>Structural Diagrams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/>
              <a:t>Class Diagram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/>
              <a:t>Object Diagram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/>
              <a:t>Component Diagram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/>
              <a:t>Deployment Diagram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/>
              <a:t>Behavioral Diagrams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/>
              <a:t>Use Case Diagram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/>
              <a:t>Sequence Diagram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/>
              <a:t>Activity Diagram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/>
              <a:t>State Diagram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/>
              <a:t>Communication Diagram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Represents the static structure of a system.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Shows classes, attributes, methods, and relationships.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825" y="2515648"/>
            <a:ext cx="4571998" cy="2201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952" y="0"/>
            <a:ext cx="726629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Represents the interaction between users and the system.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Includes actors (users) and use cases (system functions).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 -&gt; [Login]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User -&gt; [Register]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 example(Online Shopping System)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1466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"/>
              <a:buChar char="●"/>
            </a:pPr>
            <a:r>
              <a:rPr b="1" lang="en" sz="1350">
                <a:solidFill>
                  <a:srgbClr val="FFFFFF"/>
                </a:solidFill>
                <a:highlight>
                  <a:srgbClr val="131417"/>
                </a:highlight>
                <a:latin typeface="Nunito"/>
                <a:ea typeface="Nunito"/>
                <a:cs typeface="Nunito"/>
                <a:sym typeface="Nunito"/>
              </a:rPr>
              <a:t>Actors:</a:t>
            </a:r>
            <a:endParaRPr b="1" sz="1350">
              <a:solidFill>
                <a:srgbClr val="FFFFFF"/>
              </a:solidFill>
              <a:highlight>
                <a:srgbClr val="131417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1466" lvl="1" marL="1854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"/>
              <a:buChar char="○"/>
            </a:pPr>
            <a:r>
              <a:rPr lang="en" sz="1350">
                <a:solidFill>
                  <a:srgbClr val="FFFFFF"/>
                </a:solidFill>
                <a:highlight>
                  <a:srgbClr val="131417"/>
                </a:highlight>
                <a:latin typeface="Nunito"/>
                <a:ea typeface="Nunito"/>
                <a:cs typeface="Nunito"/>
                <a:sym typeface="Nunito"/>
              </a:rPr>
              <a:t>Customer</a:t>
            </a:r>
            <a:endParaRPr sz="1350">
              <a:solidFill>
                <a:srgbClr val="FFFFFF"/>
              </a:solidFill>
              <a:highlight>
                <a:srgbClr val="131417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1466" lvl="1" marL="1854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"/>
              <a:buChar char="○"/>
            </a:pPr>
            <a:r>
              <a:rPr lang="en" sz="1350">
                <a:solidFill>
                  <a:srgbClr val="FFFFFF"/>
                </a:solidFill>
                <a:highlight>
                  <a:srgbClr val="131417"/>
                </a:highlight>
                <a:latin typeface="Nunito"/>
                <a:ea typeface="Nunito"/>
                <a:cs typeface="Nunito"/>
                <a:sym typeface="Nunito"/>
              </a:rPr>
              <a:t>Admin</a:t>
            </a:r>
            <a:endParaRPr sz="1350">
              <a:solidFill>
                <a:srgbClr val="FFFFFF"/>
              </a:solidFill>
              <a:highlight>
                <a:srgbClr val="131417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1466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"/>
              <a:buChar char="●"/>
            </a:pPr>
            <a:r>
              <a:rPr b="1" lang="en" sz="1350">
                <a:solidFill>
                  <a:srgbClr val="FFFFFF"/>
                </a:solidFill>
                <a:highlight>
                  <a:srgbClr val="131417"/>
                </a:highlight>
                <a:latin typeface="Nunito"/>
                <a:ea typeface="Nunito"/>
                <a:cs typeface="Nunito"/>
                <a:sym typeface="Nunito"/>
              </a:rPr>
              <a:t>Use Cases:</a:t>
            </a:r>
            <a:endParaRPr b="1" sz="1350">
              <a:solidFill>
                <a:srgbClr val="FFFFFF"/>
              </a:solidFill>
              <a:highlight>
                <a:srgbClr val="131417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1466" lvl="1" marL="1854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"/>
              <a:buChar char="○"/>
            </a:pPr>
            <a:r>
              <a:rPr lang="en" sz="1350">
                <a:solidFill>
                  <a:srgbClr val="FFFFFF"/>
                </a:solidFill>
                <a:highlight>
                  <a:srgbClr val="131417"/>
                </a:highlight>
                <a:latin typeface="Nunito"/>
                <a:ea typeface="Nunito"/>
                <a:cs typeface="Nunito"/>
                <a:sym typeface="Nunito"/>
              </a:rPr>
              <a:t>Browse Products</a:t>
            </a:r>
            <a:endParaRPr sz="1350">
              <a:solidFill>
                <a:srgbClr val="FFFFFF"/>
              </a:solidFill>
              <a:highlight>
                <a:srgbClr val="131417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1466" lvl="1" marL="1854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"/>
              <a:buChar char="○"/>
            </a:pPr>
            <a:r>
              <a:rPr lang="en" sz="1350">
                <a:solidFill>
                  <a:srgbClr val="FFFFFF"/>
                </a:solidFill>
                <a:highlight>
                  <a:srgbClr val="131417"/>
                </a:highlight>
                <a:latin typeface="Nunito"/>
                <a:ea typeface="Nunito"/>
                <a:cs typeface="Nunito"/>
                <a:sym typeface="Nunito"/>
              </a:rPr>
              <a:t>Add to Cart</a:t>
            </a:r>
            <a:endParaRPr sz="1350">
              <a:solidFill>
                <a:srgbClr val="FFFFFF"/>
              </a:solidFill>
              <a:highlight>
                <a:srgbClr val="131417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1466" lvl="1" marL="1854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"/>
              <a:buChar char="○"/>
            </a:pPr>
            <a:r>
              <a:rPr lang="en" sz="1350">
                <a:solidFill>
                  <a:srgbClr val="FFFFFF"/>
                </a:solidFill>
                <a:highlight>
                  <a:srgbClr val="131417"/>
                </a:highlight>
                <a:latin typeface="Nunito"/>
                <a:ea typeface="Nunito"/>
                <a:cs typeface="Nunito"/>
                <a:sym typeface="Nunito"/>
              </a:rPr>
              <a:t>Checkout</a:t>
            </a:r>
            <a:endParaRPr sz="1350">
              <a:solidFill>
                <a:srgbClr val="FFFFFF"/>
              </a:solidFill>
              <a:highlight>
                <a:srgbClr val="131417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1466" lvl="1" marL="1854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"/>
              <a:buChar char="○"/>
            </a:pPr>
            <a:r>
              <a:rPr lang="en" sz="1350">
                <a:solidFill>
                  <a:srgbClr val="FFFFFF"/>
                </a:solidFill>
                <a:highlight>
                  <a:srgbClr val="131417"/>
                </a:highlight>
                <a:latin typeface="Nunito"/>
                <a:ea typeface="Nunito"/>
                <a:cs typeface="Nunito"/>
                <a:sym typeface="Nunito"/>
              </a:rPr>
              <a:t>Manage Inventory (Admin)</a:t>
            </a:r>
            <a:endParaRPr sz="1350">
              <a:solidFill>
                <a:srgbClr val="FFFFFF"/>
              </a:solidFill>
              <a:highlight>
                <a:srgbClr val="131417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1466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"/>
              <a:buChar char="●"/>
            </a:pPr>
            <a:r>
              <a:rPr b="1" lang="en" sz="1350">
                <a:solidFill>
                  <a:srgbClr val="FFFFFF"/>
                </a:solidFill>
                <a:highlight>
                  <a:srgbClr val="131417"/>
                </a:highlight>
                <a:latin typeface="Nunito"/>
                <a:ea typeface="Nunito"/>
                <a:cs typeface="Nunito"/>
                <a:sym typeface="Nunito"/>
              </a:rPr>
              <a:t>Relations:</a:t>
            </a:r>
            <a:endParaRPr b="1" sz="1350">
              <a:solidFill>
                <a:srgbClr val="FFFFFF"/>
              </a:solidFill>
              <a:highlight>
                <a:srgbClr val="131417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1466" lvl="1" marL="1854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"/>
              <a:buChar char="○"/>
            </a:pPr>
            <a:r>
              <a:rPr lang="en" sz="1350">
                <a:solidFill>
                  <a:srgbClr val="FFFFFF"/>
                </a:solidFill>
                <a:highlight>
                  <a:srgbClr val="131417"/>
                </a:highlight>
                <a:latin typeface="Nunito"/>
                <a:ea typeface="Nunito"/>
                <a:cs typeface="Nunito"/>
                <a:sym typeface="Nunito"/>
              </a:rPr>
              <a:t>The Customer can browse products, add to the cart, and complete the checkout.</a:t>
            </a:r>
            <a:endParaRPr sz="1350">
              <a:solidFill>
                <a:srgbClr val="FFFFFF"/>
              </a:solidFill>
              <a:highlight>
                <a:srgbClr val="131417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1466" lvl="1" marL="1854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"/>
              <a:buChar char="○"/>
            </a:pPr>
            <a:r>
              <a:rPr lang="en" sz="1350">
                <a:solidFill>
                  <a:srgbClr val="FFFFFF"/>
                </a:solidFill>
                <a:highlight>
                  <a:srgbClr val="131417"/>
                </a:highlight>
                <a:latin typeface="Nunito"/>
                <a:ea typeface="Nunito"/>
                <a:cs typeface="Nunito"/>
                <a:sym typeface="Nunito"/>
              </a:rPr>
              <a:t>The Admin can manage the inventory.</a:t>
            </a:r>
            <a:endParaRPr sz="1350">
              <a:solidFill>
                <a:srgbClr val="FFFFFF"/>
              </a:solidFill>
              <a:highlight>
                <a:srgbClr val="131417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