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1" roundtripDataSignature="AMtx7mgibtPdnXINjafnBQejv5GnSvKx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bd7f68e3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2fbd7f68e37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bd7f68e3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2fbd7f68e37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One of the first things we do when working with a database is create tables to store data. Here’s an example of how we would create a table for students in SQL. We define the columns – ID, Name, and Age – and specify their data types. This is how we structure and organize our data.</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wrap things up, SQL is a straightforward yet powerful tool for managing data in a database. Whether you're working with small datasets or large systems, learning SQL can open doors to many opportunities in data management, programming, and web development. I hope this introduction gave you a clearer idea of how SQL works and why it’s so important</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bd7f68e37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fbd7f68e37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bf84cc02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bf84cc0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start, let’s talk about what data is. Simply put, data is information. This could be anything from names and addresses to numbers and statistics. We encounter data every day, and it’s the foundation of many systems and applications we use. Think of it like the raw materials for storing and retrieving information</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that we know what data is, where do we store it? In databases! A database is a structured collection of data. Imagine a digital filing cabinet, but instead of paper files, it organizes and stores data electronically. This makes it easier to retrieve, update, and manage the data efficiently.</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 how do we interact with databases? We use a language called SQL, which stands for Structured Query Language. SQL is the standard language used to communicate with databases. Whether we’re retrieving information or updating it, SQL is the tool we use</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bd7f68e3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fbd7f68e3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But why SQL? SQL allows us to perform essential operations on data. These include creating tables to store data, reading or querying the data, updating existing information, and even deleting data when it’s no longer needed. SQL is widely used in websites and applications because it’s reliable and easy to learn</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bd7f68e3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fbd7f68e37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bd7f68e3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fbd7f68e37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bd7f68e3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After creating a table, we need to add data to it. This is done using the INSERT command. In this example, we’re adding a student with ID 1, named 'John Doe,' who is 20 years old. The data is now saved in the database, ready for retrieval.</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131" name="Google Shape;131;g2fbd7f68e37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Introduction to SQL</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solidFill>
                  <a:srgbClr val="888888"/>
                </a:solidFill>
              </a:rPr>
              <a:t>A Beginner’s Guide</a:t>
            </a:r>
            <a:endParaRPr/>
          </a:p>
          <a:p>
            <a:pPr indent="0" lvl="0" marL="0" rtl="0" algn="ctr">
              <a:lnSpc>
                <a:spcPct val="100000"/>
              </a:lnSpc>
              <a:spcBef>
                <a:spcPts val="640"/>
              </a:spcBef>
              <a:spcAft>
                <a:spcPts val="0"/>
              </a:spcAft>
              <a:buClr>
                <a:srgbClr val="888888"/>
              </a:buClr>
              <a:buSzPts val="3200"/>
              <a:buNone/>
            </a:pPr>
            <a:r>
              <a:rPr lang="en-US"/>
              <a:t>Nasirdin Sola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fbd7f68e37_0_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UPDATE Command (Modifying Data)</a:t>
            </a:r>
            <a:endParaRPr/>
          </a:p>
        </p:txBody>
      </p:sp>
      <p:sp>
        <p:nvSpPr>
          <p:cNvPr id="140" name="Google Shape;140;g2fbd7f68e37_0_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UPDATE command modifies existing data in a table.</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Example: </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UPDATE students </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SET Age = 21 </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WHERE ID = 1;</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Always use the WHERE clause to target specific rows.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fbd7f68e37_0_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DELETE Command (Removing Data)</a:t>
            </a:r>
            <a:endParaRPr/>
          </a:p>
        </p:txBody>
      </p:sp>
      <p:sp>
        <p:nvSpPr>
          <p:cNvPr id="146" name="Google Shape;146;g2fbd7f68e37_0_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DELETE command removes data from a table.</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Example: </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DELETE FROM students </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WHERE ID = 1;</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Always specify the WHERE clause to avoid deleting all records.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Creating a Table</a:t>
            </a:r>
            <a:endParaRPr/>
          </a:p>
        </p:txBody>
      </p:sp>
      <p:sp>
        <p:nvSpPr>
          <p:cNvPr id="152" name="Google Shape;15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Key Points: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Example:</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CREATE TABLE students (</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ID int,</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Name varchar(255),</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Age int</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Conclusion</a:t>
            </a:r>
            <a:endParaRPr/>
          </a:p>
        </p:txBody>
      </p:sp>
      <p:sp>
        <p:nvSpPr>
          <p:cNvPr id="158" name="Google Shape;15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Key Points: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SQL is a simple yet powerful way to manage data.</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Learning SQL opens opportunities in data management and programming.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fbd7f68e37_0_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TODO:</a:t>
            </a:r>
            <a:endParaRPr/>
          </a:p>
        </p:txBody>
      </p:sp>
      <p:sp>
        <p:nvSpPr>
          <p:cNvPr id="164" name="Google Shape;164;g2fbd7f68e37_0_1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Register to:</a:t>
            </a:r>
            <a:endParaRPr/>
          </a:p>
          <a:p>
            <a:pPr indent="-342900" lvl="0" marL="457200" rtl="0" algn="l">
              <a:lnSpc>
                <a:spcPct val="100000"/>
              </a:lnSpc>
              <a:spcBef>
                <a:spcPts val="360"/>
              </a:spcBef>
              <a:spcAft>
                <a:spcPts val="0"/>
              </a:spcAft>
              <a:buSzPts val="1800"/>
              <a:buChar char="-"/>
            </a:pPr>
            <a:r>
              <a:rPr lang="en-US"/>
              <a:t>GitHub </a:t>
            </a:r>
            <a:endParaRPr/>
          </a:p>
          <a:p>
            <a:pPr indent="0" lvl="0" marL="914400" rtl="0" algn="l">
              <a:lnSpc>
                <a:spcPct val="100000"/>
              </a:lnSpc>
              <a:spcBef>
                <a:spcPts val="360"/>
              </a:spcBef>
              <a:spcAft>
                <a:spcPts val="0"/>
              </a:spcAft>
              <a:buSzPts val="1800"/>
              <a:buNone/>
            </a:pPr>
            <a:r>
              <a:rPr lang="en-US">
                <a:solidFill>
                  <a:srgbClr val="4A86E8"/>
                </a:solidFill>
              </a:rPr>
              <a:t>https://github.com/</a:t>
            </a:r>
            <a:endParaRPr>
              <a:solidFill>
                <a:srgbClr val="4A86E8"/>
              </a:solidFill>
            </a:endParaRPr>
          </a:p>
          <a:p>
            <a:pPr indent="-342900" lvl="0" marL="457200" rtl="0" algn="l">
              <a:lnSpc>
                <a:spcPct val="100000"/>
              </a:lnSpc>
              <a:spcBef>
                <a:spcPts val="360"/>
              </a:spcBef>
              <a:spcAft>
                <a:spcPts val="0"/>
              </a:spcAft>
              <a:buSzPts val="1800"/>
              <a:buChar char="-"/>
            </a:pPr>
            <a:r>
              <a:rPr lang="en-US"/>
              <a:t>Neon.tech (with GitHub account)</a:t>
            </a:r>
            <a:endParaRPr/>
          </a:p>
          <a:p>
            <a:pPr indent="0" lvl="0" marL="914400" rtl="0" algn="l">
              <a:lnSpc>
                <a:spcPct val="100000"/>
              </a:lnSpc>
              <a:spcBef>
                <a:spcPts val="360"/>
              </a:spcBef>
              <a:spcAft>
                <a:spcPts val="0"/>
              </a:spcAft>
              <a:buSzPts val="1800"/>
              <a:buNone/>
            </a:pPr>
            <a:r>
              <a:rPr lang="en-US">
                <a:solidFill>
                  <a:srgbClr val="4A86E8"/>
                </a:solidFill>
              </a:rPr>
              <a:t>https://neon.tech/</a:t>
            </a:r>
            <a:endParaRPr>
              <a:solidFill>
                <a:srgbClr val="4A86E8"/>
              </a:solidFill>
            </a:endParaRPr>
          </a:p>
          <a:p>
            <a:pPr indent="-342900" lvl="0" marL="457200" rtl="0" algn="l">
              <a:spcBef>
                <a:spcPts val="360"/>
              </a:spcBef>
              <a:spcAft>
                <a:spcPts val="0"/>
              </a:spcAft>
              <a:buSzPts val="1800"/>
              <a:buChar char="-"/>
            </a:pPr>
            <a:r>
              <a:rPr lang="en-US"/>
              <a:t>Google Sheets</a:t>
            </a:r>
            <a:endParaRPr/>
          </a:p>
          <a:p>
            <a:pPr indent="0" lvl="0" marL="914400" rtl="0" algn="l">
              <a:spcBef>
                <a:spcPts val="360"/>
              </a:spcBef>
              <a:spcAft>
                <a:spcPts val="0"/>
              </a:spcAft>
              <a:buClr>
                <a:schemeClr val="dk1"/>
              </a:buClr>
              <a:buSzPts val="1800"/>
              <a:buFont typeface="Arial"/>
              <a:buNone/>
            </a:pPr>
            <a:r>
              <a:rPr lang="en-US">
                <a:solidFill>
                  <a:srgbClr val="4A86E8"/>
                </a:solidFill>
              </a:rPr>
              <a:t>https://tinyurl.com/2s3dwcdy</a:t>
            </a:r>
            <a:endParaRPr>
              <a:solidFill>
                <a:srgbClr val="4A86E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fbf84cc027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TYPES</a:t>
            </a:r>
            <a:endParaRPr/>
          </a:p>
        </p:txBody>
      </p:sp>
      <p:sp>
        <p:nvSpPr>
          <p:cNvPr id="170" name="Google Shape;170;g2fbf84cc027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What is Data?</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Key Points: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Data is information that can be stored and used.</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Examples: Names, numbers, addresses,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What is a Database?</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Key Points: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 database is a place where data is stored.</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It’s like a digital filing cabinet for organized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Introduction to SQL</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Key Points: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SQL stands for Structured Query Language.</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It’s a language used to communicate with databases.</a:t>
            </a:r>
            <a:endParaRPr/>
          </a:p>
        </p:txBody>
      </p:sp>
      <p:pic>
        <p:nvPicPr>
          <p:cNvPr id="104" name="Google Shape;104;p4"/>
          <p:cNvPicPr preferRelativeResize="0"/>
          <p:nvPr>
            <p:ph idx="1" type="body"/>
          </p:nvPr>
        </p:nvPicPr>
        <p:blipFill rotWithShape="1">
          <a:blip r:embed="rId3">
            <a:alphaModFix/>
          </a:blip>
          <a:srcRect b="0" l="0" r="0" t="0"/>
          <a:stretch/>
        </p:blipFill>
        <p:spPr>
          <a:xfrm>
            <a:off x="3328275" y="3206503"/>
            <a:ext cx="4693800" cy="353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fbd7f68e37_0_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5454"/>
              <a:buNone/>
            </a:pPr>
            <a:r>
              <a:rPr lang="en-US"/>
              <a:t>Example of a Simplified Database Catalog</a:t>
            </a:r>
            <a:endParaRPr/>
          </a:p>
        </p:txBody>
      </p:sp>
      <p:pic>
        <p:nvPicPr>
          <p:cNvPr descr="fig01_03" id="110" name="Google Shape;110;g2fbd7f68e37_0_1"/>
          <p:cNvPicPr preferRelativeResize="0"/>
          <p:nvPr/>
        </p:nvPicPr>
        <p:blipFill rotWithShape="1">
          <a:blip r:embed="rId3">
            <a:alphaModFix/>
          </a:blip>
          <a:srcRect b="0" l="0" r="0" t="0"/>
          <a:stretch/>
        </p:blipFill>
        <p:spPr>
          <a:xfrm>
            <a:off x="1251650" y="1593700"/>
            <a:ext cx="6172201" cy="49514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Why Use SQL?</a:t>
            </a:r>
            <a:endParaRPr/>
          </a:p>
        </p:txBody>
      </p:sp>
      <p:sp>
        <p:nvSpPr>
          <p:cNvPr id="116" name="Google Shape;11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Key Points: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SQL helps in creating, reading, updating, and deleting data.</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It’s widely used by websites and apps to manage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fbd7f68e37_0_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CRUD Operations Overview</a:t>
            </a:r>
            <a:endParaRPr/>
          </a:p>
        </p:txBody>
      </p:sp>
      <p:sp>
        <p:nvSpPr>
          <p:cNvPr id="122" name="Google Shape;122;g2fbd7f68e37_0_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SQL commands are often categorized as CRUD operations: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Create: INSERT</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Read: SELECT</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Update: UPDATE</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Delete: DELETE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fbd7f68e37_0_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SELECT Command (Retrieving Data)</a:t>
            </a:r>
            <a:endParaRPr/>
          </a:p>
        </p:txBody>
      </p:sp>
      <p:sp>
        <p:nvSpPr>
          <p:cNvPr id="128" name="Google Shape;128;g2fbd7f68e37_0_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SELECT command is used to retrieve data from a database.</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Example: </a:t>
            </a:r>
            <a:endParaRPr sz="3200">
              <a:solidFill>
                <a:schemeClr val="dk1"/>
              </a:solidFill>
              <a:latin typeface="Calibri"/>
              <a:ea typeface="Calibri"/>
              <a:cs typeface="Calibri"/>
              <a:sym typeface="Calibri"/>
            </a:endParaRPr>
          </a:p>
          <a:p>
            <a:pPr indent="11430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SELECT * FROM students;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You can retrieve specific columns: </a:t>
            </a:r>
            <a:endParaRPr sz="3200">
              <a:solidFill>
                <a:schemeClr val="dk1"/>
              </a:solidFill>
              <a:latin typeface="Calibri"/>
              <a:ea typeface="Calibri"/>
              <a:cs typeface="Calibri"/>
              <a:sym typeface="Calibri"/>
            </a:endParaRPr>
          </a:p>
          <a:p>
            <a:pPr indent="11430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SELECT Name, Age FROM students;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Filter results using WHERE: </a:t>
            </a:r>
            <a:endParaRPr sz="3200">
              <a:solidFill>
                <a:schemeClr val="dk1"/>
              </a:solidFill>
              <a:latin typeface="Calibri"/>
              <a:ea typeface="Calibri"/>
              <a:cs typeface="Calibri"/>
              <a:sym typeface="Calibri"/>
            </a:endParaRPr>
          </a:p>
          <a:p>
            <a:pPr indent="11430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SELECT * FROM students WHERE Age &gt; 18;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fbd7f68e37_0_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INSERT Command (Adding Data)</a:t>
            </a:r>
            <a:endParaRPr/>
          </a:p>
        </p:txBody>
      </p:sp>
      <p:sp>
        <p:nvSpPr>
          <p:cNvPr id="134" name="Google Shape;134;g2fbd7f68e37_0_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INSERT command adds new data to a table.</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Example: </a:t>
            </a:r>
            <a:endParaRPr sz="3200">
              <a:solidFill>
                <a:schemeClr val="dk1"/>
              </a:solidFill>
              <a:latin typeface="Calibri"/>
              <a:ea typeface="Calibri"/>
              <a:cs typeface="Calibri"/>
              <a:sym typeface="Calibri"/>
            </a:endParaRPr>
          </a:p>
          <a:p>
            <a:pPr indent="11430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INSERT INTO </a:t>
            </a:r>
            <a:endParaRPr sz="3200">
              <a:solidFill>
                <a:schemeClr val="dk1"/>
              </a:solidFill>
              <a:latin typeface="Calibri"/>
              <a:ea typeface="Calibri"/>
              <a:cs typeface="Calibri"/>
              <a:sym typeface="Calibri"/>
            </a:endParaRPr>
          </a:p>
          <a:p>
            <a:pPr indent="11430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students (ID, Name, Age) </a:t>
            </a:r>
            <a:endParaRPr sz="3200">
              <a:solidFill>
                <a:schemeClr val="dk1"/>
              </a:solidFill>
              <a:latin typeface="Calibri"/>
              <a:ea typeface="Calibri"/>
              <a:cs typeface="Calibri"/>
              <a:sym typeface="Calibri"/>
            </a:endParaRPr>
          </a:p>
          <a:p>
            <a:pPr indent="114300" lvl="0" marL="34290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VALUES (1, 'John Doe', 20);</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Specify both column names and values to add data correctly.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