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Playfair Display"/>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D15228-736E-4789-83EC-71CCCF2D4DC0}">
  <a:tblStyle styleId="{F9D15228-736E-4789-83EC-71CCCF2D4D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layfairDisplay-bold.fntdata"/><Relationship Id="rId12"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layfairDisplay-boldItalic.fntdata"/><Relationship Id="rId14" Type="http://schemas.openxmlformats.org/officeDocument/2006/relationships/font" Target="fonts/PlayfairDispl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2c2c9ef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2c2c9ef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2c2c9ef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2c2c9ef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2c2c9ef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2c2c9ef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2c2c9ef6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2c2c9ef6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3200">
                <a:solidFill>
                  <a:srgbClr val="F55E61"/>
                </a:solidFill>
                <a:latin typeface="Playfair Display"/>
                <a:ea typeface="Playfair Display"/>
                <a:cs typeface="Playfair Display"/>
                <a:sym typeface="Playfair Display"/>
              </a:rPr>
              <a:t>JOIN in SQL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 in SQL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A </a:t>
            </a:r>
            <a:r>
              <a:rPr b="1" lang="en"/>
              <a:t>JOIN </a:t>
            </a:r>
            <a:r>
              <a:rPr lang="en"/>
              <a:t>in SQL is used to combine rows from </a:t>
            </a:r>
            <a:r>
              <a:rPr b="1" lang="en"/>
              <a:t>two </a:t>
            </a:r>
            <a:r>
              <a:rPr lang="en"/>
              <a:t>or </a:t>
            </a:r>
            <a:r>
              <a:rPr b="1" lang="en"/>
              <a:t>more tables </a:t>
            </a:r>
            <a:r>
              <a:rPr lang="en"/>
              <a:t>based on a related column between them. It's a way to retrieve data from multiple tables by establishing a connection between them using a </a:t>
            </a:r>
            <a:r>
              <a:rPr b="1" lang="en"/>
              <a:t>common key or field</a:t>
            </a: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There are different types of JOINs, and the most commonly used are:</a:t>
            </a:r>
            <a:endParaRPr/>
          </a:p>
          <a:p>
            <a:pPr indent="0" lvl="0" marL="0" rtl="0" algn="l">
              <a:spcBef>
                <a:spcPts val="1200"/>
              </a:spcBef>
              <a:spcAft>
                <a:spcPts val="0"/>
              </a:spcAft>
              <a:buClr>
                <a:schemeClr val="dk1"/>
              </a:buClr>
              <a:buSzPct val="61111"/>
              <a:buFont typeface="Arial"/>
              <a:buNone/>
            </a:pPr>
            <a:r>
              <a:t/>
            </a:r>
            <a:endParaRPr/>
          </a:p>
          <a:p>
            <a:pPr indent="-334327" lvl="0" marL="457200" rtl="0" algn="l">
              <a:spcBef>
                <a:spcPts val="1200"/>
              </a:spcBef>
              <a:spcAft>
                <a:spcPts val="0"/>
              </a:spcAft>
              <a:buSzPct val="100000"/>
              <a:buChar char="-"/>
            </a:pPr>
            <a:r>
              <a:rPr lang="en"/>
              <a:t>INNER JOIN</a:t>
            </a:r>
            <a:endParaRPr/>
          </a:p>
          <a:p>
            <a:pPr indent="-334327" lvl="0" marL="457200" rtl="0" algn="l">
              <a:spcBef>
                <a:spcPts val="0"/>
              </a:spcBef>
              <a:spcAft>
                <a:spcPts val="0"/>
              </a:spcAft>
              <a:buSzPct val="100000"/>
              <a:buChar char="-"/>
            </a:pPr>
            <a:r>
              <a:rPr lang="en"/>
              <a:t>OUTER JOIN (which includes LEFT JOIN, RIGHT JOIN, and FULL OUTER JOIN)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INNER JOIN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An INNER JOIN returns records that have matching values in both tables. It filters out rows that do not match the specified condition, i.e., it only includes rows that have matches in both tables.</a:t>
            </a:r>
            <a:endParaRPr sz="1500"/>
          </a:p>
          <a:p>
            <a:pPr indent="0" lvl="0" marL="0" rtl="0" algn="l">
              <a:spcBef>
                <a:spcPts val="1200"/>
              </a:spcBef>
              <a:spcAft>
                <a:spcPts val="0"/>
              </a:spcAft>
              <a:buNone/>
            </a:pPr>
            <a:r>
              <a:rPr lang="en" sz="1500"/>
              <a:t>Example: </a:t>
            </a:r>
            <a:endParaRPr sz="1500"/>
          </a:p>
          <a:p>
            <a:pPr indent="0" lvl="0" marL="0" rtl="0" algn="l">
              <a:spcBef>
                <a:spcPts val="1200"/>
              </a:spcBef>
              <a:spcAft>
                <a:spcPts val="0"/>
              </a:spcAft>
              <a:buClr>
                <a:schemeClr val="dk1"/>
              </a:buClr>
              <a:buSzPts val="1100"/>
              <a:buFont typeface="Arial"/>
              <a:buNone/>
            </a:pPr>
            <a:r>
              <a:rPr lang="en" sz="1500">
                <a:solidFill>
                  <a:schemeClr val="accent1"/>
                </a:solidFill>
              </a:rPr>
              <a:t>SELECT columns</a:t>
            </a:r>
            <a:endParaRPr sz="1500">
              <a:solidFill>
                <a:schemeClr val="accent1"/>
              </a:solidFill>
            </a:endParaRPr>
          </a:p>
          <a:p>
            <a:pPr indent="0" lvl="0" marL="0" rtl="0" algn="l">
              <a:spcBef>
                <a:spcPts val="1200"/>
              </a:spcBef>
              <a:spcAft>
                <a:spcPts val="0"/>
              </a:spcAft>
              <a:buClr>
                <a:schemeClr val="dk1"/>
              </a:buClr>
              <a:buSzPts val="1100"/>
              <a:buFont typeface="Arial"/>
              <a:buNone/>
            </a:pPr>
            <a:r>
              <a:rPr lang="en" sz="1500">
                <a:solidFill>
                  <a:schemeClr val="accent1"/>
                </a:solidFill>
              </a:rPr>
              <a:t>FROM table1</a:t>
            </a:r>
            <a:endParaRPr sz="1500">
              <a:solidFill>
                <a:schemeClr val="accent1"/>
              </a:solidFill>
            </a:endParaRPr>
          </a:p>
          <a:p>
            <a:pPr indent="0" lvl="0" marL="0" rtl="0" algn="l">
              <a:spcBef>
                <a:spcPts val="1200"/>
              </a:spcBef>
              <a:spcAft>
                <a:spcPts val="0"/>
              </a:spcAft>
              <a:buClr>
                <a:schemeClr val="dk1"/>
              </a:buClr>
              <a:buSzPts val="1100"/>
              <a:buFont typeface="Arial"/>
              <a:buNone/>
            </a:pPr>
            <a:r>
              <a:rPr lang="en" sz="1500">
                <a:solidFill>
                  <a:schemeClr val="accent1"/>
                </a:solidFill>
              </a:rPr>
              <a:t>INNER JOIN table2</a:t>
            </a:r>
            <a:endParaRPr sz="1500">
              <a:solidFill>
                <a:schemeClr val="accent1"/>
              </a:solidFill>
            </a:endParaRPr>
          </a:p>
          <a:p>
            <a:pPr indent="0" lvl="0" marL="0" rtl="0" algn="l">
              <a:spcBef>
                <a:spcPts val="1200"/>
              </a:spcBef>
              <a:spcAft>
                <a:spcPts val="0"/>
              </a:spcAft>
              <a:buClr>
                <a:schemeClr val="dk1"/>
              </a:buClr>
              <a:buSzPts val="1100"/>
              <a:buFont typeface="Arial"/>
              <a:buNone/>
            </a:pPr>
            <a:r>
              <a:rPr lang="en" sz="1500">
                <a:solidFill>
                  <a:schemeClr val="accent1"/>
                </a:solidFill>
              </a:rPr>
              <a:t>ON table1.common_column = table2.common_column;</a:t>
            </a:r>
            <a:endParaRPr sz="1500">
              <a:solidFill>
                <a:schemeClr val="accent1"/>
              </a:solidFill>
            </a:endParaRPr>
          </a:p>
          <a:p>
            <a:pPr indent="0" lvl="0" marL="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INNER JOIN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Students Table				Enrollments Table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564"/>
          </a:p>
          <a:p>
            <a:pPr indent="0" lvl="0" marL="0" rtl="0" algn="l">
              <a:spcBef>
                <a:spcPts val="1200"/>
              </a:spcBef>
              <a:spcAft>
                <a:spcPts val="0"/>
              </a:spcAft>
              <a:buNone/>
            </a:pPr>
            <a:r>
              <a:t/>
            </a:r>
            <a:endParaRPr sz="1564"/>
          </a:p>
          <a:p>
            <a:pPr indent="0" lvl="0" marL="2743200" rtl="0" algn="l">
              <a:spcBef>
                <a:spcPts val="1200"/>
              </a:spcBef>
              <a:spcAft>
                <a:spcPts val="0"/>
              </a:spcAft>
              <a:buClr>
                <a:schemeClr val="dk1"/>
              </a:buClr>
              <a:buSzPct val="70300"/>
              <a:buFont typeface="Arial"/>
              <a:buNone/>
            </a:pPr>
            <a:r>
              <a:rPr lang="en" sz="1564"/>
              <a:t>SELECT </a:t>
            </a:r>
            <a:r>
              <a:rPr lang="en" sz="1564">
                <a:solidFill>
                  <a:schemeClr val="accent1"/>
                </a:solidFill>
              </a:rPr>
              <a:t>students.name</a:t>
            </a:r>
            <a:r>
              <a:rPr lang="en" sz="1564"/>
              <a:t>, </a:t>
            </a:r>
            <a:r>
              <a:rPr lang="en" sz="1564">
                <a:solidFill>
                  <a:schemeClr val="accent6"/>
                </a:solidFill>
              </a:rPr>
              <a:t>enrollments.course_name</a:t>
            </a:r>
            <a:endParaRPr sz="1564">
              <a:solidFill>
                <a:schemeClr val="accent6"/>
              </a:solidFill>
            </a:endParaRPr>
          </a:p>
          <a:p>
            <a:pPr indent="0" lvl="0" marL="2743200" rtl="0" algn="l">
              <a:spcBef>
                <a:spcPts val="1200"/>
              </a:spcBef>
              <a:spcAft>
                <a:spcPts val="0"/>
              </a:spcAft>
              <a:buClr>
                <a:schemeClr val="dk1"/>
              </a:buClr>
              <a:buSzPct val="70300"/>
              <a:buFont typeface="Arial"/>
              <a:buNone/>
            </a:pPr>
            <a:r>
              <a:rPr lang="en" sz="1564"/>
              <a:t>FROM </a:t>
            </a:r>
            <a:r>
              <a:rPr lang="en" sz="1564">
                <a:solidFill>
                  <a:schemeClr val="accent1"/>
                </a:solidFill>
              </a:rPr>
              <a:t>students</a:t>
            </a:r>
            <a:endParaRPr sz="1564">
              <a:solidFill>
                <a:schemeClr val="accent1"/>
              </a:solidFill>
            </a:endParaRPr>
          </a:p>
          <a:p>
            <a:pPr indent="0" lvl="0" marL="2743200" rtl="0" algn="l">
              <a:spcBef>
                <a:spcPts val="1200"/>
              </a:spcBef>
              <a:spcAft>
                <a:spcPts val="0"/>
              </a:spcAft>
              <a:buClr>
                <a:schemeClr val="dk1"/>
              </a:buClr>
              <a:buSzPct val="70300"/>
              <a:buFont typeface="Arial"/>
              <a:buNone/>
            </a:pPr>
            <a:r>
              <a:rPr lang="en" sz="1564"/>
              <a:t>INNER JOIN </a:t>
            </a:r>
            <a:r>
              <a:rPr lang="en" sz="1564">
                <a:solidFill>
                  <a:schemeClr val="accent6"/>
                </a:solidFill>
              </a:rPr>
              <a:t>enrollments</a:t>
            </a:r>
            <a:endParaRPr sz="1564">
              <a:solidFill>
                <a:schemeClr val="accent6"/>
              </a:solidFill>
            </a:endParaRPr>
          </a:p>
          <a:p>
            <a:pPr indent="0" lvl="0" marL="2743200" rtl="0" algn="l">
              <a:spcBef>
                <a:spcPts val="1200"/>
              </a:spcBef>
              <a:spcAft>
                <a:spcPts val="0"/>
              </a:spcAft>
              <a:buClr>
                <a:schemeClr val="dk1"/>
              </a:buClr>
              <a:buSzPct val="70300"/>
              <a:buFont typeface="Arial"/>
              <a:buNone/>
            </a:pPr>
            <a:r>
              <a:rPr lang="en" sz="1564"/>
              <a:t>ON </a:t>
            </a:r>
            <a:r>
              <a:rPr lang="en" sz="1564">
                <a:solidFill>
                  <a:srgbClr val="FF0000"/>
                </a:solidFill>
              </a:rPr>
              <a:t>students.id = enrollments.student_id;</a:t>
            </a:r>
            <a:endParaRPr sz="1564">
              <a:solidFill>
                <a:srgbClr val="FF0000"/>
              </a:solidFill>
            </a:endParaRPr>
          </a:p>
          <a:p>
            <a:pPr indent="0" lvl="0" marL="0" rtl="0" algn="l">
              <a:spcBef>
                <a:spcPts val="1200"/>
              </a:spcBef>
              <a:spcAft>
                <a:spcPts val="1200"/>
              </a:spcAft>
              <a:buNone/>
            </a:pPr>
            <a:r>
              <a:t/>
            </a:r>
            <a:endParaRPr/>
          </a:p>
        </p:txBody>
      </p:sp>
      <p:graphicFrame>
        <p:nvGraphicFramePr>
          <p:cNvPr id="74" name="Google Shape;74;p16"/>
          <p:cNvGraphicFramePr/>
          <p:nvPr/>
        </p:nvGraphicFramePr>
        <p:xfrm>
          <a:off x="311700" y="1531525"/>
          <a:ext cx="3000000" cy="3000000"/>
        </p:xfrm>
        <a:graphic>
          <a:graphicData uri="http://schemas.openxmlformats.org/drawingml/2006/table">
            <a:tbl>
              <a:tblPr>
                <a:noFill/>
                <a:tableStyleId>{F9D15228-736E-4789-83EC-71CCCF2D4DC0}</a:tableStyleId>
              </a:tblPr>
              <a:tblGrid>
                <a:gridCol w="890225"/>
                <a:gridCol w="890225"/>
                <a:gridCol w="890225"/>
              </a:tblGrid>
              <a:tr h="3188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solidFill>
                      <a:schemeClr val="accent1"/>
                    </a:solidFill>
                  </a:tcPr>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solidFill>
                      <a:schemeClr val="accent1"/>
                    </a:solidFill>
                  </a:tcPr>
                </a:tc>
                <a:tc>
                  <a:txBody>
                    <a:bodyPr/>
                    <a:lstStyle/>
                    <a:p>
                      <a:pPr indent="0" lvl="0" marL="0" rtl="0" algn="l">
                        <a:spcBef>
                          <a:spcPts val="0"/>
                        </a:spcBef>
                        <a:spcAft>
                          <a:spcPts val="0"/>
                        </a:spcAft>
                        <a:buNone/>
                      </a:pPr>
                      <a:r>
                        <a:rPr lang="en">
                          <a:solidFill>
                            <a:schemeClr val="dk1"/>
                          </a:solidFill>
                        </a:rPr>
                        <a:t>age</a:t>
                      </a:r>
                      <a:endParaRPr>
                        <a:solidFill>
                          <a:schemeClr val="dk1"/>
                        </a:solidFill>
                      </a:endParaRPr>
                    </a:p>
                  </a:txBody>
                  <a:tcPr marT="91425" marB="91425" marR="91425" marL="91425">
                    <a:solidFill>
                      <a:schemeClr val="accent1"/>
                    </a:solidFill>
                  </a:tcPr>
                </a:tc>
              </a:tr>
              <a:tr h="306525">
                <a:tc>
                  <a:txBody>
                    <a:bodyPr/>
                    <a:lstStyle/>
                    <a:p>
                      <a:pPr indent="0" lvl="0" marL="0" rtl="0" algn="l">
                        <a:spcBef>
                          <a:spcPts val="0"/>
                        </a:spcBef>
                        <a:spcAft>
                          <a:spcPts val="0"/>
                        </a:spcAft>
                        <a:buNone/>
                      </a:pPr>
                      <a:r>
                        <a:rPr lang="en" sz="1300">
                          <a:solidFill>
                            <a:schemeClr val="dk1"/>
                          </a:solidFill>
                        </a:rPr>
                        <a:t>1</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Bob</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20</a:t>
                      </a:r>
                      <a:endParaRPr sz="1300">
                        <a:solidFill>
                          <a:schemeClr val="dk1"/>
                        </a:solidFill>
                      </a:endParaRPr>
                    </a:p>
                  </a:txBody>
                  <a:tcPr marT="91425" marB="91425" marR="91425" marL="91425"/>
                </a:tc>
              </a:tr>
              <a:tr h="306525">
                <a:tc>
                  <a:txBody>
                    <a:bodyPr/>
                    <a:lstStyle/>
                    <a:p>
                      <a:pPr indent="0" lvl="0" marL="0" rtl="0" algn="l">
                        <a:spcBef>
                          <a:spcPts val="0"/>
                        </a:spcBef>
                        <a:spcAft>
                          <a:spcPts val="0"/>
                        </a:spcAft>
                        <a:buNone/>
                      </a:pPr>
                      <a:r>
                        <a:rPr lang="en" sz="1300">
                          <a:solidFill>
                            <a:schemeClr val="dk1"/>
                          </a:solidFill>
                        </a:rPr>
                        <a:t>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Mike</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23</a:t>
                      </a:r>
                      <a:endParaRPr sz="1300">
                        <a:solidFill>
                          <a:schemeClr val="dk1"/>
                        </a:solidFill>
                      </a:endParaRPr>
                    </a:p>
                  </a:txBody>
                  <a:tcPr marT="91425" marB="91425" marR="91425" marL="91425"/>
                </a:tc>
              </a:tr>
              <a:tr h="306525">
                <a:tc>
                  <a:txBody>
                    <a:bodyPr/>
                    <a:lstStyle/>
                    <a:p>
                      <a:pPr indent="0" lvl="0" marL="0" rtl="0" algn="l">
                        <a:spcBef>
                          <a:spcPts val="0"/>
                        </a:spcBef>
                        <a:spcAft>
                          <a:spcPts val="0"/>
                        </a:spcAft>
                        <a:buNone/>
                      </a:pPr>
                      <a:r>
                        <a:rPr lang="en" sz="1300">
                          <a:solidFill>
                            <a:schemeClr val="dk1"/>
                          </a:solidFill>
                        </a:rPr>
                        <a:t>3</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Aibek</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21</a:t>
                      </a:r>
                      <a:endParaRPr sz="1300">
                        <a:solidFill>
                          <a:schemeClr val="dk1"/>
                        </a:solidFill>
                      </a:endParaRPr>
                    </a:p>
                  </a:txBody>
                  <a:tcPr marT="91425" marB="91425" marR="91425" marL="91425"/>
                </a:tc>
              </a:tr>
            </a:tbl>
          </a:graphicData>
        </a:graphic>
      </p:graphicFrame>
      <p:graphicFrame>
        <p:nvGraphicFramePr>
          <p:cNvPr id="75" name="Google Shape;75;p16"/>
          <p:cNvGraphicFramePr/>
          <p:nvPr/>
        </p:nvGraphicFramePr>
        <p:xfrm>
          <a:off x="3076550" y="1531525"/>
          <a:ext cx="3000000" cy="3000000"/>
        </p:xfrm>
        <a:graphic>
          <a:graphicData uri="http://schemas.openxmlformats.org/drawingml/2006/table">
            <a:tbl>
              <a:tblPr>
                <a:noFill/>
                <a:tableStyleId>{F9D15228-736E-4789-83EC-71CCCF2D4DC0}</a:tableStyleId>
              </a:tblPr>
              <a:tblGrid>
                <a:gridCol w="1495450"/>
                <a:gridCol w="1495450"/>
              </a:tblGrid>
              <a:tr h="381000">
                <a:tc>
                  <a:txBody>
                    <a:bodyPr/>
                    <a:lstStyle/>
                    <a:p>
                      <a:pPr indent="0" lvl="0" marL="0" rtl="0" algn="l">
                        <a:spcBef>
                          <a:spcPts val="0"/>
                        </a:spcBef>
                        <a:spcAft>
                          <a:spcPts val="0"/>
                        </a:spcAft>
                        <a:buNone/>
                      </a:pPr>
                      <a:r>
                        <a:rPr lang="en">
                          <a:solidFill>
                            <a:schemeClr val="dk1"/>
                          </a:solidFill>
                        </a:rPr>
                        <a:t>student_id</a:t>
                      </a:r>
                      <a:endParaRPr>
                        <a:solidFill>
                          <a:schemeClr val="dk1"/>
                        </a:solidFill>
                      </a:endParaRPr>
                    </a:p>
                  </a:txBody>
                  <a:tcPr marT="91425" marB="91425" marR="91425" marL="91425">
                    <a:solidFill>
                      <a:srgbClr val="C9DAF8"/>
                    </a:solidFill>
                  </a:tcPr>
                </a:tc>
                <a:tc>
                  <a:txBody>
                    <a:bodyPr/>
                    <a:lstStyle/>
                    <a:p>
                      <a:pPr indent="0" lvl="0" marL="0" rtl="0" algn="l">
                        <a:spcBef>
                          <a:spcPts val="0"/>
                        </a:spcBef>
                        <a:spcAft>
                          <a:spcPts val="0"/>
                        </a:spcAft>
                        <a:buNone/>
                      </a:pPr>
                      <a:r>
                        <a:rPr lang="en">
                          <a:solidFill>
                            <a:schemeClr val="dk1"/>
                          </a:solidFill>
                        </a:rPr>
                        <a:t>course_name</a:t>
                      </a:r>
                      <a:endParaRPr>
                        <a:solidFill>
                          <a:schemeClr val="dk1"/>
                        </a:solidFill>
                      </a:endParaRPr>
                    </a:p>
                  </a:txBody>
                  <a:tcPr marT="91425" marB="91425" marR="91425" marL="91425">
                    <a:solidFill>
                      <a:srgbClr val="C9DAF8"/>
                    </a:solidFill>
                  </a:tcPr>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math</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Science</a:t>
                      </a:r>
                      <a:endParaRPr>
                        <a:solidFill>
                          <a:schemeClr val="dk1"/>
                        </a:solidFill>
                      </a:endParaRPr>
                    </a:p>
                  </a:txBody>
                  <a:tcPr marT="91425" marB="91425" marR="91425" marL="91425"/>
                </a:tc>
              </a:tr>
            </a:tbl>
          </a:graphicData>
        </a:graphic>
      </p:graphicFrame>
      <p:graphicFrame>
        <p:nvGraphicFramePr>
          <p:cNvPr id="76" name="Google Shape;76;p16"/>
          <p:cNvGraphicFramePr/>
          <p:nvPr/>
        </p:nvGraphicFramePr>
        <p:xfrm>
          <a:off x="5768075" y="3581800"/>
          <a:ext cx="3000000" cy="3000000"/>
        </p:xfrm>
        <a:graphic>
          <a:graphicData uri="http://schemas.openxmlformats.org/drawingml/2006/table">
            <a:tbl>
              <a:tblPr>
                <a:noFill/>
                <a:tableStyleId>{F9D15228-736E-4789-83EC-71CCCF2D4DC0}</a:tableStyleId>
              </a:tblPr>
              <a:tblGrid>
                <a:gridCol w="1365325"/>
                <a:gridCol w="1365325"/>
              </a:tblGrid>
              <a:tr h="348350">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en">
                          <a:solidFill>
                            <a:schemeClr val="dk1"/>
                          </a:solidFill>
                        </a:rPr>
                        <a:t>course_name</a:t>
                      </a:r>
                      <a:endParaRPr>
                        <a:solidFill>
                          <a:schemeClr val="dk1"/>
                        </a:solidFill>
                      </a:endParaRPr>
                    </a:p>
                  </a:txBody>
                  <a:tcPr marT="91425" marB="91425" marR="91425" marL="91425">
                    <a:solidFill>
                      <a:srgbClr val="FF0000"/>
                    </a:solidFill>
                  </a:tcPr>
                </a:tc>
              </a:tr>
              <a:tr h="348350">
                <a:tc>
                  <a:txBody>
                    <a:bodyPr/>
                    <a:lstStyle/>
                    <a:p>
                      <a:pPr indent="0" lvl="0" marL="0" rtl="0" algn="l">
                        <a:spcBef>
                          <a:spcPts val="0"/>
                        </a:spcBef>
                        <a:spcAft>
                          <a:spcPts val="0"/>
                        </a:spcAft>
                        <a:buNone/>
                      </a:pPr>
                      <a:r>
                        <a:rPr lang="en">
                          <a:solidFill>
                            <a:schemeClr val="dk1"/>
                          </a:solidFill>
                        </a:rPr>
                        <a:t>Bob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Math</a:t>
                      </a:r>
                      <a:endParaRPr>
                        <a:solidFill>
                          <a:schemeClr val="dk1"/>
                        </a:solidFill>
                      </a:endParaRPr>
                    </a:p>
                  </a:txBody>
                  <a:tcPr marT="91425" marB="91425" marR="91425" marL="91425"/>
                </a:tc>
              </a:tr>
              <a:tr h="348350">
                <a:tc>
                  <a:txBody>
                    <a:bodyPr/>
                    <a:lstStyle/>
                    <a:p>
                      <a:pPr indent="0" lvl="0" marL="0" rtl="0" algn="l">
                        <a:spcBef>
                          <a:spcPts val="0"/>
                        </a:spcBef>
                        <a:spcAft>
                          <a:spcPts val="0"/>
                        </a:spcAft>
                        <a:buNone/>
                      </a:pPr>
                      <a:r>
                        <a:rPr lang="en">
                          <a:solidFill>
                            <a:schemeClr val="dk1"/>
                          </a:solidFill>
                        </a:rPr>
                        <a:t>Mike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Science</a:t>
                      </a:r>
                      <a:endParaRPr>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Combining SELECT with JOIN</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  Combining SELECT with JOIN</a:t>
            </a:r>
            <a:endParaRPr/>
          </a:p>
          <a:p>
            <a:pPr indent="0" lvl="0" marL="0" rtl="0" algn="l">
              <a:spcBef>
                <a:spcPts val="1200"/>
              </a:spcBef>
              <a:spcAft>
                <a:spcPts val="0"/>
              </a:spcAft>
              <a:buClr>
                <a:schemeClr val="dk1"/>
              </a:buClr>
              <a:buSzPct val="61111"/>
              <a:buFont typeface="Arial"/>
              <a:buNone/>
            </a:pPr>
            <a:r>
              <a:rPr lang="en"/>
              <a:t>    -- INNER JOIN, LEFT JOIN</a:t>
            </a:r>
            <a:endParaRPr/>
          </a:p>
          <a:p>
            <a:pPr indent="0" lvl="0" marL="0" rtl="0" algn="l">
              <a:spcBef>
                <a:spcPts val="1200"/>
              </a:spcBef>
              <a:spcAft>
                <a:spcPts val="0"/>
              </a:spcAft>
              <a:buClr>
                <a:schemeClr val="dk1"/>
              </a:buClr>
              <a:buSzPct val="61111"/>
              <a:buFont typeface="Arial"/>
              <a:buNone/>
            </a:pPr>
            <a:r>
              <a:rPr lang="en"/>
              <a:t>--Example:</a:t>
            </a:r>
            <a:endParaRPr/>
          </a:p>
          <a:p>
            <a:pPr indent="0" lvl="0" marL="457200" rtl="0" algn="l">
              <a:spcBef>
                <a:spcPts val="1200"/>
              </a:spcBef>
              <a:spcAft>
                <a:spcPts val="0"/>
              </a:spcAft>
              <a:buClr>
                <a:schemeClr val="dk1"/>
              </a:buClr>
              <a:buSzPct val="61111"/>
              <a:buFont typeface="Arial"/>
              <a:buNone/>
            </a:pPr>
            <a:r>
              <a:rPr lang="en"/>
              <a:t>SELECT students.name, courses.course_name</a:t>
            </a:r>
            <a:endParaRPr/>
          </a:p>
          <a:p>
            <a:pPr indent="0" lvl="0" marL="457200" rtl="0" algn="l">
              <a:spcBef>
                <a:spcPts val="1200"/>
              </a:spcBef>
              <a:spcAft>
                <a:spcPts val="0"/>
              </a:spcAft>
              <a:buClr>
                <a:schemeClr val="dk1"/>
              </a:buClr>
              <a:buSzPct val="61111"/>
              <a:buFont typeface="Arial"/>
              <a:buNone/>
            </a:pPr>
            <a:r>
              <a:rPr lang="en"/>
              <a:t>FROM students</a:t>
            </a:r>
            <a:endParaRPr/>
          </a:p>
          <a:p>
            <a:pPr indent="0" lvl="0" marL="457200" rtl="0" algn="l">
              <a:spcBef>
                <a:spcPts val="1200"/>
              </a:spcBef>
              <a:spcAft>
                <a:spcPts val="0"/>
              </a:spcAft>
              <a:buClr>
                <a:schemeClr val="dk1"/>
              </a:buClr>
              <a:buSzPct val="61111"/>
              <a:buFont typeface="Arial"/>
              <a:buNone/>
            </a:pPr>
            <a:r>
              <a:rPr lang="en"/>
              <a:t>INNER JOIN enrollments ON students.id = enrollments.student_id</a:t>
            </a:r>
            <a:endParaRPr/>
          </a:p>
          <a:p>
            <a:pPr indent="0" lvl="0" marL="457200" rtl="0" algn="l">
              <a:spcBef>
                <a:spcPts val="1200"/>
              </a:spcBef>
              <a:spcAft>
                <a:spcPts val="0"/>
              </a:spcAft>
              <a:buClr>
                <a:schemeClr val="dk1"/>
              </a:buClr>
              <a:buSzPct val="61111"/>
              <a:buFont typeface="Arial"/>
              <a:buNone/>
            </a:pPr>
            <a:r>
              <a:rPr lang="en"/>
              <a:t>INNER JOIN courses ON enrollments.course_id = courses.id;</a:t>
            </a:r>
            <a:endParaRPr/>
          </a:p>
          <a:p>
            <a:pPr indent="0" lvl="0" marL="0" rtl="0" algn="l">
              <a:spcBef>
                <a:spcPts val="1200"/>
              </a:spcBef>
              <a:spcAft>
                <a:spcPts val="0"/>
              </a:spcAft>
              <a:buClr>
                <a:schemeClr val="dk1"/>
              </a:buClr>
              <a:buSzPct val="61111"/>
              <a:buFont typeface="Arial"/>
              <a:buNone/>
            </a:pPr>
            <a:r>
              <a:rPr lang="en"/>
              <a:t>--Retrieves the courses that each student is enrolled in.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