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2c313b0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2c313b0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2c313b08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2c313b08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2c313b0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2c313b0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2c313b08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2c313b08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2c313b08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2c313b08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2c313b08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2c313b08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2c313b08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2c313b08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2c313b08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2c313b0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Transactions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Transaction?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transaction is a sequence of one or more SQL operations (such as </a:t>
            </a:r>
            <a:r>
              <a:rPr lang="en">
                <a:solidFill>
                  <a:schemeClr val="dk1"/>
                </a:solidFill>
                <a:highlight>
                  <a:schemeClr val="lt2"/>
                </a:highlight>
              </a:rPr>
              <a:t>INSERT, UPDATE, or DELETE</a:t>
            </a:r>
            <a:r>
              <a:rPr lang="en">
                <a:solidFill>
                  <a:schemeClr val="dk1"/>
                </a:solidFill>
              </a:rPr>
              <a:t>) that are executed as a single unit. </a:t>
            </a:r>
            <a:endParaRPr>
              <a:solidFill>
                <a:schemeClr val="dk1"/>
              </a:solidFill>
            </a:endParaRPr>
          </a:p>
          <a:p>
            <a:pPr indent="0" lvl="0" marL="0" rtl="0" algn="l">
              <a:spcBef>
                <a:spcPts val="1200"/>
              </a:spcBef>
              <a:spcAft>
                <a:spcPts val="1200"/>
              </a:spcAft>
              <a:buNone/>
            </a:pPr>
            <a:r>
              <a:rPr lang="en">
                <a:solidFill>
                  <a:schemeClr val="dk1"/>
                </a:solidFill>
              </a:rPr>
              <a:t>Transactions ensure that the database remains in a consistent state, even when something goes wrong (like a system failure).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ACID principles: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highlight>
                  <a:schemeClr val="lt2"/>
                </a:highlight>
              </a:rPr>
              <a:t>Atomicity</a:t>
            </a:r>
            <a:r>
              <a:rPr lang="en">
                <a:solidFill>
                  <a:schemeClr val="dk1"/>
                </a:solidFill>
              </a:rPr>
              <a:t>: All operations within a transaction are treated as a single unit. If one part of the transaction fails, the entire transaction fails, and the database remains unchanged.</a:t>
            </a:r>
            <a:endParaRPr>
              <a:solidFill>
                <a:schemeClr val="dk1"/>
              </a:solidFill>
            </a:endParaRPr>
          </a:p>
          <a:p>
            <a:pPr indent="0" lvl="0" marL="0" rtl="0" algn="l">
              <a:spcBef>
                <a:spcPts val="1200"/>
              </a:spcBef>
              <a:spcAft>
                <a:spcPts val="0"/>
              </a:spcAft>
              <a:buNone/>
            </a:pPr>
            <a:r>
              <a:rPr lang="en">
                <a:solidFill>
                  <a:schemeClr val="dk1"/>
                </a:solidFill>
                <a:highlight>
                  <a:schemeClr val="lt2"/>
                </a:highlight>
              </a:rPr>
              <a:t>Consistency</a:t>
            </a:r>
            <a:r>
              <a:rPr lang="en">
                <a:solidFill>
                  <a:schemeClr val="dk1"/>
                </a:solidFill>
              </a:rPr>
              <a:t>: Transactions move the database from one valid state to another, maintaining database integrity.</a:t>
            </a:r>
            <a:endParaRPr>
              <a:solidFill>
                <a:schemeClr val="dk1"/>
              </a:solidFill>
            </a:endParaRPr>
          </a:p>
          <a:p>
            <a:pPr indent="0" lvl="0" marL="0" rtl="0" algn="l">
              <a:spcBef>
                <a:spcPts val="1200"/>
              </a:spcBef>
              <a:spcAft>
                <a:spcPts val="0"/>
              </a:spcAft>
              <a:buNone/>
            </a:pPr>
            <a:r>
              <a:rPr lang="en">
                <a:solidFill>
                  <a:schemeClr val="dk1"/>
                </a:solidFill>
                <a:highlight>
                  <a:schemeClr val="lt2"/>
                </a:highlight>
              </a:rPr>
              <a:t>Isolation</a:t>
            </a:r>
            <a:r>
              <a:rPr lang="en">
                <a:solidFill>
                  <a:schemeClr val="dk1"/>
                </a:solidFill>
              </a:rPr>
              <a:t>: Transactions are isolated from each other. Changes made in one transaction are not visible to other transactions until the transaction is committed.</a:t>
            </a:r>
            <a:endParaRPr>
              <a:solidFill>
                <a:schemeClr val="dk1"/>
              </a:solidFill>
            </a:endParaRPr>
          </a:p>
          <a:p>
            <a:pPr indent="0" lvl="0" marL="0" rtl="0" algn="l">
              <a:spcBef>
                <a:spcPts val="1200"/>
              </a:spcBef>
              <a:spcAft>
                <a:spcPts val="1200"/>
              </a:spcAft>
              <a:buNone/>
            </a:pPr>
            <a:r>
              <a:rPr lang="en">
                <a:solidFill>
                  <a:schemeClr val="dk1"/>
                </a:solidFill>
                <a:highlight>
                  <a:schemeClr val="lt2"/>
                </a:highlight>
              </a:rPr>
              <a:t>Durability</a:t>
            </a:r>
            <a:r>
              <a:rPr lang="en">
                <a:solidFill>
                  <a:schemeClr val="dk1"/>
                </a:solidFill>
              </a:rPr>
              <a:t>: Once a transaction is committed, its changes are permanent and persist even if there is a system failure.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BEGIN and COMMIT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2"/>
                </a:highlight>
              </a:rPr>
              <a:t>BEGIN</a:t>
            </a:r>
            <a:r>
              <a:rPr lang="en">
                <a:solidFill>
                  <a:schemeClr val="dk1"/>
                </a:solidFill>
              </a:rPr>
              <a:t>: This marks the start of a transaction. All the operations performed between BEGIN and COMMIT are part of the transaction.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highlight>
                  <a:schemeClr val="lt2"/>
                </a:highlight>
              </a:rPr>
              <a:t>COMMIT</a:t>
            </a:r>
            <a:r>
              <a:rPr lang="en">
                <a:solidFill>
                  <a:schemeClr val="dk1"/>
                </a:solidFill>
              </a:rPr>
              <a:t>: This confirms the transaction, applying all the changes permanently to the database.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Let’s say you have two accounts, and you want to transfer money from one account to another. You need to deduct money from one account and add it to the other. Both actions should succeed or fail together; otherwise, the accounts may become inconsistent (e.g., if the money is deducted from one account but not added to the other).</a:t>
            </a:r>
            <a:endParaRPr>
              <a:solidFill>
                <a:schemeClr val="dk1"/>
              </a:solidFill>
            </a:endParaRPr>
          </a:p>
          <a:p>
            <a:pPr indent="-342900" lvl="0" marL="457200" rtl="0" algn="l">
              <a:spcBef>
                <a:spcPts val="0"/>
              </a:spcBef>
              <a:spcAft>
                <a:spcPts val="0"/>
              </a:spcAft>
              <a:buClr>
                <a:schemeClr val="dk1"/>
              </a:buClr>
              <a:buSzPts val="1800"/>
              <a:buChar char="●"/>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Допустим, у вас два счета, и вы хотите перевести деньги с одного счета на другой. Вам нужно списать деньги с одного счета и добавить их на другой. Оба действия должны быть успешными или неудачными одновременно; в противном случае счета могут стать несогласованными (например, если деньги будут списаны с одного счета, но не будут переведены на другой).</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Example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chemeClr val="dk1"/>
                </a:solidFill>
                <a:highlight>
                  <a:schemeClr val="lt2"/>
                </a:highlight>
              </a:rPr>
              <a:t>BEGIN;</a:t>
            </a:r>
            <a:endParaRPr>
              <a:solidFill>
                <a:schemeClr val="dk1"/>
              </a:solidFill>
              <a:highlight>
                <a:schemeClr val="lt2"/>
              </a:highlight>
            </a:endParaRPr>
          </a:p>
          <a:p>
            <a:pPr indent="0" lvl="0" marL="0" rtl="0" algn="l">
              <a:spcBef>
                <a:spcPts val="1200"/>
              </a:spcBef>
              <a:spcAft>
                <a:spcPts val="0"/>
              </a:spcAft>
              <a:buNone/>
            </a:pPr>
            <a:r>
              <a:rPr lang="en">
                <a:solidFill>
                  <a:schemeClr val="dk1"/>
                </a:solidFill>
              </a:rPr>
              <a:t>UPDATE accounts</a:t>
            </a:r>
            <a:endParaRPr>
              <a:solidFill>
                <a:schemeClr val="dk1"/>
              </a:solidFill>
            </a:endParaRPr>
          </a:p>
          <a:p>
            <a:pPr indent="0" lvl="0" marL="0" rtl="0" algn="l">
              <a:spcBef>
                <a:spcPts val="1200"/>
              </a:spcBef>
              <a:spcAft>
                <a:spcPts val="0"/>
              </a:spcAft>
              <a:buNone/>
            </a:pPr>
            <a:r>
              <a:rPr lang="en">
                <a:solidFill>
                  <a:schemeClr val="dk1"/>
                </a:solidFill>
              </a:rPr>
              <a:t>SET balance = balance - 100</a:t>
            </a:r>
            <a:endParaRPr>
              <a:solidFill>
                <a:schemeClr val="dk1"/>
              </a:solidFill>
            </a:endParaRPr>
          </a:p>
          <a:p>
            <a:pPr indent="0" lvl="0" marL="0" rtl="0" algn="l">
              <a:spcBef>
                <a:spcPts val="1200"/>
              </a:spcBef>
              <a:spcAft>
                <a:spcPts val="0"/>
              </a:spcAft>
              <a:buNone/>
            </a:pPr>
            <a:r>
              <a:rPr lang="en">
                <a:solidFill>
                  <a:schemeClr val="dk1"/>
                </a:solidFill>
              </a:rPr>
              <a:t>WHERE account_id = 1;</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UPDATE accounts</a:t>
            </a:r>
            <a:endParaRPr>
              <a:solidFill>
                <a:schemeClr val="dk1"/>
              </a:solidFill>
            </a:endParaRPr>
          </a:p>
          <a:p>
            <a:pPr indent="0" lvl="0" marL="0" rtl="0" algn="l">
              <a:spcBef>
                <a:spcPts val="1200"/>
              </a:spcBef>
              <a:spcAft>
                <a:spcPts val="0"/>
              </a:spcAft>
              <a:buNone/>
            </a:pPr>
            <a:r>
              <a:rPr lang="en">
                <a:solidFill>
                  <a:schemeClr val="dk1"/>
                </a:solidFill>
              </a:rPr>
              <a:t>SET balance = balance + 100</a:t>
            </a:r>
            <a:endParaRPr>
              <a:solidFill>
                <a:schemeClr val="dk1"/>
              </a:solidFill>
            </a:endParaRPr>
          </a:p>
          <a:p>
            <a:pPr indent="0" lvl="0" marL="0" rtl="0" algn="l">
              <a:spcBef>
                <a:spcPts val="1200"/>
              </a:spcBef>
              <a:spcAft>
                <a:spcPts val="0"/>
              </a:spcAft>
              <a:buNone/>
            </a:pPr>
            <a:r>
              <a:rPr lang="en">
                <a:solidFill>
                  <a:schemeClr val="dk1"/>
                </a:solidFill>
              </a:rPr>
              <a:t>WHERE account_id = 2;</a:t>
            </a:r>
            <a:endParaRPr>
              <a:solidFill>
                <a:schemeClr val="dk1"/>
              </a:solidFill>
            </a:endParaRPr>
          </a:p>
          <a:p>
            <a:pPr indent="0" lvl="0" marL="0" rtl="0" algn="l">
              <a:spcBef>
                <a:spcPts val="1200"/>
              </a:spcBef>
              <a:spcAft>
                <a:spcPts val="0"/>
              </a:spcAft>
              <a:buNone/>
            </a:pPr>
            <a:r>
              <a:rPr lang="en">
                <a:solidFill>
                  <a:schemeClr val="dk1"/>
                </a:solidFill>
                <a:highlight>
                  <a:schemeClr val="lt2"/>
                </a:highlight>
              </a:rPr>
              <a:t>COMMIT;</a:t>
            </a:r>
            <a:endParaRPr>
              <a:solidFill>
                <a:schemeClr val="dk1"/>
              </a:solidFill>
              <a:highlight>
                <a:schemeClr val="lt2"/>
              </a:highlight>
            </a:endParaRPr>
          </a:p>
          <a:p>
            <a:pPr indent="0" lvl="0" marL="0" rtl="0" algn="l">
              <a:spcBef>
                <a:spcPts val="1200"/>
              </a:spcBef>
              <a:spcAft>
                <a:spcPts val="1200"/>
              </a:spcAft>
              <a:buNone/>
            </a:pPr>
            <a:r>
              <a:t/>
            </a:r>
            <a:endParaRPr>
              <a:solidFill>
                <a:schemeClr val="dk1"/>
              </a:solidFill>
            </a:endParaRPr>
          </a:p>
        </p:txBody>
      </p:sp>
      <p:sp>
        <p:nvSpPr>
          <p:cNvPr id="86" name="Google Shape;86;p18"/>
          <p:cNvSpPr txBox="1"/>
          <p:nvPr/>
        </p:nvSpPr>
        <p:spPr>
          <a:xfrm>
            <a:off x="5888675" y="80800"/>
            <a:ext cx="3085800" cy="30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rPr>
              <a:t>Explanation:</a:t>
            </a:r>
            <a:endParaRPr sz="1300">
              <a:solidFill>
                <a:schemeClr val="accent1"/>
              </a:solidFill>
            </a:endParaRPr>
          </a:p>
          <a:p>
            <a:pPr indent="0" lvl="0" marL="0" rtl="0" algn="l">
              <a:spcBef>
                <a:spcPts val="0"/>
              </a:spcBef>
              <a:spcAft>
                <a:spcPts val="0"/>
              </a:spcAft>
              <a:buNone/>
            </a:pPr>
            <a:r>
              <a:t/>
            </a:r>
            <a:endParaRPr sz="1300">
              <a:solidFill>
                <a:schemeClr val="accent1"/>
              </a:solidFill>
            </a:endParaRPr>
          </a:p>
          <a:p>
            <a:pPr indent="0" lvl="0" marL="0" rtl="0" algn="l">
              <a:spcBef>
                <a:spcPts val="0"/>
              </a:spcBef>
              <a:spcAft>
                <a:spcPts val="0"/>
              </a:spcAft>
              <a:buNone/>
            </a:pPr>
            <a:r>
              <a:rPr lang="en" sz="1300">
                <a:solidFill>
                  <a:schemeClr val="accent1"/>
                </a:solidFill>
              </a:rPr>
              <a:t>The transaction starts with BEGIN.</a:t>
            </a:r>
            <a:endParaRPr sz="1300">
              <a:solidFill>
                <a:schemeClr val="accent1"/>
              </a:solidFill>
            </a:endParaRPr>
          </a:p>
          <a:p>
            <a:pPr indent="0" lvl="0" marL="0" rtl="0" algn="l">
              <a:spcBef>
                <a:spcPts val="0"/>
              </a:spcBef>
              <a:spcAft>
                <a:spcPts val="0"/>
              </a:spcAft>
              <a:buNone/>
            </a:pPr>
            <a:r>
              <a:rPr lang="en" sz="1300">
                <a:solidFill>
                  <a:schemeClr val="accent1"/>
                </a:solidFill>
              </a:rPr>
              <a:t>The balance is deducted from account_id = 1.</a:t>
            </a:r>
            <a:endParaRPr sz="1300">
              <a:solidFill>
                <a:schemeClr val="accent1"/>
              </a:solidFill>
            </a:endParaRPr>
          </a:p>
          <a:p>
            <a:pPr indent="0" lvl="0" marL="0" rtl="0" algn="l">
              <a:spcBef>
                <a:spcPts val="0"/>
              </a:spcBef>
              <a:spcAft>
                <a:spcPts val="0"/>
              </a:spcAft>
              <a:buNone/>
            </a:pPr>
            <a:r>
              <a:rPr lang="en" sz="1300">
                <a:solidFill>
                  <a:schemeClr val="accent1"/>
                </a:solidFill>
              </a:rPr>
              <a:t>The balance is added to account_id = 2.</a:t>
            </a:r>
            <a:endParaRPr sz="1300">
              <a:solidFill>
                <a:schemeClr val="accent1"/>
              </a:solidFill>
            </a:endParaRPr>
          </a:p>
          <a:p>
            <a:pPr indent="0" lvl="0" marL="0" rtl="0" algn="l">
              <a:spcBef>
                <a:spcPts val="0"/>
              </a:spcBef>
              <a:spcAft>
                <a:spcPts val="0"/>
              </a:spcAft>
              <a:buNone/>
            </a:pPr>
            <a:r>
              <a:rPr lang="en" sz="1300">
                <a:solidFill>
                  <a:schemeClr val="accent1"/>
                </a:solidFill>
              </a:rPr>
              <a:t>Finally, COMMIT ensures that both operations are successfully applied.</a:t>
            </a:r>
            <a:endParaRPr sz="1300">
              <a:solidFill>
                <a:schemeClr val="accent1"/>
              </a:solidFill>
            </a:endParaRPr>
          </a:p>
          <a:p>
            <a:pPr indent="0" lvl="0" marL="0" rtl="0" algn="l">
              <a:spcBef>
                <a:spcPts val="0"/>
              </a:spcBef>
              <a:spcAft>
                <a:spcPts val="0"/>
              </a:spcAft>
              <a:buNone/>
            </a:pPr>
            <a:r>
              <a:t/>
            </a:r>
            <a:endParaRPr sz="1300">
              <a:solidFill>
                <a:schemeClr val="accent1"/>
              </a:solidFill>
            </a:endParaRPr>
          </a:p>
        </p:txBody>
      </p:sp>
      <p:sp>
        <p:nvSpPr>
          <p:cNvPr id="87" name="Google Shape;87;p18"/>
          <p:cNvSpPr txBox="1"/>
          <p:nvPr/>
        </p:nvSpPr>
        <p:spPr>
          <a:xfrm>
            <a:off x="5799825" y="2192100"/>
            <a:ext cx="3085800" cy="19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9900"/>
                </a:solidFill>
              </a:rPr>
              <a:t>Объяснение:</a:t>
            </a:r>
            <a:endParaRPr sz="1300">
              <a:solidFill>
                <a:srgbClr val="FF9900"/>
              </a:solidFill>
            </a:endParaRPr>
          </a:p>
          <a:p>
            <a:pPr indent="0" lvl="0" marL="0" rtl="0" algn="l">
              <a:spcBef>
                <a:spcPts val="0"/>
              </a:spcBef>
              <a:spcAft>
                <a:spcPts val="0"/>
              </a:spcAft>
              <a:buNone/>
            </a:pPr>
            <a:r>
              <a:t/>
            </a:r>
            <a:endParaRPr sz="1300">
              <a:solidFill>
                <a:srgbClr val="FF9900"/>
              </a:solidFill>
            </a:endParaRPr>
          </a:p>
          <a:p>
            <a:pPr indent="0" lvl="0" marL="0" rtl="0" algn="l">
              <a:spcBef>
                <a:spcPts val="0"/>
              </a:spcBef>
              <a:spcAft>
                <a:spcPts val="0"/>
              </a:spcAft>
              <a:buNone/>
            </a:pPr>
            <a:r>
              <a:rPr lang="en" sz="1300">
                <a:solidFill>
                  <a:srgbClr val="FF9900"/>
                </a:solidFill>
              </a:rPr>
              <a:t>Транзакция начинается с команды </a:t>
            </a:r>
            <a:endParaRPr sz="1300">
              <a:solidFill>
                <a:srgbClr val="FF9900"/>
              </a:solidFill>
            </a:endParaRPr>
          </a:p>
          <a:p>
            <a:pPr indent="0" lvl="0" marL="0" rtl="0" algn="l">
              <a:spcBef>
                <a:spcPts val="0"/>
              </a:spcBef>
              <a:spcAft>
                <a:spcPts val="0"/>
              </a:spcAft>
              <a:buNone/>
            </a:pPr>
            <a:r>
              <a:t/>
            </a:r>
            <a:endParaRPr sz="1300">
              <a:solidFill>
                <a:srgbClr val="FF9900"/>
              </a:solidFill>
            </a:endParaRPr>
          </a:p>
          <a:p>
            <a:pPr indent="0" lvl="0" marL="0" rtl="0" algn="l">
              <a:spcBef>
                <a:spcPts val="0"/>
              </a:spcBef>
              <a:spcAft>
                <a:spcPts val="0"/>
              </a:spcAft>
              <a:buNone/>
            </a:pPr>
            <a:r>
              <a:rPr lang="en" sz="1300">
                <a:solidFill>
                  <a:srgbClr val="FF9900"/>
                </a:solidFill>
                <a:highlight>
                  <a:schemeClr val="accent2"/>
                </a:highlight>
              </a:rPr>
              <a:t>BEGIN</a:t>
            </a:r>
            <a:r>
              <a:rPr lang="en" sz="1300">
                <a:solidFill>
                  <a:srgbClr val="FF9900"/>
                </a:solidFill>
              </a:rPr>
              <a:t>.</a:t>
            </a:r>
            <a:endParaRPr sz="1300">
              <a:solidFill>
                <a:srgbClr val="FF9900"/>
              </a:solidFill>
            </a:endParaRPr>
          </a:p>
          <a:p>
            <a:pPr indent="0" lvl="0" marL="0" rtl="0" algn="l">
              <a:spcBef>
                <a:spcPts val="0"/>
              </a:spcBef>
              <a:spcAft>
                <a:spcPts val="0"/>
              </a:spcAft>
              <a:buNone/>
            </a:pPr>
            <a:r>
              <a:rPr lang="en" sz="1300">
                <a:solidFill>
                  <a:srgbClr val="FF9900"/>
                </a:solidFill>
              </a:rPr>
              <a:t>Баланс вычитается из account_id = 1.</a:t>
            </a:r>
            <a:endParaRPr sz="1300">
              <a:solidFill>
                <a:srgbClr val="FF9900"/>
              </a:solidFill>
            </a:endParaRPr>
          </a:p>
          <a:p>
            <a:pPr indent="0" lvl="0" marL="0" rtl="0" algn="l">
              <a:spcBef>
                <a:spcPts val="0"/>
              </a:spcBef>
              <a:spcAft>
                <a:spcPts val="0"/>
              </a:spcAft>
              <a:buNone/>
            </a:pPr>
            <a:r>
              <a:rPr lang="en" sz="1300">
                <a:solidFill>
                  <a:srgbClr val="FF9900"/>
                </a:solidFill>
              </a:rPr>
              <a:t>Баланс добавляется к account_id = 2.</a:t>
            </a:r>
            <a:endParaRPr sz="1300">
              <a:solidFill>
                <a:srgbClr val="FF9900"/>
              </a:solidFill>
            </a:endParaRPr>
          </a:p>
          <a:p>
            <a:pPr indent="0" lvl="0" marL="0" rtl="0" algn="l">
              <a:spcBef>
                <a:spcPts val="0"/>
              </a:spcBef>
              <a:spcAft>
                <a:spcPts val="0"/>
              </a:spcAft>
              <a:buNone/>
            </a:pPr>
            <a:r>
              <a:rPr lang="en" sz="1300">
                <a:solidFill>
                  <a:srgbClr val="FF9900"/>
                </a:solidFill>
              </a:rPr>
              <a:t>Наконец, </a:t>
            </a:r>
            <a:endParaRPr sz="1300">
              <a:solidFill>
                <a:srgbClr val="FF9900"/>
              </a:solidFill>
            </a:endParaRPr>
          </a:p>
          <a:p>
            <a:pPr indent="0" lvl="0" marL="0" rtl="0" algn="l">
              <a:spcBef>
                <a:spcPts val="0"/>
              </a:spcBef>
              <a:spcAft>
                <a:spcPts val="0"/>
              </a:spcAft>
              <a:buNone/>
            </a:pPr>
            <a:r>
              <a:rPr lang="en" sz="1300">
                <a:solidFill>
                  <a:srgbClr val="FF9900"/>
                </a:solidFill>
                <a:highlight>
                  <a:schemeClr val="accent2"/>
                </a:highlight>
              </a:rPr>
              <a:t>COMMIT </a:t>
            </a:r>
            <a:r>
              <a:rPr lang="en" sz="1300">
                <a:solidFill>
                  <a:srgbClr val="FF9900"/>
                </a:solidFill>
              </a:rPr>
              <a:t>гарантирует, что обе операции будут успешно применены.</a:t>
            </a:r>
            <a:endParaRPr sz="1300">
              <a:solidFill>
                <a:srgbClr val="FF9900"/>
              </a:solidFill>
            </a:endParaRPr>
          </a:p>
          <a:p>
            <a:pPr indent="0" lvl="0" marL="0" rtl="0" algn="l">
              <a:spcBef>
                <a:spcPts val="0"/>
              </a:spcBef>
              <a:spcAft>
                <a:spcPts val="0"/>
              </a:spcAft>
              <a:buNone/>
            </a:pPr>
            <a:r>
              <a:t/>
            </a:r>
            <a:endParaRPr sz="1300">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Happens if Something Goes Wrong? </a:t>
            </a:r>
            <a:r>
              <a:rPr lang="en" sz="1800">
                <a:highlight>
                  <a:schemeClr val="lt2"/>
                </a:highlight>
              </a:rPr>
              <a:t>ROLLBACK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If something goes wrong during the transaction (e.g., an error occurs in one of the UPDATE statements), you can issue a </a:t>
            </a:r>
            <a:r>
              <a:rPr lang="en">
                <a:solidFill>
                  <a:schemeClr val="dk1"/>
                </a:solidFill>
                <a:highlight>
                  <a:schemeClr val="lt2"/>
                </a:highlight>
              </a:rPr>
              <a:t>ROLLBACK </a:t>
            </a:r>
            <a:r>
              <a:rPr lang="en">
                <a:solidFill>
                  <a:schemeClr val="dk1"/>
                </a:solidFill>
              </a:rPr>
              <a:t>command to undo all the changes made since the BEGIN. This way, the database remains consistent.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Если во время транзакции что-то пойдет не так (например, произойдет ошибка в одной из инструкций UPDATE), вы можете выполнить команду отката, чтобы отменить все изменения, внесенные с самого НАЧАЛА. Таким образом, база данных останется непротиворечивой.</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Rollback</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BEGIN;</a:t>
            </a:r>
            <a:endParaRPr/>
          </a:p>
          <a:p>
            <a:pPr indent="0" lvl="0" marL="0" rtl="0" algn="l">
              <a:spcBef>
                <a:spcPts val="1200"/>
              </a:spcBef>
              <a:spcAft>
                <a:spcPts val="0"/>
              </a:spcAft>
              <a:buNone/>
            </a:pPr>
            <a:r>
              <a:rPr lang="en"/>
              <a:t>UPDATE accounts</a:t>
            </a:r>
            <a:endParaRPr/>
          </a:p>
          <a:p>
            <a:pPr indent="0" lvl="0" marL="0" rtl="0" algn="l">
              <a:spcBef>
                <a:spcPts val="1200"/>
              </a:spcBef>
              <a:spcAft>
                <a:spcPts val="0"/>
              </a:spcAft>
              <a:buNone/>
            </a:pPr>
            <a:r>
              <a:rPr lang="en"/>
              <a:t>SET balance = balance - 100</a:t>
            </a:r>
            <a:endParaRPr/>
          </a:p>
          <a:p>
            <a:pPr indent="0" lvl="0" marL="0" rtl="0" algn="l">
              <a:spcBef>
                <a:spcPts val="1200"/>
              </a:spcBef>
              <a:spcAft>
                <a:spcPts val="0"/>
              </a:spcAft>
              <a:buNone/>
            </a:pPr>
            <a:r>
              <a:rPr lang="en"/>
              <a:t>WHERE account_id = 1;</a:t>
            </a:r>
            <a:endParaRPr/>
          </a:p>
          <a:p>
            <a:pPr indent="0" lvl="0" marL="0" rtl="0" algn="l">
              <a:spcBef>
                <a:spcPts val="1200"/>
              </a:spcBef>
              <a:spcAft>
                <a:spcPts val="0"/>
              </a:spcAft>
              <a:buNone/>
            </a:pPr>
            <a:r>
              <a:rPr lang="en"/>
              <a:t>-- Suppose something goes wrong here (like an error)</a:t>
            </a:r>
            <a:endParaRPr/>
          </a:p>
          <a:p>
            <a:pPr indent="0" lvl="0" marL="0" rtl="0" algn="l">
              <a:spcBef>
                <a:spcPts val="1200"/>
              </a:spcBef>
              <a:spcAft>
                <a:spcPts val="0"/>
              </a:spcAft>
              <a:buNone/>
            </a:pPr>
            <a:r>
              <a:rPr lang="en"/>
              <a:t>—Предположим, что здесь что-то пошло не так (например, произошла ошибка).</a:t>
            </a:r>
            <a:endParaRPr/>
          </a:p>
          <a:p>
            <a:pPr indent="0" lvl="0" marL="0" rtl="0" algn="l">
              <a:spcBef>
                <a:spcPts val="1200"/>
              </a:spcBef>
              <a:spcAft>
                <a:spcPts val="0"/>
              </a:spcAft>
              <a:buNone/>
            </a:pPr>
            <a:r>
              <a:rPr lang="en"/>
              <a:t>COOMIT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ROLLBACK;</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BEGIN_COMMIT.sql</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3626900" y="954625"/>
            <a:ext cx="4988625" cy="4087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