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5763B8-3F91-4329-B3A9-05D6CE6E0B82}">
  <a:tblStyle styleId="{1B5763B8-3F91-4329-B3A9-05D6CE6E0B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30c88cb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30c88cb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30c88cb2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30c88cb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30c88cb2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30c88cb2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30c88cb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30c88cb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30c88cb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30c88cb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30c88cb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30c88cb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30c88cb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30c88cb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30c88cb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30c88cb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30c88cb2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30c88cb2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30c88cb28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30c88cb2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30c88cb2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30c88cb2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CRUD: Create, Read, Update, Delete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85000"/>
          </a:bodyPr>
          <a:lstStyle/>
          <a:p>
            <a:pPr indent="0" lvl="0" marL="0" rtl="0" algn="ctr">
              <a:spcBef>
                <a:spcPts val="0"/>
              </a:spcBef>
              <a:spcAft>
                <a:spcPts val="0"/>
              </a:spcAft>
              <a:buNone/>
            </a:pPr>
            <a:r>
              <a:rPr lang="en"/>
              <a:t>o</a:t>
            </a:r>
            <a:r>
              <a:rPr lang="en"/>
              <a:t>verview of SQL commands in PostgreSQL for managing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An </a:t>
            </a:r>
            <a:r>
              <a:rPr lang="en" sz="1500"/>
              <a:t>INNER JOIN</a:t>
            </a:r>
            <a:r>
              <a:rPr lang="en" sz="1500"/>
              <a:t> returns records that have matching values in both tables. It filters out rows that do not match the specified condition, i.e., it only includes rows that have matches in both tables.</a:t>
            </a:r>
            <a:endParaRPr sz="1500"/>
          </a:p>
          <a:p>
            <a:pPr indent="0" lvl="0" marL="0" rtl="0" algn="l">
              <a:spcBef>
                <a:spcPts val="1200"/>
              </a:spcBef>
              <a:spcAft>
                <a:spcPts val="0"/>
              </a:spcAft>
              <a:buNone/>
            </a:pPr>
            <a:r>
              <a:rPr lang="en" sz="1500"/>
              <a:t>Example: </a:t>
            </a:r>
            <a:endParaRPr sz="1500"/>
          </a:p>
          <a:p>
            <a:pPr indent="0" lvl="0" marL="0" rtl="0" algn="l">
              <a:spcBef>
                <a:spcPts val="1200"/>
              </a:spcBef>
              <a:spcAft>
                <a:spcPts val="0"/>
              </a:spcAft>
              <a:buClr>
                <a:schemeClr val="dk1"/>
              </a:buClr>
              <a:buSzPts val="1100"/>
              <a:buFont typeface="Arial"/>
              <a:buNone/>
            </a:pPr>
            <a:r>
              <a:rPr lang="en" sz="1500">
                <a:solidFill>
                  <a:schemeClr val="accent1"/>
                </a:solidFill>
              </a:rPr>
              <a:t>SELECT columns</a:t>
            </a:r>
            <a:endParaRPr sz="1500">
              <a:solidFill>
                <a:schemeClr val="accent1"/>
              </a:solidFill>
            </a:endParaRPr>
          </a:p>
          <a:p>
            <a:pPr indent="0" lvl="0" marL="0" rtl="0" algn="l">
              <a:spcBef>
                <a:spcPts val="1200"/>
              </a:spcBef>
              <a:spcAft>
                <a:spcPts val="0"/>
              </a:spcAft>
              <a:buClr>
                <a:schemeClr val="dk1"/>
              </a:buClr>
              <a:buSzPts val="1100"/>
              <a:buFont typeface="Arial"/>
              <a:buNone/>
            </a:pPr>
            <a:r>
              <a:rPr lang="en" sz="1500">
                <a:solidFill>
                  <a:schemeClr val="accent1"/>
                </a:solidFill>
              </a:rPr>
              <a:t>FROM table1</a:t>
            </a:r>
            <a:endParaRPr sz="1500">
              <a:solidFill>
                <a:schemeClr val="accent1"/>
              </a:solidFill>
            </a:endParaRPr>
          </a:p>
          <a:p>
            <a:pPr indent="0" lvl="0" marL="0" rtl="0" algn="l">
              <a:spcBef>
                <a:spcPts val="1200"/>
              </a:spcBef>
              <a:spcAft>
                <a:spcPts val="0"/>
              </a:spcAft>
              <a:buClr>
                <a:schemeClr val="dk1"/>
              </a:buClr>
              <a:buSzPts val="1100"/>
              <a:buFont typeface="Arial"/>
              <a:buNone/>
            </a:pPr>
            <a:r>
              <a:rPr lang="en" sz="1500">
                <a:solidFill>
                  <a:schemeClr val="accent1"/>
                </a:solidFill>
              </a:rPr>
              <a:t>INNER JOIN table2</a:t>
            </a:r>
            <a:endParaRPr sz="1500">
              <a:solidFill>
                <a:schemeClr val="accent1"/>
              </a:solidFill>
            </a:endParaRPr>
          </a:p>
          <a:p>
            <a:pPr indent="0" lvl="0" marL="0" rtl="0" algn="l">
              <a:spcBef>
                <a:spcPts val="1200"/>
              </a:spcBef>
              <a:spcAft>
                <a:spcPts val="0"/>
              </a:spcAft>
              <a:buClr>
                <a:schemeClr val="dk1"/>
              </a:buClr>
              <a:buSzPts val="1100"/>
              <a:buFont typeface="Arial"/>
              <a:buNone/>
            </a:pPr>
            <a:r>
              <a:rPr lang="en" sz="1500">
                <a:solidFill>
                  <a:schemeClr val="accent1"/>
                </a:solidFill>
              </a:rPr>
              <a:t>ON table1.common_column = table2.common_column;</a:t>
            </a:r>
            <a:endParaRPr sz="1500">
              <a:solidFill>
                <a:schemeClr val="accent1"/>
              </a:solidFill>
            </a:endParaRPr>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INNER JOIN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Students Table				Enrollments Table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64"/>
          </a:p>
          <a:p>
            <a:pPr indent="0" lvl="0" marL="0" rtl="0" algn="l">
              <a:spcBef>
                <a:spcPts val="1200"/>
              </a:spcBef>
              <a:spcAft>
                <a:spcPts val="0"/>
              </a:spcAft>
              <a:buNone/>
            </a:pPr>
            <a:r>
              <a:t/>
            </a:r>
            <a:endParaRPr sz="1564"/>
          </a:p>
          <a:p>
            <a:pPr indent="0" lvl="0" marL="2743200" rtl="0" algn="l">
              <a:spcBef>
                <a:spcPts val="1200"/>
              </a:spcBef>
              <a:spcAft>
                <a:spcPts val="0"/>
              </a:spcAft>
              <a:buClr>
                <a:schemeClr val="dk1"/>
              </a:buClr>
              <a:buSzPct val="70300"/>
              <a:buFont typeface="Arial"/>
              <a:buNone/>
            </a:pPr>
            <a:r>
              <a:rPr lang="en" sz="1564"/>
              <a:t>SELECT </a:t>
            </a:r>
            <a:r>
              <a:rPr lang="en" sz="1564">
                <a:solidFill>
                  <a:schemeClr val="accent1"/>
                </a:solidFill>
              </a:rPr>
              <a:t>students.name</a:t>
            </a:r>
            <a:r>
              <a:rPr lang="en" sz="1564"/>
              <a:t>, </a:t>
            </a:r>
            <a:r>
              <a:rPr lang="en" sz="1564">
                <a:solidFill>
                  <a:schemeClr val="accent6"/>
                </a:solidFill>
              </a:rPr>
              <a:t>enrollments.course_name</a:t>
            </a:r>
            <a:endParaRPr sz="1564">
              <a:solidFill>
                <a:schemeClr val="accent6"/>
              </a:solidFill>
            </a:endParaRPr>
          </a:p>
          <a:p>
            <a:pPr indent="0" lvl="0" marL="2743200" rtl="0" algn="l">
              <a:spcBef>
                <a:spcPts val="1200"/>
              </a:spcBef>
              <a:spcAft>
                <a:spcPts val="0"/>
              </a:spcAft>
              <a:buClr>
                <a:schemeClr val="dk1"/>
              </a:buClr>
              <a:buSzPct val="70300"/>
              <a:buFont typeface="Arial"/>
              <a:buNone/>
            </a:pPr>
            <a:r>
              <a:rPr lang="en" sz="1564"/>
              <a:t>FROM </a:t>
            </a:r>
            <a:r>
              <a:rPr lang="en" sz="1564">
                <a:solidFill>
                  <a:schemeClr val="accent1"/>
                </a:solidFill>
              </a:rPr>
              <a:t>students</a:t>
            </a:r>
            <a:endParaRPr sz="1564">
              <a:solidFill>
                <a:schemeClr val="accent1"/>
              </a:solidFill>
            </a:endParaRPr>
          </a:p>
          <a:p>
            <a:pPr indent="0" lvl="0" marL="2743200" rtl="0" algn="l">
              <a:spcBef>
                <a:spcPts val="1200"/>
              </a:spcBef>
              <a:spcAft>
                <a:spcPts val="0"/>
              </a:spcAft>
              <a:buClr>
                <a:schemeClr val="dk1"/>
              </a:buClr>
              <a:buSzPct val="70300"/>
              <a:buFont typeface="Arial"/>
              <a:buNone/>
            </a:pPr>
            <a:r>
              <a:rPr lang="en" sz="1564"/>
              <a:t>INNER JOIN </a:t>
            </a:r>
            <a:r>
              <a:rPr lang="en" sz="1564">
                <a:solidFill>
                  <a:schemeClr val="accent6"/>
                </a:solidFill>
              </a:rPr>
              <a:t>enrollments</a:t>
            </a:r>
            <a:endParaRPr sz="1564">
              <a:solidFill>
                <a:schemeClr val="accent6"/>
              </a:solidFill>
            </a:endParaRPr>
          </a:p>
          <a:p>
            <a:pPr indent="0" lvl="0" marL="2743200" rtl="0" algn="l">
              <a:spcBef>
                <a:spcPts val="1200"/>
              </a:spcBef>
              <a:spcAft>
                <a:spcPts val="0"/>
              </a:spcAft>
              <a:buClr>
                <a:schemeClr val="dk1"/>
              </a:buClr>
              <a:buSzPct val="70300"/>
              <a:buFont typeface="Arial"/>
              <a:buNone/>
            </a:pPr>
            <a:r>
              <a:rPr lang="en" sz="1564"/>
              <a:t>ON </a:t>
            </a:r>
            <a:r>
              <a:rPr lang="en" sz="1564">
                <a:solidFill>
                  <a:srgbClr val="FF0000"/>
                </a:solidFill>
              </a:rPr>
              <a:t>students.id = enrollments.student_id;</a:t>
            </a:r>
            <a:endParaRPr sz="1564">
              <a:solidFill>
                <a:srgbClr val="FF0000"/>
              </a:solidFill>
            </a:endParaRPr>
          </a:p>
          <a:p>
            <a:pPr indent="0" lvl="0" marL="0" rtl="0" algn="l">
              <a:spcBef>
                <a:spcPts val="1200"/>
              </a:spcBef>
              <a:spcAft>
                <a:spcPts val="1200"/>
              </a:spcAft>
              <a:buNone/>
            </a:pPr>
            <a:r>
              <a:t/>
            </a:r>
            <a:endParaRPr/>
          </a:p>
        </p:txBody>
      </p:sp>
      <p:graphicFrame>
        <p:nvGraphicFramePr>
          <p:cNvPr id="121" name="Google Shape;121;p23"/>
          <p:cNvGraphicFramePr/>
          <p:nvPr/>
        </p:nvGraphicFramePr>
        <p:xfrm>
          <a:off x="311700" y="1531525"/>
          <a:ext cx="3000000" cy="3000000"/>
        </p:xfrm>
        <a:graphic>
          <a:graphicData uri="http://schemas.openxmlformats.org/drawingml/2006/table">
            <a:tbl>
              <a:tblPr>
                <a:noFill/>
                <a:tableStyleId>{1B5763B8-3F91-4329-B3A9-05D6CE6E0B82}</a:tableStyleId>
              </a:tblPr>
              <a:tblGrid>
                <a:gridCol w="890225"/>
                <a:gridCol w="890225"/>
                <a:gridCol w="890225"/>
              </a:tblGrid>
              <a:tr h="3188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solidFill>
                      <a:schemeClr val="accent1"/>
                    </a:solidFill>
                  </a:tcPr>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solidFill>
                      <a:schemeClr val="accent1"/>
                    </a:solidFill>
                  </a:tcPr>
                </a:tc>
                <a:tc>
                  <a:txBody>
                    <a:bodyPr/>
                    <a:lstStyle/>
                    <a:p>
                      <a:pPr indent="0" lvl="0" marL="0" rtl="0" algn="l">
                        <a:spcBef>
                          <a:spcPts val="0"/>
                        </a:spcBef>
                        <a:spcAft>
                          <a:spcPts val="0"/>
                        </a:spcAft>
                        <a:buNone/>
                      </a:pPr>
                      <a:r>
                        <a:rPr lang="en">
                          <a:solidFill>
                            <a:schemeClr val="dk1"/>
                          </a:solidFill>
                        </a:rPr>
                        <a:t>age</a:t>
                      </a:r>
                      <a:endParaRPr>
                        <a:solidFill>
                          <a:schemeClr val="dk1"/>
                        </a:solidFill>
                      </a:endParaRPr>
                    </a:p>
                  </a:txBody>
                  <a:tcPr marT="91425" marB="91425" marR="91425" marL="91425">
                    <a:solidFill>
                      <a:schemeClr val="accent1"/>
                    </a:solidFill>
                  </a:tcPr>
                </a:tc>
              </a:tr>
              <a:tr h="306525">
                <a:tc>
                  <a:txBody>
                    <a:bodyPr/>
                    <a:lstStyle/>
                    <a:p>
                      <a:pPr indent="0" lvl="0" marL="0" rtl="0" algn="l">
                        <a:spcBef>
                          <a:spcPts val="0"/>
                        </a:spcBef>
                        <a:spcAft>
                          <a:spcPts val="0"/>
                        </a:spcAft>
                        <a:buNone/>
                      </a:pPr>
                      <a:r>
                        <a:rPr lang="en" sz="1300">
                          <a:solidFill>
                            <a:schemeClr val="dk1"/>
                          </a:solidFill>
                        </a:rPr>
                        <a:t>1</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Bob</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20</a:t>
                      </a:r>
                      <a:endParaRPr sz="1300">
                        <a:solidFill>
                          <a:schemeClr val="dk1"/>
                        </a:solidFill>
                      </a:endParaRPr>
                    </a:p>
                  </a:txBody>
                  <a:tcPr marT="91425" marB="91425" marR="91425" marL="91425"/>
                </a:tc>
              </a:tr>
              <a:tr h="306525">
                <a:tc>
                  <a:txBody>
                    <a:bodyPr/>
                    <a:lstStyle/>
                    <a:p>
                      <a:pPr indent="0" lvl="0" marL="0" rtl="0" algn="l">
                        <a:spcBef>
                          <a:spcPts val="0"/>
                        </a:spcBef>
                        <a:spcAft>
                          <a:spcPts val="0"/>
                        </a:spcAft>
                        <a:buNone/>
                      </a:pPr>
                      <a:r>
                        <a:rPr lang="en" sz="1300">
                          <a:solidFill>
                            <a:schemeClr val="dk1"/>
                          </a:solidFill>
                        </a:rPr>
                        <a:t>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Mike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23</a:t>
                      </a:r>
                      <a:endParaRPr sz="1300">
                        <a:solidFill>
                          <a:schemeClr val="dk1"/>
                        </a:solidFill>
                      </a:endParaRPr>
                    </a:p>
                  </a:txBody>
                  <a:tcPr marT="91425" marB="91425" marR="91425" marL="91425"/>
                </a:tc>
              </a:tr>
              <a:tr h="306525">
                <a:tc>
                  <a:txBody>
                    <a:bodyPr/>
                    <a:lstStyle/>
                    <a:p>
                      <a:pPr indent="0" lvl="0" marL="0" rtl="0" algn="l">
                        <a:spcBef>
                          <a:spcPts val="0"/>
                        </a:spcBef>
                        <a:spcAft>
                          <a:spcPts val="0"/>
                        </a:spcAft>
                        <a:buNone/>
                      </a:pPr>
                      <a:r>
                        <a:rPr lang="en" sz="1300">
                          <a:solidFill>
                            <a:schemeClr val="dk1"/>
                          </a:solidFill>
                        </a:rPr>
                        <a:t>3</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Aibek</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21</a:t>
                      </a:r>
                      <a:endParaRPr sz="1300">
                        <a:solidFill>
                          <a:schemeClr val="dk1"/>
                        </a:solidFill>
                      </a:endParaRPr>
                    </a:p>
                  </a:txBody>
                  <a:tcPr marT="91425" marB="91425" marR="91425" marL="91425"/>
                </a:tc>
              </a:tr>
            </a:tbl>
          </a:graphicData>
        </a:graphic>
      </p:graphicFrame>
      <p:graphicFrame>
        <p:nvGraphicFramePr>
          <p:cNvPr id="122" name="Google Shape;122;p23"/>
          <p:cNvGraphicFramePr/>
          <p:nvPr/>
        </p:nvGraphicFramePr>
        <p:xfrm>
          <a:off x="3076550" y="1531525"/>
          <a:ext cx="3000000" cy="3000000"/>
        </p:xfrm>
        <a:graphic>
          <a:graphicData uri="http://schemas.openxmlformats.org/drawingml/2006/table">
            <a:tbl>
              <a:tblPr>
                <a:noFill/>
                <a:tableStyleId>{1B5763B8-3F91-4329-B3A9-05D6CE6E0B82}</a:tableStyleId>
              </a:tblPr>
              <a:tblGrid>
                <a:gridCol w="1495450"/>
                <a:gridCol w="1495450"/>
              </a:tblGrid>
              <a:tr h="381000">
                <a:tc>
                  <a:txBody>
                    <a:bodyPr/>
                    <a:lstStyle/>
                    <a:p>
                      <a:pPr indent="0" lvl="0" marL="0" rtl="0" algn="l">
                        <a:spcBef>
                          <a:spcPts val="0"/>
                        </a:spcBef>
                        <a:spcAft>
                          <a:spcPts val="0"/>
                        </a:spcAft>
                        <a:buNone/>
                      </a:pPr>
                      <a:r>
                        <a:rPr lang="en">
                          <a:solidFill>
                            <a:schemeClr val="dk1"/>
                          </a:solidFill>
                        </a:rPr>
                        <a:t>student_id</a:t>
                      </a:r>
                      <a:endParaRPr>
                        <a:solidFill>
                          <a:schemeClr val="dk1"/>
                        </a:solidFill>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1"/>
                          </a:solidFill>
                        </a:rPr>
                        <a:t>course_name</a:t>
                      </a:r>
                      <a:endParaRPr>
                        <a:solidFill>
                          <a:schemeClr val="dk1"/>
                        </a:solidFill>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math</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Science</a:t>
                      </a:r>
                      <a:endParaRPr>
                        <a:solidFill>
                          <a:schemeClr val="dk1"/>
                        </a:solidFill>
                      </a:endParaRPr>
                    </a:p>
                  </a:txBody>
                  <a:tcPr marT="91425" marB="91425" marR="91425" marL="91425"/>
                </a:tc>
              </a:tr>
            </a:tbl>
          </a:graphicData>
        </a:graphic>
      </p:graphicFrame>
      <p:graphicFrame>
        <p:nvGraphicFramePr>
          <p:cNvPr id="123" name="Google Shape;123;p23"/>
          <p:cNvGraphicFramePr/>
          <p:nvPr/>
        </p:nvGraphicFramePr>
        <p:xfrm>
          <a:off x="5768075" y="3581800"/>
          <a:ext cx="3000000" cy="3000000"/>
        </p:xfrm>
        <a:graphic>
          <a:graphicData uri="http://schemas.openxmlformats.org/drawingml/2006/table">
            <a:tbl>
              <a:tblPr>
                <a:noFill/>
                <a:tableStyleId>{1B5763B8-3F91-4329-B3A9-05D6CE6E0B82}</a:tableStyleId>
              </a:tblPr>
              <a:tblGrid>
                <a:gridCol w="1365325"/>
                <a:gridCol w="1365325"/>
              </a:tblGrid>
              <a:tr h="348350">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en">
                          <a:solidFill>
                            <a:schemeClr val="dk1"/>
                          </a:solidFill>
                        </a:rPr>
                        <a:t>course_name</a:t>
                      </a:r>
                      <a:endParaRPr>
                        <a:solidFill>
                          <a:schemeClr val="dk1"/>
                        </a:solidFill>
                      </a:endParaRPr>
                    </a:p>
                  </a:txBody>
                  <a:tcPr marT="91425" marB="91425" marR="91425" marL="91425">
                    <a:solidFill>
                      <a:srgbClr val="FF0000"/>
                    </a:solidFill>
                  </a:tcPr>
                </a:tc>
              </a:tr>
              <a:tr h="34835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Math</a:t>
                      </a:r>
                      <a:endParaRPr>
                        <a:solidFill>
                          <a:schemeClr val="dk1"/>
                        </a:solidFill>
                      </a:endParaRPr>
                    </a:p>
                  </a:txBody>
                  <a:tcPr marT="91425" marB="91425" marR="91425" marL="91425"/>
                </a:tc>
              </a:tr>
              <a:tr h="348350">
                <a:tc>
                  <a:txBody>
                    <a:bodyPr/>
                    <a:lstStyle/>
                    <a:p>
                      <a:pPr indent="0" lvl="0" marL="0" rtl="0" algn="l">
                        <a:spcBef>
                          <a:spcPts val="0"/>
                        </a:spcBef>
                        <a:spcAft>
                          <a:spcPts val="0"/>
                        </a:spcAft>
                        <a:buNone/>
                      </a:pPr>
                      <a:r>
                        <a:rPr lang="en">
                          <a:solidFill>
                            <a:schemeClr val="dk1"/>
                          </a:solidFill>
                        </a:rPr>
                        <a:t>Mike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Science</a:t>
                      </a:r>
                      <a:endParaRPr>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Combining SELECT with JOIN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  Combining SELECT with JOIN</a:t>
            </a:r>
            <a:endParaRPr/>
          </a:p>
          <a:p>
            <a:pPr indent="0" lvl="0" marL="0" rtl="0" algn="l">
              <a:spcBef>
                <a:spcPts val="1200"/>
              </a:spcBef>
              <a:spcAft>
                <a:spcPts val="0"/>
              </a:spcAft>
              <a:buClr>
                <a:schemeClr val="dk1"/>
              </a:buClr>
              <a:buSzPct val="61111"/>
              <a:buFont typeface="Arial"/>
              <a:buNone/>
            </a:pPr>
            <a:r>
              <a:rPr lang="en"/>
              <a:t>    -- INNER JOIN, LEFT JOIN</a:t>
            </a:r>
            <a:endParaRPr/>
          </a:p>
          <a:p>
            <a:pPr indent="0" lvl="0" marL="0" rtl="0" algn="l">
              <a:spcBef>
                <a:spcPts val="1200"/>
              </a:spcBef>
              <a:spcAft>
                <a:spcPts val="0"/>
              </a:spcAft>
              <a:buClr>
                <a:schemeClr val="dk1"/>
              </a:buClr>
              <a:buSzPct val="61111"/>
              <a:buFont typeface="Arial"/>
              <a:buNone/>
            </a:pPr>
            <a:r>
              <a:rPr lang="en"/>
              <a:t>--Example:</a:t>
            </a:r>
            <a:endParaRPr/>
          </a:p>
          <a:p>
            <a:pPr indent="0" lvl="0" marL="457200" rtl="0" algn="l">
              <a:spcBef>
                <a:spcPts val="1200"/>
              </a:spcBef>
              <a:spcAft>
                <a:spcPts val="0"/>
              </a:spcAft>
              <a:buClr>
                <a:schemeClr val="dk1"/>
              </a:buClr>
              <a:buSzPct val="61111"/>
              <a:buFont typeface="Arial"/>
              <a:buNone/>
            </a:pPr>
            <a:r>
              <a:rPr lang="en"/>
              <a:t>SELECT students.name, courses.course_name</a:t>
            </a:r>
            <a:endParaRPr/>
          </a:p>
          <a:p>
            <a:pPr indent="0" lvl="0" marL="457200" rtl="0" algn="l">
              <a:spcBef>
                <a:spcPts val="1200"/>
              </a:spcBef>
              <a:spcAft>
                <a:spcPts val="0"/>
              </a:spcAft>
              <a:buClr>
                <a:schemeClr val="dk1"/>
              </a:buClr>
              <a:buSzPct val="61111"/>
              <a:buFont typeface="Arial"/>
              <a:buNone/>
            </a:pPr>
            <a:r>
              <a:rPr lang="en"/>
              <a:t>FROM students</a:t>
            </a:r>
            <a:endParaRPr/>
          </a:p>
          <a:p>
            <a:pPr indent="0" lvl="0" marL="457200" rtl="0" algn="l">
              <a:spcBef>
                <a:spcPts val="1200"/>
              </a:spcBef>
              <a:spcAft>
                <a:spcPts val="0"/>
              </a:spcAft>
              <a:buClr>
                <a:schemeClr val="dk1"/>
              </a:buClr>
              <a:buSzPct val="61111"/>
              <a:buFont typeface="Arial"/>
              <a:buNone/>
            </a:pPr>
            <a:r>
              <a:rPr lang="en"/>
              <a:t>INNER JOIN enrollments ON students.id = enrollments.student_id</a:t>
            </a:r>
            <a:endParaRPr/>
          </a:p>
          <a:p>
            <a:pPr indent="0" lvl="0" marL="457200" rtl="0" algn="l">
              <a:spcBef>
                <a:spcPts val="1200"/>
              </a:spcBef>
              <a:spcAft>
                <a:spcPts val="0"/>
              </a:spcAft>
              <a:buClr>
                <a:schemeClr val="dk1"/>
              </a:buClr>
              <a:buSzPct val="61111"/>
              <a:buFont typeface="Arial"/>
              <a:buNone/>
            </a:pPr>
            <a:r>
              <a:rPr lang="en"/>
              <a:t>INNER JOIN courses ON enrollments.course_id = courses.id;</a:t>
            </a:r>
            <a:endParaRPr/>
          </a:p>
          <a:p>
            <a:pPr indent="0" lvl="0" marL="0" rtl="0" algn="l">
              <a:spcBef>
                <a:spcPts val="1200"/>
              </a:spcBef>
              <a:spcAft>
                <a:spcPts val="0"/>
              </a:spcAft>
              <a:buClr>
                <a:schemeClr val="dk1"/>
              </a:buClr>
              <a:buSzPct val="61111"/>
              <a:buFont typeface="Arial"/>
              <a:buNone/>
            </a:pPr>
            <a:r>
              <a:rPr lang="en"/>
              <a:t>--Retrieves the courses that each student is enrolled in.</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Statement</a:t>
            </a:r>
            <a:endParaRPr/>
          </a:p>
        </p:txBody>
      </p:sp>
      <p:sp>
        <p:nvSpPr>
          <p:cNvPr id="66" name="Google Shape;66;p14"/>
          <p:cNvSpPr txBox="1"/>
          <p:nvPr>
            <p:ph idx="1" type="body"/>
          </p:nvPr>
        </p:nvSpPr>
        <p:spPr>
          <a:xfrm>
            <a:off x="311700" y="1145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INSERT Statement</a:t>
            </a:r>
            <a:endParaRPr/>
          </a:p>
          <a:p>
            <a:pPr indent="0" lvl="0" marL="457200" rtl="0" algn="l">
              <a:spcBef>
                <a:spcPts val="1200"/>
              </a:spcBef>
              <a:spcAft>
                <a:spcPts val="0"/>
              </a:spcAft>
              <a:buClr>
                <a:schemeClr val="dk1"/>
              </a:buClr>
              <a:buSzPts val="1100"/>
              <a:buFont typeface="Arial"/>
              <a:buNone/>
            </a:pPr>
            <a:r>
              <a:rPr lang="en"/>
              <a:t>INSERT INTO table_name (column1, column2, column3)</a:t>
            </a:r>
            <a:endParaRPr/>
          </a:p>
          <a:p>
            <a:pPr indent="0" lvl="0" marL="457200" rtl="0" algn="l">
              <a:spcBef>
                <a:spcPts val="1200"/>
              </a:spcBef>
              <a:spcAft>
                <a:spcPts val="0"/>
              </a:spcAft>
              <a:buClr>
                <a:schemeClr val="dk1"/>
              </a:buClr>
              <a:buSzPts val="1100"/>
              <a:buFont typeface="Arial"/>
              <a:buNone/>
            </a:pPr>
            <a:r>
              <a:rPr lang="en"/>
              <a:t>VALUES (value1, value2, value3);</a:t>
            </a:r>
            <a:endParaRPr/>
          </a:p>
          <a:p>
            <a:pPr indent="0" lvl="0" marL="0" rtl="0" algn="l">
              <a:spcBef>
                <a:spcPts val="1200"/>
              </a:spcBef>
              <a:spcAft>
                <a:spcPts val="0"/>
              </a:spcAft>
              <a:buClr>
                <a:schemeClr val="dk1"/>
              </a:buClr>
              <a:buSzPts val="1100"/>
              <a:buFont typeface="Arial"/>
              <a:buNone/>
            </a:pPr>
            <a:r>
              <a:rPr lang="en"/>
              <a:t>-- Example:</a:t>
            </a:r>
            <a:endParaRPr/>
          </a:p>
          <a:p>
            <a:pPr indent="0" lvl="0" marL="457200" rtl="0" algn="l">
              <a:spcBef>
                <a:spcPts val="1200"/>
              </a:spcBef>
              <a:spcAft>
                <a:spcPts val="0"/>
              </a:spcAft>
              <a:buClr>
                <a:schemeClr val="dk1"/>
              </a:buClr>
              <a:buSzPts val="1100"/>
              <a:buFont typeface="Arial"/>
              <a:buNone/>
            </a:pPr>
            <a:r>
              <a:rPr lang="en"/>
              <a:t>INSERT INTO students (name, age, grade)</a:t>
            </a:r>
            <a:endParaRPr/>
          </a:p>
          <a:p>
            <a:pPr indent="0" lvl="0" marL="457200" rtl="0" algn="l">
              <a:spcBef>
                <a:spcPts val="1200"/>
              </a:spcBef>
              <a:spcAft>
                <a:spcPts val="0"/>
              </a:spcAft>
              <a:buClr>
                <a:schemeClr val="dk1"/>
              </a:buClr>
              <a:buSzPts val="1100"/>
              <a:buFont typeface="Arial"/>
              <a:buNone/>
            </a:pPr>
            <a:r>
              <a:rPr lang="en"/>
              <a:t>VALUES ('John Doe', 20, 'A');</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Statement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  SELECT Statement</a:t>
            </a:r>
            <a:endParaRPr/>
          </a:p>
          <a:p>
            <a:pPr indent="0" lvl="0" marL="457200" rtl="0" algn="l">
              <a:spcBef>
                <a:spcPts val="1200"/>
              </a:spcBef>
              <a:spcAft>
                <a:spcPts val="0"/>
              </a:spcAft>
              <a:buClr>
                <a:schemeClr val="dk1"/>
              </a:buClr>
              <a:buSzPct val="61111"/>
              <a:buFont typeface="Arial"/>
              <a:buNone/>
            </a:pPr>
            <a:r>
              <a:rPr lang="en"/>
              <a:t>SELECT column1, column2, ...</a:t>
            </a:r>
            <a:endParaRPr/>
          </a:p>
          <a:p>
            <a:pPr indent="0" lvl="0" marL="457200" rtl="0" algn="l">
              <a:spcBef>
                <a:spcPts val="1200"/>
              </a:spcBef>
              <a:spcAft>
                <a:spcPts val="0"/>
              </a:spcAft>
              <a:buClr>
                <a:schemeClr val="dk1"/>
              </a:buClr>
              <a:buSzPct val="61111"/>
              <a:buFont typeface="Arial"/>
              <a:buNone/>
            </a:pPr>
            <a:r>
              <a:rPr lang="en"/>
              <a:t>FROM table_name</a:t>
            </a:r>
            <a:endParaRPr/>
          </a:p>
          <a:p>
            <a:pPr indent="0" lvl="0" marL="457200" rtl="0" algn="l">
              <a:spcBef>
                <a:spcPts val="1200"/>
              </a:spcBef>
              <a:spcAft>
                <a:spcPts val="0"/>
              </a:spcAft>
              <a:buClr>
                <a:schemeClr val="dk1"/>
              </a:buClr>
              <a:buSzPct val="61111"/>
              <a:buFont typeface="Arial"/>
              <a:buNone/>
            </a:pPr>
            <a:r>
              <a:rPr lang="en"/>
              <a:t>WHERE condition;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Example:</a:t>
            </a:r>
            <a:endParaRPr/>
          </a:p>
          <a:p>
            <a:pPr indent="0" lvl="0" marL="457200" rtl="0" algn="l">
              <a:spcBef>
                <a:spcPts val="1200"/>
              </a:spcBef>
              <a:spcAft>
                <a:spcPts val="0"/>
              </a:spcAft>
              <a:buClr>
                <a:schemeClr val="dk1"/>
              </a:buClr>
              <a:buSzPct val="61111"/>
              <a:buFont typeface="Arial"/>
              <a:buNone/>
            </a:pPr>
            <a:r>
              <a:rPr lang="en"/>
              <a:t>SELECT name, grade</a:t>
            </a:r>
            <a:endParaRPr/>
          </a:p>
          <a:p>
            <a:pPr indent="0" lvl="0" marL="457200" rtl="0" algn="l">
              <a:spcBef>
                <a:spcPts val="1200"/>
              </a:spcBef>
              <a:spcAft>
                <a:spcPts val="0"/>
              </a:spcAft>
              <a:buClr>
                <a:schemeClr val="dk1"/>
              </a:buClr>
              <a:buSzPct val="61111"/>
              <a:buFont typeface="Arial"/>
              <a:buNone/>
            </a:pPr>
            <a:r>
              <a:rPr lang="en"/>
              <a:t>FROM students</a:t>
            </a:r>
            <a:endParaRPr/>
          </a:p>
          <a:p>
            <a:pPr indent="0" lvl="0" marL="457200" rtl="0" algn="l">
              <a:spcBef>
                <a:spcPts val="1200"/>
              </a:spcBef>
              <a:spcAft>
                <a:spcPts val="0"/>
              </a:spcAft>
              <a:buClr>
                <a:schemeClr val="dk1"/>
              </a:buClr>
              <a:buSzPct val="61111"/>
              <a:buFont typeface="Arial"/>
              <a:buNone/>
            </a:pPr>
            <a:r>
              <a:rPr lang="en"/>
              <a:t>WHERE age &gt; 18; --Retrieves the names and grades of students older than 18.</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with Aggregation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--Example:</a:t>
            </a:r>
            <a:endParaRPr/>
          </a:p>
          <a:p>
            <a:pPr indent="0" lvl="0" marL="457200" rtl="0" algn="l">
              <a:spcBef>
                <a:spcPts val="1200"/>
              </a:spcBef>
              <a:spcAft>
                <a:spcPts val="0"/>
              </a:spcAft>
              <a:buClr>
                <a:schemeClr val="dk1"/>
              </a:buClr>
              <a:buSzPct val="61111"/>
              <a:buFont typeface="Arial"/>
              <a:buNone/>
            </a:pPr>
            <a:r>
              <a:rPr lang="en"/>
              <a:t>SELECT COUNT(*) AS total_students</a:t>
            </a:r>
            <a:endParaRPr/>
          </a:p>
          <a:p>
            <a:pPr indent="0" lvl="0" marL="457200" rtl="0" algn="l">
              <a:spcBef>
                <a:spcPts val="1200"/>
              </a:spcBef>
              <a:spcAft>
                <a:spcPts val="0"/>
              </a:spcAft>
              <a:buClr>
                <a:schemeClr val="dk1"/>
              </a:buClr>
              <a:buSzPct val="61111"/>
              <a:buFont typeface="Arial"/>
              <a:buNone/>
            </a:pPr>
            <a:r>
              <a:rPr lang="en"/>
              <a:t>FROM students;</a:t>
            </a:r>
            <a:endParaRPr/>
          </a:p>
          <a:p>
            <a:pPr indent="0" lvl="0" marL="0" rtl="0" algn="l">
              <a:spcBef>
                <a:spcPts val="1200"/>
              </a:spcBef>
              <a:spcAft>
                <a:spcPts val="0"/>
              </a:spcAft>
              <a:buClr>
                <a:schemeClr val="dk1"/>
              </a:buClr>
              <a:buSzPct val="61111"/>
              <a:buFont typeface="Arial"/>
              <a:buNone/>
            </a:pPr>
            <a:r>
              <a:rPr lang="en"/>
              <a:t>--Example 2:</a:t>
            </a:r>
            <a:endParaRPr/>
          </a:p>
          <a:p>
            <a:pPr indent="0" lvl="0" marL="457200" rtl="0" algn="l">
              <a:spcBef>
                <a:spcPts val="1200"/>
              </a:spcBef>
              <a:spcAft>
                <a:spcPts val="0"/>
              </a:spcAft>
              <a:buClr>
                <a:schemeClr val="dk1"/>
              </a:buClr>
              <a:buSzPct val="61111"/>
              <a:buFont typeface="Arial"/>
              <a:buNone/>
            </a:pPr>
            <a:r>
              <a:rPr lang="en"/>
              <a:t>SELECT name</a:t>
            </a:r>
            <a:endParaRPr/>
          </a:p>
          <a:p>
            <a:pPr indent="0" lvl="0" marL="457200" rtl="0" algn="l">
              <a:spcBef>
                <a:spcPts val="1200"/>
              </a:spcBef>
              <a:spcAft>
                <a:spcPts val="0"/>
              </a:spcAft>
              <a:buClr>
                <a:schemeClr val="dk1"/>
              </a:buClr>
              <a:buSzPct val="61111"/>
              <a:buFont typeface="Arial"/>
              <a:buNone/>
            </a:pPr>
            <a:r>
              <a:rPr lang="en"/>
              <a:t>FROM students</a:t>
            </a:r>
            <a:endParaRPr/>
          </a:p>
          <a:p>
            <a:pPr indent="0" lvl="0" marL="457200" rtl="0" algn="l">
              <a:spcBef>
                <a:spcPts val="1200"/>
              </a:spcBef>
              <a:spcAft>
                <a:spcPts val="0"/>
              </a:spcAft>
              <a:buClr>
                <a:schemeClr val="dk1"/>
              </a:buClr>
              <a:buSzPct val="61111"/>
              <a:buFont typeface="Arial"/>
              <a:buNone/>
            </a:pPr>
            <a:r>
              <a:rPr lang="en"/>
              <a:t>WHERE age = (SELECT MAX(age) FROM students);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UPDATE Statement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--UPDATE Statement:</a:t>
            </a:r>
            <a:endParaRPr/>
          </a:p>
          <a:p>
            <a:pPr indent="0" lvl="0" marL="457200" rtl="0" algn="l">
              <a:spcBef>
                <a:spcPts val="1200"/>
              </a:spcBef>
              <a:spcAft>
                <a:spcPts val="0"/>
              </a:spcAft>
              <a:buClr>
                <a:schemeClr val="dk1"/>
              </a:buClr>
              <a:buSzPct val="61111"/>
              <a:buFont typeface="Arial"/>
              <a:buNone/>
            </a:pPr>
            <a:r>
              <a:rPr lang="en"/>
              <a:t>UPDATE table_name</a:t>
            </a:r>
            <a:endParaRPr/>
          </a:p>
          <a:p>
            <a:pPr indent="0" lvl="0" marL="457200" rtl="0" algn="l">
              <a:spcBef>
                <a:spcPts val="1200"/>
              </a:spcBef>
              <a:spcAft>
                <a:spcPts val="0"/>
              </a:spcAft>
              <a:buClr>
                <a:schemeClr val="dk1"/>
              </a:buClr>
              <a:buSzPct val="61111"/>
              <a:buFont typeface="Arial"/>
              <a:buNone/>
            </a:pPr>
            <a:r>
              <a:rPr lang="en"/>
              <a:t>SET column1 = value1, column2 = value2, ...</a:t>
            </a:r>
            <a:endParaRPr/>
          </a:p>
          <a:p>
            <a:pPr indent="0" lvl="0" marL="457200" rtl="0" algn="l">
              <a:spcBef>
                <a:spcPts val="1200"/>
              </a:spcBef>
              <a:spcAft>
                <a:spcPts val="0"/>
              </a:spcAft>
              <a:buClr>
                <a:schemeClr val="dk1"/>
              </a:buClr>
              <a:buSzPct val="61111"/>
              <a:buFont typeface="Arial"/>
              <a:buNone/>
            </a:pPr>
            <a:r>
              <a:rPr lang="en"/>
              <a:t>WHERE condition;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--Example:</a:t>
            </a:r>
            <a:endParaRPr/>
          </a:p>
          <a:p>
            <a:pPr indent="0" lvl="0" marL="457200" rtl="0" algn="l">
              <a:spcBef>
                <a:spcPts val="1200"/>
              </a:spcBef>
              <a:spcAft>
                <a:spcPts val="0"/>
              </a:spcAft>
              <a:buClr>
                <a:schemeClr val="dk1"/>
              </a:buClr>
              <a:buSzPct val="61111"/>
              <a:buFont typeface="Arial"/>
              <a:buNone/>
            </a:pPr>
            <a:r>
              <a:rPr lang="en"/>
              <a:t>UPDATE students</a:t>
            </a:r>
            <a:endParaRPr/>
          </a:p>
          <a:p>
            <a:pPr indent="0" lvl="0" marL="457200" rtl="0" algn="l">
              <a:spcBef>
                <a:spcPts val="1200"/>
              </a:spcBef>
              <a:spcAft>
                <a:spcPts val="0"/>
              </a:spcAft>
              <a:buClr>
                <a:schemeClr val="dk1"/>
              </a:buClr>
              <a:buSzPct val="61111"/>
              <a:buFont typeface="Arial"/>
              <a:buNone/>
            </a:pPr>
            <a:r>
              <a:rPr lang="en"/>
              <a:t>SET grade = 'B'</a:t>
            </a:r>
            <a:endParaRPr/>
          </a:p>
          <a:p>
            <a:pPr indent="0" lvl="0" marL="457200" rtl="0" algn="l">
              <a:spcBef>
                <a:spcPts val="1200"/>
              </a:spcBef>
              <a:spcAft>
                <a:spcPts val="0"/>
              </a:spcAft>
              <a:buClr>
                <a:schemeClr val="dk1"/>
              </a:buClr>
              <a:buSzPct val="61111"/>
              <a:buFont typeface="Arial"/>
              <a:buNone/>
            </a:pPr>
            <a:r>
              <a:rPr lang="en"/>
              <a:t>WHERE name = 'John Doe';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Statement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 DELETE Statement</a:t>
            </a:r>
            <a:endParaRPr/>
          </a:p>
          <a:p>
            <a:pPr indent="0" lvl="0" marL="457200" rtl="0" algn="l">
              <a:spcBef>
                <a:spcPts val="1200"/>
              </a:spcBef>
              <a:spcAft>
                <a:spcPts val="0"/>
              </a:spcAft>
              <a:buClr>
                <a:schemeClr val="dk1"/>
              </a:buClr>
              <a:buSzPts val="1100"/>
              <a:buFont typeface="Arial"/>
              <a:buNone/>
            </a:pPr>
            <a:r>
              <a:rPr lang="en"/>
              <a:t>DELETE FROM table_name</a:t>
            </a:r>
            <a:endParaRPr/>
          </a:p>
          <a:p>
            <a:pPr indent="0" lvl="0" marL="457200" rtl="0" algn="l">
              <a:spcBef>
                <a:spcPts val="1200"/>
              </a:spcBef>
              <a:spcAft>
                <a:spcPts val="0"/>
              </a:spcAft>
              <a:buClr>
                <a:schemeClr val="dk1"/>
              </a:buClr>
              <a:buSzPts val="1100"/>
              <a:buFont typeface="Arial"/>
              <a:buNone/>
            </a:pPr>
            <a:r>
              <a:rPr lang="en"/>
              <a:t>WHERE condition;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--Example:</a:t>
            </a:r>
            <a:endParaRPr/>
          </a:p>
          <a:p>
            <a:pPr indent="0" lvl="0" marL="457200" rtl="0" algn="l">
              <a:spcBef>
                <a:spcPts val="1200"/>
              </a:spcBef>
              <a:spcAft>
                <a:spcPts val="0"/>
              </a:spcAft>
              <a:buClr>
                <a:schemeClr val="dk1"/>
              </a:buClr>
              <a:buSzPts val="1100"/>
              <a:buFont typeface="Arial"/>
              <a:buNone/>
            </a:pPr>
            <a:r>
              <a:rPr lang="en"/>
              <a:t>DELETE FROM students</a:t>
            </a:r>
            <a:endParaRPr/>
          </a:p>
          <a:p>
            <a:pPr indent="0" lvl="0" marL="457200" rtl="0" algn="l">
              <a:spcBef>
                <a:spcPts val="1200"/>
              </a:spcBef>
              <a:spcAft>
                <a:spcPts val="0"/>
              </a:spcAft>
              <a:buClr>
                <a:schemeClr val="dk1"/>
              </a:buClr>
              <a:buSzPts val="1100"/>
              <a:buFont typeface="Arial"/>
              <a:buNone/>
            </a:pPr>
            <a:r>
              <a:rPr lang="en"/>
              <a:t>WHERE name = 'John Doe';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 TABLE</a:t>
            </a:r>
            <a:endParaRPr/>
          </a:p>
        </p:txBody>
      </p:sp>
      <p:sp>
        <p:nvSpPr>
          <p:cNvPr id="96" name="Google Shape;96;p19"/>
          <p:cNvSpPr txBox="1"/>
          <p:nvPr>
            <p:ph idx="1" type="body"/>
          </p:nvPr>
        </p:nvSpPr>
        <p:spPr>
          <a:xfrm>
            <a:off x="311700" y="1152475"/>
            <a:ext cx="877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 column: </a:t>
            </a:r>
            <a:r>
              <a:rPr lang="en">
                <a:solidFill>
                  <a:schemeClr val="lt1"/>
                </a:solidFill>
                <a:highlight>
                  <a:schemeClr val="dk2"/>
                </a:highlight>
              </a:rPr>
              <a:t>ALTER TABLE students ADD email VARCHAR(100);</a:t>
            </a:r>
            <a:endParaRPr>
              <a:solidFill>
                <a:schemeClr val="lt1"/>
              </a:solidFill>
              <a:highlight>
                <a:schemeClr val="dk2"/>
              </a:highlight>
            </a:endParaRPr>
          </a:p>
          <a:p>
            <a:pPr indent="0" lvl="0" marL="0" rtl="0" algn="l">
              <a:spcBef>
                <a:spcPts val="1200"/>
              </a:spcBef>
              <a:spcAft>
                <a:spcPts val="0"/>
              </a:spcAft>
              <a:buNone/>
            </a:pPr>
            <a:r>
              <a:rPr lang="en"/>
              <a:t>Deleting a column: </a:t>
            </a:r>
            <a:r>
              <a:rPr lang="en">
                <a:solidFill>
                  <a:schemeClr val="lt1"/>
                </a:solidFill>
                <a:highlight>
                  <a:schemeClr val="dk2"/>
                </a:highlight>
              </a:rPr>
              <a:t>ALTER TABLE students DROP COLUMN email;</a:t>
            </a:r>
            <a:endParaRPr>
              <a:solidFill>
                <a:schemeClr val="lt1"/>
              </a:solidFill>
              <a:highlight>
                <a:schemeClr val="dk2"/>
              </a:highlight>
            </a:endParaRPr>
          </a:p>
          <a:p>
            <a:pPr indent="0" lvl="0" marL="0" rtl="0" algn="l">
              <a:spcBef>
                <a:spcPts val="1200"/>
              </a:spcBef>
              <a:spcAft>
                <a:spcPts val="0"/>
              </a:spcAft>
              <a:buNone/>
            </a:pPr>
            <a:r>
              <a:rPr lang="en"/>
              <a:t>Renaming a column: </a:t>
            </a:r>
            <a:r>
              <a:rPr lang="en">
                <a:solidFill>
                  <a:schemeClr val="lt1"/>
                </a:solidFill>
                <a:highlight>
                  <a:schemeClr val="dk2"/>
                </a:highlight>
              </a:rPr>
              <a:t>ALTER TABLE students RENAME COLUMN age TO student_age;</a:t>
            </a:r>
            <a:endParaRPr>
              <a:solidFill>
                <a:schemeClr val="lt1"/>
              </a:solidFill>
              <a:highlight>
                <a:schemeClr val="dk2"/>
              </a:highlight>
            </a:endParaRPr>
          </a:p>
          <a:p>
            <a:pPr indent="0" lvl="0" marL="0" rtl="0" algn="l">
              <a:spcBef>
                <a:spcPts val="1200"/>
              </a:spcBef>
              <a:spcAft>
                <a:spcPts val="0"/>
              </a:spcAft>
              <a:buNone/>
            </a:pPr>
            <a:r>
              <a:rPr lang="en"/>
              <a:t>Dropping a table: </a:t>
            </a:r>
            <a:r>
              <a:rPr lang="en">
                <a:solidFill>
                  <a:schemeClr val="lt1"/>
                </a:solidFill>
                <a:highlight>
                  <a:schemeClr val="dk2"/>
                </a:highlight>
              </a:rPr>
              <a:t>DROP TABLE students;</a:t>
            </a:r>
            <a:endParaRPr>
              <a:solidFill>
                <a:schemeClr val="lt1"/>
              </a:solidFill>
              <a:highlight>
                <a:schemeClr val="dk2"/>
              </a:highligh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Alternation Examples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 Adding Columns to a Table</a:t>
            </a:r>
            <a:endParaRPr/>
          </a:p>
          <a:p>
            <a:pPr indent="0" lvl="0" marL="457200" rtl="0" algn="l">
              <a:spcBef>
                <a:spcPts val="1200"/>
              </a:spcBef>
              <a:spcAft>
                <a:spcPts val="0"/>
              </a:spcAft>
              <a:buNone/>
            </a:pPr>
            <a:r>
              <a:rPr lang="en">
                <a:solidFill>
                  <a:schemeClr val="lt1"/>
                </a:solidFill>
                <a:highlight>
                  <a:schemeClr val="dk2"/>
                </a:highlight>
              </a:rPr>
              <a:t>ALTER TABLE table_name</a:t>
            </a:r>
            <a:endParaRPr>
              <a:solidFill>
                <a:schemeClr val="lt1"/>
              </a:solidFill>
              <a:highlight>
                <a:schemeClr val="dk2"/>
              </a:highlight>
            </a:endParaRPr>
          </a:p>
          <a:p>
            <a:pPr indent="0" lvl="0" marL="457200" rtl="0" algn="l">
              <a:spcBef>
                <a:spcPts val="1200"/>
              </a:spcBef>
              <a:spcAft>
                <a:spcPts val="0"/>
              </a:spcAft>
              <a:buNone/>
            </a:pPr>
            <a:r>
              <a:rPr lang="en">
                <a:solidFill>
                  <a:schemeClr val="lt1"/>
                </a:solidFill>
                <a:highlight>
                  <a:schemeClr val="dk2"/>
                </a:highlight>
              </a:rPr>
              <a:t>ADD column_name data_type;</a:t>
            </a:r>
            <a:endParaRPr>
              <a:solidFill>
                <a:schemeClr val="lt1"/>
              </a:solidFill>
              <a:highlight>
                <a:schemeClr val="dk2"/>
              </a:highlight>
            </a:endParaRPr>
          </a:p>
          <a:p>
            <a:pPr indent="0" lvl="0" marL="0" rtl="0" algn="l">
              <a:spcBef>
                <a:spcPts val="1200"/>
              </a:spcBef>
              <a:spcAft>
                <a:spcPts val="0"/>
              </a:spcAft>
              <a:buNone/>
            </a:pPr>
            <a:r>
              <a:rPr lang="en"/>
              <a:t>-- Deleting (Dropping) a Column:</a:t>
            </a:r>
            <a:endParaRPr/>
          </a:p>
          <a:p>
            <a:pPr indent="0" lvl="0" marL="457200" rtl="0" algn="l">
              <a:spcBef>
                <a:spcPts val="1200"/>
              </a:spcBef>
              <a:spcAft>
                <a:spcPts val="0"/>
              </a:spcAft>
              <a:buNone/>
            </a:pPr>
            <a:r>
              <a:rPr lang="en">
                <a:solidFill>
                  <a:schemeClr val="lt1"/>
                </a:solidFill>
                <a:highlight>
                  <a:schemeClr val="dk2"/>
                </a:highlight>
              </a:rPr>
              <a:t>ALTER TABLE table_name</a:t>
            </a:r>
            <a:endParaRPr>
              <a:solidFill>
                <a:schemeClr val="lt1"/>
              </a:solidFill>
              <a:highlight>
                <a:schemeClr val="dk2"/>
              </a:highlight>
            </a:endParaRPr>
          </a:p>
          <a:p>
            <a:pPr indent="0" lvl="0" marL="457200" rtl="0" algn="l">
              <a:spcBef>
                <a:spcPts val="1200"/>
              </a:spcBef>
              <a:spcAft>
                <a:spcPts val="0"/>
              </a:spcAft>
              <a:buNone/>
            </a:pPr>
            <a:r>
              <a:rPr lang="en">
                <a:solidFill>
                  <a:schemeClr val="lt1"/>
                </a:solidFill>
                <a:highlight>
                  <a:schemeClr val="dk2"/>
                </a:highlight>
              </a:rPr>
              <a:t>DROP COLUMN column_name;</a:t>
            </a:r>
            <a:endParaRPr>
              <a:solidFill>
                <a:schemeClr val="lt1"/>
              </a:solidFill>
              <a:highlight>
                <a:schemeClr val="dk2"/>
              </a:highlight>
            </a:endParaRPr>
          </a:p>
          <a:p>
            <a:pPr indent="0" lvl="0" marL="0" rtl="0" algn="l">
              <a:spcBef>
                <a:spcPts val="1200"/>
              </a:spcBef>
              <a:spcAft>
                <a:spcPts val="0"/>
              </a:spcAft>
              <a:buNone/>
            </a:pPr>
            <a:r>
              <a:rPr lang="en"/>
              <a:t>-- Renaming a Column:</a:t>
            </a:r>
            <a:endParaRPr/>
          </a:p>
          <a:p>
            <a:pPr indent="0" lvl="0" marL="457200" rtl="0" algn="l">
              <a:spcBef>
                <a:spcPts val="1200"/>
              </a:spcBef>
              <a:spcAft>
                <a:spcPts val="0"/>
              </a:spcAft>
              <a:buNone/>
            </a:pPr>
            <a:r>
              <a:rPr lang="en">
                <a:solidFill>
                  <a:schemeClr val="lt1"/>
                </a:solidFill>
                <a:highlight>
                  <a:schemeClr val="dk2"/>
                </a:highlight>
              </a:rPr>
              <a:t>ALTER TABLE table_name</a:t>
            </a:r>
            <a:endParaRPr>
              <a:solidFill>
                <a:schemeClr val="lt1"/>
              </a:solidFill>
              <a:highlight>
                <a:schemeClr val="dk2"/>
              </a:highlight>
            </a:endParaRPr>
          </a:p>
          <a:p>
            <a:pPr indent="0" lvl="0" marL="457200" rtl="0" algn="l">
              <a:spcBef>
                <a:spcPts val="1200"/>
              </a:spcBef>
              <a:spcAft>
                <a:spcPts val="0"/>
              </a:spcAft>
              <a:buNone/>
            </a:pPr>
            <a:r>
              <a:rPr lang="en">
                <a:solidFill>
                  <a:schemeClr val="lt1"/>
                </a:solidFill>
                <a:highlight>
                  <a:schemeClr val="dk2"/>
                </a:highlight>
              </a:rPr>
              <a:t>RENAME COLUMN old_column_name TO new_column_name;</a:t>
            </a:r>
            <a:endParaRPr>
              <a:solidFill>
                <a:schemeClr val="lt1"/>
              </a:solidFill>
              <a:highlight>
                <a:schemeClr val="dk2"/>
              </a:highlight>
            </a:endParaRPr>
          </a:p>
          <a:p>
            <a:pPr indent="0" lvl="0" marL="0" rtl="0" algn="l">
              <a:spcBef>
                <a:spcPts val="1200"/>
              </a:spcBef>
              <a:spcAft>
                <a:spcPts val="0"/>
              </a:spcAft>
              <a:buNone/>
            </a:pPr>
            <a:r>
              <a:rPr lang="en"/>
              <a:t>-- Dropping a Table (Deleting a Table):</a:t>
            </a:r>
            <a:endParaRPr/>
          </a:p>
          <a:p>
            <a:pPr indent="457200" lvl="0" marL="0" rtl="0" algn="l">
              <a:spcBef>
                <a:spcPts val="1200"/>
              </a:spcBef>
              <a:spcAft>
                <a:spcPts val="0"/>
              </a:spcAft>
              <a:buNone/>
            </a:pPr>
            <a:r>
              <a:rPr lang="en">
                <a:solidFill>
                  <a:schemeClr val="lt1"/>
                </a:solidFill>
                <a:highlight>
                  <a:schemeClr val="dk2"/>
                </a:highlight>
              </a:rPr>
              <a:t>DROP TABLE table_name;</a:t>
            </a:r>
            <a:endParaRPr>
              <a:solidFill>
                <a:schemeClr val="lt1"/>
              </a:solidFill>
              <a:highlight>
                <a:schemeClr val="dk2"/>
              </a:highlight>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 in SQL</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A </a:t>
            </a:r>
            <a:r>
              <a:rPr b="1" lang="en"/>
              <a:t>JOIN </a:t>
            </a:r>
            <a:r>
              <a:rPr lang="en"/>
              <a:t>in SQL is used to combine rows from </a:t>
            </a:r>
            <a:r>
              <a:rPr b="1" lang="en"/>
              <a:t>two </a:t>
            </a:r>
            <a:r>
              <a:rPr lang="en"/>
              <a:t>or </a:t>
            </a:r>
            <a:r>
              <a:rPr b="1" lang="en"/>
              <a:t>more tables </a:t>
            </a:r>
            <a:r>
              <a:rPr lang="en"/>
              <a:t>based on a related column between them. It's a way to retrieve data from multiple tables by establishing a connection between them using a </a:t>
            </a:r>
            <a:r>
              <a:rPr b="1" lang="en"/>
              <a:t>common key or field</a:t>
            </a: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There are different types of JOINs, and the most commonly used are:</a:t>
            </a:r>
            <a:endParaRPr/>
          </a:p>
          <a:p>
            <a:pPr indent="0" lvl="0" marL="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Char char="-"/>
            </a:pPr>
            <a:r>
              <a:rPr lang="en"/>
              <a:t>INNER JOIN</a:t>
            </a:r>
            <a:endParaRPr/>
          </a:p>
          <a:p>
            <a:pPr indent="-334327" lvl="0" marL="457200" rtl="0" algn="l">
              <a:spcBef>
                <a:spcPts val="0"/>
              </a:spcBef>
              <a:spcAft>
                <a:spcPts val="0"/>
              </a:spcAft>
              <a:buSzPct val="100000"/>
              <a:buChar char="-"/>
            </a:pPr>
            <a:r>
              <a:rPr lang="en"/>
              <a:t>OUTER JOIN (which includes LEFT JOIN, RIGHT JOIN, and FULL OUTER JOIN)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