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244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d3f0d7c4d3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d3f0d7c4d3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 is popular for several reasons. First, it uses a component-based architecture, which helps developers break down complex interfaces into smaller, reusable pieces. It’s fast, thanks to something called the Virtual DOM, which ensures that the UI is updated efficiently. React also has a large community, meaning there are plenty of resources and third-party libraries. Finally, it’s ideal for building single-page applications, where user interactions happen smoothly without refreshing the entire page.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d3f0d7c4d3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d3f0d7c4d3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3f0d7c4d3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3f0d7c4d3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 uses a syntax extension called JSX, which allows you to write HTML elements inside your JavaScript code. It may look like HTML, but it’s actually JavaScript. JSX makes it easier to describe what the UI should look like. For example, instead of creating HTML elements in JavaScript using createElement, you can use JSX syntax, like &lt;h1&gt;Hello, world!&lt;/h1&gt;. Behind the scenes, this is converted to React code.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3f0d7c4d3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3f0d7c4d3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talk about components. Components are the building blocks of any React application. A React component is essentially a JavaScript function or class that returns a piece of UI, known as a React element. Components allow you to split the UI into independent, reusable parts. For example, a Welcome component can take a name as a prop and display it on the screen. We’ll see how this works in more detail when we get to props.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d3f0d7c4d3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d3f0d7c4d3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Props, or properties, allow us to pass data from one component to another. For example, you can pass a name prop from a parent component to a child component, like this: &lt;Welcome name="John" /&gt;. Props are read-only, meaning that a component receiving props cannot modify them. They’re used primarily to display data inside a component.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3f0d7c4d3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d3f0d7c4d3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React’s most powerful features is its component-based architecture, which allows you to build reusable and maintainable UI elements. Once you create a component, you can reuse it across different parts of your app. For example, you can build a Button component and reuse it anywhere in your application, passing different labels through props. This makes development faster and reduces code duplication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3f0d7c4d3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3f0d7c4d3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3f0d7c4d3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3f0d7c4d3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act.dev/lear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Getting Started with React</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Resources	</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u="sng">
                <a:solidFill>
                  <a:schemeClr val="hlink"/>
                </a:solidFill>
                <a:hlinkClick r:id="rId3"/>
              </a:rPr>
              <a:t>https://react.dev/learn</a:t>
            </a:r>
            <a:endParaRPr/>
          </a:p>
          <a:p>
            <a:pPr marL="0" lvl="0" indent="0" algn="l" rtl="0">
              <a:spcBef>
                <a:spcPts val="1200"/>
              </a:spcBef>
              <a:spcAft>
                <a:spcPts val="0"/>
              </a:spcAft>
              <a:buNone/>
            </a:pPr>
            <a:r>
              <a:rPr lang="en"/>
              <a:t>VS Code</a:t>
            </a:r>
            <a:endParaRPr/>
          </a:p>
          <a:p>
            <a:pPr marL="0" lvl="0" indent="0" algn="l" rtl="0">
              <a:spcBef>
                <a:spcPts val="1200"/>
              </a:spcBef>
              <a:spcAft>
                <a:spcPts val="0"/>
              </a:spcAft>
              <a:buNone/>
            </a:pPr>
            <a:r>
              <a:rPr lang="en"/>
              <a:t>	Plugins:</a:t>
            </a:r>
            <a:endParaRPr/>
          </a:p>
          <a:p>
            <a:pPr marL="0" lvl="0" indent="0" algn="l" rtl="0">
              <a:spcBef>
                <a:spcPts val="1200"/>
              </a:spcBef>
              <a:spcAft>
                <a:spcPts val="0"/>
              </a:spcAft>
              <a:buNone/>
            </a:pPr>
            <a:r>
              <a:rPr lang="en"/>
              <a:t>		ES7 React Redux…. Snippet</a:t>
            </a:r>
            <a:endParaRPr/>
          </a:p>
          <a:p>
            <a:pPr marL="0" lvl="0" indent="0" algn="l" rtl="0">
              <a:spcBef>
                <a:spcPts val="1200"/>
              </a:spcBef>
              <a:spcAft>
                <a:spcPts val="0"/>
              </a:spcAft>
              <a:buNone/>
            </a:pPr>
            <a:r>
              <a:rPr lang="en"/>
              <a:t>		Prettier Code Formatter</a:t>
            </a:r>
            <a:endParaRPr/>
          </a:p>
          <a:p>
            <a:pPr marL="0" lvl="0" indent="0" algn="l" rtl="0">
              <a:spcBef>
                <a:spcPts val="1200"/>
              </a:spcBef>
              <a:spcAft>
                <a:spcPts val="0"/>
              </a:spcAft>
              <a:buNone/>
            </a:pPr>
            <a:r>
              <a:rPr lang="en"/>
              <a:t>			Prettier ESLint</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Pesticide for chrome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React</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JavaScript library for building user interfaces.</a:t>
            </a:r>
            <a:endParaRPr/>
          </a:p>
          <a:p>
            <a:pPr marL="457200" lvl="0" indent="-342900" algn="l" rtl="0">
              <a:spcBef>
                <a:spcPts val="0"/>
              </a:spcBef>
              <a:spcAft>
                <a:spcPts val="0"/>
              </a:spcAft>
              <a:buSzPts val="1800"/>
              <a:buChar char="-"/>
            </a:pPr>
            <a:r>
              <a:rPr lang="en"/>
              <a:t>Developed and maintained by Facebook.</a:t>
            </a:r>
            <a:endParaRPr/>
          </a:p>
          <a:p>
            <a:pPr marL="457200" lvl="0" indent="-342900" algn="l" rtl="0">
              <a:spcBef>
                <a:spcPts val="0"/>
              </a:spcBef>
              <a:spcAft>
                <a:spcPts val="0"/>
              </a:spcAft>
              <a:buSzPts val="1800"/>
              <a:buChar char="-"/>
            </a:pPr>
            <a:r>
              <a:rPr lang="en"/>
              <a:t>Focus on building reusable UI components.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Benefits of React:</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Component-based architecture.</a:t>
            </a:r>
            <a:endParaRPr/>
          </a:p>
          <a:p>
            <a:pPr marL="0" lvl="0" indent="0" algn="l" rtl="0">
              <a:spcBef>
                <a:spcPts val="1200"/>
              </a:spcBef>
              <a:spcAft>
                <a:spcPts val="0"/>
              </a:spcAft>
              <a:buNone/>
            </a:pPr>
            <a:r>
              <a:rPr lang="en"/>
              <a:t>Virtual DOM for efficient rendering.</a:t>
            </a:r>
            <a:endParaRPr/>
          </a:p>
          <a:p>
            <a:pPr marL="0" lvl="0" indent="0" algn="l" rtl="0">
              <a:spcBef>
                <a:spcPts val="1200"/>
              </a:spcBef>
              <a:spcAft>
                <a:spcPts val="0"/>
              </a:spcAft>
              <a:buNone/>
            </a:pPr>
            <a:r>
              <a:rPr lang="en"/>
              <a:t>Strong community and ecosystem.</a:t>
            </a:r>
            <a:endParaRPr/>
          </a:p>
          <a:p>
            <a:pPr marL="0" lvl="0" indent="0" algn="l" rtl="0">
              <a:spcBef>
                <a:spcPts val="1200"/>
              </a:spcBef>
              <a:spcAft>
                <a:spcPts val="0"/>
              </a:spcAft>
              <a:buNone/>
            </a:pPr>
            <a:r>
              <a:rPr lang="en"/>
              <a:t>Great for building single-page applications (</a:t>
            </a:r>
            <a:r>
              <a:rPr lang="en">
                <a:solidFill>
                  <a:schemeClr val="accent5"/>
                </a:solidFill>
              </a:rPr>
              <a:t>SPAs</a:t>
            </a:r>
            <a:r>
              <a:rPr lang="en"/>
              <a:t>).</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JSX?</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Syntax extension that allows mixing JavaScript with HTML-like syntax.</a:t>
            </a:r>
            <a:endParaRPr/>
          </a:p>
          <a:p>
            <a:pPr marL="0" lvl="0" indent="0" algn="l" rtl="0">
              <a:spcBef>
                <a:spcPts val="1200"/>
              </a:spcBef>
              <a:spcAft>
                <a:spcPts val="0"/>
              </a:spcAft>
              <a:buNone/>
            </a:pPr>
            <a:r>
              <a:rPr lang="en"/>
              <a:t>Makes the UI code more readable.</a:t>
            </a:r>
            <a:endParaRPr/>
          </a:p>
          <a:p>
            <a:pPr marL="0" lvl="0" indent="0" algn="l" rtl="0">
              <a:spcBef>
                <a:spcPts val="1200"/>
              </a:spcBef>
              <a:spcAft>
                <a:spcPts val="0"/>
              </a:spcAft>
              <a:buNone/>
            </a:pPr>
            <a:endParaRPr/>
          </a:p>
          <a:p>
            <a:pPr marL="0" lvl="0" indent="0" algn="l" rtl="0">
              <a:spcBef>
                <a:spcPts val="1200"/>
              </a:spcBef>
              <a:spcAft>
                <a:spcPts val="0"/>
              </a:spcAft>
              <a:buNone/>
            </a:pPr>
            <a:r>
              <a:rPr lang="en"/>
              <a:t>const element = </a:t>
            </a:r>
            <a:r>
              <a:rPr lang="en">
                <a:solidFill>
                  <a:schemeClr val="accent5"/>
                </a:solidFill>
              </a:rPr>
              <a:t>&lt;h1&gt;Hello, world!&lt;/h1&gt;</a:t>
            </a:r>
            <a:r>
              <a:rPr lang="en"/>
              <a:t>;</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React Component?</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Building blocks of a React app.</a:t>
            </a:r>
            <a:endParaRPr/>
          </a:p>
          <a:p>
            <a:pPr marL="0" lvl="0" indent="0" algn="l" rtl="0">
              <a:spcBef>
                <a:spcPts val="1200"/>
              </a:spcBef>
              <a:spcAft>
                <a:spcPts val="0"/>
              </a:spcAft>
              <a:buNone/>
            </a:pPr>
            <a:r>
              <a:rPr lang="en"/>
              <a:t>A component is a JavaScript function or class that optionally accepts inputs (props) and returns React elements.</a:t>
            </a:r>
            <a:endParaRPr/>
          </a:p>
          <a:p>
            <a:pPr marL="0" lvl="0" indent="0" algn="l" rtl="0">
              <a:spcBef>
                <a:spcPts val="1200"/>
              </a:spcBef>
              <a:spcAft>
                <a:spcPts val="0"/>
              </a:spcAft>
              <a:buNone/>
            </a:pPr>
            <a:endParaRPr/>
          </a:p>
          <a:p>
            <a:pPr marL="0" lvl="0" indent="0" algn="l" rtl="0">
              <a:spcBef>
                <a:spcPts val="1200"/>
              </a:spcBef>
              <a:spcAft>
                <a:spcPts val="0"/>
              </a:spcAft>
              <a:buNone/>
            </a:pPr>
            <a:r>
              <a:rPr lang="en">
                <a:solidFill>
                  <a:schemeClr val="accent5"/>
                </a:solidFill>
              </a:rPr>
              <a:t>function Welcome (props) {</a:t>
            </a:r>
            <a:endParaRPr>
              <a:solidFill>
                <a:schemeClr val="accent5"/>
              </a:solidFill>
            </a:endParaRPr>
          </a:p>
          <a:p>
            <a:pPr marL="0" lvl="0" indent="0" algn="l" rtl="0">
              <a:spcBef>
                <a:spcPts val="1200"/>
              </a:spcBef>
              <a:spcAft>
                <a:spcPts val="0"/>
              </a:spcAft>
              <a:buNone/>
            </a:pPr>
            <a:r>
              <a:rPr lang="en">
                <a:solidFill>
                  <a:schemeClr val="accent5"/>
                </a:solidFill>
              </a:rPr>
              <a:t>  return &lt;h1&gt;Hello, {props.name}&lt;/h1&gt;;</a:t>
            </a:r>
            <a:endParaRPr>
              <a:solidFill>
                <a:schemeClr val="accent5"/>
              </a:solidFill>
            </a:endParaRPr>
          </a:p>
          <a:p>
            <a:pPr marL="0" lvl="0" indent="0" algn="l" rtl="0">
              <a:spcBef>
                <a:spcPts val="1200"/>
              </a:spcBef>
              <a:spcAft>
                <a:spcPts val="0"/>
              </a:spcAft>
              <a:buNone/>
            </a:pPr>
            <a:r>
              <a:rPr lang="en">
                <a:solidFill>
                  <a:schemeClr val="accent5"/>
                </a:solidFill>
              </a:rPr>
              <a:t>}</a:t>
            </a:r>
            <a:endParaRPr>
              <a:solidFill>
                <a:schemeClr val="accent5"/>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Props?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 for "</a:t>
            </a:r>
            <a:r>
              <a:rPr lang="en">
                <a:solidFill>
                  <a:schemeClr val="accent5"/>
                </a:solidFill>
              </a:rPr>
              <a:t>properties,</a:t>
            </a:r>
            <a:r>
              <a:rPr lang="en"/>
              <a:t>" props are inputs passed to components.</a:t>
            </a:r>
            <a:endParaRPr/>
          </a:p>
          <a:p>
            <a:pPr marL="0" lvl="0" indent="0" algn="l" rtl="0">
              <a:spcBef>
                <a:spcPts val="1200"/>
              </a:spcBef>
              <a:spcAft>
                <a:spcPts val="0"/>
              </a:spcAft>
              <a:buNone/>
            </a:pPr>
            <a:r>
              <a:rPr lang="en"/>
              <a:t>They allow data to be passed from one component to another.</a:t>
            </a:r>
            <a:endParaRPr/>
          </a:p>
          <a:p>
            <a:pPr marL="0" lvl="0" indent="0" algn="l" rtl="0">
              <a:spcBef>
                <a:spcPts val="1200"/>
              </a:spcBef>
              <a:spcAft>
                <a:spcPts val="0"/>
              </a:spcAft>
              <a:buNone/>
            </a:pPr>
            <a:endParaRPr/>
          </a:p>
          <a:p>
            <a:pPr marL="0" lvl="0" indent="0" algn="l" rtl="0">
              <a:spcBef>
                <a:spcPts val="1200"/>
              </a:spcBef>
              <a:spcAft>
                <a:spcPts val="0"/>
              </a:spcAft>
              <a:buNone/>
            </a:pPr>
            <a:r>
              <a:rPr lang="en"/>
              <a:t>&lt;div&gt;</a:t>
            </a:r>
            <a:endParaRPr/>
          </a:p>
          <a:p>
            <a:pPr marL="0" lvl="0" indent="457200" algn="l" rtl="0">
              <a:spcBef>
                <a:spcPts val="1200"/>
              </a:spcBef>
              <a:spcAft>
                <a:spcPts val="0"/>
              </a:spcAft>
              <a:buNone/>
            </a:pPr>
            <a:r>
              <a:rPr lang="en">
                <a:solidFill>
                  <a:schemeClr val="accent5"/>
                </a:solidFill>
              </a:rPr>
              <a:t>&lt;Welcome name="John" /&gt;</a:t>
            </a:r>
            <a:r>
              <a:rPr lang="en"/>
              <a:t> </a:t>
            </a:r>
            <a:endParaRPr/>
          </a:p>
          <a:p>
            <a:pPr marL="0" lvl="0" indent="0" algn="l" rtl="0">
              <a:spcBef>
                <a:spcPts val="1200"/>
              </a:spcBef>
              <a:spcAft>
                <a:spcPts val="0"/>
              </a:spcAft>
              <a:buNone/>
            </a:pPr>
            <a:r>
              <a:rPr lang="en"/>
              <a:t>&lt;/div&gt;</a:t>
            </a:r>
            <a:endParaRPr/>
          </a:p>
          <a:p>
            <a:pPr marL="0" lvl="0" indent="0" algn="l" rtl="0">
              <a:spcBef>
                <a:spcPts val="1200"/>
              </a:spcBef>
              <a:spcAft>
                <a:spcPts val="1200"/>
              </a:spcAft>
              <a:buNone/>
            </a:pPr>
            <a:endParaRPr>
              <a:solidFill>
                <a:schemeClr val="accent5"/>
              </a:solidFill>
            </a:endParaRPr>
          </a:p>
        </p:txBody>
      </p:sp>
      <p:sp>
        <p:nvSpPr>
          <p:cNvPr id="91" name="Google Shape;91;p18"/>
          <p:cNvSpPr txBox="1"/>
          <p:nvPr/>
        </p:nvSpPr>
        <p:spPr>
          <a:xfrm>
            <a:off x="4298900" y="2341650"/>
            <a:ext cx="4351800" cy="1015800"/>
          </a:xfrm>
          <a:prstGeom prst="rect">
            <a:avLst/>
          </a:prstGeom>
          <a:solidFill>
            <a:schemeClr val="accent4"/>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function Welcome(props) { </a:t>
            </a:r>
            <a:endParaRPr sz="1800">
              <a:solidFill>
                <a:schemeClr val="accent3"/>
              </a:solidFill>
              <a:latin typeface="Proxima Nova"/>
              <a:ea typeface="Proxima Nova"/>
              <a:cs typeface="Proxima Nova"/>
              <a:sym typeface="Proxima Nova"/>
            </a:endParaRPr>
          </a:p>
          <a:p>
            <a:pPr marL="0" lvl="0" indent="457200" algn="l" rtl="0">
              <a:spcBef>
                <a:spcPts val="0"/>
              </a:spcBef>
              <a:spcAft>
                <a:spcPts val="0"/>
              </a:spcAft>
              <a:buNone/>
            </a:pPr>
            <a:r>
              <a:rPr lang="en" sz="1800">
                <a:solidFill>
                  <a:schemeClr val="accent3"/>
                </a:solidFill>
                <a:latin typeface="Proxima Nova"/>
                <a:ea typeface="Proxima Nova"/>
                <a:cs typeface="Proxima Nova"/>
                <a:sym typeface="Proxima Nova"/>
              </a:rPr>
              <a:t>return &lt;h1&gt;Hello, {props.name}&lt;/h1&gt;; </a:t>
            </a:r>
            <a:endParaRPr sz="1800">
              <a:solidFill>
                <a:schemeClr val="accent3"/>
              </a:solidFill>
              <a:latin typeface="Proxima Nova"/>
              <a:ea typeface="Proxima Nova"/>
              <a:cs typeface="Proxima Nova"/>
              <a:sym typeface="Proxima Nova"/>
            </a:endParaRPr>
          </a:p>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589E-CC22-4925-8BED-AA197F6CB3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668F06-3302-40B1-8D69-A77A657DC366}"/>
              </a:ext>
            </a:extLst>
          </p:cNvPr>
          <p:cNvSpPr>
            <a:spLocks noGrp="1"/>
          </p:cNvSpPr>
          <p:nvPr>
            <p:ph type="body" idx="1"/>
          </p:nvPr>
        </p:nvSpPr>
        <p:spPr/>
        <p:txBody>
          <a:bodyPr/>
          <a:lstStyle/>
          <a:p>
            <a:r>
              <a:rPr lang="en-US" dirty="0"/>
              <a:t>&lt;</a:t>
            </a:r>
            <a:r>
              <a:rPr lang="en-US" dirty="0" err="1"/>
              <a:t>img</a:t>
            </a:r>
            <a:r>
              <a:rPr lang="en-US" dirty="0"/>
              <a:t>     </a:t>
            </a:r>
            <a:r>
              <a:rPr lang="en-US" dirty="0" err="1"/>
              <a:t>className</a:t>
            </a:r>
            <a:r>
              <a:rPr lang="en-US" dirty="0"/>
              <a:t>="avatar"        </a:t>
            </a:r>
            <a:r>
              <a:rPr lang="en-US" dirty="0" err="1"/>
              <a:t>src</a:t>
            </a:r>
            <a:r>
              <a:rPr lang="en-US" dirty="0"/>
              <a:t>={</a:t>
            </a:r>
            <a:r>
              <a:rPr lang="en-US" dirty="0" err="1"/>
              <a:t>user.imageUrl</a:t>
            </a:r>
            <a:r>
              <a:rPr lang="en-US" dirty="0"/>
              <a:t>}        alt={'Photo of ' + user.name}        style={{          width: </a:t>
            </a:r>
            <a:r>
              <a:rPr lang="en-US" dirty="0" err="1"/>
              <a:t>user.imageSize</a:t>
            </a:r>
            <a:r>
              <a:rPr lang="en-US" dirty="0"/>
              <a:t>,          height: </a:t>
            </a:r>
            <a:r>
              <a:rPr lang="en-US" dirty="0" err="1"/>
              <a:t>user.imageSize</a:t>
            </a:r>
            <a:r>
              <a:rPr lang="en-US" dirty="0"/>
              <a:t>        }}      /&gt;</a:t>
            </a:r>
          </a:p>
        </p:txBody>
      </p:sp>
    </p:spTree>
    <p:extLst>
      <p:ext uri="{BB962C8B-B14F-4D97-AF65-F5344CB8AC3E}">
        <p14:creationId xmlns:p14="http://schemas.microsoft.com/office/powerpoint/2010/main" val="15625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Components and Reusability</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Component-Based Architecture:</a:t>
            </a:r>
            <a:endParaRPr/>
          </a:p>
          <a:p>
            <a:pPr marL="457200" lvl="0" indent="0" algn="l" rtl="0">
              <a:spcBef>
                <a:spcPts val="1200"/>
              </a:spcBef>
              <a:spcAft>
                <a:spcPts val="0"/>
              </a:spcAft>
              <a:buNone/>
            </a:pPr>
            <a:r>
              <a:rPr lang="en"/>
              <a:t>Reusable and maintainable code.</a:t>
            </a:r>
            <a:endParaRPr/>
          </a:p>
          <a:p>
            <a:pPr marL="457200" lvl="0" indent="0" algn="l" rtl="0">
              <a:spcBef>
                <a:spcPts val="1200"/>
              </a:spcBef>
              <a:spcAft>
                <a:spcPts val="0"/>
              </a:spcAft>
              <a:buNone/>
            </a:pPr>
            <a:r>
              <a:rPr lang="en"/>
              <a:t>Components can be reused across the application.</a:t>
            </a:r>
            <a:endParaRPr/>
          </a:p>
          <a:p>
            <a:pPr marL="0" lvl="0" indent="0" algn="l" rtl="0">
              <a:spcBef>
                <a:spcPts val="1200"/>
              </a:spcBef>
              <a:spcAft>
                <a:spcPts val="0"/>
              </a:spcAft>
              <a:buNone/>
            </a:pPr>
            <a:endParaRPr/>
          </a:p>
          <a:p>
            <a:pPr marL="0" lvl="0" indent="0" algn="l" rtl="0">
              <a:spcBef>
                <a:spcPts val="1200"/>
              </a:spcBef>
              <a:spcAft>
                <a:spcPts val="0"/>
              </a:spcAft>
              <a:buNone/>
            </a:pPr>
            <a:r>
              <a:rPr lang="en">
                <a:solidFill>
                  <a:schemeClr val="accent5"/>
                </a:solidFill>
              </a:rPr>
              <a:t>function Button(props) {</a:t>
            </a:r>
            <a:endParaRPr>
              <a:solidFill>
                <a:schemeClr val="accent5"/>
              </a:solidFill>
            </a:endParaRPr>
          </a:p>
          <a:p>
            <a:pPr marL="0" lvl="0" indent="0" algn="l" rtl="0">
              <a:spcBef>
                <a:spcPts val="1200"/>
              </a:spcBef>
              <a:spcAft>
                <a:spcPts val="0"/>
              </a:spcAft>
              <a:buNone/>
            </a:pPr>
            <a:r>
              <a:rPr lang="en">
                <a:solidFill>
                  <a:schemeClr val="accent5"/>
                </a:solidFill>
              </a:rPr>
              <a:t>  return &lt;button&gt;{props.label}&lt;/button&gt;;</a:t>
            </a:r>
            <a:endParaRPr>
              <a:solidFill>
                <a:schemeClr val="accent5"/>
              </a:solidFill>
            </a:endParaRPr>
          </a:p>
          <a:p>
            <a:pPr marL="0" lvl="0" indent="0" algn="l" rtl="0">
              <a:spcBef>
                <a:spcPts val="1200"/>
              </a:spcBef>
              <a:spcAft>
                <a:spcPts val="0"/>
              </a:spcAft>
              <a:buNone/>
            </a:pPr>
            <a:r>
              <a:rPr lang="en">
                <a:solidFill>
                  <a:schemeClr val="accent5"/>
                </a:solidFill>
              </a:rPr>
              <a:t>}</a:t>
            </a:r>
            <a:endParaRPr>
              <a:solidFill>
                <a:schemeClr val="accent5"/>
              </a:solidFill>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Up React</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How to set up a React project:</a:t>
            </a:r>
            <a:endParaRPr/>
          </a:p>
          <a:p>
            <a:pPr marL="457200" lvl="0" indent="0" algn="l" rtl="0">
              <a:spcBef>
                <a:spcPts val="1200"/>
              </a:spcBef>
              <a:spcAft>
                <a:spcPts val="0"/>
              </a:spcAft>
              <a:buNone/>
            </a:pPr>
            <a:r>
              <a:rPr lang="en"/>
              <a:t>Install Node.js.</a:t>
            </a:r>
            <a:endParaRPr/>
          </a:p>
          <a:p>
            <a:pPr marL="457200" lvl="0" indent="457200" algn="l" rtl="0">
              <a:spcBef>
                <a:spcPts val="1200"/>
              </a:spcBef>
              <a:spcAft>
                <a:spcPts val="0"/>
              </a:spcAft>
              <a:buNone/>
            </a:pPr>
            <a:r>
              <a:rPr lang="en"/>
              <a:t>npm install -g npx</a:t>
            </a:r>
            <a:endParaRPr/>
          </a:p>
          <a:p>
            <a:pPr marL="457200" lvl="0" indent="0" algn="l" rtl="0">
              <a:spcBef>
                <a:spcPts val="1200"/>
              </a:spcBef>
              <a:spcAft>
                <a:spcPts val="0"/>
              </a:spcAft>
              <a:buNone/>
            </a:pPr>
            <a:r>
              <a:rPr lang="en"/>
              <a:t>Use </a:t>
            </a:r>
            <a:r>
              <a:rPr lang="en">
                <a:solidFill>
                  <a:schemeClr val="accent5"/>
                </a:solidFill>
              </a:rPr>
              <a:t>npx create-react-app my-app</a:t>
            </a:r>
            <a:r>
              <a:rPr lang="en"/>
              <a:t> to create a new project.</a:t>
            </a:r>
            <a:endParaRPr/>
          </a:p>
          <a:p>
            <a:pPr marL="457200" lvl="0" indent="0" algn="l" rtl="0">
              <a:spcBef>
                <a:spcPts val="1200"/>
              </a:spcBef>
              <a:spcAft>
                <a:spcPts val="0"/>
              </a:spcAft>
              <a:buNone/>
            </a:pPr>
            <a:r>
              <a:rPr lang="en"/>
              <a:t>Introduction to the folder structure: </a:t>
            </a:r>
            <a:endParaRPr/>
          </a:p>
          <a:p>
            <a:pPr marL="457200" lvl="0" indent="457200" algn="l" rtl="0">
              <a:spcBef>
                <a:spcPts val="1200"/>
              </a:spcBef>
              <a:spcAft>
                <a:spcPts val="0"/>
              </a:spcAft>
              <a:buNone/>
            </a:pPr>
            <a:r>
              <a:rPr lang="en"/>
              <a:t>src, </a:t>
            </a:r>
            <a:endParaRPr/>
          </a:p>
          <a:p>
            <a:pPr marL="457200" lvl="0" indent="457200" algn="l" rtl="0">
              <a:spcBef>
                <a:spcPts val="1200"/>
              </a:spcBef>
              <a:spcAft>
                <a:spcPts val="0"/>
              </a:spcAft>
              <a:buNone/>
            </a:pPr>
            <a:r>
              <a:rPr lang="en"/>
              <a:t>public, </a:t>
            </a:r>
            <a:endParaRPr/>
          </a:p>
          <a:p>
            <a:pPr marL="457200" lvl="0" indent="457200" algn="l" rtl="0">
              <a:spcBef>
                <a:spcPts val="1200"/>
              </a:spcBef>
              <a:spcAft>
                <a:spcPts val="0"/>
              </a:spcAft>
              <a:buNone/>
            </a:pPr>
            <a:r>
              <a:rPr lang="en"/>
              <a:t>node_modules.</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749</Words>
  <Application>Microsoft Office PowerPoint</Application>
  <PresentationFormat>On-screen Show (16:9)</PresentationFormat>
  <Paragraphs>64</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Proxima Nova</vt:lpstr>
      <vt:lpstr>Spearmint</vt:lpstr>
      <vt:lpstr>Getting Started with React</vt:lpstr>
      <vt:lpstr>Introduction to React</vt:lpstr>
      <vt:lpstr>Benefits of React:</vt:lpstr>
      <vt:lpstr>What is JSX?</vt:lpstr>
      <vt:lpstr>What is a React Component?</vt:lpstr>
      <vt:lpstr>What are Props?</vt:lpstr>
      <vt:lpstr>PowerPoint Presentation</vt:lpstr>
      <vt:lpstr>Components and Reusability</vt:lpstr>
      <vt:lpstr>Setting Up React</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React</dc:title>
  <cp:lastModifiedBy>nxnine s</cp:lastModifiedBy>
  <cp:revision>1</cp:revision>
  <dcterms:modified xsi:type="dcterms:W3CDTF">2024-10-07T07:11:51Z</dcterms:modified>
</cp:coreProperties>
</file>