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265" r:id="rId7"/>
    <p:sldId id="262" r:id="rId8"/>
    <p:sldId id="264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C0F26-7C13-4306-99AB-AC822091156B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1B4F1-DAD8-4081-B135-4C1BF94457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3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1B4F1-DAD8-4081-B135-4C1BF944574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6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38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87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24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6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6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36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12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17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85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5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8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0BFE-4552-47CD-8210-01CABF8B4339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2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lishsea-meopar-docs.readthedocs.io/en/latest/index.html" TargetMode="External"/><Relationship Id="rId2" Type="http://schemas.openxmlformats.org/officeDocument/2006/relationships/hyperlink" Target="https://nbviewer.jupyter.org/urls/bitbucket.org/salishsea/tools/raw/tip/analysis_tools/Exploring%20a%20Nowcast%20Time%20Series%20from%20ERDDAP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t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ybinder.org/v2/gh/OceanParcels/parcels_examples_binder/master?urlpath=lab/tree/parcels_examples/parcels_tutorial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Jupyter</a:t>
            </a:r>
            <a:r>
              <a:rPr lang="en-CA" dirty="0" smtClean="0"/>
              <a:t> Notebook: </a:t>
            </a:r>
            <a:br>
              <a:rPr lang="en-CA" dirty="0" smtClean="0"/>
            </a:br>
            <a:r>
              <a:rPr lang="en-CA" sz="4000" dirty="0" smtClean="0"/>
              <a:t>An environment for reproducible and interactive code experiments</a:t>
            </a:r>
            <a:endParaRPr lang="en-C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Nancy Soontiens</a:t>
            </a:r>
          </a:p>
          <a:p>
            <a:r>
              <a:rPr lang="en-CA" dirty="0" smtClean="0"/>
              <a:t>NAFC Computing </a:t>
            </a:r>
            <a:r>
              <a:rPr lang="en-CA" dirty="0" smtClean="0"/>
              <a:t>Workshops</a:t>
            </a:r>
          </a:p>
          <a:p>
            <a:r>
              <a:rPr lang="en-CA" dirty="0" smtClean="0"/>
              <a:t>November 22,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66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https://jupyter.org/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500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</a:p>
          <a:p>
            <a:r>
              <a:rPr lang="en-CA" dirty="0" smtClean="0"/>
              <a:t>Interactive computing vs scripts</a:t>
            </a:r>
          </a:p>
          <a:p>
            <a:r>
              <a:rPr lang="en-CA" dirty="0" smtClean="0"/>
              <a:t>Installing and using the </a:t>
            </a:r>
            <a:r>
              <a:rPr lang="en-CA" dirty="0" err="1"/>
              <a:t>j</a:t>
            </a:r>
            <a:r>
              <a:rPr lang="en-CA" dirty="0" err="1" smtClean="0"/>
              <a:t>upyter</a:t>
            </a:r>
            <a:r>
              <a:rPr lang="en-CA" dirty="0" smtClean="0"/>
              <a:t> notebook</a:t>
            </a:r>
          </a:p>
          <a:p>
            <a:r>
              <a:rPr lang="en-CA" dirty="0" smtClean="0"/>
              <a:t>Sharing </a:t>
            </a:r>
            <a:r>
              <a:rPr lang="en-CA" dirty="0" smtClean="0"/>
              <a:t>notebooks</a:t>
            </a:r>
          </a:p>
          <a:p>
            <a:r>
              <a:rPr lang="en-CA" dirty="0" err="1"/>
              <a:t>j</a:t>
            </a:r>
            <a:r>
              <a:rPr lang="en-CA" dirty="0" err="1" smtClean="0"/>
              <a:t>upyter</a:t>
            </a:r>
            <a:r>
              <a:rPr lang="en-CA" dirty="0" smtClean="0"/>
              <a:t> lab, binder and other neat tools</a:t>
            </a:r>
          </a:p>
          <a:p>
            <a:r>
              <a:rPr lang="en-CA" dirty="0" smtClean="0"/>
              <a:t>Resources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3214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19062"/>
            <a:ext cx="5905500" cy="661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7923" y="6369605"/>
            <a:ext cx="288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2">
                    <a:lumMod val="50000"/>
                  </a:schemeClr>
                </a:solidFill>
              </a:rPr>
              <a:t>www.freecodecamp.org</a:t>
            </a:r>
          </a:p>
        </p:txBody>
      </p:sp>
    </p:spTree>
    <p:extLst>
      <p:ext uri="{BB962C8B-B14F-4D97-AF65-F5344CB8AC3E}">
        <p14:creationId xmlns:p14="http://schemas.microsoft.com/office/powerpoint/2010/main" val="238045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Science needs to be reproducible!</a:t>
            </a:r>
          </a:p>
          <a:p>
            <a:r>
              <a:rPr lang="en-CA" dirty="0" err="1" smtClean="0"/>
              <a:t>Jupyter</a:t>
            </a:r>
            <a:r>
              <a:rPr lang="en-CA" dirty="0" smtClean="0"/>
              <a:t> notebook -&gt; a digital lab </a:t>
            </a:r>
            <a:r>
              <a:rPr lang="en-CA" dirty="0" smtClean="0"/>
              <a:t>report</a:t>
            </a:r>
          </a:p>
          <a:p>
            <a:pPr lvl="1"/>
            <a:r>
              <a:rPr lang="en-CA" dirty="0" smtClean="0"/>
              <a:t>Interactive</a:t>
            </a:r>
          </a:p>
          <a:p>
            <a:pPr lvl="1"/>
            <a:r>
              <a:rPr lang="en-CA" dirty="0" smtClean="0"/>
              <a:t>Plots, code, and notes all in one place</a:t>
            </a:r>
          </a:p>
          <a:p>
            <a:pPr lvl="1"/>
            <a:r>
              <a:rPr lang="en-CA" dirty="0" smtClean="0"/>
              <a:t>Can be saved and shared for reproducibility</a:t>
            </a:r>
          </a:p>
          <a:p>
            <a:pPr lvl="1"/>
            <a:r>
              <a:rPr lang="en-CA" dirty="0" smtClean="0">
                <a:hlinkClick r:id="rId2"/>
              </a:rPr>
              <a:t>Example</a:t>
            </a:r>
            <a:r>
              <a:rPr lang="en-CA" dirty="0" smtClean="0"/>
              <a:t> from UBC Salish Sea NEMO Modelling Group</a:t>
            </a:r>
          </a:p>
          <a:p>
            <a:pPr marL="457200" lvl="1" indent="0">
              <a:buNone/>
            </a:pPr>
            <a:r>
              <a:rPr lang="en-CA" sz="2000" i="1" dirty="0">
                <a:hlinkClick r:id="rId3"/>
              </a:rPr>
              <a:t>https://salishsea-meopar-docs.readthedocs.io/en/latest/index.html</a:t>
            </a:r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10536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Interactive computing vs scripts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414098"/>
              </p:ext>
            </p:extLst>
          </p:nvPr>
        </p:nvGraphicFramePr>
        <p:xfrm>
          <a:off x="1031147" y="2261851"/>
          <a:ext cx="9698373" cy="245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117">
                  <a:extLst>
                    <a:ext uri="{9D8B030D-6E8A-4147-A177-3AD203B41FA5}">
                      <a16:colId xmlns:a16="http://schemas.microsoft.com/office/drawing/2014/main" val="706278029"/>
                    </a:ext>
                  </a:extLst>
                </a:gridCol>
                <a:gridCol w="3850547">
                  <a:extLst>
                    <a:ext uri="{9D8B030D-6E8A-4147-A177-3AD203B41FA5}">
                      <a16:colId xmlns:a16="http://schemas.microsoft.com/office/drawing/2014/main" val="1855437599"/>
                    </a:ext>
                  </a:extLst>
                </a:gridCol>
                <a:gridCol w="3422709">
                  <a:extLst>
                    <a:ext uri="{9D8B030D-6E8A-4147-A177-3AD203B41FA5}">
                      <a16:colId xmlns:a16="http://schemas.microsoft.com/office/drawing/2014/main" val="780002053"/>
                    </a:ext>
                  </a:extLst>
                </a:gridCol>
              </a:tblGrid>
              <a:tr h="54007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70221"/>
                  </a:ext>
                </a:extLst>
              </a:tr>
              <a:tr h="1082180">
                <a:tc>
                  <a:txBody>
                    <a:bodyPr/>
                    <a:lstStyle/>
                    <a:p>
                      <a:r>
                        <a:rPr lang="en-CA" dirty="0" smtClean="0"/>
                        <a:t>Interactive </a:t>
                      </a:r>
                      <a:r>
                        <a:rPr lang="en-CA" dirty="0" smtClean="0"/>
                        <a:t>computing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Immediate</a:t>
                      </a:r>
                      <a:r>
                        <a:rPr lang="en-CA" baseline="0" dirty="0" smtClean="0"/>
                        <a:t> feedback</a:t>
                      </a:r>
                      <a:endParaRPr lang="en-CA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 smtClean="0"/>
                        <a:t>Minimal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 smtClean="0"/>
                        <a:t>Fast to develop – debug as you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Code</a:t>
                      </a:r>
                      <a:r>
                        <a:rPr lang="en-CA" baseline="0" dirty="0" smtClean="0"/>
                        <a:t> can be lost or difficult to reproduce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26292"/>
                  </a:ext>
                </a:extLst>
              </a:tr>
              <a:tr h="831015">
                <a:tc>
                  <a:txBody>
                    <a:bodyPr/>
                    <a:lstStyle/>
                    <a:p>
                      <a:r>
                        <a:rPr lang="en-CA" dirty="0" smtClean="0"/>
                        <a:t>Scripts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Code</a:t>
                      </a:r>
                      <a:r>
                        <a:rPr lang="en-CA" baseline="0" dirty="0" smtClean="0"/>
                        <a:t> is recorded and can be reproduced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Some overhead to</a:t>
                      </a:r>
                      <a:r>
                        <a:rPr lang="en-CA" baseline="0" dirty="0" smtClean="0"/>
                        <a:t> set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 smtClean="0"/>
                        <a:t>Can be difficult to debug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5517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7622" y="5335398"/>
            <a:ext cx="947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My typical workflow: develop interactively in a notebook and then translate to a script if needed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333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Introducing the </a:t>
            </a:r>
            <a:r>
              <a:rPr lang="en-CA" dirty="0" err="1" smtClean="0"/>
              <a:t>jupyter</a:t>
            </a:r>
            <a:r>
              <a:rPr lang="en-CA" dirty="0" smtClean="0"/>
              <a:t> notebook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Experiment with </a:t>
            </a:r>
            <a:r>
              <a:rPr lang="en-CA" dirty="0" err="1" smtClean="0"/>
              <a:t>jupyter</a:t>
            </a:r>
            <a:r>
              <a:rPr lang="en-CA" dirty="0" smtClean="0"/>
              <a:t> notebook with no installation!</a:t>
            </a:r>
          </a:p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jupyter.org/try</a:t>
            </a: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1483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Installation - </a:t>
            </a:r>
            <a:r>
              <a:rPr lang="en-CA" dirty="0">
                <a:hlinkClick r:id="rId2"/>
              </a:rPr>
              <a:t>https://jupyter.org/install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Windows</a:t>
            </a:r>
          </a:p>
          <a:p>
            <a:pPr lvl="1"/>
            <a:r>
              <a:rPr lang="en-CA" dirty="0" err="1" smtClean="0"/>
              <a:t>jupyter</a:t>
            </a:r>
            <a:r>
              <a:rPr lang="en-CA" dirty="0" smtClean="0"/>
              <a:t> notebook is available with Anaconda installation</a:t>
            </a:r>
          </a:p>
          <a:p>
            <a:pPr lvl="1"/>
            <a:r>
              <a:rPr lang="en-CA" dirty="0" smtClean="0"/>
              <a:t>Launch the notebook with Anaconda Navigator</a:t>
            </a:r>
          </a:p>
          <a:p>
            <a:r>
              <a:rPr lang="en-CA" dirty="0" smtClean="0"/>
              <a:t>Linux</a:t>
            </a:r>
            <a:endParaRPr lang="en-CA" dirty="0"/>
          </a:p>
          <a:p>
            <a:pPr lvl="1"/>
            <a:r>
              <a:rPr lang="en-CA" dirty="0" smtClean="0"/>
              <a:t>If python is installed with Anaconda (recommended):</a:t>
            </a:r>
          </a:p>
          <a:p>
            <a:pPr lvl="2"/>
            <a:r>
              <a:rPr lang="en-CA" dirty="0" smtClean="0"/>
              <a:t>The </a:t>
            </a:r>
            <a:r>
              <a:rPr lang="en-CA" dirty="0" err="1" smtClean="0"/>
              <a:t>jupyter</a:t>
            </a:r>
            <a:r>
              <a:rPr lang="en-CA" dirty="0" smtClean="0"/>
              <a:t> notebook is included with your python distribution!</a:t>
            </a:r>
          </a:p>
          <a:p>
            <a:pPr lvl="2"/>
            <a:r>
              <a:rPr lang="en-CA" dirty="0" smtClean="0"/>
              <a:t>Launch the notebook with:</a:t>
            </a:r>
          </a:p>
          <a:p>
            <a:pPr marL="914400" lvl="2" indent="0">
              <a:buNone/>
            </a:pPr>
            <a:r>
              <a:rPr lang="en-CA" dirty="0" smtClean="0">
                <a:latin typeface="Courier New" panose="02070309020205020404" pitchFamily="49" charset="0"/>
              </a:rPr>
              <a:t>$ </a:t>
            </a:r>
            <a:r>
              <a:rPr lang="en-CA" dirty="0" err="1" smtClean="0">
                <a:latin typeface="Courier New" panose="02070309020205020404" pitchFamily="49" charset="0"/>
              </a:rPr>
              <a:t>jupyter</a:t>
            </a:r>
            <a:r>
              <a:rPr lang="en-CA" dirty="0" smtClean="0">
                <a:latin typeface="Courier New" panose="02070309020205020404" pitchFamily="49" charset="0"/>
              </a:rPr>
              <a:t> notebook</a:t>
            </a:r>
          </a:p>
          <a:p>
            <a:pPr lvl="1"/>
            <a:r>
              <a:rPr lang="en-CA" dirty="0" smtClean="0"/>
              <a:t>If python is installed with </a:t>
            </a:r>
            <a:r>
              <a:rPr lang="en-CA" dirty="0" err="1" smtClean="0"/>
              <a:t>Miniconda</a:t>
            </a:r>
            <a:r>
              <a:rPr lang="en-CA" dirty="0" smtClean="0"/>
              <a:t>:</a:t>
            </a:r>
          </a:p>
          <a:p>
            <a:pPr marL="914400" lvl="2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63888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the </a:t>
            </a:r>
            <a:r>
              <a:rPr lang="en-CA" dirty="0" err="1"/>
              <a:t>j</a:t>
            </a:r>
            <a:r>
              <a:rPr lang="en-CA" dirty="0" err="1" smtClean="0"/>
              <a:t>upyter</a:t>
            </a:r>
            <a:r>
              <a:rPr lang="en-CA" dirty="0" smtClean="0"/>
              <a:t> notebook on Windows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Anaconda Navigator</a:t>
            </a:r>
          </a:p>
          <a:p>
            <a:r>
              <a:rPr lang="en-CA" dirty="0" smtClean="0"/>
              <a:t>Launch </a:t>
            </a:r>
            <a:r>
              <a:rPr lang="en-CA" dirty="0" err="1"/>
              <a:t>j</a:t>
            </a:r>
            <a:r>
              <a:rPr lang="en-CA" dirty="0" err="1" smtClean="0"/>
              <a:t>upyter</a:t>
            </a:r>
            <a:r>
              <a:rPr lang="en-CA" dirty="0" smtClean="0"/>
              <a:t> notebook</a:t>
            </a:r>
          </a:p>
          <a:p>
            <a:r>
              <a:rPr lang="en-CA" dirty="0" smtClean="0"/>
              <a:t>A new window/tab will should pop up in your web browser</a:t>
            </a:r>
          </a:p>
          <a:p>
            <a:r>
              <a:rPr lang="en-CA" dirty="0" smtClean="0"/>
              <a:t>Navigate to directory</a:t>
            </a:r>
          </a:p>
          <a:p>
            <a:r>
              <a:rPr lang="en-CA" dirty="0" smtClean="0"/>
              <a:t>Select New -&gt; Python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10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Ocean Parcels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https://mybinder.org/v2/gh/OceanParcels/parcels_examples_binder/master?urlpath=lab/tree/parcels_examples/parcels_tutorial.ipynb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8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262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Jupyter Notebook:  An environment for reproducible and interactive code experiments</vt:lpstr>
      <vt:lpstr>Overview</vt:lpstr>
      <vt:lpstr>PowerPoint Presentation</vt:lpstr>
      <vt:lpstr>Motivation</vt:lpstr>
      <vt:lpstr>Interactive computing vs scripts</vt:lpstr>
      <vt:lpstr>Introducing the jupyter notebook</vt:lpstr>
      <vt:lpstr>Installation - https://jupyter.org/install</vt:lpstr>
      <vt:lpstr>Running the jupyter notebook on Windows</vt:lpstr>
      <vt:lpstr>Example: Ocean Parcels</vt:lpstr>
      <vt:lpstr>Resources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Notebook:  An environment for reproducible and interactive code experiments</dc:title>
  <dc:creator>Soontiens, Nancy</dc:creator>
  <cp:lastModifiedBy>Soontiens, Nancy</cp:lastModifiedBy>
  <cp:revision>13</cp:revision>
  <dcterms:created xsi:type="dcterms:W3CDTF">2019-11-03T13:52:56Z</dcterms:created>
  <dcterms:modified xsi:type="dcterms:W3CDTF">2019-11-17T12:52:02Z</dcterms:modified>
</cp:coreProperties>
</file>