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3" r:id="rId5"/>
    <p:sldId id="267" r:id="rId6"/>
    <p:sldId id="268" r:id="rId7"/>
    <p:sldId id="270" r:id="rId8"/>
    <p:sldId id="269" r:id="rId9"/>
    <p:sldId id="25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7107-AB26-404E-96D9-2EC171F4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E84E-72E3-43B3-A3E4-A0B2FE9D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ED6F-6A85-4997-92F8-6E307F4C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517D-F809-4BB4-80A6-51B23BB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4904-1027-4828-AC69-5FF9D141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6C4-78F9-4208-8369-FA549961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881BC-8980-4456-B141-CED859D5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8F1D-A985-4A28-BA78-B996E980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D1D3-9603-4A52-A907-AE086ED9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00E8-5A0F-4085-91F0-1AF2AD09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AD066-E72C-4847-ADB6-161D5E38B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C691D-1587-44A6-89BD-47CD0E761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EF2F-3F6D-4B2F-A1D0-0086B5A5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1FA6-BEA1-4566-BFEE-BD5A49DE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48AB-AFD8-4976-BAF0-05B346DC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FA99-37CB-4766-B4E3-39C15624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D193-7D7B-4388-9DCB-9C7591BE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0948-344F-4575-A0AE-6460264D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2C6E-60C5-4720-B682-91AB701D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6D52-84BE-40DC-B1B9-D1FDF495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D9C-30C3-415D-BDFF-42288D8D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801C-E176-4754-B3D3-5EEA78B1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C17F-0292-44EF-9CC1-2B185A2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F1F8-1CCC-448D-AA45-AE4CF2C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679C-13A2-4B94-B3A1-01A59901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C3AD-87EC-446C-B0E7-D9C6A8F4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3AD3-FC57-4F9A-9A68-77CB95F45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F9F05-43B1-4F6C-A45B-35AF648D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BFCB3-BF3C-4807-8BDD-33AE707F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ACC3-2BED-41A5-904C-7A77C0FC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7E5F-9DD0-4A84-B44B-D8AF8CA9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BFD8-61EE-4763-AFFA-0A17B290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E37D-3ECC-41A2-9DA9-DACB3077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51D3-C48E-44C9-B43C-831DE7D9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DBD0A-6CF4-45A9-941D-1300A10B0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E6353-AC16-4EEC-A041-3E2748581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0E2E7-4559-4C51-9465-A7A44C5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2C3A5-D418-449B-8988-FBFB6E99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AD27E-8FFC-4CB6-924A-65EB076A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B5AF-80D8-47DB-ABFF-152B2873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16A5E-9D9F-498E-8F45-F97F769C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58422-35CE-41AF-96D4-4C09E80F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A3B27-C26F-42A1-9957-F15E0AC5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4649B-6F9E-4BF4-BF70-3D9E8D97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6BC37-BF2F-416E-9112-EC248139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8F8A6-FBD6-4A98-9381-A708DFE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DDF9-7D58-4EB9-9FDF-C49CC052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4774-7800-4955-80FE-4223AF3E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044A-B6C6-43C0-A163-012626E6E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696A-9911-4CE7-861B-179CBA2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C9E2-22A9-4364-BC61-A6EDE409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EED81-6F53-495B-AD12-5C26223A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3F0D-ED94-498F-8C71-81845E1B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1CC10-A790-4502-B710-CFDC25B1D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2FE7-219D-4657-87CA-A1FD5CAB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AE95-6AD3-473A-A200-CA7EF0D8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B8DDB-7D05-4056-9F94-D7743C65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0153-2908-4B7B-960B-999DB5B2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0C8CA-C561-41E4-9205-926BAECD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6E74-AD2F-4CA3-A5FF-77DBF41F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D805-4A46-40D1-B90B-1CF0CED1D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3B07-39EE-405B-8EBB-3517E9BED2D2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FC8B-567B-40A0-92E6-13A74916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3B7A-B88A-4C94-BDDD-09CA37DBF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F510-1349-4396-8C3E-7B5DCFE79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9E26-06E2-4775-B1BD-260921FF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daily CalLite model from scratch – daily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4E96D-851E-49AB-9D9A-5C04A555F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A3C7-558F-48C0-9254-A6C424CE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Thermalito demands and diversions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C2C28B-4F81-4377-8895-13A46BABB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737622"/>
              </p:ext>
            </p:extLst>
          </p:nvPr>
        </p:nvGraphicFramePr>
        <p:xfrm>
          <a:off x="838200" y="1825625"/>
          <a:ext cx="10515600" cy="4348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735606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191556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601009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277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Delivery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4616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Western Canal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D7A_PWR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79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D7A_PAG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6743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D7A_PRF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74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Joint Canal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D7B_PWR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29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D7B_PAG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24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D7B_PRF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6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Rice decomp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1363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Butte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D201_PIMI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Indoor M&amp;I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722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D201_POMI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Outdoor M&amp;I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7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Thermalito Irrigation 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D202_PWR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2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4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429E-5042-4B90-A91B-BD65B7F4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2D39-819B-4BA9-9BD8-AB60DE2F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rebuild CalLite schematic North of Delta model from scratch using daily data</a:t>
            </a:r>
          </a:p>
          <a:p>
            <a:pPr lvl="1"/>
            <a:r>
              <a:rPr lang="en-US" dirty="0"/>
              <a:t>Including Delta operations and requirements will be saved for later</a:t>
            </a:r>
          </a:p>
          <a:p>
            <a:r>
              <a:rPr lang="en-US" dirty="0"/>
              <a:t>Review how WRESL routes water without actual channel routing like Muskingum method</a:t>
            </a:r>
          </a:p>
          <a:p>
            <a:r>
              <a:rPr lang="en-US" dirty="0"/>
              <a:t>Determine the validity and corroborate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182769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8B98-7822-4743-AA79-45145461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of Delta Daily 1-year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BD02-6EBD-4E0B-802C-1DACC0DD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period</a:t>
            </a:r>
          </a:p>
          <a:p>
            <a:pPr lvl="1"/>
            <a:r>
              <a:rPr lang="en-US" sz="2000" dirty="0"/>
              <a:t>August 2019-August 2020 (mostly water year 2020)</a:t>
            </a:r>
          </a:p>
          <a:p>
            <a:r>
              <a:rPr lang="en-US" sz="2400" dirty="0"/>
              <a:t>Progresses as phases and sub-phases which can be done on parallel paths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Feather River to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Yuba River to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Feather-Yuba to </a:t>
            </a:r>
            <a:r>
              <a:rPr lang="en-US" sz="2000" dirty="0" err="1"/>
              <a:t>SacFeather</a:t>
            </a:r>
            <a:r>
              <a:rPr lang="en-US" sz="2000" dirty="0"/>
              <a:t> confluence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Shasta to Red Bluff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Trinity to Red Bluff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Shasta-Trinity to </a:t>
            </a:r>
            <a:r>
              <a:rPr lang="en-US" sz="2000" dirty="0" err="1"/>
              <a:t>SacFeather</a:t>
            </a:r>
            <a:r>
              <a:rPr lang="en-US" sz="2000" dirty="0"/>
              <a:t> confluence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120BA-79D7-4569-94C2-3D7396CB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2806506"/>
          </a:xfrm>
        </p:spPr>
        <p:txBody>
          <a:bodyPr anchor="b">
            <a:normAutofit/>
          </a:bodyPr>
          <a:lstStyle/>
          <a:p>
            <a:r>
              <a:rPr lang="en-US" sz="4000"/>
              <a:t>Schematic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0A5D6B-43D2-4B4B-8664-98148F30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3986156" cy="258845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E83ADF-3495-41CA-B89A-AA25B5A8F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3" r="13804" b="-1"/>
          <a:stretch/>
        </p:blipFill>
        <p:spPr>
          <a:xfrm>
            <a:off x="5186557" y="162853"/>
            <a:ext cx="6830817" cy="61379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F6FABE-9B94-40FE-8126-A9556D6A25E9}"/>
              </a:ext>
            </a:extLst>
          </p:cNvPr>
          <p:cNvSpPr/>
          <p:nvPr/>
        </p:nvSpPr>
        <p:spPr>
          <a:xfrm rot="2084321">
            <a:off x="10395839" y="1948924"/>
            <a:ext cx="325420" cy="28106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BC1A6-5607-45C5-9BFC-F5F6CE95827E}"/>
              </a:ext>
            </a:extLst>
          </p:cNvPr>
          <p:cNvSpPr/>
          <p:nvPr/>
        </p:nvSpPr>
        <p:spPr>
          <a:xfrm>
            <a:off x="8117146" y="884919"/>
            <a:ext cx="325420" cy="28106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51221-1223-4F23-BE6E-2953933C381A}"/>
              </a:ext>
            </a:extLst>
          </p:cNvPr>
          <p:cNvSpPr/>
          <p:nvPr/>
        </p:nvSpPr>
        <p:spPr>
          <a:xfrm rot="18836733">
            <a:off x="7004043" y="1422658"/>
            <a:ext cx="325420" cy="29681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92E966-8BB2-4184-B921-01ECF13D23A7}"/>
              </a:ext>
            </a:extLst>
          </p:cNvPr>
          <p:cNvSpPr/>
          <p:nvPr/>
        </p:nvSpPr>
        <p:spPr>
          <a:xfrm>
            <a:off x="8121608" y="3695553"/>
            <a:ext cx="325420" cy="270635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CE89A-2FA6-447C-8731-B6F1730AFD07}"/>
              </a:ext>
            </a:extLst>
          </p:cNvPr>
          <p:cNvSpPr/>
          <p:nvPr/>
        </p:nvSpPr>
        <p:spPr>
          <a:xfrm rot="5400000">
            <a:off x="10750291" y="3527518"/>
            <a:ext cx="325420" cy="23803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9628DD-3116-4324-8377-94BA5658EECF}"/>
              </a:ext>
            </a:extLst>
          </p:cNvPr>
          <p:cNvSpPr/>
          <p:nvPr/>
        </p:nvSpPr>
        <p:spPr>
          <a:xfrm rot="2408832">
            <a:off x="8823426" y="4151901"/>
            <a:ext cx="325420" cy="237424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69AF78-E17D-49CC-BD26-F74A612E2F55}"/>
              </a:ext>
            </a:extLst>
          </p:cNvPr>
          <p:cNvSpPr/>
          <p:nvPr/>
        </p:nvSpPr>
        <p:spPr>
          <a:xfrm rot="5400000">
            <a:off x="7163906" y="814202"/>
            <a:ext cx="241461" cy="2380323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F443-CADA-4533-86B8-7A556472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8056-8BFF-45EA-BF06-141C2DF1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philosophy of using Accretion-Depletion (AD) terms?</a:t>
            </a:r>
          </a:p>
          <a:p>
            <a:r>
              <a:rPr lang="en-US" dirty="0"/>
              <a:t>How to estimate daily AD terms from available daily data?</a:t>
            </a:r>
          </a:p>
          <a:p>
            <a:pPr lvl="1"/>
            <a:r>
              <a:rPr lang="en-US" dirty="0"/>
              <a:t>Is it okay to estimate these terms using CDEC data or will I have to refer to CalSim II data?</a:t>
            </a:r>
          </a:p>
          <a:p>
            <a:r>
              <a:rPr lang="en-US" dirty="0"/>
              <a:t>With the </a:t>
            </a:r>
          </a:p>
        </p:txBody>
      </p:sp>
    </p:spTree>
    <p:extLst>
      <p:ext uri="{BB962C8B-B14F-4D97-AF65-F5344CB8AC3E}">
        <p14:creationId xmlns:p14="http://schemas.microsoft.com/office/powerpoint/2010/main" val="67867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58920F-DD57-443A-9416-1A0EB45E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AD_KSWCK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74D1FD-1C0B-438F-85A6-EC286784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6396" cy="4351338"/>
          </a:xfrm>
        </p:spPr>
        <p:txBody>
          <a:bodyPr/>
          <a:lstStyle/>
          <a:p>
            <a:r>
              <a:rPr lang="en-US" dirty="0"/>
              <a:t>Three components</a:t>
            </a:r>
          </a:p>
          <a:p>
            <a:pPr lvl="1"/>
            <a:r>
              <a:rPr lang="en-US" dirty="0"/>
              <a:t>Shasta dam (SHA) release</a:t>
            </a:r>
          </a:p>
          <a:p>
            <a:pPr lvl="1"/>
            <a:r>
              <a:rPr lang="en-US" dirty="0"/>
              <a:t>Inflow from Spring Creek (SPC)</a:t>
            </a:r>
          </a:p>
          <a:p>
            <a:pPr lvl="1"/>
            <a:r>
              <a:rPr lang="en-US" dirty="0"/>
              <a:t>Keswick dam release (KES)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5F641-5310-48F3-AB82-6D6433A1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96" y="-30905"/>
            <a:ext cx="3976396" cy="3578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1BBF42-B715-4FCE-AD0F-FCBE39FA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33" y="-30905"/>
            <a:ext cx="3877967" cy="3578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600FE-F3D1-4177-8E79-377993745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690" y="3097164"/>
            <a:ext cx="3616584" cy="37561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E452CD-FE14-43D0-BDDF-EA28F62A2C6A}"/>
              </a:ext>
            </a:extLst>
          </p:cNvPr>
          <p:cNvSpPr/>
          <p:nvPr/>
        </p:nvSpPr>
        <p:spPr>
          <a:xfrm>
            <a:off x="5732690" y="2299816"/>
            <a:ext cx="2211684" cy="219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44B4D6-0042-4524-89A6-2AA003E069C8}"/>
              </a:ext>
            </a:extLst>
          </p:cNvPr>
          <p:cNvSpPr/>
          <p:nvPr/>
        </p:nvSpPr>
        <p:spPr>
          <a:xfrm>
            <a:off x="9385654" y="3014572"/>
            <a:ext cx="2211684" cy="219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173248-13B8-4C64-B6F0-383F381BC974}"/>
              </a:ext>
            </a:extLst>
          </p:cNvPr>
          <p:cNvSpPr/>
          <p:nvPr/>
        </p:nvSpPr>
        <p:spPr>
          <a:xfrm>
            <a:off x="6551010" y="5843060"/>
            <a:ext cx="2211684" cy="219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D43DAD0-26C3-446B-B301-D236B9F4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92081"/>
            <a:ext cx="3857625" cy="506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551E8-3546-4F14-A7BC-4932BDF3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Connaughton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C737-83A4-4227-A4E3-E918F5CB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3049" cy="4351338"/>
          </a:xfrm>
        </p:spPr>
        <p:txBody>
          <a:bodyPr/>
          <a:lstStyle/>
          <a:p>
            <a:r>
              <a:rPr lang="en-US" dirty="0"/>
              <a:t>Sacramento Valley Integrated Reservoir Optimization Model (SVIROM): Flood Control linear program</a:t>
            </a:r>
          </a:p>
          <a:p>
            <a:r>
              <a:rPr lang="en-US" dirty="0"/>
              <a:t>Provided appendix with derived Muskingum routing coefficients</a:t>
            </a:r>
          </a:p>
          <a:p>
            <a:r>
              <a:rPr lang="en-US" dirty="0"/>
              <a:t>Reach 16 would be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63B379-F6D1-4A6B-BEBB-BC9F61839404}"/>
              </a:ext>
            </a:extLst>
          </p:cNvPr>
          <p:cNvSpPr/>
          <p:nvPr/>
        </p:nvSpPr>
        <p:spPr>
          <a:xfrm>
            <a:off x="8852937" y="2883715"/>
            <a:ext cx="940167" cy="54528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C83BAB-09A8-45B8-8BE8-0843D7E73E62}"/>
              </a:ext>
            </a:extLst>
          </p:cNvPr>
          <p:cNvSpPr/>
          <p:nvPr/>
        </p:nvSpPr>
        <p:spPr>
          <a:xfrm>
            <a:off x="9323020" y="3456009"/>
            <a:ext cx="940167" cy="545285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CB35CD-8EE0-4204-86A3-7515F0DF3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16" y="1373696"/>
            <a:ext cx="3315359" cy="27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5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B0DA-9A89-4CA0-9238-1BF41EF6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CalLite schematic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81CE-547C-4BE8-95E4-5E7EAF088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8664" y="3869037"/>
                <a:ext cx="10515600" cy="900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𝐶𝑇𝐻𝐸𝑅𝑀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𝐶𝑂𝑅𝑂𝑉𝐿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𝐶𝑂𝑅𝑂𝑉𝐿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𝐶𝑇𝐻𝐸𝑅𝑀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81CE-547C-4BE8-95E4-5E7EAF088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8664" y="3869037"/>
                <a:ext cx="10515600" cy="9002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35F27D2-BCE0-4AD4-A23C-97CC7905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7" y="2024583"/>
            <a:ext cx="6520543" cy="1204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B55F04-8AC8-4670-9DAD-4BCDA6764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19" y="1690688"/>
            <a:ext cx="4025938" cy="38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E9E-CB09-48DE-834B-DAFF04BB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E53A-D19C-4A6E-BB07-054AA7B6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Lake Oroville</a:t>
            </a:r>
          </a:p>
          <a:p>
            <a:pPr lvl="1"/>
            <a:r>
              <a:rPr lang="en-US" dirty="0"/>
              <a:t>Inflow (TAF/day)</a:t>
            </a:r>
          </a:p>
          <a:p>
            <a:pPr lvl="1"/>
            <a:r>
              <a:rPr lang="en-US" dirty="0"/>
              <a:t>Initial storage</a:t>
            </a:r>
          </a:p>
          <a:p>
            <a:pPr lvl="1"/>
            <a:r>
              <a:rPr lang="en-US" dirty="0"/>
              <a:t>Level 5 storage</a:t>
            </a:r>
          </a:p>
          <a:p>
            <a:pPr lvl="1"/>
            <a:r>
              <a:rPr lang="en-US" dirty="0"/>
              <a:t>Evaporation rate</a:t>
            </a:r>
          </a:p>
          <a:p>
            <a:r>
              <a:rPr lang="en-US" dirty="0"/>
              <a:t>Oroville water rights demands</a:t>
            </a:r>
          </a:p>
          <a:p>
            <a:r>
              <a:rPr lang="en-US" dirty="0"/>
              <a:t>Minimum groundwater pumping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7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Building daily CalLite model from scratch – daily version</vt:lpstr>
      <vt:lpstr>Goals</vt:lpstr>
      <vt:lpstr>North of Delta Daily 1-year model</vt:lpstr>
      <vt:lpstr>Schematic</vt:lpstr>
      <vt:lpstr>Questons</vt:lpstr>
      <vt:lpstr>AD_KSWCK</vt:lpstr>
      <vt:lpstr>Connaughton (2014)</vt:lpstr>
      <vt:lpstr>CalLite schematic</vt:lpstr>
      <vt:lpstr>Phase 1 data requirements</vt:lpstr>
      <vt:lpstr>Thermalito demands and diversions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daily CalLite model from scratch – daily version</dc:title>
  <dc:creator>nicole osorio</dc:creator>
  <cp:lastModifiedBy>nicole osorio</cp:lastModifiedBy>
  <cp:revision>9</cp:revision>
  <dcterms:created xsi:type="dcterms:W3CDTF">2020-10-09T04:02:54Z</dcterms:created>
  <dcterms:modified xsi:type="dcterms:W3CDTF">2020-10-20T23:53:42Z</dcterms:modified>
</cp:coreProperties>
</file>