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0" r:id="rId4"/>
    <p:sldId id="263" r:id="rId5"/>
    <p:sldId id="267" r:id="rId6"/>
    <p:sldId id="268" r:id="rId7"/>
    <p:sldId id="270" r:id="rId8"/>
    <p:sldId id="269" r:id="rId9"/>
    <p:sldId id="258" r:id="rId10"/>
    <p:sldId id="271" r:id="rId11"/>
    <p:sldId id="273" r:id="rId12"/>
    <p:sldId id="274" r:id="rId13"/>
    <p:sldId id="275" r:id="rId14"/>
    <p:sldId id="257" r:id="rId15"/>
    <p:sldId id="27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E143341-03BE-4CFD-BA71-3EF7BA8B53AB}">
          <p14:sldIdLst>
            <p14:sldId id="256"/>
            <p14:sldId id="265"/>
            <p14:sldId id="260"/>
            <p14:sldId id="263"/>
            <p14:sldId id="267"/>
            <p14:sldId id="268"/>
            <p14:sldId id="270"/>
            <p14:sldId id="269"/>
            <p14:sldId id="258"/>
            <p14:sldId id="271"/>
            <p14:sldId id="273"/>
          </p14:sldIdLst>
        </p14:section>
        <p14:section name="Dustin Jones thesis (1997)" id="{188038F8-CF66-47A3-B1FC-5412F0680D2D}">
          <p14:sldIdLst>
            <p14:sldId id="274"/>
            <p14:sldId id="275"/>
          </p14:sldIdLst>
        </p14:section>
        <p14:section name="Daily Operational Model (DOM)" id="{E507F66C-8721-4B8E-8142-9404BDAB96F6}">
          <p14:sldIdLst>
            <p14:sldId id="257"/>
            <p14:sldId id="27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A7107-AB26-404E-96D9-2EC171F48E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BEE84E-72E3-43B3-A3E4-A0B2FE9D43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82ED6F-6A85-4997-92F8-6E307F4CF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A3B07-39EE-405B-8EBB-3517E9BED2D2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C8517D-F809-4BB4-80A6-51B23BB08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CE4904-1027-4828-AC69-5FF9D141D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7F510-1349-4396-8C3E-7B5DCFE79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1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056C4-78F9-4208-8369-FA5499618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F881BC-8980-4456-B141-CED859D5F4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988F1D-A985-4A28-BA78-B996E980F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A3B07-39EE-405B-8EBB-3517E9BED2D2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B3D1D3-9603-4A52-A907-AE086ED91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8000E8-5A0F-4085-91F0-1AF2AD095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7F510-1349-4396-8C3E-7B5DCFE79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274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7AD066-E72C-4847-ADB6-161D5E38BE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9C691D-1587-44A6-89BD-47CD0E7613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63EF2F-3F6D-4B2F-A1D0-0086B5A56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A3B07-39EE-405B-8EBB-3517E9BED2D2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511FA6-BEA1-4566-BFEE-BD5A49DE5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D48AB-AFD8-4976-BAF0-05B346DC1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7F510-1349-4396-8C3E-7B5DCFE79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933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DFA99-37CB-4766-B4E3-39C15624D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3AD193-7D7B-4388-9DCB-9C7591BEF9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D90948-344F-4575-A0AE-6460264DF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A3B07-39EE-405B-8EBB-3517E9BED2D2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EB2C6E-60C5-4720-B682-91AB701D6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CE6D52-84BE-40DC-B1B9-D1FDF495D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7F510-1349-4396-8C3E-7B5DCFE79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012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38D9C-30C3-415D-BDFF-42288D8D7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4B801C-E176-4754-B3D3-5EEA78B1FD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3C17F-0292-44EF-9CC1-2B185A28B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A3B07-39EE-405B-8EBB-3517E9BED2D2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31F1F8-1CCC-448D-AA45-AE4CF2C6F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04679C-13A2-4B94-B3A1-01A599010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7F510-1349-4396-8C3E-7B5DCFE79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393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4C3AD-87EC-446C-B0E7-D9C6A8F4C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3F3AD3-FC57-4F9A-9A68-77CB95F451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7F9F05-43B1-4F6C-A45B-35AF648D2A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4BFCB3-BF3C-4807-8BDD-33AE707FA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A3B07-39EE-405B-8EBB-3517E9BED2D2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41ACC3-2BED-41A5-904C-7A77C0FC0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767E5F-9DD0-4A84-B44B-D8AF8CA92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7F510-1349-4396-8C3E-7B5DCFE79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849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7BFD8-61EE-4763-AFFA-0A17B290D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3BE37D-3ECC-41A2-9DA9-DACB307761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A151D3-C48E-44C9-B43C-831DE7D9DB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1DBD0A-6CF4-45A9-941D-1300A10B0D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9E6353-AC16-4EEC-A041-3E27485815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80E2E7-4559-4C51-9465-A7A44C501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A3B07-39EE-405B-8EBB-3517E9BED2D2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D2C3A5-D418-449B-8988-FBFB6E992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EAD27E-8FFC-4CB6-924A-65EB076AB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7F510-1349-4396-8C3E-7B5DCFE79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514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EB5AF-80D8-47DB-ABFF-152B2873A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316A5E-9D9F-498E-8F45-F97F769CB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A3B07-39EE-405B-8EBB-3517E9BED2D2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858422-35CE-41AF-96D4-4C09E80FF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0A3B27-C26F-42A1-9957-F15E0AC5F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7F510-1349-4396-8C3E-7B5DCFE79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639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D4649B-6F9E-4BF4-BF70-3D9E8D97B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A3B07-39EE-405B-8EBB-3517E9BED2D2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16BC37-BF2F-416E-9112-EC2481398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A8F8A6-FBD6-4A98-9381-A708DFE3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7F510-1349-4396-8C3E-7B5DCFE79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889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2DDF9-7D58-4EB9-9FDF-C49CC0525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BC4774-7800-4955-80FE-4223AF3EAC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2A044A-B6C6-43C0-A163-012626E6E3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6C696A-9911-4CE7-861B-179CBA2CA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A3B07-39EE-405B-8EBB-3517E9BED2D2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E1C9E2-22A9-4364-BC61-A6EDE409D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5EED81-6F53-495B-AD12-5C26223AF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7F510-1349-4396-8C3E-7B5DCFE79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641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03F0D-ED94-498F-8C71-81845E1B0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81CC10-A790-4502-B710-CFDC25B1DA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862FE7-219D-4657-87CA-A1FD5CAB66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92AE95-6AD3-473A-A200-CA7EF0D88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A3B07-39EE-405B-8EBB-3517E9BED2D2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5B8DDB-7D05-4056-9F94-D7743C65F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490153-2908-4B7B-960B-999DB5B21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7F510-1349-4396-8C3E-7B5DCFE79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907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40C8CA-C561-41E4-9205-926BAECD1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766E74-AD2F-4CA3-A5FF-77DBF41F7E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90D805-4A46-40D1-B90B-1CF0CED1DA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BA3B07-39EE-405B-8EBB-3517E9BED2D2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4FFC8B-567B-40A0-92E6-13A74916BF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953B7A-B88A-4C94-BDDD-09CA37DBFA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67F510-1349-4396-8C3E-7B5DCFE79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747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D9E26-06E2-4775-B1BD-260921FF9B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Building daily CalLite model from scratch – daily version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C4E96D-851E-49AB-9D9A-5C04A555F9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2311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3A3C7-558F-48C0-9254-A6C424CED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Thermalito demands and diversions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FC2C28B-4F81-4377-8895-13A46BABB8E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4737622"/>
              </p:ext>
            </p:extLst>
          </p:nvPr>
        </p:nvGraphicFramePr>
        <p:xfrm>
          <a:off x="838200" y="1825625"/>
          <a:ext cx="10515600" cy="434848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2773560624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719155668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560100998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427751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Region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Delivery Node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Project Delivery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2246166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r>
                        <a:rPr lang="en-US" dirty="0"/>
                        <a:t>Western Canal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D7A_PWR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Water rights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775795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D7A_PAG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Agricultural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867432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D7A_PRF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Refuge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717458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r>
                        <a:rPr lang="en-US" dirty="0"/>
                        <a:t>Joint Canal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D7B_PWR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Water rights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012985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D7B_PAG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Agricultural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702467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D7B_PRF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Refuge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8467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Rice decomp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D7C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9213633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US" dirty="0"/>
                        <a:t>Butte County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D201_PIMI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Indoor M&amp;I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387221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D201_POMI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Outdoor M&amp;I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3178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Thermalito Irrigation District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D202_PWR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Water rights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42246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05482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3B30E-3B2D-4B9B-B9A8-3AB47AEEE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 slides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1571D2-2DB4-46DB-A793-9D41E85A08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276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D9D36D6-2AC5-46A1-A849-4C82D5264A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4E032D-2364-4E0E-8EA9-0FECBCB35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4955" y="552182"/>
            <a:ext cx="5998840" cy="3343135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200" dirty="0"/>
              <a:t>Dustin Jones’ thesis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09A0D45-E214-4A1C-9B13-C1515B9FDD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106" r="1" b="1"/>
          <a:stretch/>
        </p:blipFill>
        <p:spPr>
          <a:xfrm>
            <a:off x="20" y="10"/>
            <a:ext cx="4992985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9093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F6981-5E92-4811-A968-568136DA2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Reservoir Operation (Jones 1997)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B20981-2D80-44AA-AD8E-F5E1088308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b="1" dirty="0"/>
              <a:t>Oroville Dam. </a:t>
            </a:r>
            <a:r>
              <a:rPr lang="en-US" dirty="0"/>
              <a:t>Oroville Dam is operated to prevent flows on the Feather River from exceeding 150,000 </a:t>
            </a:r>
            <a:r>
              <a:rPr lang="en-US" dirty="0" err="1"/>
              <a:t>cfs</a:t>
            </a:r>
            <a:r>
              <a:rPr lang="en-US" dirty="0"/>
              <a:t> at Oroville, 180,000 </a:t>
            </a:r>
            <a:r>
              <a:rPr lang="en-US" dirty="0" err="1"/>
              <a:t>cfs</a:t>
            </a:r>
            <a:r>
              <a:rPr lang="en-US" dirty="0"/>
              <a:t> above and 300,000 </a:t>
            </a:r>
            <a:r>
              <a:rPr lang="en-US" dirty="0" err="1"/>
              <a:t>cfs</a:t>
            </a:r>
            <a:r>
              <a:rPr lang="en-US" dirty="0"/>
              <a:t> below the mouth of the Yuba River, and 320,000 </a:t>
            </a:r>
            <a:r>
              <a:rPr lang="en-US" dirty="0" err="1"/>
              <a:t>cfs</a:t>
            </a:r>
            <a:r>
              <a:rPr lang="en-US" dirty="0"/>
              <a:t> below the mouth of the Bear River. Oroville Dam releases should not be increased by more than 10,000 </a:t>
            </a:r>
            <a:r>
              <a:rPr lang="en-US" dirty="0" err="1"/>
              <a:t>cfs</a:t>
            </a:r>
            <a:r>
              <a:rPr lang="en-US" dirty="0"/>
              <a:t> or decreased by more than 5,000 </a:t>
            </a:r>
            <a:r>
              <a:rPr lang="en-US" dirty="0" err="1"/>
              <a:t>cfs</a:t>
            </a:r>
            <a:r>
              <a:rPr lang="en-US" dirty="0"/>
              <a:t> during any 2-hour period. The National Weather Service in Sacramento provides 24-hour forecasts twice a day. From January through May, the National Weather Service also publishes water supply forecasts indicating the forecasted volume of runoff for the remainder of the water year (USACE, 1970).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b="1" dirty="0"/>
              <a:t>New </a:t>
            </a:r>
            <a:r>
              <a:rPr lang="en-US" b="1" dirty="0" err="1"/>
              <a:t>Bullards</a:t>
            </a:r>
            <a:r>
              <a:rPr lang="en-US" b="1" dirty="0"/>
              <a:t> Bar. </a:t>
            </a:r>
            <a:r>
              <a:rPr lang="en-US" dirty="0"/>
              <a:t>New </a:t>
            </a:r>
            <a:r>
              <a:rPr lang="en-US" dirty="0" err="1"/>
              <a:t>Bullards</a:t>
            </a:r>
            <a:r>
              <a:rPr lang="en-US" dirty="0"/>
              <a:t> Bar reservoir is operated so as not to cause flow in the Yuba River at Marysville to exceed 120,000 </a:t>
            </a:r>
            <a:r>
              <a:rPr lang="en-US" dirty="0" err="1"/>
              <a:t>cfs</a:t>
            </a:r>
            <a:r>
              <a:rPr lang="en-US" dirty="0"/>
              <a:t> (180,000 </a:t>
            </a:r>
            <a:r>
              <a:rPr lang="en-US" dirty="0" err="1"/>
              <a:t>cfs</a:t>
            </a:r>
            <a:r>
              <a:rPr lang="en-US" dirty="0"/>
              <a:t> when flow in the Feather River is low). The dam also is operated to keep flow in the Feather River below the Yuba River confluence from exceeding 300,000 </a:t>
            </a:r>
            <a:r>
              <a:rPr lang="en-US" dirty="0" err="1"/>
              <a:t>cfs</a:t>
            </a:r>
            <a:r>
              <a:rPr lang="en-US" dirty="0"/>
              <a:t> and below the Bear River confluence from exceeding 320,000 </a:t>
            </a:r>
            <a:r>
              <a:rPr lang="en-US" dirty="0" err="1"/>
              <a:t>cfs</a:t>
            </a:r>
            <a:r>
              <a:rPr lang="en-US" dirty="0"/>
              <a:t>. Releases at New </a:t>
            </a:r>
            <a:r>
              <a:rPr lang="en-US" dirty="0" err="1"/>
              <a:t>Bullards</a:t>
            </a:r>
            <a:r>
              <a:rPr lang="en-US" dirty="0"/>
              <a:t> Bar Dam should not be increased or decreased by more than 5,000 </a:t>
            </a:r>
            <a:r>
              <a:rPr lang="en-US" dirty="0" err="1"/>
              <a:t>cfs</a:t>
            </a:r>
            <a:r>
              <a:rPr lang="en-US" dirty="0"/>
              <a:t> in any 1-hour period (USACE, 1972).</a:t>
            </a:r>
          </a:p>
        </p:txBody>
      </p:sp>
    </p:spTree>
    <p:extLst>
      <p:ext uri="{BB962C8B-B14F-4D97-AF65-F5344CB8AC3E}">
        <p14:creationId xmlns:p14="http://schemas.microsoft.com/office/powerpoint/2010/main" val="12400989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CEC8C-768F-416F-9662-74A451431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1A593A-8E5E-4657-BDDE-3D278826A5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62E57A-B7B9-4D5E-81FE-D0E2FE42EC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5013" y="0"/>
            <a:ext cx="9181973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34439B0-37F9-4545-9A49-11AE396E9630}"/>
              </a:ext>
            </a:extLst>
          </p:cNvPr>
          <p:cNvSpPr/>
          <p:nvPr/>
        </p:nvSpPr>
        <p:spPr>
          <a:xfrm>
            <a:off x="1577130" y="4040155"/>
            <a:ext cx="8929139" cy="2659225"/>
          </a:xfrm>
          <a:prstGeom prst="rect">
            <a:avLst/>
          </a:prstGeom>
          <a:noFill/>
          <a:ln w="762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8836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A7100-54E6-4BA1-945B-027F5D6F5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D2B82-A7A0-47F6-ADCD-B1B813BB38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99A1FF-D37E-4BE9-A1F3-E1FC9F5928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7740" y="0"/>
            <a:ext cx="915651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965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2429E-5042-4B90-A91B-BD65B7F45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EF2D39-819B-4BA9-9BD8-AB60DE2F02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Learn how to rebuild CalLite schematic North of Delta model from scratch using daily data</a:t>
            </a:r>
          </a:p>
          <a:p>
            <a:pPr lvl="1"/>
            <a:r>
              <a:rPr lang="en-US" dirty="0"/>
              <a:t>Including Delta operations and requirements will be saved for later</a:t>
            </a:r>
          </a:p>
          <a:p>
            <a:r>
              <a:rPr lang="en-US" dirty="0"/>
              <a:t>Review how WRESL routes water without actual channel routing like Muskingum method</a:t>
            </a:r>
          </a:p>
          <a:p>
            <a:r>
              <a:rPr lang="en-US" dirty="0"/>
              <a:t>Determine the validity and corroborate the results</a:t>
            </a:r>
          </a:p>
        </p:txBody>
      </p:sp>
    </p:spTree>
    <p:extLst>
      <p:ext uri="{BB962C8B-B14F-4D97-AF65-F5344CB8AC3E}">
        <p14:creationId xmlns:p14="http://schemas.microsoft.com/office/powerpoint/2010/main" val="1827690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18B98-7822-4743-AA79-451454610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North of Delta Daily 1-year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EBD02-6EBD-4E0B-802C-1DACC0DDEA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Time period</a:t>
            </a:r>
          </a:p>
          <a:p>
            <a:pPr lvl="1"/>
            <a:r>
              <a:rPr lang="en-US" sz="2000" dirty="0"/>
              <a:t>August 2019-August 2020 (mostly water year 2020)</a:t>
            </a:r>
          </a:p>
          <a:p>
            <a:r>
              <a:rPr lang="en-US" sz="2400" dirty="0"/>
              <a:t>Progresses as phases and sub-phases which can be done on parallel paths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>
                <a:solidFill>
                  <a:srgbClr val="00B050"/>
                </a:solidFill>
              </a:rPr>
              <a:t>Feather River to Confluence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Yuba River to Confluence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Feather-Yuba to </a:t>
            </a:r>
            <a:r>
              <a:rPr lang="en-US" sz="2000" dirty="0" err="1"/>
              <a:t>SacFeather</a:t>
            </a:r>
            <a:r>
              <a:rPr lang="en-US" sz="2000" dirty="0"/>
              <a:t> confluence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Shasta to Red Bluff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Trinity to Red Bluff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Shasta-Trinity to </a:t>
            </a:r>
            <a:r>
              <a:rPr lang="en-US" sz="2000" dirty="0" err="1"/>
              <a:t>SacFeather</a:t>
            </a:r>
            <a:r>
              <a:rPr lang="en-US" sz="2000" dirty="0"/>
              <a:t> confluence</a:t>
            </a:r>
          </a:p>
          <a:p>
            <a:pPr marL="914400" lvl="1" indent="-457200">
              <a:buFont typeface="+mj-lt"/>
              <a:buAutoNum type="arabicPeriod"/>
            </a:pPr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15320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2">
            <a:extLst>
              <a:ext uri="{FF2B5EF4-FFF2-40B4-BE49-F238E27FC236}">
                <a16:creationId xmlns:a16="http://schemas.microsoft.com/office/drawing/2014/main" id="{CEF6118E-44FB-4509-B4D9-129052E4C6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B120BA-79D7-4569-94C2-3D7396CB6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5195"/>
            <a:ext cx="3986156" cy="2806506"/>
          </a:xfrm>
        </p:spPr>
        <p:txBody>
          <a:bodyPr anchor="b">
            <a:normAutofit/>
          </a:bodyPr>
          <a:lstStyle/>
          <a:p>
            <a:r>
              <a:rPr lang="en-US" sz="4000"/>
              <a:t>Schematic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E50A5D6B-43D2-4B4B-8664-98148F3076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526300"/>
            <a:ext cx="3986156" cy="2588458"/>
          </a:xfrm>
        </p:spPr>
        <p:txBody>
          <a:bodyPr>
            <a:normAutofit/>
          </a:bodyPr>
          <a:lstStyle/>
          <a:p>
            <a:endParaRPr lang="en-US" sz="200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1E83ADF-3495-41CA-B89A-AA25B5A8F3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023" r="13804" b="-1"/>
          <a:stretch/>
        </p:blipFill>
        <p:spPr>
          <a:xfrm>
            <a:off x="5186557" y="162853"/>
            <a:ext cx="6830817" cy="613795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2F6FABE-9B94-40FE-8126-A9556D6A25E9}"/>
              </a:ext>
            </a:extLst>
          </p:cNvPr>
          <p:cNvSpPr/>
          <p:nvPr/>
        </p:nvSpPr>
        <p:spPr>
          <a:xfrm rot="2084321">
            <a:off x="10395839" y="1948924"/>
            <a:ext cx="325420" cy="2810634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98BC1A6-5607-45C5-9BFC-F5F6CE95827E}"/>
              </a:ext>
            </a:extLst>
          </p:cNvPr>
          <p:cNvSpPr/>
          <p:nvPr/>
        </p:nvSpPr>
        <p:spPr>
          <a:xfrm>
            <a:off x="8117146" y="884919"/>
            <a:ext cx="325420" cy="2810634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0351221-1223-4F23-BE6E-2953933C381A}"/>
              </a:ext>
            </a:extLst>
          </p:cNvPr>
          <p:cNvSpPr/>
          <p:nvPr/>
        </p:nvSpPr>
        <p:spPr>
          <a:xfrm rot="18836733">
            <a:off x="7004043" y="1422658"/>
            <a:ext cx="325420" cy="2968111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C92E966-8BB2-4184-B921-01ECF13D23A7}"/>
              </a:ext>
            </a:extLst>
          </p:cNvPr>
          <p:cNvSpPr/>
          <p:nvPr/>
        </p:nvSpPr>
        <p:spPr>
          <a:xfrm>
            <a:off x="8121608" y="3695553"/>
            <a:ext cx="325420" cy="2706358"/>
          </a:xfrm>
          <a:prstGeom prst="rect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81CE89A-2FA6-447C-8731-B6F1730AFD07}"/>
              </a:ext>
            </a:extLst>
          </p:cNvPr>
          <p:cNvSpPr/>
          <p:nvPr/>
        </p:nvSpPr>
        <p:spPr>
          <a:xfrm rot="5400000">
            <a:off x="10750291" y="3527518"/>
            <a:ext cx="325420" cy="2380323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39628DD-3116-4324-8377-94BA5658EECF}"/>
              </a:ext>
            </a:extLst>
          </p:cNvPr>
          <p:cNvSpPr/>
          <p:nvPr/>
        </p:nvSpPr>
        <p:spPr>
          <a:xfrm rot="2408832">
            <a:off x="8823426" y="4151901"/>
            <a:ext cx="325420" cy="2374246"/>
          </a:xfrm>
          <a:prstGeom prst="rect">
            <a:avLst/>
          </a:prstGeom>
          <a:noFill/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D69AF78-E17D-49CC-BD26-F74A612E2F55}"/>
              </a:ext>
            </a:extLst>
          </p:cNvPr>
          <p:cNvSpPr/>
          <p:nvPr/>
        </p:nvSpPr>
        <p:spPr>
          <a:xfrm rot="5400000">
            <a:off x="7163906" y="814202"/>
            <a:ext cx="241461" cy="2380323"/>
          </a:xfrm>
          <a:prstGeom prst="rect">
            <a:avLst/>
          </a:prstGeom>
          <a:noFill/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336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FF443-CADA-4533-86B8-7A5564729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Questons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D8056-8BFF-45EA-BF06-141C2DF19C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philosophy of using Accretion-Depletion (AD) terms?</a:t>
            </a:r>
          </a:p>
          <a:p>
            <a:r>
              <a:rPr lang="en-US" dirty="0"/>
              <a:t>How to estimate daily AD terms from available daily data?</a:t>
            </a:r>
          </a:p>
          <a:p>
            <a:pPr lvl="1"/>
            <a:r>
              <a:rPr lang="en-US" dirty="0"/>
              <a:t>Is it okay to estimate these terms using CDEC data or will I have to refer to CalSim II data?</a:t>
            </a:r>
          </a:p>
          <a:p>
            <a:r>
              <a:rPr lang="en-US" dirty="0"/>
              <a:t>With the </a:t>
            </a:r>
          </a:p>
        </p:txBody>
      </p:sp>
    </p:spTree>
    <p:extLst>
      <p:ext uri="{BB962C8B-B14F-4D97-AF65-F5344CB8AC3E}">
        <p14:creationId xmlns:p14="http://schemas.microsoft.com/office/powerpoint/2010/main" val="6786788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558920F-DD57-443A-9416-1A0EB45E6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AD_KSWCK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E74D1FD-1C0B-438F-85A6-EC28678473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76396" cy="4351338"/>
          </a:xfrm>
        </p:spPr>
        <p:txBody>
          <a:bodyPr/>
          <a:lstStyle/>
          <a:p>
            <a:r>
              <a:rPr lang="en-US" dirty="0"/>
              <a:t>Three components</a:t>
            </a:r>
          </a:p>
          <a:p>
            <a:pPr lvl="1"/>
            <a:r>
              <a:rPr lang="en-US" dirty="0"/>
              <a:t>Shasta dam (SHA) release</a:t>
            </a:r>
          </a:p>
          <a:p>
            <a:pPr lvl="1"/>
            <a:r>
              <a:rPr lang="en-US" dirty="0"/>
              <a:t>Inflow from Spring Creek (SPC)</a:t>
            </a:r>
          </a:p>
          <a:p>
            <a:pPr lvl="1"/>
            <a:r>
              <a:rPr lang="en-US" dirty="0"/>
              <a:t>Keswick dam release (KES)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AD5F641-5310-48F3-AB82-6D6433A11E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4596" y="-30905"/>
            <a:ext cx="3976396" cy="357812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A1BBF42-B715-4FCE-AD0F-FCBE39FA49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4033" y="-30905"/>
            <a:ext cx="3877967" cy="357812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DF600FE-F3D1-4177-8E79-3779937453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2690" y="3097164"/>
            <a:ext cx="3616584" cy="3756171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6AE452CD-FE14-43D0-BDDF-EA28F62A2C6A}"/>
              </a:ext>
            </a:extLst>
          </p:cNvPr>
          <p:cNvSpPr/>
          <p:nvPr/>
        </p:nvSpPr>
        <p:spPr>
          <a:xfrm>
            <a:off x="5732690" y="2299816"/>
            <a:ext cx="2211684" cy="219449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444B4D6-0042-4524-89A6-2AA003E069C8}"/>
              </a:ext>
            </a:extLst>
          </p:cNvPr>
          <p:cNvSpPr/>
          <p:nvPr/>
        </p:nvSpPr>
        <p:spPr>
          <a:xfrm>
            <a:off x="9385654" y="3014572"/>
            <a:ext cx="2211684" cy="219449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4173248-13B8-4C64-B6F0-383F381BC974}"/>
              </a:ext>
            </a:extLst>
          </p:cNvPr>
          <p:cNvSpPr/>
          <p:nvPr/>
        </p:nvSpPr>
        <p:spPr>
          <a:xfrm>
            <a:off x="6551010" y="5843060"/>
            <a:ext cx="2211684" cy="219449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3870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DD43DAD0-26C3-446B-B301-D236B9F454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4375" y="92081"/>
            <a:ext cx="3857625" cy="50673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5F551E8-3546-4F14-A7BC-4932BDF30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Connaughton (2014)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75C737-83A4-4227-A4E3-E918F5CBB3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023049" cy="4351338"/>
          </a:xfrm>
        </p:spPr>
        <p:txBody>
          <a:bodyPr/>
          <a:lstStyle/>
          <a:p>
            <a:r>
              <a:rPr lang="en-US" dirty="0"/>
              <a:t>Sacramento Valley Integrated Reservoir Optimization Model (SVIROM): Flood Control linear program</a:t>
            </a:r>
          </a:p>
          <a:p>
            <a:r>
              <a:rPr lang="en-US" dirty="0"/>
              <a:t>Provided appendix with derived Muskingum routing coefficients</a:t>
            </a:r>
          </a:p>
          <a:p>
            <a:r>
              <a:rPr lang="en-US" dirty="0"/>
              <a:t>Reach 16 would be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263B379-F6D1-4A6B-BEBB-BC9F61839404}"/>
              </a:ext>
            </a:extLst>
          </p:cNvPr>
          <p:cNvSpPr/>
          <p:nvPr/>
        </p:nvSpPr>
        <p:spPr>
          <a:xfrm>
            <a:off x="8852937" y="2883715"/>
            <a:ext cx="940167" cy="545285"/>
          </a:xfrm>
          <a:prstGeom prst="ellipse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BC83BAB-09A8-45B8-8BE8-0843D7E73E62}"/>
              </a:ext>
            </a:extLst>
          </p:cNvPr>
          <p:cNvSpPr/>
          <p:nvPr/>
        </p:nvSpPr>
        <p:spPr>
          <a:xfrm>
            <a:off x="9323020" y="3456009"/>
            <a:ext cx="940167" cy="545285"/>
          </a:xfrm>
          <a:prstGeom prst="ellipse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7CB35CD-8EE0-4204-86A3-7515F0DF3D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9016" y="1373696"/>
            <a:ext cx="3315359" cy="2726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3551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DB0DA-9A89-4CA0-9238-1BF41EF62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CalLite schematic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BF081CE-547C-4BE8-95E4-5E7EAF08845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768664" y="3869037"/>
                <a:ext cx="10515600" cy="90028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𝐶𝑇𝐻𝐸𝑅𝑀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𝐶𝑂𝑅𝑂𝑉𝐿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𝐶𝑂𝑅𝑂𝑉𝐿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𝐶𝑇𝐻𝐸𝑅𝑀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(−1)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BF081CE-547C-4BE8-95E4-5E7EAF0884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768664" y="3869037"/>
                <a:ext cx="10515600" cy="90028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135F27D2-BCE0-4AD4-A23C-97CC790593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3257" y="2024583"/>
            <a:ext cx="6520543" cy="120459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9B55F04-8AC8-4670-9DAD-4BCDA67649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319" y="1690688"/>
            <a:ext cx="4025938" cy="3821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236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02E9E-CB09-48DE-834B-DAFF04BB4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 1 data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82E53A-D19C-4A6E-BB07-054AA7B676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Lake Oroville</a:t>
            </a:r>
          </a:p>
          <a:p>
            <a:pPr lvl="1"/>
            <a:r>
              <a:rPr lang="en-US" dirty="0"/>
              <a:t>Inflow (TAF/day)</a:t>
            </a:r>
          </a:p>
          <a:p>
            <a:pPr lvl="1"/>
            <a:r>
              <a:rPr lang="en-US" dirty="0"/>
              <a:t>Initial storage</a:t>
            </a:r>
          </a:p>
          <a:p>
            <a:pPr lvl="1"/>
            <a:r>
              <a:rPr lang="en-US" dirty="0"/>
              <a:t>Level 5 storage</a:t>
            </a:r>
          </a:p>
          <a:p>
            <a:pPr lvl="1"/>
            <a:r>
              <a:rPr lang="en-US" dirty="0"/>
              <a:t>Evaporation rate</a:t>
            </a:r>
          </a:p>
          <a:p>
            <a:r>
              <a:rPr lang="en-US" dirty="0"/>
              <a:t>Oroville water rights demands</a:t>
            </a:r>
          </a:p>
          <a:p>
            <a:r>
              <a:rPr lang="en-US" dirty="0"/>
              <a:t>Minimum groundwater pumping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1713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540</Words>
  <Application>Microsoft Office PowerPoint</Application>
  <PresentationFormat>Widescreen</PresentationFormat>
  <Paragraphs>75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Office Theme</vt:lpstr>
      <vt:lpstr>Building daily CalLite model from scratch – daily version</vt:lpstr>
      <vt:lpstr>Goals</vt:lpstr>
      <vt:lpstr>North of Delta Daily 1-year model</vt:lpstr>
      <vt:lpstr>Schematic</vt:lpstr>
      <vt:lpstr>Questons</vt:lpstr>
      <vt:lpstr>AD_KSWCK</vt:lpstr>
      <vt:lpstr>Connaughton (2014)</vt:lpstr>
      <vt:lpstr>CalLite schematic</vt:lpstr>
      <vt:lpstr>Phase 1 data requirements</vt:lpstr>
      <vt:lpstr>Thermalito demands and diversions</vt:lpstr>
      <vt:lpstr>Extra slides</vt:lpstr>
      <vt:lpstr>Dustin Jones’ thesis</vt:lpstr>
      <vt:lpstr>Reservoir Operation (Jones 1997)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daily CalLite model from scratch – daily version</dc:title>
  <dc:creator>nicole osorio</dc:creator>
  <cp:lastModifiedBy>nicole osorio</cp:lastModifiedBy>
  <cp:revision>4</cp:revision>
  <dcterms:created xsi:type="dcterms:W3CDTF">2020-11-01T01:03:29Z</dcterms:created>
  <dcterms:modified xsi:type="dcterms:W3CDTF">2020-11-01T01:47:28Z</dcterms:modified>
</cp:coreProperties>
</file>