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3" r:id="rId5"/>
    <p:sldId id="257" r:id="rId6"/>
    <p:sldId id="259" r:id="rId7"/>
    <p:sldId id="261" r:id="rId8"/>
    <p:sldId id="262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107-AB26-404E-96D9-2EC171F4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E84E-72E3-43B3-A3E4-A0B2FE9D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ED6F-6A85-4997-92F8-6E307F4C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517D-F809-4BB4-80A6-51B23BB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4904-1027-4828-AC69-5FF9D1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6C4-78F9-4208-8369-FA549961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81BC-8980-4456-B141-CED859D5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8F1D-A985-4A28-BA78-B996E9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1D3-9603-4A52-A907-AE086E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0E8-5A0F-4085-91F0-1AF2AD0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D066-E72C-4847-ADB6-161D5E38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691D-1587-44A6-89BD-47CD0E76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EF2F-3F6D-4B2F-A1D0-0086B5A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FA6-BEA1-4566-BFEE-BD5A49D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48AB-AFD8-4976-BAF0-05B346D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A99-37CB-4766-B4E3-39C1562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193-7D7B-4388-9DCB-9C7591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0948-344F-4575-A0AE-6460264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C6E-60C5-4720-B682-91AB701D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6D52-84BE-40DC-B1B9-D1FDF49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D9C-30C3-415D-BDFF-42288D8D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801C-E176-4754-B3D3-5EEA78B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17F-0292-44EF-9CC1-2B185A2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1F8-1CCC-448D-AA45-AE4CF2C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79C-13A2-4B94-B3A1-01A5990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3AD-87EC-446C-B0E7-D9C6A8F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AD3-FC57-4F9A-9A68-77CB95F4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9F05-43B1-4F6C-A45B-35AF648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FCB3-BF3C-4807-8BDD-33AE707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ACC3-2BED-41A5-904C-7A77C0F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7E5F-9DD0-4A84-B44B-D8AF8CA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FD8-61EE-4763-AFFA-0A17B29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E37D-3ECC-41A2-9DA9-DACB307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51D3-C48E-44C9-B43C-831DE7D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BD0A-6CF4-45A9-941D-1300A10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6353-AC16-4EEC-A041-3E2748581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0E2E7-4559-4C51-9465-A7A44C5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C3A5-D418-449B-8988-FBFB6E9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D27E-8FFC-4CB6-924A-65EB076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5AF-80D8-47DB-ABFF-152B287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A5E-9D9F-498E-8F45-F97F769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8422-35CE-41AF-96D4-4C09E80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B27-C26F-42A1-9957-F15E0AC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649B-6F9E-4BF4-BF70-3D9E8D97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BC37-BF2F-416E-9112-EC24813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F8A6-FBD6-4A98-9381-A708DF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DF9-7D58-4EB9-9FDF-C49CC05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4774-7800-4955-80FE-4223AF3E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044A-B6C6-43C0-A163-012626E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696A-9911-4CE7-861B-179CBA2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C9E2-22A9-4364-BC61-A6EDE40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ED81-6F53-495B-AD12-5C26223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F0D-ED94-498F-8C71-81845E1B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CC10-A790-4502-B710-CFDC25B1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2FE7-219D-4657-87CA-A1FD5CA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AE95-6AD3-473A-A200-CA7EF0D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DDB-7D05-4056-9F94-D7743C6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0153-2908-4B7B-960B-999DB5B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C8CA-C561-41E4-9205-926BAEC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6E74-AD2F-4CA3-A5FF-77DBF4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D805-4A46-40D1-B90B-1CF0CED1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B07-39EE-405B-8EBB-3517E9BED2D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C8B-567B-40A0-92E6-13A74916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3B7A-B88A-4C94-BDDD-09CA37DB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E26-06E2-4775-B1BD-260921FF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daily CalLite model from scratch – daily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E96D-851E-49AB-9D9A-5C04A55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Phase 2.1 – Shasta dam and outflow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Shasta reservoir</a:t>
            </a:r>
          </a:p>
          <a:p>
            <a:pPr lvl="1"/>
            <a:r>
              <a:rPr lang="en-US" sz="2000" dirty="0"/>
              <a:t>Shasta reservoir storage</a:t>
            </a:r>
          </a:p>
          <a:p>
            <a:pPr lvl="1"/>
            <a:r>
              <a:rPr lang="en-US" sz="2000" dirty="0"/>
              <a:t>Release from Shasta storage 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Daily Shasta releases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0508B-2B14-460F-9E52-EDD3BAA9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83" y="807593"/>
            <a:ext cx="499068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53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429E-5042-4B90-A91B-BD65B7F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D39-819B-4BA9-9BD8-AB60DE2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rebuild CalLite schematic North of Delta model from scratch using daily data</a:t>
            </a:r>
          </a:p>
          <a:p>
            <a:pPr lvl="1"/>
            <a:r>
              <a:rPr lang="en-US" dirty="0"/>
              <a:t>Including Delta operations and requirements will be saved for later</a:t>
            </a:r>
          </a:p>
          <a:p>
            <a:r>
              <a:rPr lang="en-US" dirty="0"/>
              <a:t>Review how WRESL routes water without actual channel routing like Muskingum method</a:t>
            </a:r>
          </a:p>
          <a:p>
            <a:r>
              <a:rPr lang="en-US" dirty="0"/>
              <a:t>Determine the validity and corroborate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8276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8B98-7822-4743-AA79-45145461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of Delta Daily 1-year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BD02-6EBD-4E0B-802C-1DACC0DD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  <a:p>
            <a:pPr lvl="1"/>
            <a:r>
              <a:rPr lang="en-US" sz="2000" dirty="0"/>
              <a:t>August 2019-August 2020 (mostly water year 2020)</a:t>
            </a:r>
          </a:p>
          <a:p>
            <a:r>
              <a:rPr lang="en-US" sz="2400" dirty="0"/>
              <a:t>Progresses as phases and sub-phases which can be done on parallel paths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Feather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Yuba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Feather-Yuba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Trinity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Shasta-Trinity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20BA-79D7-4569-94C2-3D7396CB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Schematic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0A5D6B-43D2-4B4B-8664-98148F30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83ADF-3495-41CA-B89A-AA25B5A8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13804" b="-1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6FABE-9B94-40FE-8126-A9556D6A25E9}"/>
              </a:ext>
            </a:extLst>
          </p:cNvPr>
          <p:cNvSpPr/>
          <p:nvPr/>
        </p:nvSpPr>
        <p:spPr>
          <a:xfrm rot="2084321">
            <a:off x="10395839" y="1948924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BC1A6-5607-45C5-9BFC-F5F6CE95827E}"/>
              </a:ext>
            </a:extLst>
          </p:cNvPr>
          <p:cNvSpPr/>
          <p:nvPr/>
        </p:nvSpPr>
        <p:spPr>
          <a:xfrm>
            <a:off x="8117146" y="884919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51221-1223-4F23-BE6E-2953933C381A}"/>
              </a:ext>
            </a:extLst>
          </p:cNvPr>
          <p:cNvSpPr/>
          <p:nvPr/>
        </p:nvSpPr>
        <p:spPr>
          <a:xfrm rot="18836733">
            <a:off x="7004043" y="1422658"/>
            <a:ext cx="325420" cy="29681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2E966-8BB2-4184-B921-01ECF13D23A7}"/>
              </a:ext>
            </a:extLst>
          </p:cNvPr>
          <p:cNvSpPr/>
          <p:nvPr/>
        </p:nvSpPr>
        <p:spPr>
          <a:xfrm>
            <a:off x="8121608" y="3695553"/>
            <a:ext cx="325420" cy="270635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CE89A-2FA6-447C-8731-B6F1730AFD07}"/>
              </a:ext>
            </a:extLst>
          </p:cNvPr>
          <p:cNvSpPr/>
          <p:nvPr/>
        </p:nvSpPr>
        <p:spPr>
          <a:xfrm rot="5400000">
            <a:off x="10750291" y="3527518"/>
            <a:ext cx="325420" cy="2380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9628DD-3116-4324-8377-94BA5658EECF}"/>
              </a:ext>
            </a:extLst>
          </p:cNvPr>
          <p:cNvSpPr/>
          <p:nvPr/>
        </p:nvSpPr>
        <p:spPr>
          <a:xfrm rot="2408832">
            <a:off x="8823426" y="4151901"/>
            <a:ext cx="325420" cy="23742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69AF78-E17D-49CC-BD26-F74A612E2F55}"/>
              </a:ext>
            </a:extLst>
          </p:cNvPr>
          <p:cNvSpPr/>
          <p:nvPr/>
        </p:nvSpPr>
        <p:spPr>
          <a:xfrm rot="5400000">
            <a:off x="7163906" y="814202"/>
            <a:ext cx="241461" cy="238032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3012" cy="989809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1.1 – Oroville dam and outflow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47462"/>
            <a:ext cx="3505494" cy="4376358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Oroville reservoir</a:t>
            </a:r>
          </a:p>
          <a:p>
            <a:pPr lvl="1"/>
            <a:r>
              <a:rPr lang="en-US" sz="2000" dirty="0"/>
              <a:t>Oroville reservoir storage</a:t>
            </a:r>
          </a:p>
          <a:p>
            <a:pPr lvl="1"/>
            <a:r>
              <a:rPr lang="en-US" sz="2000" dirty="0"/>
              <a:t>Release from Oroville storage </a:t>
            </a:r>
          </a:p>
          <a:p>
            <a:pPr lvl="1"/>
            <a:r>
              <a:rPr lang="en-US" sz="2000" dirty="0"/>
              <a:t>No deliveries/demands yet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Daily Oroville releases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BED70-9C29-4432-8DE4-262377C5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43"/>
          <a:stretch/>
        </p:blipFill>
        <p:spPr>
          <a:xfrm>
            <a:off x="6162303" y="807593"/>
            <a:ext cx="450644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246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400" dirty="0"/>
              <a:t>Phase 1.2 – Include Oroville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Include D_OROVL missing from previous step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Oroville releases, storage, deliveries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70AF7-B942-4FB7-895B-E7FA99F0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72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Phase 1.3 – Include Thermalito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No deliveries yet</a:t>
            </a:r>
          </a:p>
          <a:p>
            <a:r>
              <a:rPr lang="en-US" sz="2000" dirty="0"/>
              <a:t>Just the passing of water from C_OROVL to C_THERM</a:t>
            </a:r>
          </a:p>
          <a:p>
            <a:r>
              <a:rPr lang="en-US" sz="2000" dirty="0"/>
              <a:t>Need to review the purpose of Accretion-Depletion (AD) terms and how to calculate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Flow from Thermalito (C_THERM)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8F83-D5C3-4028-B774-C3E26D8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7F3418E1-10F5-451D-A07D-EA67C0BD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2649" y="4240763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B0745657-67C7-4DC6-B129-D9205673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049" y="5246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Phase 1.4 – Include Thermalito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Add demands for D_THERM</a:t>
            </a:r>
          </a:p>
          <a:p>
            <a:r>
              <a:rPr lang="en-US" sz="2000" dirty="0"/>
              <a:t>Need to review the purpose of Accretion-Depletion (AD) terms and how to calculate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D_THERM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8F83-D5C3-4028-B774-C3E26D8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B0745657-67C7-4DC6-B129-D9205673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049" y="5246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E9E-CB09-48DE-834B-DAFF04B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E53A-D19C-4A6E-BB07-054AA7B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Lake Oroville</a:t>
            </a:r>
          </a:p>
          <a:p>
            <a:pPr lvl="1"/>
            <a:r>
              <a:rPr lang="en-US" dirty="0"/>
              <a:t>Inflow (TAF/day)</a:t>
            </a:r>
          </a:p>
          <a:p>
            <a:pPr lvl="1"/>
            <a:r>
              <a:rPr lang="en-US" dirty="0"/>
              <a:t>Initial storage</a:t>
            </a:r>
          </a:p>
          <a:p>
            <a:pPr lvl="1"/>
            <a:r>
              <a:rPr lang="en-US" dirty="0"/>
              <a:t>Level 5 storage</a:t>
            </a:r>
          </a:p>
          <a:p>
            <a:pPr lvl="1"/>
            <a:r>
              <a:rPr lang="en-US" dirty="0"/>
              <a:t>Evaporation rate</a:t>
            </a:r>
          </a:p>
          <a:p>
            <a:r>
              <a:rPr lang="en-US" dirty="0"/>
              <a:t>Oroville water rights demands</a:t>
            </a:r>
          </a:p>
          <a:p>
            <a:r>
              <a:rPr lang="en-US" dirty="0"/>
              <a:t>Minimum groundwater pumping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daily CalLite model from scratch – daily version</vt:lpstr>
      <vt:lpstr>Goals</vt:lpstr>
      <vt:lpstr>North of Delta Daily 1-year model</vt:lpstr>
      <vt:lpstr>Schematic</vt:lpstr>
      <vt:lpstr>Phase 1.1 – Oroville dam and outflow only</vt:lpstr>
      <vt:lpstr>Phase 1.2 – Include Oroville deliveries</vt:lpstr>
      <vt:lpstr>Phase 1.3 – Include Thermalito node</vt:lpstr>
      <vt:lpstr>Phase 1.4 – Include Thermalito deliveries</vt:lpstr>
      <vt:lpstr>Phase 1 data requirements</vt:lpstr>
      <vt:lpstr>Phase 2.1 – Shasta dam and outflow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daily CalLite model from scratch – daily version</dc:title>
  <dc:creator>nicole osorio</dc:creator>
  <cp:lastModifiedBy>nicole osorio</cp:lastModifiedBy>
  <cp:revision>2</cp:revision>
  <dcterms:created xsi:type="dcterms:W3CDTF">2020-10-03T04:41:33Z</dcterms:created>
  <dcterms:modified xsi:type="dcterms:W3CDTF">2020-10-03T04:44:53Z</dcterms:modified>
</cp:coreProperties>
</file>