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120"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21"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22"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23"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24"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94E412DE-83F0-4D65-A570-8A2D812547B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agicmirror.builder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noRot="1" noChangeAspect="1"/>
          </p:cNvSpPr>
          <p:nvPr>
            <p:ph type="sldImg"/>
          </p:nvPr>
        </p:nvSpPr>
        <p:spPr>
          <a:xfrm>
            <a:off x="219075" y="812800"/>
            <a:ext cx="7119938" cy="4006850"/>
          </a:xfrm>
          <a:prstGeom prst="rect">
            <a:avLst/>
          </a:prstGeom>
        </p:spPr>
      </p:sp>
      <p:sp>
        <p:nvSpPr>
          <p:cNvPr id="190" name="PlaceHolder 2"/>
          <p:cNvSpPr>
            <a:spLocks noGrp="1"/>
          </p:cNvSpPr>
          <p:nvPr>
            <p:ph type="body"/>
          </p:nvPr>
        </p:nvSpPr>
        <p:spPr>
          <a:xfrm>
            <a:off x="756000" y="5078520"/>
            <a:ext cx="6046560" cy="4809960"/>
          </a:xfrm>
          <a:prstGeom prst="rect">
            <a:avLst/>
          </a:prstGeom>
        </p:spPr>
        <p:txBody>
          <a:bodyPr lIns="0" tIns="0" rIns="0" bIns="0">
            <a:noAutofit/>
          </a:bodyPr>
          <a:lstStyle/>
          <a:p>
            <a:pPr marL="216000" indent="-215280">
              <a:lnSpc>
                <a:spcPct val="100000"/>
              </a:lnSpc>
              <a:tabLst>
                <a:tab pos="0" algn="l"/>
              </a:tabLst>
            </a:pPr>
            <a:r>
              <a:rPr lang="en-US" sz="2000" b="0" strike="noStrike" spc="-1">
                <a:highlight>
                  <a:srgbClr val="FFFFFF"/>
                </a:highlight>
                <a:latin typeface="Arial"/>
              </a:rPr>
              <a:t>This project requires that a user has an already functioning Magic Mirror based on the platform and modules located at: </a:t>
            </a:r>
            <a:r>
              <a:rPr lang="en-US" sz="2000" b="0" u="sng" strike="noStrike" spc="-1">
                <a:solidFill>
                  <a:srgbClr val="000000"/>
                </a:solidFill>
                <a:highlight>
                  <a:srgbClr val="FFFFFF"/>
                </a:highlight>
                <a:uFillTx/>
                <a:latin typeface="Arial"/>
                <a:hlinkClick r:id="rId3"/>
              </a:rPr>
              <a:t>https://magicmirror.builders/</a:t>
            </a:r>
            <a:endParaRPr lang="en-US" sz="2000" b="0" strike="noStrike" spc="-1">
              <a:latin typeface="Arial"/>
            </a:endParaRPr>
          </a:p>
          <a:p>
            <a:pPr marL="216000" indent="-215280">
              <a:lnSpc>
                <a:spcPct val="100000"/>
              </a:lnSpc>
              <a:tabLst>
                <a:tab pos="0" algn="l"/>
              </a:tabLst>
            </a:pPr>
            <a:endParaRPr lang="en-US" sz="2000" b="0" strike="noStrike" spc="-1">
              <a:latin typeface="Arial"/>
            </a:endParaRPr>
          </a:p>
          <a:p>
            <a:pPr marL="216000" indent="-215280">
              <a:lnSpc>
                <a:spcPct val="100000"/>
              </a:lnSpc>
              <a:tabLst>
                <a:tab pos="0" algn="l"/>
              </a:tabLst>
            </a:pPr>
            <a:r>
              <a:rPr lang="en-US" sz="2000" b="0" strike="noStrike" spc="-1">
                <a:solidFill>
                  <a:srgbClr val="000000"/>
                </a:solidFill>
                <a:highlight>
                  <a:srgbClr val="FFFFFF"/>
                </a:highlight>
                <a:latin typeface="Arial"/>
              </a:rPr>
              <a:t>Soldering of LEDs is optional, but does add some aesthetic value to the project.</a:t>
            </a:r>
            <a:endParaRPr lang="en-US" sz="2000" b="0" strike="noStrike" spc="-1">
              <a:latin typeface="Arial"/>
            </a:endParaRPr>
          </a:p>
          <a:p>
            <a:pPr marL="216000" indent="-215280">
              <a:lnSpc>
                <a:spcPct val="100000"/>
              </a:lnSpc>
              <a:tabLst>
                <a:tab pos="0" algn="l"/>
              </a:tabLst>
            </a:pPr>
            <a:endParaRPr lang="en-US" sz="2000" b="0" strike="noStrike" spc="-1">
              <a:latin typeface="Arial"/>
            </a:endParaRPr>
          </a:p>
          <a:p>
            <a:pPr marL="216000" indent="-215280">
              <a:lnSpc>
                <a:spcPct val="100000"/>
              </a:lnSpc>
              <a:tabLst>
                <a:tab pos="0" algn="l"/>
              </a:tabLst>
            </a:pPr>
            <a:r>
              <a:rPr lang="en-US" sz="2000" b="0" strike="noStrike" spc="-1">
                <a:solidFill>
                  <a:srgbClr val="000000"/>
                </a:solidFill>
                <a:highlight>
                  <a:srgbClr val="FFFFFF"/>
                </a:highlight>
                <a:latin typeface="Arial"/>
              </a:rPr>
              <a:t>Password protection of SMB server and the Raspberry Pi(s) are recommended but beyond the configuration scope of this build tutorial.</a:t>
            </a:r>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noRot="1" noChangeAspect="1"/>
          </p:cNvSpPr>
          <p:nvPr>
            <p:ph type="sldImg"/>
          </p:nvPr>
        </p:nvSpPr>
        <p:spPr>
          <a:xfrm>
            <a:off x="1107000" y="812520"/>
            <a:ext cx="5344200" cy="4007880"/>
          </a:xfrm>
          <a:prstGeom prst="rect">
            <a:avLst/>
          </a:prstGeom>
        </p:spPr>
      </p:sp>
      <p:sp>
        <p:nvSpPr>
          <p:cNvPr id="208" name="PlaceHolder 2"/>
          <p:cNvSpPr>
            <a:spLocks noGrp="1"/>
          </p:cNvSpPr>
          <p:nvPr>
            <p:ph type="body"/>
          </p:nvPr>
        </p:nvSpPr>
        <p:spPr>
          <a:xfrm>
            <a:off x="756000" y="5078520"/>
            <a:ext cx="6046560" cy="4809960"/>
          </a:xfrm>
          <a:prstGeom prst="rect">
            <a:avLst/>
          </a:prstGeom>
        </p:spPr>
        <p:txBody>
          <a:bodyPr lIns="0" tIns="0" rIns="0" bIns="0">
            <a:noAutofit/>
          </a:bodyPr>
          <a:lstStyle/>
          <a:p>
            <a:pPr marL="216000" indent="-215280">
              <a:lnSpc>
                <a:spcPct val="100000"/>
              </a:lnSpc>
              <a:tabLst>
                <a:tab pos="0" algn="l"/>
              </a:tabLst>
            </a:pPr>
            <a:r>
              <a:rPr lang="en-US" sz="2000" b="0" strike="noStrike" spc="-1">
                <a:highlight>
                  <a:srgbClr val="FFFFFF"/>
                </a:highlight>
                <a:latin typeface="Arial"/>
              </a:rPr>
              <a:t>Next is to create a person group named family and members named dad and mom.</a:t>
            </a:r>
            <a:endParaRPr lang="en-US" sz="2000" b="0" strike="noStrike" spc="-1">
              <a:latin typeface="Arial"/>
            </a:endParaRPr>
          </a:p>
          <a:p>
            <a:pPr marL="216000" indent="-215280">
              <a:lnSpc>
                <a:spcPct val="100000"/>
              </a:lnSpc>
              <a:tabLst>
                <a:tab pos="0" algn="l"/>
              </a:tabLst>
            </a:pP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Add other members as you need for your project. </a:t>
            </a:r>
            <a:endParaRPr lang="en-US" sz="2000" b="0" strike="noStrike" spc="-1">
              <a:latin typeface="Arial"/>
            </a:endParaRPr>
          </a:p>
          <a:p>
            <a:pPr marL="216000" indent="-215280">
              <a:lnSpc>
                <a:spcPct val="100000"/>
              </a:lnSpc>
              <a:tabLst>
                <a:tab pos="0" algn="l"/>
              </a:tabLst>
            </a:pPr>
            <a:endParaRPr lang="en-US" sz="2000" b="0" strike="noStrike" spc="-1">
              <a:latin typeface="Arial"/>
            </a:endParaRPr>
          </a:p>
          <a:p>
            <a:pPr marL="216000" indent="-215280">
              <a:lnSpc>
                <a:spcPct val="100000"/>
              </a:lnSpc>
              <a:tabLst>
                <a:tab pos="0" algn="l"/>
              </a:tabLst>
            </a:pPr>
            <a:endParaRPr lang="en-US" sz="20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noRot="1" noChangeAspect="1"/>
          </p:cNvSpPr>
          <p:nvPr>
            <p:ph type="sldImg"/>
          </p:nvPr>
        </p:nvSpPr>
        <p:spPr>
          <a:xfrm>
            <a:off x="1107000" y="812520"/>
            <a:ext cx="5344200" cy="4007880"/>
          </a:xfrm>
          <a:prstGeom prst="rect">
            <a:avLst/>
          </a:prstGeom>
        </p:spPr>
      </p:sp>
      <p:sp>
        <p:nvSpPr>
          <p:cNvPr id="210" name="PlaceHolder 2"/>
          <p:cNvSpPr>
            <a:spLocks noGrp="1"/>
          </p:cNvSpPr>
          <p:nvPr>
            <p:ph type="body"/>
          </p:nvPr>
        </p:nvSpPr>
        <p:spPr>
          <a:xfrm>
            <a:off x="756000" y="5078520"/>
            <a:ext cx="6046560" cy="4809960"/>
          </a:xfrm>
          <a:prstGeom prst="rect">
            <a:avLst/>
          </a:prstGeom>
        </p:spPr>
        <p:txBody>
          <a:bodyPr lIns="0" tIns="0" rIns="0" bIns="0">
            <a:noAutofit/>
          </a:bodyPr>
          <a:lstStyle/>
          <a:p>
            <a:pPr marL="216000" indent="-215280">
              <a:lnSpc>
                <a:spcPct val="100000"/>
              </a:lnSpc>
              <a:tabLst>
                <a:tab pos="0" algn="l"/>
              </a:tabLst>
            </a:pPr>
            <a:r>
              <a:rPr lang="en-US" sz="2000" b="0" strike="noStrike" spc="-1">
                <a:highlight>
                  <a:srgbClr val="FFFFFF"/>
                </a:highlight>
                <a:latin typeface="Arial"/>
              </a:rPr>
              <a:t>Create this program and retain to train your person group. Ensure that files start with appropriate naming convention to make sure that files are picked appropriately.</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Files must be placed in the directory where the program is located and named according to the convention in the program. In this case, all pictures in the dad group start with “d” and all in the mom group start with “s”. Also the training will fail if there is not a recognized face in the picture. </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Best practice are well lit pictures with varying angles and only a single person in the picture.</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Run the program and it will print out if if succeeded or had an error. You can repeat as many times as you want. Best results will require at least 10-15 pictures per person.</a:t>
            </a:r>
            <a:endParaRPr lang="en-US" sz="20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noRot="1" noChangeAspect="1"/>
          </p:cNvSpPr>
          <p:nvPr>
            <p:ph type="sldImg"/>
          </p:nvPr>
        </p:nvSpPr>
        <p:spPr>
          <a:xfrm>
            <a:off x="1107000" y="812520"/>
            <a:ext cx="5344200" cy="4007880"/>
          </a:xfrm>
          <a:prstGeom prst="rect">
            <a:avLst/>
          </a:prstGeom>
        </p:spPr>
      </p:sp>
      <p:sp>
        <p:nvSpPr>
          <p:cNvPr id="212" name="PlaceHolder 2"/>
          <p:cNvSpPr>
            <a:spLocks noGrp="1"/>
          </p:cNvSpPr>
          <p:nvPr>
            <p:ph type="body"/>
          </p:nvPr>
        </p:nvSpPr>
        <p:spPr>
          <a:xfrm>
            <a:off x="756000" y="5078520"/>
            <a:ext cx="6046560" cy="4809960"/>
          </a:xfrm>
          <a:prstGeom prst="rect">
            <a:avLst/>
          </a:prstGeom>
        </p:spPr>
        <p:txBody>
          <a:bodyPr lIns="0" tIns="0" rIns="0" bIns="0">
            <a:noAutofit/>
          </a:bodyPr>
          <a:lstStyle/>
          <a:p>
            <a:pPr marL="216000" indent="-215280">
              <a:lnSpc>
                <a:spcPct val="100000"/>
              </a:lnSpc>
              <a:tabLst>
                <a:tab pos="0" algn="l"/>
              </a:tabLst>
            </a:pPr>
            <a:r>
              <a:rPr lang="en-US" sz="2000" b="0" strike="noStrike" spc="-1">
                <a:highlight>
                  <a:srgbClr val="FFFFFF"/>
                </a:highlight>
                <a:latin typeface="Arial"/>
              </a:rPr>
              <a:t>This is the initial import portion of the program and setting of GPIO pins to the correct ones. </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PIR needs to have 3 wires set, 1 to a ground pin, 1 to a 5V pin and 1 to a GPIO pin (in this case I have it set to 23).</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LEDs need to have the common ground attached to another ground pin. The red LED needs a GPIO(27in this setup) and the green LED needs to be attached to a GPIO(17 in this setup).</a:t>
            </a:r>
            <a:endParaRPr lang="en-US" sz="2000" b="0" strike="noStrike" spc="-1">
              <a:latin typeface="Arial"/>
            </a:endParaRPr>
          </a:p>
          <a:p>
            <a:pPr marL="216000" indent="-215280">
              <a:lnSpc>
                <a:spcPct val="100000"/>
              </a:lnSpc>
              <a:tabLst>
                <a:tab pos="0" algn="l"/>
              </a:tabLst>
            </a:pPr>
            <a:endParaRPr lang="en-US" sz="20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noRot="1" noChangeAspect="1"/>
          </p:cNvSpPr>
          <p:nvPr>
            <p:ph type="sldImg"/>
          </p:nvPr>
        </p:nvSpPr>
        <p:spPr>
          <a:xfrm>
            <a:off x="1107000" y="812520"/>
            <a:ext cx="5344200" cy="4007880"/>
          </a:xfrm>
          <a:prstGeom prst="rect">
            <a:avLst/>
          </a:prstGeom>
        </p:spPr>
      </p:sp>
      <p:sp>
        <p:nvSpPr>
          <p:cNvPr id="214" name="PlaceHolder 2"/>
          <p:cNvSpPr>
            <a:spLocks noGrp="1"/>
          </p:cNvSpPr>
          <p:nvPr>
            <p:ph type="body"/>
          </p:nvPr>
        </p:nvSpPr>
        <p:spPr>
          <a:xfrm>
            <a:off x="756000" y="5078520"/>
            <a:ext cx="6046560" cy="4809960"/>
          </a:xfrm>
          <a:prstGeom prst="rect">
            <a:avLst/>
          </a:prstGeom>
        </p:spPr>
        <p:txBody>
          <a:bodyPr lIns="0" tIns="0" rIns="0" bIns="0">
            <a:noAutofit/>
          </a:bodyPr>
          <a:lstStyle/>
          <a:p>
            <a:pPr marL="216000" indent="-215280">
              <a:lnSpc>
                <a:spcPct val="100000"/>
              </a:lnSpc>
              <a:tabLst>
                <a:tab pos="0" algn="l"/>
              </a:tabLst>
            </a:pPr>
            <a:r>
              <a:rPr lang="en-US" sz="2000" b="0" strike="noStrike" spc="-1">
                <a:highlight>
                  <a:srgbClr val="FFFFFF"/>
                </a:highlight>
                <a:latin typeface="Arial"/>
              </a:rPr>
              <a:t>Next portion of code is the Main loop</a:t>
            </a:r>
            <a:endParaRPr lang="en-US" sz="20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noRot="1" noChangeAspect="1"/>
          </p:cNvSpPr>
          <p:nvPr>
            <p:ph type="sldImg"/>
          </p:nvPr>
        </p:nvSpPr>
        <p:spPr>
          <a:xfrm>
            <a:off x="1107000" y="812520"/>
            <a:ext cx="5344200" cy="4007880"/>
          </a:xfrm>
          <a:prstGeom prst="rect">
            <a:avLst/>
          </a:prstGeom>
        </p:spPr>
      </p:sp>
      <p:sp>
        <p:nvSpPr>
          <p:cNvPr id="216" name="PlaceHolder 2"/>
          <p:cNvSpPr>
            <a:spLocks noGrp="1"/>
          </p:cNvSpPr>
          <p:nvPr>
            <p:ph type="body"/>
          </p:nvPr>
        </p:nvSpPr>
        <p:spPr>
          <a:xfrm>
            <a:off x="756000" y="5078520"/>
            <a:ext cx="6046560" cy="4809960"/>
          </a:xfrm>
          <a:prstGeom prst="rect">
            <a:avLst/>
          </a:prstGeom>
        </p:spPr>
        <p:txBody>
          <a:bodyPr lIns="0" tIns="0" rIns="0" bIns="0">
            <a:noAutofit/>
          </a:bodyPr>
          <a:lstStyle/>
          <a:p>
            <a:pPr marL="216000" indent="-215280">
              <a:lnSpc>
                <a:spcPct val="100000"/>
              </a:lnSpc>
              <a:tabLst>
                <a:tab pos="0" algn="l"/>
              </a:tabLst>
            </a:pPr>
            <a:r>
              <a:rPr lang="en-US" sz="2000" b="0" strike="noStrike" spc="-1">
                <a:highlight>
                  <a:srgbClr val="FFFFFF"/>
                </a:highlight>
                <a:latin typeface="Arial"/>
              </a:rPr>
              <a:t>Last part of the code sets an LED to light for 30 seconds and then resets the loop.</a:t>
            </a:r>
            <a:endParaRPr lang="en-US" sz="20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noRot="1" noChangeAspect="1"/>
          </p:cNvSpPr>
          <p:nvPr>
            <p:ph type="sldImg"/>
          </p:nvPr>
        </p:nvSpPr>
        <p:spPr>
          <a:xfrm>
            <a:off x="1107000" y="812520"/>
            <a:ext cx="5344200" cy="4007880"/>
          </a:xfrm>
          <a:prstGeom prst="rect">
            <a:avLst/>
          </a:prstGeom>
        </p:spPr>
      </p:sp>
      <p:sp>
        <p:nvSpPr>
          <p:cNvPr id="218" name="PlaceHolder 2"/>
          <p:cNvSpPr>
            <a:spLocks noGrp="1"/>
          </p:cNvSpPr>
          <p:nvPr>
            <p:ph type="body"/>
          </p:nvPr>
        </p:nvSpPr>
        <p:spPr>
          <a:xfrm>
            <a:off x="756000" y="5078520"/>
            <a:ext cx="6046560" cy="4815720"/>
          </a:xfrm>
          <a:prstGeom prst="rect">
            <a:avLst/>
          </a:prstGeom>
        </p:spPr>
        <p:txBody>
          <a:bodyPr lIns="0" tIns="0" rIns="0" bIns="0">
            <a:noAutofit/>
          </a:bodyPr>
          <a:lstStyle/>
          <a:p>
            <a:pPr marL="216000" indent="-215280">
              <a:lnSpc>
                <a:spcPct val="100000"/>
              </a:lnSpc>
              <a:tabLst>
                <a:tab pos="0" algn="l"/>
              </a:tabLst>
            </a:pPr>
            <a:r>
              <a:rPr lang="en-US" sz="2000" b="0" strike="noStrike" spc="-1">
                <a:highlight>
                  <a:srgbClr val="FFFFFF"/>
                </a:highlight>
                <a:latin typeface="Arial"/>
              </a:rPr>
              <a:t>Now for the exciting part! The bench test! Set up the Camera module and Light module anywhere you want and run the program. Test functionality by using your computer connected to VNC to the Door Raspberry Pi and also to the file share on the Magic Mirror. As the PIR engages and detects motion, Pictures that are taken should be replacing the pictures on the Magic Mirror.</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It is important to create unique filenames each time the family pictures are replaced as the mirror module caches the pictures and if the names match, you will have duplicate pictures. Using Datetime allows for a unique naming convention everytime.</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Once you have determined full functionality of the system, you can start dry mounting the modules on the door.</a:t>
            </a:r>
            <a:endParaRPr lang="en-US" sz="20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noRot="1" noChangeAspect="1"/>
          </p:cNvSpPr>
          <p:nvPr>
            <p:ph type="sldImg"/>
          </p:nvPr>
        </p:nvSpPr>
        <p:spPr>
          <a:xfrm>
            <a:off x="1107000" y="812520"/>
            <a:ext cx="5344200" cy="4007880"/>
          </a:xfrm>
          <a:prstGeom prst="rect">
            <a:avLst/>
          </a:prstGeom>
        </p:spPr>
      </p:sp>
      <p:sp>
        <p:nvSpPr>
          <p:cNvPr id="220" name="PlaceHolder 2"/>
          <p:cNvSpPr>
            <a:spLocks noGrp="1"/>
          </p:cNvSpPr>
          <p:nvPr>
            <p:ph type="body"/>
          </p:nvPr>
        </p:nvSpPr>
        <p:spPr>
          <a:xfrm>
            <a:off x="756000" y="5078520"/>
            <a:ext cx="6046560" cy="4815720"/>
          </a:xfrm>
          <a:prstGeom prst="rect">
            <a:avLst/>
          </a:prstGeom>
        </p:spPr>
        <p:txBody>
          <a:bodyPr lIns="0" tIns="0" rIns="0" bIns="0">
            <a:noAutofit/>
          </a:bodyPr>
          <a:lstStyle/>
          <a:p>
            <a:pPr marL="216000" indent="-215280">
              <a:lnSpc>
                <a:spcPct val="100000"/>
              </a:lnSpc>
              <a:tabLst>
                <a:tab pos="0" algn="l"/>
              </a:tabLst>
            </a:pPr>
            <a:r>
              <a:rPr lang="en-US" sz="2000" b="0" strike="noStrike" spc="-1">
                <a:highlight>
                  <a:srgbClr val="FFFFFF"/>
                </a:highlight>
                <a:latin typeface="Arial"/>
              </a:rPr>
              <a:t>An old paper towel roll or cardboard and duct tape can be used to clean up the cables for a smoother look. The ribbon cable can be bent slightly to assist in feeding through the peephole.</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I used command strip velco to attach all the modules.</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Finally test the functionality by starting the program and walking up to the door. The PIR has a 60 sec warm up time which is built into the program at start before the main loop. Sensitivity can be adjusted on the motion sensor itself to a degree. </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On successful install, you should see pictures taken on motion detected and then those pictures displayed on the magic mirror and the appropriate light will turn on for 30 seconds. After the light turns off, the pictures displayed on the mirror will return to default pictures.</a:t>
            </a:r>
            <a:endParaRPr lang="en-US" sz="20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noRot="1" noChangeAspect="1"/>
          </p:cNvSpPr>
          <p:nvPr>
            <p:ph type="sldImg"/>
          </p:nvPr>
        </p:nvSpPr>
        <p:spPr>
          <a:xfrm>
            <a:off x="533880" y="764280"/>
            <a:ext cx="6703920" cy="3771000"/>
          </a:xfrm>
          <a:prstGeom prst="rect">
            <a:avLst/>
          </a:prstGeom>
        </p:spPr>
      </p:sp>
      <p:sp>
        <p:nvSpPr>
          <p:cNvPr id="222" name="PlaceHolder 2"/>
          <p:cNvSpPr>
            <a:spLocks noGrp="1"/>
          </p:cNvSpPr>
          <p:nvPr>
            <p:ph type="body"/>
          </p:nvPr>
        </p:nvSpPr>
        <p:spPr>
          <a:xfrm>
            <a:off x="777240" y="4777560"/>
            <a:ext cx="6217200" cy="4816440"/>
          </a:xfrm>
          <a:prstGeom prst="rect">
            <a:avLst/>
          </a:prstGeom>
        </p:spPr>
        <p:txBody>
          <a:bodyPr lIns="0" tIns="0" rIns="0" bIns="0">
            <a:noAutofit/>
          </a:bodyPr>
          <a:lstStyle/>
          <a:p>
            <a:pPr marL="216000" indent="-216000">
              <a:lnSpc>
                <a:spcPct val="100000"/>
              </a:lnSpc>
            </a:pPr>
            <a:r>
              <a:rPr lang="en-US" sz="2000" b="0" strike="noStrike" spc="-1">
                <a:latin typeface="Arial"/>
              </a:rPr>
              <a:t>The tutorials available for the python-based Face API were limited in scope, for instance looking up images from stream(local files) was not very well explained, so adjustments had to be made from the url-based lookup code.</a:t>
            </a:r>
          </a:p>
          <a:p>
            <a:pPr marL="216000" indent="-216000">
              <a:lnSpc>
                <a:spcPct val="100000"/>
              </a:lnSpc>
            </a:pPr>
            <a:r>
              <a:rPr lang="en-US" sz="2000" b="0" strike="noStrike" spc="-1">
                <a:latin typeface="Arial"/>
              </a:rPr>
              <a:t>The low light in my entryway is an issue I have had for some time, but was a consistent issue in testing the final project. This was overcome by standing farther away, which still allowed the camera to properly identify me.</a:t>
            </a:r>
          </a:p>
          <a:p>
            <a:pPr marL="216000" indent="-216000">
              <a:lnSpc>
                <a:spcPct val="100000"/>
              </a:lnSpc>
            </a:pPr>
            <a:r>
              <a:rPr lang="en-US" sz="2000" b="0" strike="noStrike" spc="-1">
                <a:latin typeface="Arial"/>
              </a:rPr>
              <a:t>The cold windy day caused many false motion readings on my PIR, even with the sensitivity turned all the way down, even passing cars on the street were detected. Not that much of an issue, as it did give me an outside view from the pictures. The biggest downside is that it locks out the recognition during those periods of false positives.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noRot="1" noChangeAspect="1"/>
          </p:cNvSpPr>
          <p:nvPr>
            <p:ph type="sldImg"/>
          </p:nvPr>
        </p:nvSpPr>
        <p:spPr>
          <a:xfrm>
            <a:off x="1107000" y="812520"/>
            <a:ext cx="5344200" cy="4007880"/>
          </a:xfrm>
          <a:prstGeom prst="rect">
            <a:avLst/>
          </a:prstGeom>
        </p:spPr>
      </p:sp>
      <p:sp>
        <p:nvSpPr>
          <p:cNvPr id="192" name="PlaceHolder 2"/>
          <p:cNvSpPr>
            <a:spLocks noGrp="1"/>
          </p:cNvSpPr>
          <p:nvPr>
            <p:ph type="body"/>
          </p:nvPr>
        </p:nvSpPr>
        <p:spPr>
          <a:xfrm>
            <a:off x="756000" y="5078520"/>
            <a:ext cx="6046560" cy="4815720"/>
          </a:xfrm>
          <a:prstGeom prst="rect">
            <a:avLst/>
          </a:prstGeom>
        </p:spPr>
        <p:txBody>
          <a:bodyPr lIns="0" tIns="0" rIns="0" bIns="0">
            <a:noAutofit/>
          </a:bodyPr>
          <a:lstStyle/>
          <a:p>
            <a:pPr marL="216000" indent="-215280">
              <a:lnSpc>
                <a:spcPct val="100000"/>
              </a:lnSpc>
              <a:tabLst>
                <a:tab pos="0" algn="l"/>
              </a:tabLst>
            </a:pPr>
            <a:r>
              <a:rPr lang="en-US" sz="2000" b="0" strike="noStrike" spc="-1">
                <a:highlight>
                  <a:srgbClr val="FFFFFF"/>
                </a:highlight>
                <a:latin typeface="Arial"/>
              </a:rPr>
              <a:t>Installing the modules can be frustrating, because the configuration file is very finicky. The config file for the magic mirror is located at ~/MagicMirror/config/config.js</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Edit it with vim or nano to add the module config information. Especially important is to set the Update interval and the Get interval. Update interval adjusts the time that pictures are shown and Get interval determines how long it waits until it checks the directory for file changes. Setting at 5000 is equivalent to 5 seconds</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Samba file share setup should create a file share from the uploads folder in the Magic Mirror module, if you do not want to set up a password, then set public = yes</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After configuring the Samba server, you must enable it at terminal (sudo systemctl enable smbd)</a:t>
            </a:r>
            <a:endParaRPr lang="en-US"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1107000" y="812520"/>
            <a:ext cx="5344200" cy="4007880"/>
          </a:xfrm>
          <a:prstGeom prst="rect">
            <a:avLst/>
          </a:prstGeom>
        </p:spPr>
      </p:sp>
      <p:sp>
        <p:nvSpPr>
          <p:cNvPr id="194" name="PlaceHolder 2"/>
          <p:cNvSpPr>
            <a:spLocks noGrp="1"/>
          </p:cNvSpPr>
          <p:nvPr>
            <p:ph type="body"/>
          </p:nvPr>
        </p:nvSpPr>
        <p:spPr>
          <a:xfrm>
            <a:off x="756000" y="5078520"/>
            <a:ext cx="6046560" cy="4809960"/>
          </a:xfrm>
          <a:prstGeom prst="rect">
            <a:avLst/>
          </a:prstGeom>
        </p:spPr>
        <p:txBody>
          <a:bodyPr lIns="0" tIns="0" rIns="0" bIns="0">
            <a:noAutofit/>
          </a:bodyPr>
          <a:lstStyle/>
          <a:p>
            <a:pPr marL="216000" indent="-215280">
              <a:lnSpc>
                <a:spcPct val="100000"/>
              </a:lnSpc>
              <a:tabLst>
                <a:tab pos="0" algn="l"/>
              </a:tabLst>
            </a:pPr>
            <a:r>
              <a:rPr lang="en-US" sz="2000" b="0" strike="noStrike" spc="-1">
                <a:highlight>
                  <a:srgbClr val="FFFFFF"/>
                </a:highlight>
                <a:latin typeface="Arial"/>
              </a:rPr>
              <a:t>Prototype the LED setup using a breadboard placing the LEDs with a common ground and individual 330 Ohm resistors leading to an input. Test this using some basic Python Code using the gpiozero module to import LEDs and set them up to light up or flash.</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After prototyping and ensuring functionality, optionally cut 2 holes in an egg carton to create light reflectors  and solder 330 Ohm resistors to the positive side of each LED. Then solder the grounds to a common wire by splicing them together. Use heat shrink tubing and electrical tape to insulate the soldered connections.</a:t>
            </a:r>
            <a:endParaRPr lang="en-US"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noRot="1" noChangeAspect="1"/>
          </p:cNvSpPr>
          <p:nvPr>
            <p:ph type="sldImg"/>
          </p:nvPr>
        </p:nvSpPr>
        <p:spPr>
          <a:xfrm>
            <a:off x="1107000" y="812520"/>
            <a:ext cx="5344200" cy="4007880"/>
          </a:xfrm>
          <a:prstGeom prst="rect">
            <a:avLst/>
          </a:prstGeom>
        </p:spPr>
      </p:sp>
      <p:sp>
        <p:nvSpPr>
          <p:cNvPr id="196" name="PlaceHolder 2"/>
          <p:cNvSpPr>
            <a:spLocks noGrp="1"/>
          </p:cNvSpPr>
          <p:nvPr>
            <p:ph type="body"/>
          </p:nvPr>
        </p:nvSpPr>
        <p:spPr>
          <a:xfrm>
            <a:off x="756000" y="5078520"/>
            <a:ext cx="6046560" cy="4809960"/>
          </a:xfrm>
          <a:prstGeom prst="rect">
            <a:avLst/>
          </a:prstGeom>
        </p:spPr>
        <p:txBody>
          <a:bodyPr lIns="0" tIns="0" rIns="0" bIns="0">
            <a:noAutofit/>
          </a:bodyPr>
          <a:lstStyle/>
          <a:p>
            <a:pPr marL="216000" indent="-215280">
              <a:lnSpc>
                <a:spcPct val="100000"/>
              </a:lnSpc>
              <a:tabLst>
                <a:tab pos="0" algn="l"/>
              </a:tabLst>
            </a:pPr>
            <a:r>
              <a:rPr lang="en-US" sz="2000" b="0" strike="noStrike" spc="-1">
                <a:highlight>
                  <a:srgbClr val="FFFFFF"/>
                </a:highlight>
                <a:latin typeface="Arial"/>
              </a:rPr>
              <a:t>Using a small cardboard box, make 2 cutouts to accommodate the motion sensor and the camera. These can be fixed in placed with staples or small nuts and bolts. Feed the ribbon cable and wires out of the box through a slit in the box. Duct tape makes cleaning up and decorating easy!</a:t>
            </a:r>
            <a:endParaRPr lang="en-US"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noRot="1" noChangeAspect="1"/>
          </p:cNvSpPr>
          <p:nvPr>
            <p:ph type="sldImg"/>
          </p:nvPr>
        </p:nvSpPr>
        <p:spPr>
          <a:xfrm>
            <a:off x="1107000" y="812520"/>
            <a:ext cx="5344200" cy="4007880"/>
          </a:xfrm>
          <a:prstGeom prst="rect">
            <a:avLst/>
          </a:prstGeom>
        </p:spPr>
      </p:sp>
      <p:sp>
        <p:nvSpPr>
          <p:cNvPr id="198" name="PlaceHolder 2"/>
          <p:cNvSpPr>
            <a:spLocks noGrp="1"/>
          </p:cNvSpPr>
          <p:nvPr>
            <p:ph type="body"/>
          </p:nvPr>
        </p:nvSpPr>
        <p:spPr>
          <a:xfrm>
            <a:off x="756000" y="5078520"/>
            <a:ext cx="6046560" cy="5099040"/>
          </a:xfrm>
          <a:prstGeom prst="rect">
            <a:avLst/>
          </a:prstGeom>
        </p:spPr>
        <p:txBody>
          <a:bodyPr lIns="0" tIns="0" rIns="0" bIns="0">
            <a:noAutofit/>
          </a:bodyPr>
          <a:lstStyle/>
          <a:p>
            <a:pPr marL="216000" indent="-215280">
              <a:lnSpc>
                <a:spcPct val="100000"/>
              </a:lnSpc>
              <a:tabLst>
                <a:tab pos="0" algn="l"/>
              </a:tabLst>
            </a:pPr>
            <a:r>
              <a:rPr lang="en-US" sz="2000" b="0" strike="noStrike" spc="-1">
                <a:highlight>
                  <a:srgbClr val="FFFFFF"/>
                </a:highlight>
                <a:latin typeface="Arial"/>
              </a:rPr>
              <a:t>After creating an Azure account, sign in to the portal and click on the create resource at the top left of the screen.</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On the next screen type Face in the search box to find the Face API. </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On the Face API page, click create and follow the prompts, you can create a resource group here for the service if you don’t already have one, but make sure that names are unique.</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Select the appropriate region that is closest to your location.</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Then select a pricing tier. Initial sign ups get a credit so I recommend the standard tier so you don’t have to worry about API calls being rejected because of time constraints.</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After creating the resource look for the API key and End point url, you will need this for the code portion.</a:t>
            </a:r>
            <a:endParaRPr lang="en-US" sz="20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1107000" y="812520"/>
            <a:ext cx="5344200" cy="4007880"/>
          </a:xfrm>
          <a:prstGeom prst="rect">
            <a:avLst/>
          </a:prstGeom>
        </p:spPr>
      </p:sp>
      <p:sp>
        <p:nvSpPr>
          <p:cNvPr id="200" name="PlaceHolder 2"/>
          <p:cNvSpPr>
            <a:spLocks noGrp="1"/>
          </p:cNvSpPr>
          <p:nvPr>
            <p:ph type="body"/>
          </p:nvPr>
        </p:nvSpPr>
        <p:spPr>
          <a:xfrm>
            <a:off x="756000" y="5078520"/>
            <a:ext cx="6046560" cy="4815720"/>
          </a:xfrm>
          <a:prstGeom prst="rect">
            <a:avLst/>
          </a:prstGeom>
        </p:spPr>
        <p:txBody>
          <a:bodyPr lIns="0" tIns="0" rIns="0" bIns="0">
            <a:noAutofit/>
          </a:bodyPr>
          <a:lstStyle/>
          <a:p>
            <a:pPr marL="216000" indent="-215280">
              <a:lnSpc>
                <a:spcPct val="100000"/>
              </a:lnSpc>
              <a:tabLst>
                <a:tab pos="0" algn="l"/>
              </a:tabLst>
            </a:pPr>
            <a:r>
              <a:rPr lang="en-US" sz="2000" b="0" strike="noStrike" spc="-1">
                <a:highlight>
                  <a:srgbClr val="FFFFFF"/>
                </a:highlight>
                <a:latin typeface="Arial"/>
              </a:rPr>
              <a:t>One of the easiest ways to auto-mount in linux is to make use of the mount file type in SystemD. This avoids messing with the FSTAB file.</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Create a file in the //etc/systemd/system/ directory with .mount following the name you choose. Remember the name because you have to enable it though systemctl later.</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Ensure that you replace the *** with the user name and password you set up with you created the share on the magic mirror. Delete those parts if you are making a share that is public. Make sure the IP address matches the IP for your Magic Mirror.</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Following file creation, open a terminal and type:</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sudo systemctl enable </a:t>
            </a:r>
            <a:r>
              <a:rPr lang="en-US" sz="2000" b="1" strike="noStrike" spc="-1">
                <a:highlight>
                  <a:srgbClr val="FFFFFF"/>
                </a:highlight>
                <a:latin typeface="Arial"/>
              </a:rPr>
              <a:t>mountfilename</a:t>
            </a:r>
            <a:r>
              <a:rPr lang="en-US" sz="2000" b="0" strike="noStrike" spc="-1">
                <a:highlight>
                  <a:srgbClr val="FFFFFF"/>
                </a:highlight>
                <a:latin typeface="Arial"/>
              </a:rPr>
              <a:t>.mount</a:t>
            </a: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Make sure after reboot, that the upload directory from the Magic Mirror is mounted to the ~/PiDoorCamera directory</a:t>
            </a:r>
            <a:endParaRPr lang="en-US" sz="2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noRot="1" noChangeAspect="1"/>
          </p:cNvSpPr>
          <p:nvPr>
            <p:ph type="sldImg"/>
          </p:nvPr>
        </p:nvSpPr>
        <p:spPr>
          <a:xfrm>
            <a:off x="533880" y="764280"/>
            <a:ext cx="6703560" cy="3770640"/>
          </a:xfrm>
          <a:prstGeom prst="rect">
            <a:avLst/>
          </a:prstGeom>
        </p:spPr>
      </p:sp>
      <p:sp>
        <p:nvSpPr>
          <p:cNvPr id="202" name="PlaceHolder 2"/>
          <p:cNvSpPr>
            <a:spLocks noGrp="1"/>
          </p:cNvSpPr>
          <p:nvPr>
            <p:ph type="body"/>
          </p:nvPr>
        </p:nvSpPr>
        <p:spPr>
          <a:xfrm>
            <a:off x="777240" y="4777560"/>
            <a:ext cx="6216840" cy="4525200"/>
          </a:xfrm>
          <a:prstGeom prst="rect">
            <a:avLst/>
          </a:prstGeom>
        </p:spPr>
        <p:txBody>
          <a:bodyPr lIns="0" tIns="0" rIns="0" bIns="0">
            <a:noAutofit/>
          </a:bodyPr>
          <a:lstStyle/>
          <a:p>
            <a:pPr marL="216000" indent="-215640">
              <a:lnSpc>
                <a:spcPct val="100000"/>
              </a:lnSpc>
              <a:tabLst>
                <a:tab pos="0" algn="l"/>
              </a:tabLst>
            </a:pPr>
            <a:r>
              <a:rPr lang="en-US" sz="2000" b="0" strike="noStrike" spc="-1">
                <a:latin typeface="Arial"/>
              </a:rPr>
              <a:t>The essential part of this step is to do the pip install of azure-cognitiveservices-vision-face</a:t>
            </a:r>
          </a:p>
          <a:p>
            <a:pPr marL="216000" indent="-215640">
              <a:lnSpc>
                <a:spcPct val="100000"/>
              </a:lnSpc>
              <a:tabLst>
                <a:tab pos="0" algn="l"/>
              </a:tabLst>
            </a:pPr>
            <a:r>
              <a:rPr lang="en-US" sz="2000" b="0" strike="noStrike" spc="-1">
                <a:latin typeface="Arial"/>
              </a:rPr>
              <a:t>Depending on your setup, you may have to install some other non-essential modules for the code provided here to work.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noRot="1" noChangeAspect="1"/>
          </p:cNvSpPr>
          <p:nvPr>
            <p:ph type="sldImg"/>
          </p:nvPr>
        </p:nvSpPr>
        <p:spPr>
          <a:xfrm>
            <a:off x="1107000" y="812520"/>
            <a:ext cx="5344200" cy="4007880"/>
          </a:xfrm>
          <a:prstGeom prst="rect">
            <a:avLst/>
          </a:prstGeom>
        </p:spPr>
      </p:sp>
      <p:sp>
        <p:nvSpPr>
          <p:cNvPr id="204" name="PlaceHolder 2"/>
          <p:cNvSpPr>
            <a:spLocks noGrp="1"/>
          </p:cNvSpPr>
          <p:nvPr>
            <p:ph type="body"/>
          </p:nvPr>
        </p:nvSpPr>
        <p:spPr>
          <a:xfrm>
            <a:off x="756000" y="5078520"/>
            <a:ext cx="6046560" cy="4809960"/>
          </a:xfrm>
          <a:prstGeom prst="rect">
            <a:avLst/>
          </a:prstGeom>
        </p:spPr>
        <p:txBody>
          <a:bodyPr lIns="0" tIns="0" rIns="0" bIns="0">
            <a:noAutofit/>
          </a:bodyPr>
          <a:lstStyle/>
          <a:p>
            <a:pPr marL="216000" indent="-215280">
              <a:lnSpc>
                <a:spcPct val="100000"/>
              </a:lnSpc>
              <a:tabLst>
                <a:tab pos="0" algn="l"/>
              </a:tabLst>
            </a:pPr>
            <a:r>
              <a:rPr lang="en-US" sz="2000" b="0" strike="noStrike" spc="-1">
                <a:highlight>
                  <a:srgbClr val="FFFFFF"/>
                </a:highlight>
                <a:latin typeface="Arial"/>
              </a:rPr>
              <a:t>This program only has functions, test each one by adding the name of the function followed my ().</a:t>
            </a:r>
            <a:endParaRPr lang="en-US" sz="2000" b="0" strike="noStrike" spc="-1">
              <a:latin typeface="Arial"/>
            </a:endParaRPr>
          </a:p>
          <a:p>
            <a:pPr marL="216000" indent="-215280">
              <a:lnSpc>
                <a:spcPct val="100000"/>
              </a:lnSpc>
              <a:tabLst>
                <a:tab pos="0" algn="l"/>
              </a:tabLst>
            </a:pP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For example: </a:t>
            </a:r>
            <a:endParaRPr lang="en-US" sz="2000" b="0" strike="noStrike" spc="-1">
              <a:latin typeface="Arial"/>
            </a:endParaRPr>
          </a:p>
          <a:p>
            <a:pPr marL="216000" indent="-215280">
              <a:lnSpc>
                <a:spcPct val="100000"/>
              </a:lnSpc>
              <a:tabLst>
                <a:tab pos="0" algn="l"/>
              </a:tabLst>
            </a:pP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 replacePicture()</a:t>
            </a:r>
            <a:endParaRPr lang="en-US" sz="2000" b="0" strike="noStrike" spc="-1">
              <a:latin typeface="Arial"/>
            </a:endParaRPr>
          </a:p>
          <a:p>
            <a:pPr marL="216000" indent="-215280">
              <a:lnSpc>
                <a:spcPct val="100000"/>
              </a:lnSpc>
              <a:tabLst>
                <a:tab pos="0" algn="l"/>
              </a:tabLst>
            </a:pP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 Or </a:t>
            </a:r>
            <a:endParaRPr lang="en-US" sz="2000" b="0" strike="noStrike" spc="-1">
              <a:latin typeface="Arial"/>
            </a:endParaRPr>
          </a:p>
          <a:p>
            <a:pPr marL="216000" indent="-215280">
              <a:lnSpc>
                <a:spcPct val="100000"/>
              </a:lnSpc>
              <a:tabLst>
                <a:tab pos="0" algn="l"/>
              </a:tabLst>
            </a:pP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 deletePictures()</a:t>
            </a:r>
            <a:endParaRPr lang="en-US" sz="2000" b="0" strike="noStrike" spc="-1">
              <a:latin typeface="Arial"/>
            </a:endParaRPr>
          </a:p>
          <a:p>
            <a:pPr marL="216000" indent="-215280">
              <a:lnSpc>
                <a:spcPct val="100000"/>
              </a:lnSpc>
              <a:tabLst>
                <a:tab pos="0" algn="l"/>
              </a:tabLst>
            </a:pPr>
            <a:endParaRPr lang="en-US" sz="20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1107000" y="812520"/>
            <a:ext cx="5344200" cy="4007880"/>
          </a:xfrm>
          <a:prstGeom prst="rect">
            <a:avLst/>
          </a:prstGeom>
        </p:spPr>
      </p:sp>
      <p:sp>
        <p:nvSpPr>
          <p:cNvPr id="206" name="PlaceHolder 2"/>
          <p:cNvSpPr>
            <a:spLocks noGrp="1"/>
          </p:cNvSpPr>
          <p:nvPr>
            <p:ph type="body"/>
          </p:nvPr>
        </p:nvSpPr>
        <p:spPr>
          <a:xfrm>
            <a:off x="756000" y="5078520"/>
            <a:ext cx="6046560" cy="4809960"/>
          </a:xfrm>
          <a:prstGeom prst="rect">
            <a:avLst/>
          </a:prstGeom>
        </p:spPr>
        <p:txBody>
          <a:bodyPr lIns="0" tIns="0" rIns="0" bIns="0">
            <a:noAutofit/>
          </a:bodyPr>
          <a:lstStyle/>
          <a:p>
            <a:pPr marL="216000" indent="-215280">
              <a:lnSpc>
                <a:spcPct val="100000"/>
              </a:lnSpc>
              <a:tabLst>
                <a:tab pos="0" algn="l"/>
              </a:tabLst>
            </a:pPr>
            <a:r>
              <a:rPr lang="en-US" sz="2000" b="0" strike="noStrike" spc="-1">
                <a:highlight>
                  <a:srgbClr val="FFFFFF"/>
                </a:highlight>
                <a:latin typeface="Arial"/>
              </a:rPr>
              <a:t>Create this program to obscure your API Key and Endpoint. Insert your personal information here.</a:t>
            </a:r>
            <a:endParaRPr lang="en-US" sz="2000" b="0" strike="noStrike" spc="-1">
              <a:latin typeface="Arial"/>
            </a:endParaRPr>
          </a:p>
          <a:p>
            <a:pPr marL="216000" indent="-215280">
              <a:lnSpc>
                <a:spcPct val="100000"/>
              </a:lnSpc>
              <a:tabLst>
                <a:tab pos="0" algn="l"/>
              </a:tabLst>
            </a:pPr>
            <a:endParaRPr lang="en-US" sz="2000" b="0" strike="noStrike" spc="-1">
              <a:latin typeface="Arial"/>
            </a:endParaRPr>
          </a:p>
          <a:p>
            <a:pPr marL="216000" indent="-215280">
              <a:lnSpc>
                <a:spcPct val="100000"/>
              </a:lnSpc>
              <a:tabLst>
                <a:tab pos="0" algn="l"/>
              </a:tabLst>
            </a:pPr>
            <a:r>
              <a:rPr lang="en-US" sz="2000" b="0" strike="noStrike" spc="-1">
                <a:highlight>
                  <a:srgbClr val="FFFFFF"/>
                </a:highlight>
                <a:latin typeface="Arial"/>
              </a:rPr>
              <a:t>NOTE: Face API supplies 2 Keys, but you only need one, you can choose whichever one you want, the second is just for redundancy to provide high availability in case you need to re-provision your keys</a:t>
            </a:r>
            <a:endParaRPr lang="en-US"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44"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46"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48"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49"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226080"/>
            <a:ext cx="9071640" cy="4386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5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55"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5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5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59"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6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6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63"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6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70"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71"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73"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77"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78"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84"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86"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88"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504000" y="226080"/>
            <a:ext cx="9071640" cy="4386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9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94"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95"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9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9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99"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10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03"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105"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10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113"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114"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115"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116"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117"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118"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1640" cy="4386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1640" cy="946080"/>
          </a:xfrm>
          <a:prstGeom prst="rect">
            <a:avLst/>
          </a:prstGeom>
        </p:spPr>
        <p:txBody>
          <a:bodyPr lIns="0" tIns="0" rIns="0" bIns="0" anchor="ctr">
            <a:noAutofit/>
          </a:bodyPr>
          <a:lstStyle/>
          <a:p>
            <a:pPr algn="ctr"/>
            <a:endParaRPr lang="en-US" sz="4400" b="0" strike="noStrike" spc="-1">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ustomShape 1"/>
          <p:cNvSpPr/>
          <p:nvPr/>
        </p:nvSpPr>
        <p:spPr>
          <a:xfrm flipH="1" flipV="1">
            <a:off x="-1440" y="4498560"/>
            <a:ext cx="10078920" cy="1168920"/>
          </a:xfrm>
          <a:prstGeom prst="flowChartDocument">
            <a:avLst/>
          </a:prstGeom>
          <a:gradFill rotWithShape="0">
            <a:gsLst>
              <a:gs pos="0">
                <a:srgbClr val="77CAEE"/>
              </a:gs>
              <a:gs pos="100000">
                <a:srgbClr val="009BDD"/>
              </a:gs>
            </a:gsLst>
            <a:lin ang="0"/>
          </a:gradFill>
          <a:ln w="18000">
            <a:noFill/>
          </a:ln>
          <a:effectLst>
            <a:outerShdw dist="10800" dir="5400000">
              <a:srgbClr val="009BDD"/>
            </a:outerShdw>
          </a:effectLst>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504000" y="226080"/>
            <a:ext cx="9071640" cy="94608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2" name="PlaceHolder 3"/>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CustomShape 1"/>
          <p:cNvSpPr/>
          <p:nvPr/>
        </p:nvSpPr>
        <p:spPr>
          <a:xfrm>
            <a:off x="0" y="0"/>
            <a:ext cx="10075680" cy="718920"/>
          </a:xfrm>
          <a:prstGeom prst="rect">
            <a:avLst/>
          </a:prstGeom>
          <a:gradFill rotWithShape="0">
            <a:gsLst>
              <a:gs pos="0">
                <a:srgbClr val="77CAEE"/>
              </a:gs>
              <a:gs pos="100000">
                <a:srgbClr val="009BDD"/>
              </a:gs>
            </a:gsLst>
            <a:lin ang="10800000"/>
          </a:gradFill>
          <a:ln w="18000">
            <a:noFill/>
          </a:ln>
          <a:effectLst>
            <a:outerShdw dist="10800" dir="5400000">
              <a:srgbClr val="009BDD"/>
            </a:outerShdw>
          </a:effectLst>
        </p:spPr>
        <p:style>
          <a:lnRef idx="0">
            <a:scrgbClr r="0" g="0" b="0"/>
          </a:lnRef>
          <a:fillRef idx="0">
            <a:scrgbClr r="0" g="0" b="0"/>
          </a:fillRef>
          <a:effectRef idx="0">
            <a:scrgbClr r="0" g="0" b="0"/>
          </a:effectRef>
          <a:fontRef idx="minor"/>
        </p:style>
      </p:sp>
      <p:sp>
        <p:nvSpPr>
          <p:cNvPr id="40" name="CustomShape 2"/>
          <p:cNvSpPr/>
          <p:nvPr/>
        </p:nvSpPr>
        <p:spPr>
          <a:xfrm>
            <a:off x="3240" y="5040000"/>
            <a:ext cx="10075680" cy="630360"/>
          </a:xfrm>
          <a:prstGeom prst="rect">
            <a:avLst/>
          </a:prstGeom>
          <a:gradFill rotWithShape="0">
            <a:gsLst>
              <a:gs pos="0">
                <a:srgbClr val="77CAEE"/>
              </a:gs>
              <a:gs pos="100000">
                <a:srgbClr val="009BDD"/>
              </a:gs>
            </a:gsLst>
            <a:lin ang="10800000"/>
          </a:gradFill>
          <a:ln w="18000">
            <a:noFill/>
          </a:ln>
          <a:effectLst>
            <a:outerShdw dist="10800" dir="5400000">
              <a:srgbClr val="009BDD"/>
            </a:outerShdw>
          </a:effectLst>
        </p:spPr>
        <p:style>
          <a:lnRef idx="0">
            <a:scrgbClr r="0" g="0" b="0"/>
          </a:lnRef>
          <a:fillRef idx="0">
            <a:scrgbClr r="0" g="0" b="0"/>
          </a:fillRef>
          <a:effectRef idx="0">
            <a:scrgbClr r="0" g="0" b="0"/>
          </a:effectRef>
          <a:fontRef idx="minor"/>
        </p:style>
      </p:sp>
      <p:sp>
        <p:nvSpPr>
          <p:cNvPr id="41" name="PlaceHolder 3"/>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2" name="PlaceHolder 4"/>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CustomShape 1"/>
          <p:cNvSpPr/>
          <p:nvPr/>
        </p:nvSpPr>
        <p:spPr>
          <a:xfrm>
            <a:off x="0" y="0"/>
            <a:ext cx="10075680" cy="718920"/>
          </a:xfrm>
          <a:prstGeom prst="rect">
            <a:avLst/>
          </a:prstGeom>
          <a:gradFill rotWithShape="0">
            <a:gsLst>
              <a:gs pos="0">
                <a:srgbClr val="77CAEE"/>
              </a:gs>
              <a:gs pos="100000">
                <a:srgbClr val="009BDD"/>
              </a:gs>
            </a:gsLst>
            <a:lin ang="10800000"/>
          </a:gradFill>
          <a:ln w="18000">
            <a:noFill/>
          </a:ln>
          <a:effectLst>
            <a:outerShdw dist="10800" dir="5400000">
              <a:srgbClr val="009BDD"/>
            </a:outerShdw>
          </a:effectLst>
        </p:spPr>
        <p:style>
          <a:lnRef idx="0">
            <a:scrgbClr r="0" g="0" b="0"/>
          </a:lnRef>
          <a:fillRef idx="0">
            <a:scrgbClr r="0" g="0" b="0"/>
          </a:fillRef>
          <a:effectRef idx="0">
            <a:scrgbClr r="0" g="0" b="0"/>
          </a:effectRef>
          <a:fontRef idx="minor"/>
        </p:style>
      </p:sp>
      <p:sp>
        <p:nvSpPr>
          <p:cNvPr id="80" name="CustomShape 2"/>
          <p:cNvSpPr/>
          <p:nvPr/>
        </p:nvSpPr>
        <p:spPr>
          <a:xfrm>
            <a:off x="3240" y="5040000"/>
            <a:ext cx="10075680" cy="630360"/>
          </a:xfrm>
          <a:prstGeom prst="rect">
            <a:avLst/>
          </a:prstGeom>
          <a:gradFill rotWithShape="0">
            <a:gsLst>
              <a:gs pos="0">
                <a:srgbClr val="77CAEE"/>
              </a:gs>
              <a:gs pos="100000">
                <a:srgbClr val="009BDD"/>
              </a:gs>
            </a:gsLst>
            <a:lin ang="10800000"/>
          </a:gradFill>
          <a:ln w="18000">
            <a:noFill/>
          </a:ln>
          <a:effectLst>
            <a:outerShdw dist="10800" dir="5400000">
              <a:srgbClr val="009BDD"/>
            </a:outerShdw>
          </a:effectLst>
        </p:spPr>
        <p:style>
          <a:lnRef idx="0">
            <a:scrgbClr r="0" g="0" b="0"/>
          </a:lnRef>
          <a:fillRef idx="0">
            <a:scrgbClr r="0" g="0" b="0"/>
          </a:fillRef>
          <a:effectRef idx="0">
            <a:scrgbClr r="0" g="0" b="0"/>
          </a:effectRef>
          <a:fontRef idx="minor"/>
        </p:style>
      </p:sp>
      <p:sp>
        <p:nvSpPr>
          <p:cNvPr id="81" name="PlaceHolder 3"/>
          <p:cNvSpPr>
            <a:spLocks noGrp="1"/>
          </p:cNvSpPr>
          <p:nvPr>
            <p:ph type="title"/>
          </p:nvPr>
        </p:nvSpPr>
        <p:spPr>
          <a:xfrm>
            <a:off x="504000" y="226080"/>
            <a:ext cx="9071640" cy="94608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82" name="PlaceHolder 4"/>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icrosoftDocs/ai-fundamentals"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0" y="1620000"/>
            <a:ext cx="8998920" cy="1078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300" b="0" strike="noStrike" spc="-1">
                <a:solidFill>
                  <a:srgbClr val="DD4100"/>
                </a:solidFill>
                <a:latin typeface="Arial"/>
                <a:ea typeface="DejaVu Sans"/>
              </a:rPr>
              <a:t>Door Peep Hole Camera</a:t>
            </a:r>
            <a:br/>
            <a:r>
              <a:rPr lang="en-US" sz="3300" b="0" strike="noStrike" spc="-1">
                <a:solidFill>
                  <a:srgbClr val="DD4100"/>
                </a:solidFill>
                <a:latin typeface="Arial"/>
                <a:ea typeface="DejaVu Sans"/>
              </a:rPr>
              <a:t>with Facial Recognition</a:t>
            </a:r>
            <a:endParaRPr lang="en-US" sz="3300" b="0" strike="noStrike" spc="-1">
              <a:latin typeface="Arial"/>
            </a:endParaRPr>
          </a:p>
        </p:txBody>
      </p:sp>
      <p:sp>
        <p:nvSpPr>
          <p:cNvPr id="126" name="CustomShape 2"/>
          <p:cNvSpPr/>
          <p:nvPr/>
        </p:nvSpPr>
        <p:spPr>
          <a:xfrm>
            <a:off x="4800600" y="3200400"/>
            <a:ext cx="38858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latin typeface="Arial"/>
              </a:rPr>
              <a:t>By: Daniel Wild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360000" y="180000"/>
            <a:ext cx="9358920" cy="47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300" b="0" strike="noStrike" spc="-1">
                <a:solidFill>
                  <a:srgbClr val="FFFFFF"/>
                </a:solidFill>
                <a:latin typeface="Arial"/>
                <a:ea typeface="DejaVu Sans"/>
              </a:rPr>
              <a:t>Test code for Replacing family pictures</a:t>
            </a:r>
            <a:endParaRPr lang="en-US" sz="3300" b="0" strike="noStrike" spc="-1">
              <a:latin typeface="Arial"/>
            </a:endParaRPr>
          </a:p>
        </p:txBody>
      </p:sp>
      <p:pic>
        <p:nvPicPr>
          <p:cNvPr id="162" name="Picture 161"/>
          <p:cNvPicPr/>
          <p:nvPr/>
        </p:nvPicPr>
        <p:blipFill>
          <a:blip r:embed="rId3"/>
          <a:stretch/>
        </p:blipFill>
        <p:spPr>
          <a:xfrm>
            <a:off x="1828800" y="1143000"/>
            <a:ext cx="5708880" cy="3598920"/>
          </a:xfrm>
          <a:prstGeom prst="rect">
            <a:avLst/>
          </a:prstGeom>
          <a:ln w="1800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360000" y="180000"/>
            <a:ext cx="9358920" cy="47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300" b="0" strike="noStrike" spc="-1">
                <a:solidFill>
                  <a:srgbClr val="FFFFFF"/>
                </a:solidFill>
                <a:latin typeface="Arial"/>
                <a:ea typeface="DejaVu Sans"/>
              </a:rPr>
              <a:t>Create Program to Hold Keys</a:t>
            </a:r>
            <a:endParaRPr lang="en-US" sz="3300" b="0" strike="noStrike" spc="-1">
              <a:latin typeface="Arial"/>
            </a:endParaRPr>
          </a:p>
        </p:txBody>
      </p:sp>
      <p:pic>
        <p:nvPicPr>
          <p:cNvPr id="164" name="Picture 163"/>
          <p:cNvPicPr/>
          <p:nvPr/>
        </p:nvPicPr>
        <p:blipFill>
          <a:blip r:embed="rId3"/>
          <a:stretch/>
        </p:blipFill>
        <p:spPr>
          <a:xfrm>
            <a:off x="360000" y="2001960"/>
            <a:ext cx="9358920" cy="1755000"/>
          </a:xfrm>
          <a:prstGeom prst="rect">
            <a:avLst/>
          </a:prstGeom>
          <a:ln w="1800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360000" y="180000"/>
            <a:ext cx="9358920" cy="47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300" b="0" strike="noStrike" spc="-1">
                <a:solidFill>
                  <a:srgbClr val="FFFFFF"/>
                </a:solidFill>
                <a:latin typeface="Arial"/>
                <a:ea typeface="DejaVu Sans"/>
              </a:rPr>
              <a:t>Create Person Group</a:t>
            </a:r>
            <a:endParaRPr lang="en-US" sz="3300" b="0" strike="noStrike" spc="-1">
              <a:latin typeface="Arial"/>
            </a:endParaRPr>
          </a:p>
        </p:txBody>
      </p:sp>
      <p:pic>
        <p:nvPicPr>
          <p:cNvPr id="166" name="Picture 165"/>
          <p:cNvPicPr/>
          <p:nvPr/>
        </p:nvPicPr>
        <p:blipFill>
          <a:blip r:embed="rId3"/>
          <a:stretch/>
        </p:blipFill>
        <p:spPr>
          <a:xfrm>
            <a:off x="1000800" y="658080"/>
            <a:ext cx="7456320" cy="4410360"/>
          </a:xfrm>
          <a:prstGeom prst="rect">
            <a:avLst/>
          </a:prstGeom>
          <a:ln w="1800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360000" y="180000"/>
            <a:ext cx="9358920" cy="47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300" b="0" strike="noStrike" spc="-1">
                <a:solidFill>
                  <a:srgbClr val="FFFFFF"/>
                </a:solidFill>
                <a:latin typeface="Arial"/>
                <a:ea typeface="DejaVu Sans"/>
              </a:rPr>
              <a:t>Train person group</a:t>
            </a:r>
            <a:endParaRPr lang="en-US" sz="3300" b="0" strike="noStrike" spc="-1">
              <a:latin typeface="Arial"/>
            </a:endParaRPr>
          </a:p>
        </p:txBody>
      </p:sp>
      <p:pic>
        <p:nvPicPr>
          <p:cNvPr id="168" name="Picture 167"/>
          <p:cNvPicPr/>
          <p:nvPr/>
        </p:nvPicPr>
        <p:blipFill>
          <a:blip r:embed="rId3" cstate="screen">
            <a:extLst>
              <a:ext uri="{28A0092B-C50C-407E-A947-70E740481C1C}">
                <a14:useLocalDpi xmlns:a14="http://schemas.microsoft.com/office/drawing/2010/main"/>
              </a:ext>
            </a:extLst>
          </a:blip>
          <a:srcRect/>
          <a:stretch/>
        </p:blipFill>
        <p:spPr>
          <a:xfrm>
            <a:off x="0" y="743400"/>
            <a:ext cx="5027760" cy="4056120"/>
          </a:xfrm>
          <a:prstGeom prst="rect">
            <a:avLst/>
          </a:prstGeom>
          <a:ln w="18000">
            <a:noFill/>
          </a:ln>
        </p:spPr>
      </p:pic>
      <p:pic>
        <p:nvPicPr>
          <p:cNvPr id="169" name="Picture 168"/>
          <p:cNvPicPr/>
          <p:nvPr/>
        </p:nvPicPr>
        <p:blipFill>
          <a:blip r:embed="rId4" cstate="screen">
            <a:extLst>
              <a:ext uri="{28A0092B-C50C-407E-A947-70E740481C1C}">
                <a14:useLocalDpi xmlns:a14="http://schemas.microsoft.com/office/drawing/2010/main"/>
              </a:ext>
            </a:extLst>
          </a:blip>
          <a:stretch/>
        </p:blipFill>
        <p:spPr>
          <a:xfrm>
            <a:off x="5091840" y="1612800"/>
            <a:ext cx="4890240" cy="2742120"/>
          </a:xfrm>
          <a:prstGeom prst="rect">
            <a:avLst/>
          </a:prstGeom>
          <a:ln w="1800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360000" y="180000"/>
            <a:ext cx="9358920" cy="47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300" b="0" strike="noStrike" spc="-1">
                <a:solidFill>
                  <a:srgbClr val="FFFFFF"/>
                </a:solidFill>
                <a:latin typeface="Arial"/>
                <a:ea typeface="DejaVu Sans"/>
              </a:rPr>
              <a:t>Main Program Code part 1</a:t>
            </a:r>
            <a:endParaRPr lang="en-US" sz="3300" b="0" strike="noStrike" spc="-1">
              <a:latin typeface="Arial"/>
            </a:endParaRPr>
          </a:p>
        </p:txBody>
      </p:sp>
      <p:pic>
        <p:nvPicPr>
          <p:cNvPr id="171" name="Picture 170"/>
          <p:cNvPicPr/>
          <p:nvPr/>
        </p:nvPicPr>
        <p:blipFill>
          <a:blip r:embed="rId3"/>
          <a:stretch/>
        </p:blipFill>
        <p:spPr>
          <a:xfrm>
            <a:off x="1579320" y="914400"/>
            <a:ext cx="6420600" cy="4056120"/>
          </a:xfrm>
          <a:prstGeom prst="rect">
            <a:avLst/>
          </a:prstGeom>
          <a:ln w="1800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360000" y="180000"/>
            <a:ext cx="9358920" cy="47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300" b="0" strike="noStrike" spc="-1">
                <a:solidFill>
                  <a:srgbClr val="FFFFFF"/>
                </a:solidFill>
                <a:latin typeface="Arial"/>
                <a:ea typeface="DejaVu Sans"/>
              </a:rPr>
              <a:t>Main Program part 2</a:t>
            </a:r>
            <a:endParaRPr lang="en-US" sz="3300" b="0" strike="noStrike" spc="-1">
              <a:latin typeface="Arial"/>
            </a:endParaRPr>
          </a:p>
        </p:txBody>
      </p:sp>
      <p:pic>
        <p:nvPicPr>
          <p:cNvPr id="173" name="Picture 172"/>
          <p:cNvPicPr/>
          <p:nvPr/>
        </p:nvPicPr>
        <p:blipFill>
          <a:blip r:embed="rId3"/>
          <a:stretch/>
        </p:blipFill>
        <p:spPr>
          <a:xfrm>
            <a:off x="0" y="685800"/>
            <a:ext cx="4703040" cy="3279960"/>
          </a:xfrm>
          <a:prstGeom prst="rect">
            <a:avLst/>
          </a:prstGeom>
          <a:ln w="18000">
            <a:noFill/>
          </a:ln>
        </p:spPr>
      </p:pic>
      <p:pic>
        <p:nvPicPr>
          <p:cNvPr id="174" name="Picture 173"/>
          <p:cNvPicPr/>
          <p:nvPr/>
        </p:nvPicPr>
        <p:blipFill>
          <a:blip r:embed="rId4"/>
          <a:stretch/>
        </p:blipFill>
        <p:spPr>
          <a:xfrm>
            <a:off x="4704120" y="1950840"/>
            <a:ext cx="5256720" cy="3077280"/>
          </a:xfrm>
          <a:prstGeom prst="rect">
            <a:avLst/>
          </a:prstGeom>
          <a:ln w="1800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360000" y="180000"/>
            <a:ext cx="9358920" cy="47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300" b="0" strike="noStrike" spc="-1">
                <a:solidFill>
                  <a:srgbClr val="FFFFFF"/>
                </a:solidFill>
                <a:latin typeface="Arial"/>
                <a:ea typeface="DejaVu Sans"/>
              </a:rPr>
              <a:t>Main Program part 3</a:t>
            </a:r>
            <a:endParaRPr lang="en-US" sz="3300" b="0" strike="noStrike" spc="-1">
              <a:latin typeface="Arial"/>
            </a:endParaRPr>
          </a:p>
        </p:txBody>
      </p:sp>
      <p:pic>
        <p:nvPicPr>
          <p:cNvPr id="176" name="Picture 175"/>
          <p:cNvPicPr/>
          <p:nvPr/>
        </p:nvPicPr>
        <p:blipFill>
          <a:blip r:embed="rId3" cstate="screen">
            <a:extLst>
              <a:ext uri="{28A0092B-C50C-407E-A947-70E740481C1C}">
                <a14:useLocalDpi xmlns:a14="http://schemas.microsoft.com/office/drawing/2010/main"/>
              </a:ext>
            </a:extLst>
          </a:blip>
          <a:srcRect/>
          <a:stretch/>
        </p:blipFill>
        <p:spPr>
          <a:xfrm>
            <a:off x="3376080" y="1352520"/>
            <a:ext cx="3276720" cy="2850120"/>
          </a:xfrm>
          <a:prstGeom prst="rect">
            <a:avLst/>
          </a:prstGeom>
          <a:ln w="1800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360000" y="180000"/>
            <a:ext cx="9358920" cy="47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300" b="0" strike="noStrike" spc="-1">
                <a:solidFill>
                  <a:srgbClr val="FFFFFF"/>
                </a:solidFill>
                <a:latin typeface="Arial"/>
                <a:ea typeface="DejaVu Sans"/>
              </a:rPr>
              <a:t>Verify Face API functionality</a:t>
            </a:r>
            <a:endParaRPr lang="en-US" sz="3300" b="0" strike="noStrike" spc="-1">
              <a:latin typeface="Arial"/>
            </a:endParaRPr>
          </a:p>
        </p:txBody>
      </p:sp>
      <p:pic>
        <p:nvPicPr>
          <p:cNvPr id="178" name="Picture 177"/>
          <p:cNvPicPr/>
          <p:nvPr/>
        </p:nvPicPr>
        <p:blipFill>
          <a:blip r:embed="rId3" cstate="screen">
            <a:extLst>
              <a:ext uri="{28A0092B-C50C-407E-A947-70E740481C1C}">
                <a14:useLocalDpi xmlns:a14="http://schemas.microsoft.com/office/drawing/2010/main"/>
              </a:ext>
            </a:extLst>
          </a:blip>
          <a:stretch/>
        </p:blipFill>
        <p:spPr>
          <a:xfrm rot="3600">
            <a:off x="4573440" y="1601640"/>
            <a:ext cx="5390280" cy="2619720"/>
          </a:xfrm>
          <a:prstGeom prst="rect">
            <a:avLst/>
          </a:prstGeom>
          <a:ln w="18000">
            <a:noFill/>
          </a:ln>
        </p:spPr>
      </p:pic>
      <p:pic>
        <p:nvPicPr>
          <p:cNvPr id="179" name="Picture 178"/>
          <p:cNvPicPr/>
          <p:nvPr/>
        </p:nvPicPr>
        <p:blipFill>
          <a:blip r:embed="rId4" cstate="screen">
            <a:extLst>
              <a:ext uri="{28A0092B-C50C-407E-A947-70E740481C1C}">
                <a14:useLocalDpi xmlns:a14="http://schemas.microsoft.com/office/drawing/2010/main"/>
              </a:ext>
            </a:extLst>
          </a:blip>
          <a:stretch/>
        </p:blipFill>
        <p:spPr>
          <a:xfrm>
            <a:off x="228600" y="914400"/>
            <a:ext cx="4342320" cy="2110320"/>
          </a:xfrm>
          <a:prstGeom prst="rect">
            <a:avLst/>
          </a:prstGeom>
          <a:ln w="18000">
            <a:noFill/>
          </a:ln>
        </p:spPr>
      </p:pic>
      <p:pic>
        <p:nvPicPr>
          <p:cNvPr id="180" name="Picture 179"/>
          <p:cNvPicPr/>
          <p:nvPr/>
        </p:nvPicPr>
        <p:blipFill>
          <a:blip r:embed="rId5" cstate="screen">
            <a:extLst>
              <a:ext uri="{28A0092B-C50C-407E-A947-70E740481C1C}">
                <a14:useLocalDpi xmlns:a14="http://schemas.microsoft.com/office/drawing/2010/main"/>
              </a:ext>
            </a:extLst>
          </a:blip>
          <a:srcRect/>
          <a:stretch/>
        </p:blipFill>
        <p:spPr>
          <a:xfrm>
            <a:off x="228600" y="2514600"/>
            <a:ext cx="1840320" cy="2289960"/>
          </a:xfrm>
          <a:prstGeom prst="rect">
            <a:avLst/>
          </a:prstGeom>
          <a:ln w="18000">
            <a:noFill/>
          </a:ln>
        </p:spPr>
      </p:pic>
      <p:pic>
        <p:nvPicPr>
          <p:cNvPr id="181" name="Picture 180"/>
          <p:cNvPicPr/>
          <p:nvPr/>
        </p:nvPicPr>
        <p:blipFill>
          <a:blip r:embed="rId6" cstate="screen">
            <a:extLst>
              <a:ext uri="{28A0092B-C50C-407E-A947-70E740481C1C}">
                <a14:useLocalDpi xmlns:a14="http://schemas.microsoft.com/office/drawing/2010/main"/>
              </a:ext>
            </a:extLst>
          </a:blip>
          <a:srcRect/>
          <a:stretch/>
        </p:blipFill>
        <p:spPr>
          <a:xfrm>
            <a:off x="2326320" y="2743560"/>
            <a:ext cx="2016000" cy="2284560"/>
          </a:xfrm>
          <a:prstGeom prst="rect">
            <a:avLst/>
          </a:prstGeom>
          <a:ln w="1800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360000" y="180000"/>
            <a:ext cx="9358920" cy="47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300" b="0" strike="noStrike" spc="-1">
                <a:solidFill>
                  <a:srgbClr val="FFFFFF"/>
                </a:solidFill>
                <a:latin typeface="Arial"/>
                <a:ea typeface="DejaVu Sans"/>
              </a:rPr>
              <a:t>Install and test</a:t>
            </a:r>
            <a:endParaRPr lang="en-US" sz="3300" b="0" strike="noStrike" spc="-1">
              <a:latin typeface="Arial"/>
            </a:endParaRPr>
          </a:p>
        </p:txBody>
      </p:sp>
      <p:pic>
        <p:nvPicPr>
          <p:cNvPr id="183" name="Picture 182"/>
          <p:cNvPicPr/>
          <p:nvPr/>
        </p:nvPicPr>
        <p:blipFill>
          <a:blip r:embed="rId3" cstate="screen">
            <a:extLst>
              <a:ext uri="{28A0092B-C50C-407E-A947-70E740481C1C}">
                <a14:useLocalDpi xmlns:a14="http://schemas.microsoft.com/office/drawing/2010/main"/>
              </a:ext>
            </a:extLst>
          </a:blip>
          <a:stretch/>
        </p:blipFill>
        <p:spPr>
          <a:xfrm>
            <a:off x="457200" y="1143000"/>
            <a:ext cx="1748520" cy="3598920"/>
          </a:xfrm>
          <a:prstGeom prst="rect">
            <a:avLst/>
          </a:prstGeom>
          <a:ln w="18000">
            <a:noFill/>
          </a:ln>
        </p:spPr>
      </p:pic>
      <p:pic>
        <p:nvPicPr>
          <p:cNvPr id="184" name="Picture 183"/>
          <p:cNvPicPr/>
          <p:nvPr/>
        </p:nvPicPr>
        <p:blipFill>
          <a:blip r:embed="rId4" cstate="screen">
            <a:extLst>
              <a:ext uri="{28A0092B-C50C-407E-A947-70E740481C1C}">
                <a14:useLocalDpi xmlns:a14="http://schemas.microsoft.com/office/drawing/2010/main"/>
              </a:ext>
            </a:extLst>
          </a:blip>
          <a:srcRect/>
          <a:stretch/>
        </p:blipFill>
        <p:spPr>
          <a:xfrm>
            <a:off x="2435760" y="969480"/>
            <a:ext cx="3278160" cy="3830040"/>
          </a:xfrm>
          <a:prstGeom prst="rect">
            <a:avLst/>
          </a:prstGeom>
          <a:ln w="18000">
            <a:noFill/>
          </a:ln>
        </p:spPr>
      </p:pic>
      <p:pic>
        <p:nvPicPr>
          <p:cNvPr id="185" name="Picture 184"/>
          <p:cNvPicPr/>
          <p:nvPr/>
        </p:nvPicPr>
        <p:blipFill>
          <a:blip r:embed="rId5"/>
          <a:stretch/>
        </p:blipFill>
        <p:spPr>
          <a:xfrm>
            <a:off x="6168600" y="821520"/>
            <a:ext cx="3660120" cy="2149200"/>
          </a:xfrm>
          <a:prstGeom prst="rect">
            <a:avLst/>
          </a:prstGeom>
          <a:ln w="18000">
            <a:noFill/>
          </a:ln>
        </p:spPr>
      </p:pic>
      <p:pic>
        <p:nvPicPr>
          <p:cNvPr id="186" name="Picture 185"/>
          <p:cNvPicPr/>
          <p:nvPr/>
        </p:nvPicPr>
        <p:blipFill>
          <a:blip r:embed="rId6" cstate="screen">
            <a:extLst>
              <a:ext uri="{28A0092B-C50C-407E-A947-70E740481C1C}">
                <a14:useLocalDpi xmlns:a14="http://schemas.microsoft.com/office/drawing/2010/main"/>
              </a:ext>
            </a:extLst>
          </a:blip>
          <a:stretch/>
        </p:blipFill>
        <p:spPr>
          <a:xfrm>
            <a:off x="5486400" y="2743200"/>
            <a:ext cx="3427920" cy="2320920"/>
          </a:xfrm>
          <a:prstGeom prst="rect">
            <a:avLst/>
          </a:prstGeom>
          <a:ln w="1800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504000" y="226080"/>
            <a:ext cx="9071640" cy="946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a:latin typeface="Arial"/>
              </a:rPr>
              <a:t>Issues</a:t>
            </a:r>
          </a:p>
        </p:txBody>
      </p:sp>
      <p:sp>
        <p:nvSpPr>
          <p:cNvPr id="188" name="CustomShape 2"/>
          <p:cNvSpPr/>
          <p:nvPr/>
        </p:nvSpPr>
        <p:spPr>
          <a:xfrm>
            <a:off x="504000" y="1326600"/>
            <a:ext cx="9071640" cy="32882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3200" b="0" strike="noStrike" spc="-1">
                <a:latin typeface="Arial"/>
              </a:rPr>
              <a:t>- Adjusting existing Face API python code to work with local images instead of the default web-based lookups.</a:t>
            </a:r>
          </a:p>
          <a:p>
            <a:pPr>
              <a:lnSpc>
                <a:spcPct val="100000"/>
              </a:lnSpc>
            </a:pPr>
            <a:r>
              <a:rPr lang="en-US" sz="3200" b="0" strike="noStrike" spc="-1">
                <a:latin typeface="Arial"/>
              </a:rPr>
              <a:t>- Compensating for the low light in my entryway.</a:t>
            </a:r>
          </a:p>
          <a:p>
            <a:pPr>
              <a:lnSpc>
                <a:spcPct val="100000"/>
              </a:lnSpc>
            </a:pPr>
            <a:r>
              <a:rPr lang="en-US" sz="3200" b="0" strike="noStrike" spc="-1">
                <a:latin typeface="Arial"/>
              </a:rPr>
              <a:t>- False motion readings from cold windy day.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360000" y="180000"/>
            <a:ext cx="9358920" cy="47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300" b="0" strike="noStrike" spc="-1">
                <a:solidFill>
                  <a:srgbClr val="FFFFFF"/>
                </a:solidFill>
                <a:latin typeface="Arial"/>
                <a:ea typeface="DejaVu Sans"/>
              </a:rPr>
              <a:t>Project Requirements</a:t>
            </a:r>
            <a:endParaRPr lang="en-US" sz="3300" b="0" strike="noStrike" spc="-1">
              <a:latin typeface="Arial"/>
            </a:endParaRPr>
          </a:p>
        </p:txBody>
      </p:sp>
      <p:pic>
        <p:nvPicPr>
          <p:cNvPr id="128" name="Picture 127"/>
          <p:cNvPicPr/>
          <p:nvPr/>
        </p:nvPicPr>
        <p:blipFill>
          <a:blip r:embed="rId3" cstate="screen">
            <a:extLst>
              <a:ext uri="{28A0092B-C50C-407E-A947-70E740481C1C}">
                <a14:useLocalDpi xmlns:a14="http://schemas.microsoft.com/office/drawing/2010/main"/>
              </a:ext>
            </a:extLst>
          </a:blip>
          <a:srcRect/>
          <a:stretch/>
        </p:blipFill>
        <p:spPr>
          <a:xfrm>
            <a:off x="5258160" y="972000"/>
            <a:ext cx="3427560" cy="3855960"/>
          </a:xfrm>
          <a:prstGeom prst="rect">
            <a:avLst/>
          </a:prstGeom>
          <a:ln w="18000">
            <a:noFill/>
          </a:ln>
        </p:spPr>
      </p:pic>
      <p:sp>
        <p:nvSpPr>
          <p:cNvPr id="129" name="CustomShape 2"/>
          <p:cNvSpPr/>
          <p:nvPr/>
        </p:nvSpPr>
        <p:spPr>
          <a:xfrm>
            <a:off x="228600" y="1143000"/>
            <a:ext cx="4570920" cy="3928680"/>
          </a:xfrm>
          <a:prstGeom prst="rect">
            <a:avLst/>
          </a:prstGeom>
          <a:noFill/>
          <a:ln w="180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Arial"/>
                <a:ea typeface="DejaVu Sans"/>
              </a:rPr>
              <a:t>- Functioning Raspberry Pi based Magic Mirror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Second Raspberry Pi</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PIR Motion Sensor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Red LED</a:t>
            </a:r>
            <a:endParaRPr lang="en-US" sz="1800" b="0" strike="noStrike" spc="-1">
              <a:latin typeface="Arial"/>
            </a:endParaRPr>
          </a:p>
          <a:p>
            <a:pPr>
              <a:lnSpc>
                <a:spcPct val="100000"/>
              </a:lnSpc>
            </a:pPr>
            <a:r>
              <a:rPr lang="en-US" sz="1800" b="0" strike="noStrike" spc="-1">
                <a:solidFill>
                  <a:srgbClr val="000000"/>
                </a:solidFill>
                <a:latin typeface="Arial"/>
                <a:ea typeface="DejaVu Sans"/>
              </a:rPr>
              <a:t>- Green LED</a:t>
            </a:r>
            <a:endParaRPr lang="en-US" sz="1800" b="0" strike="noStrike" spc="-1">
              <a:latin typeface="Arial"/>
            </a:endParaRPr>
          </a:p>
          <a:p>
            <a:pPr>
              <a:lnSpc>
                <a:spcPct val="100000"/>
              </a:lnSpc>
            </a:pPr>
            <a:r>
              <a:rPr lang="en-US" sz="1800" b="0" strike="noStrike" spc="-1">
                <a:solidFill>
                  <a:srgbClr val="000000"/>
                </a:solidFill>
                <a:latin typeface="Arial"/>
                <a:ea typeface="DejaVu Sans"/>
              </a:rPr>
              <a:t>- 6 jumper wires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Raspberry Pi Camera module</a:t>
            </a:r>
            <a:endParaRPr lang="en-US" sz="1800" b="0" strike="noStrike" spc="-1">
              <a:latin typeface="Arial"/>
            </a:endParaRPr>
          </a:p>
          <a:p>
            <a:pPr>
              <a:lnSpc>
                <a:spcPct val="100000"/>
              </a:lnSpc>
            </a:pPr>
            <a:r>
              <a:rPr lang="en-US" sz="1800" b="0" strike="noStrike" spc="-1">
                <a:solidFill>
                  <a:srgbClr val="000000"/>
                </a:solidFill>
                <a:latin typeface="Arial"/>
                <a:ea typeface="DejaVu Sans"/>
              </a:rPr>
              <a:t>- 2 330 Ohm resistors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Internet and functioning wireless LAN setup</a:t>
            </a:r>
            <a:endParaRPr lang="en-US" sz="1800" b="0" strike="noStrike" spc="-1">
              <a:latin typeface="Arial"/>
            </a:endParaRPr>
          </a:p>
          <a:p>
            <a:pPr>
              <a:lnSpc>
                <a:spcPct val="100000"/>
              </a:lnSpc>
            </a:pPr>
            <a:r>
              <a:rPr lang="en-US" sz="1800" b="0" strike="noStrike" spc="-1">
                <a:solidFill>
                  <a:srgbClr val="000000"/>
                </a:solidFill>
                <a:latin typeface="Arial"/>
                <a:ea typeface="DejaVu Sans"/>
              </a:rPr>
              <a:t>- Cardboard for camera module and egg carton for LED module.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Arial"/>
                <a:ea typeface="DejaVu Sans"/>
              </a:rPr>
              <a:t>PLEASE VIEW NOTES FOR DETAILS!!!</a:t>
            </a:r>
            <a:endParaRPr lang="en-US"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60000" y="180000"/>
            <a:ext cx="9358920" cy="47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300" b="0" strike="noStrike" spc="-1">
                <a:solidFill>
                  <a:srgbClr val="FFFFFF"/>
                </a:solidFill>
                <a:latin typeface="Arial"/>
                <a:ea typeface="DejaVu Sans"/>
              </a:rPr>
              <a:t>Setup Samba Server on Magic Mirror</a:t>
            </a:r>
            <a:endParaRPr lang="en-US" sz="3300" b="0" strike="noStrike" spc="-1">
              <a:latin typeface="Arial"/>
            </a:endParaRPr>
          </a:p>
        </p:txBody>
      </p:sp>
      <p:sp>
        <p:nvSpPr>
          <p:cNvPr id="131" name="CustomShape 2"/>
          <p:cNvSpPr/>
          <p:nvPr/>
        </p:nvSpPr>
        <p:spPr>
          <a:xfrm>
            <a:off x="457200" y="1080000"/>
            <a:ext cx="9358920" cy="35989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432000" indent="-322920">
              <a:lnSpc>
                <a:spcPct val="100000"/>
              </a:lnSpc>
              <a:spcBef>
                <a:spcPts val="1060"/>
              </a:spcBef>
              <a:buClr>
                <a:srgbClr val="77CAEE"/>
              </a:buClr>
              <a:buSzPct val="45000"/>
              <a:buFont typeface="Wingdings" charset="2"/>
              <a:buChar char=""/>
            </a:pPr>
            <a:r>
              <a:rPr lang="en-US" sz="1800" b="0" strike="noStrike" spc="-1">
                <a:solidFill>
                  <a:srgbClr val="009BDD"/>
                </a:solidFill>
                <a:latin typeface="Arial"/>
                <a:ea typeface="DejaVu Sans"/>
              </a:rPr>
              <a:t>Install the module MMM-ImagesPhotos using directions from the readme at (https://github.com/roramirez/MMM-ImagesPhotos)</a:t>
            </a:r>
            <a:endParaRPr lang="en-US" sz="1800" b="0" strike="noStrike" spc="-1">
              <a:latin typeface="Arial"/>
            </a:endParaRPr>
          </a:p>
          <a:p>
            <a:pPr marL="432000" indent="-322920">
              <a:lnSpc>
                <a:spcPct val="100000"/>
              </a:lnSpc>
              <a:spcBef>
                <a:spcPts val="1060"/>
              </a:spcBef>
              <a:buClr>
                <a:srgbClr val="77CAEE"/>
              </a:buClr>
              <a:buSzPct val="45000"/>
              <a:buFont typeface="Wingdings" charset="2"/>
              <a:buChar char=""/>
            </a:pPr>
            <a:r>
              <a:rPr lang="en-US" sz="1800" b="0" strike="noStrike" spc="-1">
                <a:solidFill>
                  <a:srgbClr val="009BDD"/>
                </a:solidFill>
                <a:latin typeface="Arial"/>
                <a:ea typeface="DejaVu Sans"/>
              </a:rPr>
              <a:t>Place some pictures in the uploads folder of the MMM-ImagesPhotos upload directory to verify functionality</a:t>
            </a:r>
            <a:endParaRPr lang="en-US" sz="1800" b="0" strike="noStrike" spc="-1">
              <a:latin typeface="Arial"/>
            </a:endParaRPr>
          </a:p>
          <a:p>
            <a:pPr marL="432000" indent="-322920">
              <a:lnSpc>
                <a:spcPct val="100000"/>
              </a:lnSpc>
              <a:spcBef>
                <a:spcPts val="1060"/>
              </a:spcBef>
              <a:buClr>
                <a:srgbClr val="77CAEE"/>
              </a:buClr>
              <a:buSzPct val="45000"/>
              <a:buFont typeface="Wingdings" charset="2"/>
              <a:buChar char=""/>
            </a:pPr>
            <a:r>
              <a:rPr lang="en-US" sz="1800" b="0" strike="noStrike" spc="-1">
                <a:solidFill>
                  <a:srgbClr val="009BDD"/>
                </a:solidFill>
                <a:latin typeface="Arial"/>
                <a:ea typeface="DejaVu Sans"/>
              </a:rPr>
              <a:t>Install Samba on the Magic Mirror from terminal (sudo apt install samba)</a:t>
            </a:r>
            <a:endParaRPr lang="en-US" sz="1800" b="0" strike="noStrike" spc="-1">
              <a:latin typeface="Arial"/>
            </a:endParaRPr>
          </a:p>
          <a:p>
            <a:pPr marL="432000" indent="-322920">
              <a:lnSpc>
                <a:spcPct val="100000"/>
              </a:lnSpc>
              <a:spcBef>
                <a:spcPts val="1060"/>
              </a:spcBef>
              <a:buClr>
                <a:srgbClr val="77CAEE"/>
              </a:buClr>
              <a:buSzPct val="45000"/>
              <a:buFont typeface="Wingdings" charset="2"/>
              <a:buChar char=""/>
            </a:pPr>
            <a:r>
              <a:rPr lang="en-US" sz="1800" b="0" strike="noStrike" spc="-1">
                <a:solidFill>
                  <a:srgbClr val="009BDD"/>
                </a:solidFill>
                <a:latin typeface="Arial"/>
                <a:ea typeface="DejaVu Sans"/>
              </a:rPr>
              <a:t>Use Vim or nanao to edit Samba config file located at </a:t>
            </a:r>
            <a:r>
              <a:rPr lang="en-US" sz="1800" b="0" i="1" strike="noStrike" spc="-1">
                <a:solidFill>
                  <a:srgbClr val="009BDD"/>
                </a:solidFill>
                <a:latin typeface="Arial"/>
                <a:ea typeface="DejaVu Sans"/>
              </a:rPr>
              <a:t>/etc/samba/smb.conf </a:t>
            </a:r>
            <a:endParaRPr lang="en-US" sz="1800" b="0" strike="noStrike" spc="-1">
              <a:latin typeface="Arial"/>
            </a:endParaRPr>
          </a:p>
        </p:txBody>
      </p:sp>
      <p:pic>
        <p:nvPicPr>
          <p:cNvPr id="132" name="Picture 131"/>
          <p:cNvPicPr/>
          <p:nvPr/>
        </p:nvPicPr>
        <p:blipFill>
          <a:blip r:embed="rId3"/>
          <a:stretch/>
        </p:blipFill>
        <p:spPr>
          <a:xfrm>
            <a:off x="625320" y="3429000"/>
            <a:ext cx="4402800" cy="1311840"/>
          </a:xfrm>
          <a:prstGeom prst="rect">
            <a:avLst/>
          </a:prstGeom>
          <a:ln w="18000">
            <a:noFill/>
          </a:ln>
        </p:spPr>
      </p:pic>
      <p:pic>
        <p:nvPicPr>
          <p:cNvPr id="133" name="Picture 132"/>
          <p:cNvPicPr/>
          <p:nvPr/>
        </p:nvPicPr>
        <p:blipFill>
          <a:blip r:embed="rId4"/>
          <a:stretch/>
        </p:blipFill>
        <p:spPr>
          <a:xfrm>
            <a:off x="6629400" y="3337200"/>
            <a:ext cx="2837160" cy="1341720"/>
          </a:xfrm>
          <a:prstGeom prst="rect">
            <a:avLst/>
          </a:prstGeom>
          <a:ln w="18000">
            <a:noFill/>
          </a:ln>
        </p:spPr>
      </p:pic>
      <p:sp>
        <p:nvSpPr>
          <p:cNvPr id="134" name="CustomShape 3"/>
          <p:cNvSpPr/>
          <p:nvPr/>
        </p:nvSpPr>
        <p:spPr>
          <a:xfrm>
            <a:off x="1828800" y="3200400"/>
            <a:ext cx="1827720" cy="345240"/>
          </a:xfrm>
          <a:prstGeom prst="rect">
            <a:avLst/>
          </a:prstGeom>
          <a:noFill/>
          <a:ln w="180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Arial"/>
                <a:ea typeface="DejaVu Sans"/>
              </a:rPr>
              <a:t>SAMBA config</a:t>
            </a:r>
            <a:endParaRPr lang="en-US" sz="1800" b="0" strike="noStrike" spc="-1">
              <a:latin typeface="Arial"/>
            </a:endParaRPr>
          </a:p>
        </p:txBody>
      </p:sp>
      <p:sp>
        <p:nvSpPr>
          <p:cNvPr id="135" name="CustomShape 4"/>
          <p:cNvSpPr/>
          <p:nvPr/>
        </p:nvSpPr>
        <p:spPr>
          <a:xfrm>
            <a:off x="7086600" y="3082680"/>
            <a:ext cx="2742120" cy="345240"/>
          </a:xfrm>
          <a:prstGeom prst="rect">
            <a:avLst/>
          </a:prstGeom>
          <a:noFill/>
          <a:ln w="180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Arial"/>
                <a:ea typeface="DejaVu Sans"/>
              </a:rPr>
              <a:t>Magic mirror config.js</a:t>
            </a:r>
            <a:endParaRPr lang="en-US"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360000" y="180000"/>
            <a:ext cx="9358920" cy="47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300" b="0" strike="noStrike" spc="-1">
                <a:solidFill>
                  <a:srgbClr val="FFFFFF"/>
                </a:solidFill>
                <a:latin typeface="Arial"/>
                <a:ea typeface="DejaVu Sans"/>
              </a:rPr>
              <a:t>Setting up the LEDs for Light module</a:t>
            </a:r>
            <a:endParaRPr lang="en-US" sz="3300" b="0" strike="noStrike" spc="-1">
              <a:latin typeface="Arial"/>
            </a:endParaRPr>
          </a:p>
        </p:txBody>
      </p:sp>
      <p:pic>
        <p:nvPicPr>
          <p:cNvPr id="137" name="Picture 136"/>
          <p:cNvPicPr/>
          <p:nvPr/>
        </p:nvPicPr>
        <p:blipFill>
          <a:blip r:embed="rId3" cstate="screen">
            <a:extLst>
              <a:ext uri="{28A0092B-C50C-407E-A947-70E740481C1C}">
                <a14:useLocalDpi xmlns:a14="http://schemas.microsoft.com/office/drawing/2010/main"/>
              </a:ext>
            </a:extLst>
          </a:blip>
          <a:stretch/>
        </p:blipFill>
        <p:spPr>
          <a:xfrm>
            <a:off x="79200" y="914400"/>
            <a:ext cx="1748520" cy="3598920"/>
          </a:xfrm>
          <a:prstGeom prst="rect">
            <a:avLst/>
          </a:prstGeom>
          <a:ln w="18000">
            <a:noFill/>
          </a:ln>
        </p:spPr>
      </p:pic>
      <p:pic>
        <p:nvPicPr>
          <p:cNvPr id="138" name="Picture 137"/>
          <p:cNvPicPr/>
          <p:nvPr/>
        </p:nvPicPr>
        <p:blipFill>
          <a:blip r:embed="rId4" cstate="screen">
            <a:extLst>
              <a:ext uri="{28A0092B-C50C-407E-A947-70E740481C1C}">
                <a14:useLocalDpi xmlns:a14="http://schemas.microsoft.com/office/drawing/2010/main"/>
              </a:ext>
            </a:extLst>
          </a:blip>
          <a:stretch/>
        </p:blipFill>
        <p:spPr>
          <a:xfrm>
            <a:off x="5029200" y="914400"/>
            <a:ext cx="1827720" cy="3761280"/>
          </a:xfrm>
          <a:prstGeom prst="rect">
            <a:avLst/>
          </a:prstGeom>
          <a:ln w="18000">
            <a:noFill/>
          </a:ln>
        </p:spPr>
      </p:pic>
      <p:pic>
        <p:nvPicPr>
          <p:cNvPr id="139" name="Picture 138"/>
          <p:cNvPicPr/>
          <p:nvPr/>
        </p:nvPicPr>
        <p:blipFill>
          <a:blip r:embed="rId5" cstate="screen">
            <a:extLst>
              <a:ext uri="{28A0092B-C50C-407E-A947-70E740481C1C}">
                <a14:useLocalDpi xmlns:a14="http://schemas.microsoft.com/office/drawing/2010/main"/>
              </a:ext>
            </a:extLst>
          </a:blip>
          <a:stretch/>
        </p:blipFill>
        <p:spPr>
          <a:xfrm>
            <a:off x="7772400" y="914400"/>
            <a:ext cx="1827720" cy="3761640"/>
          </a:xfrm>
          <a:prstGeom prst="rect">
            <a:avLst/>
          </a:prstGeom>
          <a:ln w="18000">
            <a:noFill/>
          </a:ln>
        </p:spPr>
      </p:pic>
      <p:pic>
        <p:nvPicPr>
          <p:cNvPr id="140" name="Picture 139"/>
          <p:cNvPicPr/>
          <p:nvPr/>
        </p:nvPicPr>
        <p:blipFill>
          <a:blip r:embed="rId6" cstate="screen">
            <a:extLst>
              <a:ext uri="{28A0092B-C50C-407E-A947-70E740481C1C}">
                <a14:useLocalDpi xmlns:a14="http://schemas.microsoft.com/office/drawing/2010/main"/>
              </a:ext>
            </a:extLst>
          </a:blip>
          <a:stretch/>
        </p:blipFill>
        <p:spPr>
          <a:xfrm>
            <a:off x="2514600" y="914400"/>
            <a:ext cx="1776600" cy="3656520"/>
          </a:xfrm>
          <a:prstGeom prst="rect">
            <a:avLst/>
          </a:prstGeom>
          <a:ln w="1800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360000" y="180000"/>
            <a:ext cx="9358920" cy="47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300" b="0" strike="noStrike" spc="-1">
                <a:solidFill>
                  <a:srgbClr val="FFFFFF"/>
                </a:solidFill>
                <a:latin typeface="Arial"/>
                <a:ea typeface="DejaVu Sans"/>
              </a:rPr>
              <a:t>Build Camera and Motion Module</a:t>
            </a:r>
            <a:endParaRPr lang="en-US" sz="3300" b="0" strike="noStrike" spc="-1">
              <a:latin typeface="Arial"/>
            </a:endParaRPr>
          </a:p>
        </p:txBody>
      </p:sp>
      <p:pic>
        <p:nvPicPr>
          <p:cNvPr id="142" name="Picture 141"/>
          <p:cNvPicPr/>
          <p:nvPr/>
        </p:nvPicPr>
        <p:blipFill>
          <a:blip r:embed="rId3" cstate="screen">
            <a:extLst>
              <a:ext uri="{28A0092B-C50C-407E-A947-70E740481C1C}">
                <a14:useLocalDpi xmlns:a14="http://schemas.microsoft.com/office/drawing/2010/main"/>
              </a:ext>
            </a:extLst>
          </a:blip>
          <a:srcRect/>
          <a:stretch/>
        </p:blipFill>
        <p:spPr>
          <a:xfrm>
            <a:off x="228600" y="1516680"/>
            <a:ext cx="1748520" cy="1827360"/>
          </a:xfrm>
          <a:prstGeom prst="rect">
            <a:avLst/>
          </a:prstGeom>
          <a:ln w="18000">
            <a:noFill/>
          </a:ln>
        </p:spPr>
      </p:pic>
      <p:sp>
        <p:nvSpPr>
          <p:cNvPr id="143" name="CustomShape 2"/>
          <p:cNvSpPr/>
          <p:nvPr/>
        </p:nvSpPr>
        <p:spPr>
          <a:xfrm>
            <a:off x="228600" y="914400"/>
            <a:ext cx="1748520" cy="601200"/>
          </a:xfrm>
          <a:prstGeom prst="rect">
            <a:avLst/>
          </a:prstGeom>
          <a:noFill/>
          <a:ln w="180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Arial"/>
                <a:ea typeface="DejaVu Sans"/>
              </a:rPr>
              <a:t>PIR stapled in place of cutout</a:t>
            </a:r>
            <a:endParaRPr lang="en-US" sz="1800" b="0" strike="noStrike" spc="-1">
              <a:latin typeface="Arial"/>
            </a:endParaRPr>
          </a:p>
        </p:txBody>
      </p:sp>
      <p:pic>
        <p:nvPicPr>
          <p:cNvPr id="144" name="Picture 143"/>
          <p:cNvPicPr/>
          <p:nvPr/>
        </p:nvPicPr>
        <p:blipFill>
          <a:blip r:embed="rId4" cstate="screen">
            <a:extLst>
              <a:ext uri="{28A0092B-C50C-407E-A947-70E740481C1C}">
                <a14:useLocalDpi xmlns:a14="http://schemas.microsoft.com/office/drawing/2010/main"/>
              </a:ext>
            </a:extLst>
          </a:blip>
          <a:srcRect/>
          <a:stretch/>
        </p:blipFill>
        <p:spPr>
          <a:xfrm>
            <a:off x="1828800" y="2810880"/>
            <a:ext cx="2056320" cy="2217240"/>
          </a:xfrm>
          <a:prstGeom prst="rect">
            <a:avLst/>
          </a:prstGeom>
          <a:ln w="18000">
            <a:noFill/>
          </a:ln>
        </p:spPr>
      </p:pic>
      <p:sp>
        <p:nvSpPr>
          <p:cNvPr id="145" name="CustomShape 3"/>
          <p:cNvSpPr/>
          <p:nvPr/>
        </p:nvSpPr>
        <p:spPr>
          <a:xfrm>
            <a:off x="2286000" y="2514600"/>
            <a:ext cx="1370520" cy="345240"/>
          </a:xfrm>
          <a:prstGeom prst="rect">
            <a:avLst/>
          </a:prstGeom>
          <a:noFill/>
          <a:ln w="180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Arial"/>
                <a:ea typeface="DejaVu Sans"/>
              </a:rPr>
              <a:t>Front View</a:t>
            </a:r>
            <a:endParaRPr lang="en-US" sz="1800" b="0" strike="noStrike" spc="-1">
              <a:latin typeface="Arial"/>
            </a:endParaRPr>
          </a:p>
        </p:txBody>
      </p:sp>
      <p:pic>
        <p:nvPicPr>
          <p:cNvPr id="146" name="Picture 145"/>
          <p:cNvPicPr/>
          <p:nvPr/>
        </p:nvPicPr>
        <p:blipFill>
          <a:blip r:embed="rId5" cstate="screen">
            <a:extLst>
              <a:ext uri="{28A0092B-C50C-407E-A947-70E740481C1C}">
                <a14:useLocalDpi xmlns:a14="http://schemas.microsoft.com/office/drawing/2010/main"/>
              </a:ext>
            </a:extLst>
          </a:blip>
          <a:srcRect/>
          <a:stretch/>
        </p:blipFill>
        <p:spPr>
          <a:xfrm>
            <a:off x="3833640" y="857520"/>
            <a:ext cx="2108880" cy="2799000"/>
          </a:xfrm>
          <a:prstGeom prst="rect">
            <a:avLst/>
          </a:prstGeom>
          <a:ln w="18000">
            <a:noFill/>
          </a:ln>
        </p:spPr>
      </p:pic>
      <p:sp>
        <p:nvSpPr>
          <p:cNvPr id="147" name="CustomShape 4"/>
          <p:cNvSpPr/>
          <p:nvPr/>
        </p:nvSpPr>
        <p:spPr>
          <a:xfrm>
            <a:off x="4114800" y="3657600"/>
            <a:ext cx="1827720" cy="857160"/>
          </a:xfrm>
          <a:prstGeom prst="rect">
            <a:avLst/>
          </a:prstGeom>
          <a:noFill/>
          <a:ln w="180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Arial"/>
                <a:ea typeface="DejaVu Sans"/>
              </a:rPr>
              <a:t>Camera module stapled in place of next cutout</a:t>
            </a:r>
            <a:endParaRPr lang="en-US" sz="1800" b="0" strike="noStrike" spc="-1">
              <a:latin typeface="Arial"/>
            </a:endParaRPr>
          </a:p>
        </p:txBody>
      </p:sp>
      <p:pic>
        <p:nvPicPr>
          <p:cNvPr id="148" name="Picture 147"/>
          <p:cNvPicPr/>
          <p:nvPr/>
        </p:nvPicPr>
        <p:blipFill>
          <a:blip r:embed="rId6" cstate="screen">
            <a:extLst>
              <a:ext uri="{28A0092B-C50C-407E-A947-70E740481C1C}">
                <a14:useLocalDpi xmlns:a14="http://schemas.microsoft.com/office/drawing/2010/main"/>
              </a:ext>
            </a:extLst>
          </a:blip>
          <a:srcRect/>
          <a:stretch/>
        </p:blipFill>
        <p:spPr>
          <a:xfrm>
            <a:off x="5931000" y="2741400"/>
            <a:ext cx="2297520" cy="2286720"/>
          </a:xfrm>
          <a:prstGeom prst="rect">
            <a:avLst/>
          </a:prstGeom>
          <a:ln w="18000">
            <a:noFill/>
          </a:ln>
        </p:spPr>
      </p:pic>
      <p:sp>
        <p:nvSpPr>
          <p:cNvPr id="149" name="CustomShape 5"/>
          <p:cNvSpPr/>
          <p:nvPr/>
        </p:nvSpPr>
        <p:spPr>
          <a:xfrm>
            <a:off x="6400800" y="2395080"/>
            <a:ext cx="1599120" cy="345240"/>
          </a:xfrm>
          <a:prstGeom prst="rect">
            <a:avLst/>
          </a:prstGeom>
          <a:noFill/>
          <a:ln w="180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Arial"/>
                <a:ea typeface="DejaVu Sans"/>
              </a:rPr>
              <a:t>Front View</a:t>
            </a:r>
            <a:endParaRPr lang="en-US" sz="1800" b="0" strike="noStrike" spc="-1">
              <a:latin typeface="Arial"/>
            </a:endParaRPr>
          </a:p>
        </p:txBody>
      </p:sp>
      <p:pic>
        <p:nvPicPr>
          <p:cNvPr id="150" name="Picture 149"/>
          <p:cNvPicPr/>
          <p:nvPr/>
        </p:nvPicPr>
        <p:blipFill>
          <a:blip r:embed="rId7" cstate="screen">
            <a:extLst>
              <a:ext uri="{28A0092B-C50C-407E-A947-70E740481C1C}">
                <a14:useLocalDpi xmlns:a14="http://schemas.microsoft.com/office/drawing/2010/main"/>
              </a:ext>
            </a:extLst>
          </a:blip>
          <a:srcRect/>
          <a:stretch/>
        </p:blipFill>
        <p:spPr>
          <a:xfrm>
            <a:off x="7976160" y="914400"/>
            <a:ext cx="2040840" cy="2284920"/>
          </a:xfrm>
          <a:prstGeom prst="rect">
            <a:avLst/>
          </a:prstGeom>
          <a:ln w="18000">
            <a:noFill/>
          </a:ln>
        </p:spPr>
      </p:pic>
      <p:sp>
        <p:nvSpPr>
          <p:cNvPr id="151" name="CustomShape 6"/>
          <p:cNvSpPr/>
          <p:nvPr/>
        </p:nvSpPr>
        <p:spPr>
          <a:xfrm>
            <a:off x="8458200" y="3429000"/>
            <a:ext cx="1370520" cy="857160"/>
          </a:xfrm>
          <a:prstGeom prst="rect">
            <a:avLst/>
          </a:prstGeom>
          <a:noFill/>
          <a:ln w="180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Arial"/>
                <a:ea typeface="DejaVu Sans"/>
              </a:rPr>
              <a:t>Decorated Camera Module</a:t>
            </a:r>
            <a:endParaRPr lang="en-US"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360000" y="180000"/>
            <a:ext cx="9358920" cy="47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300" b="0" strike="noStrike" spc="-1">
                <a:solidFill>
                  <a:srgbClr val="FFFFFF"/>
                </a:solidFill>
                <a:latin typeface="Arial"/>
                <a:ea typeface="DejaVu Sans"/>
              </a:rPr>
              <a:t>Sign up for Microsoft Azure</a:t>
            </a:r>
            <a:endParaRPr lang="en-US" sz="3300" b="0" strike="noStrike" spc="-1">
              <a:latin typeface="Arial"/>
            </a:endParaRPr>
          </a:p>
        </p:txBody>
      </p:sp>
      <p:sp>
        <p:nvSpPr>
          <p:cNvPr id="153" name="CustomShape 2"/>
          <p:cNvSpPr/>
          <p:nvPr/>
        </p:nvSpPr>
        <p:spPr>
          <a:xfrm>
            <a:off x="360000" y="1080000"/>
            <a:ext cx="9358920" cy="35989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432000" indent="-32292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ea typeface="DejaVu Sans"/>
              </a:rPr>
              <a:t>Sign up for a Microsoft Azure account </a:t>
            </a:r>
            <a:endParaRPr lang="en-US" sz="2400" b="0" strike="noStrike" spc="-1">
              <a:latin typeface="Arial"/>
            </a:endParaRPr>
          </a:p>
          <a:p>
            <a:pPr marL="432000" indent="-32292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ea typeface="DejaVu Sans"/>
              </a:rPr>
              <a:t>(</a:t>
            </a:r>
            <a:r>
              <a:rPr lang="en-US" sz="2400" b="0" u="sng" strike="noStrike" spc="-1">
                <a:solidFill>
                  <a:srgbClr val="0000FF"/>
                </a:solidFill>
                <a:uFillTx/>
                <a:latin typeface="Arial"/>
                <a:ea typeface="DejaVu Sans"/>
                <a:hlinkClick r:id="rId3"/>
              </a:rPr>
              <a:t>https://azure.microsoft.com/en-us/</a:t>
            </a:r>
            <a:r>
              <a:rPr lang="en-US" sz="2400" b="0" strike="noStrike" spc="-1">
                <a:solidFill>
                  <a:srgbClr val="009BDD"/>
                </a:solidFill>
                <a:latin typeface="Arial"/>
                <a:ea typeface="DejaVu Sans"/>
              </a:rPr>
              <a:t>)</a:t>
            </a:r>
            <a:endParaRPr lang="en-US" sz="2400" b="0" strike="noStrike" spc="-1">
              <a:latin typeface="Arial"/>
            </a:endParaRPr>
          </a:p>
          <a:p>
            <a:pPr marL="432000" indent="-32292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ea typeface="DejaVu Sans"/>
              </a:rPr>
              <a:t>Sign in to the portal and create a cognitive services resource for Face API</a:t>
            </a:r>
            <a:endParaRPr lang="en-US" sz="2400" b="0" strike="noStrike" spc="-1">
              <a:latin typeface="Arial"/>
            </a:endParaRPr>
          </a:p>
          <a:p>
            <a:pPr marL="432000" indent="-32292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ea typeface="DejaVu Sans"/>
              </a:rPr>
              <a:t>Select either free service or standard (standard bills $1 per 1000 API calls) but free is limited to 20 calls per min and 35k per month</a:t>
            </a:r>
            <a:endParaRPr lang="en-US" sz="2400" b="0" strike="noStrike" spc="-1">
              <a:latin typeface="Arial"/>
            </a:endParaRPr>
          </a:p>
          <a:p>
            <a:pPr marL="432000" indent="-32292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ea typeface="DejaVu Sans"/>
              </a:rPr>
              <a:t>Locate and save the Endpoint and one of the API secret keys</a:t>
            </a:r>
            <a:endParaRPr lang="en-US" sz="2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360000" y="180000"/>
            <a:ext cx="9358920" cy="47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300" b="0" strike="noStrike" spc="-1">
                <a:solidFill>
                  <a:srgbClr val="FFFFFF"/>
                </a:solidFill>
                <a:latin typeface="Arial"/>
                <a:ea typeface="DejaVu Sans"/>
              </a:rPr>
              <a:t>Create Folders</a:t>
            </a:r>
            <a:endParaRPr lang="en-US" sz="3300" b="0" strike="noStrike" spc="-1">
              <a:latin typeface="Arial"/>
            </a:endParaRPr>
          </a:p>
        </p:txBody>
      </p:sp>
      <p:sp>
        <p:nvSpPr>
          <p:cNvPr id="155" name="CustomShape 2"/>
          <p:cNvSpPr/>
          <p:nvPr/>
        </p:nvSpPr>
        <p:spPr>
          <a:xfrm>
            <a:off x="360000" y="1080000"/>
            <a:ext cx="9358920" cy="35989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432000" indent="-32292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ea typeface="DejaVu Sans"/>
              </a:rPr>
              <a:t>Create directories on Door Raspberry Pi named: ~/PiDoorCamera</a:t>
            </a:r>
            <a:endParaRPr lang="en-US" sz="2400" b="0" strike="noStrike" spc="-1">
              <a:latin typeface="Arial"/>
            </a:endParaRPr>
          </a:p>
          <a:p>
            <a:pPr marL="432000" indent="-32292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ea typeface="DejaVu Sans"/>
              </a:rPr>
              <a:t>and ~/PiDoorCameraApp and ~/PiDoorCameraApp/data</a:t>
            </a:r>
            <a:endParaRPr lang="en-US" sz="2400" b="0" strike="noStrike" spc="-1">
              <a:latin typeface="Arial"/>
            </a:endParaRPr>
          </a:p>
          <a:p>
            <a:pPr marL="432000" indent="-32292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ea typeface="DejaVu Sans"/>
              </a:rPr>
              <a:t>Put a copy of family pictures in ~/PiDoorCameraApp/data with naming convention of family*.jpg (family0.jpg, family1.jpg, family2.jpg, etc...)   </a:t>
            </a:r>
            <a:endParaRPr lang="en-US" sz="2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360000" y="180000"/>
            <a:ext cx="9358920" cy="47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300" b="0" strike="noStrike" spc="-1">
                <a:solidFill>
                  <a:srgbClr val="FFFFFF"/>
                </a:solidFill>
                <a:latin typeface="Arial"/>
                <a:ea typeface="DejaVu Sans"/>
              </a:rPr>
              <a:t>Setup Auto-mount in Door Raspberry Pi</a:t>
            </a:r>
            <a:endParaRPr lang="en-US" sz="3300" b="0" strike="noStrike" spc="-1">
              <a:latin typeface="Arial"/>
            </a:endParaRPr>
          </a:p>
        </p:txBody>
      </p:sp>
      <p:sp>
        <p:nvSpPr>
          <p:cNvPr id="157" name="CustomShape 2"/>
          <p:cNvSpPr/>
          <p:nvPr/>
        </p:nvSpPr>
        <p:spPr>
          <a:xfrm>
            <a:off x="360000" y="1080000"/>
            <a:ext cx="9358920" cy="25765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432000" indent="-32292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ea typeface="DejaVu Sans"/>
              </a:rPr>
              <a:t>There are several ways to accomplish this based on your comfort level with Linux. </a:t>
            </a:r>
            <a:endParaRPr lang="en-US" sz="2400" b="0" strike="noStrike" spc="-1">
              <a:latin typeface="Arial"/>
            </a:endParaRPr>
          </a:p>
          <a:p>
            <a:pPr marL="432000" indent="-32292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ea typeface="DejaVu Sans"/>
              </a:rPr>
              <a:t>Ensure that the SMB share from the Magic Mirror are auto-mounted after every restart.</a:t>
            </a:r>
            <a:endParaRPr lang="en-US" sz="2400" b="0" strike="noStrike" spc="-1">
              <a:latin typeface="Arial"/>
            </a:endParaRPr>
          </a:p>
          <a:p>
            <a:pPr marL="432000" indent="-32292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ea typeface="DejaVu Sans"/>
              </a:rPr>
              <a:t>Make sure that you have the proper permissions to copy and delete files to the file share from the Door Raspberry Pi</a:t>
            </a:r>
            <a:endParaRPr lang="en-US" sz="2400" b="0" strike="noStrike" spc="-1">
              <a:latin typeface="Arial"/>
            </a:endParaRPr>
          </a:p>
          <a:p>
            <a:pPr marL="432000" indent="-32292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ea typeface="DejaVu Sans"/>
              </a:rPr>
              <a:t> </a:t>
            </a:r>
            <a:endParaRPr lang="en-US" sz="2400" b="0" strike="noStrike" spc="-1">
              <a:latin typeface="Arial"/>
            </a:endParaRPr>
          </a:p>
        </p:txBody>
      </p:sp>
      <p:pic>
        <p:nvPicPr>
          <p:cNvPr id="158" name="Picture 157"/>
          <p:cNvPicPr/>
          <p:nvPr/>
        </p:nvPicPr>
        <p:blipFill>
          <a:blip r:embed="rId3" cstate="screen">
            <a:extLst>
              <a:ext uri="{28A0092B-C50C-407E-A947-70E740481C1C}">
                <a14:useLocalDpi xmlns:a14="http://schemas.microsoft.com/office/drawing/2010/main"/>
              </a:ext>
            </a:extLst>
          </a:blip>
          <a:srcRect/>
          <a:stretch/>
        </p:blipFill>
        <p:spPr>
          <a:xfrm>
            <a:off x="2971800" y="3657600"/>
            <a:ext cx="3474000" cy="1811160"/>
          </a:xfrm>
          <a:prstGeom prst="rect">
            <a:avLst/>
          </a:prstGeom>
          <a:ln w="1800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360000" y="106200"/>
            <a:ext cx="9358920" cy="62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a:solidFill>
                  <a:srgbClr val="000000"/>
                </a:solidFill>
                <a:latin typeface="Arial"/>
                <a:ea typeface="DejaVu Sans"/>
              </a:rPr>
              <a:t>Install Azure module in Python</a:t>
            </a:r>
            <a:endParaRPr lang="en-US" sz="4400" b="0" strike="noStrike" spc="-1">
              <a:latin typeface="Arial"/>
            </a:endParaRPr>
          </a:p>
        </p:txBody>
      </p:sp>
      <p:sp>
        <p:nvSpPr>
          <p:cNvPr id="160" name="CustomShape 2"/>
          <p:cNvSpPr/>
          <p:nvPr/>
        </p:nvSpPr>
        <p:spPr>
          <a:xfrm>
            <a:off x="228600" y="914400"/>
            <a:ext cx="9143280" cy="290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Arial"/>
                <a:ea typeface="DejaVu Sans"/>
              </a:rPr>
              <a:t>- Install the Azure Module for python</a:t>
            </a:r>
            <a:endParaRPr lang="en-US" sz="1800" b="0" strike="noStrike" spc="-1">
              <a:latin typeface="Arial"/>
            </a:endParaRPr>
          </a:p>
          <a:p>
            <a:pPr>
              <a:lnSpc>
                <a:spcPct val="100000"/>
              </a:lnSpc>
            </a:pPr>
            <a:r>
              <a:rPr lang="en-US" sz="1800" b="0" strike="noStrike" spc="-1">
                <a:solidFill>
                  <a:srgbClr val="000000"/>
                </a:solidFill>
                <a:latin typeface="Arial"/>
                <a:ea typeface="DejaVu Sans"/>
              </a:rPr>
              <a:t>pip install azure-cognitiveservices-vision-face</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Arial"/>
                <a:ea typeface="DejaVu Sans"/>
              </a:rPr>
              <a:t>- Optionally install AI fundamentals from github:</a:t>
            </a:r>
            <a:endParaRPr lang="en-US" sz="1800" b="0" strike="noStrike" spc="-1">
              <a:latin typeface="Arial"/>
            </a:endParaRPr>
          </a:p>
          <a:p>
            <a:pPr>
              <a:lnSpc>
                <a:spcPct val="100000"/>
              </a:lnSpc>
            </a:pPr>
            <a:r>
              <a:rPr lang="en-US" sz="1800" b="0" strike="noStrike" spc="-1">
                <a:solidFill>
                  <a:srgbClr val="000000"/>
                </a:solidFill>
                <a:latin typeface="Arial"/>
                <a:ea typeface="DejaVu Sans"/>
              </a:rPr>
              <a:t>git clone </a:t>
            </a:r>
            <a:r>
              <a:rPr lang="en-US" sz="1800" b="0" u="sng" strike="noStrike" spc="-1">
                <a:solidFill>
                  <a:srgbClr val="0000FF"/>
                </a:solidFill>
                <a:uFillTx/>
                <a:latin typeface="Arial"/>
                <a:ea typeface="DejaVu Sans"/>
                <a:hlinkClick r:id="rId3"/>
              </a:rPr>
              <a:t>https://github.com/MicrosoftDocs/ai-fundamentals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FF"/>
                </a:solidFill>
                <a:latin typeface="Arial"/>
                <a:ea typeface="DejaVu Sans"/>
              </a:rPr>
              <a:t>- There are a few Jupyter notebooks that are interesting to play around with to understand the functionality of the different cognitive services available from Azure</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FF"/>
                </a:solidFill>
                <a:latin typeface="Arial"/>
                <a:ea typeface="DejaVu Sans"/>
              </a:rPr>
              <a:t>- The notebook that teaches the fundamentals that are helpful for this tutorial is:</a:t>
            </a:r>
            <a:endParaRPr lang="en-US" sz="1800" b="0" strike="noStrike" spc="-1">
              <a:latin typeface="Arial"/>
            </a:endParaRPr>
          </a:p>
          <a:p>
            <a:pPr>
              <a:lnSpc>
                <a:spcPct val="100000"/>
              </a:lnSpc>
            </a:pPr>
            <a:r>
              <a:rPr lang="en-US" sz="1800" b="0" strike="noStrike" spc="-1">
                <a:solidFill>
                  <a:srgbClr val="0000FF"/>
                </a:solidFill>
                <a:latin typeface="Arial"/>
                <a:ea typeface="DejaVu Sans"/>
              </a:rPr>
              <a:t>01d- Face Analysis.ipynb</a:t>
            </a:r>
            <a:endParaRPr lang="en-US"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2069</Words>
  <Application>Microsoft Office PowerPoint</Application>
  <PresentationFormat>Custom</PresentationFormat>
  <Paragraphs>128</Paragraphs>
  <Slides>19</Slides>
  <Notes>17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Arial</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subject/>
  <dc:creator/>
  <dc:description/>
  <cp:lastModifiedBy>daniel wild</cp:lastModifiedBy>
  <cp:revision>9</cp:revision>
  <dcterms:created xsi:type="dcterms:W3CDTF">2020-12-01T14:14:29Z</dcterms:created>
  <dcterms:modified xsi:type="dcterms:W3CDTF">2020-12-03T17:53:01Z</dcterms:modified>
  <dc:language>en-US</dc:language>
</cp:coreProperties>
</file>