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>
      <p:cViewPr varScale="1">
        <p:scale>
          <a:sx n="98" d="100"/>
          <a:sy n="98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3.svg"/><Relationship Id="rId1" Type="http://schemas.openxmlformats.org/officeDocument/2006/relationships/image" Target="../media/image12.png"/><Relationship Id="rId6" Type="http://schemas.openxmlformats.org/officeDocument/2006/relationships/image" Target="../media/image7.svg"/><Relationship Id="rId5" Type="http://schemas.openxmlformats.org/officeDocument/2006/relationships/image" Target="../media/image14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9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26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8D8395-CEAF-4602-B9AB-FE9A8DD424F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0986BB6-458B-41F3-B3A3-BED6968311FF}">
      <dgm:prSet/>
      <dgm:spPr/>
      <dgm:t>
        <a:bodyPr/>
        <a:lstStyle/>
        <a:p>
          <a:r>
            <a:rPr lang="en-US"/>
            <a:t>Dataset is unbalanced with respect to the target value</a:t>
          </a:r>
        </a:p>
      </dgm:t>
    </dgm:pt>
    <dgm:pt modelId="{B7D641FE-9A3F-4E0B-B5E2-8D0E518887BE}" type="parTrans" cxnId="{BD33AAEA-F1BC-4765-AC98-9C3BF757DDCD}">
      <dgm:prSet/>
      <dgm:spPr/>
      <dgm:t>
        <a:bodyPr/>
        <a:lstStyle/>
        <a:p>
          <a:endParaRPr lang="en-US"/>
        </a:p>
      </dgm:t>
    </dgm:pt>
    <dgm:pt modelId="{7E5C9352-9248-43AE-BCF3-6743D4798816}" type="sibTrans" cxnId="{BD33AAEA-F1BC-4765-AC98-9C3BF757DDCD}">
      <dgm:prSet/>
      <dgm:spPr/>
      <dgm:t>
        <a:bodyPr/>
        <a:lstStyle/>
        <a:p>
          <a:endParaRPr lang="en-US"/>
        </a:p>
      </dgm:t>
    </dgm:pt>
    <dgm:pt modelId="{582CC12F-0AF2-44DC-B17D-FAA66D58B0C4}">
      <dgm:prSet/>
      <dgm:spPr/>
      <dgm:t>
        <a:bodyPr/>
        <a:lstStyle/>
        <a:p>
          <a:r>
            <a:rPr lang="en-US"/>
            <a:t>The split of the test/train test did not affect the distributions</a:t>
          </a:r>
        </a:p>
      </dgm:t>
    </dgm:pt>
    <dgm:pt modelId="{15E20068-CEEC-40FA-B881-92E671095E3F}" type="parTrans" cxnId="{A1F16AAB-F480-43A1-87BB-C875304999C3}">
      <dgm:prSet/>
      <dgm:spPr/>
      <dgm:t>
        <a:bodyPr/>
        <a:lstStyle/>
        <a:p>
          <a:endParaRPr lang="en-US"/>
        </a:p>
      </dgm:t>
    </dgm:pt>
    <dgm:pt modelId="{AF98D056-E827-4C02-BC4E-0EF1AC157A76}" type="sibTrans" cxnId="{A1F16AAB-F480-43A1-87BB-C875304999C3}">
      <dgm:prSet/>
      <dgm:spPr/>
      <dgm:t>
        <a:bodyPr/>
        <a:lstStyle/>
        <a:p>
          <a:endParaRPr lang="en-US"/>
        </a:p>
      </dgm:t>
    </dgm:pt>
    <dgm:pt modelId="{1EFF05B1-9D87-41C4-BDFC-066527B70C99}">
      <dgm:prSet/>
      <dgm:spPr/>
      <dgm:t>
        <a:bodyPr/>
        <a:lstStyle/>
        <a:p>
          <a:r>
            <a:rPr lang="en-US"/>
            <a:t>The distribution between certain features differ a lot with if we group them based on the target variable</a:t>
          </a:r>
        </a:p>
      </dgm:t>
    </dgm:pt>
    <dgm:pt modelId="{484491BC-1EBC-4A3F-8F18-1F1EC4B9AC51}" type="parTrans" cxnId="{BF55E474-45AC-4389-BC0F-22629B5BF768}">
      <dgm:prSet/>
      <dgm:spPr/>
      <dgm:t>
        <a:bodyPr/>
        <a:lstStyle/>
        <a:p>
          <a:endParaRPr lang="en-US"/>
        </a:p>
      </dgm:t>
    </dgm:pt>
    <dgm:pt modelId="{F1FC1215-04BA-492D-98BC-38C7194A2016}" type="sibTrans" cxnId="{BF55E474-45AC-4389-BC0F-22629B5BF768}">
      <dgm:prSet/>
      <dgm:spPr/>
      <dgm:t>
        <a:bodyPr/>
        <a:lstStyle/>
        <a:p>
          <a:endParaRPr lang="en-US"/>
        </a:p>
      </dgm:t>
    </dgm:pt>
    <dgm:pt modelId="{3152C1AB-0DFD-4FFC-9F0C-46D702B8CBA4}">
      <dgm:prSet/>
      <dgm:spPr/>
      <dgm:t>
        <a:bodyPr/>
        <a:lstStyle/>
        <a:p>
          <a:r>
            <a:rPr lang="en-US"/>
            <a:t>We encoded categorical features and tried to engineer new from numerical features (mean, max, std etc.)</a:t>
          </a:r>
        </a:p>
      </dgm:t>
    </dgm:pt>
    <dgm:pt modelId="{946853DD-F5B6-4D91-97FB-525B1743E0E4}" type="parTrans" cxnId="{45767881-1938-4FC8-9C94-2BE422769754}">
      <dgm:prSet/>
      <dgm:spPr/>
      <dgm:t>
        <a:bodyPr/>
        <a:lstStyle/>
        <a:p>
          <a:endParaRPr lang="en-US"/>
        </a:p>
      </dgm:t>
    </dgm:pt>
    <dgm:pt modelId="{66B612DB-1C71-4A06-A163-0F713838BEEB}" type="sibTrans" cxnId="{45767881-1938-4FC8-9C94-2BE422769754}">
      <dgm:prSet/>
      <dgm:spPr/>
      <dgm:t>
        <a:bodyPr/>
        <a:lstStyle/>
        <a:p>
          <a:endParaRPr lang="en-US"/>
        </a:p>
      </dgm:t>
    </dgm:pt>
    <dgm:pt modelId="{F29E7172-0CA5-4C0E-B482-0DEED493E20F}">
      <dgm:prSet/>
      <dgm:spPr/>
      <dgm:t>
        <a:bodyPr/>
        <a:lstStyle/>
        <a:p>
          <a:r>
            <a:rPr lang="en-US"/>
            <a:t>We have features that are highly correlated, and we have non-correlated ones that also jumped high in the end at the feature importance</a:t>
          </a:r>
        </a:p>
      </dgm:t>
    </dgm:pt>
    <dgm:pt modelId="{5E0F0264-F671-48D8-976C-0B790377723E}" type="parTrans" cxnId="{E789A8E9-8B0C-4BAF-AFD3-A8944CBE651D}">
      <dgm:prSet/>
      <dgm:spPr/>
      <dgm:t>
        <a:bodyPr/>
        <a:lstStyle/>
        <a:p>
          <a:endParaRPr lang="en-US"/>
        </a:p>
      </dgm:t>
    </dgm:pt>
    <dgm:pt modelId="{941D5282-15A8-4FB8-BEFC-E1811AA83493}" type="sibTrans" cxnId="{E789A8E9-8B0C-4BAF-AFD3-A8944CBE651D}">
      <dgm:prSet/>
      <dgm:spPr/>
      <dgm:t>
        <a:bodyPr/>
        <a:lstStyle/>
        <a:p>
          <a:endParaRPr lang="en-US"/>
        </a:p>
      </dgm:t>
    </dgm:pt>
    <dgm:pt modelId="{BB2C9B68-0830-4910-9E04-7FB936D66A9A}" type="pres">
      <dgm:prSet presAssocID="{C98D8395-CEAF-4602-B9AB-FE9A8DD424F8}" presName="root" presStyleCnt="0">
        <dgm:presLayoutVars>
          <dgm:dir/>
          <dgm:resizeHandles val="exact"/>
        </dgm:presLayoutVars>
      </dgm:prSet>
      <dgm:spPr/>
    </dgm:pt>
    <dgm:pt modelId="{FC15FE55-DF03-4EAC-AC3A-CA56550417B4}" type="pres">
      <dgm:prSet presAssocID="{10986BB6-458B-41F3-B3A3-BED6968311FF}" presName="compNode" presStyleCnt="0"/>
      <dgm:spPr/>
    </dgm:pt>
    <dgm:pt modelId="{70098091-AF09-41D7-9260-B252D730D564}" type="pres">
      <dgm:prSet presAssocID="{10986BB6-458B-41F3-B3A3-BED6968311FF}" presName="bgRect" presStyleLbl="bgShp" presStyleIdx="0" presStyleCnt="5"/>
      <dgm:spPr/>
    </dgm:pt>
    <dgm:pt modelId="{AB869BA7-B75B-43E8-8AD0-50497D01DA56}" type="pres">
      <dgm:prSet presAssocID="{10986BB6-458B-41F3-B3A3-BED6968311F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E7D54C98-3E9E-4681-8F4E-7D06F80A8802}" type="pres">
      <dgm:prSet presAssocID="{10986BB6-458B-41F3-B3A3-BED6968311FF}" presName="spaceRect" presStyleCnt="0"/>
      <dgm:spPr/>
    </dgm:pt>
    <dgm:pt modelId="{E11EB058-9D2D-4497-AFED-5963B429637A}" type="pres">
      <dgm:prSet presAssocID="{10986BB6-458B-41F3-B3A3-BED6968311FF}" presName="parTx" presStyleLbl="revTx" presStyleIdx="0" presStyleCnt="5">
        <dgm:presLayoutVars>
          <dgm:chMax val="0"/>
          <dgm:chPref val="0"/>
        </dgm:presLayoutVars>
      </dgm:prSet>
      <dgm:spPr/>
    </dgm:pt>
    <dgm:pt modelId="{70A2FDD4-E57B-49FC-8328-9704A2F880E7}" type="pres">
      <dgm:prSet presAssocID="{7E5C9352-9248-43AE-BCF3-6743D4798816}" presName="sibTrans" presStyleCnt="0"/>
      <dgm:spPr/>
    </dgm:pt>
    <dgm:pt modelId="{69D6B683-226D-45F1-8325-0B6CABCFDF3B}" type="pres">
      <dgm:prSet presAssocID="{582CC12F-0AF2-44DC-B17D-FAA66D58B0C4}" presName="compNode" presStyleCnt="0"/>
      <dgm:spPr/>
    </dgm:pt>
    <dgm:pt modelId="{32A9943D-6240-412F-8579-F05937751778}" type="pres">
      <dgm:prSet presAssocID="{582CC12F-0AF2-44DC-B17D-FAA66D58B0C4}" presName="bgRect" presStyleLbl="bgShp" presStyleIdx="1" presStyleCnt="5"/>
      <dgm:spPr/>
    </dgm:pt>
    <dgm:pt modelId="{815E93CC-E994-4525-94DF-F8C72131F4F2}" type="pres">
      <dgm:prSet presAssocID="{582CC12F-0AF2-44DC-B17D-FAA66D58B0C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8FEC33BC-AF29-455C-97F0-B41CEAE5879F}" type="pres">
      <dgm:prSet presAssocID="{582CC12F-0AF2-44DC-B17D-FAA66D58B0C4}" presName="spaceRect" presStyleCnt="0"/>
      <dgm:spPr/>
    </dgm:pt>
    <dgm:pt modelId="{0F49F27B-9E89-463A-9782-1151330D29D7}" type="pres">
      <dgm:prSet presAssocID="{582CC12F-0AF2-44DC-B17D-FAA66D58B0C4}" presName="parTx" presStyleLbl="revTx" presStyleIdx="1" presStyleCnt="5">
        <dgm:presLayoutVars>
          <dgm:chMax val="0"/>
          <dgm:chPref val="0"/>
        </dgm:presLayoutVars>
      </dgm:prSet>
      <dgm:spPr/>
    </dgm:pt>
    <dgm:pt modelId="{AF6160E2-25F1-425D-8446-9F3AC568BE1E}" type="pres">
      <dgm:prSet presAssocID="{AF98D056-E827-4C02-BC4E-0EF1AC157A76}" presName="sibTrans" presStyleCnt="0"/>
      <dgm:spPr/>
    </dgm:pt>
    <dgm:pt modelId="{930E1728-F774-4AF9-AAD8-C1279680635D}" type="pres">
      <dgm:prSet presAssocID="{1EFF05B1-9D87-41C4-BDFC-066527B70C99}" presName="compNode" presStyleCnt="0"/>
      <dgm:spPr/>
    </dgm:pt>
    <dgm:pt modelId="{D61CA59E-4866-4105-A3D7-9EBF10DF9EE1}" type="pres">
      <dgm:prSet presAssocID="{1EFF05B1-9D87-41C4-BDFC-066527B70C99}" presName="bgRect" presStyleLbl="bgShp" presStyleIdx="2" presStyleCnt="5"/>
      <dgm:spPr/>
    </dgm:pt>
    <dgm:pt modelId="{872959FF-0D69-4642-884F-DC99C996E6C8}" type="pres">
      <dgm:prSet presAssocID="{1EFF05B1-9D87-41C4-BDFC-066527B70C9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1E3C9240-052E-4ACB-B1F7-339A71A26E0A}" type="pres">
      <dgm:prSet presAssocID="{1EFF05B1-9D87-41C4-BDFC-066527B70C99}" presName="spaceRect" presStyleCnt="0"/>
      <dgm:spPr/>
    </dgm:pt>
    <dgm:pt modelId="{C772FB2B-5E4B-4E2B-9493-91781D88F2C8}" type="pres">
      <dgm:prSet presAssocID="{1EFF05B1-9D87-41C4-BDFC-066527B70C99}" presName="parTx" presStyleLbl="revTx" presStyleIdx="2" presStyleCnt="5">
        <dgm:presLayoutVars>
          <dgm:chMax val="0"/>
          <dgm:chPref val="0"/>
        </dgm:presLayoutVars>
      </dgm:prSet>
      <dgm:spPr/>
    </dgm:pt>
    <dgm:pt modelId="{DF802AED-C90D-4DAF-9FF9-55D1958108CF}" type="pres">
      <dgm:prSet presAssocID="{F1FC1215-04BA-492D-98BC-38C7194A2016}" presName="sibTrans" presStyleCnt="0"/>
      <dgm:spPr/>
    </dgm:pt>
    <dgm:pt modelId="{43382CFE-09AA-418A-9F57-EBE6FDD2368A}" type="pres">
      <dgm:prSet presAssocID="{3152C1AB-0DFD-4FFC-9F0C-46D702B8CBA4}" presName="compNode" presStyleCnt="0"/>
      <dgm:spPr/>
    </dgm:pt>
    <dgm:pt modelId="{4B542646-F246-4E70-82A6-11C022C98ACF}" type="pres">
      <dgm:prSet presAssocID="{3152C1AB-0DFD-4FFC-9F0C-46D702B8CBA4}" presName="bgRect" presStyleLbl="bgShp" presStyleIdx="3" presStyleCnt="5"/>
      <dgm:spPr/>
    </dgm:pt>
    <dgm:pt modelId="{29EB6617-E5C8-47A7-9424-3866CAF8F5C4}" type="pres">
      <dgm:prSet presAssocID="{3152C1AB-0DFD-4FFC-9F0C-46D702B8CBA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2223528-7CF2-43C4-AE08-84831E6FB7C6}" type="pres">
      <dgm:prSet presAssocID="{3152C1AB-0DFD-4FFC-9F0C-46D702B8CBA4}" presName="spaceRect" presStyleCnt="0"/>
      <dgm:spPr/>
    </dgm:pt>
    <dgm:pt modelId="{99195C25-4D0B-44EE-88E8-1F67FB6057A8}" type="pres">
      <dgm:prSet presAssocID="{3152C1AB-0DFD-4FFC-9F0C-46D702B8CBA4}" presName="parTx" presStyleLbl="revTx" presStyleIdx="3" presStyleCnt="5">
        <dgm:presLayoutVars>
          <dgm:chMax val="0"/>
          <dgm:chPref val="0"/>
        </dgm:presLayoutVars>
      </dgm:prSet>
      <dgm:spPr/>
    </dgm:pt>
    <dgm:pt modelId="{0D0F48E6-A4EA-40DB-9237-E00F44F83475}" type="pres">
      <dgm:prSet presAssocID="{66B612DB-1C71-4A06-A163-0F713838BEEB}" presName="sibTrans" presStyleCnt="0"/>
      <dgm:spPr/>
    </dgm:pt>
    <dgm:pt modelId="{A1810854-C8E3-4097-AC83-E1D2DD7B8876}" type="pres">
      <dgm:prSet presAssocID="{F29E7172-0CA5-4C0E-B482-0DEED493E20F}" presName="compNode" presStyleCnt="0"/>
      <dgm:spPr/>
    </dgm:pt>
    <dgm:pt modelId="{6FF265BE-6092-433A-8C63-30C9410F0F0B}" type="pres">
      <dgm:prSet presAssocID="{F29E7172-0CA5-4C0E-B482-0DEED493E20F}" presName="bgRect" presStyleLbl="bgShp" presStyleIdx="4" presStyleCnt="5"/>
      <dgm:spPr/>
    </dgm:pt>
    <dgm:pt modelId="{23E51AEF-A068-4246-99E2-6345B604E07D}" type="pres">
      <dgm:prSet presAssocID="{F29E7172-0CA5-4C0E-B482-0DEED493E20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17CC3613-351E-4C83-88EA-6C55156C283C}" type="pres">
      <dgm:prSet presAssocID="{F29E7172-0CA5-4C0E-B482-0DEED493E20F}" presName="spaceRect" presStyleCnt="0"/>
      <dgm:spPr/>
    </dgm:pt>
    <dgm:pt modelId="{94C8A931-D7D2-4AD6-A8ED-9CE55170FAE4}" type="pres">
      <dgm:prSet presAssocID="{F29E7172-0CA5-4C0E-B482-0DEED493E20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194ED00-E3C2-4C44-AF5F-1C803D86A452}" type="presOf" srcId="{1EFF05B1-9D87-41C4-BDFC-066527B70C99}" destId="{C772FB2B-5E4B-4E2B-9493-91781D88F2C8}" srcOrd="0" destOrd="0" presId="urn:microsoft.com/office/officeart/2018/2/layout/IconVerticalSolidList"/>
    <dgm:cxn modelId="{4A8C722C-5920-4BDA-80D0-59C399F4ED0A}" type="presOf" srcId="{10986BB6-458B-41F3-B3A3-BED6968311FF}" destId="{E11EB058-9D2D-4497-AFED-5963B429637A}" srcOrd="0" destOrd="0" presId="urn:microsoft.com/office/officeart/2018/2/layout/IconVerticalSolidList"/>
    <dgm:cxn modelId="{486AFD44-7CEE-4744-BD14-BEB87B8860B5}" type="presOf" srcId="{582CC12F-0AF2-44DC-B17D-FAA66D58B0C4}" destId="{0F49F27B-9E89-463A-9782-1151330D29D7}" srcOrd="0" destOrd="0" presId="urn:microsoft.com/office/officeart/2018/2/layout/IconVerticalSolidList"/>
    <dgm:cxn modelId="{C3E65D4C-E22A-4C4C-AF50-DFCFCD17B951}" type="presOf" srcId="{3152C1AB-0DFD-4FFC-9F0C-46D702B8CBA4}" destId="{99195C25-4D0B-44EE-88E8-1F67FB6057A8}" srcOrd="0" destOrd="0" presId="urn:microsoft.com/office/officeart/2018/2/layout/IconVerticalSolidList"/>
    <dgm:cxn modelId="{BF55E474-45AC-4389-BC0F-22629B5BF768}" srcId="{C98D8395-CEAF-4602-B9AB-FE9A8DD424F8}" destId="{1EFF05B1-9D87-41C4-BDFC-066527B70C99}" srcOrd="2" destOrd="0" parTransId="{484491BC-1EBC-4A3F-8F18-1F1EC4B9AC51}" sibTransId="{F1FC1215-04BA-492D-98BC-38C7194A2016}"/>
    <dgm:cxn modelId="{45767881-1938-4FC8-9C94-2BE422769754}" srcId="{C98D8395-CEAF-4602-B9AB-FE9A8DD424F8}" destId="{3152C1AB-0DFD-4FFC-9F0C-46D702B8CBA4}" srcOrd="3" destOrd="0" parTransId="{946853DD-F5B6-4D91-97FB-525B1743E0E4}" sibTransId="{66B612DB-1C71-4A06-A163-0F713838BEEB}"/>
    <dgm:cxn modelId="{A1F16AAB-F480-43A1-87BB-C875304999C3}" srcId="{C98D8395-CEAF-4602-B9AB-FE9A8DD424F8}" destId="{582CC12F-0AF2-44DC-B17D-FAA66D58B0C4}" srcOrd="1" destOrd="0" parTransId="{15E20068-CEEC-40FA-B881-92E671095E3F}" sibTransId="{AF98D056-E827-4C02-BC4E-0EF1AC157A76}"/>
    <dgm:cxn modelId="{D36B6AB7-E6AF-4235-8037-A737E02CCF10}" type="presOf" srcId="{C98D8395-CEAF-4602-B9AB-FE9A8DD424F8}" destId="{BB2C9B68-0830-4910-9E04-7FB936D66A9A}" srcOrd="0" destOrd="0" presId="urn:microsoft.com/office/officeart/2018/2/layout/IconVerticalSolidList"/>
    <dgm:cxn modelId="{558E37E7-FA3F-4F67-A4D8-E813C3495594}" type="presOf" srcId="{F29E7172-0CA5-4C0E-B482-0DEED493E20F}" destId="{94C8A931-D7D2-4AD6-A8ED-9CE55170FAE4}" srcOrd="0" destOrd="0" presId="urn:microsoft.com/office/officeart/2018/2/layout/IconVerticalSolidList"/>
    <dgm:cxn modelId="{E789A8E9-8B0C-4BAF-AFD3-A8944CBE651D}" srcId="{C98D8395-CEAF-4602-B9AB-FE9A8DD424F8}" destId="{F29E7172-0CA5-4C0E-B482-0DEED493E20F}" srcOrd="4" destOrd="0" parTransId="{5E0F0264-F671-48D8-976C-0B790377723E}" sibTransId="{941D5282-15A8-4FB8-BEFC-E1811AA83493}"/>
    <dgm:cxn modelId="{BD33AAEA-F1BC-4765-AC98-9C3BF757DDCD}" srcId="{C98D8395-CEAF-4602-B9AB-FE9A8DD424F8}" destId="{10986BB6-458B-41F3-B3A3-BED6968311FF}" srcOrd="0" destOrd="0" parTransId="{B7D641FE-9A3F-4E0B-B5E2-8D0E518887BE}" sibTransId="{7E5C9352-9248-43AE-BCF3-6743D4798816}"/>
    <dgm:cxn modelId="{B62E2D80-0661-4897-9256-1E7E264C0536}" type="presParOf" srcId="{BB2C9B68-0830-4910-9E04-7FB936D66A9A}" destId="{FC15FE55-DF03-4EAC-AC3A-CA56550417B4}" srcOrd="0" destOrd="0" presId="urn:microsoft.com/office/officeart/2018/2/layout/IconVerticalSolidList"/>
    <dgm:cxn modelId="{80EDE57C-353B-4AB2-BA88-4032EE90EF0D}" type="presParOf" srcId="{FC15FE55-DF03-4EAC-AC3A-CA56550417B4}" destId="{70098091-AF09-41D7-9260-B252D730D564}" srcOrd="0" destOrd="0" presId="urn:microsoft.com/office/officeart/2018/2/layout/IconVerticalSolidList"/>
    <dgm:cxn modelId="{A3CE1CDC-C56F-4F51-B1B1-D54D1B40D663}" type="presParOf" srcId="{FC15FE55-DF03-4EAC-AC3A-CA56550417B4}" destId="{AB869BA7-B75B-43E8-8AD0-50497D01DA56}" srcOrd="1" destOrd="0" presId="urn:microsoft.com/office/officeart/2018/2/layout/IconVerticalSolidList"/>
    <dgm:cxn modelId="{C9DC61FA-0E31-4CEB-ADC3-C42A32986A34}" type="presParOf" srcId="{FC15FE55-DF03-4EAC-AC3A-CA56550417B4}" destId="{E7D54C98-3E9E-4681-8F4E-7D06F80A8802}" srcOrd="2" destOrd="0" presId="urn:microsoft.com/office/officeart/2018/2/layout/IconVerticalSolidList"/>
    <dgm:cxn modelId="{C42EAB7B-0CC6-4AB9-B12A-73F3D90A25C8}" type="presParOf" srcId="{FC15FE55-DF03-4EAC-AC3A-CA56550417B4}" destId="{E11EB058-9D2D-4497-AFED-5963B429637A}" srcOrd="3" destOrd="0" presId="urn:microsoft.com/office/officeart/2018/2/layout/IconVerticalSolidList"/>
    <dgm:cxn modelId="{B09BCE92-07F0-4056-83DD-6629490DC396}" type="presParOf" srcId="{BB2C9B68-0830-4910-9E04-7FB936D66A9A}" destId="{70A2FDD4-E57B-49FC-8328-9704A2F880E7}" srcOrd="1" destOrd="0" presId="urn:microsoft.com/office/officeart/2018/2/layout/IconVerticalSolidList"/>
    <dgm:cxn modelId="{001A7C82-FFE5-47A0-8FC1-E5A2AB328B9F}" type="presParOf" srcId="{BB2C9B68-0830-4910-9E04-7FB936D66A9A}" destId="{69D6B683-226D-45F1-8325-0B6CABCFDF3B}" srcOrd="2" destOrd="0" presId="urn:microsoft.com/office/officeart/2018/2/layout/IconVerticalSolidList"/>
    <dgm:cxn modelId="{16E2C6D8-C9C0-4A69-8945-22E5F400F463}" type="presParOf" srcId="{69D6B683-226D-45F1-8325-0B6CABCFDF3B}" destId="{32A9943D-6240-412F-8579-F05937751778}" srcOrd="0" destOrd="0" presId="urn:microsoft.com/office/officeart/2018/2/layout/IconVerticalSolidList"/>
    <dgm:cxn modelId="{8BDD19B6-3B1C-4F53-997F-405E9F191595}" type="presParOf" srcId="{69D6B683-226D-45F1-8325-0B6CABCFDF3B}" destId="{815E93CC-E994-4525-94DF-F8C72131F4F2}" srcOrd="1" destOrd="0" presId="urn:microsoft.com/office/officeart/2018/2/layout/IconVerticalSolidList"/>
    <dgm:cxn modelId="{C60E530A-D6A0-46F9-982D-ED4BBB73E0D8}" type="presParOf" srcId="{69D6B683-226D-45F1-8325-0B6CABCFDF3B}" destId="{8FEC33BC-AF29-455C-97F0-B41CEAE5879F}" srcOrd="2" destOrd="0" presId="urn:microsoft.com/office/officeart/2018/2/layout/IconVerticalSolidList"/>
    <dgm:cxn modelId="{D2713DD3-574C-49D3-A0A4-5C8EFCDEF23E}" type="presParOf" srcId="{69D6B683-226D-45F1-8325-0B6CABCFDF3B}" destId="{0F49F27B-9E89-463A-9782-1151330D29D7}" srcOrd="3" destOrd="0" presId="urn:microsoft.com/office/officeart/2018/2/layout/IconVerticalSolidList"/>
    <dgm:cxn modelId="{09E8444A-091A-4D74-AC07-F4CC17BC389E}" type="presParOf" srcId="{BB2C9B68-0830-4910-9E04-7FB936D66A9A}" destId="{AF6160E2-25F1-425D-8446-9F3AC568BE1E}" srcOrd="3" destOrd="0" presId="urn:microsoft.com/office/officeart/2018/2/layout/IconVerticalSolidList"/>
    <dgm:cxn modelId="{0A29DDA4-B057-46E0-8CC2-AE469790F800}" type="presParOf" srcId="{BB2C9B68-0830-4910-9E04-7FB936D66A9A}" destId="{930E1728-F774-4AF9-AAD8-C1279680635D}" srcOrd="4" destOrd="0" presId="urn:microsoft.com/office/officeart/2018/2/layout/IconVerticalSolidList"/>
    <dgm:cxn modelId="{B8799CED-379E-4750-B6A1-212125647E92}" type="presParOf" srcId="{930E1728-F774-4AF9-AAD8-C1279680635D}" destId="{D61CA59E-4866-4105-A3D7-9EBF10DF9EE1}" srcOrd="0" destOrd="0" presId="urn:microsoft.com/office/officeart/2018/2/layout/IconVerticalSolidList"/>
    <dgm:cxn modelId="{6DEC381A-A809-433B-A6D8-45CF37BC5F00}" type="presParOf" srcId="{930E1728-F774-4AF9-AAD8-C1279680635D}" destId="{872959FF-0D69-4642-884F-DC99C996E6C8}" srcOrd="1" destOrd="0" presId="urn:microsoft.com/office/officeart/2018/2/layout/IconVerticalSolidList"/>
    <dgm:cxn modelId="{480C2B07-45D3-4B07-AD5D-DD996CDF05F5}" type="presParOf" srcId="{930E1728-F774-4AF9-AAD8-C1279680635D}" destId="{1E3C9240-052E-4ACB-B1F7-339A71A26E0A}" srcOrd="2" destOrd="0" presId="urn:microsoft.com/office/officeart/2018/2/layout/IconVerticalSolidList"/>
    <dgm:cxn modelId="{68B5EF33-C8BB-4D6A-8A4D-8DF5151D518A}" type="presParOf" srcId="{930E1728-F774-4AF9-AAD8-C1279680635D}" destId="{C772FB2B-5E4B-4E2B-9493-91781D88F2C8}" srcOrd="3" destOrd="0" presId="urn:microsoft.com/office/officeart/2018/2/layout/IconVerticalSolidList"/>
    <dgm:cxn modelId="{3169DC77-2000-40BB-B4AA-E839AC0FCA31}" type="presParOf" srcId="{BB2C9B68-0830-4910-9E04-7FB936D66A9A}" destId="{DF802AED-C90D-4DAF-9FF9-55D1958108CF}" srcOrd="5" destOrd="0" presId="urn:microsoft.com/office/officeart/2018/2/layout/IconVerticalSolidList"/>
    <dgm:cxn modelId="{C8431B3B-4006-421C-BAA6-740AEA7F2D72}" type="presParOf" srcId="{BB2C9B68-0830-4910-9E04-7FB936D66A9A}" destId="{43382CFE-09AA-418A-9F57-EBE6FDD2368A}" srcOrd="6" destOrd="0" presId="urn:microsoft.com/office/officeart/2018/2/layout/IconVerticalSolidList"/>
    <dgm:cxn modelId="{1D121F7C-2315-409F-A023-A96A920C2C38}" type="presParOf" srcId="{43382CFE-09AA-418A-9F57-EBE6FDD2368A}" destId="{4B542646-F246-4E70-82A6-11C022C98ACF}" srcOrd="0" destOrd="0" presId="urn:microsoft.com/office/officeart/2018/2/layout/IconVerticalSolidList"/>
    <dgm:cxn modelId="{A17430CF-DC13-4F45-933C-34359AE5BC3F}" type="presParOf" srcId="{43382CFE-09AA-418A-9F57-EBE6FDD2368A}" destId="{29EB6617-E5C8-47A7-9424-3866CAF8F5C4}" srcOrd="1" destOrd="0" presId="urn:microsoft.com/office/officeart/2018/2/layout/IconVerticalSolidList"/>
    <dgm:cxn modelId="{1871988A-EDF5-4F25-8D6C-5D9B9FBFC206}" type="presParOf" srcId="{43382CFE-09AA-418A-9F57-EBE6FDD2368A}" destId="{02223528-7CF2-43C4-AE08-84831E6FB7C6}" srcOrd="2" destOrd="0" presId="urn:microsoft.com/office/officeart/2018/2/layout/IconVerticalSolidList"/>
    <dgm:cxn modelId="{F8A8417C-4AB3-4533-931D-8143A08E9984}" type="presParOf" srcId="{43382CFE-09AA-418A-9F57-EBE6FDD2368A}" destId="{99195C25-4D0B-44EE-88E8-1F67FB6057A8}" srcOrd="3" destOrd="0" presId="urn:microsoft.com/office/officeart/2018/2/layout/IconVerticalSolidList"/>
    <dgm:cxn modelId="{E18A369C-C73E-4D1C-913B-BB7E24F43086}" type="presParOf" srcId="{BB2C9B68-0830-4910-9E04-7FB936D66A9A}" destId="{0D0F48E6-A4EA-40DB-9237-E00F44F83475}" srcOrd="7" destOrd="0" presId="urn:microsoft.com/office/officeart/2018/2/layout/IconVerticalSolidList"/>
    <dgm:cxn modelId="{E05C92F1-59F2-4107-9141-5628ED2F94EC}" type="presParOf" srcId="{BB2C9B68-0830-4910-9E04-7FB936D66A9A}" destId="{A1810854-C8E3-4097-AC83-E1D2DD7B8876}" srcOrd="8" destOrd="0" presId="urn:microsoft.com/office/officeart/2018/2/layout/IconVerticalSolidList"/>
    <dgm:cxn modelId="{81C3FEDC-F92B-4E0E-BE69-82F8F852F41D}" type="presParOf" srcId="{A1810854-C8E3-4097-AC83-E1D2DD7B8876}" destId="{6FF265BE-6092-433A-8C63-30C9410F0F0B}" srcOrd="0" destOrd="0" presId="urn:microsoft.com/office/officeart/2018/2/layout/IconVerticalSolidList"/>
    <dgm:cxn modelId="{C54AB92A-D0DD-4D75-9AC7-21F19C40E6A4}" type="presParOf" srcId="{A1810854-C8E3-4097-AC83-E1D2DD7B8876}" destId="{23E51AEF-A068-4246-99E2-6345B604E07D}" srcOrd="1" destOrd="0" presId="urn:microsoft.com/office/officeart/2018/2/layout/IconVerticalSolidList"/>
    <dgm:cxn modelId="{1719EF6A-1F77-48A4-8643-2A51018438B5}" type="presParOf" srcId="{A1810854-C8E3-4097-AC83-E1D2DD7B8876}" destId="{17CC3613-351E-4C83-88EA-6C55156C283C}" srcOrd="2" destOrd="0" presId="urn:microsoft.com/office/officeart/2018/2/layout/IconVerticalSolidList"/>
    <dgm:cxn modelId="{2CAEBE0D-2249-4F96-B572-AB23477F441D}" type="presParOf" srcId="{A1810854-C8E3-4097-AC83-E1D2DD7B8876}" destId="{94C8A931-D7D2-4AD6-A8ED-9CE55170FA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BA7945-2162-493D-9562-069CE675276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E82522C-F946-43EB-B19D-B805BE8AB1BB}">
      <dgm:prSet/>
      <dgm:spPr/>
      <dgm:t>
        <a:bodyPr/>
        <a:lstStyle/>
        <a:p>
          <a:r>
            <a:rPr lang="en-US" dirty="0"/>
            <a:t>Based on the </a:t>
          </a:r>
          <a:r>
            <a:rPr lang="en-US" b="1" dirty="0"/>
            <a:t>Data Exploration </a:t>
          </a:r>
          <a:r>
            <a:rPr lang="en-US" dirty="0"/>
            <a:t>part, </a:t>
          </a:r>
          <a:r>
            <a:rPr lang="en-US" b="1" dirty="0"/>
            <a:t>tree-based mode</a:t>
          </a:r>
          <a:r>
            <a:rPr lang="en-US" dirty="0"/>
            <a:t>ls seemed ideal for the kind of dataset that we have</a:t>
          </a:r>
        </a:p>
      </dgm:t>
    </dgm:pt>
    <dgm:pt modelId="{19625217-8CDC-4CFA-A23B-681399B4AB03}" type="parTrans" cxnId="{10D6F6F8-979C-432D-BD1C-F37DC020CC91}">
      <dgm:prSet/>
      <dgm:spPr/>
      <dgm:t>
        <a:bodyPr/>
        <a:lstStyle/>
        <a:p>
          <a:endParaRPr lang="en-US"/>
        </a:p>
      </dgm:t>
    </dgm:pt>
    <dgm:pt modelId="{4935FFBA-3CCC-4BC9-997A-D8FA89A0638E}" type="sibTrans" cxnId="{10D6F6F8-979C-432D-BD1C-F37DC020CC91}">
      <dgm:prSet/>
      <dgm:spPr/>
      <dgm:t>
        <a:bodyPr/>
        <a:lstStyle/>
        <a:p>
          <a:endParaRPr lang="en-US"/>
        </a:p>
      </dgm:t>
    </dgm:pt>
    <dgm:pt modelId="{7012C85E-E540-4463-B071-9A5781B40D5F}">
      <dgm:prSet/>
      <dgm:spPr/>
      <dgm:t>
        <a:bodyPr/>
        <a:lstStyle/>
        <a:p>
          <a:r>
            <a:rPr lang="en-US" dirty="0"/>
            <a:t>We applied </a:t>
          </a:r>
          <a:r>
            <a:rPr lang="en-US" dirty="0" err="1"/>
            <a:t>sklearn’s</a:t>
          </a:r>
          <a:r>
            <a:rPr lang="en-US" dirty="0"/>
            <a:t> grid-search for </a:t>
          </a:r>
          <a:r>
            <a:rPr lang="en-US" b="1" dirty="0"/>
            <a:t>hyperparameter tuning </a:t>
          </a:r>
          <a:r>
            <a:rPr lang="en-US" dirty="0"/>
            <a:t>on the model</a:t>
          </a:r>
        </a:p>
      </dgm:t>
    </dgm:pt>
    <dgm:pt modelId="{1B62CD0A-DE39-4FCB-B82F-6CABE3FE567B}" type="parTrans" cxnId="{4B9034FE-8705-4540-8DC1-FA9C201E5BFB}">
      <dgm:prSet/>
      <dgm:spPr/>
      <dgm:t>
        <a:bodyPr/>
        <a:lstStyle/>
        <a:p>
          <a:endParaRPr lang="en-US"/>
        </a:p>
      </dgm:t>
    </dgm:pt>
    <dgm:pt modelId="{DF9A8EB1-C7C0-43DA-8BEC-92F7B41E0922}" type="sibTrans" cxnId="{4B9034FE-8705-4540-8DC1-FA9C201E5BFB}">
      <dgm:prSet/>
      <dgm:spPr/>
      <dgm:t>
        <a:bodyPr/>
        <a:lstStyle/>
        <a:p>
          <a:endParaRPr lang="en-US"/>
        </a:p>
      </dgm:t>
    </dgm:pt>
    <dgm:pt modelId="{BBF4802E-9531-4836-968E-E65C2311F1CA}">
      <dgm:prSet/>
      <dgm:spPr/>
      <dgm:t>
        <a:bodyPr/>
        <a:lstStyle/>
        <a:p>
          <a:r>
            <a:rPr lang="en-US" b="1" dirty="0"/>
            <a:t>4 models were created</a:t>
          </a:r>
          <a:r>
            <a:rPr lang="en-US" dirty="0"/>
            <a:t>, 2 with and without “engineered features” and 2 with all features and only 5 important ones</a:t>
          </a:r>
        </a:p>
      </dgm:t>
    </dgm:pt>
    <dgm:pt modelId="{47EF1B3A-60DA-4F78-B913-10FCCC08CDCB}" type="parTrans" cxnId="{059D0659-3703-4F22-BC0B-CDF186D7FBF0}">
      <dgm:prSet/>
      <dgm:spPr/>
      <dgm:t>
        <a:bodyPr/>
        <a:lstStyle/>
        <a:p>
          <a:endParaRPr lang="en-US"/>
        </a:p>
      </dgm:t>
    </dgm:pt>
    <dgm:pt modelId="{4B9037EA-0462-4019-8752-1B9C5CABFB12}" type="sibTrans" cxnId="{059D0659-3703-4F22-BC0B-CDF186D7FBF0}">
      <dgm:prSet/>
      <dgm:spPr/>
      <dgm:t>
        <a:bodyPr/>
        <a:lstStyle/>
        <a:p>
          <a:endParaRPr lang="en-US"/>
        </a:p>
      </dgm:t>
    </dgm:pt>
    <dgm:pt modelId="{7CFD260C-7B07-4307-AF5C-12EF3BA5E21D}">
      <dgm:prSet/>
      <dgm:spPr/>
      <dgm:t>
        <a:bodyPr/>
        <a:lstStyle/>
        <a:p>
          <a:r>
            <a:rPr lang="en-US" b="1" dirty="0"/>
            <a:t>Simplified</a:t>
          </a:r>
          <a:r>
            <a:rPr lang="en-US" dirty="0"/>
            <a:t> models were </a:t>
          </a:r>
          <a:r>
            <a:rPr lang="en-US" b="1" dirty="0"/>
            <a:t>not falling behind</a:t>
          </a:r>
          <a:r>
            <a:rPr lang="en-US" dirty="0"/>
            <a:t> a lot in performance</a:t>
          </a:r>
        </a:p>
      </dgm:t>
    </dgm:pt>
    <dgm:pt modelId="{20EF1056-A176-46AE-8A40-9A1DD48859FF}" type="parTrans" cxnId="{EFF98C43-348E-40B6-9774-D6FD9D409D21}">
      <dgm:prSet/>
      <dgm:spPr/>
      <dgm:t>
        <a:bodyPr/>
        <a:lstStyle/>
        <a:p>
          <a:endParaRPr lang="en-US"/>
        </a:p>
      </dgm:t>
    </dgm:pt>
    <dgm:pt modelId="{4C673D4F-CB25-4AF7-B399-29239AC737A4}" type="sibTrans" cxnId="{EFF98C43-348E-40B6-9774-D6FD9D409D21}">
      <dgm:prSet/>
      <dgm:spPr/>
      <dgm:t>
        <a:bodyPr/>
        <a:lstStyle/>
        <a:p>
          <a:endParaRPr lang="en-US"/>
        </a:p>
      </dgm:t>
    </dgm:pt>
    <dgm:pt modelId="{E11DEFCB-445B-4963-A57D-7D828A7C6F4A}">
      <dgm:prSet/>
      <dgm:spPr/>
      <dgm:t>
        <a:bodyPr/>
        <a:lstStyle/>
        <a:p>
          <a:r>
            <a:rPr lang="en-US" dirty="0"/>
            <a:t>Lastly, although </a:t>
          </a:r>
          <a:r>
            <a:rPr lang="en-US" b="1" dirty="0"/>
            <a:t>“engineered features” </a:t>
          </a:r>
          <a:r>
            <a:rPr lang="en-US" dirty="0"/>
            <a:t>were high in </a:t>
          </a:r>
          <a:r>
            <a:rPr lang="en-US" dirty="0" err="1"/>
            <a:t>XGBoost’s</a:t>
          </a:r>
          <a:r>
            <a:rPr lang="en-US" dirty="0"/>
            <a:t> importance report, performance did not reduce dramatically after we removed them</a:t>
          </a:r>
        </a:p>
      </dgm:t>
    </dgm:pt>
    <dgm:pt modelId="{59024198-894B-45F9-A529-4447918B938B}" type="parTrans" cxnId="{5DDC8F01-FEE9-4DD8-8DF0-B832B3E508A0}">
      <dgm:prSet/>
      <dgm:spPr/>
      <dgm:t>
        <a:bodyPr/>
        <a:lstStyle/>
        <a:p>
          <a:endParaRPr lang="en-US"/>
        </a:p>
      </dgm:t>
    </dgm:pt>
    <dgm:pt modelId="{A56A694D-E406-45C4-A22A-6DF44A32C06B}" type="sibTrans" cxnId="{5DDC8F01-FEE9-4DD8-8DF0-B832B3E508A0}">
      <dgm:prSet/>
      <dgm:spPr/>
      <dgm:t>
        <a:bodyPr/>
        <a:lstStyle/>
        <a:p>
          <a:endParaRPr lang="en-US"/>
        </a:p>
      </dgm:t>
    </dgm:pt>
    <dgm:pt modelId="{310F654A-7020-4898-8E4C-BCAF20BBB3AB}" type="pres">
      <dgm:prSet presAssocID="{3EBA7945-2162-493D-9562-069CE6752769}" presName="root" presStyleCnt="0">
        <dgm:presLayoutVars>
          <dgm:dir/>
          <dgm:resizeHandles val="exact"/>
        </dgm:presLayoutVars>
      </dgm:prSet>
      <dgm:spPr/>
    </dgm:pt>
    <dgm:pt modelId="{E3371D5A-5C36-4C35-9625-087382C7CC43}" type="pres">
      <dgm:prSet presAssocID="{3EBA7945-2162-493D-9562-069CE6752769}" presName="container" presStyleCnt="0">
        <dgm:presLayoutVars>
          <dgm:dir/>
          <dgm:resizeHandles val="exact"/>
        </dgm:presLayoutVars>
      </dgm:prSet>
      <dgm:spPr/>
    </dgm:pt>
    <dgm:pt modelId="{DE34112C-6356-4F41-B3CA-3256A8D5D291}" type="pres">
      <dgm:prSet presAssocID="{9E82522C-F946-43EB-B19D-B805BE8AB1BB}" presName="compNode" presStyleCnt="0"/>
      <dgm:spPr/>
    </dgm:pt>
    <dgm:pt modelId="{93D3CA4B-7805-4A05-9A8C-A2F14921EB46}" type="pres">
      <dgm:prSet presAssocID="{9E82522C-F946-43EB-B19D-B805BE8AB1BB}" presName="iconBgRect" presStyleLbl="bgShp" presStyleIdx="0" presStyleCnt="5"/>
      <dgm:spPr/>
    </dgm:pt>
    <dgm:pt modelId="{EC5CB3E9-2FBB-4F68-8BC5-B35B3450B3EB}" type="pres">
      <dgm:prSet presAssocID="{9E82522C-F946-43EB-B19D-B805BE8AB1B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4E81699-A10E-431B-B137-F57B325B8CD9}" type="pres">
      <dgm:prSet presAssocID="{9E82522C-F946-43EB-B19D-B805BE8AB1BB}" presName="spaceRect" presStyleCnt="0"/>
      <dgm:spPr/>
    </dgm:pt>
    <dgm:pt modelId="{D0ADFA6E-1654-40D1-B192-46B3CDA9F588}" type="pres">
      <dgm:prSet presAssocID="{9E82522C-F946-43EB-B19D-B805BE8AB1BB}" presName="textRect" presStyleLbl="revTx" presStyleIdx="0" presStyleCnt="5">
        <dgm:presLayoutVars>
          <dgm:chMax val="1"/>
          <dgm:chPref val="1"/>
        </dgm:presLayoutVars>
      </dgm:prSet>
      <dgm:spPr/>
    </dgm:pt>
    <dgm:pt modelId="{97093DE4-954C-4444-BBD4-F03683C35E90}" type="pres">
      <dgm:prSet presAssocID="{4935FFBA-3CCC-4BC9-997A-D8FA89A0638E}" presName="sibTrans" presStyleLbl="sibTrans2D1" presStyleIdx="0" presStyleCnt="0"/>
      <dgm:spPr/>
    </dgm:pt>
    <dgm:pt modelId="{3419EFBB-7799-47F4-818B-C1F54BBD6EEF}" type="pres">
      <dgm:prSet presAssocID="{7012C85E-E540-4463-B071-9A5781B40D5F}" presName="compNode" presStyleCnt="0"/>
      <dgm:spPr/>
    </dgm:pt>
    <dgm:pt modelId="{B34299E4-7E32-4C0E-A138-C8AFFD73A0DB}" type="pres">
      <dgm:prSet presAssocID="{7012C85E-E540-4463-B071-9A5781B40D5F}" presName="iconBgRect" presStyleLbl="bgShp" presStyleIdx="1" presStyleCnt="5"/>
      <dgm:spPr/>
    </dgm:pt>
    <dgm:pt modelId="{ADA78C23-87D2-43B7-8264-0A3AED8FF0C0}" type="pres">
      <dgm:prSet presAssocID="{7012C85E-E540-4463-B071-9A5781B40D5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F9514D65-A806-491D-A270-138B7FEF489E}" type="pres">
      <dgm:prSet presAssocID="{7012C85E-E540-4463-B071-9A5781B40D5F}" presName="spaceRect" presStyleCnt="0"/>
      <dgm:spPr/>
    </dgm:pt>
    <dgm:pt modelId="{2F71582D-B0F5-4160-B40E-0E73710C82DD}" type="pres">
      <dgm:prSet presAssocID="{7012C85E-E540-4463-B071-9A5781B40D5F}" presName="textRect" presStyleLbl="revTx" presStyleIdx="1" presStyleCnt="5">
        <dgm:presLayoutVars>
          <dgm:chMax val="1"/>
          <dgm:chPref val="1"/>
        </dgm:presLayoutVars>
      </dgm:prSet>
      <dgm:spPr/>
    </dgm:pt>
    <dgm:pt modelId="{6EAD594C-1298-4955-A0E7-D044946A16D8}" type="pres">
      <dgm:prSet presAssocID="{DF9A8EB1-C7C0-43DA-8BEC-92F7B41E0922}" presName="sibTrans" presStyleLbl="sibTrans2D1" presStyleIdx="0" presStyleCnt="0"/>
      <dgm:spPr/>
    </dgm:pt>
    <dgm:pt modelId="{92104569-ED60-4796-8604-2C4BD4531C0B}" type="pres">
      <dgm:prSet presAssocID="{BBF4802E-9531-4836-968E-E65C2311F1CA}" presName="compNode" presStyleCnt="0"/>
      <dgm:spPr/>
    </dgm:pt>
    <dgm:pt modelId="{24D16889-3D20-4BC1-8419-7E44EC11BFA2}" type="pres">
      <dgm:prSet presAssocID="{BBF4802E-9531-4836-968E-E65C2311F1CA}" presName="iconBgRect" presStyleLbl="bgShp" presStyleIdx="2" presStyleCnt="5"/>
      <dgm:spPr/>
    </dgm:pt>
    <dgm:pt modelId="{73D8C696-E4DE-4BA9-8C89-EAAF2D94414B}" type="pres">
      <dgm:prSet presAssocID="{BBF4802E-9531-4836-968E-E65C2311F1C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4A82769C-DC75-4A37-ACE0-03BB3F65922E}" type="pres">
      <dgm:prSet presAssocID="{BBF4802E-9531-4836-968E-E65C2311F1CA}" presName="spaceRect" presStyleCnt="0"/>
      <dgm:spPr/>
    </dgm:pt>
    <dgm:pt modelId="{5434B806-8D41-4D76-889D-9DB35851CB89}" type="pres">
      <dgm:prSet presAssocID="{BBF4802E-9531-4836-968E-E65C2311F1CA}" presName="textRect" presStyleLbl="revTx" presStyleIdx="2" presStyleCnt="5">
        <dgm:presLayoutVars>
          <dgm:chMax val="1"/>
          <dgm:chPref val="1"/>
        </dgm:presLayoutVars>
      </dgm:prSet>
      <dgm:spPr/>
    </dgm:pt>
    <dgm:pt modelId="{A0C5820F-5089-4627-BFCE-3E5A3F34B114}" type="pres">
      <dgm:prSet presAssocID="{4B9037EA-0462-4019-8752-1B9C5CABFB12}" presName="sibTrans" presStyleLbl="sibTrans2D1" presStyleIdx="0" presStyleCnt="0"/>
      <dgm:spPr/>
    </dgm:pt>
    <dgm:pt modelId="{E7142321-0DFB-4B6D-A00E-FA9316E1BE76}" type="pres">
      <dgm:prSet presAssocID="{7CFD260C-7B07-4307-AF5C-12EF3BA5E21D}" presName="compNode" presStyleCnt="0"/>
      <dgm:spPr/>
    </dgm:pt>
    <dgm:pt modelId="{06BE7AAA-F42E-4FD4-9FA1-EBA06E89BB45}" type="pres">
      <dgm:prSet presAssocID="{7CFD260C-7B07-4307-AF5C-12EF3BA5E21D}" presName="iconBgRect" presStyleLbl="bgShp" presStyleIdx="3" presStyleCnt="5"/>
      <dgm:spPr/>
    </dgm:pt>
    <dgm:pt modelId="{421743A1-ABDC-43C9-BAE7-94A2469DDE06}" type="pres">
      <dgm:prSet presAssocID="{7CFD260C-7B07-4307-AF5C-12EF3BA5E21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Figure"/>
        </a:ext>
      </dgm:extLst>
    </dgm:pt>
    <dgm:pt modelId="{52C664DE-02E0-41E7-AD34-7AF4FE464AB6}" type="pres">
      <dgm:prSet presAssocID="{7CFD260C-7B07-4307-AF5C-12EF3BA5E21D}" presName="spaceRect" presStyleCnt="0"/>
      <dgm:spPr/>
    </dgm:pt>
    <dgm:pt modelId="{0AB74822-95E8-4BF0-8D2C-BD9D5A5F9B0D}" type="pres">
      <dgm:prSet presAssocID="{7CFD260C-7B07-4307-AF5C-12EF3BA5E21D}" presName="textRect" presStyleLbl="revTx" presStyleIdx="3" presStyleCnt="5">
        <dgm:presLayoutVars>
          <dgm:chMax val="1"/>
          <dgm:chPref val="1"/>
        </dgm:presLayoutVars>
      </dgm:prSet>
      <dgm:spPr/>
    </dgm:pt>
    <dgm:pt modelId="{99994613-A7CD-4EF7-A112-78B774B28480}" type="pres">
      <dgm:prSet presAssocID="{4C673D4F-CB25-4AF7-B399-29239AC737A4}" presName="sibTrans" presStyleLbl="sibTrans2D1" presStyleIdx="0" presStyleCnt="0"/>
      <dgm:spPr/>
    </dgm:pt>
    <dgm:pt modelId="{29DDEF1D-3A93-4C34-B618-E9149EE5DCC2}" type="pres">
      <dgm:prSet presAssocID="{E11DEFCB-445B-4963-A57D-7D828A7C6F4A}" presName="compNode" presStyleCnt="0"/>
      <dgm:spPr/>
    </dgm:pt>
    <dgm:pt modelId="{6883E386-F6E3-424B-9F7E-2479CFE6A1FD}" type="pres">
      <dgm:prSet presAssocID="{E11DEFCB-445B-4963-A57D-7D828A7C6F4A}" presName="iconBgRect" presStyleLbl="bgShp" presStyleIdx="4" presStyleCnt="5"/>
      <dgm:spPr/>
    </dgm:pt>
    <dgm:pt modelId="{FF1E8A44-C982-41EB-A1CF-19728AF2F66B}" type="pres">
      <dgm:prSet presAssocID="{E11DEFCB-445B-4963-A57D-7D828A7C6F4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D2224EA-46C3-4595-B875-B75D4B3F46E0}" type="pres">
      <dgm:prSet presAssocID="{E11DEFCB-445B-4963-A57D-7D828A7C6F4A}" presName="spaceRect" presStyleCnt="0"/>
      <dgm:spPr/>
    </dgm:pt>
    <dgm:pt modelId="{2B55E562-7ABA-475A-AEAB-488818FE94B3}" type="pres">
      <dgm:prSet presAssocID="{E11DEFCB-445B-4963-A57D-7D828A7C6F4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DDC8F01-FEE9-4DD8-8DF0-B832B3E508A0}" srcId="{3EBA7945-2162-493D-9562-069CE6752769}" destId="{E11DEFCB-445B-4963-A57D-7D828A7C6F4A}" srcOrd="4" destOrd="0" parTransId="{59024198-894B-45F9-A529-4447918B938B}" sibTransId="{A56A694D-E406-45C4-A22A-6DF44A32C06B}"/>
    <dgm:cxn modelId="{43BC7117-4E8E-4FBD-936F-FFF7D0ADBE80}" type="presOf" srcId="{4B9037EA-0462-4019-8752-1B9C5CABFB12}" destId="{A0C5820F-5089-4627-BFCE-3E5A3F34B114}" srcOrd="0" destOrd="0" presId="urn:microsoft.com/office/officeart/2018/2/layout/IconCircleList"/>
    <dgm:cxn modelId="{EFF98C43-348E-40B6-9774-D6FD9D409D21}" srcId="{3EBA7945-2162-493D-9562-069CE6752769}" destId="{7CFD260C-7B07-4307-AF5C-12EF3BA5E21D}" srcOrd="3" destOrd="0" parTransId="{20EF1056-A176-46AE-8A40-9A1DD48859FF}" sibTransId="{4C673D4F-CB25-4AF7-B399-29239AC737A4}"/>
    <dgm:cxn modelId="{059D0659-3703-4F22-BC0B-CDF186D7FBF0}" srcId="{3EBA7945-2162-493D-9562-069CE6752769}" destId="{BBF4802E-9531-4836-968E-E65C2311F1CA}" srcOrd="2" destOrd="0" parTransId="{47EF1B3A-60DA-4F78-B913-10FCCC08CDCB}" sibTransId="{4B9037EA-0462-4019-8752-1B9C5CABFB12}"/>
    <dgm:cxn modelId="{A2AA775C-E99E-4A47-B8A9-50E317F36808}" type="presOf" srcId="{7CFD260C-7B07-4307-AF5C-12EF3BA5E21D}" destId="{0AB74822-95E8-4BF0-8D2C-BD9D5A5F9B0D}" srcOrd="0" destOrd="0" presId="urn:microsoft.com/office/officeart/2018/2/layout/IconCircleList"/>
    <dgm:cxn modelId="{9E6F075D-F13F-4803-8428-1C50F46C8A2D}" type="presOf" srcId="{9E82522C-F946-43EB-B19D-B805BE8AB1BB}" destId="{D0ADFA6E-1654-40D1-B192-46B3CDA9F588}" srcOrd="0" destOrd="0" presId="urn:microsoft.com/office/officeart/2018/2/layout/IconCircleList"/>
    <dgm:cxn modelId="{EFED3989-9585-4311-92A1-4A9D79BB76BD}" type="presOf" srcId="{7012C85E-E540-4463-B071-9A5781B40D5F}" destId="{2F71582D-B0F5-4160-B40E-0E73710C82DD}" srcOrd="0" destOrd="0" presId="urn:microsoft.com/office/officeart/2018/2/layout/IconCircleList"/>
    <dgm:cxn modelId="{E3009199-55FB-4961-B0ED-4F90A22E8D02}" type="presOf" srcId="{4C673D4F-CB25-4AF7-B399-29239AC737A4}" destId="{99994613-A7CD-4EF7-A112-78B774B28480}" srcOrd="0" destOrd="0" presId="urn:microsoft.com/office/officeart/2018/2/layout/IconCircleList"/>
    <dgm:cxn modelId="{E7043F9D-E01C-4352-AEAC-969C68286D17}" type="presOf" srcId="{DF9A8EB1-C7C0-43DA-8BEC-92F7B41E0922}" destId="{6EAD594C-1298-4955-A0E7-D044946A16D8}" srcOrd="0" destOrd="0" presId="urn:microsoft.com/office/officeart/2018/2/layout/IconCircleList"/>
    <dgm:cxn modelId="{D35101A1-6A07-46D4-BE18-2213B6AD0832}" type="presOf" srcId="{BBF4802E-9531-4836-968E-E65C2311F1CA}" destId="{5434B806-8D41-4D76-889D-9DB35851CB89}" srcOrd="0" destOrd="0" presId="urn:microsoft.com/office/officeart/2018/2/layout/IconCircleList"/>
    <dgm:cxn modelId="{D1D936A8-49A7-4087-811A-87B8097E54A6}" type="presOf" srcId="{4935FFBA-3CCC-4BC9-997A-D8FA89A0638E}" destId="{97093DE4-954C-4444-BBD4-F03683C35E90}" srcOrd="0" destOrd="0" presId="urn:microsoft.com/office/officeart/2018/2/layout/IconCircleList"/>
    <dgm:cxn modelId="{A04515C0-D0E1-4A6F-A60F-B9301EF26D56}" type="presOf" srcId="{E11DEFCB-445B-4963-A57D-7D828A7C6F4A}" destId="{2B55E562-7ABA-475A-AEAB-488818FE94B3}" srcOrd="0" destOrd="0" presId="urn:microsoft.com/office/officeart/2018/2/layout/IconCircleList"/>
    <dgm:cxn modelId="{308841D8-51B8-431D-8533-AA91B2025932}" type="presOf" srcId="{3EBA7945-2162-493D-9562-069CE6752769}" destId="{310F654A-7020-4898-8E4C-BCAF20BBB3AB}" srcOrd="0" destOrd="0" presId="urn:microsoft.com/office/officeart/2018/2/layout/IconCircleList"/>
    <dgm:cxn modelId="{10D6F6F8-979C-432D-BD1C-F37DC020CC91}" srcId="{3EBA7945-2162-493D-9562-069CE6752769}" destId="{9E82522C-F946-43EB-B19D-B805BE8AB1BB}" srcOrd="0" destOrd="0" parTransId="{19625217-8CDC-4CFA-A23B-681399B4AB03}" sibTransId="{4935FFBA-3CCC-4BC9-997A-D8FA89A0638E}"/>
    <dgm:cxn modelId="{4B9034FE-8705-4540-8DC1-FA9C201E5BFB}" srcId="{3EBA7945-2162-493D-9562-069CE6752769}" destId="{7012C85E-E540-4463-B071-9A5781B40D5F}" srcOrd="1" destOrd="0" parTransId="{1B62CD0A-DE39-4FCB-B82F-6CABE3FE567B}" sibTransId="{DF9A8EB1-C7C0-43DA-8BEC-92F7B41E0922}"/>
    <dgm:cxn modelId="{5176F0B9-2C16-46E6-B4E7-024B7BD8D157}" type="presParOf" srcId="{310F654A-7020-4898-8E4C-BCAF20BBB3AB}" destId="{E3371D5A-5C36-4C35-9625-087382C7CC43}" srcOrd="0" destOrd="0" presId="urn:microsoft.com/office/officeart/2018/2/layout/IconCircleList"/>
    <dgm:cxn modelId="{2E89631B-E9E8-4955-BF0B-3E1D24B35550}" type="presParOf" srcId="{E3371D5A-5C36-4C35-9625-087382C7CC43}" destId="{DE34112C-6356-4F41-B3CA-3256A8D5D291}" srcOrd="0" destOrd="0" presId="urn:microsoft.com/office/officeart/2018/2/layout/IconCircleList"/>
    <dgm:cxn modelId="{CA84C90F-2392-4A1C-BCCE-A170B685EF98}" type="presParOf" srcId="{DE34112C-6356-4F41-B3CA-3256A8D5D291}" destId="{93D3CA4B-7805-4A05-9A8C-A2F14921EB46}" srcOrd="0" destOrd="0" presId="urn:microsoft.com/office/officeart/2018/2/layout/IconCircleList"/>
    <dgm:cxn modelId="{43D32AB6-2957-4FC9-B321-9EE6022F1B36}" type="presParOf" srcId="{DE34112C-6356-4F41-B3CA-3256A8D5D291}" destId="{EC5CB3E9-2FBB-4F68-8BC5-B35B3450B3EB}" srcOrd="1" destOrd="0" presId="urn:microsoft.com/office/officeart/2018/2/layout/IconCircleList"/>
    <dgm:cxn modelId="{004BE3AB-647C-4917-BC08-38A0D27732FF}" type="presParOf" srcId="{DE34112C-6356-4F41-B3CA-3256A8D5D291}" destId="{F4E81699-A10E-431B-B137-F57B325B8CD9}" srcOrd="2" destOrd="0" presId="urn:microsoft.com/office/officeart/2018/2/layout/IconCircleList"/>
    <dgm:cxn modelId="{B32F5CEB-C774-4C6E-BA5A-6226F18D09B9}" type="presParOf" srcId="{DE34112C-6356-4F41-B3CA-3256A8D5D291}" destId="{D0ADFA6E-1654-40D1-B192-46B3CDA9F588}" srcOrd="3" destOrd="0" presId="urn:microsoft.com/office/officeart/2018/2/layout/IconCircleList"/>
    <dgm:cxn modelId="{89CFB573-2177-4DAF-8F79-F0A0511A458A}" type="presParOf" srcId="{E3371D5A-5C36-4C35-9625-087382C7CC43}" destId="{97093DE4-954C-4444-BBD4-F03683C35E90}" srcOrd="1" destOrd="0" presId="urn:microsoft.com/office/officeart/2018/2/layout/IconCircleList"/>
    <dgm:cxn modelId="{A2A5A952-BC53-41A0-95A6-096E9307AA32}" type="presParOf" srcId="{E3371D5A-5C36-4C35-9625-087382C7CC43}" destId="{3419EFBB-7799-47F4-818B-C1F54BBD6EEF}" srcOrd="2" destOrd="0" presId="urn:microsoft.com/office/officeart/2018/2/layout/IconCircleList"/>
    <dgm:cxn modelId="{09147D73-F0BE-4AA0-A2F3-A817BD7DEB63}" type="presParOf" srcId="{3419EFBB-7799-47F4-818B-C1F54BBD6EEF}" destId="{B34299E4-7E32-4C0E-A138-C8AFFD73A0DB}" srcOrd="0" destOrd="0" presId="urn:microsoft.com/office/officeart/2018/2/layout/IconCircleList"/>
    <dgm:cxn modelId="{7A5ECD81-3D3E-41EC-8C00-EADCE1591A1F}" type="presParOf" srcId="{3419EFBB-7799-47F4-818B-C1F54BBD6EEF}" destId="{ADA78C23-87D2-43B7-8264-0A3AED8FF0C0}" srcOrd="1" destOrd="0" presId="urn:microsoft.com/office/officeart/2018/2/layout/IconCircleList"/>
    <dgm:cxn modelId="{CF7C0416-4B9F-4660-98B2-F773340B463F}" type="presParOf" srcId="{3419EFBB-7799-47F4-818B-C1F54BBD6EEF}" destId="{F9514D65-A806-491D-A270-138B7FEF489E}" srcOrd="2" destOrd="0" presId="urn:microsoft.com/office/officeart/2018/2/layout/IconCircleList"/>
    <dgm:cxn modelId="{5F655205-6532-4466-8422-0485E7ED1352}" type="presParOf" srcId="{3419EFBB-7799-47F4-818B-C1F54BBD6EEF}" destId="{2F71582D-B0F5-4160-B40E-0E73710C82DD}" srcOrd="3" destOrd="0" presId="urn:microsoft.com/office/officeart/2018/2/layout/IconCircleList"/>
    <dgm:cxn modelId="{ACCD11A7-7491-4793-AB55-B9F0F397C0A8}" type="presParOf" srcId="{E3371D5A-5C36-4C35-9625-087382C7CC43}" destId="{6EAD594C-1298-4955-A0E7-D044946A16D8}" srcOrd="3" destOrd="0" presId="urn:microsoft.com/office/officeart/2018/2/layout/IconCircleList"/>
    <dgm:cxn modelId="{BD81F3D3-5877-4A6A-98CB-481CA14665A2}" type="presParOf" srcId="{E3371D5A-5C36-4C35-9625-087382C7CC43}" destId="{92104569-ED60-4796-8604-2C4BD4531C0B}" srcOrd="4" destOrd="0" presId="urn:microsoft.com/office/officeart/2018/2/layout/IconCircleList"/>
    <dgm:cxn modelId="{004166E6-F75F-45E6-944F-ED9D1EE2623E}" type="presParOf" srcId="{92104569-ED60-4796-8604-2C4BD4531C0B}" destId="{24D16889-3D20-4BC1-8419-7E44EC11BFA2}" srcOrd="0" destOrd="0" presId="urn:microsoft.com/office/officeart/2018/2/layout/IconCircleList"/>
    <dgm:cxn modelId="{448D4B31-9886-4640-856D-22C2A3489D2F}" type="presParOf" srcId="{92104569-ED60-4796-8604-2C4BD4531C0B}" destId="{73D8C696-E4DE-4BA9-8C89-EAAF2D94414B}" srcOrd="1" destOrd="0" presId="urn:microsoft.com/office/officeart/2018/2/layout/IconCircleList"/>
    <dgm:cxn modelId="{CE41995E-6BCD-4ED6-A981-DB56FDAEEC92}" type="presParOf" srcId="{92104569-ED60-4796-8604-2C4BD4531C0B}" destId="{4A82769C-DC75-4A37-ACE0-03BB3F65922E}" srcOrd="2" destOrd="0" presId="urn:microsoft.com/office/officeart/2018/2/layout/IconCircleList"/>
    <dgm:cxn modelId="{5CF927C6-1C49-4347-9990-0C4D609E665F}" type="presParOf" srcId="{92104569-ED60-4796-8604-2C4BD4531C0B}" destId="{5434B806-8D41-4D76-889D-9DB35851CB89}" srcOrd="3" destOrd="0" presId="urn:microsoft.com/office/officeart/2018/2/layout/IconCircleList"/>
    <dgm:cxn modelId="{D2FE18E4-2F27-4BEE-AB46-C795F7851A69}" type="presParOf" srcId="{E3371D5A-5C36-4C35-9625-087382C7CC43}" destId="{A0C5820F-5089-4627-BFCE-3E5A3F34B114}" srcOrd="5" destOrd="0" presId="urn:microsoft.com/office/officeart/2018/2/layout/IconCircleList"/>
    <dgm:cxn modelId="{868458D5-77D3-4FFD-A8C4-F4646E96CF92}" type="presParOf" srcId="{E3371D5A-5C36-4C35-9625-087382C7CC43}" destId="{E7142321-0DFB-4B6D-A00E-FA9316E1BE76}" srcOrd="6" destOrd="0" presId="urn:microsoft.com/office/officeart/2018/2/layout/IconCircleList"/>
    <dgm:cxn modelId="{454A363A-1DF1-4FE0-AB83-25F7BA56848F}" type="presParOf" srcId="{E7142321-0DFB-4B6D-A00E-FA9316E1BE76}" destId="{06BE7AAA-F42E-4FD4-9FA1-EBA06E89BB45}" srcOrd="0" destOrd="0" presId="urn:microsoft.com/office/officeart/2018/2/layout/IconCircleList"/>
    <dgm:cxn modelId="{9471C2AD-0132-4D22-8728-C71F69D30FBC}" type="presParOf" srcId="{E7142321-0DFB-4B6D-A00E-FA9316E1BE76}" destId="{421743A1-ABDC-43C9-BAE7-94A2469DDE06}" srcOrd="1" destOrd="0" presId="urn:microsoft.com/office/officeart/2018/2/layout/IconCircleList"/>
    <dgm:cxn modelId="{8748B49C-4883-4406-8451-891F4BCB1BDF}" type="presParOf" srcId="{E7142321-0DFB-4B6D-A00E-FA9316E1BE76}" destId="{52C664DE-02E0-41E7-AD34-7AF4FE464AB6}" srcOrd="2" destOrd="0" presId="urn:microsoft.com/office/officeart/2018/2/layout/IconCircleList"/>
    <dgm:cxn modelId="{1CC2C010-1BB5-4475-BC66-B87C831F35EF}" type="presParOf" srcId="{E7142321-0DFB-4B6D-A00E-FA9316E1BE76}" destId="{0AB74822-95E8-4BF0-8D2C-BD9D5A5F9B0D}" srcOrd="3" destOrd="0" presId="urn:microsoft.com/office/officeart/2018/2/layout/IconCircleList"/>
    <dgm:cxn modelId="{F4B53F2A-9F76-465E-9399-9376B652BED5}" type="presParOf" srcId="{E3371D5A-5C36-4C35-9625-087382C7CC43}" destId="{99994613-A7CD-4EF7-A112-78B774B28480}" srcOrd="7" destOrd="0" presId="urn:microsoft.com/office/officeart/2018/2/layout/IconCircleList"/>
    <dgm:cxn modelId="{31889383-20B2-488B-B19B-9A424A96CB3E}" type="presParOf" srcId="{E3371D5A-5C36-4C35-9625-087382C7CC43}" destId="{29DDEF1D-3A93-4C34-B618-E9149EE5DCC2}" srcOrd="8" destOrd="0" presId="urn:microsoft.com/office/officeart/2018/2/layout/IconCircleList"/>
    <dgm:cxn modelId="{D6F05AB9-0ACC-45FF-820A-F271EEDCA54C}" type="presParOf" srcId="{29DDEF1D-3A93-4C34-B618-E9149EE5DCC2}" destId="{6883E386-F6E3-424B-9F7E-2479CFE6A1FD}" srcOrd="0" destOrd="0" presId="urn:microsoft.com/office/officeart/2018/2/layout/IconCircleList"/>
    <dgm:cxn modelId="{79FC4A55-55B1-4BBD-B37C-9408BE4BB6CB}" type="presParOf" srcId="{29DDEF1D-3A93-4C34-B618-E9149EE5DCC2}" destId="{FF1E8A44-C982-41EB-A1CF-19728AF2F66B}" srcOrd="1" destOrd="0" presId="urn:microsoft.com/office/officeart/2018/2/layout/IconCircleList"/>
    <dgm:cxn modelId="{21CB4246-AFD5-4FA1-8232-ED980F9C9A56}" type="presParOf" srcId="{29DDEF1D-3A93-4C34-B618-E9149EE5DCC2}" destId="{4D2224EA-46C3-4595-B875-B75D4B3F46E0}" srcOrd="2" destOrd="0" presId="urn:microsoft.com/office/officeart/2018/2/layout/IconCircleList"/>
    <dgm:cxn modelId="{8E841B31-6E09-41CD-BF21-153E9E05A78D}" type="presParOf" srcId="{29DDEF1D-3A93-4C34-B618-E9149EE5DCC2}" destId="{2B55E562-7ABA-475A-AEAB-488818FE94B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98091-AF09-41D7-9260-B252D730D564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869BA7-B75B-43E8-8AD0-50497D01DA56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EB058-9D2D-4497-AFED-5963B429637A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Dataset is unbalanced with respect to the target value</a:t>
          </a:r>
        </a:p>
      </dsp:txBody>
      <dsp:txXfrm>
        <a:off x="1131174" y="4597"/>
        <a:ext cx="5382429" cy="979371"/>
      </dsp:txXfrm>
    </dsp:sp>
    <dsp:sp modelId="{32A9943D-6240-412F-8579-F05937751778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E93CC-E994-4525-94DF-F8C72131F4F2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9F27B-9E89-463A-9782-1151330D29D7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split of the test/train test did not affect the distributions</a:t>
          </a:r>
        </a:p>
      </dsp:txBody>
      <dsp:txXfrm>
        <a:off x="1131174" y="1228812"/>
        <a:ext cx="5382429" cy="979371"/>
      </dsp:txXfrm>
    </dsp:sp>
    <dsp:sp modelId="{D61CA59E-4866-4105-A3D7-9EBF10DF9EE1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2959FF-0D69-4642-884F-DC99C996E6C8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2FB2B-5E4B-4E2B-9493-91781D88F2C8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distribution between certain features differ a lot with if we group them based on the target variable</a:t>
          </a:r>
        </a:p>
      </dsp:txBody>
      <dsp:txXfrm>
        <a:off x="1131174" y="2453027"/>
        <a:ext cx="5382429" cy="979371"/>
      </dsp:txXfrm>
    </dsp:sp>
    <dsp:sp modelId="{4B542646-F246-4E70-82A6-11C022C98ACF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B6617-E5C8-47A7-9424-3866CAF8F5C4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95C25-4D0B-44EE-88E8-1F67FB6057A8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encoded categorical features and tried to engineer new from numerical features (mean, max, std etc.)</a:t>
          </a:r>
        </a:p>
      </dsp:txBody>
      <dsp:txXfrm>
        <a:off x="1131174" y="3677241"/>
        <a:ext cx="5382429" cy="979371"/>
      </dsp:txXfrm>
    </dsp:sp>
    <dsp:sp modelId="{6FF265BE-6092-433A-8C63-30C9410F0F0B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51AEF-A068-4246-99E2-6345B604E07D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8A931-D7D2-4AD6-A8ED-9CE55170FAE4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have features that are highly correlated, and we have non-correlated ones that also jumped high in the end at the feature importance</a:t>
          </a:r>
        </a:p>
      </dsp:txBody>
      <dsp:txXfrm>
        <a:off x="1131174" y="4901456"/>
        <a:ext cx="5382429" cy="979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D3CA4B-7805-4A05-9A8C-A2F14921EB46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5CB3E9-2FBB-4F68-8BC5-B35B3450B3EB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ADFA6E-1654-40D1-B192-46B3CDA9F588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Based on the </a:t>
          </a:r>
          <a:r>
            <a:rPr lang="en-US" sz="1200" b="1" kern="1200" dirty="0"/>
            <a:t>Data Exploration </a:t>
          </a:r>
          <a:r>
            <a:rPr lang="en-US" sz="1200" kern="1200" dirty="0"/>
            <a:t>part, </a:t>
          </a:r>
          <a:r>
            <a:rPr lang="en-US" sz="1200" b="1" kern="1200" dirty="0"/>
            <a:t>tree-based mode</a:t>
          </a:r>
          <a:r>
            <a:rPr lang="en-US" sz="1200" kern="1200" dirty="0"/>
            <a:t>ls seemed ideal for the kind of dataset that we have</a:t>
          </a:r>
        </a:p>
      </dsp:txBody>
      <dsp:txXfrm>
        <a:off x="1172126" y="908559"/>
        <a:ext cx="2114937" cy="897246"/>
      </dsp:txXfrm>
    </dsp:sp>
    <dsp:sp modelId="{B34299E4-7E32-4C0E-A138-C8AFFD73A0DB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A78C23-87D2-43B7-8264-0A3AED8FF0C0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1582D-B0F5-4160-B40E-0E73710C82DD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 applied </a:t>
          </a:r>
          <a:r>
            <a:rPr lang="en-US" sz="1200" kern="1200" dirty="0" err="1"/>
            <a:t>sklearn’s</a:t>
          </a:r>
          <a:r>
            <a:rPr lang="en-US" sz="1200" kern="1200" dirty="0"/>
            <a:t> grid-search for </a:t>
          </a:r>
          <a:r>
            <a:rPr lang="en-US" sz="1200" b="1" kern="1200" dirty="0"/>
            <a:t>hyperparameter tuning </a:t>
          </a:r>
          <a:r>
            <a:rPr lang="en-US" sz="1200" kern="1200" dirty="0"/>
            <a:t>on the model</a:t>
          </a:r>
        </a:p>
      </dsp:txBody>
      <dsp:txXfrm>
        <a:off x="4745088" y="908559"/>
        <a:ext cx="2114937" cy="897246"/>
      </dsp:txXfrm>
    </dsp:sp>
    <dsp:sp modelId="{24D16889-3D20-4BC1-8419-7E44EC11BFA2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8C696-E4DE-4BA9-8C89-EAAF2D94414B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4B806-8D41-4D76-889D-9DB35851CB89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4 models were created</a:t>
          </a:r>
          <a:r>
            <a:rPr lang="en-US" sz="1200" kern="1200" dirty="0"/>
            <a:t>, 2 with and without “engineered features” and 2 with all features and only 5 important ones</a:t>
          </a:r>
        </a:p>
      </dsp:txBody>
      <dsp:txXfrm>
        <a:off x="8318049" y="908559"/>
        <a:ext cx="2114937" cy="897246"/>
      </dsp:txXfrm>
    </dsp:sp>
    <dsp:sp modelId="{06BE7AAA-F42E-4FD4-9FA1-EBA06E89BB45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1743A1-ABDC-43C9-BAE7-94A2469DDE06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74822-95E8-4BF0-8D2C-BD9D5A5F9B0D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Simplified</a:t>
          </a:r>
          <a:r>
            <a:rPr lang="en-US" sz="1200" kern="1200" dirty="0"/>
            <a:t> models were </a:t>
          </a:r>
          <a:r>
            <a:rPr lang="en-US" sz="1200" b="1" kern="1200" dirty="0"/>
            <a:t>not falling behind</a:t>
          </a:r>
          <a:r>
            <a:rPr lang="en-US" sz="1200" kern="1200" dirty="0"/>
            <a:t> a lot in performance</a:t>
          </a:r>
        </a:p>
      </dsp:txBody>
      <dsp:txXfrm>
        <a:off x="1172126" y="2545532"/>
        <a:ext cx="2114937" cy="897246"/>
      </dsp:txXfrm>
    </dsp:sp>
    <dsp:sp modelId="{6883E386-F6E3-424B-9F7E-2479CFE6A1FD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E8A44-C982-41EB-A1CF-19728AF2F66B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5E562-7ABA-475A-AEAB-488818FE94B3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Lastly, although </a:t>
          </a:r>
          <a:r>
            <a:rPr lang="en-US" sz="1200" b="1" kern="1200" dirty="0"/>
            <a:t>“engineered features” </a:t>
          </a:r>
          <a:r>
            <a:rPr lang="en-US" sz="1200" kern="1200" dirty="0"/>
            <a:t>were high in </a:t>
          </a:r>
          <a:r>
            <a:rPr lang="en-US" sz="1200" kern="1200" dirty="0" err="1"/>
            <a:t>XGBoost’s</a:t>
          </a:r>
          <a:r>
            <a:rPr lang="en-US" sz="1200" kern="1200" dirty="0"/>
            <a:t> importance report, performance did not reduce dramatically after we removed them</a:t>
          </a:r>
        </a:p>
      </dsp:txBody>
      <dsp:txXfrm>
        <a:off x="4745088" y="254553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F2CF7-7948-46D0-A9AE-AA720FF21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216EA-F136-4694-A1C8-CE4CFC4E6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D1CF1-BCBE-4715-9125-252D4CAA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EA94-5F2D-4EC8-990D-33A853F9DE0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1B651-3F26-48C7-9BF9-C188BB00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D2177-DFF6-4B20-9E34-1752A935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864E-7CDB-4F78-BA59-66FE6D9A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5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AD42-9DEE-4657-830F-D81D06F4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88CC0-EBB4-45AB-A16A-300A759A2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EB928-C1FB-4511-A385-6B5A988C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EA94-5F2D-4EC8-990D-33A853F9DE0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B1344-9A4C-4309-9222-0692FC8C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7A53E-1706-4835-B522-EC5FAB90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864E-7CDB-4F78-BA59-66FE6D9A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2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7AC61-CD36-43B1-9CDA-A596F7526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BADCB-C3DD-4154-829C-C1B09E022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1BA90-21DF-4D63-995F-DDEB9D552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EA94-5F2D-4EC8-990D-33A853F9DE0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0EF83-60F1-4AC7-A852-8E45346B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0C80F-87F7-4CE8-97F1-707963B7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864E-7CDB-4F78-BA59-66FE6D9A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3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0A18-D063-4B23-A4F1-E6A1B0BF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1717D-B04D-4EE8-BF38-6E6D138E9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96F06-6ADF-40E3-9045-7281D52C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EA94-5F2D-4EC8-990D-33A853F9DE0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0E4F4-BD8D-4EAA-B554-A06566BC6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457E9-EB9C-4178-8A64-383DA77D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864E-7CDB-4F78-BA59-66FE6D9A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1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18FF-AEEF-4AD4-B848-A60C44A18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8360B-CD26-49F9-A8D5-CBD5B771D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29C36-9400-457C-BAB1-56F9AEE4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EA94-5F2D-4EC8-990D-33A853F9DE0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5F73D-3506-43F8-B253-51D55F98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18DD-4BEA-4834-A06E-BA9D9A80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864E-7CDB-4F78-BA59-66FE6D9A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7722C-09D5-4CA2-B0A9-C4E3CDBA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64747-C78A-4585-B3B0-97C36E36B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20410-9C0A-47D3-A0CB-1900E91B2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0A218-10AD-4A07-8B56-1FEADB3B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EA94-5F2D-4EC8-990D-33A853F9DE0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03BF4-17E2-431C-94EA-8F454A8B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05CAA-724B-458E-84C5-5CB1E962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864E-7CDB-4F78-BA59-66FE6D9A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2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432D-154B-4B21-84FE-55CF84D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75665-5337-4CFA-B380-8457B0D80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79AF4-CC05-4EA7-83E0-771012400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98885-1A47-4B59-918B-5E6CD6E26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9E671-7E73-487B-8B5E-C0A59602F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0B222B-2ACF-47CB-82C8-39C540DCF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EA94-5F2D-4EC8-990D-33A853F9DE0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A720D8-81B4-49BE-893E-53DEA42C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31C52-9BDE-4EFE-BB70-8A805086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864E-7CDB-4F78-BA59-66FE6D9A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A0F4-0F59-48E5-BCC7-DB3BAF2A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BE8D9-4971-494C-B416-D60E00DA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EA94-5F2D-4EC8-990D-33A853F9DE0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2AA9B-0AFA-44ED-9DDC-97D4398C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94351-82F5-4674-85B1-823C24BF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864E-7CDB-4F78-BA59-66FE6D9A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5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4865E-2B28-4A34-9DD9-083B218B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EA94-5F2D-4EC8-990D-33A853F9DE0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D80069-DF02-4CE8-A2F3-BDD1813F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BD862-B197-4ACE-8C3F-F0E82195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864E-7CDB-4F78-BA59-66FE6D9A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5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76CE-A1E9-4EF0-AB39-3F4B10EC9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2997F-79D1-4222-97D3-B94A8BCF2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0B512-AE61-431A-8A4F-E454791B4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AFB8D-170F-4B81-B000-133F09498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EA94-5F2D-4EC8-990D-33A853F9DE0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ACD52-4032-4FA7-9071-EFFF14F39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B9BD7-FA9B-40E8-855F-F5BC2CE1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864E-7CDB-4F78-BA59-66FE6D9A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9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E349-252D-4203-888E-54CD7AC4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F540EC-21F4-4CE3-98F9-62284036D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B0711-87A7-40E2-96A1-C1FB6342B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CEC57-FB4B-4C63-9849-13CA3A5B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EA94-5F2D-4EC8-990D-33A853F9DE0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744D1-7F03-459D-BE52-83524CE84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1A119-C776-4CB5-A715-B0878924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864E-7CDB-4F78-BA59-66FE6D9A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4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AB6CEF-5568-4C5E-9DBE-35EDBED79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66D8D-6BE4-44EE-B6C6-18EBABE3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A4939-A811-4ACD-AA6B-3F02C1E21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5EA94-5F2D-4EC8-990D-33A853F9DE09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F21DC-86C2-4348-BB67-38EA3C254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27EC6-04DC-42F0-BEE2-6EAF6468A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D864E-7CDB-4F78-BA59-66FE6D9A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7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C14ECB-FF9D-5847-A4B5-264233982F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57" b="17119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40CA114-B78B-4E3B-A785-96745276B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9F54B-0DD4-4887-B436-9ED632F0B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b="1"/>
              <a:t>FCA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A3977-AFDA-4BB8-BDFE-D7CA1AEA6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1600"/>
              <a:t>Nikolaos Sotiriou</a:t>
            </a:r>
          </a:p>
          <a:p>
            <a:pPr algn="l"/>
            <a:r>
              <a:rPr lang="en-US" sz="1600"/>
              <a:t>Candidate Role: Senior FCA Associate</a:t>
            </a:r>
          </a:p>
          <a:p>
            <a:pPr algn="l"/>
            <a:r>
              <a:rPr lang="en-US" sz="1600"/>
              <a:t>12-Feb-2020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186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27B96-ECB0-4BA0-B901-EA658C82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Introduction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3B639-51FB-4F2D-B63D-A7B8174ED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Take-home exercise</a:t>
            </a:r>
            <a:r>
              <a:rPr lang="en-US" sz="2000" dirty="0"/>
              <a:t>: create a model to predict probability of a client subscribing for the product, based on different </a:t>
            </a:r>
            <a:r>
              <a:rPr lang="en-US" sz="2000" b="1" dirty="0"/>
              <a:t>Marketing Campaigns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Data was in </a:t>
            </a:r>
            <a:r>
              <a:rPr lang="en-US" sz="2000" b="1" dirty="0"/>
              <a:t>CSV</a:t>
            </a:r>
            <a:r>
              <a:rPr lang="en-US" sz="2000" dirty="0"/>
              <a:t> format, with full description of parameters and target variable; needed cleaning to import as </a:t>
            </a:r>
            <a:r>
              <a:rPr lang="en-US" sz="2000" dirty="0" err="1"/>
              <a:t>Dataframe</a:t>
            </a:r>
            <a:r>
              <a:rPr lang="en-US" sz="2000" dirty="0"/>
              <a:t> in Pandas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Python</a:t>
            </a:r>
            <a:r>
              <a:rPr lang="en-US" sz="2000" dirty="0"/>
              <a:t> was chosen as preferred tool for processing the data (</a:t>
            </a:r>
            <a:r>
              <a:rPr lang="en-US" sz="2000" b="1" dirty="0" err="1"/>
              <a:t>Jupyter</a:t>
            </a:r>
            <a:r>
              <a:rPr lang="en-US" sz="2000" b="1" dirty="0"/>
              <a:t> Notebook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4 Models</a:t>
            </a:r>
            <a:r>
              <a:rPr lang="en-US" sz="2000" dirty="0"/>
              <a:t> were developed, two for each type of data (</a:t>
            </a:r>
            <a:r>
              <a:rPr lang="en-US" sz="2000" b="1" dirty="0"/>
              <a:t>with</a:t>
            </a:r>
            <a:r>
              <a:rPr lang="en-US" sz="2000" dirty="0"/>
              <a:t> and </a:t>
            </a:r>
            <a:r>
              <a:rPr lang="en-US" sz="2000" b="1" dirty="0"/>
              <a:t>without</a:t>
            </a:r>
            <a:r>
              <a:rPr lang="en-US" sz="2000" dirty="0"/>
              <a:t> </a:t>
            </a:r>
            <a:r>
              <a:rPr lang="en-US" sz="2000" b="1" dirty="0"/>
              <a:t>engineered</a:t>
            </a:r>
            <a:r>
              <a:rPr lang="en-US" sz="2000" dirty="0"/>
              <a:t> features), one with all parameters included and one with only </a:t>
            </a:r>
            <a:r>
              <a:rPr lang="en-US" sz="2000" b="1" dirty="0"/>
              <a:t>5 variables</a:t>
            </a:r>
          </a:p>
        </p:txBody>
      </p:sp>
    </p:spTree>
    <p:extLst>
      <p:ext uri="{BB962C8B-B14F-4D97-AF65-F5344CB8AC3E}">
        <p14:creationId xmlns:p14="http://schemas.microsoft.com/office/powerpoint/2010/main" val="343041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27B96-ECB0-4BA0-B901-EA658C82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Key-Notes Data Exploration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BD7CBB-F591-48A3-BE8B-4AC71F10CF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45794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887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7B96-ECB0-4BA0-B901-EA658C82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/>
              <a:t>Modelling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150542-E968-4991-A09B-A54C8F804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045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624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27B96-ECB0-4BA0-B901-EA658C82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Results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3B639-51FB-4F2D-B63D-A7B8174ED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b="1" dirty="0"/>
              <a:t>Gini</a:t>
            </a:r>
            <a:r>
              <a:rPr lang="en-US" sz="2200" dirty="0"/>
              <a:t> performance is very good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/>
              <a:t>Recall</a:t>
            </a:r>
            <a:r>
              <a:rPr lang="en-US" sz="2200" dirty="0"/>
              <a:t> is one of the most interesting metrics here, due to the unbalanced nature of the dataset. This metric shows that we can capture/predict quite </a:t>
            </a:r>
            <a:r>
              <a:rPr lang="en-US" sz="2200" b="1" dirty="0"/>
              <a:t>successfully</a:t>
            </a:r>
            <a:r>
              <a:rPr lang="en-US" sz="2200" dirty="0"/>
              <a:t> potential customers for the service.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As expected from the data exploration, features like </a:t>
            </a:r>
            <a:r>
              <a:rPr lang="en-US" sz="2200" b="1" dirty="0" err="1"/>
              <a:t>rr.employed</a:t>
            </a:r>
            <a:r>
              <a:rPr lang="en-US" sz="2200" b="1" dirty="0"/>
              <a:t> </a:t>
            </a:r>
            <a:r>
              <a:rPr lang="en-US" sz="2200" dirty="0"/>
              <a:t>and the ’engineered’ were very predictable, since their distributions between the two classes differed a significantly</a:t>
            </a:r>
          </a:p>
        </p:txBody>
      </p:sp>
    </p:spTree>
    <p:extLst>
      <p:ext uri="{BB962C8B-B14F-4D97-AF65-F5344CB8AC3E}">
        <p14:creationId xmlns:p14="http://schemas.microsoft.com/office/powerpoint/2010/main" val="154044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27B96-ECB0-4BA0-B901-EA658C82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Notes for further model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3B639-51FB-4F2D-B63D-A7B8174ED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</a:rPr>
              <a:t>There are various actions that could help fine-tune the model better: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FFFFFF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000" b="1" dirty="0">
                <a:solidFill>
                  <a:srgbClr val="FFFFFF"/>
                </a:solidFill>
              </a:rPr>
              <a:t>PCA</a:t>
            </a:r>
            <a:r>
              <a:rPr lang="en-US" sz="2000" dirty="0">
                <a:solidFill>
                  <a:srgbClr val="FFFFFF"/>
                </a:solidFill>
              </a:rPr>
              <a:t> analysis of the variables.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>
                <a:solidFill>
                  <a:srgbClr val="FFFFFF"/>
                </a:solidFill>
              </a:rPr>
              <a:t>We could apply Explainable AI libraries like </a:t>
            </a:r>
            <a:r>
              <a:rPr lang="en-US" sz="2000" b="1" dirty="0">
                <a:solidFill>
                  <a:srgbClr val="FFFFFF"/>
                </a:solidFill>
              </a:rPr>
              <a:t>SHAP</a:t>
            </a:r>
            <a:r>
              <a:rPr lang="en-US" sz="2000" dirty="0">
                <a:solidFill>
                  <a:srgbClr val="FFFFFF"/>
                </a:solidFill>
              </a:rPr>
              <a:t> and </a:t>
            </a:r>
            <a:r>
              <a:rPr lang="en-US" sz="2000" b="1" dirty="0">
                <a:solidFill>
                  <a:srgbClr val="FFFFFF"/>
                </a:solidFill>
              </a:rPr>
              <a:t>LIME</a:t>
            </a:r>
            <a:r>
              <a:rPr lang="en-US" sz="2000" dirty="0">
                <a:solidFill>
                  <a:srgbClr val="FFFFFF"/>
                </a:solidFill>
              </a:rPr>
              <a:t> and have a better understanding of what drives the decision on each occasion in a tree-based model, especially for the successfully subscribed customers.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>
                <a:solidFill>
                  <a:srgbClr val="FFFFFF"/>
                </a:solidFill>
              </a:rPr>
              <a:t>Due to the </a:t>
            </a:r>
            <a:r>
              <a:rPr lang="en-US" sz="2000" b="1" dirty="0">
                <a:solidFill>
                  <a:srgbClr val="FFFFFF"/>
                </a:solidFill>
              </a:rPr>
              <a:t>imbalanced nature</a:t>
            </a:r>
            <a:r>
              <a:rPr lang="en-US" sz="2000" dirty="0">
                <a:solidFill>
                  <a:srgbClr val="FFFFFF"/>
                </a:solidFill>
              </a:rPr>
              <a:t> of the dataset, we could apply techniques like </a:t>
            </a:r>
            <a:r>
              <a:rPr lang="en-US" sz="2000" b="1" dirty="0">
                <a:solidFill>
                  <a:srgbClr val="FFFFFF"/>
                </a:solidFill>
              </a:rPr>
              <a:t>SMOTE</a:t>
            </a:r>
            <a:r>
              <a:rPr lang="en-US" sz="2000" dirty="0">
                <a:solidFill>
                  <a:srgbClr val="FFFFFF"/>
                </a:solidFill>
              </a:rPr>
              <a:t>, to </a:t>
            </a:r>
            <a:r>
              <a:rPr lang="en-US" sz="2000" b="1" dirty="0">
                <a:solidFill>
                  <a:srgbClr val="FFFFFF"/>
                </a:solidFill>
              </a:rPr>
              <a:t>synthesize</a:t>
            </a:r>
            <a:r>
              <a:rPr lang="en-US" sz="2000" dirty="0">
                <a:solidFill>
                  <a:srgbClr val="FFFFFF"/>
                </a:solidFill>
              </a:rPr>
              <a:t> more balanced datasets that could potentially boost the training performance of our models.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>
                <a:solidFill>
                  <a:srgbClr val="FFFFFF"/>
                </a:solidFill>
              </a:rPr>
              <a:t>Eventually, if we are satisfied with the accuracy, we can try and apply some </a:t>
            </a:r>
            <a:r>
              <a:rPr lang="en-US" sz="2000" b="1" dirty="0">
                <a:solidFill>
                  <a:srgbClr val="FFFFFF"/>
                </a:solidFill>
              </a:rPr>
              <a:t>linear model</a:t>
            </a:r>
            <a:r>
              <a:rPr lang="en-US" sz="2000" dirty="0">
                <a:solidFill>
                  <a:srgbClr val="FFFFFF"/>
                </a:solidFill>
              </a:rPr>
              <a:t>s that would be expected to be less performant, but more explainable like </a:t>
            </a:r>
            <a:r>
              <a:rPr lang="en-US" sz="2000" b="1" dirty="0">
                <a:solidFill>
                  <a:srgbClr val="FFFFFF"/>
                </a:solidFill>
              </a:rPr>
              <a:t>logistic regression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0334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469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Tw Cen MT</vt:lpstr>
      <vt:lpstr>Wingdings</vt:lpstr>
      <vt:lpstr>Office Theme</vt:lpstr>
      <vt:lpstr>FCA Assessment</vt:lpstr>
      <vt:lpstr>Introduction</vt:lpstr>
      <vt:lpstr>Key-Notes Data Exploration</vt:lpstr>
      <vt:lpstr>Modelling</vt:lpstr>
      <vt:lpstr>Results</vt:lpstr>
      <vt:lpstr>Notes for further model enhancement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FCA Assessment</dc:title>
  <dc:creator>Nicolas Sotiriou</dc:creator>
  <cp:lastModifiedBy>Nicolas Sotiriou</cp:lastModifiedBy>
  <cp:revision>3</cp:revision>
  <dcterms:created xsi:type="dcterms:W3CDTF">2020-02-12T14:24:54Z</dcterms:created>
  <dcterms:modified xsi:type="dcterms:W3CDTF">2020-02-12T15:09:15Z</dcterms:modified>
</cp:coreProperties>
</file>