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9" r:id="rId4"/>
    <p:sldId id="687" r:id="rId5"/>
    <p:sldId id="693" r:id="rId6"/>
    <p:sldId id="268" r:id="rId7"/>
    <p:sldId id="258" r:id="rId8"/>
    <p:sldId id="259"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3"/>
    <p:restoredTop sz="95940"/>
  </p:normalViewPr>
  <p:slideViewPr>
    <p:cSldViewPr snapToGrid="0" snapToObjects="1">
      <p:cViewPr varScale="1">
        <p:scale>
          <a:sx n="110" d="100"/>
          <a:sy n="110" d="100"/>
        </p:scale>
        <p:origin x="55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59802-1AEE-9E42-A43A-F78328B62A07}" type="datetimeFigureOut">
              <a:rPr lang="en-US" smtClean="0"/>
              <a:t>4/24/20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4B1AC-A70D-0742-983B-1DBBA7FCA429}" type="slidenum">
              <a:rPr lang="en-US" smtClean="0"/>
              <a:t>‹#›</a:t>
            </a:fld>
            <a:endParaRPr lang="en-US"/>
          </a:p>
        </p:txBody>
      </p:sp>
    </p:spTree>
    <p:extLst>
      <p:ext uri="{BB962C8B-B14F-4D97-AF65-F5344CB8AC3E}">
        <p14:creationId xmlns:p14="http://schemas.microsoft.com/office/powerpoint/2010/main" val="378362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85480-1C2E-EA4E-AE7E-B806AFC23673}" type="slidenum">
              <a:rPr lang="en-US" smtClean="0"/>
              <a:t>4</a:t>
            </a:fld>
            <a:endParaRPr lang="en-US"/>
          </a:p>
        </p:txBody>
      </p:sp>
    </p:spTree>
    <p:extLst>
      <p:ext uri="{BB962C8B-B14F-4D97-AF65-F5344CB8AC3E}">
        <p14:creationId xmlns:p14="http://schemas.microsoft.com/office/powerpoint/2010/main" val="335047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85480-1C2E-EA4E-AE7E-B806AFC23673}" type="slidenum">
              <a:rPr lang="en-US" smtClean="0"/>
              <a:t>5</a:t>
            </a:fld>
            <a:endParaRPr lang="en-US"/>
          </a:p>
        </p:txBody>
      </p:sp>
    </p:spTree>
    <p:extLst>
      <p:ext uri="{BB962C8B-B14F-4D97-AF65-F5344CB8AC3E}">
        <p14:creationId xmlns:p14="http://schemas.microsoft.com/office/powerpoint/2010/main" val="266941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4E5A21-433B-6B48-89B0-C6BC6EEB2CE6}" type="slidenum">
              <a:rPr lang="en-US" smtClean="0"/>
              <a:t>7</a:t>
            </a:fld>
            <a:endParaRPr lang="en-US"/>
          </a:p>
        </p:txBody>
      </p:sp>
    </p:spTree>
    <p:extLst>
      <p:ext uri="{BB962C8B-B14F-4D97-AF65-F5344CB8AC3E}">
        <p14:creationId xmlns:p14="http://schemas.microsoft.com/office/powerpoint/2010/main" val="363498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0996-5D3A-AC40-8D30-A2164E4EB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BA1A0A-9791-5745-93BA-01C28E5250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B0A61E-E894-CE4E-9384-7BA0CBCB6632}"/>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5" name="Footer Placeholder 4">
            <a:extLst>
              <a:ext uri="{FF2B5EF4-FFF2-40B4-BE49-F238E27FC236}">
                <a16:creationId xmlns:a16="http://schemas.microsoft.com/office/drawing/2014/main" id="{25EC7A47-0715-2A46-AE01-D3B6A8F62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649FE-5F20-7744-8262-6592CC535891}"/>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226375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95FE-1AE1-6441-B379-16B6EBD6F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3E8A7-793B-DD43-9DEA-2420137F98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26FC1-46AC-3945-AEAA-4D9899EBFFAD}"/>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5" name="Footer Placeholder 4">
            <a:extLst>
              <a:ext uri="{FF2B5EF4-FFF2-40B4-BE49-F238E27FC236}">
                <a16:creationId xmlns:a16="http://schemas.microsoft.com/office/drawing/2014/main" id="{ADBAD625-EA70-4648-96D9-AF3145073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F9953-A0E6-B64C-AE13-E63981543335}"/>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223936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9497A-C4BD-6446-8613-586D998931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E23337-498E-034B-8C13-6D2309EDFF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57D71-83DF-6C4E-86A5-A47C016B69B1}"/>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5" name="Footer Placeholder 4">
            <a:extLst>
              <a:ext uri="{FF2B5EF4-FFF2-40B4-BE49-F238E27FC236}">
                <a16:creationId xmlns:a16="http://schemas.microsoft.com/office/drawing/2014/main" id="{64003E8D-0BB4-1442-BED5-5F32AFB31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5E2B6-CDA3-1743-81AB-9BF32561CFD7}"/>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283279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8EE8-DAF2-4D40-A8A8-1F66C3917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DA5F38-6228-1241-A54C-EBD21D77A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68702-35E0-094F-A723-904622C562EE}"/>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5" name="Footer Placeholder 4">
            <a:extLst>
              <a:ext uri="{FF2B5EF4-FFF2-40B4-BE49-F238E27FC236}">
                <a16:creationId xmlns:a16="http://schemas.microsoft.com/office/drawing/2014/main" id="{738F0189-D9E4-514B-BBD5-BB4B10CCA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D1DC4-99FF-014E-9C21-8A62C046B624}"/>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356139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0050-21F8-A148-94DE-55B476663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FC242-71FA-6D49-9428-EF25ED03F9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12E10F-D8FE-964A-AFD8-48B8B7BA07F2}"/>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5" name="Footer Placeholder 4">
            <a:extLst>
              <a:ext uri="{FF2B5EF4-FFF2-40B4-BE49-F238E27FC236}">
                <a16:creationId xmlns:a16="http://schemas.microsoft.com/office/drawing/2014/main" id="{D686E813-75E7-1647-94FE-2756BD33F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CC066-29AF-BE48-92A5-4295D37F2809}"/>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22020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FB00-0ABD-1248-A12A-F57726DDF9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51A4-CAFC-904A-8705-C77C2BD79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9447F7-D797-124B-9A4E-95AE7EFDF1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65539D-8AAB-0341-B1C7-837D8F025CF9}"/>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6" name="Footer Placeholder 5">
            <a:extLst>
              <a:ext uri="{FF2B5EF4-FFF2-40B4-BE49-F238E27FC236}">
                <a16:creationId xmlns:a16="http://schemas.microsoft.com/office/drawing/2014/main" id="{66AB1FED-1427-3143-BB8A-A2224EDFD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0F02D-9AF5-4C44-838A-CE545B139665}"/>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227854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4CF2-908F-0D46-BC0A-9E4A10A92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35F57-95AE-024B-86BB-5F73F53B0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3E15F-6CE3-6D4D-B666-3DAE84EC0E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78EC6A-6E95-5946-9534-5303F9878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20102-F8C5-114D-829A-E6AF18876F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2D0AC0-E799-3F40-8C25-D67D4836B003}"/>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8" name="Footer Placeholder 7">
            <a:extLst>
              <a:ext uri="{FF2B5EF4-FFF2-40B4-BE49-F238E27FC236}">
                <a16:creationId xmlns:a16="http://schemas.microsoft.com/office/drawing/2014/main" id="{18D9197A-D72E-AB47-82BF-A432B378A7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624B5C-94E2-7849-B5B8-9ACB19174AAB}"/>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309589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1EC0-6674-2C48-812C-B81AABBF48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557E84-A7D4-2D4C-BA78-E63C5F98E18C}"/>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4" name="Footer Placeholder 3">
            <a:extLst>
              <a:ext uri="{FF2B5EF4-FFF2-40B4-BE49-F238E27FC236}">
                <a16:creationId xmlns:a16="http://schemas.microsoft.com/office/drawing/2014/main" id="{C6844C77-FF55-9B4A-BC9F-AE6C9393C7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1A8669-2A7A-0648-AE82-674F18D9FF67}"/>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89100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09414-E9EA-154A-B864-856D8349DEE3}"/>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3" name="Footer Placeholder 2">
            <a:extLst>
              <a:ext uri="{FF2B5EF4-FFF2-40B4-BE49-F238E27FC236}">
                <a16:creationId xmlns:a16="http://schemas.microsoft.com/office/drawing/2014/main" id="{2CAC593C-E158-AB42-B311-EDA714C086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40725-991A-C741-881A-D1A4DAF7B6F9}"/>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426400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670F-CCBC-E04F-9ECE-5367FB0ED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BC0B6-9B1C-864A-8208-8EEDE84579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CC713-BC4A-B54B-A7E3-72DDE4581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5BF14-EFD4-4941-8E75-AEF4D5B7A527}"/>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6" name="Footer Placeholder 5">
            <a:extLst>
              <a:ext uri="{FF2B5EF4-FFF2-40B4-BE49-F238E27FC236}">
                <a16:creationId xmlns:a16="http://schemas.microsoft.com/office/drawing/2014/main" id="{4EB1F462-D68C-E14D-B9AB-8490C163D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9B9BA-D4E0-604D-9E3A-141C383FA744}"/>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417458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CEE6-3EE0-1741-93A8-6589D7CE5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6F3608-C6ED-5C42-84EE-B7BA7E4BE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8A8724-1E78-824A-B00F-4C5DB1CD7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2F0E8-D2D6-8A4A-A66F-A2AAF7A1FB5B}"/>
              </a:ext>
            </a:extLst>
          </p:cNvPr>
          <p:cNvSpPr>
            <a:spLocks noGrp="1"/>
          </p:cNvSpPr>
          <p:nvPr>
            <p:ph type="dt" sz="half" idx="10"/>
          </p:nvPr>
        </p:nvSpPr>
        <p:spPr/>
        <p:txBody>
          <a:bodyPr/>
          <a:lstStyle/>
          <a:p>
            <a:fld id="{FB0A234D-8E57-6A43-B695-EC83CCD69C0E}" type="datetimeFigureOut">
              <a:rPr lang="en-US" smtClean="0"/>
              <a:t>4/24/20</a:t>
            </a:fld>
            <a:endParaRPr lang="en-US"/>
          </a:p>
        </p:txBody>
      </p:sp>
      <p:sp>
        <p:nvSpPr>
          <p:cNvPr id="6" name="Footer Placeholder 5">
            <a:extLst>
              <a:ext uri="{FF2B5EF4-FFF2-40B4-BE49-F238E27FC236}">
                <a16:creationId xmlns:a16="http://schemas.microsoft.com/office/drawing/2014/main" id="{45D929F0-D3D5-3447-8EC4-CD5775312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0343C-B617-AC48-AB05-7E04CAE8D73C}"/>
              </a:ext>
            </a:extLst>
          </p:cNvPr>
          <p:cNvSpPr>
            <a:spLocks noGrp="1"/>
          </p:cNvSpPr>
          <p:nvPr>
            <p:ph type="sldNum" sz="quarter" idx="12"/>
          </p:nvPr>
        </p:nvSpPr>
        <p:spPr/>
        <p:txBody>
          <a:bodyPr/>
          <a:lstStyle/>
          <a:p>
            <a:fld id="{C5137D22-D7BE-2D41-8E8A-3DA24F8171B8}" type="slidenum">
              <a:rPr lang="en-US" smtClean="0"/>
              <a:t>‹#›</a:t>
            </a:fld>
            <a:endParaRPr lang="en-US"/>
          </a:p>
        </p:txBody>
      </p:sp>
    </p:spTree>
    <p:extLst>
      <p:ext uri="{BB962C8B-B14F-4D97-AF65-F5344CB8AC3E}">
        <p14:creationId xmlns:p14="http://schemas.microsoft.com/office/powerpoint/2010/main" val="41581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57B81-0527-194A-896C-5F957FBB0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4B11CD-980F-8644-94BE-895BD22C7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D713A-92BF-834A-96F9-4390507BA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A234D-8E57-6A43-B695-EC83CCD69C0E}" type="datetimeFigureOut">
              <a:rPr lang="en-US" smtClean="0"/>
              <a:t>4/24/20</a:t>
            </a:fld>
            <a:endParaRPr lang="en-US"/>
          </a:p>
        </p:txBody>
      </p:sp>
      <p:sp>
        <p:nvSpPr>
          <p:cNvPr id="5" name="Footer Placeholder 4">
            <a:extLst>
              <a:ext uri="{FF2B5EF4-FFF2-40B4-BE49-F238E27FC236}">
                <a16:creationId xmlns:a16="http://schemas.microsoft.com/office/drawing/2014/main" id="{D38524A7-1D37-3844-B595-834419D3E7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550DD8-AB20-8F4A-A454-AC3C1F013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37D22-D7BE-2D41-8E8A-3DA24F8171B8}" type="slidenum">
              <a:rPr lang="en-US" smtClean="0"/>
              <a:t>‹#›</a:t>
            </a:fld>
            <a:endParaRPr lang="en-US"/>
          </a:p>
        </p:txBody>
      </p:sp>
    </p:spTree>
    <p:extLst>
      <p:ext uri="{BB962C8B-B14F-4D97-AF65-F5344CB8AC3E}">
        <p14:creationId xmlns:p14="http://schemas.microsoft.com/office/powerpoint/2010/main" val="1665132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9642-F4CF-BD49-9D49-A0059DF04843}"/>
              </a:ext>
            </a:extLst>
          </p:cNvPr>
          <p:cNvSpPr>
            <a:spLocks noGrp="1"/>
          </p:cNvSpPr>
          <p:nvPr>
            <p:ph type="ctrTitle"/>
          </p:nvPr>
        </p:nvSpPr>
        <p:spPr/>
        <p:txBody>
          <a:bodyPr/>
          <a:lstStyle/>
          <a:p>
            <a:r>
              <a:rPr lang="en-US" dirty="0"/>
              <a:t>Zoom Meeting with Stew and Ethan</a:t>
            </a:r>
          </a:p>
        </p:txBody>
      </p:sp>
      <p:sp>
        <p:nvSpPr>
          <p:cNvPr id="3" name="Subtitle 2">
            <a:extLst>
              <a:ext uri="{FF2B5EF4-FFF2-40B4-BE49-F238E27FC236}">
                <a16:creationId xmlns:a16="http://schemas.microsoft.com/office/drawing/2014/main" id="{CB4AB83F-6FE4-AB41-8C48-F2A8207738EF}"/>
              </a:ext>
            </a:extLst>
          </p:cNvPr>
          <p:cNvSpPr>
            <a:spLocks noGrp="1"/>
          </p:cNvSpPr>
          <p:nvPr>
            <p:ph type="subTitle" idx="1"/>
          </p:nvPr>
        </p:nvSpPr>
        <p:spPr/>
        <p:txBody>
          <a:bodyPr/>
          <a:lstStyle/>
          <a:p>
            <a:r>
              <a:rPr lang="en-US" dirty="0"/>
              <a:t>Progress on measuring spontaneous seizures</a:t>
            </a:r>
          </a:p>
          <a:p>
            <a:r>
              <a:rPr lang="en-US" dirty="0"/>
              <a:t>4-24-2020</a:t>
            </a:r>
          </a:p>
        </p:txBody>
      </p:sp>
    </p:spTree>
    <p:extLst>
      <p:ext uri="{BB962C8B-B14F-4D97-AF65-F5344CB8AC3E}">
        <p14:creationId xmlns:p14="http://schemas.microsoft.com/office/powerpoint/2010/main" val="116098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EE13-85DC-6F43-92AE-BC820CB4CE90}"/>
              </a:ext>
            </a:extLst>
          </p:cNvPr>
          <p:cNvSpPr>
            <a:spLocks noGrp="1"/>
          </p:cNvSpPr>
          <p:nvPr>
            <p:ph type="title"/>
          </p:nvPr>
        </p:nvSpPr>
        <p:spPr>
          <a:xfrm>
            <a:off x="511628" y="3429000"/>
            <a:ext cx="11680372" cy="1325563"/>
          </a:xfrm>
        </p:spPr>
        <p:txBody>
          <a:bodyPr>
            <a:normAutofit fontScale="90000"/>
          </a:bodyPr>
          <a:lstStyle/>
          <a:p>
            <a:br>
              <a:rPr lang="en-US" dirty="0"/>
            </a:br>
            <a:r>
              <a:rPr lang="en-US" b="1" dirty="0"/>
              <a:t>High-Throughput, High-sensitivity, Quasi-Immediate Detection and Analysis of Age-Dependent Spontaneous Seizure frequency and severity in naïve Scn1a+/- mice with confirmed epilepsy.</a:t>
            </a:r>
            <a:br>
              <a:rPr lang="en-US" dirty="0"/>
            </a:br>
            <a:r>
              <a:rPr lang="en-US" sz="3600" dirty="0"/>
              <a:t>(and probably also in other rodent epilepsy models, but I need to confirm this.)</a:t>
            </a:r>
            <a:br>
              <a:rPr lang="en-US" dirty="0"/>
            </a:br>
            <a:br>
              <a:rPr lang="en-US" dirty="0"/>
            </a:br>
            <a:r>
              <a:rPr lang="en-US" sz="2700" dirty="0"/>
              <a:t>Nate </a:t>
            </a:r>
            <a:r>
              <a:rPr lang="en-US" sz="2700" dirty="0" err="1"/>
              <a:t>Sotuyo</a:t>
            </a:r>
            <a:r>
              <a:rPr lang="en-US" sz="2700" dirty="0"/>
              <a:t>, MS </a:t>
            </a:r>
            <a:br>
              <a:rPr lang="en-US" sz="2700" dirty="0"/>
            </a:br>
            <a:r>
              <a:rPr lang="en-US" sz="2700" dirty="0"/>
              <a:t>co-advisors: Ethan Goldberg, MD PhD, and Stew Anderson, MD</a:t>
            </a:r>
            <a:br>
              <a:rPr lang="en-US" sz="2700" dirty="0"/>
            </a:br>
            <a:r>
              <a:rPr lang="en-US" sz="2700" dirty="0"/>
              <a:t>VMD/PhD Candidate, Department of Neuroscience</a:t>
            </a:r>
            <a:br>
              <a:rPr lang="en-US" sz="2700" dirty="0"/>
            </a:br>
            <a:r>
              <a:rPr lang="en-US" sz="2700" dirty="0"/>
              <a:t>Anderson Lab meeting, 4-23-2020 </a:t>
            </a:r>
            <a:br>
              <a:rPr lang="en-US" dirty="0"/>
            </a:br>
            <a:br>
              <a:rPr lang="en-US" sz="3600" i="1" dirty="0"/>
            </a:br>
            <a:r>
              <a:rPr lang="en-US" sz="3100" i="1" dirty="0"/>
              <a:t>Today I will present two new sets of seizure data for my thesis (”Interneuron transplants as a cure for </a:t>
            </a:r>
            <a:r>
              <a:rPr lang="en-US" sz="3100" i="1" dirty="0" err="1"/>
              <a:t>Dravet</a:t>
            </a:r>
            <a:r>
              <a:rPr lang="en-US" sz="3100" i="1" dirty="0"/>
              <a:t> Syndrome”), but I will focus discussion on my novel detection method. Please focus your feedback accordingly.</a:t>
            </a:r>
            <a:br>
              <a:rPr lang="en-US" sz="3600" i="1" dirty="0"/>
            </a:br>
            <a:br>
              <a:rPr lang="en-US" sz="3600" i="1" dirty="0"/>
            </a:br>
            <a:br>
              <a:rPr lang="en-US" dirty="0"/>
            </a:br>
            <a:endParaRPr lang="en-US" dirty="0"/>
          </a:p>
        </p:txBody>
      </p:sp>
    </p:spTree>
    <p:extLst>
      <p:ext uri="{BB962C8B-B14F-4D97-AF65-F5344CB8AC3E}">
        <p14:creationId xmlns:p14="http://schemas.microsoft.com/office/powerpoint/2010/main" val="312983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EE3775-B0B7-2744-97DF-2494912BD046}"/>
              </a:ext>
            </a:extLst>
          </p:cNvPr>
          <p:cNvSpPr/>
          <p:nvPr/>
        </p:nvSpPr>
        <p:spPr>
          <a:xfrm>
            <a:off x="0" y="0"/>
            <a:ext cx="12267235" cy="6555641"/>
          </a:xfrm>
          <a:prstGeom prst="rect">
            <a:avLst/>
          </a:prstGeom>
        </p:spPr>
        <p:txBody>
          <a:bodyPr wrap="square">
            <a:spAutoFit/>
          </a:bodyPr>
          <a:lstStyle/>
          <a:p>
            <a:r>
              <a:rPr lang="en-US" sz="1400" b="1" i="1" u="sng" dirty="0">
                <a:solidFill>
                  <a:srgbClr val="FF0000"/>
                </a:solidFill>
              </a:rPr>
              <a:t>My</a:t>
            </a:r>
            <a:r>
              <a:rPr lang="en-US" sz="1400" b="1" i="1" u="sng" dirty="0"/>
              <a:t> </a:t>
            </a:r>
            <a:r>
              <a:rPr lang="en-US" sz="1400" b="1" u="sng" dirty="0"/>
              <a:t>Experimental Goal: </a:t>
            </a:r>
            <a:r>
              <a:rPr lang="en-US" sz="1400" dirty="0"/>
              <a:t>to non-invasively measure spontaneous seizures using continuous </a:t>
            </a:r>
            <a:r>
              <a:rPr lang="en-US" sz="1400" dirty="0" err="1"/>
              <a:t>audiovideo</a:t>
            </a:r>
            <a:r>
              <a:rPr lang="en-US" sz="1400" dirty="0"/>
              <a:t> recordings, using high resolution cameras to capture subtle behavior, in about ~20 individual P16+ Scj1a+/- animals from their “true” home cage (normal bedding, not isolated, not implanted/tethered).	</a:t>
            </a:r>
          </a:p>
          <a:p>
            <a:endParaRPr lang="en-US" sz="1400" b="1" u="sng" dirty="0"/>
          </a:p>
          <a:p>
            <a:r>
              <a:rPr lang="en-US" sz="1400" b="1" u="sng" dirty="0"/>
              <a:t>Methodological Goals:  </a:t>
            </a:r>
            <a:r>
              <a:rPr lang="en-US" sz="1400" dirty="0"/>
              <a:t>Analyze entire spontaneous seizure dataset with </a:t>
            </a:r>
            <a:r>
              <a:rPr lang="en-US" sz="1400" i="1" dirty="0"/>
              <a:t>unprecedented:</a:t>
            </a:r>
          </a:p>
          <a:p>
            <a:r>
              <a:rPr lang="en-US" sz="1400" i="1" dirty="0"/>
              <a:t>                                                1. </a:t>
            </a:r>
            <a:r>
              <a:rPr lang="en-US" sz="1400" dirty="0"/>
              <a:t>sensitivity (closer to 100</a:t>
            </a:r>
            <a:r>
              <a:rPr lang="en-US" sz="1400" i="1" dirty="0"/>
              <a:t>% of behavioral seizures, vs ~90</a:t>
            </a:r>
            <a:r>
              <a:rPr lang="en-US" sz="1400" dirty="0"/>
              <a:t>-95% for previous methods)</a:t>
            </a:r>
          </a:p>
          <a:p>
            <a:r>
              <a:rPr lang="en-US" sz="1400" dirty="0"/>
              <a:t>                                                2. specificity (100%, similar to previously published methods)</a:t>
            </a:r>
          </a:p>
          <a:p>
            <a:r>
              <a:rPr lang="en-US" sz="1400" dirty="0"/>
              <a:t>		  3. throughput (hundreds of hours of video-watching is reduced to a couple hours)</a:t>
            </a:r>
          </a:p>
          <a:p>
            <a:r>
              <a:rPr lang="en-US" sz="1400" dirty="0"/>
              <a:t>                                                4. </a:t>
            </a:r>
            <a:r>
              <a:rPr lang="en-US" sz="1400" dirty="0" err="1"/>
              <a:t>useability</a:t>
            </a:r>
            <a:r>
              <a:rPr lang="en-US" sz="1400" dirty="0"/>
              <a:t> (inexpensive non-specialized equipment and software that an undergrad can independently operate.</a:t>
            </a:r>
          </a:p>
          <a:p>
            <a:endParaRPr lang="en-US" sz="1400" b="1" u="sng" dirty="0"/>
          </a:p>
          <a:p>
            <a:r>
              <a:rPr lang="en-US" sz="1400" b="1" u="sng" dirty="0"/>
              <a:t>Innovation </a:t>
            </a:r>
            <a:r>
              <a:rPr lang="en-US" sz="1400" b="1" dirty="0"/>
              <a:t>(within the Scn1a+/- mouse epilepsy field</a:t>
            </a:r>
            <a:r>
              <a:rPr lang="en-US" sz="1400" b="1" dirty="0">
                <a:sym typeface="Wingdings" pitchFamily="2" charset="2"/>
              </a:rPr>
              <a:t>): bold words are the innovations, and the </a:t>
            </a:r>
            <a:r>
              <a:rPr lang="en-US" sz="1400" b="1" dirty="0">
                <a:solidFill>
                  <a:srgbClr val="FF0000"/>
                </a:solidFill>
                <a:sym typeface="Wingdings" pitchFamily="2" charset="2"/>
              </a:rPr>
              <a:t>red is the “possibly intellectual property” </a:t>
            </a:r>
            <a:r>
              <a:rPr lang="en-US" sz="1400" b="1" dirty="0">
                <a:sym typeface="Wingdings" pitchFamily="2" charset="2"/>
              </a:rPr>
              <a:t>part: </a:t>
            </a:r>
            <a:br>
              <a:rPr lang="en-US" sz="1400" b="1" dirty="0">
                <a:sym typeface="Wingdings" pitchFamily="2" charset="2"/>
              </a:rPr>
            </a:br>
            <a:r>
              <a:rPr lang="en-US" sz="1400" dirty="0"/>
              <a:t>to </a:t>
            </a:r>
            <a:r>
              <a:rPr lang="en-US" sz="1400" b="1" u="sng" dirty="0"/>
              <a:t>non-invasively</a:t>
            </a:r>
            <a:r>
              <a:rPr lang="en-US" sz="1400" dirty="0"/>
              <a:t> and </a:t>
            </a:r>
            <a:r>
              <a:rPr lang="en-US" sz="1400" b="1" dirty="0"/>
              <a:t>continuously</a:t>
            </a:r>
            <a:r>
              <a:rPr lang="en-US" sz="1400" dirty="0"/>
              <a:t> </a:t>
            </a:r>
            <a:r>
              <a:rPr lang="en-US" sz="1400" b="1" u="sng" dirty="0" err="1">
                <a:solidFill>
                  <a:srgbClr val="FF0000"/>
                </a:solidFill>
              </a:rPr>
              <a:t>audio</a:t>
            </a:r>
            <a:r>
              <a:rPr lang="en-US" sz="1400" dirty="0" err="1"/>
              <a:t>video</a:t>
            </a:r>
            <a:r>
              <a:rPr lang="en-US" sz="1400" dirty="0"/>
              <a:t> record, with </a:t>
            </a:r>
            <a:r>
              <a:rPr lang="en-US" sz="1400" b="1" dirty="0"/>
              <a:t>higher resolution </a:t>
            </a:r>
            <a:r>
              <a:rPr lang="en-US" sz="1400" dirty="0"/>
              <a:t>than previously available, up to </a:t>
            </a:r>
            <a:r>
              <a:rPr lang="en-US" sz="1400" b="1" u="sng" dirty="0"/>
              <a:t>~100 individua</a:t>
            </a:r>
            <a:r>
              <a:rPr lang="en-US" sz="1400" dirty="0"/>
              <a:t>l </a:t>
            </a:r>
            <a:r>
              <a:rPr lang="en-US" sz="1400" b="1" u="sng" dirty="0"/>
              <a:t>P16-P21</a:t>
            </a:r>
            <a:r>
              <a:rPr lang="en-US" sz="1400" dirty="0"/>
              <a:t> Scj1a+/- animals from their </a:t>
            </a:r>
            <a:r>
              <a:rPr lang="en-US" sz="1400" b="1" dirty="0"/>
              <a:t>“true” home cage</a:t>
            </a:r>
            <a:r>
              <a:rPr lang="en-US" sz="1400" dirty="0"/>
              <a:t>. </a:t>
            </a:r>
          </a:p>
          <a:p>
            <a:endParaRPr lang="en-US" sz="1400" dirty="0"/>
          </a:p>
          <a:p>
            <a:r>
              <a:rPr lang="en-US" sz="1400" b="1" u="sng" dirty="0"/>
              <a:t>Significance #1</a:t>
            </a:r>
            <a:r>
              <a:rPr lang="en-US" sz="1400" b="1" dirty="0"/>
              <a:t>: </a:t>
            </a:r>
            <a:r>
              <a:rPr lang="en-US" sz="1400" dirty="0"/>
              <a:t>Now, large numbers of seizures can be studied to better understand their distributions across time and litters or various stressors (construction?) to better inform our experimental interpretations, etc., and the analysis can be quickly outsourced to undergrads. This will provide many ways to do unbiased computational comparisons with population data, rather than using an oversimplified t-test from an arbitrary age range using a small number of animals.</a:t>
            </a:r>
          </a:p>
          <a:p>
            <a:endParaRPr lang="en-US" sz="1400" b="1" dirty="0"/>
          </a:p>
          <a:p>
            <a:pPr algn="ctr"/>
            <a:r>
              <a:rPr lang="en-US" sz="1400" dirty="0">
                <a:solidFill>
                  <a:srgbClr val="FF0000"/>
                </a:solidFill>
              </a:rPr>
              <a:t>What do the distributions of spontaneous seizures look like? </a:t>
            </a:r>
          </a:p>
          <a:p>
            <a:endParaRPr lang="en-US" sz="1400" dirty="0"/>
          </a:p>
          <a:p>
            <a:r>
              <a:rPr lang="en-US" sz="1400" b="1" dirty="0"/>
              <a:t>Significance #2: </a:t>
            </a:r>
            <a:r>
              <a:rPr lang="en-US" sz="1400" dirty="0"/>
              <a:t>Any Scn1a+/- animal can be confirmed to have epilepsy before studying the animal, before the study starts, or as post-hoc analysis of which data point from animals in your Scn1a+/- study came from animals that actually had epilepsy. I don’t see how this wouldn’t add important  information to essentially every Scn1a+/- study. </a:t>
            </a:r>
          </a:p>
          <a:p>
            <a:endParaRPr lang="en-US" sz="1400" dirty="0"/>
          </a:p>
          <a:p>
            <a:pPr algn="ctr"/>
            <a:r>
              <a:rPr lang="en-US" sz="1400" dirty="0">
                <a:solidFill>
                  <a:srgbClr val="FF0000"/>
                </a:solidFill>
              </a:rPr>
              <a:t>Did the data from ”Scn1a+/- vs WT study” of your choice come from animals with epilepsy, and if so what severity?</a:t>
            </a:r>
            <a:r>
              <a:rPr lang="en-US" sz="1400" dirty="0"/>
              <a:t> </a:t>
            </a:r>
          </a:p>
          <a:p>
            <a:endParaRPr lang="en-US" sz="1400" dirty="0"/>
          </a:p>
          <a:p>
            <a:r>
              <a:rPr lang="en-US" sz="1400" b="1" u="sng" dirty="0"/>
              <a:t>Significance  #3: </a:t>
            </a:r>
            <a:r>
              <a:rPr lang="en-US" sz="1400" dirty="0"/>
              <a:t>A more wholistic (unbiased computational) look at higher-resolution spontaneous seizure data that assess sickness of the animals in order to better understand the experimental intervention being studied. </a:t>
            </a:r>
            <a:r>
              <a:rPr lang="en-US" sz="1400" dirty="0">
                <a:solidFill>
                  <a:srgbClr val="FF0000"/>
                </a:solidFill>
              </a:rPr>
              <a:t>My particular Scn1a+/- sickness intervention is…. </a:t>
            </a:r>
            <a:r>
              <a:rPr lang="en-US" sz="1400" dirty="0" err="1">
                <a:solidFill>
                  <a:srgbClr val="FF0000"/>
                </a:solidFill>
              </a:rPr>
              <a:t>Bilarteral</a:t>
            </a:r>
            <a:r>
              <a:rPr lang="en-US" sz="1400" dirty="0">
                <a:solidFill>
                  <a:srgbClr val="FF0000"/>
                </a:solidFill>
              </a:rPr>
              <a:t> interneuron transplants into HPC at age P0</a:t>
            </a:r>
          </a:p>
          <a:p>
            <a:endParaRPr lang="en-US" sz="1400" dirty="0"/>
          </a:p>
          <a:p>
            <a:pPr algn="ctr"/>
            <a:r>
              <a:rPr lang="en-US" sz="1400" dirty="0">
                <a:solidFill>
                  <a:srgbClr val="FF0000"/>
                </a:solidFill>
              </a:rPr>
              <a:t>Bilateral interneuron transplants into hippocampus of Scn1a+/- neonate                --&gt; </a:t>
            </a:r>
            <a:br>
              <a:rPr lang="en-US" sz="1400" dirty="0">
                <a:solidFill>
                  <a:srgbClr val="FF0000"/>
                </a:solidFill>
              </a:rPr>
            </a:br>
            <a:r>
              <a:rPr lang="en-US" sz="1400" dirty="0"/>
              <a:t>characterize spontaneous seizures using  “gold standard” parameters for birth – P35.</a:t>
            </a:r>
          </a:p>
        </p:txBody>
      </p:sp>
      <p:sp>
        <p:nvSpPr>
          <p:cNvPr id="5" name="TextBox 4">
            <a:extLst>
              <a:ext uri="{FF2B5EF4-FFF2-40B4-BE49-F238E27FC236}">
                <a16:creationId xmlns:a16="http://schemas.microsoft.com/office/drawing/2014/main" id="{36DBDDE4-1274-E44E-958B-36CE163B46C4}"/>
              </a:ext>
            </a:extLst>
          </p:cNvPr>
          <p:cNvSpPr txBox="1"/>
          <p:nvPr/>
        </p:nvSpPr>
        <p:spPr>
          <a:xfrm>
            <a:off x="407232" y="-709322"/>
            <a:ext cx="4292970" cy="369332"/>
          </a:xfrm>
          <a:prstGeom prst="rect">
            <a:avLst/>
          </a:prstGeom>
          <a:noFill/>
        </p:spPr>
        <p:txBody>
          <a:bodyPr wrap="none" rtlCol="0">
            <a:spAutoFit/>
          </a:bodyPr>
          <a:lstStyle/>
          <a:p>
            <a:r>
              <a:rPr lang="en-US" dirty="0"/>
              <a:t>Grant Practice Time! Feedback appreciated!</a:t>
            </a:r>
          </a:p>
        </p:txBody>
      </p:sp>
      <p:cxnSp>
        <p:nvCxnSpPr>
          <p:cNvPr id="3" name="Straight Connector 2">
            <a:extLst>
              <a:ext uri="{FF2B5EF4-FFF2-40B4-BE49-F238E27FC236}">
                <a16:creationId xmlns:a16="http://schemas.microsoft.com/office/drawing/2014/main" id="{39B27576-6413-E143-AFD6-C20025385997}"/>
              </a:ext>
            </a:extLst>
          </p:cNvPr>
          <p:cNvCxnSpPr/>
          <p:nvPr/>
        </p:nvCxnSpPr>
        <p:spPr>
          <a:xfrm>
            <a:off x="-289367" y="613458"/>
            <a:ext cx="130562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38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D809-E2B3-2546-A3AD-39E33C2777F9}"/>
              </a:ext>
            </a:extLst>
          </p:cNvPr>
          <p:cNvSpPr>
            <a:spLocks noGrp="1"/>
          </p:cNvSpPr>
          <p:nvPr>
            <p:ph type="title"/>
          </p:nvPr>
        </p:nvSpPr>
        <p:spPr/>
        <p:txBody>
          <a:bodyPr/>
          <a:lstStyle/>
          <a:p>
            <a:r>
              <a:rPr lang="en-US" dirty="0"/>
              <a:t>Thesis project: Big picture</a:t>
            </a:r>
          </a:p>
        </p:txBody>
      </p:sp>
      <p:sp>
        <p:nvSpPr>
          <p:cNvPr id="4" name="Rectangle 3">
            <a:extLst>
              <a:ext uri="{FF2B5EF4-FFF2-40B4-BE49-F238E27FC236}">
                <a16:creationId xmlns:a16="http://schemas.microsoft.com/office/drawing/2014/main" id="{EEE579BA-AACC-2246-A195-8269A041B0B8}"/>
              </a:ext>
            </a:extLst>
          </p:cNvPr>
          <p:cNvSpPr/>
          <p:nvPr/>
        </p:nvSpPr>
        <p:spPr>
          <a:xfrm>
            <a:off x="1324529" y="2390647"/>
            <a:ext cx="3032642" cy="1690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Transplant interneuron precursors in DS neonates </a:t>
            </a:r>
          </a:p>
        </p:txBody>
      </p:sp>
      <p:sp>
        <p:nvSpPr>
          <p:cNvPr id="14" name="Rectangle 13">
            <a:extLst>
              <a:ext uri="{FF2B5EF4-FFF2-40B4-BE49-F238E27FC236}">
                <a16:creationId xmlns:a16="http://schemas.microsoft.com/office/drawing/2014/main" id="{4CC1AC34-D42B-8C44-9F4A-47E86A7410FF}"/>
              </a:ext>
            </a:extLst>
          </p:cNvPr>
          <p:cNvSpPr/>
          <p:nvPr/>
        </p:nvSpPr>
        <p:spPr>
          <a:xfrm>
            <a:off x="7834828" y="2502739"/>
            <a:ext cx="2833674" cy="1569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Ameliorate seizures and epilepsy</a:t>
            </a:r>
          </a:p>
        </p:txBody>
      </p:sp>
      <p:sp>
        <p:nvSpPr>
          <p:cNvPr id="21" name="Rectangle 20">
            <a:extLst>
              <a:ext uri="{FF2B5EF4-FFF2-40B4-BE49-F238E27FC236}">
                <a16:creationId xmlns:a16="http://schemas.microsoft.com/office/drawing/2014/main" id="{702EEE8E-9030-0C43-ACBB-43FE4A87EA18}"/>
              </a:ext>
            </a:extLst>
          </p:cNvPr>
          <p:cNvSpPr/>
          <p:nvPr/>
        </p:nvSpPr>
        <p:spPr>
          <a:xfrm>
            <a:off x="4571832" y="2644170"/>
            <a:ext cx="3048335" cy="1569660"/>
          </a:xfrm>
          <a:prstGeom prst="rect">
            <a:avLst/>
          </a:prstGeom>
        </p:spPr>
        <p:txBody>
          <a:bodyPr wrap="square">
            <a:spAutoFit/>
          </a:bodyPr>
          <a:lstStyle/>
          <a:p>
            <a:r>
              <a:rPr lang="en-US" sz="2400" dirty="0"/>
              <a:t>14-20 days later mice</a:t>
            </a:r>
          </a:p>
          <a:p>
            <a:r>
              <a:rPr lang="en-US" sz="2400" dirty="0"/>
              <a:t> may develop epilepsy</a:t>
            </a:r>
          </a:p>
          <a:p>
            <a:endParaRPr lang="en-US" sz="2400" dirty="0"/>
          </a:p>
          <a:p>
            <a:endParaRPr lang="en-US" sz="2400" dirty="0"/>
          </a:p>
        </p:txBody>
      </p:sp>
      <p:sp>
        <p:nvSpPr>
          <p:cNvPr id="7" name="TextBox 6">
            <a:extLst>
              <a:ext uri="{FF2B5EF4-FFF2-40B4-BE49-F238E27FC236}">
                <a16:creationId xmlns:a16="http://schemas.microsoft.com/office/drawing/2014/main" id="{1B67AF4C-C8A6-C94E-8D77-831DCC3B90CD}"/>
              </a:ext>
            </a:extLst>
          </p:cNvPr>
          <p:cNvSpPr txBox="1"/>
          <p:nvPr/>
        </p:nvSpPr>
        <p:spPr>
          <a:xfrm>
            <a:off x="1049867" y="1896533"/>
            <a:ext cx="184731" cy="369332"/>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A1684B5F-CDCD-5A46-B922-52A2BF3BA0F2}"/>
              </a:ext>
            </a:extLst>
          </p:cNvPr>
          <p:cNvSpPr/>
          <p:nvPr/>
        </p:nvSpPr>
        <p:spPr>
          <a:xfrm>
            <a:off x="1386870" y="4646737"/>
            <a:ext cx="3085446" cy="1200329"/>
          </a:xfrm>
          <a:prstGeom prst="rect">
            <a:avLst/>
          </a:prstGeom>
        </p:spPr>
        <p:txBody>
          <a:bodyPr wrap="square">
            <a:spAutoFit/>
          </a:bodyPr>
          <a:lstStyle/>
          <a:p>
            <a:r>
              <a:rPr lang="en-US" dirty="0"/>
              <a:t>Note: at the time of transplantation, we do not know which of these pups will develop epilepsy </a:t>
            </a:r>
          </a:p>
        </p:txBody>
      </p:sp>
      <p:sp>
        <p:nvSpPr>
          <p:cNvPr id="20" name="Rectangle 19">
            <a:extLst>
              <a:ext uri="{FF2B5EF4-FFF2-40B4-BE49-F238E27FC236}">
                <a16:creationId xmlns:a16="http://schemas.microsoft.com/office/drawing/2014/main" id="{49BE91D9-980E-2E44-BA84-DAE13809654B}"/>
              </a:ext>
            </a:extLst>
          </p:cNvPr>
          <p:cNvSpPr/>
          <p:nvPr/>
        </p:nvSpPr>
        <p:spPr>
          <a:xfrm>
            <a:off x="7512836" y="4734788"/>
            <a:ext cx="3048335" cy="15825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Study cellular and circuit-based mechanisms underlying this result</a:t>
            </a:r>
          </a:p>
        </p:txBody>
      </p:sp>
      <p:sp>
        <p:nvSpPr>
          <p:cNvPr id="22" name="Rectangle 21">
            <a:extLst>
              <a:ext uri="{FF2B5EF4-FFF2-40B4-BE49-F238E27FC236}">
                <a16:creationId xmlns:a16="http://schemas.microsoft.com/office/drawing/2014/main" id="{D9636C4B-6762-B84D-87CE-1D1F5FDC07D2}"/>
              </a:ext>
            </a:extLst>
          </p:cNvPr>
          <p:cNvSpPr/>
          <p:nvPr/>
        </p:nvSpPr>
        <p:spPr>
          <a:xfrm>
            <a:off x="1079578" y="2198721"/>
            <a:ext cx="10557734" cy="2164773"/>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highlight>
                <a:srgbClr val="FF0000"/>
              </a:highlight>
            </a:endParaRPr>
          </a:p>
        </p:txBody>
      </p:sp>
      <p:sp>
        <p:nvSpPr>
          <p:cNvPr id="24" name="Rectangle 23">
            <a:extLst>
              <a:ext uri="{FF2B5EF4-FFF2-40B4-BE49-F238E27FC236}">
                <a16:creationId xmlns:a16="http://schemas.microsoft.com/office/drawing/2014/main" id="{A2F34CC8-FF5A-D44E-930C-24C887E20591}"/>
              </a:ext>
            </a:extLst>
          </p:cNvPr>
          <p:cNvSpPr/>
          <p:nvPr/>
        </p:nvSpPr>
        <p:spPr>
          <a:xfrm>
            <a:off x="7442617" y="1896534"/>
            <a:ext cx="3424854" cy="4792134"/>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highlight>
                <a:srgbClr val="FF0000"/>
              </a:highlight>
            </a:endParaRPr>
          </a:p>
        </p:txBody>
      </p:sp>
      <p:cxnSp>
        <p:nvCxnSpPr>
          <p:cNvPr id="18" name="Straight Arrow Connector 17">
            <a:extLst>
              <a:ext uri="{FF2B5EF4-FFF2-40B4-BE49-F238E27FC236}">
                <a16:creationId xmlns:a16="http://schemas.microsoft.com/office/drawing/2014/main" id="{BA885A4C-B9CA-F340-9674-7D45D27B9923}"/>
              </a:ext>
            </a:extLst>
          </p:cNvPr>
          <p:cNvCxnSpPr>
            <a:cxnSpLocks/>
            <a:endCxn id="20" idx="0"/>
          </p:cNvCxnSpPr>
          <p:nvPr/>
        </p:nvCxnSpPr>
        <p:spPr>
          <a:xfrm>
            <a:off x="9037004" y="4226755"/>
            <a:ext cx="0" cy="5080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4084547-2022-D141-8A2F-339E2C616BF1}"/>
              </a:ext>
            </a:extLst>
          </p:cNvPr>
          <p:cNvCxnSpPr>
            <a:cxnSpLocks/>
          </p:cNvCxnSpPr>
          <p:nvPr/>
        </p:nvCxnSpPr>
        <p:spPr>
          <a:xfrm>
            <a:off x="4357171" y="3608384"/>
            <a:ext cx="326299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83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D809-E2B3-2546-A3AD-39E33C2777F9}"/>
              </a:ext>
            </a:extLst>
          </p:cNvPr>
          <p:cNvSpPr>
            <a:spLocks noGrp="1"/>
          </p:cNvSpPr>
          <p:nvPr>
            <p:ph type="title"/>
          </p:nvPr>
        </p:nvSpPr>
        <p:spPr>
          <a:xfrm>
            <a:off x="838200" y="365125"/>
            <a:ext cx="11201400" cy="1325563"/>
          </a:xfrm>
        </p:spPr>
        <p:txBody>
          <a:bodyPr/>
          <a:lstStyle/>
          <a:p>
            <a:r>
              <a:rPr lang="en-US" dirty="0"/>
              <a:t>Nate’s perspective of his two outcome measurements</a:t>
            </a:r>
          </a:p>
        </p:txBody>
      </p:sp>
      <p:sp>
        <p:nvSpPr>
          <p:cNvPr id="3" name="TextBox 2">
            <a:extLst>
              <a:ext uri="{FF2B5EF4-FFF2-40B4-BE49-F238E27FC236}">
                <a16:creationId xmlns:a16="http://schemas.microsoft.com/office/drawing/2014/main" id="{840E1611-62E0-1646-8381-C692F330D0A4}"/>
              </a:ext>
            </a:extLst>
          </p:cNvPr>
          <p:cNvSpPr txBox="1"/>
          <p:nvPr/>
        </p:nvSpPr>
        <p:spPr>
          <a:xfrm>
            <a:off x="116258" y="2099732"/>
            <a:ext cx="12075742" cy="5401479"/>
          </a:xfrm>
          <a:prstGeom prst="rect">
            <a:avLst/>
          </a:prstGeom>
          <a:noFill/>
        </p:spPr>
        <p:txBody>
          <a:bodyPr wrap="none" rtlCol="0">
            <a:spAutoFit/>
          </a:bodyPr>
          <a:lstStyle/>
          <a:p>
            <a:pPr marL="342900" indent="-342900">
              <a:buAutoNum type="arabicPeriod"/>
            </a:pPr>
            <a:r>
              <a:rPr lang="en-US" sz="2300" b="1" dirty="0"/>
              <a:t>Nate needs to finish a PhD </a:t>
            </a:r>
            <a:r>
              <a:rPr lang="en-US" sz="2300" dirty="0"/>
              <a:t>(i.e. the data measurement should have reasonable throughput).</a:t>
            </a:r>
          </a:p>
          <a:p>
            <a:pPr marL="800100" lvl="1" indent="-342900">
              <a:buAutoNum type="arabicPeriod"/>
            </a:pPr>
            <a:r>
              <a:rPr lang="en-US" sz="2300" dirty="0"/>
              <a:t>Temperature threshold is ”easy” to measure</a:t>
            </a:r>
          </a:p>
          <a:p>
            <a:pPr marL="800100" lvl="1" indent="-342900">
              <a:buAutoNum type="arabicPeriod"/>
            </a:pPr>
            <a:r>
              <a:rPr lang="en-US" sz="2300" dirty="0"/>
              <a:t>Spontaneous seizures may be “easy” to measure, BUT…</a:t>
            </a:r>
          </a:p>
          <a:p>
            <a:pPr marL="1257300" lvl="2" indent="-342900">
              <a:buAutoNum type="arabicPeriod"/>
            </a:pPr>
            <a:r>
              <a:rPr lang="en-US" sz="2300" dirty="0"/>
              <a:t>The measurement is prohibitively time-intensive</a:t>
            </a:r>
          </a:p>
          <a:p>
            <a:pPr marL="1257300" lvl="2" indent="-342900">
              <a:buAutoNum type="arabicPeriod"/>
            </a:pPr>
            <a:r>
              <a:rPr lang="en-US" sz="2300" dirty="0"/>
              <a:t>Most mutant mice don’t actually have seizures… this is why we now “prime” mice.</a:t>
            </a:r>
          </a:p>
          <a:p>
            <a:pPr marL="1257300" lvl="2" indent="-342900">
              <a:buAutoNum type="arabicPeriod"/>
            </a:pPr>
            <a:endParaRPr lang="en-US" sz="2300" dirty="0">
              <a:solidFill>
                <a:schemeClr val="bg1"/>
              </a:solidFill>
            </a:endParaRPr>
          </a:p>
          <a:p>
            <a:pPr marL="342900" indent="-342900">
              <a:buAutoNum type="arabicPeriod"/>
            </a:pPr>
            <a:r>
              <a:rPr lang="en-US" sz="2300" b="1" dirty="0">
                <a:solidFill>
                  <a:schemeClr val="bg1"/>
                </a:solidFill>
              </a:rPr>
              <a:t>Measurements should be biologically meaningful.</a:t>
            </a:r>
          </a:p>
          <a:p>
            <a:pPr marL="800100" lvl="1" indent="-342900">
              <a:buAutoNum type="arabicPeriod"/>
            </a:pPr>
            <a:r>
              <a:rPr lang="en-US" sz="2300" dirty="0">
                <a:solidFill>
                  <a:schemeClr val="bg1"/>
                </a:solidFill>
              </a:rPr>
              <a:t>Spontaneous seizure frequency inherently has meaning.</a:t>
            </a:r>
          </a:p>
          <a:p>
            <a:pPr marL="800100" lvl="1" indent="-342900">
              <a:buAutoNum type="arabicPeriod"/>
            </a:pPr>
            <a:r>
              <a:rPr lang="en-US" sz="2300" dirty="0">
                <a:solidFill>
                  <a:schemeClr val="bg1"/>
                </a:solidFill>
              </a:rPr>
              <a:t>A lower ”Seizure threshold”   ==  a seizure occurs more easily. </a:t>
            </a:r>
          </a:p>
          <a:p>
            <a:pPr marL="800100" lvl="1" indent="-342900">
              <a:buAutoNum type="arabicPeriod"/>
            </a:pPr>
            <a:r>
              <a:rPr lang="en-US" sz="2300" dirty="0">
                <a:solidFill>
                  <a:schemeClr val="bg1"/>
                </a:solidFill>
              </a:rPr>
              <a:t>There is less evidence that the sickest humans (or mice) have lower temperature thresholds.</a:t>
            </a:r>
          </a:p>
          <a:p>
            <a:pPr marL="1257300" lvl="2" indent="-342900">
              <a:buAutoNum type="arabicPeriod"/>
            </a:pPr>
            <a:r>
              <a:rPr lang="en-US" sz="2300" dirty="0">
                <a:solidFill>
                  <a:schemeClr val="bg1"/>
                </a:solidFill>
              </a:rPr>
              <a:t>Does data quality matter? (Will you have a seizure more easily if you heat up </a:t>
            </a:r>
            <a:r>
              <a:rPr lang="en-US" sz="2300" i="1" dirty="0">
                <a:solidFill>
                  <a:schemeClr val="bg1"/>
                </a:solidFill>
              </a:rPr>
              <a:t>quickly?)</a:t>
            </a:r>
          </a:p>
          <a:p>
            <a:pPr marL="1257300" lvl="2" indent="-342900">
              <a:buAutoNum type="arabicPeriod"/>
            </a:pPr>
            <a:r>
              <a:rPr lang="en-US" sz="2300" dirty="0">
                <a:solidFill>
                  <a:schemeClr val="bg1"/>
                </a:solidFill>
              </a:rPr>
              <a:t>Does an induced seizure occur in response to total heat transfer, or absolute body temp?</a:t>
            </a:r>
          </a:p>
          <a:p>
            <a:pPr marL="342900" indent="-342900">
              <a:buAutoNum type="arabicPeriod"/>
            </a:pPr>
            <a:endParaRPr lang="en-US" sz="2300" dirty="0">
              <a:solidFill>
                <a:schemeClr val="bg1"/>
              </a:solidFill>
            </a:endParaRPr>
          </a:p>
          <a:p>
            <a:pPr marL="342900" indent="-342900">
              <a:buAutoNum type="arabicPeriod"/>
            </a:pPr>
            <a:endParaRPr lang="en-US" sz="2300" dirty="0"/>
          </a:p>
          <a:p>
            <a:pPr marL="1257300" lvl="2" indent="-342900">
              <a:buAutoNum type="arabicPeriod"/>
            </a:pPr>
            <a:endParaRPr lang="en-US" sz="2300" dirty="0"/>
          </a:p>
        </p:txBody>
      </p:sp>
      <p:pic>
        <p:nvPicPr>
          <p:cNvPr id="18" name="Picture 17">
            <a:extLst>
              <a:ext uri="{FF2B5EF4-FFF2-40B4-BE49-F238E27FC236}">
                <a16:creationId xmlns:a16="http://schemas.microsoft.com/office/drawing/2014/main" id="{3D40A58D-FAB2-7848-BE68-0E74A7E05844}"/>
              </a:ext>
            </a:extLst>
          </p:cNvPr>
          <p:cNvPicPr>
            <a:picLocks noChangeAspect="1"/>
          </p:cNvPicPr>
          <p:nvPr/>
        </p:nvPicPr>
        <p:blipFill>
          <a:blip r:embed="rId3"/>
          <a:stretch>
            <a:fillRect/>
          </a:stretch>
        </p:blipFill>
        <p:spPr>
          <a:xfrm>
            <a:off x="3619500" y="4377267"/>
            <a:ext cx="4953000" cy="1727200"/>
          </a:xfrm>
          <a:prstGeom prst="rect">
            <a:avLst/>
          </a:prstGeom>
        </p:spPr>
      </p:pic>
    </p:spTree>
    <p:extLst>
      <p:ext uri="{BB962C8B-B14F-4D97-AF65-F5344CB8AC3E}">
        <p14:creationId xmlns:p14="http://schemas.microsoft.com/office/powerpoint/2010/main" val="318741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62747E-CCE2-DC42-8C60-6F7010B8AF9E}"/>
              </a:ext>
            </a:extLst>
          </p:cNvPr>
          <p:cNvSpPr/>
          <p:nvPr/>
        </p:nvSpPr>
        <p:spPr>
          <a:xfrm>
            <a:off x="539646" y="800700"/>
            <a:ext cx="11857219" cy="5016758"/>
          </a:xfrm>
          <a:prstGeom prst="rect">
            <a:avLst/>
          </a:prstGeom>
        </p:spPr>
        <p:txBody>
          <a:bodyPr wrap="square">
            <a:spAutoFit/>
          </a:bodyPr>
          <a:lstStyle/>
          <a:p>
            <a:r>
              <a:rPr lang="en-US" sz="4000" b="1" dirty="0"/>
              <a:t>Talk outline:</a:t>
            </a:r>
          </a:p>
          <a:p>
            <a:endParaRPr lang="en-US" sz="4000" dirty="0"/>
          </a:p>
          <a:p>
            <a:pPr marL="342900" indent="-342900">
              <a:buAutoNum type="arabicPeriod"/>
            </a:pPr>
            <a:r>
              <a:rPr lang="en-US" sz="4000" dirty="0"/>
              <a:t>What is my spontaneous seizure detection method? </a:t>
            </a:r>
          </a:p>
          <a:p>
            <a:pPr marL="342900" indent="-342900">
              <a:buAutoNum type="arabicPeriod"/>
            </a:pPr>
            <a:endParaRPr lang="en-US" sz="4000" dirty="0"/>
          </a:p>
          <a:p>
            <a:r>
              <a:rPr lang="en-US" sz="4000" dirty="0"/>
              <a:t>2. How am I using this method?</a:t>
            </a:r>
          </a:p>
          <a:p>
            <a:endParaRPr lang="en-US" sz="4000" dirty="0"/>
          </a:p>
          <a:p>
            <a:r>
              <a:rPr lang="en-US" sz="4000" dirty="0"/>
              <a:t>3. How else can the method be used / </a:t>
            </a:r>
            <a:br>
              <a:rPr lang="en-US" sz="4000" dirty="0"/>
            </a:br>
            <a:r>
              <a:rPr lang="en-US" sz="4000" dirty="0"/>
              <a:t>     How can Goldberg/Anderson lab members use it?</a:t>
            </a:r>
          </a:p>
        </p:txBody>
      </p:sp>
    </p:spTree>
    <p:extLst>
      <p:ext uri="{BB962C8B-B14F-4D97-AF65-F5344CB8AC3E}">
        <p14:creationId xmlns:p14="http://schemas.microsoft.com/office/powerpoint/2010/main" val="100276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ACFF6-7250-5C49-9047-47040AFA3504}"/>
              </a:ext>
            </a:extLst>
          </p:cNvPr>
          <p:cNvSpPr txBox="1"/>
          <p:nvPr/>
        </p:nvSpPr>
        <p:spPr>
          <a:xfrm>
            <a:off x="315262" y="1046202"/>
            <a:ext cx="4951164" cy="1200329"/>
          </a:xfrm>
          <a:prstGeom prst="rect">
            <a:avLst/>
          </a:prstGeom>
          <a:noFill/>
          <a:ln>
            <a:solidFill>
              <a:schemeClr val="tx1"/>
            </a:solidFill>
          </a:ln>
        </p:spPr>
        <p:txBody>
          <a:bodyPr wrap="none" rtlCol="0">
            <a:spAutoFit/>
          </a:bodyPr>
          <a:lstStyle/>
          <a:p>
            <a:r>
              <a:rPr lang="en-US" b="1" dirty="0"/>
              <a:t>Forest:</a:t>
            </a:r>
          </a:p>
          <a:p>
            <a:endParaRPr lang="en-US" dirty="0"/>
          </a:p>
          <a:p>
            <a:r>
              <a:rPr lang="en-US" dirty="0"/>
              <a:t>Use spontaneous seizures as an outcome measure </a:t>
            </a:r>
          </a:p>
          <a:p>
            <a:r>
              <a:rPr lang="en-US" dirty="0"/>
              <a:t>for </a:t>
            </a:r>
            <a:r>
              <a:rPr lang="en-US" i="1" dirty="0"/>
              <a:t>multiple</a:t>
            </a:r>
            <a:r>
              <a:rPr lang="en-US" dirty="0"/>
              <a:t> transplant intervention studies.</a:t>
            </a:r>
          </a:p>
        </p:txBody>
      </p:sp>
      <p:sp>
        <p:nvSpPr>
          <p:cNvPr id="4" name="TextBox 3">
            <a:extLst>
              <a:ext uri="{FF2B5EF4-FFF2-40B4-BE49-F238E27FC236}">
                <a16:creationId xmlns:a16="http://schemas.microsoft.com/office/drawing/2014/main" id="{A565FA38-BC42-4140-99BA-E4DCA2D7A0C5}"/>
              </a:ext>
            </a:extLst>
          </p:cNvPr>
          <p:cNvSpPr txBox="1"/>
          <p:nvPr/>
        </p:nvSpPr>
        <p:spPr>
          <a:xfrm>
            <a:off x="751114" y="2637864"/>
            <a:ext cx="4339521" cy="3970318"/>
          </a:xfrm>
          <a:prstGeom prst="rect">
            <a:avLst/>
          </a:prstGeom>
          <a:noFill/>
        </p:spPr>
        <p:txBody>
          <a:bodyPr wrap="none" rtlCol="0">
            <a:spAutoFit/>
          </a:bodyPr>
          <a:lstStyle/>
          <a:p>
            <a:r>
              <a:rPr lang="en-US" dirty="0"/>
              <a:t>Due to this measurement’s:</a:t>
            </a:r>
          </a:p>
          <a:p>
            <a:endParaRPr lang="en-US" dirty="0"/>
          </a:p>
          <a:p>
            <a:pPr marL="342900" indent="-342900">
              <a:buAutoNum type="arabicPeriod"/>
            </a:pPr>
            <a:r>
              <a:rPr lang="en-US" dirty="0"/>
              <a:t>Established clinical significance</a:t>
            </a:r>
          </a:p>
          <a:p>
            <a:pPr lvl="1"/>
            <a:r>
              <a:rPr lang="en-US" dirty="0"/>
              <a:t>Observing this outcome measure </a:t>
            </a:r>
            <a:br>
              <a:rPr lang="en-US" dirty="0"/>
            </a:br>
            <a:r>
              <a:rPr lang="en-US" dirty="0"/>
              <a:t>was the reason that we learned </a:t>
            </a:r>
            <a:br>
              <a:rPr lang="en-US" dirty="0"/>
            </a:br>
            <a:r>
              <a:rPr lang="en-US" dirty="0"/>
              <a:t>CBD is the best treatment for DS.</a:t>
            </a:r>
          </a:p>
          <a:p>
            <a:pPr lvl="1"/>
            <a:endParaRPr lang="en-US" dirty="0"/>
          </a:p>
          <a:p>
            <a:r>
              <a:rPr lang="en-US" dirty="0"/>
              <a:t>2. “Intervenability”</a:t>
            </a:r>
            <a:br>
              <a:rPr lang="en-US" dirty="0"/>
            </a:br>
            <a:r>
              <a:rPr lang="en-US" dirty="0"/>
              <a:t>       High likelihood of being </a:t>
            </a:r>
            <a:br>
              <a:rPr lang="en-US" dirty="0"/>
            </a:br>
            <a:r>
              <a:rPr lang="en-US" dirty="0"/>
              <a:t>       influenced by an intervention</a:t>
            </a:r>
          </a:p>
          <a:p>
            <a:endParaRPr lang="en-US" dirty="0"/>
          </a:p>
          <a:p>
            <a:r>
              <a:rPr lang="en-US" dirty="0"/>
              <a:t>3.  “</a:t>
            </a:r>
            <a:r>
              <a:rPr lang="en-US" dirty="0" err="1"/>
              <a:t>Undergradifyability</a:t>
            </a:r>
            <a:r>
              <a:rPr lang="en-US" dirty="0"/>
              <a:t>”</a:t>
            </a:r>
            <a:br>
              <a:rPr lang="en-US" dirty="0"/>
            </a:br>
            <a:r>
              <a:rPr lang="en-US" dirty="0"/>
              <a:t>       Ability to be performed by an undergrad</a:t>
            </a:r>
            <a:br>
              <a:rPr lang="en-US" dirty="0"/>
            </a:br>
            <a:r>
              <a:rPr lang="en-US" dirty="0"/>
              <a:t>       in order to increase throughput</a:t>
            </a:r>
          </a:p>
        </p:txBody>
      </p:sp>
      <p:sp>
        <p:nvSpPr>
          <p:cNvPr id="5" name="TextBox 4">
            <a:extLst>
              <a:ext uri="{FF2B5EF4-FFF2-40B4-BE49-F238E27FC236}">
                <a16:creationId xmlns:a16="http://schemas.microsoft.com/office/drawing/2014/main" id="{788EE93E-EB2D-8D42-9FC0-F1D1D09E14F9}"/>
              </a:ext>
            </a:extLst>
          </p:cNvPr>
          <p:cNvSpPr txBox="1"/>
          <p:nvPr/>
        </p:nvSpPr>
        <p:spPr>
          <a:xfrm>
            <a:off x="827314" y="402771"/>
            <a:ext cx="9534148" cy="369332"/>
          </a:xfrm>
          <a:prstGeom prst="rect">
            <a:avLst/>
          </a:prstGeom>
          <a:noFill/>
        </p:spPr>
        <p:txBody>
          <a:bodyPr wrap="none" rtlCol="0">
            <a:spAutoFit/>
          </a:bodyPr>
          <a:lstStyle/>
          <a:p>
            <a:r>
              <a:rPr lang="en-US" b="1" dirty="0"/>
              <a:t>Why Nate has been at risk of missing the trees for the forest </a:t>
            </a:r>
            <a:r>
              <a:rPr lang="en-US" dirty="0"/>
              <a:t>(during the past 2yrs working on this):</a:t>
            </a:r>
          </a:p>
        </p:txBody>
      </p:sp>
      <p:sp>
        <p:nvSpPr>
          <p:cNvPr id="6" name="TextBox 5">
            <a:extLst>
              <a:ext uri="{FF2B5EF4-FFF2-40B4-BE49-F238E27FC236}">
                <a16:creationId xmlns:a16="http://schemas.microsoft.com/office/drawing/2014/main" id="{FF947EA5-5BE4-BE48-8159-B18579B3AF69}"/>
              </a:ext>
            </a:extLst>
          </p:cNvPr>
          <p:cNvSpPr txBox="1"/>
          <p:nvPr/>
        </p:nvSpPr>
        <p:spPr>
          <a:xfrm>
            <a:off x="6204857" y="1046202"/>
            <a:ext cx="4073103" cy="1200329"/>
          </a:xfrm>
          <a:prstGeom prst="rect">
            <a:avLst/>
          </a:prstGeom>
          <a:noFill/>
          <a:ln>
            <a:solidFill>
              <a:schemeClr val="tx1"/>
            </a:solidFill>
          </a:ln>
        </p:spPr>
        <p:txBody>
          <a:bodyPr wrap="none" rtlCol="0">
            <a:spAutoFit/>
          </a:bodyPr>
          <a:lstStyle/>
          <a:p>
            <a:r>
              <a:rPr lang="en-US" b="1" dirty="0"/>
              <a:t>Trees</a:t>
            </a:r>
          </a:p>
          <a:p>
            <a:endParaRPr lang="en-US" dirty="0"/>
          </a:p>
          <a:p>
            <a:r>
              <a:rPr lang="en-US" dirty="0"/>
              <a:t>Methodological details have made this a </a:t>
            </a:r>
            <a:br>
              <a:rPr lang="en-US" dirty="0"/>
            </a:br>
            <a:r>
              <a:rPr lang="en-US" dirty="0"/>
              <a:t>high-risk goal that may not be worth it.</a:t>
            </a:r>
          </a:p>
        </p:txBody>
      </p:sp>
      <p:sp>
        <p:nvSpPr>
          <p:cNvPr id="7" name="TextBox 6">
            <a:extLst>
              <a:ext uri="{FF2B5EF4-FFF2-40B4-BE49-F238E27FC236}">
                <a16:creationId xmlns:a16="http://schemas.microsoft.com/office/drawing/2014/main" id="{106D6AE3-87AD-D44D-860C-E9FDF518D938}"/>
              </a:ext>
            </a:extLst>
          </p:cNvPr>
          <p:cNvSpPr txBox="1"/>
          <p:nvPr/>
        </p:nvSpPr>
        <p:spPr>
          <a:xfrm>
            <a:off x="5559471" y="2815557"/>
            <a:ext cx="6547433" cy="3416320"/>
          </a:xfrm>
          <a:prstGeom prst="rect">
            <a:avLst/>
          </a:prstGeom>
          <a:noFill/>
        </p:spPr>
        <p:txBody>
          <a:bodyPr wrap="none" rtlCol="0">
            <a:spAutoFit/>
          </a:bodyPr>
          <a:lstStyle/>
          <a:p>
            <a:r>
              <a:rPr lang="en-US" dirty="0"/>
              <a:t>Our lab’s technical strengths are not focused on screening seizures; </a:t>
            </a:r>
            <a:br>
              <a:rPr lang="en-US" dirty="0"/>
            </a:br>
            <a:r>
              <a:rPr lang="en-US" dirty="0"/>
              <a:t>they are 2P calcium imaging, optogenetics, and </a:t>
            </a:r>
            <a:br>
              <a:rPr lang="en-US" dirty="0"/>
            </a:br>
            <a:r>
              <a:rPr lang="en-US" dirty="0"/>
              <a:t>patch clamp electrophysiology.</a:t>
            </a:r>
          </a:p>
          <a:p>
            <a:endParaRPr lang="en-US" dirty="0"/>
          </a:p>
          <a:p>
            <a:r>
              <a:rPr lang="en-US" dirty="0"/>
              <a:t>Experiments are high risk –</a:t>
            </a:r>
            <a:br>
              <a:rPr lang="en-US" dirty="0"/>
            </a:br>
            <a:r>
              <a:rPr lang="en-US" dirty="0"/>
              <a:t> if you are testing the effect of an intervention (such as transplants)</a:t>
            </a:r>
            <a:br>
              <a:rPr lang="en-US" dirty="0"/>
            </a:br>
            <a:r>
              <a:rPr lang="en-US" dirty="0"/>
              <a:t>you may find no effect, which is not publishable. </a:t>
            </a:r>
          </a:p>
          <a:p>
            <a:endParaRPr lang="en-US" dirty="0"/>
          </a:p>
          <a:p>
            <a:r>
              <a:rPr lang="en-US" dirty="0"/>
              <a:t>Data analysis is highly time consuming, and you don’t gain/improve</a:t>
            </a:r>
            <a:br>
              <a:rPr lang="en-US" dirty="0"/>
            </a:br>
            <a:r>
              <a:rPr lang="en-US" dirty="0"/>
              <a:t>any technical skills during the experiment or analysis.</a:t>
            </a:r>
          </a:p>
          <a:p>
            <a:endParaRPr lang="en-US" dirty="0"/>
          </a:p>
          <a:p>
            <a:endParaRPr lang="en-US" dirty="0"/>
          </a:p>
        </p:txBody>
      </p:sp>
    </p:spTree>
    <p:extLst>
      <p:ext uri="{BB962C8B-B14F-4D97-AF65-F5344CB8AC3E}">
        <p14:creationId xmlns:p14="http://schemas.microsoft.com/office/powerpoint/2010/main" val="361992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B67ED-4B8F-BA4E-A650-EEF976359B4E}"/>
              </a:ext>
            </a:extLst>
          </p:cNvPr>
          <p:cNvSpPr txBox="1"/>
          <p:nvPr/>
        </p:nvSpPr>
        <p:spPr>
          <a:xfrm>
            <a:off x="431180" y="727750"/>
            <a:ext cx="10879325" cy="3139321"/>
          </a:xfrm>
          <a:prstGeom prst="rect">
            <a:avLst/>
          </a:prstGeom>
          <a:noFill/>
        </p:spPr>
        <p:txBody>
          <a:bodyPr wrap="none" rtlCol="0">
            <a:spAutoFit/>
          </a:bodyPr>
          <a:lstStyle/>
          <a:p>
            <a:r>
              <a:rPr lang="en-US" dirty="0"/>
              <a:t>This workflow will take more work to finalize into a form that others, such as undergrads, can do themselves – </a:t>
            </a:r>
            <a:br>
              <a:rPr lang="en-US" dirty="0"/>
            </a:br>
            <a:r>
              <a:rPr lang="en-US" dirty="0"/>
              <a:t>so why is this presentation of detecting seizures different than Nate’s previous presentations?</a:t>
            </a:r>
          </a:p>
          <a:p>
            <a:endParaRPr lang="en-US" dirty="0"/>
          </a:p>
          <a:p>
            <a:r>
              <a:rPr lang="en-US" dirty="0"/>
              <a:t>recent inflection point:   a high-throughput detection method is now functional and ready to be performed by me.</a:t>
            </a:r>
          </a:p>
          <a:p>
            <a:endParaRPr lang="en-US" dirty="0"/>
          </a:p>
          <a:p>
            <a:r>
              <a:rPr lang="en-US" dirty="0"/>
              <a:t>Upcoming work to do: </a:t>
            </a:r>
          </a:p>
          <a:p>
            <a:r>
              <a:rPr lang="en-US" dirty="0"/>
              <a:t>	Most important: make the entire data collection/processing/storage </a:t>
            </a:r>
            <a:br>
              <a:rPr lang="en-US" dirty="0"/>
            </a:br>
            <a:r>
              <a:rPr lang="en-US" dirty="0"/>
              <a:t>                                         refine the imaging quality: it’s currently still tough to identify unique animals </a:t>
            </a:r>
            <a:br>
              <a:rPr lang="en-US" dirty="0"/>
            </a:br>
            <a:r>
              <a:rPr lang="en-US" dirty="0"/>
              <a:t>                                        observed observed within pre-weaned group-housed cages.</a:t>
            </a:r>
          </a:p>
          <a:p>
            <a:endParaRPr lang="en-US" dirty="0"/>
          </a:p>
          <a:p>
            <a:r>
              <a:rPr lang="en-US" dirty="0"/>
              <a:t>                   And lots of other troubleshooting that isn’t worth talking about unless you ask.</a:t>
            </a:r>
          </a:p>
        </p:txBody>
      </p:sp>
    </p:spTree>
    <p:extLst>
      <p:ext uri="{BB962C8B-B14F-4D97-AF65-F5344CB8AC3E}">
        <p14:creationId xmlns:p14="http://schemas.microsoft.com/office/powerpoint/2010/main" val="394222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E7781-17D1-6647-9AF4-EA53283CA8F8}"/>
              </a:ext>
            </a:extLst>
          </p:cNvPr>
          <p:cNvSpPr>
            <a:spLocks noGrp="1"/>
          </p:cNvSpPr>
          <p:nvPr>
            <p:ph idx="1"/>
          </p:nvPr>
        </p:nvSpPr>
        <p:spPr>
          <a:xfrm>
            <a:off x="293233" y="192166"/>
            <a:ext cx="10515600" cy="4351338"/>
          </a:xfrm>
        </p:spPr>
        <p:txBody>
          <a:bodyPr>
            <a:noAutofit/>
          </a:bodyPr>
          <a:lstStyle/>
          <a:p>
            <a:pPr marL="0" indent="0">
              <a:buNone/>
            </a:pPr>
            <a:r>
              <a:rPr lang="en-US" sz="1800" b="1" u="sng" dirty="0"/>
              <a:t>My upcoming goals: </a:t>
            </a:r>
          </a:p>
          <a:p>
            <a:pPr marL="0" indent="0">
              <a:buNone/>
            </a:pPr>
            <a:r>
              <a:rPr lang="en-US" sz="1800" dirty="0"/>
              <a:t>1. IMMEDIATE GOAL (1-2hrs)today: to get any critical or conceptual feedback on this method, before I purchase and set up equipment in a scaled up, finalized-protocol.</a:t>
            </a:r>
          </a:p>
          <a:p>
            <a:pPr marL="0" indent="0">
              <a:buNone/>
            </a:pPr>
            <a:r>
              <a:rPr lang="en-US" sz="1800" dirty="0"/>
              <a:t>2. UPCOMING (2-4wks) GOAL: scale up and finalize this method to establish a gold standard dataset. </a:t>
            </a:r>
          </a:p>
          <a:p>
            <a:pPr marL="0" indent="0">
              <a:buNone/>
            </a:pPr>
            <a:r>
              <a:rPr lang="en-US" sz="1800" b="1" dirty="0"/>
              <a:t>Experimental Goals</a:t>
            </a:r>
          </a:p>
          <a:p>
            <a:pPr marL="342900" indent="-342900">
              <a:buAutoNum type="arabicPeriod"/>
            </a:pPr>
            <a:r>
              <a:rPr lang="en-US" sz="1800" dirty="0"/>
              <a:t>Acquire “Gold Standard” data set of spontaneous seizures in Scn1a+/- mice.</a:t>
            </a:r>
          </a:p>
          <a:p>
            <a:pPr marL="800100" lvl="1" indent="-342900">
              <a:buAutoNum type="arabicPeriod"/>
            </a:pPr>
            <a:r>
              <a:rPr lang="en-US" sz="1400" dirty="0"/>
              <a:t>Goal result: Answer the question: Using spontaneous seizures as the outcome event from which we quantify several measures, how can we assess spontaneous seizure-related clinical illness in </a:t>
            </a:r>
            <a:r>
              <a:rPr lang="en-US" sz="1400" i="1" dirty="0"/>
              <a:t>many </a:t>
            </a:r>
            <a:r>
              <a:rPr lang="en-US" sz="1400" dirty="0"/>
              <a:t>mice over a </a:t>
            </a:r>
            <a:r>
              <a:rPr lang="en-US" sz="1400" i="1" dirty="0"/>
              <a:t>long period </a:t>
            </a:r>
            <a:r>
              <a:rPr lang="en-US" sz="1400" dirty="0"/>
              <a:t>time</a:t>
            </a:r>
          </a:p>
          <a:p>
            <a:pPr marL="0" indent="0">
              <a:buNone/>
            </a:pPr>
            <a:r>
              <a:rPr lang="en-US" sz="1800" b="1" dirty="0"/>
              <a:t>Methodological (</a:t>
            </a:r>
            <a:r>
              <a:rPr lang="en-US" sz="1800" b="1" dirty="0" err="1"/>
              <a:t>measurenebt</a:t>
            </a:r>
            <a:r>
              <a:rPr lang="en-US" sz="1800" b="1" dirty="0"/>
              <a:t>) Goals</a:t>
            </a:r>
          </a:p>
          <a:p>
            <a:pPr marL="342900" indent="-342900">
              <a:buAutoNum type="arabicPeriod"/>
            </a:pPr>
            <a:r>
              <a:rPr lang="en-US" sz="1800" dirty="0"/>
              <a:t>High sensitivity  (difficult to do)</a:t>
            </a:r>
          </a:p>
          <a:p>
            <a:pPr lvl="1"/>
            <a:r>
              <a:rPr lang="en-US" sz="1800" dirty="0"/>
              <a:t>How do you now you’re detecting all of the seizures? </a:t>
            </a:r>
          </a:p>
          <a:p>
            <a:pPr marL="342900" indent="-342900">
              <a:buAutoNum type="arabicPeriod"/>
            </a:pPr>
            <a:r>
              <a:rPr lang="en-US" sz="1800" dirty="0"/>
              <a:t>High specificity  (easy to do)</a:t>
            </a:r>
          </a:p>
          <a:p>
            <a:pPr lvl="1"/>
            <a:r>
              <a:rPr lang="en-US" sz="1400" dirty="0"/>
              <a:t>By definition, all methods use visually-confirmed seizures. 100% of quantified data are confirmed seizures. Even in the papers published 20 years ago using polaroid cameras to collect the seizure data.</a:t>
            </a:r>
          </a:p>
          <a:p>
            <a:pPr marL="342900" indent="-342900">
              <a:buFont typeface="Arial" panose="020B0604020202020204" pitchFamily="34" charset="0"/>
              <a:buAutoNum type="arabicPeriod"/>
            </a:pPr>
            <a:r>
              <a:rPr lang="en-US" sz="1800" dirty="0"/>
              <a:t>High throughput.  (difficult to do)</a:t>
            </a:r>
          </a:p>
          <a:p>
            <a:pPr lvl="1"/>
            <a:r>
              <a:rPr lang="en-US" sz="1400" dirty="0"/>
              <a:t>”Pie in the Sky” goal: Detection method and analysis workflow should be fast enough to screen for spontaneous seizures in many pre-weaned P16-P21 mice in order to </a:t>
            </a:r>
            <a:r>
              <a:rPr lang="en-US" sz="1400" dirty="0">
                <a:solidFill>
                  <a:srgbClr val="FF0000"/>
                </a:solidFill>
              </a:rPr>
              <a:t>add the following information to any behavior/electrophysiological/calcium imaging/physiological study</a:t>
            </a:r>
            <a:r>
              <a:rPr lang="en-US" sz="1400" dirty="0"/>
              <a:t> of Scn1a+/-  vs WT. </a:t>
            </a:r>
            <a:endParaRPr lang="en-US" sz="1800" dirty="0"/>
          </a:p>
          <a:p>
            <a:pPr marL="0" indent="0">
              <a:buNone/>
            </a:pPr>
            <a:r>
              <a:rPr lang="en-US" sz="1800" dirty="0">
                <a:solidFill>
                  <a:srgbClr val="FF0000"/>
                </a:solidFill>
              </a:rPr>
              <a:t>Instead of Studying the classic 2 groups:        </a:t>
            </a:r>
            <a:r>
              <a:rPr lang="en-US" sz="3000" dirty="0">
                <a:solidFill>
                  <a:srgbClr val="FF0000"/>
                </a:solidFill>
              </a:rPr>
              <a:t>Scn1a+/- animals       </a:t>
            </a:r>
            <a:r>
              <a:rPr lang="en-US" sz="1800" dirty="0">
                <a:solidFill>
                  <a:srgbClr val="FF0000"/>
                </a:solidFill>
              </a:rPr>
              <a:t>vs             </a:t>
            </a:r>
            <a:r>
              <a:rPr lang="en-US" sz="3000" dirty="0">
                <a:solidFill>
                  <a:srgbClr val="FF0000"/>
                </a:solidFill>
              </a:rPr>
              <a:t>WT animals</a:t>
            </a:r>
          </a:p>
          <a:p>
            <a:pPr marL="0" indent="0">
              <a:buNone/>
            </a:pPr>
            <a:r>
              <a:rPr lang="en-US" sz="1800" dirty="0">
                <a:solidFill>
                  <a:srgbClr val="FF0000"/>
                </a:solidFill>
              </a:rPr>
              <a:t>You can (should?) now study    3 groups:        </a:t>
            </a:r>
            <a:r>
              <a:rPr lang="en-US" sz="3000" dirty="0">
                <a:solidFill>
                  <a:srgbClr val="FF0000"/>
                </a:solidFill>
              </a:rPr>
              <a:t>Scn1a+/ animals with epilepsy     </a:t>
            </a:r>
            <a:br>
              <a:rPr lang="en-US" sz="3000" dirty="0">
                <a:solidFill>
                  <a:srgbClr val="FF0000"/>
                </a:solidFill>
              </a:rPr>
            </a:br>
            <a:r>
              <a:rPr lang="en-US" sz="3000" dirty="0">
                <a:solidFill>
                  <a:srgbClr val="FF0000"/>
                </a:solidFill>
              </a:rPr>
              <a:t>                                                                                </a:t>
            </a:r>
            <a:r>
              <a:rPr lang="en-US" sz="1800" dirty="0">
                <a:solidFill>
                  <a:srgbClr val="FF0000"/>
                </a:solidFill>
              </a:rPr>
              <a:t>vs.  Scn1a w/ no epilepsy.  Vs.  </a:t>
            </a:r>
            <a:r>
              <a:rPr lang="en-US" sz="3000" dirty="0">
                <a:solidFill>
                  <a:srgbClr val="FF0000"/>
                </a:solidFill>
              </a:rPr>
              <a:t>WT</a:t>
            </a:r>
            <a:r>
              <a:rPr lang="en-US" sz="1800" dirty="0">
                <a:solidFill>
                  <a:srgbClr val="FF0000"/>
                </a:solidFill>
              </a:rPr>
              <a:t> </a:t>
            </a:r>
          </a:p>
          <a:p>
            <a:endParaRPr lang="en-US" sz="1800" dirty="0"/>
          </a:p>
          <a:p>
            <a:endParaRPr lang="en-US" sz="1800" dirty="0"/>
          </a:p>
        </p:txBody>
      </p:sp>
    </p:spTree>
    <p:extLst>
      <p:ext uri="{BB962C8B-B14F-4D97-AF65-F5344CB8AC3E}">
        <p14:creationId xmlns:p14="http://schemas.microsoft.com/office/powerpoint/2010/main" val="188790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4188</TotalTime>
  <Words>1426</Words>
  <Application>Microsoft Macintosh PowerPoint</Application>
  <PresentationFormat>Widescreen</PresentationFormat>
  <Paragraphs>101</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Zoom Meeting with Stew and Ethan</vt:lpstr>
      <vt:lpstr> High-Throughput, High-sensitivity, Quasi-Immediate Detection and Analysis of Age-Dependent Spontaneous Seizure frequency and severity in naïve Scn1a+/- mice with confirmed epilepsy. (and probably also in other rodent epilepsy models, but I need to confirm this.)  Nate Sotuyo, MS  co-advisors: Ethan Goldberg, MD PhD, and Stew Anderson, MD VMD/PhD Candidate, Department of Neuroscience Anderson Lab meeting, 4-23-2020   Today I will present two new sets of seizure data for my thesis (”Interneuron transplants as a cure for Dravet Syndrome”), but I will focus discussion on my novel detection method. Please focus your feedback accordingly.   </vt:lpstr>
      <vt:lpstr>PowerPoint Presentation</vt:lpstr>
      <vt:lpstr>Thesis project: Big picture</vt:lpstr>
      <vt:lpstr>Nate’s perspective of his two outcome measurements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Sotuyo</dc:creator>
  <cp:lastModifiedBy>Nathaniel Sotuyo</cp:lastModifiedBy>
  <cp:revision>7</cp:revision>
  <dcterms:created xsi:type="dcterms:W3CDTF">2020-04-24T15:34:03Z</dcterms:created>
  <dcterms:modified xsi:type="dcterms:W3CDTF">2020-04-27T13:22:41Z</dcterms:modified>
</cp:coreProperties>
</file>