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58" r:id="rId5"/>
    <p:sldId id="259" r:id="rId6"/>
    <p:sldId id="288" r:id="rId7"/>
    <p:sldId id="266" r:id="rId8"/>
    <p:sldId id="265" r:id="rId9"/>
    <p:sldId id="294" r:id="rId10"/>
    <p:sldId id="272" r:id="rId11"/>
    <p:sldId id="270" r:id="rId12"/>
    <p:sldId id="267" r:id="rId13"/>
    <p:sldId id="268" r:id="rId14"/>
    <p:sldId id="269" r:id="rId15"/>
    <p:sldId id="281" r:id="rId16"/>
    <p:sldId id="289" r:id="rId17"/>
    <p:sldId id="275" r:id="rId18"/>
    <p:sldId id="276" r:id="rId19"/>
    <p:sldId id="290" r:id="rId20"/>
    <p:sldId id="260" r:id="rId21"/>
    <p:sldId id="261" r:id="rId22"/>
    <p:sldId id="262" r:id="rId23"/>
    <p:sldId id="264" r:id="rId24"/>
    <p:sldId id="271" r:id="rId25"/>
    <p:sldId id="291" r:id="rId26"/>
    <p:sldId id="277" r:id="rId27"/>
    <p:sldId id="295" r:id="rId28"/>
    <p:sldId id="292" r:id="rId29"/>
    <p:sldId id="274" r:id="rId30"/>
    <p:sldId id="278" r:id="rId31"/>
    <p:sldId id="279" r:id="rId32"/>
    <p:sldId id="282" r:id="rId33"/>
    <p:sldId id="283" r:id="rId34"/>
    <p:sldId id="280" r:id="rId35"/>
    <p:sldId id="293" r:id="rId36"/>
    <p:sldId id="273"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8" autoAdjust="0"/>
    <p:restoredTop sz="94660"/>
  </p:normalViewPr>
  <p:slideViewPr>
    <p:cSldViewPr snapToGrid="0">
      <p:cViewPr varScale="1">
        <p:scale>
          <a:sx n="92" d="100"/>
          <a:sy n="92" d="100"/>
        </p:scale>
        <p:origin x="1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890233-88F0-EBBE-6C7E-3B84EE8EB60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DFF978B-8C71-C386-4897-87955900E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F52B57C-E759-ED0A-6A44-7231037B6DE0}"/>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5" name="フッター プレースホルダー 4">
            <a:extLst>
              <a:ext uri="{FF2B5EF4-FFF2-40B4-BE49-F238E27FC236}">
                <a16:creationId xmlns:a16="http://schemas.microsoft.com/office/drawing/2014/main" id="{82DF356A-9799-8D05-CA5E-6A31F5573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B72ADF-2346-E5C1-627F-5636CF627B1C}"/>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64782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C0C54-2781-4142-67BB-C7A6A5A25C0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553B2F-84B6-ABC3-3DB2-75D9ED04037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12128C-8F65-FDC1-01A3-EFD49560CA87}"/>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5" name="フッター プレースホルダー 4">
            <a:extLst>
              <a:ext uri="{FF2B5EF4-FFF2-40B4-BE49-F238E27FC236}">
                <a16:creationId xmlns:a16="http://schemas.microsoft.com/office/drawing/2014/main" id="{40E7878F-C056-E4A7-1B7C-9CD9F0535F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09814A-ABE9-E8C2-064D-EFD25079B447}"/>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358740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07627C1-43D4-D925-7D46-9832C9ED2E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DFD2FE-DD02-0A2D-EC97-B0D969CED6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BC9F1B-22E4-FCF7-7938-0533E5C125B5}"/>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5" name="フッター プレースホルダー 4">
            <a:extLst>
              <a:ext uri="{FF2B5EF4-FFF2-40B4-BE49-F238E27FC236}">
                <a16:creationId xmlns:a16="http://schemas.microsoft.com/office/drawing/2014/main" id="{7B822DB2-9905-C97C-24EE-FB24AA0CB4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AD7D8D-86AF-5E68-A353-474407889A22}"/>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77035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7BEA12-2F99-9D28-3898-3161955597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92AC84-350F-08A7-F2E9-BC9EE4AAD9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67737C-60CB-A730-F1E7-7407E12316E2}"/>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5" name="フッター プレースホルダー 4">
            <a:extLst>
              <a:ext uri="{FF2B5EF4-FFF2-40B4-BE49-F238E27FC236}">
                <a16:creationId xmlns:a16="http://schemas.microsoft.com/office/drawing/2014/main" id="{1C05E1AC-213B-C1D4-E2F7-6A9D47D803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D636D2-FC0E-82C5-9AF1-8B97D9F523BD}"/>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298628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B7B788-1EE9-16A2-2182-F37F3C0FA8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0E7CE0-CD82-5938-950B-5C4F8ECC3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4D7E25-02F5-C8EA-E546-731B66694948}"/>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5" name="フッター プレースホルダー 4">
            <a:extLst>
              <a:ext uri="{FF2B5EF4-FFF2-40B4-BE49-F238E27FC236}">
                <a16:creationId xmlns:a16="http://schemas.microsoft.com/office/drawing/2014/main" id="{962DCA46-BB52-96F1-4DDF-5074FF538A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13A3B4-45D5-7C0B-18A2-8ED7FF8B5E92}"/>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48579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43F26-E1A6-7D4D-D6D8-8AFCBF7344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2BB7E3-122B-25E0-98B5-23A0BAED715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600FF3C-F836-9823-B7FF-763244D725C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B4CAB37-CCC7-EE89-95E9-3C5F2BC4B66C}"/>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6" name="フッター プレースホルダー 5">
            <a:extLst>
              <a:ext uri="{FF2B5EF4-FFF2-40B4-BE49-F238E27FC236}">
                <a16:creationId xmlns:a16="http://schemas.microsoft.com/office/drawing/2014/main" id="{A3D7E5D0-EC27-D460-96B8-A38DE3B17F9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B956B6-33EE-187A-4462-73C1A5E5BA2B}"/>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63096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46F0C-B1E6-B0CD-33B9-1AA346E427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9FE30EE-2A86-2874-77B2-D74435D690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C0E230-324A-A6B8-9A78-286871DD8C3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2780934-ECF6-12DB-284B-C09553F715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500C8-66C7-039B-FBBF-283D2595E2D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A3F19BE-BDF7-3ACC-C288-27A00212EAE1}"/>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8" name="フッター プレースホルダー 7">
            <a:extLst>
              <a:ext uri="{FF2B5EF4-FFF2-40B4-BE49-F238E27FC236}">
                <a16:creationId xmlns:a16="http://schemas.microsoft.com/office/drawing/2014/main" id="{03842917-5FEA-DE11-A6ED-71F3AF2CD76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E853DF3-BAF8-CE69-A373-C1995B53F10E}"/>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351641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430AA9-5203-3B68-B6EC-7B2D38A9B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BEEE4DC-D870-C989-6100-A0B92E4DAEBD}"/>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4" name="フッター プレースホルダー 3">
            <a:extLst>
              <a:ext uri="{FF2B5EF4-FFF2-40B4-BE49-F238E27FC236}">
                <a16:creationId xmlns:a16="http://schemas.microsoft.com/office/drawing/2014/main" id="{0DA1656C-1C30-839B-8234-4637583EBD7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58C3A4C-07FE-D31D-83CE-FADFFFC622A8}"/>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216738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FEB104-5846-8D3C-8935-A75AB61A1F05}"/>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3" name="フッター プレースホルダー 2">
            <a:extLst>
              <a:ext uri="{FF2B5EF4-FFF2-40B4-BE49-F238E27FC236}">
                <a16:creationId xmlns:a16="http://schemas.microsoft.com/office/drawing/2014/main" id="{F33FB0AE-F9CB-435A-F782-68399F3107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89A248E-E22A-34E2-B4BF-AEFA28E0F912}"/>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10124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E91DD-013D-5041-72F2-B08E1446FD0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FCB72F-0A1D-9354-E8EE-5524A7327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E7CBD0-8CF8-2862-63C1-A461C471E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9B54D9-9C8D-DBAF-2713-235AE2FDF8C3}"/>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6" name="フッター プレースホルダー 5">
            <a:extLst>
              <a:ext uri="{FF2B5EF4-FFF2-40B4-BE49-F238E27FC236}">
                <a16:creationId xmlns:a16="http://schemas.microsoft.com/office/drawing/2014/main" id="{D87E213B-314E-3E98-AB3C-0D40F917EB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B3560D-5522-74A7-B798-68485AA61024}"/>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1641420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477C1F-BD0F-A1CA-AD3A-0E0471A6AB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400E67-A630-5A86-D850-80D8E50C9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B4BB6F3-1D09-B3B2-4464-C33D0C358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B1F688-C193-9BD1-1B3C-41F0F2990681}"/>
              </a:ext>
            </a:extLst>
          </p:cNvPr>
          <p:cNvSpPr>
            <a:spLocks noGrp="1"/>
          </p:cNvSpPr>
          <p:nvPr>
            <p:ph type="dt" sz="half" idx="10"/>
          </p:nvPr>
        </p:nvSpPr>
        <p:spPr/>
        <p:txBody>
          <a:bodyPr/>
          <a:lstStyle/>
          <a:p>
            <a:fld id="{1BA5D66D-7AA2-45DF-8EE1-2D9131079FA6}" type="datetimeFigureOut">
              <a:rPr kumimoji="1" lang="ja-JP" altLang="en-US" smtClean="0"/>
              <a:t>2023/3/3</a:t>
            </a:fld>
            <a:endParaRPr kumimoji="1" lang="ja-JP" altLang="en-US"/>
          </a:p>
        </p:txBody>
      </p:sp>
      <p:sp>
        <p:nvSpPr>
          <p:cNvPr id="6" name="フッター プレースホルダー 5">
            <a:extLst>
              <a:ext uri="{FF2B5EF4-FFF2-40B4-BE49-F238E27FC236}">
                <a16:creationId xmlns:a16="http://schemas.microsoft.com/office/drawing/2014/main" id="{1BE096CC-046F-D6AB-519E-3D648F2454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A8F954-4A2B-4E1A-8CB2-568BC452BE6F}"/>
              </a:ext>
            </a:extLst>
          </p:cNvPr>
          <p:cNvSpPr>
            <a:spLocks noGrp="1"/>
          </p:cNvSpPr>
          <p:nvPr>
            <p:ph type="sldNum" sz="quarter" idx="12"/>
          </p:nvPr>
        </p:nvSpPr>
        <p:spPr/>
        <p:txBody>
          <a:body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14044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3D9CCB6-6B32-5707-67DF-44EE27FA8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E85F4F-C8DE-5CB7-B5E0-90E22C777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EA570B-9C26-0EF4-614B-F3B3F4CF35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D66D-7AA2-45DF-8EE1-2D9131079FA6}" type="datetimeFigureOut">
              <a:rPr kumimoji="1" lang="ja-JP" altLang="en-US" smtClean="0"/>
              <a:t>2023/3/3</a:t>
            </a:fld>
            <a:endParaRPr kumimoji="1" lang="ja-JP" altLang="en-US"/>
          </a:p>
        </p:txBody>
      </p:sp>
      <p:sp>
        <p:nvSpPr>
          <p:cNvPr id="5" name="フッター プレースホルダー 4">
            <a:extLst>
              <a:ext uri="{FF2B5EF4-FFF2-40B4-BE49-F238E27FC236}">
                <a16:creationId xmlns:a16="http://schemas.microsoft.com/office/drawing/2014/main" id="{25059495-1DAF-2B9F-6325-3F973EF70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4FB320F-34B7-4EBA-1A00-B45278BE3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B8AB2-E40E-4080-8B2B-29700A336083}" type="slidenum">
              <a:rPr kumimoji="1" lang="ja-JP" altLang="en-US" smtClean="0"/>
              <a:t>‹#›</a:t>
            </a:fld>
            <a:endParaRPr kumimoji="1" lang="ja-JP" altLang="en-US"/>
          </a:p>
        </p:txBody>
      </p:sp>
    </p:spTree>
    <p:extLst>
      <p:ext uri="{BB962C8B-B14F-4D97-AF65-F5344CB8AC3E}">
        <p14:creationId xmlns:p14="http://schemas.microsoft.com/office/powerpoint/2010/main" val="3825908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58B742-18A4-1862-0625-ABA3B24717B3}"/>
              </a:ext>
            </a:extLst>
          </p:cNvPr>
          <p:cNvSpPr>
            <a:spLocks noGrp="1"/>
          </p:cNvSpPr>
          <p:nvPr>
            <p:ph type="ctrTitle"/>
          </p:nvPr>
        </p:nvSpPr>
        <p:spPr/>
        <p:txBody>
          <a:bodyPr/>
          <a:lstStyle/>
          <a:p>
            <a:r>
              <a:rPr kumimoji="1" lang="ja-JP" altLang="en-US" dirty="0"/>
              <a:t>第二章　用語解説</a:t>
            </a:r>
          </a:p>
        </p:txBody>
      </p:sp>
      <p:sp>
        <p:nvSpPr>
          <p:cNvPr id="3" name="字幕 2">
            <a:extLst>
              <a:ext uri="{FF2B5EF4-FFF2-40B4-BE49-F238E27FC236}">
                <a16:creationId xmlns:a16="http://schemas.microsoft.com/office/drawing/2014/main" id="{25705875-0FB8-FD04-15B2-E5F0CF9EBE39}"/>
              </a:ext>
            </a:extLst>
          </p:cNvPr>
          <p:cNvSpPr>
            <a:spLocks noGrp="1"/>
          </p:cNvSpPr>
          <p:nvPr>
            <p:ph type="subTitle" idx="1"/>
          </p:nvPr>
        </p:nvSpPr>
        <p:spPr/>
        <p:txBody>
          <a:bodyPr/>
          <a:lstStyle/>
          <a:p>
            <a:r>
              <a:rPr kumimoji="1" lang="en-US" altLang="ja-JP" dirty="0"/>
              <a:t>AWS</a:t>
            </a:r>
            <a:r>
              <a:rPr kumimoji="1" lang="ja-JP" altLang="en-US" dirty="0"/>
              <a:t>環境構築に向けた各種情報</a:t>
            </a:r>
          </a:p>
        </p:txBody>
      </p:sp>
    </p:spTree>
    <p:extLst>
      <p:ext uri="{BB962C8B-B14F-4D97-AF65-F5344CB8AC3E}">
        <p14:creationId xmlns:p14="http://schemas.microsoft.com/office/powerpoint/2010/main" val="354534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ja-JP" altLang="en-US" sz="4000" dirty="0">
                <a:latin typeface="+mn-ea"/>
              </a:rPr>
              <a:t>インスタンスへの接続方法</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ja-JP" altLang="en-US" sz="2000" dirty="0">
                <a:latin typeface="+mn-ea"/>
              </a:rPr>
              <a:t>接続方法</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EC2</a:t>
            </a:r>
            <a:r>
              <a:rPr lang="ja-JP" altLang="en-US" sz="2000" dirty="0">
                <a:latin typeface="+mn-ea"/>
              </a:rPr>
              <a:t>インスタンスへの接続方法は対象となる</a:t>
            </a:r>
            <a:r>
              <a:rPr lang="en-US" altLang="ja-JP" sz="2000" dirty="0">
                <a:latin typeface="+mn-ea"/>
              </a:rPr>
              <a:t>OS</a:t>
            </a:r>
            <a:r>
              <a:rPr lang="ja-JP" altLang="en-US" sz="2000" dirty="0">
                <a:latin typeface="+mn-ea"/>
              </a:rPr>
              <a:t>によってことなりますが、代表的な</a:t>
            </a:r>
            <a:r>
              <a:rPr lang="en-US" altLang="ja-JP" sz="2000" dirty="0">
                <a:latin typeface="+mn-ea"/>
              </a:rPr>
              <a:t>OS</a:t>
            </a:r>
            <a:br>
              <a:rPr lang="en-US" altLang="ja-JP" sz="2000" dirty="0">
                <a:latin typeface="+mn-ea"/>
              </a:rPr>
            </a:br>
            <a:r>
              <a:rPr lang="ja-JP" altLang="en-US" sz="2000" dirty="0">
                <a:latin typeface="+mn-ea"/>
              </a:rPr>
              <a:t>「</a:t>
            </a:r>
            <a:r>
              <a:rPr lang="en-US" altLang="ja-JP" sz="2000" dirty="0">
                <a:latin typeface="+mn-ea"/>
              </a:rPr>
              <a:t>Amazon Linux</a:t>
            </a:r>
            <a:r>
              <a:rPr lang="ja-JP" altLang="en-US" sz="2000" dirty="0">
                <a:latin typeface="+mn-ea"/>
              </a:rPr>
              <a:t>」、「</a:t>
            </a:r>
            <a:r>
              <a:rPr lang="en-US" altLang="ja-JP" sz="2000" dirty="0">
                <a:latin typeface="+mn-ea"/>
              </a:rPr>
              <a:t>Windows</a:t>
            </a:r>
            <a:r>
              <a:rPr lang="ja-JP" altLang="en-US" sz="2000" dirty="0">
                <a:latin typeface="+mn-ea"/>
              </a:rPr>
              <a:t>」への接続方法を以下にまとめます。</a:t>
            </a:r>
            <a:endParaRPr lang="en-US" altLang="ja-JP" sz="2000" dirty="0">
              <a:latin typeface="+mn-ea"/>
            </a:endParaRPr>
          </a:p>
          <a:p>
            <a:pPr marL="0" indent="0">
              <a:buNone/>
            </a:pPr>
            <a:endParaRPr lang="en-US" altLang="ja-JP" sz="2000" dirty="0">
              <a:latin typeface="+mn-ea"/>
            </a:endParaRPr>
          </a:p>
          <a:p>
            <a:pPr marL="0" indent="0">
              <a:buNone/>
            </a:pPr>
            <a:endParaRPr lang="en-US" altLang="ja-JP" sz="2000" dirty="0">
              <a:latin typeface="+mn-ea"/>
            </a:endParaRPr>
          </a:p>
          <a:p>
            <a:pPr marL="0" indent="0">
              <a:buNone/>
            </a:pPr>
            <a:endParaRPr lang="en-US" altLang="ja-JP" sz="2000" dirty="0">
              <a:latin typeface="+mn-ea"/>
            </a:endParaRPr>
          </a:p>
          <a:p>
            <a:pPr marL="0" indent="0">
              <a:buNone/>
            </a:pPr>
            <a:endParaRPr lang="en-US" altLang="ja-JP" sz="2000" dirty="0">
              <a:latin typeface="+mn-ea"/>
            </a:endParaRPr>
          </a:p>
          <a:p>
            <a:pPr marL="0" indent="0">
              <a:buNone/>
            </a:pPr>
            <a:endParaRPr lang="en-US" altLang="ja-JP" sz="2000" dirty="0">
              <a:latin typeface="+mn-ea"/>
            </a:endParaRPr>
          </a:p>
          <a:p>
            <a:pPr marL="0" indent="0">
              <a:buNone/>
            </a:pPr>
            <a:endParaRPr lang="en-US" altLang="ja-JP" sz="2000" dirty="0">
              <a:latin typeface="+mn-ea"/>
            </a:endParaRPr>
          </a:p>
          <a:p>
            <a:pPr marL="0" indent="0">
              <a:buNone/>
            </a:pPr>
            <a:endParaRPr lang="en-US" altLang="ja-JP" sz="2000" dirty="0">
              <a:latin typeface="+mn-ea"/>
            </a:endParaRPr>
          </a:p>
          <a:p>
            <a:pPr marL="0" indent="0">
              <a:buNone/>
            </a:pPr>
            <a:r>
              <a:rPr lang="en-US" altLang="ja-JP" sz="1800" dirty="0">
                <a:latin typeface="+mn-ea"/>
              </a:rPr>
              <a:t>※</a:t>
            </a:r>
            <a:r>
              <a:rPr lang="ja-JP" altLang="en-US" sz="1800" dirty="0">
                <a:latin typeface="+mn-ea"/>
              </a:rPr>
              <a:t>１：パブリックネットワーク接続が必要</a:t>
            </a:r>
            <a:endParaRPr lang="en-US" altLang="ja-JP" sz="1800" dirty="0">
              <a:latin typeface="+mn-ea"/>
            </a:endParaRPr>
          </a:p>
          <a:p>
            <a:pPr marL="0" indent="0">
              <a:buNone/>
            </a:pPr>
            <a:r>
              <a:rPr lang="en-US" altLang="ja-JP" sz="1800" dirty="0">
                <a:latin typeface="+mn-ea"/>
              </a:rPr>
              <a:t>※</a:t>
            </a:r>
            <a:r>
              <a:rPr lang="ja-JP" altLang="en-US" sz="1800" dirty="0">
                <a:latin typeface="+mn-ea"/>
              </a:rPr>
              <a:t>２：リージョン・インスタンスの設定に制限あり</a:t>
            </a:r>
            <a:endParaRPr lang="en-US" altLang="ja-JP" sz="1800" dirty="0">
              <a:latin typeface="+mn-ea"/>
            </a:endParaRPr>
          </a:p>
          <a:p>
            <a:pPr marL="0" indent="0">
              <a:buNone/>
            </a:pPr>
            <a:r>
              <a:rPr lang="en-US" altLang="ja-JP" sz="1800" dirty="0">
                <a:latin typeface="+mn-ea"/>
              </a:rPr>
              <a:t>※</a:t>
            </a:r>
            <a:r>
              <a:rPr lang="ja-JP" altLang="en-US" sz="1800" dirty="0">
                <a:latin typeface="+mn-ea"/>
              </a:rPr>
              <a:t>３：</a:t>
            </a:r>
            <a:r>
              <a:rPr lang="en-US" altLang="ja-JP" sz="1800" dirty="0">
                <a:latin typeface="+mn-ea"/>
              </a:rPr>
              <a:t>443</a:t>
            </a:r>
            <a:r>
              <a:rPr lang="ja-JP" altLang="en-US" sz="1800" dirty="0">
                <a:latin typeface="+mn-ea"/>
              </a:rPr>
              <a:t>ポートアウトバウンド許可が必要</a:t>
            </a:r>
            <a:endParaRPr lang="en-US" altLang="ja-JP" sz="1800" dirty="0">
              <a:latin typeface="+mn-ea"/>
            </a:endParaRPr>
          </a:p>
        </p:txBody>
      </p:sp>
      <p:graphicFrame>
        <p:nvGraphicFramePr>
          <p:cNvPr id="4" name="表 4">
            <a:extLst>
              <a:ext uri="{FF2B5EF4-FFF2-40B4-BE49-F238E27FC236}">
                <a16:creationId xmlns:a16="http://schemas.microsoft.com/office/drawing/2014/main" id="{B6D82CC7-9F76-D945-A4E7-5554C5519B4A}"/>
              </a:ext>
            </a:extLst>
          </p:cNvPr>
          <p:cNvGraphicFramePr>
            <a:graphicFrameLocks noGrp="1"/>
          </p:cNvGraphicFramePr>
          <p:nvPr/>
        </p:nvGraphicFramePr>
        <p:xfrm>
          <a:off x="992786" y="2222860"/>
          <a:ext cx="10339707" cy="2649796"/>
        </p:xfrm>
        <a:graphic>
          <a:graphicData uri="http://schemas.openxmlformats.org/drawingml/2006/table">
            <a:tbl>
              <a:tblPr firstRow="1" bandRow="1">
                <a:tableStyleId>{5C22544A-7EE6-4342-B048-85BDC9FD1C3A}</a:tableStyleId>
              </a:tblPr>
              <a:tblGrid>
                <a:gridCol w="2476818">
                  <a:extLst>
                    <a:ext uri="{9D8B030D-6E8A-4147-A177-3AD203B41FA5}">
                      <a16:colId xmlns:a16="http://schemas.microsoft.com/office/drawing/2014/main" val="2176893235"/>
                    </a:ext>
                  </a:extLst>
                </a:gridCol>
                <a:gridCol w="1094105">
                  <a:extLst>
                    <a:ext uri="{9D8B030D-6E8A-4147-A177-3AD203B41FA5}">
                      <a16:colId xmlns:a16="http://schemas.microsoft.com/office/drawing/2014/main" val="3755509794"/>
                    </a:ext>
                  </a:extLst>
                </a:gridCol>
                <a:gridCol w="1413193">
                  <a:extLst>
                    <a:ext uri="{9D8B030D-6E8A-4147-A177-3AD203B41FA5}">
                      <a16:colId xmlns:a16="http://schemas.microsoft.com/office/drawing/2014/main" val="4016968536"/>
                    </a:ext>
                  </a:extLst>
                </a:gridCol>
                <a:gridCol w="1659255">
                  <a:extLst>
                    <a:ext uri="{9D8B030D-6E8A-4147-A177-3AD203B41FA5}">
                      <a16:colId xmlns:a16="http://schemas.microsoft.com/office/drawing/2014/main" val="566666593"/>
                    </a:ext>
                  </a:extLst>
                </a:gridCol>
                <a:gridCol w="2076768">
                  <a:extLst>
                    <a:ext uri="{9D8B030D-6E8A-4147-A177-3AD203B41FA5}">
                      <a16:colId xmlns:a16="http://schemas.microsoft.com/office/drawing/2014/main" val="2571633174"/>
                    </a:ext>
                  </a:extLst>
                </a:gridCol>
                <a:gridCol w="1619568">
                  <a:extLst>
                    <a:ext uri="{9D8B030D-6E8A-4147-A177-3AD203B41FA5}">
                      <a16:colId xmlns:a16="http://schemas.microsoft.com/office/drawing/2014/main" val="3975933539"/>
                    </a:ext>
                  </a:extLst>
                </a:gridCol>
              </a:tblGrid>
              <a:tr h="372889">
                <a:tc>
                  <a:txBody>
                    <a:bodyPr/>
                    <a:lstStyle/>
                    <a:p>
                      <a:pPr algn="ctr"/>
                      <a:r>
                        <a:rPr kumimoji="1" lang="ja-JP" altLang="en-US" dirty="0"/>
                        <a:t>接続方式</a:t>
                      </a:r>
                    </a:p>
                  </a:txBody>
                  <a:tcPr/>
                </a:tc>
                <a:tc>
                  <a:txBody>
                    <a:bodyPr/>
                    <a:lstStyle/>
                    <a:p>
                      <a:pPr algn="ctr"/>
                      <a:r>
                        <a:rPr kumimoji="1" lang="en-US" altLang="ja-JP" dirty="0"/>
                        <a:t>OS</a:t>
                      </a:r>
                      <a:endParaRPr kumimoji="1" lang="ja-JP" altLang="en-US" dirty="0"/>
                    </a:p>
                  </a:txBody>
                  <a:tcPr/>
                </a:tc>
                <a:tc>
                  <a:txBody>
                    <a:bodyPr/>
                    <a:lstStyle/>
                    <a:p>
                      <a:pPr algn="ctr"/>
                      <a:r>
                        <a:rPr kumimoji="1" lang="ja-JP" altLang="en-US" dirty="0"/>
                        <a:t>設定範囲</a:t>
                      </a:r>
                    </a:p>
                  </a:txBody>
                  <a:tcPr/>
                </a:tc>
                <a:tc>
                  <a:txBody>
                    <a:bodyPr/>
                    <a:lstStyle/>
                    <a:p>
                      <a:pPr algn="ctr"/>
                      <a:r>
                        <a:rPr kumimoji="1" lang="ja-JP" altLang="en-US" dirty="0"/>
                        <a:t>操作性</a:t>
                      </a:r>
                    </a:p>
                  </a:txBody>
                  <a:tcPr/>
                </a:tc>
                <a:tc>
                  <a:txBody>
                    <a:bodyPr/>
                    <a:lstStyle/>
                    <a:p>
                      <a:pPr algn="ctr"/>
                      <a:r>
                        <a:rPr kumimoji="1" lang="ja-JP" altLang="en-US" dirty="0"/>
                        <a:t>ネットワーク利用</a:t>
                      </a:r>
                    </a:p>
                  </a:txBody>
                  <a:tcPr/>
                </a:tc>
                <a:tc>
                  <a:txBody>
                    <a:bodyPr/>
                    <a:lstStyle/>
                    <a:p>
                      <a:pPr algn="ctr"/>
                      <a:r>
                        <a:rPr kumimoji="1" lang="ja-JP" altLang="en-US" dirty="0"/>
                        <a:t>条件・制限等</a:t>
                      </a:r>
                    </a:p>
                  </a:txBody>
                  <a:tcPr/>
                </a:tc>
                <a:extLst>
                  <a:ext uri="{0D108BD9-81ED-4DB2-BD59-A6C34878D82A}">
                    <a16:rowId xmlns:a16="http://schemas.microsoft.com/office/drawing/2014/main" val="209682172"/>
                  </a:ext>
                </a:extLst>
              </a:tr>
              <a:tr h="372889">
                <a:tc>
                  <a:txBody>
                    <a:bodyPr/>
                    <a:lstStyle/>
                    <a:p>
                      <a:r>
                        <a:rPr kumimoji="1" lang="en-US" altLang="ja-JP" sz="1600" dirty="0">
                          <a:latin typeface="+mn-ea"/>
                          <a:ea typeface="+mn-ea"/>
                        </a:rPr>
                        <a:t>RDP</a:t>
                      </a:r>
                      <a:r>
                        <a:rPr kumimoji="1" lang="ja-JP" altLang="en-US" sz="1600" dirty="0">
                          <a:latin typeface="+mn-ea"/>
                          <a:ea typeface="+mn-ea"/>
                        </a:rPr>
                        <a:t>クライアント</a:t>
                      </a:r>
                    </a:p>
                  </a:txBody>
                  <a:tcPr anchor="ctr"/>
                </a:tc>
                <a:tc>
                  <a:txBody>
                    <a:bodyPr/>
                    <a:lstStyle/>
                    <a:p>
                      <a:r>
                        <a:rPr kumimoji="1" lang="en-US" altLang="ja-JP" sz="1600" dirty="0">
                          <a:latin typeface="+mn-ea"/>
                          <a:ea typeface="+mn-ea"/>
                        </a:rPr>
                        <a:t>Windows</a:t>
                      </a:r>
                      <a:endParaRPr kumimoji="1" lang="ja-JP" altLang="en-US" sz="1600" dirty="0">
                        <a:latin typeface="+mn-ea"/>
                        <a:ea typeface="+mn-ea"/>
                      </a:endParaRPr>
                    </a:p>
                  </a:txBody>
                  <a:tcPr/>
                </a:tc>
                <a:tc>
                  <a:txBody>
                    <a:bodyPr/>
                    <a:lstStyle/>
                    <a:p>
                      <a:r>
                        <a:rPr kumimoji="1" lang="ja-JP" altLang="en-US" sz="1600" dirty="0">
                          <a:latin typeface="+mn-ea"/>
                          <a:ea typeface="+mn-ea"/>
                        </a:rPr>
                        <a:t>◎</a:t>
                      </a:r>
                    </a:p>
                  </a:txBody>
                  <a:tcPr/>
                </a:tc>
                <a:tc>
                  <a:txBody>
                    <a:bodyPr/>
                    <a:lstStyle/>
                    <a:p>
                      <a:r>
                        <a:rPr kumimoji="1" lang="ja-JP" altLang="en-US" sz="1600" dirty="0">
                          <a:latin typeface="+mn-ea"/>
                          <a:ea typeface="+mn-ea"/>
                        </a:rPr>
                        <a:t>◎</a:t>
                      </a:r>
                    </a:p>
                  </a:txBody>
                  <a:tcPr/>
                </a:tc>
                <a:tc>
                  <a:txBody>
                    <a:bodyPr/>
                    <a:lstStyle/>
                    <a:p>
                      <a:r>
                        <a:rPr kumimoji="1" lang="ja-JP" altLang="en-US" sz="1600" dirty="0">
                          <a:latin typeface="+mn-ea"/>
                          <a:ea typeface="+mn-ea"/>
                        </a:rPr>
                        <a:t>あり</a:t>
                      </a:r>
                    </a:p>
                  </a:txBody>
                  <a:tcPr/>
                </a:tc>
                <a:tc>
                  <a:txBody>
                    <a:bodyPr/>
                    <a:lstStyle/>
                    <a:p>
                      <a:r>
                        <a:rPr kumimoji="1" lang="ja-JP" altLang="en-US" sz="1600" dirty="0">
                          <a:latin typeface="+mn-ea"/>
                          <a:ea typeface="+mn-ea"/>
                        </a:rPr>
                        <a:t>－</a:t>
                      </a:r>
                    </a:p>
                  </a:txBody>
                  <a:tcPr anchor="ctr"/>
                </a:tc>
                <a:extLst>
                  <a:ext uri="{0D108BD9-81ED-4DB2-BD59-A6C34878D82A}">
                    <a16:rowId xmlns:a16="http://schemas.microsoft.com/office/drawing/2014/main" val="2803010654"/>
                  </a:ext>
                </a:extLst>
              </a:tr>
              <a:tr h="372889">
                <a:tc>
                  <a:txBody>
                    <a:bodyPr/>
                    <a:lstStyle/>
                    <a:p>
                      <a:r>
                        <a:rPr kumimoji="1" lang="en-US" altLang="ja-JP" sz="1600" dirty="0">
                          <a:latin typeface="+mn-ea"/>
                          <a:ea typeface="+mn-ea"/>
                        </a:rPr>
                        <a:t>SSH</a:t>
                      </a:r>
                      <a:r>
                        <a:rPr kumimoji="1" lang="ja-JP" altLang="en-US" sz="1600" dirty="0">
                          <a:latin typeface="+mn-ea"/>
                          <a:ea typeface="+mn-ea"/>
                        </a:rPr>
                        <a:t>クライアント</a:t>
                      </a:r>
                    </a:p>
                  </a:txBody>
                  <a:tcPr anchor="ctr"/>
                </a:tc>
                <a:tc>
                  <a:txBody>
                    <a:bodyPr/>
                    <a:lstStyle/>
                    <a:p>
                      <a:r>
                        <a:rPr kumimoji="1" lang="en-US" altLang="ja-JP" sz="1600" dirty="0">
                          <a:latin typeface="+mn-ea"/>
                          <a:ea typeface="+mn-ea"/>
                        </a:rPr>
                        <a:t>Linux</a:t>
                      </a:r>
                      <a:endParaRPr kumimoji="1" lang="ja-JP" altLang="en-US" sz="1600" dirty="0">
                        <a:latin typeface="+mn-ea"/>
                        <a:ea typeface="+mn-ea"/>
                      </a:endParaRPr>
                    </a:p>
                  </a:txBody>
                  <a:tcPr/>
                </a:tc>
                <a:tc>
                  <a:txBody>
                    <a:bodyPr/>
                    <a:lstStyle/>
                    <a:p>
                      <a:r>
                        <a:rPr kumimoji="1" lang="ja-JP" altLang="en-US" sz="1600" dirty="0">
                          <a:latin typeface="+mn-ea"/>
                          <a:ea typeface="+mn-ea"/>
                        </a:rPr>
                        <a:t>◎</a:t>
                      </a:r>
                    </a:p>
                  </a:txBody>
                  <a:tcPr/>
                </a:tc>
                <a:tc>
                  <a:txBody>
                    <a:bodyPr/>
                    <a:lstStyle/>
                    <a:p>
                      <a:r>
                        <a:rPr kumimoji="1" lang="ja-JP" altLang="en-US" sz="1600" dirty="0">
                          <a:latin typeface="+mn-ea"/>
                          <a:ea typeface="+mn-ea"/>
                        </a:rPr>
                        <a:t>◎</a:t>
                      </a:r>
                    </a:p>
                  </a:txBody>
                  <a:tcPr/>
                </a:tc>
                <a:tc>
                  <a:txBody>
                    <a:bodyPr/>
                    <a:lstStyle/>
                    <a:p>
                      <a:r>
                        <a:rPr kumimoji="1" lang="ja-JP" altLang="en-US" sz="1600" dirty="0">
                          <a:latin typeface="+mn-ea"/>
                          <a:ea typeface="+mn-ea"/>
                        </a:rPr>
                        <a:t>あり</a:t>
                      </a:r>
                    </a:p>
                  </a:txBody>
                  <a:tcPr/>
                </a:tc>
                <a:tc>
                  <a:txBody>
                    <a:bodyPr/>
                    <a:lstStyle/>
                    <a:p>
                      <a:r>
                        <a:rPr kumimoji="1" lang="ja-JP" altLang="en-US" sz="1600" dirty="0">
                          <a:latin typeface="+mn-ea"/>
                          <a:ea typeface="+mn-ea"/>
                        </a:rPr>
                        <a:t>－</a:t>
                      </a:r>
                    </a:p>
                  </a:txBody>
                  <a:tcPr anchor="ctr"/>
                </a:tc>
                <a:extLst>
                  <a:ext uri="{0D108BD9-81ED-4DB2-BD59-A6C34878D82A}">
                    <a16:rowId xmlns:a16="http://schemas.microsoft.com/office/drawing/2014/main" val="3908772945"/>
                  </a:ext>
                </a:extLst>
              </a:tr>
              <a:tr h="372889">
                <a:tc>
                  <a:txBody>
                    <a:bodyPr/>
                    <a:lstStyle/>
                    <a:p>
                      <a:r>
                        <a:rPr kumimoji="1" lang="en-US" altLang="ja-JP" sz="1600" dirty="0">
                          <a:latin typeface="+mn-ea"/>
                          <a:ea typeface="+mn-ea"/>
                        </a:rPr>
                        <a:t>Instance</a:t>
                      </a:r>
                      <a:r>
                        <a:rPr kumimoji="1" lang="ja-JP" altLang="en-US" sz="1600" dirty="0">
                          <a:latin typeface="+mn-ea"/>
                          <a:ea typeface="+mn-ea"/>
                        </a:rPr>
                        <a:t> </a:t>
                      </a:r>
                      <a:r>
                        <a:rPr kumimoji="1" lang="en-US" altLang="ja-JP" sz="1600" dirty="0">
                          <a:latin typeface="+mn-ea"/>
                          <a:ea typeface="+mn-ea"/>
                        </a:rPr>
                        <a:t>Connect</a:t>
                      </a:r>
                      <a:endParaRPr kumimoji="1" lang="ja-JP" altLang="en-US" sz="1600" dirty="0">
                        <a:latin typeface="+mn-ea"/>
                        <a:ea typeface="+mn-ea"/>
                      </a:endParaRPr>
                    </a:p>
                  </a:txBody>
                  <a:tcPr anchor="ctr"/>
                </a:tc>
                <a:tc>
                  <a:txBody>
                    <a:bodyPr/>
                    <a:lstStyle/>
                    <a:p>
                      <a:r>
                        <a:rPr kumimoji="1" lang="en-US" altLang="ja-JP" sz="1600" dirty="0">
                          <a:latin typeface="+mn-ea"/>
                          <a:ea typeface="+mn-ea"/>
                        </a:rPr>
                        <a:t>Linux</a:t>
                      </a:r>
                      <a:endParaRPr kumimoji="1" lang="ja-JP" altLang="en-US" sz="1600" dirty="0">
                        <a:latin typeface="+mn-ea"/>
                        <a:ea typeface="+mn-ea"/>
                      </a:endParaRPr>
                    </a:p>
                  </a:txBody>
                  <a:tcPr/>
                </a:tc>
                <a:tc>
                  <a:txBody>
                    <a:bodyPr/>
                    <a:lstStyle/>
                    <a:p>
                      <a:r>
                        <a:rPr kumimoji="1" lang="ja-JP" altLang="en-US" sz="1600" dirty="0">
                          <a:latin typeface="+mn-ea"/>
                          <a:ea typeface="+mn-ea"/>
                        </a:rPr>
                        <a:t>◎</a:t>
                      </a:r>
                    </a:p>
                  </a:txBody>
                  <a:tcPr/>
                </a:tc>
                <a:tc>
                  <a:txBody>
                    <a:bodyPr/>
                    <a:lstStyle/>
                    <a:p>
                      <a:r>
                        <a:rPr kumimoji="1" lang="ja-JP" altLang="en-US" sz="1600" dirty="0">
                          <a:latin typeface="+mn-ea"/>
                          <a:ea typeface="+mn-ea"/>
                        </a:rPr>
                        <a:t>〇</a:t>
                      </a:r>
                    </a:p>
                  </a:txBody>
                  <a:tcPr/>
                </a:tc>
                <a:tc>
                  <a:txBody>
                    <a:bodyPr/>
                    <a:lstStyle/>
                    <a:p>
                      <a:r>
                        <a:rPr kumimoji="1" lang="ja-JP" altLang="en-US" sz="1600" dirty="0">
                          <a:latin typeface="+mn-ea"/>
                          <a:ea typeface="+mn-ea"/>
                        </a:rPr>
                        <a:t>あり</a:t>
                      </a:r>
                    </a:p>
                  </a:txBody>
                  <a:tcPr/>
                </a:tc>
                <a:tc>
                  <a:txBody>
                    <a:bodyPr/>
                    <a:lstStyle/>
                    <a:p>
                      <a:r>
                        <a:rPr kumimoji="1" lang="en-US" altLang="ja-JP" sz="1600" dirty="0">
                          <a:latin typeface="+mn-ea"/>
                          <a:ea typeface="+mn-ea"/>
                        </a:rPr>
                        <a:t>※</a:t>
                      </a:r>
                      <a:r>
                        <a:rPr kumimoji="1" lang="ja-JP" altLang="en-US" sz="1600" dirty="0">
                          <a:latin typeface="+mn-ea"/>
                          <a:ea typeface="+mn-ea"/>
                        </a:rPr>
                        <a:t>１</a:t>
                      </a:r>
                    </a:p>
                  </a:txBody>
                  <a:tcPr anchor="ctr"/>
                </a:tc>
                <a:extLst>
                  <a:ext uri="{0D108BD9-81ED-4DB2-BD59-A6C34878D82A}">
                    <a16:rowId xmlns:a16="http://schemas.microsoft.com/office/drawing/2014/main" val="561422072"/>
                  </a:ext>
                </a:extLst>
              </a:tr>
              <a:tr h="327371">
                <a:tc>
                  <a:txBody>
                    <a:bodyPr/>
                    <a:lstStyle/>
                    <a:p>
                      <a:r>
                        <a:rPr kumimoji="1" lang="ja-JP" altLang="en-US" sz="1600" dirty="0">
                          <a:latin typeface="+mn-ea"/>
                          <a:ea typeface="+mn-ea"/>
                        </a:rPr>
                        <a:t>シリアルコンソール</a:t>
                      </a:r>
                    </a:p>
                  </a:txBody>
                  <a:tcPr anchor="ctr"/>
                </a:tc>
                <a:tc>
                  <a:txBody>
                    <a:bodyPr/>
                    <a:lstStyle/>
                    <a:p>
                      <a:r>
                        <a:rPr kumimoji="1" lang="en-US" altLang="ja-JP" sz="1600" dirty="0">
                          <a:latin typeface="+mn-ea"/>
                          <a:ea typeface="+mn-ea"/>
                        </a:rPr>
                        <a:t>Windows</a:t>
                      </a:r>
                    </a:p>
                    <a:p>
                      <a:r>
                        <a:rPr kumimoji="1" lang="en-US" altLang="ja-JP" sz="1600" dirty="0">
                          <a:latin typeface="+mn-ea"/>
                          <a:ea typeface="+mn-ea"/>
                        </a:rPr>
                        <a:t>Linux</a:t>
                      </a:r>
                    </a:p>
                  </a:txBody>
                  <a:tcPr/>
                </a:tc>
                <a:tc>
                  <a:txBody>
                    <a:bodyPr/>
                    <a:lstStyle/>
                    <a:p>
                      <a:r>
                        <a:rPr kumimoji="1" lang="ja-JP" altLang="en-US" sz="1600" dirty="0">
                          <a:latin typeface="+mn-ea"/>
                          <a:ea typeface="+mn-ea"/>
                        </a:rPr>
                        <a:t>△</a:t>
                      </a:r>
                      <a:r>
                        <a:rPr kumimoji="1" lang="en-US" altLang="ja-JP" sz="1600" dirty="0">
                          <a:latin typeface="+mn-ea"/>
                          <a:ea typeface="+mn-ea"/>
                        </a:rPr>
                        <a:t>(</a:t>
                      </a:r>
                      <a:r>
                        <a:rPr kumimoji="1" lang="ja-JP" altLang="en-US" sz="1600" dirty="0">
                          <a:latin typeface="+mn-ea"/>
                          <a:ea typeface="+mn-ea"/>
                        </a:rPr>
                        <a:t>制限あり</a:t>
                      </a:r>
                      <a:r>
                        <a:rPr kumimoji="1" lang="en-US" altLang="ja-JP" sz="1600" dirty="0">
                          <a:latin typeface="+mn-ea"/>
                          <a:ea typeface="+mn-ea"/>
                        </a:rPr>
                        <a:t>)</a:t>
                      </a:r>
                    </a:p>
                    <a:p>
                      <a:r>
                        <a:rPr kumimoji="1" lang="ja-JP" altLang="en-US" sz="1600" dirty="0">
                          <a:latin typeface="+mn-ea"/>
                          <a:ea typeface="+mn-ea"/>
                        </a:rPr>
                        <a:t>△</a:t>
                      </a:r>
                      <a:r>
                        <a:rPr kumimoji="1" lang="en-US" altLang="ja-JP" sz="1600" dirty="0">
                          <a:latin typeface="+mn-ea"/>
                          <a:ea typeface="+mn-ea"/>
                        </a:rPr>
                        <a:t>(</a:t>
                      </a:r>
                      <a:r>
                        <a:rPr kumimoji="1" lang="ja-JP" altLang="en-US" sz="1600" dirty="0">
                          <a:latin typeface="+mn-ea"/>
                          <a:ea typeface="+mn-ea"/>
                        </a:rPr>
                        <a:t>制限あり</a:t>
                      </a:r>
                      <a:r>
                        <a:rPr kumimoji="1" lang="en-US" altLang="ja-JP" sz="1600" dirty="0">
                          <a:latin typeface="+mn-ea"/>
                          <a:ea typeface="+mn-ea"/>
                        </a:rPr>
                        <a:t>)</a:t>
                      </a:r>
                      <a:endParaRPr kumimoji="1" lang="ja-JP" altLang="en-US" sz="1600" dirty="0">
                        <a:latin typeface="+mn-ea"/>
                        <a:ea typeface="+mn-ea"/>
                      </a:endParaRPr>
                    </a:p>
                  </a:txBody>
                  <a:tcPr/>
                </a:tc>
                <a:tc>
                  <a:txBody>
                    <a:bodyPr/>
                    <a:lstStyle/>
                    <a:p>
                      <a:r>
                        <a:rPr kumimoji="1" lang="ja-JP" altLang="en-US" sz="1600" dirty="0">
                          <a:latin typeface="+mn-ea"/>
                          <a:ea typeface="+mn-ea"/>
                        </a:rPr>
                        <a:t>△</a:t>
                      </a:r>
                      <a:r>
                        <a:rPr kumimoji="1" lang="en-US" altLang="ja-JP" sz="1600" dirty="0">
                          <a:latin typeface="+mn-ea"/>
                          <a:ea typeface="+mn-ea"/>
                        </a:rPr>
                        <a:t>(SAC)</a:t>
                      </a:r>
                    </a:p>
                    <a:p>
                      <a:r>
                        <a:rPr kumimoji="1" lang="ja-JP" altLang="en-US" sz="1600" dirty="0">
                          <a:latin typeface="+mn-ea"/>
                          <a:ea typeface="+mn-ea"/>
                        </a:rPr>
                        <a:t>〇</a:t>
                      </a:r>
                    </a:p>
                  </a:txBody>
                  <a:tcPr/>
                </a:tc>
                <a:tc>
                  <a:txBody>
                    <a:bodyPr/>
                    <a:lstStyle/>
                    <a:p>
                      <a:r>
                        <a:rPr kumimoji="1" lang="ja-JP" altLang="en-US" sz="1600" dirty="0">
                          <a:latin typeface="+mn-ea"/>
                          <a:ea typeface="+mn-ea"/>
                        </a:rPr>
                        <a:t>なし</a:t>
                      </a:r>
                      <a:endParaRPr kumimoji="1" lang="en-US" altLang="ja-JP" sz="1600" dirty="0">
                        <a:latin typeface="+mn-ea"/>
                        <a:ea typeface="+mn-ea"/>
                      </a:endParaRPr>
                    </a:p>
                    <a:p>
                      <a:r>
                        <a:rPr kumimoji="1" lang="ja-JP" altLang="en-US" sz="1600" dirty="0">
                          <a:latin typeface="+mn-ea"/>
                          <a:ea typeface="+mn-ea"/>
                        </a:rPr>
                        <a:t>なし</a:t>
                      </a:r>
                    </a:p>
                  </a:txBody>
                  <a:tcPr/>
                </a:tc>
                <a:tc>
                  <a:txBody>
                    <a:bodyPr/>
                    <a:lstStyle/>
                    <a:p>
                      <a:r>
                        <a:rPr kumimoji="1" lang="en-US" altLang="ja-JP" sz="1600" dirty="0">
                          <a:latin typeface="+mn-ea"/>
                          <a:ea typeface="+mn-ea"/>
                        </a:rPr>
                        <a:t>※</a:t>
                      </a:r>
                      <a:r>
                        <a:rPr kumimoji="1" lang="ja-JP" altLang="en-US" sz="1600" dirty="0">
                          <a:latin typeface="+mn-ea"/>
                          <a:ea typeface="+mn-ea"/>
                        </a:rPr>
                        <a:t>２</a:t>
                      </a:r>
                    </a:p>
                  </a:txBody>
                  <a:tcPr anchor="ctr"/>
                </a:tc>
                <a:extLst>
                  <a:ext uri="{0D108BD9-81ED-4DB2-BD59-A6C34878D82A}">
                    <a16:rowId xmlns:a16="http://schemas.microsoft.com/office/drawing/2014/main" val="1077397403"/>
                  </a:ext>
                </a:extLst>
              </a:tr>
              <a:tr h="327371">
                <a:tc>
                  <a:txBody>
                    <a:bodyPr/>
                    <a:lstStyle/>
                    <a:p>
                      <a:r>
                        <a:rPr kumimoji="1" lang="ja-JP" altLang="en-US" sz="1600" dirty="0">
                          <a:latin typeface="+mn-ea"/>
                          <a:ea typeface="+mn-ea"/>
                        </a:rPr>
                        <a:t>セッションマネージャー</a:t>
                      </a:r>
                    </a:p>
                  </a:txBody>
                  <a:tcPr anchor="ctr"/>
                </a:tc>
                <a:tc>
                  <a:txBody>
                    <a:bodyPr/>
                    <a:lstStyle/>
                    <a:p>
                      <a:r>
                        <a:rPr kumimoji="1" lang="en-US" altLang="ja-JP" sz="1600" dirty="0">
                          <a:latin typeface="+mn-ea"/>
                          <a:ea typeface="+mn-ea"/>
                        </a:rPr>
                        <a:t>Windows</a:t>
                      </a:r>
                    </a:p>
                    <a:p>
                      <a:r>
                        <a:rPr kumimoji="1" lang="en-US" altLang="ja-JP" sz="1600" dirty="0">
                          <a:latin typeface="+mn-ea"/>
                          <a:ea typeface="+mn-ea"/>
                        </a:rPr>
                        <a:t>Linux</a:t>
                      </a:r>
                      <a:endParaRPr kumimoji="1" lang="ja-JP" altLang="en-US" sz="1600" dirty="0">
                        <a:latin typeface="+mn-ea"/>
                        <a:ea typeface="+mn-ea"/>
                      </a:endParaRPr>
                    </a:p>
                  </a:txBody>
                  <a:tcPr/>
                </a:tc>
                <a:tc>
                  <a:txBody>
                    <a:bodyPr/>
                    <a:lstStyle/>
                    <a:p>
                      <a:r>
                        <a:rPr kumimoji="1" lang="ja-JP" altLang="en-US" sz="1600" dirty="0">
                          <a:latin typeface="+mn-ea"/>
                          <a:ea typeface="+mn-ea"/>
                        </a:rPr>
                        <a:t>〇</a:t>
                      </a:r>
                      <a:endParaRPr kumimoji="1" lang="en-US" altLang="ja-JP" sz="1600" dirty="0">
                        <a:latin typeface="+mn-ea"/>
                        <a:ea typeface="+mn-ea"/>
                      </a:endParaRPr>
                    </a:p>
                    <a:p>
                      <a:r>
                        <a:rPr kumimoji="1" lang="ja-JP" altLang="en-US" sz="1600" dirty="0">
                          <a:latin typeface="+mn-ea"/>
                          <a:ea typeface="+mn-ea"/>
                        </a:rPr>
                        <a:t>〇</a:t>
                      </a:r>
                    </a:p>
                  </a:txBody>
                  <a:tcPr/>
                </a:tc>
                <a:tc>
                  <a:txBody>
                    <a:bodyPr/>
                    <a:lstStyle/>
                    <a:p>
                      <a:r>
                        <a:rPr kumimoji="1" lang="ja-JP" altLang="en-US" sz="1600" dirty="0">
                          <a:latin typeface="+mn-ea"/>
                          <a:ea typeface="+mn-ea"/>
                        </a:rPr>
                        <a:t>△</a:t>
                      </a:r>
                      <a:r>
                        <a:rPr kumimoji="1" lang="en-US" altLang="ja-JP" sz="1600" dirty="0">
                          <a:latin typeface="+mn-ea"/>
                          <a:ea typeface="+mn-ea"/>
                        </a:rPr>
                        <a:t>(PowerShell)</a:t>
                      </a:r>
                    </a:p>
                    <a:p>
                      <a:r>
                        <a:rPr kumimoji="1" lang="ja-JP" altLang="en-US" sz="1600" dirty="0">
                          <a:latin typeface="+mn-ea"/>
                          <a:ea typeface="+mn-ea"/>
                        </a:rPr>
                        <a:t>〇</a:t>
                      </a:r>
                    </a:p>
                  </a:txBody>
                  <a:tcPr/>
                </a:tc>
                <a:tc>
                  <a:txBody>
                    <a:bodyPr/>
                    <a:lstStyle/>
                    <a:p>
                      <a:r>
                        <a:rPr kumimoji="1" lang="ja-JP" altLang="en-US" sz="1600" dirty="0">
                          <a:latin typeface="+mn-ea"/>
                          <a:ea typeface="+mn-ea"/>
                        </a:rPr>
                        <a:t>あり</a:t>
                      </a:r>
                      <a:endParaRPr kumimoji="1" lang="en-US" altLang="ja-JP" sz="1600" dirty="0">
                        <a:latin typeface="+mn-ea"/>
                        <a:ea typeface="+mn-ea"/>
                      </a:endParaRPr>
                    </a:p>
                    <a:p>
                      <a:r>
                        <a:rPr kumimoji="1" lang="ja-JP" altLang="en-US" sz="1600" dirty="0">
                          <a:latin typeface="+mn-ea"/>
                          <a:ea typeface="+mn-ea"/>
                        </a:rPr>
                        <a:t>あり</a:t>
                      </a:r>
                    </a:p>
                  </a:txBody>
                  <a:tcPr/>
                </a:tc>
                <a:tc>
                  <a:txBody>
                    <a:bodyPr/>
                    <a:lstStyle/>
                    <a:p>
                      <a:r>
                        <a:rPr kumimoji="1" lang="en-US" altLang="ja-JP" sz="1600" dirty="0">
                          <a:latin typeface="+mn-ea"/>
                          <a:ea typeface="+mn-ea"/>
                        </a:rPr>
                        <a:t>※</a:t>
                      </a:r>
                      <a:r>
                        <a:rPr kumimoji="1" lang="ja-JP" altLang="en-US" sz="1600" dirty="0">
                          <a:latin typeface="+mn-ea"/>
                          <a:ea typeface="+mn-ea"/>
                        </a:rPr>
                        <a:t>３</a:t>
                      </a:r>
                    </a:p>
                  </a:txBody>
                  <a:tcPr anchor="ctr"/>
                </a:tc>
                <a:extLst>
                  <a:ext uri="{0D108BD9-81ED-4DB2-BD59-A6C34878D82A}">
                    <a16:rowId xmlns:a16="http://schemas.microsoft.com/office/drawing/2014/main" val="3432477462"/>
                  </a:ext>
                </a:extLst>
              </a:tr>
            </a:tbl>
          </a:graphicData>
        </a:graphic>
      </p:graphicFrame>
    </p:spTree>
    <p:extLst>
      <p:ext uri="{BB962C8B-B14F-4D97-AF65-F5344CB8AC3E}">
        <p14:creationId xmlns:p14="http://schemas.microsoft.com/office/powerpoint/2010/main" val="41672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AMI</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AMI</a:t>
            </a:r>
            <a:r>
              <a:rPr kumimoji="1" lang="ja-JP" altLang="en-US" sz="2000" dirty="0">
                <a:latin typeface="+mn-ea"/>
              </a:rPr>
              <a:t>とは</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AMI</a:t>
            </a:r>
            <a:r>
              <a:rPr lang="ja-JP" altLang="en-US" sz="2000" dirty="0">
                <a:latin typeface="+mn-ea"/>
              </a:rPr>
              <a:t>は</a:t>
            </a:r>
            <a:r>
              <a:rPr lang="ja-JP" altLang="en-US" sz="2000" b="1" u="sng" dirty="0">
                <a:latin typeface="+mn-ea"/>
              </a:rPr>
              <a:t>「</a:t>
            </a:r>
            <a:r>
              <a:rPr lang="en-US" altLang="ja-JP" sz="2000" b="1" u="sng" dirty="0">
                <a:latin typeface="+mn-ea"/>
              </a:rPr>
              <a:t>Amazon</a:t>
            </a:r>
            <a:r>
              <a:rPr lang="ja-JP" altLang="en-US" sz="2000" b="1" u="sng" dirty="0">
                <a:latin typeface="+mn-ea"/>
              </a:rPr>
              <a:t>マシンイメージ」の略称</a:t>
            </a:r>
            <a:r>
              <a:rPr lang="ja-JP" altLang="en-US" sz="2000" dirty="0">
                <a:latin typeface="+mn-ea"/>
              </a:rPr>
              <a:t>で</a:t>
            </a:r>
            <a:r>
              <a:rPr lang="en-US" altLang="ja-JP" sz="2000" dirty="0">
                <a:latin typeface="+mn-ea"/>
              </a:rPr>
              <a:t>EC2</a:t>
            </a:r>
            <a:r>
              <a:rPr lang="ja-JP" altLang="en-US" sz="2000" dirty="0">
                <a:latin typeface="+mn-ea"/>
              </a:rPr>
              <a:t>インスタンスの構築に必要な情報がまとめられた起動テンプレートを指します。</a:t>
            </a:r>
            <a:endParaRPr lang="en-US" altLang="ja-JP" sz="2000" dirty="0">
              <a:latin typeface="+mn-ea"/>
            </a:endParaRPr>
          </a:p>
          <a:p>
            <a:pPr marL="0" indent="0">
              <a:buNone/>
            </a:pPr>
            <a:r>
              <a:rPr lang="ja-JP" altLang="en-US" sz="2000" dirty="0">
                <a:latin typeface="+mn-ea"/>
              </a:rPr>
              <a:t>　</a:t>
            </a:r>
            <a:r>
              <a:rPr lang="en-US" altLang="ja-JP" sz="2000" dirty="0">
                <a:latin typeface="+mn-ea"/>
              </a:rPr>
              <a:t>AMI</a:t>
            </a:r>
            <a:r>
              <a:rPr lang="ja-JP" altLang="en-US" sz="2000" dirty="0">
                <a:latin typeface="+mn-ea"/>
              </a:rPr>
              <a:t>には「</a:t>
            </a:r>
            <a:r>
              <a:rPr lang="en-US" altLang="ja-JP" sz="2000" dirty="0">
                <a:latin typeface="+mn-ea"/>
              </a:rPr>
              <a:t>OS</a:t>
            </a:r>
            <a:r>
              <a:rPr lang="ja-JP" altLang="en-US" sz="2000" dirty="0">
                <a:latin typeface="+mn-ea"/>
              </a:rPr>
              <a:t>」、「ミドルウェア」、「ルートデバイスのストレージ」、「起動許可」といった要素があり、それぞれの要素を組み合わせた状態の事前に用意された</a:t>
            </a:r>
            <a:r>
              <a:rPr lang="en-US" altLang="ja-JP" sz="2000" dirty="0">
                <a:latin typeface="+mn-ea"/>
              </a:rPr>
              <a:t>AMI</a:t>
            </a:r>
            <a:r>
              <a:rPr lang="ja-JP" altLang="en-US" sz="2000" dirty="0">
                <a:latin typeface="+mn-ea"/>
              </a:rPr>
              <a:t>を利用することにより、</a:t>
            </a:r>
            <a:r>
              <a:rPr lang="en-US" altLang="ja-JP" sz="2000" dirty="0">
                <a:latin typeface="+mn-ea"/>
              </a:rPr>
              <a:t>EC2</a:t>
            </a:r>
            <a:r>
              <a:rPr lang="ja-JP" altLang="en-US" sz="2000" dirty="0">
                <a:latin typeface="+mn-ea"/>
              </a:rPr>
              <a:t>インスタンス作成時の工数を削減することが可能です。</a:t>
            </a:r>
            <a:endParaRPr lang="en-US" altLang="ja-JP" sz="2000" dirty="0">
              <a:latin typeface="+mn-ea"/>
            </a:endParaRPr>
          </a:p>
          <a:p>
            <a:pPr marL="0" indent="0">
              <a:buNone/>
            </a:pPr>
            <a:r>
              <a:rPr lang="ja-JP" altLang="en-US" sz="2000" dirty="0">
                <a:latin typeface="+mn-ea"/>
              </a:rPr>
              <a:t>　また、</a:t>
            </a:r>
            <a:r>
              <a:rPr lang="en-US" altLang="ja-JP" sz="2000" dirty="0">
                <a:latin typeface="+mn-ea"/>
              </a:rPr>
              <a:t>AMI</a:t>
            </a:r>
            <a:r>
              <a:rPr lang="ja-JP" altLang="en-US" sz="2000" dirty="0">
                <a:latin typeface="+mn-ea"/>
              </a:rPr>
              <a:t>を使用することで</a:t>
            </a:r>
            <a:r>
              <a:rPr lang="en-US" altLang="ja-JP" sz="2000" dirty="0">
                <a:latin typeface="+mn-ea"/>
              </a:rPr>
              <a:t>EC2</a:t>
            </a:r>
            <a:r>
              <a:rPr lang="ja-JP" altLang="en-US" sz="2000" dirty="0">
                <a:latin typeface="+mn-ea"/>
              </a:rPr>
              <a:t>インスタンスをバックアップとして保存することができ、</a:t>
            </a:r>
            <a:r>
              <a:rPr lang="en-US" altLang="ja-JP" sz="2000" dirty="0">
                <a:latin typeface="+mn-ea"/>
              </a:rPr>
              <a:t>EC2</a:t>
            </a:r>
            <a:r>
              <a:rPr lang="ja-JP" altLang="en-US" sz="2000" dirty="0">
                <a:latin typeface="+mn-ea"/>
              </a:rPr>
              <a:t>インスタンスの障害発生時に作成していた</a:t>
            </a:r>
            <a:r>
              <a:rPr lang="en-US" altLang="ja-JP" sz="2000" dirty="0">
                <a:latin typeface="+mn-ea"/>
              </a:rPr>
              <a:t>AMI</a:t>
            </a:r>
            <a:r>
              <a:rPr lang="ja-JP" altLang="en-US" sz="2000" dirty="0">
                <a:latin typeface="+mn-ea"/>
              </a:rPr>
              <a:t>を利用することで、特定の状態にまで復帰させることが可能です。</a:t>
            </a:r>
            <a:endParaRPr lang="en-US" altLang="ja-JP" sz="2000" dirty="0">
              <a:latin typeface="+mn-ea"/>
            </a:endParaRPr>
          </a:p>
          <a:p>
            <a:pPr marL="0" indent="0">
              <a:buNone/>
            </a:pPr>
            <a:r>
              <a:rPr lang="ja-JP" altLang="en-US" sz="2000" dirty="0">
                <a:latin typeface="+mn-ea"/>
              </a:rPr>
              <a:t>　</a:t>
            </a:r>
            <a:r>
              <a:rPr lang="en-US" altLang="ja-JP" sz="2000" dirty="0">
                <a:latin typeface="+mn-ea"/>
              </a:rPr>
              <a:t>AMI</a:t>
            </a:r>
            <a:r>
              <a:rPr lang="ja-JP" altLang="en-US" sz="2000" dirty="0">
                <a:latin typeface="+mn-ea"/>
              </a:rPr>
              <a:t>はアカウント間で共有可能であり、他のアカウント</a:t>
            </a:r>
            <a:r>
              <a:rPr lang="en-US" altLang="ja-JP" sz="2000" dirty="0">
                <a:latin typeface="+mn-ea"/>
              </a:rPr>
              <a:t>ID</a:t>
            </a:r>
            <a:r>
              <a:rPr lang="ja-JP" altLang="en-US" sz="2000" dirty="0">
                <a:latin typeface="+mn-ea"/>
              </a:rPr>
              <a:t>を指定して共有先のアカウントにて</a:t>
            </a:r>
            <a:r>
              <a:rPr lang="en-US" altLang="ja-JP" sz="2000" dirty="0">
                <a:latin typeface="+mn-ea"/>
              </a:rPr>
              <a:t>EC2</a:t>
            </a:r>
            <a:r>
              <a:rPr lang="ja-JP" altLang="en-US" sz="2000" dirty="0">
                <a:latin typeface="+mn-ea"/>
              </a:rPr>
              <a:t>インスタンスを起動できます。</a:t>
            </a:r>
            <a:endParaRPr lang="en-US" altLang="ja-JP" sz="2000" dirty="0">
              <a:latin typeface="+mn-ea"/>
            </a:endParaRPr>
          </a:p>
          <a:p>
            <a:pPr marL="0" indent="0">
              <a:buNone/>
            </a:pPr>
            <a:r>
              <a:rPr lang="ja-JP" altLang="en-US" sz="2000" dirty="0">
                <a:latin typeface="+mn-ea"/>
              </a:rPr>
              <a:t>　なお長期間使用しない</a:t>
            </a:r>
            <a:r>
              <a:rPr lang="en-US" altLang="ja-JP" sz="2000" dirty="0">
                <a:latin typeface="+mn-ea"/>
              </a:rPr>
              <a:t>EC2</a:t>
            </a:r>
            <a:r>
              <a:rPr lang="ja-JP" altLang="en-US" sz="2000" dirty="0">
                <a:latin typeface="+mn-ea"/>
              </a:rPr>
              <a:t>インスタンスは</a:t>
            </a:r>
            <a:r>
              <a:rPr lang="en-US" altLang="ja-JP" sz="2000" dirty="0">
                <a:latin typeface="+mn-ea"/>
              </a:rPr>
              <a:t>AMI</a:t>
            </a:r>
            <a:r>
              <a:rPr lang="ja-JP" altLang="en-US" sz="2000" dirty="0">
                <a:latin typeface="+mn-ea"/>
              </a:rPr>
              <a:t>を取得し、インスタンス自体を削除しておくことでコストを削減することが可能となります。</a:t>
            </a:r>
            <a:endParaRPr lang="en-US" altLang="ja-JP" sz="2000" dirty="0">
              <a:latin typeface="+mn-ea"/>
            </a:endParaRPr>
          </a:p>
          <a:p>
            <a:pPr marL="0" indent="0">
              <a:buNone/>
            </a:pPr>
            <a:endParaRPr lang="en-US" altLang="ja-JP" sz="2000" dirty="0">
              <a:latin typeface="+mn-ea"/>
            </a:endParaRPr>
          </a:p>
        </p:txBody>
      </p:sp>
    </p:spTree>
    <p:extLst>
      <p:ext uri="{BB962C8B-B14F-4D97-AF65-F5344CB8AC3E}">
        <p14:creationId xmlns:p14="http://schemas.microsoft.com/office/powerpoint/2010/main" val="441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Auto Scaling</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Auto Scaling</a:t>
            </a:r>
            <a:r>
              <a:rPr kumimoji="1" lang="ja-JP" altLang="en-US" sz="2000" dirty="0">
                <a:latin typeface="+mn-ea"/>
              </a:rPr>
              <a:t>とは</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Auto Scaling</a:t>
            </a:r>
            <a:r>
              <a:rPr lang="ja-JP" altLang="en-US" sz="2000" dirty="0">
                <a:latin typeface="+mn-ea"/>
              </a:rPr>
              <a:t>とは、インスタンスの負荷の</a:t>
            </a:r>
            <a:r>
              <a:rPr lang="ja-JP" altLang="en-US" sz="2000" b="1" u="sng" dirty="0">
                <a:latin typeface="+mn-ea"/>
              </a:rPr>
              <a:t>しきい値をあらかじめ設定</a:t>
            </a:r>
            <a:r>
              <a:rPr lang="ja-JP" altLang="en-US" sz="2000" dirty="0">
                <a:latin typeface="+mn-ea"/>
              </a:rPr>
              <a:t>することで、しきい値に達した際に自動的にクラウドサーバーの台数やスペックを増減させる機能のことです。</a:t>
            </a:r>
            <a:endParaRPr lang="en-US" altLang="ja-JP" sz="2000" dirty="0">
              <a:latin typeface="+mn-ea"/>
            </a:endParaRPr>
          </a:p>
          <a:p>
            <a:pPr marL="0" indent="0">
              <a:buNone/>
            </a:pPr>
            <a:r>
              <a:rPr kumimoji="1" lang="ja-JP" altLang="en-US" sz="2000" dirty="0">
                <a:latin typeface="+mn-ea"/>
              </a:rPr>
              <a:t>　</a:t>
            </a:r>
            <a:r>
              <a:rPr kumimoji="1" lang="en-US" altLang="ja-JP" sz="2000" b="1" u="sng" dirty="0">
                <a:latin typeface="+mn-ea"/>
              </a:rPr>
              <a:t>Auto Scaling</a:t>
            </a:r>
            <a:r>
              <a:rPr kumimoji="1" lang="ja-JP" altLang="en-US" sz="2000" b="1" u="sng" dirty="0">
                <a:latin typeface="+mn-ea"/>
              </a:rPr>
              <a:t>導入のメリット</a:t>
            </a:r>
            <a:r>
              <a:rPr kumimoji="1" lang="ja-JP" altLang="en-US" sz="2000" dirty="0">
                <a:latin typeface="+mn-ea"/>
              </a:rPr>
              <a:t>には以下のようなものがあります。</a:t>
            </a:r>
          </a:p>
          <a:p>
            <a:pPr marL="0" indent="0">
              <a:buNone/>
            </a:pPr>
            <a:r>
              <a:rPr kumimoji="1" lang="ja-JP" altLang="en-US" sz="2000" dirty="0">
                <a:latin typeface="+mn-ea"/>
              </a:rPr>
              <a:t>　・突発的なサーバー負荷にも耐えられるシステムの構築が可能</a:t>
            </a:r>
          </a:p>
          <a:p>
            <a:pPr marL="0" indent="0">
              <a:buNone/>
            </a:pPr>
            <a:r>
              <a:rPr kumimoji="1" lang="ja-JP" altLang="en-US" sz="2000" dirty="0">
                <a:latin typeface="+mn-ea"/>
              </a:rPr>
              <a:t>　・運用リスクを軽減できる</a:t>
            </a:r>
          </a:p>
          <a:p>
            <a:pPr marL="0" indent="0">
              <a:buNone/>
            </a:pPr>
            <a:r>
              <a:rPr kumimoji="1" lang="ja-JP" altLang="en-US" sz="2000" dirty="0">
                <a:latin typeface="+mn-ea"/>
              </a:rPr>
              <a:t>　・インフラの運用コストを最適化できる</a:t>
            </a:r>
            <a:endParaRPr kumimoji="1" lang="en-US" altLang="ja-JP" sz="2000" dirty="0">
              <a:latin typeface="+mn-ea"/>
            </a:endParaRPr>
          </a:p>
          <a:p>
            <a:pPr marL="0" indent="0">
              <a:buNone/>
            </a:pPr>
            <a:endParaRPr kumimoji="1" lang="en-US" altLang="ja-JP" sz="2000" dirty="0">
              <a:latin typeface="+mn-ea"/>
            </a:endParaRPr>
          </a:p>
          <a:p>
            <a:pPr marL="0" indent="0">
              <a:buNone/>
            </a:pPr>
            <a:r>
              <a:rPr lang="ja-JP" altLang="en-US" sz="2000" dirty="0">
                <a:latin typeface="+mn-ea"/>
              </a:rPr>
              <a:t>　</a:t>
            </a:r>
            <a:r>
              <a:rPr lang="en-US" altLang="ja-JP" sz="2000" dirty="0">
                <a:latin typeface="+mn-ea"/>
              </a:rPr>
              <a:t>Auto Scaling</a:t>
            </a:r>
            <a:r>
              <a:rPr lang="ja-JP" altLang="en-US" sz="2000" dirty="0">
                <a:latin typeface="+mn-ea"/>
              </a:rPr>
              <a:t>を活用する場合には、</a:t>
            </a:r>
            <a:r>
              <a:rPr lang="ja-JP" altLang="en-US" sz="2000" b="1" u="sng" dirty="0">
                <a:latin typeface="+mn-ea"/>
              </a:rPr>
              <a:t>インスタンスをステートレス化</a:t>
            </a:r>
            <a:r>
              <a:rPr lang="ja-JP" altLang="en-US" sz="2000" dirty="0">
                <a:latin typeface="+mn-ea"/>
              </a:rPr>
              <a:t>しておくか、ユーザーがどこまで操作したかを</a:t>
            </a:r>
            <a:r>
              <a:rPr lang="ja-JP" altLang="en-US" sz="2000" b="1" u="sng" dirty="0">
                <a:latin typeface="+mn-ea"/>
              </a:rPr>
              <a:t>サーバー間で共有する仕組み</a:t>
            </a:r>
            <a:r>
              <a:rPr lang="ja-JP" altLang="en-US" sz="2000" dirty="0">
                <a:latin typeface="+mn-ea"/>
              </a:rPr>
              <a:t>を用意しておく必要があります。</a:t>
            </a:r>
          </a:p>
        </p:txBody>
      </p:sp>
    </p:spTree>
    <p:extLst>
      <p:ext uri="{BB962C8B-B14F-4D97-AF65-F5344CB8AC3E}">
        <p14:creationId xmlns:p14="http://schemas.microsoft.com/office/powerpoint/2010/main" val="48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ja-JP" altLang="en-US" sz="4000" dirty="0">
                <a:latin typeface="+mn-ea"/>
              </a:rPr>
              <a:t>スケールアウトとスケールイン</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ja-JP" altLang="en-US" sz="2000" dirty="0">
                <a:latin typeface="+mn-ea"/>
              </a:rPr>
              <a:t>スケールアウトとスケールインとは</a:t>
            </a:r>
            <a:endParaRPr kumimoji="1" lang="en-US" altLang="ja-JP" sz="2000" dirty="0">
              <a:latin typeface="+mn-ea"/>
            </a:endParaRPr>
          </a:p>
          <a:p>
            <a:pPr marL="0" indent="0">
              <a:buNone/>
            </a:pPr>
            <a:r>
              <a:rPr kumimoji="1" lang="ja-JP" altLang="en-US" sz="2000" dirty="0">
                <a:latin typeface="+mn-ea"/>
              </a:rPr>
              <a:t>　スケールアウトとスケールインは、システムを構成する</a:t>
            </a:r>
            <a:r>
              <a:rPr kumimoji="1" lang="ja-JP" altLang="en-US" sz="2000" b="1" u="sng" dirty="0">
                <a:latin typeface="+mn-ea"/>
              </a:rPr>
              <a:t>サーバの台数を増減させる</a:t>
            </a:r>
            <a:r>
              <a:rPr kumimoji="1" lang="ja-JP" altLang="en-US" sz="2000" dirty="0">
                <a:latin typeface="+mn-ea"/>
              </a:rPr>
              <a:t>ことを示します。</a:t>
            </a:r>
            <a:endParaRPr kumimoji="1" lang="en-US" altLang="ja-JP" sz="2000" dirty="0">
              <a:latin typeface="+mn-ea"/>
            </a:endParaRPr>
          </a:p>
          <a:p>
            <a:pPr marL="0" indent="0">
              <a:buNone/>
            </a:pPr>
            <a:r>
              <a:rPr lang="ja-JP" altLang="en-US" sz="2000" dirty="0">
                <a:latin typeface="+mn-ea"/>
              </a:rPr>
              <a:t>　スケールアウトであればサーバの台数を増やし、スケールインであればサーバの台数を減らします。</a:t>
            </a:r>
            <a:endParaRPr lang="en-US" altLang="ja-JP" sz="2000" dirty="0">
              <a:latin typeface="+mn-ea"/>
            </a:endParaRPr>
          </a:p>
          <a:p>
            <a:pPr marL="0" indent="0">
              <a:buNone/>
            </a:pPr>
            <a:r>
              <a:rPr kumimoji="1" lang="ja-JP" altLang="en-US" sz="2000" dirty="0">
                <a:latin typeface="+mn-ea"/>
              </a:rPr>
              <a:t>　比較的単純な処理で、複数サーバー間でのデータ連携が多くなく、多数の処理を同時並行で行う必要があるシステムに向いています。</a:t>
            </a:r>
            <a:endParaRPr kumimoji="1" lang="en-US" altLang="ja-JP" sz="2000" dirty="0">
              <a:latin typeface="+mn-ea"/>
            </a:endParaRPr>
          </a:p>
          <a:p>
            <a:pPr marL="0" indent="0">
              <a:buNone/>
            </a:pPr>
            <a:endParaRPr lang="en-US" altLang="ja-JP" sz="2000" dirty="0">
              <a:latin typeface="+mn-ea"/>
            </a:endParaRPr>
          </a:p>
        </p:txBody>
      </p:sp>
      <p:grpSp>
        <p:nvGrpSpPr>
          <p:cNvPr id="9" name="グループ化 8">
            <a:extLst>
              <a:ext uri="{FF2B5EF4-FFF2-40B4-BE49-F238E27FC236}">
                <a16:creationId xmlns:a16="http://schemas.microsoft.com/office/drawing/2014/main" id="{F7213977-D1A1-21D6-6AF4-2BEF91FA8F73}"/>
              </a:ext>
            </a:extLst>
          </p:cNvPr>
          <p:cNvGrpSpPr/>
          <p:nvPr/>
        </p:nvGrpSpPr>
        <p:grpSpPr>
          <a:xfrm>
            <a:off x="3743325" y="3688689"/>
            <a:ext cx="4705350" cy="2804185"/>
            <a:chOff x="3819525" y="3688689"/>
            <a:chExt cx="4705350" cy="2804185"/>
          </a:xfrm>
        </p:grpSpPr>
        <p:sp>
          <p:nvSpPr>
            <p:cNvPr id="4" name="正方形/長方形 3">
              <a:extLst>
                <a:ext uri="{FF2B5EF4-FFF2-40B4-BE49-F238E27FC236}">
                  <a16:creationId xmlns:a16="http://schemas.microsoft.com/office/drawing/2014/main" id="{8BF717CF-86B6-EC5C-77C2-E72AF8A92DAD}"/>
                </a:ext>
              </a:extLst>
            </p:cNvPr>
            <p:cNvSpPr/>
            <p:nvPr/>
          </p:nvSpPr>
          <p:spPr>
            <a:xfrm>
              <a:off x="3819525" y="3688689"/>
              <a:ext cx="1562100" cy="2804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仮想マシン</a:t>
              </a:r>
              <a:endParaRPr kumimoji="1" lang="en-US" altLang="ja-JP" dirty="0"/>
            </a:p>
            <a:p>
              <a:pPr algn="ctr"/>
              <a:r>
                <a:rPr kumimoji="1" lang="en-US" altLang="ja-JP" dirty="0"/>
                <a:t>1</a:t>
              </a:r>
              <a:r>
                <a:rPr kumimoji="1" lang="ja-JP" altLang="en-US" dirty="0"/>
                <a:t>台目</a:t>
              </a:r>
            </a:p>
          </p:txBody>
        </p:sp>
        <p:sp>
          <p:nvSpPr>
            <p:cNvPr id="5" name="正方形/長方形 4">
              <a:extLst>
                <a:ext uri="{FF2B5EF4-FFF2-40B4-BE49-F238E27FC236}">
                  <a16:creationId xmlns:a16="http://schemas.microsoft.com/office/drawing/2014/main" id="{787A6EAC-6315-106D-EAE8-37C5BC73E39F}"/>
                </a:ext>
              </a:extLst>
            </p:cNvPr>
            <p:cNvSpPr/>
            <p:nvPr/>
          </p:nvSpPr>
          <p:spPr>
            <a:xfrm>
              <a:off x="5391150" y="3688689"/>
              <a:ext cx="1562100" cy="280418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solidFill>
                  <a:schemeClr val="tx1"/>
                </a:solidFill>
              </a:endParaRPr>
            </a:p>
            <a:p>
              <a:pPr algn="ctr"/>
              <a:r>
                <a:rPr kumimoji="1" lang="en-US" altLang="ja-JP" dirty="0">
                  <a:solidFill>
                    <a:schemeClr val="tx1"/>
                  </a:solidFill>
                </a:rPr>
                <a:t>2</a:t>
              </a:r>
              <a:r>
                <a:rPr kumimoji="1" lang="ja-JP" altLang="en-US" dirty="0">
                  <a:solidFill>
                    <a:schemeClr val="tx1"/>
                  </a:solidFill>
                </a:rPr>
                <a:t>台目</a:t>
              </a:r>
            </a:p>
          </p:txBody>
        </p:sp>
        <p:sp>
          <p:nvSpPr>
            <p:cNvPr id="6" name="正方形/長方形 5">
              <a:extLst>
                <a:ext uri="{FF2B5EF4-FFF2-40B4-BE49-F238E27FC236}">
                  <a16:creationId xmlns:a16="http://schemas.microsoft.com/office/drawing/2014/main" id="{9F8B4247-8CC9-DFB4-99D1-868118AFF129}"/>
                </a:ext>
              </a:extLst>
            </p:cNvPr>
            <p:cNvSpPr/>
            <p:nvPr/>
          </p:nvSpPr>
          <p:spPr>
            <a:xfrm>
              <a:off x="6962775" y="3688689"/>
              <a:ext cx="1562100" cy="28041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solidFill>
                  <a:schemeClr val="tx1"/>
                </a:solidFill>
              </a:endParaRPr>
            </a:p>
            <a:p>
              <a:pPr algn="ctr"/>
              <a:r>
                <a:rPr lang="en-US" altLang="ja-JP" dirty="0">
                  <a:solidFill>
                    <a:schemeClr val="tx1"/>
                  </a:solidFill>
                </a:rPr>
                <a:t>3</a:t>
              </a:r>
              <a:r>
                <a:rPr lang="ja-JP" altLang="en-US" dirty="0">
                  <a:solidFill>
                    <a:schemeClr val="tx1"/>
                  </a:solidFill>
                </a:rPr>
                <a:t>台目</a:t>
              </a:r>
              <a:endParaRPr kumimoji="1" lang="ja-JP" altLang="en-US" dirty="0">
                <a:solidFill>
                  <a:schemeClr val="tx1"/>
                </a:solidFill>
              </a:endParaRPr>
            </a:p>
          </p:txBody>
        </p:sp>
        <p:sp>
          <p:nvSpPr>
            <p:cNvPr id="7" name="矢印: 右 6">
              <a:extLst>
                <a:ext uri="{FF2B5EF4-FFF2-40B4-BE49-F238E27FC236}">
                  <a16:creationId xmlns:a16="http://schemas.microsoft.com/office/drawing/2014/main" id="{C7143558-73AE-0DC8-7D6B-E1FE5A8C2DC6}"/>
                </a:ext>
              </a:extLst>
            </p:cNvPr>
            <p:cNvSpPr/>
            <p:nvPr/>
          </p:nvSpPr>
          <p:spPr>
            <a:xfrm>
              <a:off x="5391150" y="3724275"/>
              <a:ext cx="3133725" cy="657225"/>
            </a:xfrm>
            <a:prstGeom prst="rightArrow">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スケールアウト</a:t>
              </a:r>
            </a:p>
          </p:txBody>
        </p:sp>
        <p:sp>
          <p:nvSpPr>
            <p:cNvPr id="8" name="矢印: 左 7">
              <a:extLst>
                <a:ext uri="{FF2B5EF4-FFF2-40B4-BE49-F238E27FC236}">
                  <a16:creationId xmlns:a16="http://schemas.microsoft.com/office/drawing/2014/main" id="{944BC5C0-372A-BE0D-0FB1-9650AAED0E91}"/>
                </a:ext>
              </a:extLst>
            </p:cNvPr>
            <p:cNvSpPr/>
            <p:nvPr/>
          </p:nvSpPr>
          <p:spPr>
            <a:xfrm>
              <a:off x="5391150" y="5829300"/>
              <a:ext cx="3133725" cy="638175"/>
            </a:xfrm>
            <a:prstGeom prst="leftArrow">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スケールイン</a:t>
              </a:r>
            </a:p>
          </p:txBody>
        </p:sp>
      </p:grpSp>
    </p:spTree>
    <p:extLst>
      <p:ext uri="{BB962C8B-B14F-4D97-AF65-F5344CB8AC3E}">
        <p14:creationId xmlns:p14="http://schemas.microsoft.com/office/powerpoint/2010/main" val="8629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ja-JP" altLang="en-US" sz="4000" dirty="0">
                <a:latin typeface="+mn-ea"/>
              </a:rPr>
              <a:t>スケールアップとスケールダウン</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ja-JP" altLang="en-US" sz="2000" dirty="0">
                <a:latin typeface="+mn-ea"/>
              </a:rPr>
              <a:t>スケールアップとスケールダウンとは</a:t>
            </a:r>
            <a:endParaRPr kumimoji="1" lang="en-US" altLang="ja-JP" sz="2000" dirty="0">
              <a:latin typeface="+mn-ea"/>
            </a:endParaRPr>
          </a:p>
          <a:p>
            <a:pPr marL="0" indent="0">
              <a:buNone/>
            </a:pPr>
            <a:r>
              <a:rPr kumimoji="1" lang="ja-JP" altLang="en-US" sz="2000" dirty="0">
                <a:latin typeface="+mn-ea"/>
              </a:rPr>
              <a:t>　スケールアップとスケールダウンは、システムを構成する</a:t>
            </a:r>
            <a:r>
              <a:rPr kumimoji="1" lang="ja-JP" altLang="en-US" sz="2000" b="1" u="sng" dirty="0">
                <a:latin typeface="+mn-ea"/>
              </a:rPr>
              <a:t>サーバのスペック（</a:t>
            </a:r>
            <a:r>
              <a:rPr kumimoji="1" lang="en-US" altLang="ja-JP" sz="2000" b="1" u="sng" dirty="0">
                <a:latin typeface="+mn-ea"/>
              </a:rPr>
              <a:t>CPU</a:t>
            </a:r>
            <a:r>
              <a:rPr kumimoji="1" lang="ja-JP" altLang="en-US" sz="2000" b="1" u="sng" dirty="0">
                <a:latin typeface="+mn-ea"/>
              </a:rPr>
              <a:t>の</a:t>
            </a:r>
            <a:r>
              <a:rPr kumimoji="1" lang="en-US" altLang="ja-JP" sz="2000" b="1" u="sng" dirty="0">
                <a:latin typeface="+mn-ea"/>
              </a:rPr>
              <a:t>Core</a:t>
            </a:r>
            <a:r>
              <a:rPr kumimoji="1" lang="ja-JP" altLang="en-US" sz="2000" b="1" u="sng" dirty="0">
                <a:latin typeface="+mn-ea"/>
              </a:rPr>
              <a:t>数、メモリサイズ等）を増減させる</a:t>
            </a:r>
            <a:r>
              <a:rPr kumimoji="1" lang="ja-JP" altLang="en-US" sz="2000" dirty="0">
                <a:latin typeface="+mn-ea"/>
              </a:rPr>
              <a:t>ことを示します。</a:t>
            </a:r>
            <a:endParaRPr kumimoji="1" lang="en-US" altLang="ja-JP" sz="2000" dirty="0">
              <a:latin typeface="+mn-ea"/>
            </a:endParaRPr>
          </a:p>
          <a:p>
            <a:pPr marL="0" indent="0">
              <a:buNone/>
            </a:pPr>
            <a:r>
              <a:rPr lang="ja-JP" altLang="en-US" sz="2000" dirty="0">
                <a:latin typeface="+mn-ea"/>
              </a:rPr>
              <a:t>　スケールアップであればサーバのスペックを増やし、スケールダウンであればサーバのスペックを減らします。</a:t>
            </a:r>
            <a:endParaRPr lang="en-US" altLang="ja-JP" sz="2000" dirty="0">
              <a:latin typeface="+mn-ea"/>
            </a:endParaRPr>
          </a:p>
          <a:p>
            <a:pPr marL="0" indent="0">
              <a:buNone/>
            </a:pPr>
            <a:r>
              <a:rPr kumimoji="1" lang="ja-JP" altLang="en-US" sz="2000" dirty="0">
                <a:latin typeface="+mn-ea"/>
              </a:rPr>
              <a:t>　複数サーバーが同期して動くようなサーバー間データ連携があり、データの整合性に高い信頼性を求められるシステムに向いています。</a:t>
            </a:r>
            <a:endParaRPr lang="en-US" altLang="ja-JP" sz="2000" dirty="0">
              <a:latin typeface="+mn-ea"/>
            </a:endParaRPr>
          </a:p>
        </p:txBody>
      </p:sp>
      <p:grpSp>
        <p:nvGrpSpPr>
          <p:cNvPr id="10" name="グループ化 9">
            <a:extLst>
              <a:ext uri="{FF2B5EF4-FFF2-40B4-BE49-F238E27FC236}">
                <a16:creationId xmlns:a16="http://schemas.microsoft.com/office/drawing/2014/main" id="{D0CBF8F8-C68A-AE49-CF36-A9A27A4098EB}"/>
              </a:ext>
            </a:extLst>
          </p:cNvPr>
          <p:cNvGrpSpPr/>
          <p:nvPr/>
        </p:nvGrpSpPr>
        <p:grpSpPr>
          <a:xfrm>
            <a:off x="3743324" y="3724275"/>
            <a:ext cx="4562475" cy="2768599"/>
            <a:chOff x="3819525" y="3724275"/>
            <a:chExt cx="2952750" cy="2768599"/>
          </a:xfrm>
        </p:grpSpPr>
        <p:sp>
          <p:nvSpPr>
            <p:cNvPr id="13" name="正方形/長方形 12">
              <a:extLst>
                <a:ext uri="{FF2B5EF4-FFF2-40B4-BE49-F238E27FC236}">
                  <a16:creationId xmlns:a16="http://schemas.microsoft.com/office/drawing/2014/main" id="{11779335-A291-958E-1DF6-682D13396B01}"/>
                </a:ext>
              </a:extLst>
            </p:cNvPr>
            <p:cNvSpPr/>
            <p:nvPr/>
          </p:nvSpPr>
          <p:spPr>
            <a:xfrm>
              <a:off x="3819525" y="3724275"/>
              <a:ext cx="2952750" cy="276859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CPU4Core/</a:t>
              </a:r>
            </a:p>
            <a:p>
              <a:pPr algn="ctr"/>
              <a:r>
                <a:rPr kumimoji="1" lang="en-US" altLang="ja-JP" dirty="0">
                  <a:solidFill>
                    <a:schemeClr val="tx1"/>
                  </a:solidFill>
                </a:rPr>
                <a:t>Mem8GB</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22511ABB-0839-FCFF-FFA1-2D4655635F12}"/>
                </a:ext>
              </a:extLst>
            </p:cNvPr>
            <p:cNvSpPr/>
            <p:nvPr/>
          </p:nvSpPr>
          <p:spPr>
            <a:xfrm>
              <a:off x="3819525" y="4381500"/>
              <a:ext cx="2352675" cy="211137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rPr>
                <a:t>CPU2Core/</a:t>
              </a:r>
            </a:p>
            <a:p>
              <a:pPr algn="ctr"/>
              <a:r>
                <a:rPr kumimoji="1" lang="en-US" altLang="ja-JP" dirty="0">
                  <a:solidFill>
                    <a:schemeClr val="tx1"/>
                  </a:solidFill>
                </a:rPr>
                <a:t>Mem4GB</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CFFB702D-C7B7-40DB-3AAD-EFAECE1C940F}"/>
                </a:ext>
              </a:extLst>
            </p:cNvPr>
            <p:cNvSpPr/>
            <p:nvPr/>
          </p:nvSpPr>
          <p:spPr>
            <a:xfrm>
              <a:off x="3819525" y="5086350"/>
              <a:ext cx="1562100" cy="1406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CPU1Core/</a:t>
              </a:r>
            </a:p>
            <a:p>
              <a:pPr algn="ctr"/>
              <a:r>
                <a:rPr kumimoji="1" lang="en-US" altLang="ja-JP" dirty="0"/>
                <a:t>Mem2GB</a:t>
              </a:r>
              <a:endParaRPr kumimoji="1" lang="ja-JP" altLang="en-US" dirty="0"/>
            </a:p>
          </p:txBody>
        </p:sp>
      </p:grpSp>
      <p:sp>
        <p:nvSpPr>
          <p:cNvPr id="16" name="矢印: 右 15">
            <a:extLst>
              <a:ext uri="{FF2B5EF4-FFF2-40B4-BE49-F238E27FC236}">
                <a16:creationId xmlns:a16="http://schemas.microsoft.com/office/drawing/2014/main" id="{CC8814D5-2E18-BC76-77A2-5FC776ECCBCB}"/>
              </a:ext>
            </a:extLst>
          </p:cNvPr>
          <p:cNvSpPr/>
          <p:nvPr/>
        </p:nvSpPr>
        <p:spPr>
          <a:xfrm>
            <a:off x="6157020" y="5076825"/>
            <a:ext cx="2148779" cy="657225"/>
          </a:xfrm>
          <a:prstGeom prst="rightArrow">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スケールアップ</a:t>
            </a:r>
          </a:p>
        </p:txBody>
      </p:sp>
      <p:sp>
        <p:nvSpPr>
          <p:cNvPr id="17" name="矢印: 左 16">
            <a:extLst>
              <a:ext uri="{FF2B5EF4-FFF2-40B4-BE49-F238E27FC236}">
                <a16:creationId xmlns:a16="http://schemas.microsoft.com/office/drawing/2014/main" id="{25929E75-F115-AC5F-1E2B-B814950FF728}"/>
              </a:ext>
            </a:extLst>
          </p:cNvPr>
          <p:cNvSpPr/>
          <p:nvPr/>
        </p:nvSpPr>
        <p:spPr>
          <a:xfrm>
            <a:off x="6157020" y="5829300"/>
            <a:ext cx="2148779" cy="638175"/>
          </a:xfrm>
          <a:prstGeom prst="leftArrow">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スケールダウン</a:t>
            </a:r>
          </a:p>
        </p:txBody>
      </p:sp>
    </p:spTree>
    <p:extLst>
      <p:ext uri="{BB962C8B-B14F-4D97-AF65-F5344CB8AC3E}">
        <p14:creationId xmlns:p14="http://schemas.microsoft.com/office/powerpoint/2010/main" val="1634031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Lambda</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Lambda</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Lambda</a:t>
            </a:r>
            <a:r>
              <a:rPr kumimoji="1" lang="ja-JP" altLang="en-US" sz="2000" dirty="0">
                <a:latin typeface="+mn-ea"/>
              </a:rPr>
              <a:t>は</a:t>
            </a:r>
            <a:r>
              <a:rPr kumimoji="1" lang="ja-JP" altLang="en-US" sz="2000" b="1" dirty="0">
                <a:latin typeface="+mn-ea"/>
              </a:rPr>
              <a:t>サーバレスの</a:t>
            </a:r>
            <a:r>
              <a:rPr kumimoji="1" lang="en-US" altLang="ja-JP" sz="2000" b="1" dirty="0" err="1">
                <a:latin typeface="+mn-ea"/>
              </a:rPr>
              <a:t>FaaS</a:t>
            </a:r>
            <a:r>
              <a:rPr kumimoji="1" lang="en-US" altLang="ja-JP" sz="2000" b="1" dirty="0">
                <a:latin typeface="+mn-ea"/>
              </a:rPr>
              <a:t>(Function as a Service)</a:t>
            </a:r>
            <a:r>
              <a:rPr kumimoji="1" lang="ja-JP" altLang="en-US" sz="2000" dirty="0">
                <a:latin typeface="+mn-ea"/>
              </a:rPr>
              <a:t>で、</a:t>
            </a:r>
            <a:r>
              <a:rPr lang="ja-JP" altLang="en-US" sz="2000" dirty="0">
                <a:latin typeface="+mn-ea"/>
              </a:rPr>
              <a:t>クラウド上にプログラムを</a:t>
            </a:r>
            <a:endParaRPr lang="en-US" altLang="ja-JP" sz="2000" dirty="0">
              <a:latin typeface="+mn-ea"/>
            </a:endParaRPr>
          </a:p>
          <a:p>
            <a:pPr marL="0" indent="0">
              <a:buNone/>
            </a:pPr>
            <a:r>
              <a:rPr lang="ja-JP" altLang="en-US" sz="2000" dirty="0">
                <a:latin typeface="+mn-ea"/>
              </a:rPr>
              <a:t>定義し、インターネットを通じて実行できるサービスです。</a:t>
            </a:r>
            <a:endParaRPr lang="en-US" altLang="ja-JP" sz="2000" dirty="0">
              <a:latin typeface="+mn-ea"/>
            </a:endParaRPr>
          </a:p>
          <a:p>
            <a:pPr marL="0" indent="0">
              <a:buNone/>
            </a:pPr>
            <a:endParaRPr lang="en-US" altLang="ja-JP" sz="2000" dirty="0">
              <a:latin typeface="+mn-ea"/>
            </a:endParaRPr>
          </a:p>
          <a:p>
            <a:pPr marL="0" indent="0">
              <a:buNone/>
            </a:pPr>
            <a:r>
              <a:rPr lang="ja-JP" altLang="en-US" sz="2000" dirty="0">
                <a:latin typeface="+mn-ea"/>
              </a:rPr>
              <a:t>　</a:t>
            </a:r>
            <a:r>
              <a:rPr lang="en-US" altLang="ja-JP" sz="2000" dirty="0">
                <a:latin typeface="+mn-ea"/>
              </a:rPr>
              <a:t>Lambda</a:t>
            </a:r>
            <a:r>
              <a:rPr lang="ja-JP" altLang="en-US" sz="2000" dirty="0">
                <a:latin typeface="+mn-ea"/>
              </a:rPr>
              <a:t>には以下のようなメリットがあります。</a:t>
            </a:r>
            <a:endParaRPr lang="en-US" altLang="ja-JP" sz="2000" dirty="0">
              <a:latin typeface="+mn-ea"/>
            </a:endParaRPr>
          </a:p>
          <a:p>
            <a:pPr marL="0" indent="0">
              <a:buNone/>
            </a:pPr>
            <a:r>
              <a:rPr lang="ja-JP" altLang="en-US" sz="2000" dirty="0">
                <a:latin typeface="+mn-ea"/>
              </a:rPr>
              <a:t>　・コストが低い。</a:t>
            </a:r>
          </a:p>
          <a:p>
            <a:pPr marL="0" indent="0">
              <a:buNone/>
            </a:pPr>
            <a:r>
              <a:rPr lang="ja-JP" altLang="en-US" sz="2000" dirty="0">
                <a:latin typeface="+mn-ea"/>
              </a:rPr>
              <a:t>　・準備したコードを実行するだけのため高速で開発が可能。</a:t>
            </a:r>
          </a:p>
          <a:p>
            <a:pPr marL="0" indent="0">
              <a:buNone/>
            </a:pPr>
            <a:r>
              <a:rPr lang="ja-JP" altLang="en-US" sz="2000" dirty="0">
                <a:latin typeface="+mn-ea"/>
              </a:rPr>
              <a:t>　・サーバの保守・運用が不要。</a:t>
            </a:r>
          </a:p>
          <a:p>
            <a:pPr marL="0" indent="0">
              <a:buNone/>
            </a:pPr>
            <a:r>
              <a:rPr lang="ja-JP" altLang="en-US" sz="2000" dirty="0">
                <a:latin typeface="+mn-ea"/>
              </a:rPr>
              <a:t>　・</a:t>
            </a:r>
            <a:r>
              <a:rPr lang="en-US" altLang="ja-JP" sz="2000" dirty="0">
                <a:latin typeface="+mn-ea"/>
              </a:rPr>
              <a:t>AWS</a:t>
            </a:r>
            <a:r>
              <a:rPr lang="ja-JP" altLang="en-US" sz="2000" dirty="0">
                <a:latin typeface="+mn-ea"/>
              </a:rPr>
              <a:t>のサービス間を疎結合可能。</a:t>
            </a:r>
          </a:p>
          <a:p>
            <a:pPr marL="0" indent="0">
              <a:buNone/>
            </a:pPr>
            <a:r>
              <a:rPr lang="ja-JP" altLang="en-US" sz="2000" dirty="0">
                <a:latin typeface="+mn-ea"/>
              </a:rPr>
              <a:t>　・疎結合で障害が起きても影響を極小化可能。</a:t>
            </a:r>
          </a:p>
          <a:p>
            <a:pPr marL="0" indent="0">
              <a:buNone/>
            </a:pPr>
            <a:r>
              <a:rPr lang="ja-JP" altLang="en-US" sz="2000" dirty="0">
                <a:latin typeface="+mn-ea"/>
              </a:rPr>
              <a:t>　・実行トリガーとなる関数が多く</a:t>
            </a:r>
            <a:r>
              <a:rPr lang="en-US" altLang="ja-JP" sz="2000" dirty="0">
                <a:latin typeface="+mn-ea"/>
              </a:rPr>
              <a:t>SNS</a:t>
            </a:r>
            <a:r>
              <a:rPr lang="ja-JP" altLang="en-US" sz="2000" dirty="0">
                <a:latin typeface="+mn-ea"/>
              </a:rPr>
              <a:t>、</a:t>
            </a:r>
            <a:r>
              <a:rPr lang="en-US" altLang="ja-JP" sz="2000" dirty="0" err="1">
                <a:latin typeface="+mn-ea"/>
              </a:rPr>
              <a:t>DataDog</a:t>
            </a:r>
            <a:r>
              <a:rPr lang="ja-JP" altLang="en-US" sz="2000" dirty="0">
                <a:latin typeface="+mn-ea"/>
              </a:rPr>
              <a:t>（監視サービス）と連携可能。</a:t>
            </a:r>
          </a:p>
          <a:p>
            <a:pPr marL="0" indent="0">
              <a:buNone/>
            </a:pPr>
            <a:r>
              <a:rPr lang="ja-JP" altLang="en-US" sz="2000" dirty="0">
                <a:latin typeface="+mn-ea"/>
              </a:rPr>
              <a:t>　・選択できるプログラミング言語が豊富。</a:t>
            </a:r>
          </a:p>
        </p:txBody>
      </p:sp>
    </p:spTree>
    <p:extLst>
      <p:ext uri="{BB962C8B-B14F-4D97-AF65-F5344CB8AC3E}">
        <p14:creationId xmlns:p14="http://schemas.microsoft.com/office/powerpoint/2010/main" val="156566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a:t>
            </a:r>
            <a:r>
              <a:rPr lang="ja-JP" altLang="en-US" dirty="0"/>
              <a:t>ストレージサービス</a:t>
            </a:r>
            <a:endParaRPr kumimoji="1" lang="ja-JP" altLang="en-US" dirty="0"/>
          </a:p>
        </p:txBody>
      </p:sp>
    </p:spTree>
    <p:extLst>
      <p:ext uri="{BB962C8B-B14F-4D97-AF65-F5344CB8AC3E}">
        <p14:creationId xmlns:p14="http://schemas.microsoft.com/office/powerpoint/2010/main" val="118522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EBS</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EBS</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EBS</a:t>
            </a:r>
            <a:r>
              <a:rPr kumimoji="1" lang="ja-JP" altLang="en-US" sz="2000" dirty="0">
                <a:latin typeface="+mn-ea"/>
              </a:rPr>
              <a:t>は</a:t>
            </a:r>
            <a:r>
              <a:rPr kumimoji="1" lang="en-US" altLang="ja-JP" sz="2000" b="1" u="sng" dirty="0">
                <a:latin typeface="+mn-ea"/>
              </a:rPr>
              <a:t>Elastic Block Store</a:t>
            </a:r>
            <a:r>
              <a:rPr kumimoji="1" lang="ja-JP" altLang="en-US" sz="2000" b="1" u="sng" dirty="0">
                <a:latin typeface="+mn-ea"/>
              </a:rPr>
              <a:t>の略</a:t>
            </a:r>
            <a:r>
              <a:rPr kumimoji="1" lang="ja-JP" altLang="en-US" sz="2000" dirty="0">
                <a:latin typeface="+mn-ea"/>
              </a:rPr>
              <a:t>でデータベースや、エンタープライズアプリケーション、コンテナ化されたアプリケーションなど、多くのサービス向けに提供されたストレージサービスです。</a:t>
            </a:r>
            <a:endParaRPr kumimoji="1" lang="en-US" altLang="ja-JP" sz="2000" dirty="0">
              <a:latin typeface="+mn-ea"/>
            </a:endParaRPr>
          </a:p>
          <a:p>
            <a:pPr marL="0" indent="0">
              <a:buNone/>
            </a:pPr>
            <a:r>
              <a:rPr kumimoji="1" lang="ja-JP" altLang="en-US" sz="2000" dirty="0">
                <a:latin typeface="+mn-ea"/>
              </a:rPr>
              <a:t>　アベイラビリティゾーン内の複数のサーバーで自動的にレプリケート（複製）されます。</a:t>
            </a:r>
            <a:endParaRPr kumimoji="1" lang="en-US" altLang="ja-JP" sz="2000" dirty="0">
              <a:latin typeface="+mn-ea"/>
            </a:endParaRPr>
          </a:p>
          <a:p>
            <a:pPr marL="0" indent="0">
              <a:buNone/>
            </a:pP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EBS</a:t>
            </a:r>
            <a:r>
              <a:rPr kumimoji="1" lang="ja-JP" altLang="en-US" sz="2000" dirty="0">
                <a:latin typeface="+mn-ea"/>
              </a:rPr>
              <a:t>には主に以下のような特徴があります。</a:t>
            </a:r>
            <a:endParaRPr lang="en-US" altLang="ja-JP" sz="2000" dirty="0">
              <a:latin typeface="+mn-ea"/>
            </a:endParaRPr>
          </a:p>
          <a:p>
            <a:pPr marL="0" indent="0">
              <a:buNone/>
            </a:pPr>
            <a:r>
              <a:rPr kumimoji="1" lang="ja-JP" altLang="en-US" sz="2000" dirty="0">
                <a:latin typeface="+mn-ea"/>
              </a:rPr>
              <a:t>　・</a:t>
            </a:r>
            <a:r>
              <a:rPr kumimoji="1" lang="en-US" altLang="ja-JP" sz="2000" dirty="0">
                <a:latin typeface="+mn-ea"/>
              </a:rPr>
              <a:t>SSD</a:t>
            </a:r>
            <a:r>
              <a:rPr kumimoji="1" lang="ja-JP" altLang="en-US" sz="2000" dirty="0">
                <a:latin typeface="+mn-ea"/>
              </a:rPr>
              <a:t>タイプと</a:t>
            </a:r>
            <a:r>
              <a:rPr kumimoji="1" lang="en-US" altLang="ja-JP" sz="2000" dirty="0">
                <a:latin typeface="+mn-ea"/>
              </a:rPr>
              <a:t>HDD</a:t>
            </a:r>
            <a:r>
              <a:rPr kumimoji="1" lang="ja-JP" altLang="en-US" sz="2000" dirty="0">
                <a:latin typeface="+mn-ea"/>
              </a:rPr>
              <a:t>タイプの</a:t>
            </a:r>
            <a:r>
              <a:rPr kumimoji="1" lang="en-US" altLang="ja-JP" sz="2000" dirty="0">
                <a:latin typeface="+mn-ea"/>
              </a:rPr>
              <a:t>2</a:t>
            </a:r>
            <a:r>
              <a:rPr kumimoji="1" lang="ja-JP" altLang="en-US" sz="2000" dirty="0">
                <a:latin typeface="+mn-ea"/>
              </a:rPr>
              <a:t>種類のディスクタイプが存在している。</a:t>
            </a:r>
          </a:p>
          <a:p>
            <a:pPr marL="0" indent="0">
              <a:buNone/>
            </a:pPr>
            <a:r>
              <a:rPr lang="ja-JP" altLang="en-US" sz="2000" dirty="0">
                <a:latin typeface="+mn-ea"/>
              </a:rPr>
              <a:t>　・データの耐久性が高く年間故障率（</a:t>
            </a:r>
            <a:r>
              <a:rPr lang="en-US" altLang="ja-JP" sz="2000" dirty="0">
                <a:latin typeface="+mn-ea"/>
              </a:rPr>
              <a:t>AFR</a:t>
            </a:r>
            <a:r>
              <a:rPr lang="ja-JP" altLang="en-US" sz="2000" dirty="0">
                <a:latin typeface="+mn-ea"/>
              </a:rPr>
              <a:t>）が</a:t>
            </a:r>
            <a:r>
              <a:rPr lang="en-US" altLang="ja-JP" sz="2000" dirty="0">
                <a:latin typeface="+mn-ea"/>
              </a:rPr>
              <a:t>0.1%</a:t>
            </a:r>
            <a:r>
              <a:rPr lang="ja-JP" altLang="en-US" sz="2000" dirty="0">
                <a:latin typeface="+mn-ea"/>
              </a:rPr>
              <a:t>～</a:t>
            </a:r>
            <a:r>
              <a:rPr lang="en-US" altLang="ja-JP" sz="2000" dirty="0">
                <a:latin typeface="+mn-ea"/>
              </a:rPr>
              <a:t>0.2%</a:t>
            </a:r>
            <a:r>
              <a:rPr lang="ja-JP" altLang="en-US" sz="2000" dirty="0">
                <a:latin typeface="+mn-ea"/>
              </a:rPr>
              <a:t>になるように設計されている。</a:t>
            </a:r>
            <a:endParaRPr lang="en-US" altLang="ja-JP" sz="2000" dirty="0">
              <a:latin typeface="+mn-ea"/>
            </a:endParaRPr>
          </a:p>
          <a:p>
            <a:pPr marL="0" indent="0">
              <a:buNone/>
            </a:pPr>
            <a:r>
              <a:rPr lang="ja-JP" altLang="en-US" sz="2000" dirty="0">
                <a:latin typeface="+mn-ea"/>
              </a:rPr>
              <a:t>　・データのポイントインタイムスナップショットを</a:t>
            </a:r>
            <a:r>
              <a:rPr lang="en-US" altLang="ja-JP" sz="2000" dirty="0">
                <a:latin typeface="+mn-ea"/>
              </a:rPr>
              <a:t>Amazon S3</a:t>
            </a:r>
            <a:r>
              <a:rPr lang="ja-JP" altLang="en-US" sz="2000" dirty="0">
                <a:latin typeface="+mn-ea"/>
              </a:rPr>
              <a:t>に保存する機能が用意</a:t>
            </a:r>
            <a:endParaRPr lang="en-US" altLang="ja-JP" sz="2000" dirty="0">
              <a:latin typeface="+mn-ea"/>
            </a:endParaRPr>
          </a:p>
          <a:p>
            <a:pPr marL="0" indent="0">
              <a:buNone/>
            </a:pPr>
            <a:r>
              <a:rPr lang="ja-JP" altLang="en-US" sz="2000" dirty="0">
                <a:latin typeface="+mn-ea"/>
              </a:rPr>
              <a:t>　　されている。</a:t>
            </a:r>
            <a:endParaRPr lang="en-US" altLang="ja-JP" sz="2000" dirty="0">
              <a:latin typeface="+mn-ea"/>
            </a:endParaRPr>
          </a:p>
          <a:p>
            <a:pPr marL="0" indent="0">
              <a:buNone/>
            </a:pPr>
            <a:r>
              <a:rPr lang="ja-JP" altLang="en-US" sz="2000" dirty="0">
                <a:latin typeface="+mn-ea"/>
              </a:rPr>
              <a:t>　・</a:t>
            </a:r>
            <a:r>
              <a:rPr lang="en-US" altLang="ja-JP" sz="2000" dirty="0">
                <a:latin typeface="+mn-ea"/>
              </a:rPr>
              <a:t>EBS</a:t>
            </a:r>
            <a:r>
              <a:rPr lang="ja-JP" altLang="en-US" sz="2000" dirty="0">
                <a:latin typeface="+mn-ea"/>
              </a:rPr>
              <a:t>データボリューム、ブートボリューム、およびスナップショットの暗号化を提供</a:t>
            </a:r>
            <a:endParaRPr lang="en-US" altLang="ja-JP" sz="2000" dirty="0">
              <a:latin typeface="+mn-ea"/>
            </a:endParaRPr>
          </a:p>
          <a:p>
            <a:pPr marL="0" indent="0">
              <a:buNone/>
            </a:pPr>
            <a:r>
              <a:rPr lang="ja-JP" altLang="en-US" sz="2000" dirty="0">
                <a:latin typeface="+mn-ea"/>
              </a:rPr>
              <a:t>　　されている。</a:t>
            </a:r>
            <a:endParaRPr lang="en-US" altLang="ja-JP" sz="2000" dirty="0">
              <a:latin typeface="+mn-ea"/>
            </a:endParaRPr>
          </a:p>
        </p:txBody>
      </p:sp>
    </p:spTree>
    <p:extLst>
      <p:ext uri="{BB962C8B-B14F-4D97-AF65-F5344CB8AC3E}">
        <p14:creationId xmlns:p14="http://schemas.microsoft.com/office/powerpoint/2010/main" val="218384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S3</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S3</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S3</a:t>
            </a:r>
            <a:r>
              <a:rPr kumimoji="1" lang="ja-JP" altLang="en-US" sz="2000" dirty="0">
                <a:latin typeface="+mn-ea"/>
              </a:rPr>
              <a:t>はデータを格納・管理できる</a:t>
            </a:r>
            <a:r>
              <a:rPr kumimoji="1" lang="ja-JP" altLang="en-US" sz="2000" b="1" u="sng" dirty="0">
                <a:latin typeface="+mn-ea"/>
              </a:rPr>
              <a:t>オブジェクトストレージサービス</a:t>
            </a:r>
            <a:r>
              <a:rPr kumimoji="1" lang="ja-JP" altLang="en-US" sz="2000" dirty="0">
                <a:latin typeface="+mn-ea"/>
              </a:rPr>
              <a:t>です。</a:t>
            </a:r>
            <a:endParaRPr kumimoji="1" lang="en-US" altLang="ja-JP" sz="2000" dirty="0">
              <a:latin typeface="+mn-ea"/>
            </a:endParaRPr>
          </a:p>
          <a:p>
            <a:pPr marL="0" indent="0">
              <a:buNone/>
            </a:pPr>
            <a:endParaRPr lang="en-US" altLang="ja-JP" sz="2000" dirty="0">
              <a:latin typeface="+mn-ea"/>
            </a:endParaRPr>
          </a:p>
          <a:p>
            <a:pPr marL="0" indent="0">
              <a:buNone/>
            </a:pPr>
            <a:r>
              <a:rPr lang="ja-JP" altLang="en-US" sz="2000" dirty="0">
                <a:latin typeface="+mn-ea"/>
              </a:rPr>
              <a:t>　</a:t>
            </a:r>
            <a:r>
              <a:rPr lang="en-US" altLang="ja-JP" sz="2000" dirty="0">
                <a:latin typeface="+mn-ea"/>
              </a:rPr>
              <a:t>S3</a:t>
            </a:r>
            <a:r>
              <a:rPr lang="ja-JP" altLang="en-US" sz="2000" dirty="0">
                <a:latin typeface="+mn-ea"/>
              </a:rPr>
              <a:t>に格納したデータは自動的に</a:t>
            </a:r>
            <a:r>
              <a:rPr lang="en-US" altLang="ja-JP" sz="2000" dirty="0">
                <a:latin typeface="+mn-ea"/>
              </a:rPr>
              <a:t>3</a:t>
            </a:r>
            <a:r>
              <a:rPr lang="ja-JP" altLang="en-US" sz="2000" dirty="0">
                <a:latin typeface="+mn-ea"/>
              </a:rPr>
              <a:t>つのデータセンターに複製されるため、</a:t>
            </a:r>
            <a:r>
              <a:rPr lang="ja-JP" altLang="en-US" sz="2000" b="1" dirty="0">
                <a:latin typeface="+mn-ea"/>
              </a:rPr>
              <a:t>高いデータ耐久性を実現</a:t>
            </a:r>
            <a:r>
              <a:rPr lang="ja-JP" altLang="en-US" sz="2000" dirty="0">
                <a:latin typeface="+mn-ea"/>
              </a:rPr>
              <a:t>しています。万一の障害やエラー、脅威などからデータを保護することができます。</a:t>
            </a:r>
            <a:endParaRPr lang="en-US" altLang="ja-JP" sz="2000" dirty="0">
              <a:latin typeface="+mn-ea"/>
            </a:endParaRPr>
          </a:p>
          <a:p>
            <a:pPr marL="0" indent="0">
              <a:buNone/>
            </a:pPr>
            <a:r>
              <a:rPr lang="ja-JP" altLang="en-US" sz="2000" dirty="0">
                <a:latin typeface="+mn-ea"/>
              </a:rPr>
              <a:t>　サービスは従量課金制で、「ストレージ容量」「リクエスト数」「データ転送量」といった</a:t>
            </a:r>
            <a:r>
              <a:rPr lang="ja-JP" altLang="en-US" sz="2000" b="1" dirty="0">
                <a:latin typeface="+mn-ea"/>
              </a:rPr>
              <a:t>使用量に応じて料金が算出</a:t>
            </a:r>
            <a:r>
              <a:rPr lang="ja-JP" altLang="en-US" sz="2000" dirty="0">
                <a:latin typeface="+mn-ea"/>
              </a:rPr>
              <a:t>されるため、コストを意識した利用が可能です。</a:t>
            </a:r>
            <a:endParaRPr lang="en-US" altLang="ja-JP" sz="2000" dirty="0">
              <a:latin typeface="+mn-ea"/>
            </a:endParaRPr>
          </a:p>
          <a:p>
            <a:pPr marL="0" indent="0">
              <a:buNone/>
            </a:pPr>
            <a:r>
              <a:rPr lang="ja-JP" altLang="en-US" sz="2000" dirty="0">
                <a:latin typeface="+mn-ea"/>
              </a:rPr>
              <a:t>容量制限が無く、データをいくらでもアップロードできる非常に大きなメリットがあります。</a:t>
            </a:r>
          </a:p>
          <a:p>
            <a:pPr marL="0" indent="0">
              <a:buNone/>
            </a:pPr>
            <a:r>
              <a:rPr lang="ja-JP" altLang="en-US" sz="2000" dirty="0">
                <a:latin typeface="+mn-ea"/>
              </a:rPr>
              <a:t>　保存するデータに「１ファイルにつき</a:t>
            </a:r>
            <a:r>
              <a:rPr lang="en-US" altLang="ja-JP" sz="2000" dirty="0">
                <a:latin typeface="+mn-ea"/>
              </a:rPr>
              <a:t>5TB</a:t>
            </a:r>
            <a:r>
              <a:rPr lang="ja-JP" altLang="en-US" sz="2000" dirty="0">
                <a:latin typeface="+mn-ea"/>
              </a:rPr>
              <a:t>まで」という制限はありますが、</a:t>
            </a:r>
            <a:r>
              <a:rPr lang="ja-JP" altLang="en-US" sz="2000" b="1" dirty="0">
                <a:latin typeface="+mn-ea"/>
              </a:rPr>
              <a:t>サービス全体の容量制限がありません</a:t>
            </a:r>
            <a:r>
              <a:rPr lang="ja-JP" altLang="en-US" sz="2000" dirty="0">
                <a:latin typeface="+mn-ea"/>
              </a:rPr>
              <a:t>。ストレージの残容量を気にすることなくデータを保存できるため、複数のデバイスにデータを分けて蓄積するといったことを検討する必要がありません。</a:t>
            </a:r>
            <a:endParaRPr lang="en-US" altLang="ja-JP" sz="2000" dirty="0">
              <a:latin typeface="+mn-ea"/>
            </a:endParaRPr>
          </a:p>
        </p:txBody>
      </p:sp>
    </p:spTree>
    <p:extLst>
      <p:ext uri="{BB962C8B-B14F-4D97-AF65-F5344CB8AC3E}">
        <p14:creationId xmlns:p14="http://schemas.microsoft.com/office/powerpoint/2010/main" val="19626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ja-JP" altLang="en-US" dirty="0"/>
              <a:t>ネットワークサービス</a:t>
            </a:r>
            <a:endParaRPr kumimoji="1" lang="ja-JP" altLang="en-US" dirty="0"/>
          </a:p>
        </p:txBody>
      </p:sp>
    </p:spTree>
    <p:extLst>
      <p:ext uri="{BB962C8B-B14F-4D97-AF65-F5344CB8AC3E}">
        <p14:creationId xmlns:p14="http://schemas.microsoft.com/office/powerpoint/2010/main" val="14049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555626"/>
            <a:ext cx="10515600" cy="822544"/>
          </a:xfrm>
        </p:spPr>
        <p:txBody>
          <a:bodyPr>
            <a:normAutofit/>
          </a:bodyPr>
          <a:lstStyle/>
          <a:p>
            <a:r>
              <a:rPr kumimoji="1" lang="ja-JP" altLang="en-US" dirty="0"/>
              <a:t>用語解説</a:t>
            </a:r>
            <a:endParaRPr kumimoji="1" lang="ja-JP" altLang="en-US"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333500"/>
            <a:ext cx="10515600" cy="4733924"/>
          </a:xfrm>
        </p:spPr>
        <p:txBody>
          <a:bodyPr>
            <a:noAutofit/>
          </a:bodyPr>
          <a:lstStyle/>
          <a:p>
            <a:pPr marL="0" indent="0">
              <a:buNone/>
            </a:pPr>
            <a:endParaRPr lang="en-US" altLang="ja-JP" sz="2400" dirty="0">
              <a:latin typeface="+mn-ea"/>
            </a:endParaRPr>
          </a:p>
          <a:p>
            <a:pPr marL="457200" indent="-457200">
              <a:buFont typeface="+mj-lt"/>
              <a:buAutoNum type="arabicPeriod"/>
            </a:pPr>
            <a:r>
              <a:rPr lang="ja-JP" altLang="en-US" sz="2400" dirty="0">
                <a:latin typeface="+mn-ea"/>
              </a:rPr>
              <a:t>テクノロジー</a:t>
            </a:r>
            <a:endParaRPr lang="en-US" altLang="ja-JP" sz="2400" dirty="0">
              <a:latin typeface="+mn-ea"/>
            </a:endParaRPr>
          </a:p>
          <a:p>
            <a:pPr marL="457200" indent="-457200">
              <a:buFont typeface="+mj-lt"/>
              <a:buAutoNum type="arabicPeriod"/>
            </a:pPr>
            <a:r>
              <a:rPr lang="ja-JP" altLang="en-US" sz="2400" dirty="0">
                <a:latin typeface="+mn-ea"/>
              </a:rPr>
              <a:t>コンピューティングサービス</a:t>
            </a:r>
            <a:endParaRPr lang="en-US" altLang="ja-JP" sz="2400" dirty="0">
              <a:latin typeface="+mn-ea"/>
            </a:endParaRPr>
          </a:p>
          <a:p>
            <a:pPr marL="457200" indent="-457200">
              <a:buFont typeface="+mj-lt"/>
              <a:buAutoNum type="arabicPeriod"/>
            </a:pPr>
            <a:r>
              <a:rPr lang="ja-JP" altLang="en-US" sz="2400" dirty="0">
                <a:latin typeface="+mn-ea"/>
              </a:rPr>
              <a:t>ストレージサービス</a:t>
            </a:r>
            <a:endParaRPr lang="en-US" altLang="ja-JP" sz="2400" dirty="0">
              <a:latin typeface="+mn-ea"/>
            </a:endParaRPr>
          </a:p>
          <a:p>
            <a:pPr marL="457200" indent="-457200">
              <a:buFont typeface="+mj-lt"/>
              <a:buAutoNum type="arabicPeriod"/>
            </a:pPr>
            <a:r>
              <a:rPr lang="ja-JP" altLang="en-US" sz="2400" dirty="0">
                <a:latin typeface="+mn-ea"/>
              </a:rPr>
              <a:t>ネットワークサービス</a:t>
            </a:r>
            <a:endParaRPr lang="en-US" altLang="ja-JP" sz="2400" dirty="0">
              <a:latin typeface="+mn-ea"/>
            </a:endParaRPr>
          </a:p>
          <a:p>
            <a:pPr marL="457200" indent="-457200">
              <a:buFont typeface="+mj-lt"/>
              <a:buAutoNum type="arabicPeriod"/>
            </a:pPr>
            <a:r>
              <a:rPr lang="ja-JP" altLang="en-US" sz="2400" dirty="0">
                <a:latin typeface="+mn-ea"/>
              </a:rPr>
              <a:t>データベースサービス</a:t>
            </a:r>
            <a:endParaRPr lang="en-US" altLang="ja-JP" sz="2400" dirty="0">
              <a:latin typeface="+mn-ea"/>
            </a:endParaRPr>
          </a:p>
          <a:p>
            <a:pPr marL="457200" indent="-457200">
              <a:buFont typeface="+mj-lt"/>
              <a:buAutoNum type="arabicPeriod"/>
            </a:pPr>
            <a:r>
              <a:rPr lang="ja-JP" altLang="en-US" sz="2400" dirty="0">
                <a:latin typeface="+mn-ea"/>
              </a:rPr>
              <a:t>管理サービス</a:t>
            </a:r>
            <a:endParaRPr lang="en-US" altLang="ja-JP" sz="2400" dirty="0">
              <a:latin typeface="+mn-ea"/>
            </a:endParaRPr>
          </a:p>
          <a:p>
            <a:pPr marL="457200" indent="-457200">
              <a:buFont typeface="+mj-lt"/>
              <a:buAutoNum type="arabicPeriod"/>
            </a:pPr>
            <a:r>
              <a:rPr lang="ja-JP" altLang="en-US" sz="2400" dirty="0">
                <a:latin typeface="+mn-ea"/>
              </a:rPr>
              <a:t>その他</a:t>
            </a:r>
            <a:endParaRPr lang="en-US" altLang="ja-JP" sz="2400" dirty="0">
              <a:latin typeface="+mn-ea"/>
            </a:endParaRPr>
          </a:p>
        </p:txBody>
      </p:sp>
    </p:spTree>
    <p:extLst>
      <p:ext uri="{BB962C8B-B14F-4D97-AF65-F5344CB8AC3E}">
        <p14:creationId xmlns:p14="http://schemas.microsoft.com/office/powerpoint/2010/main" val="68681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latin typeface="+mj-ea"/>
              </a:rPr>
              <a:t>【Amazon VPC】</a:t>
            </a:r>
            <a:endParaRPr kumimoji="1" lang="ja-JP" altLang="en-US" sz="4000" b="1" dirty="0">
              <a:latin typeface="+mj-ea"/>
            </a:endParaRPr>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Amazon VPC</a:t>
            </a:r>
            <a:r>
              <a:rPr kumimoji="1" lang="ja-JP" altLang="en-US" sz="2000" dirty="0">
                <a:latin typeface="+mn-ea"/>
              </a:rPr>
              <a:t>とは</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AWS</a:t>
            </a:r>
            <a:r>
              <a:rPr lang="ja-JP" altLang="en-US" sz="2000" dirty="0">
                <a:latin typeface="+mn-ea"/>
              </a:rPr>
              <a:t>アカウント内に構築できる仮想ネットワークで、仮想サーバ「</a:t>
            </a:r>
            <a:r>
              <a:rPr lang="en-US" altLang="ja-JP" sz="2000" dirty="0">
                <a:latin typeface="+mn-ea"/>
              </a:rPr>
              <a:t>EC2</a:t>
            </a:r>
            <a:r>
              <a:rPr lang="ja-JP" altLang="en-US" sz="2000" dirty="0">
                <a:latin typeface="+mn-ea"/>
              </a:rPr>
              <a:t>」など</a:t>
            </a:r>
            <a:r>
              <a:rPr lang="en-US" altLang="ja-JP" sz="2000" dirty="0">
                <a:latin typeface="+mn-ea"/>
              </a:rPr>
              <a:t>AWS</a:t>
            </a:r>
            <a:r>
              <a:rPr lang="ja-JP" altLang="en-US" sz="2000" dirty="0">
                <a:latin typeface="+mn-ea"/>
              </a:rPr>
              <a:t>のサービスが起動する環境が</a:t>
            </a:r>
            <a:r>
              <a:rPr lang="en-US" altLang="ja-JP" sz="2000" b="1" u="sng" dirty="0">
                <a:latin typeface="+mn-ea"/>
              </a:rPr>
              <a:t>Amazon VPC</a:t>
            </a:r>
            <a:r>
              <a:rPr lang="ja-JP" altLang="en-US" sz="2000" dirty="0">
                <a:latin typeface="+mn-ea"/>
              </a:rPr>
              <a:t>です。</a:t>
            </a:r>
            <a:endParaRPr lang="en-US" altLang="ja-JP" sz="2000" dirty="0">
              <a:latin typeface="+mn-ea"/>
            </a:endParaRPr>
          </a:p>
          <a:p>
            <a:pPr marL="0" indent="0">
              <a:buNone/>
            </a:pPr>
            <a:r>
              <a:rPr lang="ja-JP" altLang="en-US" sz="2000" dirty="0">
                <a:latin typeface="+mn-ea"/>
              </a:rPr>
              <a:t>　</a:t>
            </a:r>
            <a:r>
              <a:rPr lang="en-US" altLang="ja-JP" sz="2000" dirty="0">
                <a:latin typeface="+mn-ea"/>
              </a:rPr>
              <a:t>1</a:t>
            </a:r>
            <a:r>
              <a:rPr lang="ja-JP" altLang="en-US" sz="2000" dirty="0">
                <a:latin typeface="+mn-ea"/>
              </a:rPr>
              <a:t>つの</a:t>
            </a:r>
            <a:r>
              <a:rPr lang="en-US" altLang="ja-JP" sz="2000" dirty="0">
                <a:latin typeface="+mn-ea"/>
              </a:rPr>
              <a:t>VPC</a:t>
            </a:r>
            <a:r>
              <a:rPr lang="ja-JP" altLang="en-US" sz="2000" dirty="0">
                <a:latin typeface="+mn-ea"/>
              </a:rPr>
              <a:t>を論理的なまとまりとして分離することが可能で、複数の</a:t>
            </a:r>
            <a:r>
              <a:rPr lang="en-US" altLang="ja-JP" sz="2000" dirty="0">
                <a:latin typeface="+mn-ea"/>
              </a:rPr>
              <a:t>VPC</a:t>
            </a:r>
            <a:r>
              <a:rPr lang="ja-JP" altLang="en-US" sz="2000" dirty="0">
                <a:latin typeface="+mn-ea"/>
              </a:rPr>
              <a:t>間の接続も可能です。</a:t>
            </a:r>
            <a:endParaRPr lang="en-US" altLang="ja-JP" sz="2000" dirty="0">
              <a:latin typeface="+mn-ea"/>
            </a:endParaRPr>
          </a:p>
          <a:p>
            <a:pPr marL="0" indent="0">
              <a:buNone/>
            </a:pPr>
            <a:r>
              <a:rPr lang="ja-JP" altLang="en-US" sz="2000" dirty="0">
                <a:latin typeface="+mn-ea"/>
              </a:rPr>
              <a:t>　インターネットに公開するパブリックな</a:t>
            </a:r>
            <a:r>
              <a:rPr lang="en-US" altLang="ja-JP" sz="2000" dirty="0">
                <a:latin typeface="+mn-ea"/>
              </a:rPr>
              <a:t>VPC</a:t>
            </a:r>
            <a:r>
              <a:rPr lang="ja-JP" altLang="en-US" sz="2000" dirty="0">
                <a:latin typeface="+mn-ea"/>
              </a:rPr>
              <a:t>や、</a:t>
            </a:r>
            <a:r>
              <a:rPr lang="en-US" altLang="ja-JP" sz="2000" dirty="0">
                <a:latin typeface="+mn-ea"/>
              </a:rPr>
              <a:t>VPN</a:t>
            </a:r>
            <a:r>
              <a:rPr lang="ja-JP" altLang="en-US" sz="2000" dirty="0">
                <a:latin typeface="+mn-ea"/>
              </a:rPr>
              <a:t>などを使用して接続するプライベートな</a:t>
            </a:r>
            <a:r>
              <a:rPr lang="en-US" altLang="ja-JP" sz="2000" dirty="0">
                <a:latin typeface="+mn-ea"/>
              </a:rPr>
              <a:t>VPC</a:t>
            </a:r>
            <a:r>
              <a:rPr lang="ja-JP" altLang="en-US" sz="2000" dirty="0">
                <a:latin typeface="+mn-ea"/>
              </a:rPr>
              <a:t>の構築ができます。</a:t>
            </a:r>
            <a:endParaRPr lang="en-US" altLang="ja-JP" sz="2000" dirty="0">
              <a:latin typeface="+mn-ea"/>
            </a:endParaRPr>
          </a:p>
          <a:p>
            <a:pPr marL="0" indent="0">
              <a:buNone/>
            </a:pPr>
            <a:endParaRPr lang="en-US" altLang="ja-JP" sz="2000" dirty="0">
              <a:latin typeface="+mn-ea"/>
            </a:endParaRPr>
          </a:p>
          <a:p>
            <a:r>
              <a:rPr lang="en-US" altLang="ja-JP" sz="2000" dirty="0">
                <a:latin typeface="+mn-ea"/>
              </a:rPr>
              <a:t>Amazon VPC</a:t>
            </a:r>
            <a:r>
              <a:rPr lang="ja-JP" altLang="en-US" sz="2000" dirty="0">
                <a:latin typeface="+mn-ea"/>
              </a:rPr>
              <a:t>を利用するメリット</a:t>
            </a:r>
            <a:endParaRPr lang="en-US" altLang="ja-JP" sz="2000" dirty="0">
              <a:latin typeface="+mn-ea"/>
            </a:endParaRPr>
          </a:p>
          <a:p>
            <a:pPr marL="0" indent="0">
              <a:buNone/>
            </a:pPr>
            <a:r>
              <a:rPr lang="ja-JP" altLang="en-US" sz="2000" dirty="0">
                <a:latin typeface="+mn-ea"/>
              </a:rPr>
              <a:t>　・クラウド上で仮想ネットワークを簡単に構築できる</a:t>
            </a:r>
          </a:p>
          <a:p>
            <a:pPr marL="0" indent="0">
              <a:buNone/>
            </a:pPr>
            <a:r>
              <a:rPr lang="ja-JP" altLang="en-US" sz="2000" dirty="0">
                <a:latin typeface="+mn-ea"/>
              </a:rPr>
              <a:t>　・インターネットを使わないセキュアな通信もできる</a:t>
            </a:r>
          </a:p>
          <a:p>
            <a:pPr marL="0" indent="0">
              <a:buNone/>
            </a:pPr>
            <a:r>
              <a:rPr lang="ja-JP" altLang="en-US" sz="2000" dirty="0">
                <a:latin typeface="+mn-ea"/>
              </a:rPr>
              <a:t>　・便利なコンポーネントが多くカスタマイズ性が高い</a:t>
            </a:r>
            <a:endParaRPr lang="en-US" altLang="ja-JP" sz="2000" dirty="0">
              <a:latin typeface="+mn-ea"/>
            </a:endParaRPr>
          </a:p>
          <a:p>
            <a:pPr marL="0" indent="0">
              <a:buNone/>
            </a:pPr>
            <a:endParaRPr kumimoji="1" lang="en-US" altLang="ja-JP" sz="2000" dirty="0">
              <a:latin typeface="+mn-ea"/>
            </a:endParaRPr>
          </a:p>
          <a:p>
            <a:pPr marL="0" indent="0">
              <a:buNone/>
            </a:pPr>
            <a:r>
              <a:rPr lang="ja-JP" altLang="en-US" sz="2000" dirty="0">
                <a:latin typeface="+mn-ea"/>
              </a:rPr>
              <a:t>　</a:t>
            </a:r>
            <a:endParaRPr kumimoji="1" lang="en-US" altLang="ja-JP" sz="2000" dirty="0">
              <a:latin typeface="+mn-ea"/>
            </a:endParaRPr>
          </a:p>
          <a:p>
            <a:pPr marL="0" indent="0">
              <a:buNone/>
            </a:pPr>
            <a:endParaRPr lang="en-US" altLang="ja-JP" sz="2000" dirty="0">
              <a:latin typeface="+mn-ea"/>
            </a:endParaRPr>
          </a:p>
          <a:p>
            <a:pPr marL="0" indent="0">
              <a:buNone/>
            </a:pPr>
            <a:endParaRPr kumimoji="1" lang="ja-JP" altLang="en-US" sz="2000" dirty="0">
              <a:latin typeface="+mn-ea"/>
            </a:endParaRPr>
          </a:p>
        </p:txBody>
      </p:sp>
    </p:spTree>
    <p:extLst>
      <p:ext uri="{BB962C8B-B14F-4D97-AF65-F5344CB8AC3E}">
        <p14:creationId xmlns:p14="http://schemas.microsoft.com/office/powerpoint/2010/main" val="14132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ja-JP" altLang="en-US" sz="4000" b="1" dirty="0">
                <a:latin typeface="+mj-ea"/>
              </a:rPr>
              <a:t>サブネット</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ja-JP" altLang="en-US" sz="2000" dirty="0">
                <a:latin typeface="+mn-ea"/>
              </a:rPr>
              <a:t>サブネットとは</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VPC</a:t>
            </a:r>
            <a:r>
              <a:rPr lang="ja-JP" altLang="en-US" sz="2000" dirty="0">
                <a:latin typeface="+mn-ea"/>
              </a:rPr>
              <a:t>の</a:t>
            </a:r>
            <a:r>
              <a:rPr lang="en-US" altLang="ja-JP" sz="2000" dirty="0">
                <a:latin typeface="+mn-ea"/>
              </a:rPr>
              <a:t>IP</a:t>
            </a:r>
            <a:r>
              <a:rPr lang="ja-JP" altLang="en-US" sz="2000" dirty="0">
                <a:latin typeface="+mn-ea"/>
              </a:rPr>
              <a:t>アドレスの範囲を分割して作成したネットワークです。</a:t>
            </a:r>
            <a:r>
              <a:rPr lang="en-US" altLang="ja-JP" sz="2000" dirty="0">
                <a:latin typeface="+mn-ea"/>
              </a:rPr>
              <a:t>VPC</a:t>
            </a:r>
            <a:r>
              <a:rPr lang="ja-JP" altLang="en-US" sz="2000" dirty="0">
                <a:latin typeface="+mn-ea"/>
              </a:rPr>
              <a:t>の</a:t>
            </a:r>
            <a:r>
              <a:rPr lang="en-US" altLang="ja-JP" sz="2000" dirty="0">
                <a:latin typeface="+mn-ea"/>
              </a:rPr>
              <a:t>IP</a:t>
            </a:r>
            <a:r>
              <a:rPr lang="ja-JP" altLang="en-US" sz="2000" dirty="0">
                <a:latin typeface="+mn-ea"/>
              </a:rPr>
              <a:t>アドレスの範囲内でサブネットを指定することができます。しかし</a:t>
            </a:r>
            <a:r>
              <a:rPr lang="en-US" altLang="ja-JP" sz="2000" dirty="0">
                <a:latin typeface="+mn-ea"/>
              </a:rPr>
              <a:t>1</a:t>
            </a:r>
            <a:r>
              <a:rPr lang="ja-JP" altLang="en-US" sz="2000" dirty="0">
                <a:latin typeface="+mn-ea"/>
              </a:rPr>
              <a:t>つのサブネットは</a:t>
            </a:r>
            <a:r>
              <a:rPr lang="en-US" altLang="ja-JP" sz="2000" dirty="0">
                <a:latin typeface="+mn-ea"/>
              </a:rPr>
              <a:t>VPC</a:t>
            </a:r>
            <a:r>
              <a:rPr lang="ja-JP" altLang="en-US" sz="2000" dirty="0">
                <a:latin typeface="+mn-ea"/>
              </a:rPr>
              <a:t>の複数アベイラビリティーゾーンをまたぐことはできません。</a:t>
            </a:r>
            <a:endParaRPr lang="en-US" altLang="ja-JP" sz="2000" dirty="0">
              <a:latin typeface="+mn-ea"/>
            </a:endParaRPr>
          </a:p>
          <a:p>
            <a:pPr marL="0" indent="0">
              <a:buNone/>
            </a:pPr>
            <a:endParaRPr lang="en-US" altLang="ja-JP" sz="2000" dirty="0">
              <a:latin typeface="+mn-ea"/>
            </a:endParaRPr>
          </a:p>
          <a:p>
            <a:pPr marL="0" indent="0">
              <a:buNone/>
            </a:pPr>
            <a:r>
              <a:rPr lang="ja-JP" altLang="en-US" sz="2000" dirty="0">
                <a:latin typeface="+mn-ea"/>
              </a:rPr>
              <a:t>　サブネットには「</a:t>
            </a:r>
            <a:r>
              <a:rPr lang="ja-JP" altLang="en-US" sz="2000" b="1" u="sng" dirty="0">
                <a:latin typeface="+mn-ea"/>
              </a:rPr>
              <a:t>パブリックサブネット</a:t>
            </a:r>
            <a:r>
              <a:rPr lang="ja-JP" altLang="en-US" sz="2000" dirty="0">
                <a:latin typeface="+mn-ea"/>
              </a:rPr>
              <a:t>」と「</a:t>
            </a:r>
            <a:r>
              <a:rPr lang="ja-JP" altLang="en-US" sz="2000" b="1" u="sng" dirty="0">
                <a:latin typeface="+mn-ea"/>
              </a:rPr>
              <a:t>プライベートサブネット</a:t>
            </a:r>
            <a:r>
              <a:rPr lang="ja-JP" altLang="en-US" sz="2000" dirty="0">
                <a:latin typeface="+mn-ea"/>
              </a:rPr>
              <a:t>」があります。</a:t>
            </a:r>
            <a:endParaRPr lang="en-US" altLang="ja-JP" sz="2000" dirty="0">
              <a:latin typeface="+mn-ea"/>
            </a:endParaRPr>
          </a:p>
          <a:p>
            <a:pPr marL="0" indent="0">
              <a:buNone/>
            </a:pPr>
            <a:endParaRPr lang="en-US" altLang="ja-JP" sz="2000" dirty="0">
              <a:latin typeface="+mn-ea"/>
            </a:endParaRPr>
          </a:p>
          <a:p>
            <a:pPr marL="0" indent="0">
              <a:buNone/>
            </a:pPr>
            <a:r>
              <a:rPr lang="ja-JP" altLang="en-US" sz="2000" dirty="0">
                <a:latin typeface="+mn-ea"/>
              </a:rPr>
              <a:t>　パブリックサブネット：関連付けられているルートテーブルのルートにインターネットゲートウェイがあることで、インターネット通信を可能にします。</a:t>
            </a:r>
            <a:endParaRPr lang="en-US" altLang="ja-JP" sz="2000" dirty="0">
              <a:latin typeface="+mn-ea"/>
            </a:endParaRPr>
          </a:p>
          <a:p>
            <a:pPr marL="0" indent="0">
              <a:buNone/>
            </a:pPr>
            <a:endParaRPr lang="en-US" altLang="ja-JP" sz="2000" dirty="0">
              <a:latin typeface="+mn-ea"/>
            </a:endParaRPr>
          </a:p>
          <a:p>
            <a:pPr marL="0" indent="0">
              <a:buNone/>
            </a:pPr>
            <a:r>
              <a:rPr lang="ja-JP" altLang="en-US" sz="2000" dirty="0">
                <a:latin typeface="+mn-ea"/>
              </a:rPr>
              <a:t>　プライベートサブネット：関連付けられているルートテーブルにインターネットゲートウェイのルートがないサブネットで、インターネット通信はできません。</a:t>
            </a:r>
            <a:endParaRPr lang="en-US" altLang="ja-JP" sz="2000" dirty="0">
              <a:latin typeface="+mn-ea"/>
            </a:endParaRPr>
          </a:p>
          <a:p>
            <a:pPr marL="0" indent="0">
              <a:buNone/>
            </a:pPr>
            <a:endParaRPr kumimoji="1" lang="ja-JP" altLang="en-US" sz="2000" dirty="0">
              <a:latin typeface="+mn-ea"/>
            </a:endParaRPr>
          </a:p>
        </p:txBody>
      </p:sp>
    </p:spTree>
    <p:extLst>
      <p:ext uri="{BB962C8B-B14F-4D97-AF65-F5344CB8AC3E}">
        <p14:creationId xmlns:p14="http://schemas.microsoft.com/office/powerpoint/2010/main" val="1642027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【AWS</a:t>
            </a:r>
            <a:r>
              <a:rPr kumimoji="1" lang="ja-JP" altLang="en-US" sz="4000" b="1" dirty="0"/>
              <a:t> </a:t>
            </a:r>
            <a:r>
              <a:rPr kumimoji="1" lang="en-US" altLang="ja-JP" sz="4000" b="1" dirty="0"/>
              <a:t>Internet Gateway】</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AWS</a:t>
            </a:r>
            <a:r>
              <a:rPr kumimoji="1" lang="ja-JP" altLang="en-US" sz="2000" dirty="0">
                <a:latin typeface="+mn-ea"/>
              </a:rPr>
              <a:t> </a:t>
            </a:r>
            <a:r>
              <a:rPr kumimoji="1" lang="en-US" altLang="ja-JP" sz="2000" dirty="0">
                <a:latin typeface="+mn-ea"/>
              </a:rPr>
              <a:t>Internet Gateway</a:t>
            </a:r>
            <a:r>
              <a:rPr kumimoji="1" lang="ja-JP" altLang="en-US" sz="2000" dirty="0">
                <a:latin typeface="+mn-ea"/>
              </a:rPr>
              <a:t>とは</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VPC</a:t>
            </a:r>
            <a:r>
              <a:rPr lang="ja-JP" altLang="en-US" sz="2000" dirty="0">
                <a:latin typeface="+mn-ea"/>
              </a:rPr>
              <a:t>内から</a:t>
            </a:r>
            <a:r>
              <a:rPr lang="ja-JP" altLang="en-US" sz="2000" b="1" u="sng" dirty="0">
                <a:latin typeface="+mn-ea"/>
              </a:rPr>
              <a:t>インターネットに接続するためのゲートウェイ</a:t>
            </a:r>
            <a:r>
              <a:rPr lang="ja-JP" altLang="en-US" sz="2000" dirty="0">
                <a:latin typeface="+mn-ea"/>
              </a:rPr>
              <a:t>です。インターネットゲートウェイを使うことで、</a:t>
            </a:r>
            <a:r>
              <a:rPr lang="en-US" altLang="ja-JP" sz="2000" dirty="0">
                <a:latin typeface="+mn-ea"/>
              </a:rPr>
              <a:t>VPC</a:t>
            </a:r>
            <a:r>
              <a:rPr lang="ja-JP" altLang="en-US" sz="2000" dirty="0">
                <a:latin typeface="+mn-ea"/>
              </a:rPr>
              <a:t>内のシステムがグローバル</a:t>
            </a:r>
            <a:r>
              <a:rPr lang="en-US" altLang="ja-JP" sz="2000" dirty="0">
                <a:latin typeface="+mn-ea"/>
              </a:rPr>
              <a:t>IP</a:t>
            </a:r>
            <a:r>
              <a:rPr lang="ja-JP" altLang="en-US" sz="2000" dirty="0">
                <a:latin typeface="+mn-ea"/>
              </a:rPr>
              <a:t>を使えるようになります。</a:t>
            </a:r>
            <a:endParaRPr lang="en-US" altLang="ja-JP" sz="2000" dirty="0">
              <a:latin typeface="+mn-ea"/>
            </a:endParaRPr>
          </a:p>
          <a:p>
            <a:pPr marL="0" indent="0">
              <a:buNone/>
            </a:pPr>
            <a:r>
              <a:rPr kumimoji="1" lang="ja-JP" altLang="en-US" sz="2000" dirty="0">
                <a:latin typeface="+mn-ea"/>
              </a:rPr>
              <a:t>　</a:t>
            </a:r>
            <a:r>
              <a:rPr lang="ja-JP" altLang="en-US" sz="2000" dirty="0">
                <a:latin typeface="+mn-ea"/>
              </a:rPr>
              <a:t>作成手順としてはインターネットゲートウェイを作成した後に</a:t>
            </a:r>
            <a:r>
              <a:rPr lang="en-US" altLang="ja-JP" sz="2000" dirty="0">
                <a:latin typeface="+mn-ea"/>
              </a:rPr>
              <a:t>VPC</a:t>
            </a:r>
            <a:r>
              <a:rPr lang="ja-JP" altLang="en-US" sz="2000" dirty="0">
                <a:latin typeface="+mn-ea"/>
              </a:rPr>
              <a:t>に追加（アタッチ）する方法をとります。</a:t>
            </a:r>
            <a:endParaRPr lang="en-US" altLang="ja-JP" sz="2000" dirty="0">
              <a:latin typeface="+mn-ea"/>
            </a:endParaRPr>
          </a:p>
          <a:p>
            <a:pPr marL="0" indent="0">
              <a:buNone/>
            </a:pPr>
            <a:r>
              <a:rPr lang="ja-JP" altLang="en-US" sz="2000" dirty="0">
                <a:latin typeface="+mn-ea"/>
              </a:rPr>
              <a:t>　削除する場合には、アタッチを解除（デタッチ）した後、削除するという手順になります。</a:t>
            </a:r>
            <a:endParaRPr lang="en-US" altLang="ja-JP" sz="2000" dirty="0">
              <a:latin typeface="+mn-ea"/>
            </a:endParaRPr>
          </a:p>
          <a:p>
            <a:pPr marL="0" indent="0">
              <a:buNone/>
            </a:pPr>
            <a:endParaRPr kumimoji="1" lang="ja-JP" altLang="en-US" sz="2000" dirty="0">
              <a:latin typeface="+mn-ea"/>
            </a:endParaRPr>
          </a:p>
        </p:txBody>
      </p:sp>
    </p:spTree>
    <p:extLst>
      <p:ext uri="{BB962C8B-B14F-4D97-AF65-F5344CB8AC3E}">
        <p14:creationId xmlns:p14="http://schemas.microsoft.com/office/powerpoint/2010/main" val="3556016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【NAT</a:t>
            </a:r>
            <a:r>
              <a:rPr kumimoji="1" lang="ja-JP" altLang="en-US" sz="4000" b="1" dirty="0"/>
              <a:t>ゲートウェイ</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NAT</a:t>
            </a:r>
            <a:r>
              <a:rPr kumimoji="1" lang="ja-JP" altLang="en-US" sz="2000" dirty="0">
                <a:latin typeface="+mn-ea"/>
              </a:rPr>
              <a:t>ゲートウェイとは</a:t>
            </a:r>
            <a:r>
              <a:rPr kumimoji="1" lang="en-US" altLang="ja-JP" sz="2000" b="1" u="sng" dirty="0">
                <a:latin typeface="+mn-ea"/>
              </a:rPr>
              <a:t>NAT </a:t>
            </a:r>
            <a:r>
              <a:rPr kumimoji="1" lang="ja-JP" altLang="en-US" sz="2000" b="1" u="sng" dirty="0">
                <a:latin typeface="+mn-ea"/>
              </a:rPr>
              <a:t>機能を提供</a:t>
            </a:r>
            <a:r>
              <a:rPr kumimoji="1" lang="ja-JP" altLang="en-US" sz="2000" dirty="0">
                <a:latin typeface="+mn-ea"/>
              </a:rPr>
              <a:t>する、インターネット接続時に利用されるオブジェクトです。</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NAT</a:t>
            </a:r>
            <a:r>
              <a:rPr lang="ja-JP" altLang="en-US" sz="2000" dirty="0">
                <a:latin typeface="+mn-ea"/>
              </a:rPr>
              <a:t>ゲートウェイはプライベート </a:t>
            </a:r>
            <a:r>
              <a:rPr lang="en-US" altLang="ja-JP" sz="2000" dirty="0">
                <a:latin typeface="+mn-ea"/>
              </a:rPr>
              <a:t>IP </a:t>
            </a:r>
            <a:r>
              <a:rPr lang="ja-JP" altLang="en-US" sz="2000" dirty="0">
                <a:latin typeface="+mn-ea"/>
              </a:rPr>
              <a:t>とパブリック </a:t>
            </a:r>
            <a:r>
              <a:rPr lang="en-US" altLang="ja-JP" sz="2000" dirty="0">
                <a:latin typeface="+mn-ea"/>
              </a:rPr>
              <a:t>IP </a:t>
            </a:r>
            <a:r>
              <a:rPr lang="ja-JP" altLang="en-US" sz="2000" dirty="0">
                <a:latin typeface="+mn-ea"/>
              </a:rPr>
              <a:t>を多対 </a:t>
            </a:r>
            <a:r>
              <a:rPr lang="en-US" altLang="ja-JP" sz="2000" dirty="0">
                <a:latin typeface="+mn-ea"/>
              </a:rPr>
              <a:t>1 </a:t>
            </a:r>
            <a:r>
              <a:rPr lang="ja-JP" altLang="en-US" sz="2000" dirty="0">
                <a:latin typeface="+mn-ea"/>
              </a:rPr>
              <a:t>で変換します。</a:t>
            </a:r>
            <a:endParaRPr lang="en-US" altLang="ja-JP" sz="2000" dirty="0">
              <a:latin typeface="+mn-ea"/>
            </a:endParaRPr>
          </a:p>
          <a:p>
            <a:pPr marL="0" indent="0">
              <a:buNone/>
            </a:pPr>
            <a:r>
              <a:rPr kumimoji="1" lang="ja-JP" altLang="en-US" sz="2000" dirty="0">
                <a:latin typeface="+mn-ea"/>
              </a:rPr>
              <a:t>　変換と同時に動的に </a:t>
            </a:r>
            <a:r>
              <a:rPr kumimoji="1" lang="en-US" altLang="ja-JP" sz="2000" u="sng" dirty="0">
                <a:latin typeface="+mn-ea"/>
              </a:rPr>
              <a:t>NAT </a:t>
            </a:r>
            <a:r>
              <a:rPr kumimoji="1" lang="ja-JP" altLang="en-US" sz="2000" u="sng" dirty="0">
                <a:latin typeface="+mn-ea"/>
              </a:rPr>
              <a:t>エントリ</a:t>
            </a:r>
            <a:r>
              <a:rPr kumimoji="1" lang="ja-JP" altLang="en-US" sz="2000" dirty="0">
                <a:latin typeface="+mn-ea"/>
              </a:rPr>
              <a:t>が生成されますが、インターネットからの通信は </a:t>
            </a:r>
            <a:r>
              <a:rPr kumimoji="1" lang="en-US" altLang="ja-JP" sz="2000" dirty="0">
                <a:latin typeface="+mn-ea"/>
              </a:rPr>
              <a:t>(NAT </a:t>
            </a:r>
            <a:r>
              <a:rPr kumimoji="1" lang="ja-JP" altLang="en-US" sz="2000" dirty="0">
                <a:latin typeface="+mn-ea"/>
              </a:rPr>
              <a:t>エントリが無いため</a:t>
            </a:r>
            <a:r>
              <a:rPr kumimoji="1" lang="en-US" altLang="ja-JP" sz="2000" dirty="0">
                <a:latin typeface="+mn-ea"/>
              </a:rPr>
              <a:t>) </a:t>
            </a:r>
            <a:r>
              <a:rPr kumimoji="1" lang="ja-JP" altLang="en-US" sz="2000" dirty="0">
                <a:latin typeface="+mn-ea"/>
              </a:rPr>
              <a:t>アクセスできません。</a:t>
            </a:r>
          </a:p>
          <a:p>
            <a:pPr marL="0" indent="0">
              <a:buNone/>
            </a:pPr>
            <a:r>
              <a:rPr lang="ja-JP" altLang="en-US" sz="2000" dirty="0">
                <a:latin typeface="+mn-ea"/>
              </a:rPr>
              <a:t>　このため</a:t>
            </a:r>
            <a:r>
              <a:rPr lang="en-US" altLang="ja-JP" sz="2000" dirty="0">
                <a:latin typeface="+mn-ea"/>
              </a:rPr>
              <a:t>NAT</a:t>
            </a:r>
            <a:r>
              <a:rPr lang="ja-JP" altLang="en-US" sz="2000" dirty="0">
                <a:latin typeface="+mn-ea"/>
              </a:rPr>
              <a:t>ゲートウェイの使い道は、主に「インターネットからはアクセスされたくないがインターネットへのアクセスは実施したい」というケース、具体的にはインターネット通信のできないプライベートサブネットから、インターネットへアクセスしてソフトウェアのアップデートなどを行う際に利用します。</a:t>
            </a:r>
            <a:endParaRPr lang="en-US" altLang="ja-JP" sz="2000" dirty="0">
              <a:latin typeface="+mn-ea"/>
            </a:endParaRPr>
          </a:p>
          <a:p>
            <a:pPr marL="0" indent="0">
              <a:buNone/>
            </a:pPr>
            <a:r>
              <a:rPr kumimoji="1" lang="ja-JP" altLang="en-US" sz="2000" dirty="0">
                <a:latin typeface="+mn-ea"/>
              </a:rPr>
              <a:t>　インターネットとの接続性にはインターネットゲートウェイが必要です。</a:t>
            </a:r>
            <a:endParaRPr kumimoji="1" lang="en-US" altLang="ja-JP" sz="2000" dirty="0">
              <a:latin typeface="+mn-ea"/>
            </a:endParaRPr>
          </a:p>
          <a:p>
            <a:pPr marL="0" indent="0">
              <a:buNone/>
            </a:pPr>
            <a:endParaRPr kumimoji="1" lang="en-US" altLang="ja-JP" sz="2000" dirty="0">
              <a:latin typeface="+mn-ea"/>
            </a:endParaRPr>
          </a:p>
        </p:txBody>
      </p:sp>
    </p:spTree>
    <p:extLst>
      <p:ext uri="{BB962C8B-B14F-4D97-AF65-F5344CB8AC3E}">
        <p14:creationId xmlns:p14="http://schemas.microsoft.com/office/powerpoint/2010/main" val="2518440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ja-JP" altLang="en-US" sz="4000" dirty="0">
                <a:latin typeface="+mn-ea"/>
              </a:rPr>
              <a:t>セキュリティグループ</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ja-JP" altLang="en-US" sz="2000" dirty="0">
                <a:latin typeface="+mn-ea"/>
              </a:rPr>
              <a:t>セキュリティグループとは</a:t>
            </a:r>
            <a:endParaRPr kumimoji="1" lang="en-US" altLang="ja-JP" sz="2000" dirty="0">
              <a:latin typeface="+mn-ea"/>
            </a:endParaRPr>
          </a:p>
          <a:p>
            <a:pPr marL="0" indent="0">
              <a:buNone/>
            </a:pPr>
            <a:r>
              <a:rPr lang="ja-JP" altLang="en-US" sz="2000" dirty="0">
                <a:latin typeface="+mn-ea"/>
              </a:rPr>
              <a:t>　グループ外のインスタンスと通信を行う際のトラフィックを制御する</a:t>
            </a:r>
            <a:r>
              <a:rPr lang="ja-JP" altLang="en-US" sz="2000" b="1" u="sng" dirty="0">
                <a:latin typeface="+mn-ea"/>
              </a:rPr>
              <a:t>ファイアウォールの役割</a:t>
            </a:r>
            <a:r>
              <a:rPr lang="ja-JP" altLang="en-US" sz="2000" dirty="0">
                <a:latin typeface="+mn-ea"/>
              </a:rPr>
              <a:t>を担います。セキュリティグループには以下の特徴があります。</a:t>
            </a:r>
            <a:endParaRPr lang="en-US" altLang="ja-JP" sz="2000" dirty="0">
              <a:latin typeface="+mn-ea"/>
            </a:endParaRPr>
          </a:p>
          <a:p>
            <a:pPr marL="0" indent="0">
              <a:buNone/>
            </a:pPr>
            <a:r>
              <a:rPr lang="ja-JP" altLang="en-US" sz="2000" dirty="0">
                <a:latin typeface="+mn-ea"/>
              </a:rPr>
              <a:t>　・許可リストを設定することが可能、拒否リストは設定できない。</a:t>
            </a:r>
          </a:p>
          <a:p>
            <a:pPr marL="0" indent="0">
              <a:buNone/>
            </a:pPr>
            <a:r>
              <a:rPr lang="ja-JP" altLang="en-US" sz="2000" dirty="0">
                <a:latin typeface="+mn-ea"/>
              </a:rPr>
              <a:t>　・インバウンド</a:t>
            </a:r>
            <a:r>
              <a:rPr lang="en-US" altLang="ja-JP" sz="2000" dirty="0">
                <a:latin typeface="+mn-ea"/>
              </a:rPr>
              <a:t>(</a:t>
            </a:r>
            <a:r>
              <a:rPr lang="ja-JP" altLang="en-US" sz="2000" dirty="0">
                <a:latin typeface="+mn-ea"/>
              </a:rPr>
              <a:t>受信</a:t>
            </a:r>
            <a:r>
              <a:rPr lang="en-US" altLang="ja-JP" sz="2000" dirty="0">
                <a:latin typeface="+mn-ea"/>
              </a:rPr>
              <a:t>)</a:t>
            </a:r>
            <a:r>
              <a:rPr lang="ja-JP" altLang="en-US" sz="2000" dirty="0">
                <a:latin typeface="+mn-ea"/>
              </a:rPr>
              <a:t>ルールとアウトバウンド</a:t>
            </a:r>
            <a:r>
              <a:rPr lang="en-US" altLang="ja-JP" sz="2000" dirty="0">
                <a:latin typeface="+mn-ea"/>
              </a:rPr>
              <a:t>(</a:t>
            </a:r>
            <a:r>
              <a:rPr lang="ja-JP" altLang="en-US" sz="2000" dirty="0">
                <a:latin typeface="+mn-ea"/>
              </a:rPr>
              <a:t>送信</a:t>
            </a:r>
            <a:r>
              <a:rPr lang="en-US" altLang="ja-JP" sz="2000" dirty="0">
                <a:latin typeface="+mn-ea"/>
              </a:rPr>
              <a:t>)</a:t>
            </a:r>
            <a:r>
              <a:rPr lang="ja-JP" altLang="en-US" sz="2000" dirty="0">
                <a:latin typeface="+mn-ea"/>
              </a:rPr>
              <a:t>ルールを設定可能。</a:t>
            </a:r>
          </a:p>
          <a:p>
            <a:pPr marL="0" indent="0">
              <a:buNone/>
            </a:pPr>
            <a:r>
              <a:rPr lang="ja-JP" altLang="en-US" sz="2000" dirty="0">
                <a:latin typeface="+mn-ea"/>
              </a:rPr>
              <a:t>　・インバウンド</a:t>
            </a:r>
            <a:r>
              <a:rPr lang="en-US" altLang="ja-JP" sz="2000" dirty="0">
                <a:latin typeface="+mn-ea"/>
              </a:rPr>
              <a:t>(</a:t>
            </a:r>
            <a:r>
              <a:rPr lang="ja-JP" altLang="en-US" sz="2000" dirty="0">
                <a:latin typeface="+mn-ea"/>
              </a:rPr>
              <a:t>受信</a:t>
            </a:r>
            <a:r>
              <a:rPr lang="en-US" altLang="ja-JP" sz="2000" dirty="0">
                <a:latin typeface="+mn-ea"/>
              </a:rPr>
              <a:t>)</a:t>
            </a:r>
            <a:r>
              <a:rPr lang="ja-JP" altLang="en-US" sz="2000" dirty="0">
                <a:latin typeface="+mn-ea"/>
              </a:rPr>
              <a:t>ルールを追加するまで、全てのトラフィックを拒否する。</a:t>
            </a:r>
          </a:p>
          <a:p>
            <a:pPr marL="0" indent="0">
              <a:buNone/>
            </a:pPr>
            <a:r>
              <a:rPr lang="ja-JP" altLang="en-US" sz="2000" dirty="0">
                <a:latin typeface="+mn-ea"/>
              </a:rPr>
              <a:t>　・アウトバウンド</a:t>
            </a:r>
            <a:r>
              <a:rPr lang="en-US" altLang="ja-JP" sz="2000" dirty="0">
                <a:latin typeface="+mn-ea"/>
              </a:rPr>
              <a:t>(</a:t>
            </a:r>
            <a:r>
              <a:rPr lang="ja-JP" altLang="en-US" sz="2000" dirty="0">
                <a:latin typeface="+mn-ea"/>
              </a:rPr>
              <a:t>送信</a:t>
            </a:r>
            <a:r>
              <a:rPr lang="en-US" altLang="ja-JP" sz="2000" dirty="0">
                <a:latin typeface="+mn-ea"/>
              </a:rPr>
              <a:t>)</a:t>
            </a:r>
            <a:r>
              <a:rPr lang="ja-JP" altLang="en-US" sz="2000" dirty="0">
                <a:latin typeface="+mn-ea"/>
              </a:rPr>
              <a:t>ルールを追加するまで、全てのトラフィックを許可する。</a:t>
            </a:r>
          </a:p>
          <a:p>
            <a:pPr marL="0" indent="0">
              <a:buNone/>
            </a:pPr>
            <a:r>
              <a:rPr lang="ja-JP" altLang="en-US" sz="2000" dirty="0">
                <a:latin typeface="+mn-ea"/>
              </a:rPr>
              <a:t>　・インバウンドのトラフィックに対するレスポンスは、アウトバウンドのルールに</a:t>
            </a:r>
            <a:endParaRPr lang="en-US" altLang="ja-JP" sz="2000" dirty="0">
              <a:latin typeface="+mn-ea"/>
            </a:endParaRPr>
          </a:p>
          <a:p>
            <a:pPr marL="0" indent="0">
              <a:buNone/>
            </a:pPr>
            <a:r>
              <a:rPr lang="ja-JP" altLang="en-US" sz="2000" dirty="0">
                <a:latin typeface="+mn-ea"/>
              </a:rPr>
              <a:t>　　関係なく許可される。</a:t>
            </a:r>
          </a:p>
          <a:p>
            <a:pPr marL="0" indent="0">
              <a:buNone/>
            </a:pPr>
            <a:r>
              <a:rPr lang="ja-JP" altLang="en-US" sz="2000" dirty="0">
                <a:latin typeface="+mn-ea"/>
              </a:rPr>
              <a:t>　・許可リストを設定しなければ、セキュリティグループ内のインスタンスも互いに</a:t>
            </a:r>
            <a:endParaRPr lang="en-US" altLang="ja-JP" sz="2000" dirty="0">
              <a:latin typeface="+mn-ea"/>
            </a:endParaRPr>
          </a:p>
          <a:p>
            <a:pPr marL="0" indent="0">
              <a:buNone/>
            </a:pPr>
            <a:r>
              <a:rPr lang="ja-JP" altLang="en-US" sz="2000" dirty="0">
                <a:latin typeface="+mn-ea"/>
              </a:rPr>
              <a:t>　　やりとりすることはできない。</a:t>
            </a:r>
          </a:p>
          <a:p>
            <a:pPr marL="0" indent="0">
              <a:buNone/>
            </a:pPr>
            <a:r>
              <a:rPr lang="ja-JP" altLang="en-US" sz="2000" dirty="0">
                <a:latin typeface="+mn-ea"/>
              </a:rPr>
              <a:t>　・インスタンスの起動後、どのセキュリティグループに属するか変更することが可能。</a:t>
            </a:r>
            <a:endParaRPr lang="en-US" altLang="ja-JP" sz="2000" dirty="0">
              <a:latin typeface="+mn-ea"/>
            </a:endParaRPr>
          </a:p>
        </p:txBody>
      </p:sp>
    </p:spTree>
    <p:extLst>
      <p:ext uri="{BB962C8B-B14F-4D97-AF65-F5344CB8AC3E}">
        <p14:creationId xmlns:p14="http://schemas.microsoft.com/office/powerpoint/2010/main" val="2281938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lang="ja-JP" altLang="en-US" dirty="0"/>
              <a:t>データベースサービス</a:t>
            </a:r>
            <a:endParaRPr kumimoji="1" lang="ja-JP" altLang="en-US" dirty="0"/>
          </a:p>
        </p:txBody>
      </p:sp>
    </p:spTree>
    <p:extLst>
      <p:ext uri="{BB962C8B-B14F-4D97-AF65-F5344CB8AC3E}">
        <p14:creationId xmlns:p14="http://schemas.microsoft.com/office/powerpoint/2010/main" val="1577668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RDS</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RDS</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RDS</a:t>
            </a:r>
            <a:r>
              <a:rPr kumimoji="1" lang="ja-JP" altLang="en-US" sz="2000" dirty="0">
                <a:latin typeface="+mn-ea"/>
              </a:rPr>
              <a:t>は</a:t>
            </a:r>
            <a:r>
              <a:rPr kumimoji="1" lang="en-US" altLang="ja-JP" sz="2000" dirty="0">
                <a:latin typeface="+mn-ea"/>
              </a:rPr>
              <a:t>Relational Database Service</a:t>
            </a:r>
            <a:r>
              <a:rPr kumimoji="1" lang="ja-JP" altLang="en-US" sz="2000" dirty="0">
                <a:latin typeface="+mn-ea"/>
              </a:rPr>
              <a:t>の略で、</a:t>
            </a:r>
            <a:r>
              <a:rPr kumimoji="1" lang="en-US" altLang="ja-JP" sz="2000" b="1" u="sng" dirty="0">
                <a:latin typeface="+mn-ea"/>
              </a:rPr>
              <a:t>DB</a:t>
            </a:r>
            <a:r>
              <a:rPr kumimoji="1" lang="ja-JP" altLang="en-US" sz="2000" b="1" u="sng" dirty="0">
                <a:latin typeface="+mn-ea"/>
              </a:rPr>
              <a:t>をサービスとして提供</a:t>
            </a:r>
            <a:r>
              <a:rPr kumimoji="1" lang="ja-JP" altLang="en-US" sz="2000" dirty="0">
                <a:latin typeface="+mn-ea"/>
              </a:rPr>
              <a:t>しており、</a:t>
            </a:r>
            <a:r>
              <a:rPr lang="ja-JP" altLang="en-US" sz="2000" dirty="0">
                <a:latin typeface="+mn-ea"/>
              </a:rPr>
              <a:t>以下の</a:t>
            </a:r>
            <a:r>
              <a:rPr lang="en-US" altLang="ja-JP" sz="2000" dirty="0">
                <a:latin typeface="+mn-ea"/>
              </a:rPr>
              <a:t>DB</a:t>
            </a:r>
            <a:r>
              <a:rPr lang="ja-JP" altLang="en-US" sz="2000" dirty="0">
                <a:latin typeface="+mn-ea"/>
              </a:rPr>
              <a:t>に対応しています。</a:t>
            </a:r>
            <a:endParaRPr lang="en-US" altLang="ja-JP" sz="2000" dirty="0">
              <a:latin typeface="+mn-ea"/>
            </a:endParaRPr>
          </a:p>
          <a:p>
            <a:pPr marL="0" indent="0">
              <a:buNone/>
            </a:pPr>
            <a:r>
              <a:rPr lang="ja-JP" altLang="en-US" sz="2000" dirty="0">
                <a:latin typeface="+mn-ea"/>
              </a:rPr>
              <a:t>　・</a:t>
            </a:r>
            <a:r>
              <a:rPr lang="en-US" altLang="ja-JP" sz="2000" dirty="0">
                <a:latin typeface="+mn-ea"/>
              </a:rPr>
              <a:t>Oracle</a:t>
            </a:r>
          </a:p>
          <a:p>
            <a:pPr marL="0" indent="0">
              <a:buNone/>
            </a:pPr>
            <a:r>
              <a:rPr lang="ja-JP" altLang="en-US" sz="2000" dirty="0">
                <a:latin typeface="+mn-ea"/>
              </a:rPr>
              <a:t>　・</a:t>
            </a:r>
            <a:r>
              <a:rPr lang="en-US" altLang="ja-JP" sz="2000" dirty="0">
                <a:latin typeface="+mn-ea"/>
              </a:rPr>
              <a:t>MySQL</a:t>
            </a:r>
          </a:p>
          <a:p>
            <a:pPr marL="0" indent="0">
              <a:buNone/>
            </a:pPr>
            <a:r>
              <a:rPr lang="ja-JP" altLang="en-US" sz="2000" dirty="0">
                <a:latin typeface="+mn-ea"/>
              </a:rPr>
              <a:t>　・</a:t>
            </a:r>
            <a:r>
              <a:rPr lang="en-US" altLang="ja-JP" sz="2000" dirty="0">
                <a:latin typeface="+mn-ea"/>
              </a:rPr>
              <a:t>MariaDB</a:t>
            </a:r>
          </a:p>
          <a:p>
            <a:pPr marL="0" indent="0">
              <a:buNone/>
            </a:pPr>
            <a:r>
              <a:rPr lang="ja-JP" altLang="en-US" sz="2000" dirty="0">
                <a:latin typeface="+mn-ea"/>
              </a:rPr>
              <a:t>　・</a:t>
            </a:r>
            <a:r>
              <a:rPr lang="en-US" altLang="ja-JP" sz="2000" dirty="0">
                <a:latin typeface="+mn-ea"/>
              </a:rPr>
              <a:t>SQL Server</a:t>
            </a:r>
          </a:p>
          <a:p>
            <a:pPr marL="0" indent="0">
              <a:buNone/>
            </a:pPr>
            <a:r>
              <a:rPr lang="ja-JP" altLang="en-US" sz="2000" dirty="0">
                <a:latin typeface="+mn-ea"/>
              </a:rPr>
              <a:t>　・</a:t>
            </a:r>
            <a:r>
              <a:rPr lang="en-US" altLang="ja-JP" sz="2000" dirty="0">
                <a:latin typeface="+mn-ea"/>
              </a:rPr>
              <a:t>PostgreSQL</a:t>
            </a:r>
          </a:p>
          <a:p>
            <a:pPr marL="0" indent="0">
              <a:buNone/>
            </a:pPr>
            <a:r>
              <a:rPr lang="ja-JP" altLang="en-US" sz="2000" dirty="0">
                <a:latin typeface="+mn-ea"/>
              </a:rPr>
              <a:t>　・</a:t>
            </a:r>
            <a:r>
              <a:rPr lang="en-US" altLang="ja-JP" sz="2000" dirty="0">
                <a:latin typeface="+mn-ea"/>
              </a:rPr>
              <a:t>Amazon Aurora</a:t>
            </a:r>
          </a:p>
          <a:p>
            <a:pPr marL="0" indent="0">
              <a:buNone/>
            </a:pPr>
            <a:r>
              <a:rPr lang="ja-JP" altLang="en-US" sz="2000" dirty="0">
                <a:latin typeface="+mn-ea"/>
              </a:rPr>
              <a:t>　サービスは従量課金制ですが、以下の制限範囲内であれば</a:t>
            </a:r>
            <a:r>
              <a:rPr lang="ja-JP" altLang="en-US" sz="2000" b="1" dirty="0">
                <a:latin typeface="+mn-ea"/>
              </a:rPr>
              <a:t>無料での利用も可能</a:t>
            </a:r>
            <a:r>
              <a:rPr lang="ja-JP" altLang="en-US" sz="2000" dirty="0">
                <a:latin typeface="+mn-ea"/>
              </a:rPr>
              <a:t>です。</a:t>
            </a:r>
            <a:endParaRPr lang="en-US" altLang="ja-JP" sz="2000" dirty="0">
              <a:latin typeface="+mn-ea"/>
            </a:endParaRPr>
          </a:p>
          <a:p>
            <a:pPr marL="0" indent="0">
              <a:buNone/>
            </a:pPr>
            <a:r>
              <a:rPr lang="ja-JP" altLang="en-US" sz="2000" dirty="0">
                <a:latin typeface="+mn-ea"/>
              </a:rPr>
              <a:t>　・</a:t>
            </a:r>
            <a:r>
              <a:rPr lang="en-US" altLang="ja-JP" sz="2000" dirty="0">
                <a:latin typeface="+mn-ea"/>
              </a:rPr>
              <a:t>750</a:t>
            </a:r>
            <a:r>
              <a:rPr lang="ja-JP" altLang="en-US" sz="2000" dirty="0">
                <a:latin typeface="+mn-ea"/>
              </a:rPr>
              <a:t>時間の使用時間（</a:t>
            </a:r>
            <a:r>
              <a:rPr lang="en-US" altLang="ja-JP" sz="2000" dirty="0">
                <a:latin typeface="+mn-ea"/>
              </a:rPr>
              <a:t>db.t2.micro</a:t>
            </a:r>
            <a:r>
              <a:rPr lang="ja-JP" altLang="en-US" sz="2000" dirty="0">
                <a:latin typeface="+mn-ea"/>
              </a:rPr>
              <a:t>のみ）</a:t>
            </a:r>
          </a:p>
          <a:p>
            <a:pPr marL="0" indent="0">
              <a:buNone/>
            </a:pPr>
            <a:r>
              <a:rPr lang="ja-JP" altLang="en-US" sz="2000" dirty="0">
                <a:latin typeface="+mn-ea"/>
              </a:rPr>
              <a:t>　・</a:t>
            </a:r>
            <a:r>
              <a:rPr lang="en-US" altLang="ja-JP" sz="2000" dirty="0">
                <a:latin typeface="+mn-ea"/>
              </a:rPr>
              <a:t>20GB</a:t>
            </a:r>
            <a:r>
              <a:rPr lang="ja-JP" altLang="en-US" sz="2000" dirty="0">
                <a:latin typeface="+mn-ea"/>
              </a:rPr>
              <a:t>のストレージ</a:t>
            </a:r>
          </a:p>
          <a:p>
            <a:pPr marL="0" indent="0">
              <a:buNone/>
            </a:pPr>
            <a:r>
              <a:rPr lang="ja-JP" altLang="en-US" sz="2000" dirty="0">
                <a:latin typeface="+mn-ea"/>
              </a:rPr>
              <a:t>　・</a:t>
            </a:r>
            <a:r>
              <a:rPr lang="en-US" altLang="ja-JP" sz="2000" dirty="0">
                <a:latin typeface="+mn-ea"/>
              </a:rPr>
              <a:t>20GB</a:t>
            </a:r>
            <a:r>
              <a:rPr lang="ja-JP" altLang="en-US" sz="2000" dirty="0">
                <a:latin typeface="+mn-ea"/>
              </a:rPr>
              <a:t>のスナップショットと自動バックアップ</a:t>
            </a:r>
            <a:endParaRPr lang="en-US" altLang="ja-JP" sz="2000" dirty="0">
              <a:latin typeface="+mn-ea"/>
            </a:endParaRPr>
          </a:p>
        </p:txBody>
      </p:sp>
    </p:spTree>
    <p:extLst>
      <p:ext uri="{BB962C8B-B14F-4D97-AF65-F5344CB8AC3E}">
        <p14:creationId xmlns:p14="http://schemas.microsoft.com/office/powerpoint/2010/main" val="791227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RDS</a:t>
            </a:r>
            <a:r>
              <a:rPr kumimoji="1" lang="ja-JP" altLang="en-US" sz="4000" dirty="0">
                <a:latin typeface="+mn-ea"/>
              </a:rPr>
              <a:t>と</a:t>
            </a:r>
            <a:r>
              <a:rPr kumimoji="1" lang="en-US" altLang="ja-JP" sz="4000" dirty="0">
                <a:latin typeface="+mn-ea"/>
              </a:rPr>
              <a:t>RDB on EC2</a:t>
            </a:r>
            <a:r>
              <a:rPr kumimoji="1" lang="ja-JP" altLang="en-US" sz="4000" dirty="0">
                <a:latin typeface="+mn-ea"/>
              </a:rPr>
              <a:t>の違い</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RDS</a:t>
            </a:r>
            <a:r>
              <a:rPr kumimoji="1" lang="ja-JP" altLang="en-US" sz="2000" dirty="0">
                <a:latin typeface="+mn-ea"/>
              </a:rPr>
              <a:t>と</a:t>
            </a:r>
            <a:r>
              <a:rPr kumimoji="1" lang="en-US" altLang="ja-JP" sz="2000" dirty="0">
                <a:latin typeface="+mn-ea"/>
              </a:rPr>
              <a:t>RDB on EC2</a:t>
            </a:r>
          </a:p>
          <a:p>
            <a:pPr marL="0" indent="0">
              <a:buNone/>
            </a:pPr>
            <a:r>
              <a:rPr kumimoji="1" lang="ja-JP" altLang="en-US" sz="2000" dirty="0">
                <a:latin typeface="+mn-ea"/>
              </a:rPr>
              <a:t>　</a:t>
            </a:r>
            <a:r>
              <a:rPr kumimoji="1" lang="en-US" altLang="ja-JP" sz="2000" dirty="0">
                <a:latin typeface="+mn-ea"/>
              </a:rPr>
              <a:t>AWS</a:t>
            </a:r>
            <a:r>
              <a:rPr lang="ja-JP" altLang="en-US" sz="2000" dirty="0">
                <a:latin typeface="+mn-ea"/>
              </a:rPr>
              <a:t>で</a:t>
            </a:r>
            <a:r>
              <a:rPr lang="en-US" altLang="ja-JP" sz="2000" dirty="0">
                <a:latin typeface="+mn-ea"/>
              </a:rPr>
              <a:t>DB</a:t>
            </a:r>
            <a:r>
              <a:rPr lang="ja-JP" altLang="en-US" sz="2000" dirty="0">
                <a:latin typeface="+mn-ea"/>
              </a:rPr>
              <a:t>を利用する場合、</a:t>
            </a:r>
            <a:r>
              <a:rPr lang="en-US" altLang="ja-JP" sz="2000" dirty="0">
                <a:latin typeface="+mn-ea"/>
              </a:rPr>
              <a:t>RDS</a:t>
            </a:r>
            <a:r>
              <a:rPr lang="ja-JP" altLang="en-US" sz="2000" dirty="0">
                <a:latin typeface="+mn-ea"/>
              </a:rPr>
              <a:t>を利用する方法以外に</a:t>
            </a:r>
            <a:r>
              <a:rPr lang="en-US" altLang="ja-JP" sz="2000" dirty="0">
                <a:latin typeface="+mn-ea"/>
              </a:rPr>
              <a:t>EC2</a:t>
            </a:r>
            <a:r>
              <a:rPr lang="ja-JP" altLang="en-US" sz="2000" dirty="0">
                <a:latin typeface="+mn-ea"/>
              </a:rPr>
              <a:t>上で</a:t>
            </a:r>
            <a:r>
              <a:rPr lang="en-US" altLang="ja-JP" sz="2000" dirty="0">
                <a:latin typeface="+mn-ea"/>
              </a:rPr>
              <a:t>RDB</a:t>
            </a:r>
            <a:r>
              <a:rPr lang="ja-JP" altLang="en-US" sz="2000" dirty="0">
                <a:latin typeface="+mn-ea"/>
              </a:rPr>
              <a:t>を利用する方法</a:t>
            </a:r>
            <a:endParaRPr lang="en-US" altLang="ja-JP" sz="2000" dirty="0">
              <a:latin typeface="+mn-ea"/>
            </a:endParaRPr>
          </a:p>
          <a:p>
            <a:pPr marL="0" indent="0">
              <a:buNone/>
            </a:pPr>
            <a:r>
              <a:rPr lang="ja-JP" altLang="en-US" sz="2000" dirty="0">
                <a:latin typeface="+mn-ea"/>
              </a:rPr>
              <a:t>（</a:t>
            </a:r>
            <a:r>
              <a:rPr lang="en-US" altLang="ja-JP" sz="2000" dirty="0">
                <a:latin typeface="+mn-ea"/>
              </a:rPr>
              <a:t>RDB</a:t>
            </a:r>
            <a:r>
              <a:rPr lang="ja-JP" altLang="en-US" sz="2000" dirty="0">
                <a:latin typeface="+mn-ea"/>
              </a:rPr>
              <a:t> </a:t>
            </a:r>
            <a:r>
              <a:rPr lang="en-US" altLang="ja-JP" sz="2000" dirty="0">
                <a:latin typeface="+mn-ea"/>
              </a:rPr>
              <a:t>on</a:t>
            </a:r>
            <a:r>
              <a:rPr lang="ja-JP" altLang="en-US" sz="2000" dirty="0">
                <a:latin typeface="+mn-ea"/>
              </a:rPr>
              <a:t> </a:t>
            </a:r>
            <a:r>
              <a:rPr lang="en-US" altLang="ja-JP" sz="2000" dirty="0">
                <a:latin typeface="+mn-ea"/>
              </a:rPr>
              <a:t>EC2</a:t>
            </a:r>
            <a:r>
              <a:rPr lang="ja-JP" altLang="en-US" sz="2000" dirty="0">
                <a:latin typeface="+mn-ea"/>
              </a:rPr>
              <a:t>）があります。</a:t>
            </a:r>
            <a:endParaRPr lang="en-US" altLang="ja-JP" sz="2000" dirty="0">
              <a:latin typeface="+mn-ea"/>
            </a:endParaRPr>
          </a:p>
          <a:p>
            <a:pPr marL="0" indent="0">
              <a:buNone/>
            </a:pPr>
            <a:r>
              <a:rPr lang="ja-JP" altLang="en-US" sz="2000" dirty="0">
                <a:latin typeface="+mn-ea"/>
              </a:rPr>
              <a:t>　以下に</a:t>
            </a:r>
            <a:r>
              <a:rPr lang="en-US" altLang="ja-JP" sz="2000" dirty="0">
                <a:latin typeface="+mn-ea"/>
              </a:rPr>
              <a:t>RDS</a:t>
            </a:r>
            <a:r>
              <a:rPr lang="ja-JP" altLang="en-US" sz="2000" dirty="0">
                <a:latin typeface="+mn-ea"/>
              </a:rPr>
              <a:t>と</a:t>
            </a:r>
            <a:r>
              <a:rPr lang="en-US" altLang="ja-JP" sz="2000" dirty="0">
                <a:latin typeface="+mn-ea"/>
              </a:rPr>
              <a:t>RDB on EC2</a:t>
            </a:r>
            <a:r>
              <a:rPr lang="ja-JP" altLang="en-US" sz="2000" dirty="0">
                <a:latin typeface="+mn-ea"/>
              </a:rPr>
              <a:t>の特徴を記載します。</a:t>
            </a:r>
            <a:endParaRPr lang="en-US" altLang="ja-JP" sz="2000" dirty="0">
              <a:latin typeface="+mn-ea"/>
            </a:endParaRPr>
          </a:p>
          <a:p>
            <a:pPr marL="0" indent="0">
              <a:buNone/>
            </a:pPr>
            <a:endParaRPr lang="en-US" altLang="ja-JP" sz="2000" dirty="0">
              <a:latin typeface="+mn-ea"/>
            </a:endParaRPr>
          </a:p>
          <a:p>
            <a:pPr marL="0" indent="0">
              <a:buNone/>
            </a:pPr>
            <a:r>
              <a:rPr lang="ja-JP" altLang="en-US" sz="2000" dirty="0">
                <a:latin typeface="+mn-ea"/>
              </a:rPr>
              <a:t>　・</a:t>
            </a:r>
            <a:r>
              <a:rPr lang="en-US" altLang="ja-JP" sz="2000" b="1" dirty="0">
                <a:latin typeface="+mn-ea"/>
              </a:rPr>
              <a:t>RDS</a:t>
            </a:r>
          </a:p>
          <a:p>
            <a:pPr marL="0" indent="0">
              <a:buNone/>
            </a:pPr>
            <a:r>
              <a:rPr lang="ja-JP" altLang="en-US" sz="2000" dirty="0">
                <a:latin typeface="+mn-ea"/>
              </a:rPr>
              <a:t>　　構築時のリードタイムが短くスナップショット機能でバックアップ取得可能。</a:t>
            </a:r>
          </a:p>
          <a:p>
            <a:pPr marL="0" indent="0">
              <a:buNone/>
            </a:pPr>
            <a:r>
              <a:rPr lang="ja-JP" altLang="en-US" sz="2000" dirty="0">
                <a:latin typeface="+mn-ea"/>
              </a:rPr>
              <a:t>　　</a:t>
            </a:r>
            <a:r>
              <a:rPr lang="en-US" altLang="ja-JP" sz="2000" dirty="0">
                <a:latin typeface="+mn-ea"/>
              </a:rPr>
              <a:t>Amazon Aurora</a:t>
            </a:r>
            <a:r>
              <a:rPr lang="ja-JP" altLang="en-US" sz="2000" dirty="0">
                <a:latin typeface="+mn-ea"/>
              </a:rPr>
              <a:t>の利用が可能。</a:t>
            </a:r>
            <a:endParaRPr lang="en-US" altLang="ja-JP" sz="2000" dirty="0">
              <a:latin typeface="+mn-ea"/>
            </a:endParaRPr>
          </a:p>
          <a:p>
            <a:pPr marL="0" indent="0">
              <a:buNone/>
            </a:pPr>
            <a:r>
              <a:rPr lang="ja-JP" altLang="en-US" sz="2000" dirty="0">
                <a:latin typeface="+mn-ea"/>
              </a:rPr>
              <a:t>　　</a:t>
            </a:r>
            <a:r>
              <a:rPr lang="en-US" altLang="ja-JP" sz="2000" dirty="0">
                <a:latin typeface="+mn-ea"/>
              </a:rPr>
              <a:t>Multi-AZ</a:t>
            </a:r>
            <a:r>
              <a:rPr lang="ja-JP" altLang="en-US" sz="2000" dirty="0">
                <a:latin typeface="+mn-ea"/>
              </a:rPr>
              <a:t>構成をとることが可能。</a:t>
            </a:r>
          </a:p>
          <a:p>
            <a:pPr marL="0" indent="0">
              <a:buNone/>
            </a:pPr>
            <a:r>
              <a:rPr lang="ja-JP" altLang="en-US" sz="2000" b="1" dirty="0">
                <a:latin typeface="+mn-ea"/>
              </a:rPr>
              <a:t>　</a:t>
            </a:r>
            <a:r>
              <a:rPr lang="ja-JP" altLang="en-US" sz="2000" dirty="0">
                <a:latin typeface="+mn-ea"/>
              </a:rPr>
              <a:t>・</a:t>
            </a:r>
            <a:r>
              <a:rPr lang="en-US" altLang="ja-JP" sz="2000" b="1" dirty="0">
                <a:latin typeface="+mn-ea"/>
              </a:rPr>
              <a:t>RDB on EC2</a:t>
            </a:r>
          </a:p>
          <a:p>
            <a:pPr marL="0" indent="0">
              <a:buNone/>
            </a:pPr>
            <a:r>
              <a:rPr lang="ja-JP" altLang="en-US" sz="2000" dirty="0">
                <a:latin typeface="+mn-ea"/>
              </a:rPr>
              <a:t>　　</a:t>
            </a:r>
            <a:r>
              <a:rPr lang="en-US" altLang="ja-JP" sz="2000" dirty="0">
                <a:latin typeface="+mn-ea"/>
              </a:rPr>
              <a:t>OS</a:t>
            </a:r>
            <a:r>
              <a:rPr lang="ja-JP" altLang="en-US" sz="2000" dirty="0">
                <a:latin typeface="+mn-ea"/>
              </a:rPr>
              <a:t>にログインする事が可能。</a:t>
            </a:r>
          </a:p>
          <a:p>
            <a:pPr marL="0" indent="0">
              <a:buNone/>
            </a:pPr>
            <a:r>
              <a:rPr lang="ja-JP" altLang="en-US" sz="2000" dirty="0">
                <a:latin typeface="+mn-ea"/>
              </a:rPr>
              <a:t>　　</a:t>
            </a:r>
            <a:r>
              <a:rPr lang="en-US" altLang="ja-JP" sz="2000" dirty="0">
                <a:latin typeface="+mn-ea"/>
              </a:rPr>
              <a:t>RDS</a:t>
            </a:r>
            <a:r>
              <a:rPr lang="ja-JP" altLang="en-US" sz="2000" dirty="0">
                <a:latin typeface="+mn-ea"/>
              </a:rPr>
              <a:t>で提供されていないインスタンスタイプ</a:t>
            </a:r>
            <a:r>
              <a:rPr lang="en-US" altLang="ja-JP" sz="2000" dirty="0">
                <a:latin typeface="+mn-ea"/>
              </a:rPr>
              <a:t>/</a:t>
            </a:r>
            <a:r>
              <a:rPr lang="ja-JP" altLang="en-US" sz="2000" dirty="0">
                <a:latin typeface="+mn-ea"/>
              </a:rPr>
              <a:t>ストレージの利用が可能。</a:t>
            </a:r>
            <a:endParaRPr lang="en-US" altLang="ja-JP" sz="2000" dirty="0">
              <a:latin typeface="+mn-ea"/>
            </a:endParaRPr>
          </a:p>
        </p:txBody>
      </p:sp>
    </p:spTree>
    <p:extLst>
      <p:ext uri="{BB962C8B-B14F-4D97-AF65-F5344CB8AC3E}">
        <p14:creationId xmlns:p14="http://schemas.microsoft.com/office/powerpoint/2010/main" val="3329859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lang="ja-JP" altLang="en-US" dirty="0"/>
              <a:t>管理サービス</a:t>
            </a:r>
            <a:endParaRPr kumimoji="1" lang="ja-JP" altLang="en-US" dirty="0"/>
          </a:p>
        </p:txBody>
      </p:sp>
    </p:spTree>
    <p:extLst>
      <p:ext uri="{BB962C8B-B14F-4D97-AF65-F5344CB8AC3E}">
        <p14:creationId xmlns:p14="http://schemas.microsoft.com/office/powerpoint/2010/main" val="186299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err="1">
                <a:latin typeface="+mn-ea"/>
              </a:rPr>
              <a:t>SessionManager</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err="1">
                <a:latin typeface="+mn-ea"/>
              </a:rPr>
              <a:t>SessionManager</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err="1">
                <a:latin typeface="+mn-ea"/>
              </a:rPr>
              <a:t>SessionManager</a:t>
            </a:r>
            <a:r>
              <a:rPr kumimoji="1" lang="ja-JP" altLang="en-US" sz="2000" dirty="0">
                <a:latin typeface="+mn-ea"/>
              </a:rPr>
              <a:t>は</a:t>
            </a:r>
            <a:r>
              <a:rPr kumimoji="1" lang="ja-JP" altLang="en-US" sz="2000" b="1" u="sng" dirty="0">
                <a:latin typeface="+mn-ea"/>
              </a:rPr>
              <a:t>フルマネージド型の</a:t>
            </a:r>
            <a:r>
              <a:rPr kumimoji="1" lang="en-US" altLang="ja-JP" sz="2000" b="1" u="sng" dirty="0">
                <a:latin typeface="+mn-ea"/>
              </a:rPr>
              <a:t>AWS Systems Manager </a:t>
            </a:r>
            <a:r>
              <a:rPr kumimoji="1" lang="ja-JP" altLang="en-US" sz="2000" b="1" u="sng" dirty="0">
                <a:latin typeface="+mn-ea"/>
              </a:rPr>
              <a:t>機能</a:t>
            </a:r>
            <a:r>
              <a:rPr kumimoji="1" lang="ja-JP" altLang="en-US" sz="2000" dirty="0">
                <a:latin typeface="+mn-ea"/>
              </a:rPr>
              <a:t>です。</a:t>
            </a:r>
            <a:endParaRPr kumimoji="1" lang="en-US" altLang="ja-JP" sz="2000" dirty="0">
              <a:latin typeface="+mn-ea"/>
            </a:endParaRPr>
          </a:p>
          <a:p>
            <a:pPr marL="0" indent="0">
              <a:buNone/>
            </a:pPr>
            <a:endParaRPr kumimoji="1" lang="en-US" altLang="ja-JP" sz="2000" dirty="0">
              <a:latin typeface="+mn-ea"/>
            </a:endParaRPr>
          </a:p>
          <a:p>
            <a:pPr marL="0" indent="0">
              <a:buNone/>
            </a:pPr>
            <a:r>
              <a:rPr kumimoji="1" lang="ja-JP" altLang="en-US" sz="2000" dirty="0">
                <a:latin typeface="+mn-ea"/>
              </a:rPr>
              <a:t>　</a:t>
            </a:r>
            <a:r>
              <a:rPr kumimoji="1" lang="en-US" altLang="ja-JP" sz="2000" dirty="0" err="1">
                <a:latin typeface="+mn-ea"/>
              </a:rPr>
              <a:t>SessionManager</a:t>
            </a:r>
            <a:r>
              <a:rPr kumimoji="1" lang="ja-JP" altLang="en-US" sz="2000" dirty="0">
                <a:latin typeface="+mn-ea"/>
              </a:rPr>
              <a:t>を利用することにより、以下のようなメリットがあります。</a:t>
            </a:r>
            <a:endParaRPr lang="en-US" altLang="ja-JP" sz="2000" dirty="0">
              <a:latin typeface="+mn-ea"/>
            </a:endParaRPr>
          </a:p>
          <a:p>
            <a:pPr marL="0" indent="0">
              <a:buNone/>
            </a:pPr>
            <a:r>
              <a:rPr kumimoji="1" lang="ja-JP" altLang="en-US" sz="2000" dirty="0">
                <a:latin typeface="+mn-ea"/>
              </a:rPr>
              <a:t>　・</a:t>
            </a:r>
            <a:r>
              <a:rPr kumimoji="1" lang="en-US" altLang="ja-JP" sz="2000" dirty="0">
                <a:latin typeface="+mn-ea"/>
              </a:rPr>
              <a:t>IAM</a:t>
            </a:r>
            <a:r>
              <a:rPr kumimoji="1" lang="ja-JP" altLang="en-US" sz="2000" dirty="0">
                <a:latin typeface="+mn-ea"/>
              </a:rPr>
              <a:t>ポリシーを使ったインスタンスのアクセス制御を一元的に行うことが出来る。</a:t>
            </a:r>
          </a:p>
          <a:p>
            <a:pPr marL="0" indent="0">
              <a:buNone/>
            </a:pPr>
            <a:r>
              <a:rPr lang="ja-JP" altLang="en-US" sz="2000" dirty="0">
                <a:latin typeface="+mn-ea"/>
              </a:rPr>
              <a:t>　・踏み台ホストや</a:t>
            </a:r>
            <a:r>
              <a:rPr lang="en-US" altLang="ja-JP" sz="2000" dirty="0">
                <a:latin typeface="+mn-ea"/>
              </a:rPr>
              <a:t>SSH</a:t>
            </a:r>
            <a:r>
              <a:rPr lang="ja-JP" altLang="en-US" sz="2000" dirty="0">
                <a:latin typeface="+mn-ea"/>
              </a:rPr>
              <a:t>キーの管理をしたり、インバウンドポートを開いたりする</a:t>
            </a:r>
            <a:endParaRPr lang="en-US" altLang="ja-JP" sz="2000" dirty="0">
              <a:latin typeface="+mn-ea"/>
            </a:endParaRPr>
          </a:p>
          <a:p>
            <a:pPr marL="0" indent="0">
              <a:buNone/>
            </a:pPr>
            <a:r>
              <a:rPr lang="ja-JP" altLang="en-US" sz="2000" dirty="0">
                <a:latin typeface="+mn-ea"/>
              </a:rPr>
              <a:t>　　必要が無い。</a:t>
            </a:r>
            <a:endParaRPr lang="en-US" altLang="ja-JP" sz="2000" dirty="0">
              <a:latin typeface="+mn-ea"/>
            </a:endParaRPr>
          </a:p>
          <a:p>
            <a:pPr marL="0" indent="0">
              <a:buNone/>
            </a:pPr>
            <a:r>
              <a:rPr lang="ja-JP" altLang="en-US" sz="2000" dirty="0">
                <a:latin typeface="+mn-ea"/>
              </a:rPr>
              <a:t>　・コンソールや</a:t>
            </a:r>
            <a:r>
              <a:rPr lang="en-US" altLang="ja-JP" sz="2000" dirty="0">
                <a:latin typeface="+mn-ea"/>
              </a:rPr>
              <a:t>CLI</a:t>
            </a:r>
            <a:r>
              <a:rPr lang="ja-JP" altLang="en-US" sz="2000" dirty="0">
                <a:latin typeface="+mn-ea"/>
              </a:rPr>
              <a:t>からインスタンスにワンクリックアクセスが出来る。</a:t>
            </a:r>
            <a:endParaRPr lang="en-US" altLang="ja-JP" sz="2000" dirty="0">
              <a:latin typeface="+mn-ea"/>
            </a:endParaRPr>
          </a:p>
          <a:p>
            <a:pPr marL="0" indent="0">
              <a:buNone/>
            </a:pPr>
            <a:r>
              <a:rPr lang="ja-JP" altLang="en-US" sz="2000" dirty="0">
                <a:latin typeface="+mn-ea"/>
              </a:rPr>
              <a:t>　・ポート転送が可能。</a:t>
            </a:r>
            <a:endParaRPr lang="en-US" altLang="ja-JP" sz="2000" dirty="0">
              <a:latin typeface="+mn-ea"/>
            </a:endParaRPr>
          </a:p>
          <a:p>
            <a:pPr marL="0" indent="0">
              <a:buNone/>
            </a:pPr>
            <a:r>
              <a:rPr lang="ja-JP" altLang="en-US" sz="2000" dirty="0">
                <a:latin typeface="+mn-ea"/>
              </a:rPr>
              <a:t>　・</a:t>
            </a:r>
            <a:r>
              <a:rPr lang="en-US" altLang="ja-JP" sz="2000" dirty="0">
                <a:latin typeface="+mn-ea"/>
              </a:rPr>
              <a:t>Linux</a:t>
            </a:r>
            <a:r>
              <a:rPr lang="ja-JP" altLang="en-US" sz="2000" dirty="0">
                <a:latin typeface="+mn-ea"/>
              </a:rPr>
              <a:t>と</a:t>
            </a:r>
            <a:r>
              <a:rPr lang="en-US" altLang="ja-JP" sz="2000" dirty="0">
                <a:latin typeface="+mn-ea"/>
              </a:rPr>
              <a:t>Windows</a:t>
            </a:r>
            <a:r>
              <a:rPr lang="ja-JP" altLang="en-US" sz="2000" dirty="0">
                <a:latin typeface="+mn-ea"/>
              </a:rPr>
              <a:t>両方でクロスプラットフォームのサポートが出来る。</a:t>
            </a:r>
            <a:endParaRPr lang="en-US" altLang="ja-JP" sz="2000" dirty="0">
              <a:latin typeface="+mn-ea"/>
            </a:endParaRPr>
          </a:p>
        </p:txBody>
      </p:sp>
    </p:spTree>
    <p:extLst>
      <p:ext uri="{BB962C8B-B14F-4D97-AF65-F5344CB8AC3E}">
        <p14:creationId xmlns:p14="http://schemas.microsoft.com/office/powerpoint/2010/main" val="21306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テクノロジー</a:t>
            </a:r>
            <a:endParaRPr kumimoji="1" lang="ja-JP" altLang="en-US" dirty="0"/>
          </a:p>
        </p:txBody>
      </p:sp>
    </p:spTree>
    <p:extLst>
      <p:ext uri="{BB962C8B-B14F-4D97-AF65-F5344CB8AC3E}">
        <p14:creationId xmlns:p14="http://schemas.microsoft.com/office/powerpoint/2010/main" val="998265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CloudWatch</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CloudWatch</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CloudWatch</a:t>
            </a:r>
            <a:r>
              <a:rPr kumimoji="1" lang="ja-JP" altLang="en-US" sz="2000" dirty="0">
                <a:latin typeface="+mn-ea"/>
              </a:rPr>
              <a:t>は</a:t>
            </a:r>
            <a:r>
              <a:rPr kumimoji="1" lang="en-US" altLang="ja-JP" sz="2000" dirty="0">
                <a:latin typeface="+mn-ea"/>
              </a:rPr>
              <a:t>AWS</a:t>
            </a:r>
            <a:r>
              <a:rPr kumimoji="1" lang="ja-JP" altLang="en-US" sz="2000" dirty="0">
                <a:latin typeface="+mn-ea"/>
              </a:rPr>
              <a:t>内で動作する仮想サーバーや各サービスを監視できるサービスです。</a:t>
            </a:r>
            <a:endParaRPr kumimoji="1" lang="en-US" altLang="ja-JP" sz="2000" dirty="0">
              <a:latin typeface="+mn-ea"/>
            </a:endParaRPr>
          </a:p>
          <a:p>
            <a:pPr marL="0" indent="0">
              <a:buNone/>
            </a:pPr>
            <a:r>
              <a:rPr lang="ja-JP" altLang="en-US" sz="2000" dirty="0">
                <a:latin typeface="+mn-ea"/>
              </a:rPr>
              <a:t>　</a:t>
            </a:r>
            <a:r>
              <a:rPr kumimoji="1" lang="ja-JP" altLang="en-US" sz="2000" dirty="0">
                <a:latin typeface="+mn-ea"/>
              </a:rPr>
              <a:t>以下のような機能が提供され、必要なものを組み合わせて利用します。</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AWS</a:t>
            </a:r>
            <a:r>
              <a:rPr lang="ja-JP" altLang="en-US" sz="2000" dirty="0">
                <a:latin typeface="+mn-ea"/>
              </a:rPr>
              <a:t>内に立てた仮想サーバーの</a:t>
            </a:r>
            <a:r>
              <a:rPr lang="en-US" altLang="ja-JP" sz="2000" dirty="0">
                <a:latin typeface="+mn-ea"/>
              </a:rPr>
              <a:t>CPU</a:t>
            </a:r>
            <a:r>
              <a:rPr lang="ja-JP" altLang="en-US" sz="2000" dirty="0">
                <a:latin typeface="+mn-ea"/>
              </a:rPr>
              <a:t>使用率、</a:t>
            </a:r>
            <a:r>
              <a:rPr lang="en-US" altLang="ja-JP" sz="2000" dirty="0">
                <a:latin typeface="+mn-ea"/>
              </a:rPr>
              <a:t>Disk</a:t>
            </a:r>
            <a:r>
              <a:rPr lang="ja-JP" altLang="en-US" sz="2000" dirty="0">
                <a:latin typeface="+mn-ea"/>
              </a:rPr>
              <a:t>の読み書き回数、インターフェース</a:t>
            </a:r>
            <a:endParaRPr lang="en-US" altLang="ja-JP" sz="2000" dirty="0">
              <a:latin typeface="+mn-ea"/>
            </a:endParaRPr>
          </a:p>
          <a:p>
            <a:pPr marL="0" indent="0">
              <a:buNone/>
            </a:pPr>
            <a:r>
              <a:rPr lang="ja-JP" altLang="en-US" sz="2000" dirty="0">
                <a:latin typeface="+mn-ea"/>
              </a:rPr>
              <a:t>　　の通信量などを監視する「</a:t>
            </a:r>
            <a:r>
              <a:rPr lang="ja-JP" altLang="en-US" sz="2000" b="1" dirty="0">
                <a:latin typeface="+mn-ea"/>
              </a:rPr>
              <a:t>メトリクス</a:t>
            </a:r>
            <a:r>
              <a:rPr lang="ja-JP" altLang="en-US" sz="2000" dirty="0">
                <a:latin typeface="+mn-ea"/>
              </a:rPr>
              <a:t>」。</a:t>
            </a:r>
            <a:endParaRPr lang="en-US" altLang="ja-JP" sz="2000" dirty="0">
              <a:latin typeface="+mn-ea"/>
            </a:endParaRPr>
          </a:p>
          <a:p>
            <a:pPr marL="0" indent="0">
              <a:buNone/>
            </a:pPr>
            <a:r>
              <a:rPr lang="ja-JP" altLang="en-US" sz="2000" dirty="0">
                <a:latin typeface="+mn-ea"/>
              </a:rPr>
              <a:t>　・使用中のすべてのシステム、アプリケーション、</a:t>
            </a:r>
            <a:r>
              <a:rPr lang="en-US" altLang="ja-JP" sz="2000" dirty="0">
                <a:latin typeface="+mn-ea"/>
              </a:rPr>
              <a:t>AWS </a:t>
            </a:r>
            <a:r>
              <a:rPr lang="ja-JP" altLang="en-US" sz="2000" dirty="0">
                <a:latin typeface="+mn-ea"/>
              </a:rPr>
              <a:t>サービスのログファイルを監視</a:t>
            </a:r>
            <a:endParaRPr lang="en-US" altLang="ja-JP" sz="2000" dirty="0">
              <a:latin typeface="+mn-ea"/>
            </a:endParaRPr>
          </a:p>
          <a:p>
            <a:pPr marL="0" indent="0">
              <a:buNone/>
            </a:pPr>
            <a:r>
              <a:rPr lang="ja-JP" altLang="en-US" sz="2000" dirty="0">
                <a:latin typeface="+mn-ea"/>
              </a:rPr>
              <a:t>　　する「</a:t>
            </a:r>
            <a:r>
              <a:rPr lang="ja-JP" altLang="en-US" sz="2000" b="1" dirty="0">
                <a:latin typeface="+mn-ea"/>
              </a:rPr>
              <a:t>ログ監視機能</a:t>
            </a:r>
            <a:r>
              <a:rPr lang="ja-JP" altLang="en-US" sz="2000" dirty="0">
                <a:latin typeface="+mn-ea"/>
              </a:rPr>
              <a:t>」。</a:t>
            </a:r>
            <a:endParaRPr lang="en-US" altLang="ja-JP" sz="2000" dirty="0">
              <a:latin typeface="+mn-ea"/>
            </a:endParaRPr>
          </a:p>
          <a:p>
            <a:pPr marL="0" indent="0">
              <a:buNone/>
            </a:pPr>
            <a:r>
              <a:rPr lang="ja-JP" altLang="en-US" sz="2000" dirty="0">
                <a:latin typeface="+mn-ea"/>
              </a:rPr>
              <a:t>　・特定の閾値を超えた場合、下回った場合、監視ができなくなった場合などに設定した</a:t>
            </a:r>
            <a:endParaRPr lang="en-US" altLang="ja-JP" sz="2000" dirty="0">
              <a:latin typeface="+mn-ea"/>
            </a:endParaRPr>
          </a:p>
          <a:p>
            <a:pPr marL="0" indent="0">
              <a:buNone/>
            </a:pPr>
            <a:r>
              <a:rPr lang="ja-JP" altLang="en-US" sz="2000" dirty="0">
                <a:latin typeface="+mn-ea"/>
              </a:rPr>
              <a:t>　　方法で通知する「</a:t>
            </a:r>
            <a:r>
              <a:rPr lang="ja-JP" altLang="en-US" sz="2000" b="1" dirty="0">
                <a:latin typeface="+mn-ea"/>
              </a:rPr>
              <a:t>アラーム通知機能</a:t>
            </a:r>
            <a:r>
              <a:rPr lang="ja-JP" altLang="en-US" sz="2000" dirty="0">
                <a:latin typeface="+mn-ea"/>
              </a:rPr>
              <a:t>」。</a:t>
            </a:r>
            <a:endParaRPr lang="en-US" altLang="ja-JP" sz="2000" dirty="0">
              <a:latin typeface="+mn-ea"/>
            </a:endParaRPr>
          </a:p>
          <a:p>
            <a:pPr marL="0" indent="0">
              <a:buNone/>
            </a:pPr>
            <a:r>
              <a:rPr lang="ja-JP" altLang="en-US" sz="2000" dirty="0">
                <a:latin typeface="+mn-ea"/>
              </a:rPr>
              <a:t>　・状態が変化した場合や指定された時間にイベントを実行する</a:t>
            </a:r>
            <a:endParaRPr lang="en-US" altLang="ja-JP" sz="2000" dirty="0">
              <a:latin typeface="+mn-ea"/>
            </a:endParaRPr>
          </a:p>
          <a:p>
            <a:pPr marL="0" indent="0">
              <a:buNone/>
            </a:pPr>
            <a:r>
              <a:rPr lang="ja-JP" altLang="en-US" sz="2000" dirty="0">
                <a:latin typeface="+mn-ea"/>
              </a:rPr>
              <a:t>　　「</a:t>
            </a:r>
            <a:r>
              <a:rPr lang="ja-JP" altLang="en-US" sz="2000" b="1" dirty="0">
                <a:latin typeface="+mn-ea"/>
              </a:rPr>
              <a:t>イベント管理・自動化機能</a:t>
            </a:r>
            <a:r>
              <a:rPr lang="ja-JP" altLang="en-US" sz="2000" dirty="0">
                <a:latin typeface="+mn-ea"/>
              </a:rPr>
              <a:t>」。</a:t>
            </a:r>
            <a:endParaRPr lang="en-US" altLang="ja-JP" sz="2000" dirty="0">
              <a:latin typeface="+mn-ea"/>
            </a:endParaRPr>
          </a:p>
          <a:p>
            <a:pPr marL="0" indent="0">
              <a:buNone/>
            </a:pPr>
            <a:r>
              <a:rPr lang="ja-JP" altLang="en-US" sz="2000" dirty="0">
                <a:latin typeface="+mn-ea"/>
              </a:rPr>
              <a:t>　・メトリクス・ログ・イベントの状況を可視化し、一元的にダッシュボードへ表示する</a:t>
            </a:r>
            <a:endParaRPr lang="en-US" altLang="ja-JP" sz="2000" dirty="0">
              <a:latin typeface="+mn-ea"/>
            </a:endParaRPr>
          </a:p>
          <a:p>
            <a:pPr marL="0" indent="0">
              <a:buNone/>
            </a:pPr>
            <a:r>
              <a:rPr lang="ja-JP" altLang="en-US" sz="2000" dirty="0">
                <a:latin typeface="+mn-ea"/>
              </a:rPr>
              <a:t>　　「</a:t>
            </a:r>
            <a:r>
              <a:rPr lang="ja-JP" altLang="en-US" sz="2000" b="1" dirty="0">
                <a:latin typeface="+mn-ea"/>
              </a:rPr>
              <a:t>ダッシュボード機能</a:t>
            </a:r>
            <a:r>
              <a:rPr lang="ja-JP" altLang="en-US" sz="2000" dirty="0">
                <a:latin typeface="+mn-ea"/>
              </a:rPr>
              <a:t>」。</a:t>
            </a:r>
            <a:endParaRPr lang="en-US" altLang="ja-JP" sz="2000" dirty="0">
              <a:latin typeface="+mn-ea"/>
            </a:endParaRPr>
          </a:p>
        </p:txBody>
      </p:sp>
    </p:spTree>
    <p:extLst>
      <p:ext uri="{BB962C8B-B14F-4D97-AF65-F5344CB8AC3E}">
        <p14:creationId xmlns:p14="http://schemas.microsoft.com/office/powerpoint/2010/main" val="1614376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SQS</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SQS</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SQS</a:t>
            </a:r>
            <a:r>
              <a:rPr kumimoji="1" lang="ja-JP" altLang="en-US" sz="2000" dirty="0">
                <a:latin typeface="+mn-ea"/>
              </a:rPr>
              <a:t>は「</a:t>
            </a:r>
            <a:r>
              <a:rPr kumimoji="1" lang="en-US" altLang="ja-JP" sz="2000" b="1" dirty="0">
                <a:latin typeface="+mn-ea"/>
              </a:rPr>
              <a:t>Simple Queue Service</a:t>
            </a:r>
            <a:r>
              <a:rPr kumimoji="1" lang="ja-JP" altLang="en-US" sz="2000" b="1" dirty="0">
                <a:latin typeface="+mn-ea"/>
              </a:rPr>
              <a:t>」</a:t>
            </a:r>
            <a:r>
              <a:rPr kumimoji="1" lang="ja-JP" altLang="en-US" sz="2000" dirty="0">
                <a:latin typeface="+mn-ea"/>
              </a:rPr>
              <a:t>の略でフルマネージド型のキューイングサービスです。</a:t>
            </a:r>
            <a:endParaRPr kumimoji="1" lang="en-US" altLang="ja-JP" sz="2000" dirty="0">
              <a:latin typeface="+mn-ea"/>
            </a:endParaRPr>
          </a:p>
          <a:p>
            <a:pPr marL="0" indent="0">
              <a:buNone/>
            </a:pPr>
            <a:r>
              <a:rPr lang="ja-JP" altLang="en-US" sz="2000" dirty="0">
                <a:latin typeface="+mn-ea"/>
              </a:rPr>
              <a:t>　異なるソフトウェア間でデータを送受信する手法の一つとして選択できます。</a:t>
            </a:r>
            <a:endParaRPr lang="en-US" altLang="ja-JP" sz="2000" dirty="0">
              <a:latin typeface="+mn-ea"/>
            </a:endParaRPr>
          </a:p>
          <a:p>
            <a:pPr marL="0" indent="0">
              <a:buNone/>
            </a:pPr>
            <a:endParaRPr lang="en-US" altLang="ja-JP" sz="2000" dirty="0">
              <a:latin typeface="+mn-ea"/>
            </a:endParaRPr>
          </a:p>
          <a:p>
            <a:pPr marL="0" indent="0">
              <a:buNone/>
            </a:pPr>
            <a:r>
              <a:rPr lang="ja-JP" altLang="en-US" sz="2000" dirty="0">
                <a:latin typeface="+mn-ea"/>
              </a:rPr>
              <a:t>　</a:t>
            </a:r>
            <a:r>
              <a:rPr lang="en-US" altLang="ja-JP" sz="2000" dirty="0">
                <a:latin typeface="+mn-ea"/>
              </a:rPr>
              <a:t>SQS</a:t>
            </a:r>
            <a:r>
              <a:rPr lang="ja-JP" altLang="en-US" sz="2000" dirty="0">
                <a:latin typeface="+mn-ea"/>
              </a:rPr>
              <a:t>には以下</a:t>
            </a:r>
            <a:r>
              <a:rPr lang="en-US" altLang="ja-JP" sz="2000" dirty="0">
                <a:latin typeface="+mn-ea"/>
              </a:rPr>
              <a:t>2</a:t>
            </a:r>
            <a:r>
              <a:rPr lang="ja-JP" altLang="en-US" sz="2000" dirty="0">
                <a:latin typeface="+mn-ea"/>
              </a:rPr>
              <a:t>種類のキュータイプがあります。</a:t>
            </a:r>
            <a:endParaRPr lang="en-US" altLang="ja-JP" sz="2000" dirty="0">
              <a:latin typeface="+mn-ea"/>
            </a:endParaRPr>
          </a:p>
          <a:p>
            <a:pPr marL="0" indent="0">
              <a:buNone/>
            </a:pPr>
            <a:r>
              <a:rPr lang="ja-JP" altLang="en-US" sz="2000" dirty="0">
                <a:latin typeface="+mn-ea"/>
              </a:rPr>
              <a:t>　・標準キュー</a:t>
            </a:r>
            <a:endParaRPr lang="en-US" altLang="ja-JP" sz="2000" dirty="0">
              <a:latin typeface="+mn-ea"/>
            </a:endParaRPr>
          </a:p>
          <a:p>
            <a:pPr marL="0" indent="0">
              <a:buNone/>
            </a:pPr>
            <a:r>
              <a:rPr lang="ja-JP" altLang="en-US" sz="2000" dirty="0">
                <a:latin typeface="+mn-ea"/>
              </a:rPr>
              <a:t>　　スループットは無制限ですが、配信順序はベストエフォートで保証されません。</a:t>
            </a:r>
            <a:endParaRPr lang="en-US" altLang="ja-JP" sz="2000" dirty="0">
              <a:latin typeface="+mn-ea"/>
            </a:endParaRPr>
          </a:p>
          <a:p>
            <a:pPr marL="0" indent="0">
              <a:buNone/>
            </a:pPr>
            <a:r>
              <a:rPr lang="ja-JP" altLang="en-US" sz="2000" dirty="0">
                <a:latin typeface="+mn-ea"/>
              </a:rPr>
              <a:t>　　メッセージは最低</a:t>
            </a:r>
            <a:r>
              <a:rPr lang="en-US" altLang="ja-JP" sz="2000" dirty="0">
                <a:latin typeface="+mn-ea"/>
              </a:rPr>
              <a:t>1</a:t>
            </a:r>
            <a:r>
              <a:rPr lang="ja-JP" altLang="en-US" sz="2000" dirty="0">
                <a:latin typeface="+mn-ea"/>
              </a:rPr>
              <a:t>回配信されるため、複数回同じメッセージを受け取っても悪影響が</a:t>
            </a:r>
            <a:endParaRPr lang="en-US" altLang="ja-JP" sz="2000" dirty="0">
              <a:latin typeface="+mn-ea"/>
            </a:endParaRPr>
          </a:p>
          <a:p>
            <a:pPr marL="0" indent="0">
              <a:buNone/>
            </a:pPr>
            <a:r>
              <a:rPr lang="ja-JP" altLang="en-US" sz="2000" dirty="0">
                <a:latin typeface="+mn-ea"/>
              </a:rPr>
              <a:t>　　出ない構成にする必要があります。</a:t>
            </a:r>
            <a:r>
              <a:rPr lang="en-US" altLang="ja-JP" sz="2000" dirty="0">
                <a:latin typeface="+mn-ea"/>
              </a:rPr>
              <a:t>FIFO</a:t>
            </a:r>
            <a:r>
              <a:rPr lang="ja-JP" altLang="en-US" sz="2000" dirty="0">
                <a:latin typeface="+mn-ea"/>
              </a:rPr>
              <a:t>キューと比較すると安価です。</a:t>
            </a:r>
          </a:p>
          <a:p>
            <a:pPr marL="0" indent="0">
              <a:buNone/>
            </a:pPr>
            <a:r>
              <a:rPr lang="ja-JP" altLang="en-US" sz="2000" dirty="0">
                <a:latin typeface="+mn-ea"/>
              </a:rPr>
              <a:t>　・</a:t>
            </a:r>
            <a:r>
              <a:rPr lang="en-US" altLang="ja-JP" sz="2000" dirty="0">
                <a:latin typeface="+mn-ea"/>
              </a:rPr>
              <a:t>FIFO </a:t>
            </a:r>
            <a:r>
              <a:rPr lang="ja-JP" altLang="en-US" sz="2000" dirty="0">
                <a:latin typeface="+mn-ea"/>
              </a:rPr>
              <a:t>キュー</a:t>
            </a:r>
            <a:endParaRPr lang="en-US" altLang="ja-JP" sz="2000" dirty="0">
              <a:latin typeface="+mn-ea"/>
            </a:endParaRPr>
          </a:p>
          <a:p>
            <a:pPr marL="0" indent="0">
              <a:buNone/>
            </a:pPr>
            <a:r>
              <a:rPr lang="ja-JP" altLang="en-US" sz="2000" dirty="0">
                <a:latin typeface="+mn-ea"/>
              </a:rPr>
              <a:t>　　スループットは</a:t>
            </a:r>
            <a:r>
              <a:rPr lang="en-US" altLang="ja-JP" sz="2000" dirty="0">
                <a:latin typeface="+mn-ea"/>
              </a:rPr>
              <a:t>1</a:t>
            </a:r>
            <a:r>
              <a:rPr lang="ja-JP" altLang="en-US" sz="2000" dirty="0">
                <a:latin typeface="+mn-ea"/>
              </a:rPr>
              <a:t>秒あたり</a:t>
            </a:r>
            <a:r>
              <a:rPr lang="en-US" altLang="ja-JP" sz="2000" dirty="0">
                <a:latin typeface="+mn-ea"/>
              </a:rPr>
              <a:t>300</a:t>
            </a:r>
            <a:r>
              <a:rPr lang="ja-JP" altLang="en-US" sz="2000" dirty="0">
                <a:latin typeface="+mn-ea"/>
              </a:rPr>
              <a:t>件の制限がありますが、配信順序は保証されます。</a:t>
            </a:r>
            <a:endParaRPr lang="en-US" altLang="ja-JP" sz="2000" dirty="0">
              <a:latin typeface="+mn-ea"/>
            </a:endParaRPr>
          </a:p>
          <a:p>
            <a:pPr marL="0" indent="0">
              <a:buNone/>
            </a:pPr>
            <a:r>
              <a:rPr lang="ja-JP" altLang="en-US" sz="2000" dirty="0">
                <a:latin typeface="+mn-ea"/>
              </a:rPr>
              <a:t>　　メッセージは必ず</a:t>
            </a:r>
            <a:r>
              <a:rPr lang="en-US" altLang="ja-JP" sz="2000" dirty="0">
                <a:latin typeface="+mn-ea"/>
              </a:rPr>
              <a:t>1</a:t>
            </a:r>
            <a:r>
              <a:rPr lang="ja-JP" altLang="en-US" sz="2000" dirty="0">
                <a:latin typeface="+mn-ea"/>
              </a:rPr>
              <a:t>回のみ配信されます。</a:t>
            </a:r>
            <a:endParaRPr lang="en-US" altLang="ja-JP" sz="2000" dirty="0">
              <a:latin typeface="+mn-ea"/>
            </a:endParaRPr>
          </a:p>
          <a:p>
            <a:pPr marL="0" indent="0">
              <a:buNone/>
            </a:pPr>
            <a:r>
              <a:rPr lang="ja-JP" altLang="en-US" sz="2000" dirty="0">
                <a:latin typeface="+mn-ea"/>
              </a:rPr>
              <a:t>　　</a:t>
            </a:r>
            <a:endParaRPr lang="en-US" altLang="ja-JP" sz="2000" dirty="0">
              <a:latin typeface="+mn-ea"/>
            </a:endParaRPr>
          </a:p>
        </p:txBody>
      </p:sp>
    </p:spTree>
    <p:extLst>
      <p:ext uri="{BB962C8B-B14F-4D97-AF65-F5344CB8AC3E}">
        <p14:creationId xmlns:p14="http://schemas.microsoft.com/office/powerpoint/2010/main" val="210269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ACM</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ACM</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ACM</a:t>
            </a:r>
            <a:r>
              <a:rPr kumimoji="1" lang="ja-JP" altLang="en-US" sz="2000" dirty="0">
                <a:latin typeface="+mn-ea"/>
              </a:rPr>
              <a:t>は「</a:t>
            </a:r>
            <a:r>
              <a:rPr kumimoji="1" lang="en-US" altLang="ja-JP" sz="2000" b="1" dirty="0">
                <a:latin typeface="+mn-ea"/>
              </a:rPr>
              <a:t>AWS Certificate Manager</a:t>
            </a:r>
            <a:r>
              <a:rPr kumimoji="1" lang="ja-JP" altLang="en-US" sz="2000" dirty="0">
                <a:latin typeface="+mn-ea"/>
              </a:rPr>
              <a:t>」の略で、パブリックとプライベートの </a:t>
            </a:r>
            <a:r>
              <a:rPr kumimoji="1" lang="en-US" altLang="ja-JP" sz="2000" dirty="0">
                <a:latin typeface="+mn-ea"/>
              </a:rPr>
              <a:t>SSL/TLS</a:t>
            </a:r>
          </a:p>
          <a:p>
            <a:pPr marL="0" indent="0">
              <a:buNone/>
            </a:pPr>
            <a:r>
              <a:rPr kumimoji="1" lang="en-US" altLang="ja-JP" sz="2000" dirty="0">
                <a:latin typeface="+mn-ea"/>
              </a:rPr>
              <a:t> </a:t>
            </a:r>
            <a:r>
              <a:rPr kumimoji="1" lang="ja-JP" altLang="en-US" sz="2000" dirty="0">
                <a:latin typeface="+mn-ea"/>
              </a:rPr>
              <a:t>証明書を自動更新可能です。</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SSL</a:t>
            </a:r>
            <a:r>
              <a:rPr lang="ja-JP" altLang="en-US" sz="2000" dirty="0">
                <a:latin typeface="+mn-ea"/>
              </a:rPr>
              <a:t>／</a:t>
            </a:r>
            <a:r>
              <a:rPr lang="en-US" altLang="ja-JP" sz="2000" dirty="0">
                <a:latin typeface="+mn-ea"/>
              </a:rPr>
              <a:t>TLS</a:t>
            </a:r>
            <a:r>
              <a:rPr lang="ja-JP" altLang="en-US" sz="2000" dirty="0">
                <a:latin typeface="+mn-ea"/>
              </a:rPr>
              <a:t>証明書の購入、アップロード、更新というプロセスを手動で行う必要がなく</a:t>
            </a:r>
            <a:endParaRPr lang="en-US" altLang="ja-JP" sz="2000" dirty="0">
              <a:latin typeface="+mn-ea"/>
            </a:endParaRPr>
          </a:p>
          <a:p>
            <a:pPr marL="0" indent="0">
              <a:buNone/>
            </a:pPr>
            <a:r>
              <a:rPr lang="ja-JP" altLang="en-US" sz="2000" dirty="0">
                <a:latin typeface="+mn-ea"/>
              </a:rPr>
              <a:t>なります。</a:t>
            </a:r>
            <a:endParaRPr lang="en-US" altLang="ja-JP" sz="2000" dirty="0">
              <a:latin typeface="+mn-ea"/>
            </a:endParaRPr>
          </a:p>
          <a:p>
            <a:pPr marL="0" indent="0">
              <a:buNone/>
            </a:pPr>
            <a:r>
              <a:rPr lang="ja-JP" altLang="en-US" sz="2000" dirty="0">
                <a:latin typeface="+mn-ea"/>
              </a:rPr>
              <a:t>　また、証明書をコンソールなどから一括で管理することが出来、実質無料で利用する</a:t>
            </a:r>
            <a:endParaRPr lang="en-US" altLang="ja-JP" sz="2000" dirty="0">
              <a:latin typeface="+mn-ea"/>
            </a:endParaRPr>
          </a:p>
          <a:p>
            <a:pPr marL="0" indent="0">
              <a:buNone/>
            </a:pPr>
            <a:r>
              <a:rPr lang="ja-JP" altLang="en-US" sz="2000" dirty="0">
                <a:latin typeface="+mn-ea"/>
              </a:rPr>
              <a:t>ことが可能ですが、</a:t>
            </a:r>
            <a:r>
              <a:rPr lang="en-US" altLang="ja-JP" sz="2000" dirty="0">
                <a:latin typeface="+mn-ea"/>
              </a:rPr>
              <a:t>ELB(Elastic Load Balancing)</a:t>
            </a:r>
            <a:r>
              <a:rPr lang="ja-JP" altLang="en-US" sz="2000" dirty="0">
                <a:latin typeface="+mn-ea"/>
              </a:rPr>
              <a:t>、</a:t>
            </a:r>
            <a:r>
              <a:rPr lang="en-US" altLang="ja-JP" sz="2000" dirty="0" err="1">
                <a:latin typeface="+mn-ea"/>
              </a:rPr>
              <a:t>Cloudfront</a:t>
            </a:r>
            <a:r>
              <a:rPr lang="en-US" altLang="ja-JP" sz="2000" dirty="0">
                <a:latin typeface="+mn-ea"/>
              </a:rPr>
              <a:t>(Amazon CloudFront)</a:t>
            </a:r>
            <a:r>
              <a:rPr lang="ja-JP" altLang="en-US" sz="2000" dirty="0">
                <a:latin typeface="+mn-ea"/>
              </a:rPr>
              <a:t>の</a:t>
            </a:r>
            <a:endParaRPr lang="en-US" altLang="ja-JP" sz="2000" dirty="0">
              <a:latin typeface="+mn-ea"/>
            </a:endParaRPr>
          </a:p>
          <a:p>
            <a:pPr marL="0" indent="0">
              <a:buNone/>
            </a:pPr>
            <a:r>
              <a:rPr lang="ja-JP" altLang="en-US" sz="2000" dirty="0">
                <a:latin typeface="+mn-ea"/>
              </a:rPr>
              <a:t>サービスで使用する証明書のみプロビジョニング可能となっています。</a:t>
            </a:r>
            <a:endParaRPr lang="en-US" altLang="ja-JP" sz="2000" dirty="0">
              <a:latin typeface="+mn-ea"/>
            </a:endParaRPr>
          </a:p>
          <a:p>
            <a:pPr marL="0" indent="0">
              <a:buNone/>
            </a:pPr>
            <a:endParaRPr lang="ja-JP" altLang="en-US" sz="2000" dirty="0">
              <a:latin typeface="+mn-ea"/>
            </a:endParaRPr>
          </a:p>
        </p:txBody>
      </p:sp>
    </p:spTree>
    <p:extLst>
      <p:ext uri="{BB962C8B-B14F-4D97-AF65-F5344CB8AC3E}">
        <p14:creationId xmlns:p14="http://schemas.microsoft.com/office/powerpoint/2010/main" val="107504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Route53</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Route53</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Route53</a:t>
            </a:r>
            <a:r>
              <a:rPr kumimoji="1" lang="ja-JP" altLang="en-US" sz="2000" dirty="0">
                <a:latin typeface="+mn-ea"/>
              </a:rPr>
              <a:t>は</a:t>
            </a:r>
            <a:r>
              <a:rPr kumimoji="1" lang="en-US" altLang="ja-JP" sz="2000" b="1" dirty="0">
                <a:latin typeface="+mn-ea"/>
              </a:rPr>
              <a:t>DNS (</a:t>
            </a:r>
            <a:r>
              <a:rPr kumimoji="1" lang="ja-JP" altLang="en-US" sz="2000" b="1" dirty="0">
                <a:latin typeface="+mn-ea"/>
              </a:rPr>
              <a:t>ドメインネームサービス</a:t>
            </a:r>
            <a:r>
              <a:rPr kumimoji="1" lang="en-US" altLang="ja-JP" sz="2000" b="1" dirty="0">
                <a:latin typeface="+mn-ea"/>
              </a:rPr>
              <a:t>)</a:t>
            </a:r>
            <a:r>
              <a:rPr kumimoji="1" lang="ja-JP" altLang="en-US" sz="2000" b="1" dirty="0">
                <a:latin typeface="+mn-ea"/>
              </a:rPr>
              <a:t>のフルマネージドサービス</a:t>
            </a:r>
            <a:r>
              <a:rPr kumimoji="1" lang="ja-JP" altLang="en-US" sz="2000" dirty="0">
                <a:latin typeface="+mn-ea"/>
              </a:rPr>
              <a:t>です。</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Route 53 </a:t>
            </a:r>
            <a:r>
              <a:rPr lang="ja-JP" altLang="en-US" sz="2000" dirty="0">
                <a:latin typeface="+mn-ea"/>
              </a:rPr>
              <a:t>は下記</a:t>
            </a:r>
            <a:r>
              <a:rPr lang="en-US" altLang="ja-JP" sz="2000" dirty="0">
                <a:latin typeface="+mn-ea"/>
              </a:rPr>
              <a:t>3</a:t>
            </a:r>
            <a:r>
              <a:rPr lang="ja-JP" altLang="en-US" sz="2000" dirty="0">
                <a:latin typeface="+mn-ea"/>
              </a:rPr>
              <a:t>点の機能を使用できます。</a:t>
            </a:r>
            <a:endParaRPr lang="en-US" altLang="ja-JP" sz="2000" dirty="0">
              <a:latin typeface="+mn-ea"/>
            </a:endParaRPr>
          </a:p>
          <a:p>
            <a:pPr marL="0" indent="0">
              <a:buNone/>
            </a:pPr>
            <a:r>
              <a:rPr lang="ja-JP" altLang="en-US" sz="2000" dirty="0">
                <a:latin typeface="+mn-ea"/>
              </a:rPr>
              <a:t>　・</a:t>
            </a:r>
            <a:r>
              <a:rPr lang="ja-JP" altLang="en-US" sz="2000" u="sng" dirty="0">
                <a:latin typeface="+mn-ea"/>
              </a:rPr>
              <a:t>ドメイン登録機能</a:t>
            </a:r>
            <a:endParaRPr lang="en-US" altLang="ja-JP" sz="2000" u="sng" dirty="0">
              <a:latin typeface="+mn-ea"/>
            </a:endParaRPr>
          </a:p>
          <a:p>
            <a:pPr marL="0" indent="0">
              <a:buNone/>
            </a:pPr>
            <a:r>
              <a:rPr lang="ja-JP" altLang="en-US" sz="2000" dirty="0">
                <a:latin typeface="+mn-ea"/>
              </a:rPr>
              <a:t>　　ウェブサイトやウェブアプリケーションの名前 </a:t>
            </a:r>
            <a:r>
              <a:rPr lang="en-US" altLang="ja-JP" sz="2000" dirty="0">
                <a:latin typeface="+mn-ea"/>
              </a:rPr>
              <a:t>(</a:t>
            </a:r>
            <a:r>
              <a:rPr lang="ja-JP" altLang="en-US" sz="2000" dirty="0">
                <a:latin typeface="+mn-ea"/>
              </a:rPr>
              <a:t>ドメイン名</a:t>
            </a:r>
            <a:r>
              <a:rPr lang="en-US" altLang="ja-JP" sz="2000" dirty="0">
                <a:latin typeface="+mn-ea"/>
              </a:rPr>
              <a:t>) </a:t>
            </a:r>
            <a:r>
              <a:rPr lang="ja-JP" altLang="en-US" sz="2000" dirty="0">
                <a:latin typeface="+mn-ea"/>
              </a:rPr>
              <a:t>を登録できます。</a:t>
            </a:r>
            <a:endParaRPr lang="en-US" altLang="ja-JP" sz="2000" dirty="0">
              <a:latin typeface="+mn-ea"/>
            </a:endParaRPr>
          </a:p>
          <a:p>
            <a:pPr marL="0" indent="0">
              <a:buNone/>
            </a:pPr>
            <a:r>
              <a:rPr lang="ja-JP" altLang="en-US" sz="2000" dirty="0">
                <a:latin typeface="+mn-ea"/>
              </a:rPr>
              <a:t>　・</a:t>
            </a:r>
            <a:r>
              <a:rPr lang="en-US" altLang="ja-JP" sz="2000" u="sng" dirty="0">
                <a:latin typeface="+mn-ea"/>
              </a:rPr>
              <a:t>DNS </a:t>
            </a:r>
            <a:r>
              <a:rPr lang="ja-JP" altLang="en-US" sz="2000" u="sng" dirty="0">
                <a:latin typeface="+mn-ea"/>
              </a:rPr>
              <a:t>ルーティング機能</a:t>
            </a:r>
            <a:endParaRPr lang="en-US" altLang="ja-JP" sz="2000" u="sng" dirty="0">
              <a:latin typeface="+mn-ea"/>
            </a:endParaRPr>
          </a:p>
          <a:p>
            <a:pPr marL="0" indent="0">
              <a:buNone/>
            </a:pPr>
            <a:r>
              <a:rPr lang="ja-JP" altLang="en-US" sz="2000" dirty="0">
                <a:latin typeface="+mn-ea"/>
              </a:rPr>
              <a:t>　　ウェブブラウザにて登録されたドメイン名またはサブドメイン名を入力した場合に、</a:t>
            </a:r>
            <a:endParaRPr lang="en-US" altLang="ja-JP" sz="2000" dirty="0">
              <a:latin typeface="+mn-ea"/>
            </a:endParaRPr>
          </a:p>
          <a:p>
            <a:pPr marL="0" indent="0">
              <a:buNone/>
            </a:pPr>
            <a:r>
              <a:rPr lang="ja-JP" altLang="en-US" sz="2000" dirty="0">
                <a:latin typeface="+mn-ea"/>
              </a:rPr>
              <a:t>　　</a:t>
            </a:r>
            <a:r>
              <a:rPr lang="en-US" altLang="ja-JP" sz="2000" dirty="0">
                <a:latin typeface="+mn-ea"/>
              </a:rPr>
              <a:t>Route 53 </a:t>
            </a:r>
            <a:r>
              <a:rPr lang="ja-JP" altLang="en-US" sz="2000" dirty="0">
                <a:latin typeface="+mn-ea"/>
              </a:rPr>
              <a:t>は接続するための支援を行います。</a:t>
            </a:r>
            <a:endParaRPr lang="en-US" altLang="ja-JP" sz="2000" dirty="0">
              <a:latin typeface="+mn-ea"/>
            </a:endParaRPr>
          </a:p>
          <a:p>
            <a:pPr marL="0" indent="0">
              <a:buNone/>
            </a:pPr>
            <a:r>
              <a:rPr lang="ja-JP" altLang="en-US" sz="2000" dirty="0">
                <a:latin typeface="+mn-ea"/>
              </a:rPr>
              <a:t>　・</a:t>
            </a:r>
            <a:r>
              <a:rPr lang="en-US" altLang="ja-JP" sz="2000" u="sng" dirty="0">
                <a:latin typeface="+mn-ea"/>
              </a:rPr>
              <a:t>DNS </a:t>
            </a:r>
            <a:r>
              <a:rPr lang="ja-JP" altLang="en-US" sz="2000" u="sng" dirty="0">
                <a:latin typeface="+mn-ea"/>
              </a:rPr>
              <a:t>ヘルスチェック機能</a:t>
            </a:r>
            <a:endParaRPr lang="en-US" altLang="ja-JP" sz="2000" u="sng" dirty="0">
              <a:latin typeface="+mn-ea"/>
            </a:endParaRPr>
          </a:p>
          <a:p>
            <a:pPr marL="0" indent="0">
              <a:buNone/>
            </a:pPr>
            <a:r>
              <a:rPr lang="ja-JP" altLang="en-US" sz="2000" dirty="0">
                <a:latin typeface="+mn-ea"/>
              </a:rPr>
              <a:t>　　自動リクエストをインターネット経由でウェブサーバーなどのリソースに送信し、</a:t>
            </a:r>
            <a:endParaRPr lang="en-US" altLang="ja-JP" sz="2000" dirty="0">
              <a:latin typeface="+mn-ea"/>
            </a:endParaRPr>
          </a:p>
          <a:p>
            <a:pPr marL="0" indent="0">
              <a:buNone/>
            </a:pPr>
            <a:r>
              <a:rPr lang="ja-JP" altLang="en-US" sz="2000" dirty="0">
                <a:latin typeface="+mn-ea"/>
              </a:rPr>
              <a:t>　　対象リソースが到達可能、使用可能、機能中であることを確認できます。</a:t>
            </a:r>
            <a:endParaRPr lang="en-US" altLang="ja-JP" sz="2000" dirty="0">
              <a:latin typeface="+mn-ea"/>
            </a:endParaRPr>
          </a:p>
        </p:txBody>
      </p:sp>
    </p:spTree>
    <p:extLst>
      <p:ext uri="{BB962C8B-B14F-4D97-AF65-F5344CB8AC3E}">
        <p14:creationId xmlns:p14="http://schemas.microsoft.com/office/powerpoint/2010/main" val="3420012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SNS</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SNS</a:t>
            </a:r>
            <a:r>
              <a:rPr kumimoji="1" lang="ja-JP" altLang="en-US" sz="2000" dirty="0">
                <a:latin typeface="+mn-ea"/>
              </a:rPr>
              <a:t>とは</a:t>
            </a:r>
            <a:endParaRPr kumimoji="1" lang="en-US" altLang="ja-JP" sz="2000" dirty="0">
              <a:latin typeface="+mn-ea"/>
            </a:endParaRPr>
          </a:p>
          <a:p>
            <a:pPr marL="0" indent="0">
              <a:buNone/>
            </a:pPr>
            <a:r>
              <a:rPr kumimoji="1" lang="ja-JP" altLang="en-US" sz="2000" dirty="0">
                <a:latin typeface="+mn-ea"/>
              </a:rPr>
              <a:t>　</a:t>
            </a:r>
            <a:r>
              <a:rPr kumimoji="1" lang="en-US" altLang="ja-JP" sz="2000" dirty="0">
                <a:latin typeface="+mn-ea"/>
              </a:rPr>
              <a:t>SNS</a:t>
            </a:r>
            <a:r>
              <a:rPr kumimoji="1" lang="ja-JP" altLang="en-US" sz="2000" dirty="0">
                <a:latin typeface="+mn-ea"/>
              </a:rPr>
              <a:t>は「</a:t>
            </a:r>
            <a:r>
              <a:rPr kumimoji="1" lang="en-US" altLang="ja-JP" sz="2000" b="1" dirty="0">
                <a:latin typeface="+mn-ea"/>
              </a:rPr>
              <a:t>Simple Notification Service</a:t>
            </a:r>
            <a:r>
              <a:rPr kumimoji="1" lang="ja-JP" altLang="en-US" sz="2000" b="1" dirty="0">
                <a:latin typeface="+mn-ea"/>
              </a:rPr>
              <a:t>」</a:t>
            </a:r>
            <a:r>
              <a:rPr kumimoji="1" lang="ja-JP" altLang="en-US" sz="2000" dirty="0">
                <a:latin typeface="+mn-ea"/>
              </a:rPr>
              <a:t>の略でフルマネージド型のウェブサービスです。</a:t>
            </a:r>
            <a:endParaRPr kumimoji="1" lang="en-US" altLang="ja-JP" sz="2000" dirty="0">
              <a:latin typeface="+mn-ea"/>
            </a:endParaRPr>
          </a:p>
          <a:p>
            <a:pPr marL="0" indent="0">
              <a:buNone/>
            </a:pPr>
            <a:r>
              <a:rPr lang="ja-JP" altLang="en-US" sz="2000" dirty="0">
                <a:latin typeface="+mn-ea"/>
              </a:rPr>
              <a:t>　論理アクセスポイントにメッセージを作成して送信することで、紐づけられた受信者に</a:t>
            </a:r>
            <a:endParaRPr lang="en-US" altLang="ja-JP" sz="2000" dirty="0">
              <a:latin typeface="+mn-ea"/>
            </a:endParaRPr>
          </a:p>
          <a:p>
            <a:pPr marL="0" indent="0">
              <a:buNone/>
            </a:pPr>
            <a:r>
              <a:rPr lang="ja-JP" altLang="en-US" sz="2000" dirty="0">
                <a:latin typeface="+mn-ea"/>
              </a:rPr>
              <a:t>対してメッセージが非同期に一括で届けられる仕組みです。</a:t>
            </a:r>
            <a:endParaRPr lang="en-US" altLang="ja-JP" sz="2000" dirty="0">
              <a:latin typeface="+mn-ea"/>
            </a:endParaRPr>
          </a:p>
          <a:p>
            <a:pPr marL="0" indent="0">
              <a:buNone/>
            </a:pPr>
            <a:endParaRPr lang="en-US" altLang="ja-JP" sz="2000" dirty="0">
              <a:latin typeface="+mn-ea"/>
            </a:endParaRPr>
          </a:p>
          <a:p>
            <a:pPr marL="0" indent="0">
              <a:buNone/>
            </a:pPr>
            <a:r>
              <a:rPr lang="ja-JP" altLang="en-US" sz="2000" dirty="0">
                <a:latin typeface="+mn-ea"/>
              </a:rPr>
              <a:t>　以下のプロトコルがサポート対象です。</a:t>
            </a:r>
          </a:p>
          <a:p>
            <a:pPr marL="0" indent="0">
              <a:buNone/>
            </a:pPr>
            <a:r>
              <a:rPr lang="ja-JP" altLang="en-US" sz="2000" dirty="0">
                <a:latin typeface="+mn-ea"/>
              </a:rPr>
              <a:t>　・</a:t>
            </a:r>
            <a:r>
              <a:rPr lang="en-US" altLang="ja-JP" sz="2000" dirty="0">
                <a:latin typeface="+mn-ea"/>
              </a:rPr>
              <a:t>Amazon SQS(Simple Queue Service)</a:t>
            </a:r>
          </a:p>
          <a:p>
            <a:pPr marL="0" indent="0">
              <a:buNone/>
            </a:pPr>
            <a:r>
              <a:rPr lang="ja-JP" altLang="en-US" sz="2000" dirty="0">
                <a:latin typeface="+mn-ea"/>
              </a:rPr>
              <a:t>　・</a:t>
            </a:r>
            <a:r>
              <a:rPr lang="en-US" altLang="ja-JP" sz="2000" dirty="0">
                <a:latin typeface="+mn-ea"/>
              </a:rPr>
              <a:t>AWS Lambda</a:t>
            </a:r>
          </a:p>
          <a:p>
            <a:pPr marL="0" indent="0">
              <a:buNone/>
            </a:pPr>
            <a:r>
              <a:rPr lang="ja-JP" altLang="en-US" sz="2000" dirty="0">
                <a:latin typeface="+mn-ea"/>
              </a:rPr>
              <a:t>　・</a:t>
            </a:r>
            <a:r>
              <a:rPr lang="en-US" altLang="ja-JP" sz="2000" dirty="0">
                <a:latin typeface="+mn-ea"/>
              </a:rPr>
              <a:t>HTTP</a:t>
            </a:r>
          </a:p>
          <a:p>
            <a:pPr marL="0" indent="0">
              <a:buNone/>
            </a:pPr>
            <a:r>
              <a:rPr lang="ja-JP" altLang="en-US" sz="2000" dirty="0">
                <a:latin typeface="+mn-ea"/>
              </a:rPr>
              <a:t>　・</a:t>
            </a:r>
            <a:r>
              <a:rPr lang="en-US" altLang="ja-JP" sz="2000" dirty="0">
                <a:latin typeface="+mn-ea"/>
              </a:rPr>
              <a:t>HTTPS</a:t>
            </a:r>
          </a:p>
          <a:p>
            <a:pPr marL="0" indent="0">
              <a:buNone/>
            </a:pPr>
            <a:r>
              <a:rPr lang="ja-JP" altLang="en-US" sz="2000" dirty="0">
                <a:latin typeface="+mn-ea"/>
              </a:rPr>
              <a:t>　・</a:t>
            </a:r>
            <a:r>
              <a:rPr lang="en-US" altLang="ja-JP" sz="2000" dirty="0">
                <a:latin typeface="+mn-ea"/>
              </a:rPr>
              <a:t>E</a:t>
            </a:r>
            <a:r>
              <a:rPr lang="ja-JP" altLang="en-US" sz="2000" dirty="0">
                <a:latin typeface="+mn-ea"/>
              </a:rPr>
              <a:t>メール</a:t>
            </a:r>
          </a:p>
          <a:p>
            <a:pPr marL="0" indent="0">
              <a:buNone/>
            </a:pPr>
            <a:r>
              <a:rPr lang="ja-JP" altLang="en-US" sz="2000" dirty="0">
                <a:latin typeface="+mn-ea"/>
              </a:rPr>
              <a:t>　・</a:t>
            </a:r>
            <a:r>
              <a:rPr lang="en-US" altLang="ja-JP" sz="2000" dirty="0">
                <a:latin typeface="+mn-ea"/>
              </a:rPr>
              <a:t>SMS(Short Message Service)</a:t>
            </a:r>
          </a:p>
        </p:txBody>
      </p:sp>
    </p:spTree>
    <p:extLst>
      <p:ext uri="{BB962C8B-B14F-4D97-AF65-F5344CB8AC3E}">
        <p14:creationId xmlns:p14="http://schemas.microsoft.com/office/powerpoint/2010/main" val="3509587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その他</a:t>
            </a:r>
            <a:endParaRPr kumimoji="1" lang="ja-JP" altLang="en-US" dirty="0"/>
          </a:p>
        </p:txBody>
      </p:sp>
    </p:spTree>
    <p:extLst>
      <p:ext uri="{BB962C8B-B14F-4D97-AF65-F5344CB8AC3E}">
        <p14:creationId xmlns:p14="http://schemas.microsoft.com/office/powerpoint/2010/main" val="2982359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SSH</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SSH</a:t>
            </a:r>
            <a:r>
              <a:rPr kumimoji="1" lang="ja-JP" altLang="en-US" sz="2000" dirty="0">
                <a:latin typeface="+mn-ea"/>
              </a:rPr>
              <a:t>とは</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SSH</a:t>
            </a:r>
            <a:r>
              <a:rPr lang="ja-JP" altLang="en-US" sz="2000" dirty="0">
                <a:latin typeface="+mn-ea"/>
              </a:rPr>
              <a:t>とは「</a:t>
            </a:r>
            <a:r>
              <a:rPr lang="en-US" altLang="ja-JP" sz="2000" b="1" u="sng" dirty="0">
                <a:latin typeface="+mn-ea"/>
              </a:rPr>
              <a:t>Security Shell</a:t>
            </a:r>
            <a:r>
              <a:rPr lang="ja-JP" altLang="en-US" sz="2000" dirty="0">
                <a:latin typeface="+mn-ea"/>
              </a:rPr>
              <a:t>」の略称で、別のコンピューターに遠隔でログインしたり、特定のサーバに接続するためのプロトコルまたはソフトウェアを指します。</a:t>
            </a:r>
            <a:endParaRPr lang="en-US" altLang="ja-JP" sz="2000" dirty="0">
              <a:latin typeface="+mn-ea"/>
            </a:endParaRPr>
          </a:p>
          <a:p>
            <a:pPr marL="0" indent="0">
              <a:buNone/>
            </a:pPr>
            <a:endParaRPr lang="en-US" altLang="ja-JP" sz="2000" dirty="0">
              <a:latin typeface="+mn-ea"/>
            </a:endParaRPr>
          </a:p>
          <a:p>
            <a:pPr marL="0" indent="0">
              <a:buNone/>
            </a:pPr>
            <a:r>
              <a:rPr lang="ja-JP" altLang="en-US" sz="2000" dirty="0">
                <a:latin typeface="+mn-ea"/>
              </a:rPr>
              <a:t>　サーバ接続時の代表的な認証方式には「パスワード認証方式」、「</a:t>
            </a:r>
            <a:r>
              <a:rPr lang="zh-TW" altLang="en-US" sz="2000" dirty="0">
                <a:latin typeface="+mn-ea"/>
              </a:rPr>
              <a:t>公開鍵認証方式</a:t>
            </a:r>
            <a:r>
              <a:rPr lang="ja-JP" altLang="en-US" sz="2000" dirty="0">
                <a:latin typeface="+mn-ea"/>
              </a:rPr>
              <a:t>」があります。</a:t>
            </a:r>
            <a:endParaRPr lang="en-US" altLang="ja-JP" sz="2000" dirty="0">
              <a:latin typeface="+mn-ea"/>
            </a:endParaRPr>
          </a:p>
          <a:p>
            <a:pPr marL="0" indent="0">
              <a:buNone/>
            </a:pPr>
            <a:r>
              <a:rPr lang="ja-JP" altLang="en-US" sz="2000" dirty="0">
                <a:latin typeface="+mn-ea"/>
              </a:rPr>
              <a:t>　パスワード認証方式：パスワードは、サーバのユーザーアカウントに設定されます。</a:t>
            </a:r>
            <a:endParaRPr lang="en-US" altLang="ja-JP" sz="2000" dirty="0">
              <a:latin typeface="+mn-ea"/>
            </a:endParaRPr>
          </a:p>
          <a:p>
            <a:pPr marL="0" indent="0">
              <a:buNone/>
            </a:pPr>
            <a:r>
              <a:rPr lang="ja-JP" altLang="en-US" sz="2000" dirty="0">
                <a:latin typeface="+mn-ea"/>
              </a:rPr>
              <a:t>　　　　　　　　　　　手軽ですがパスワードが流失すると悪意をもった第三者から</a:t>
            </a:r>
            <a:endParaRPr lang="en-US" altLang="ja-JP" sz="2000" dirty="0">
              <a:latin typeface="+mn-ea"/>
            </a:endParaRPr>
          </a:p>
          <a:p>
            <a:pPr marL="0" indent="0">
              <a:buNone/>
            </a:pPr>
            <a:r>
              <a:rPr lang="ja-JP" altLang="en-US" sz="2000" dirty="0">
                <a:latin typeface="+mn-ea"/>
              </a:rPr>
              <a:t>　　　　　　　　　　　サーバにログインされてしまう危険性があります。</a:t>
            </a:r>
            <a:endParaRPr lang="en-US" altLang="ja-JP" sz="2000" dirty="0">
              <a:latin typeface="+mn-ea"/>
            </a:endParaRPr>
          </a:p>
          <a:p>
            <a:pPr marL="0" indent="0">
              <a:buNone/>
            </a:pPr>
            <a:r>
              <a:rPr lang="ja-JP" altLang="en-US" sz="2000" dirty="0">
                <a:latin typeface="+mn-ea"/>
              </a:rPr>
              <a:t>　公開鍵認証方式：事前に公開鍵をサーバに格納し、クライアント側で保持する秘密鍵と</a:t>
            </a:r>
            <a:endParaRPr lang="en-US" altLang="ja-JP" sz="2000" dirty="0">
              <a:latin typeface="+mn-ea"/>
            </a:endParaRPr>
          </a:p>
          <a:p>
            <a:pPr marL="0" indent="0">
              <a:buNone/>
            </a:pPr>
            <a:r>
              <a:rPr lang="ja-JP" altLang="en-US" sz="2000" dirty="0">
                <a:latin typeface="+mn-ea"/>
              </a:rPr>
              <a:t>　　　　　　　　　併せて情報を暗号化する方式です。不正ログインに対しての安全性も</a:t>
            </a:r>
            <a:endParaRPr lang="en-US" altLang="ja-JP" sz="2000" dirty="0">
              <a:latin typeface="+mn-ea"/>
            </a:endParaRPr>
          </a:p>
          <a:p>
            <a:pPr marL="0" indent="0">
              <a:buNone/>
            </a:pPr>
            <a:r>
              <a:rPr lang="ja-JP" altLang="en-US" sz="2000" dirty="0">
                <a:latin typeface="+mn-ea"/>
              </a:rPr>
              <a:t>　　　　　　　　　高い方式です。</a:t>
            </a:r>
            <a:endParaRPr lang="en-US" altLang="ja-JP" sz="2000" dirty="0">
              <a:latin typeface="+mn-ea"/>
            </a:endParaRPr>
          </a:p>
          <a:p>
            <a:pPr marL="0" indent="0">
              <a:buNone/>
            </a:pPr>
            <a:endParaRPr lang="en-US" altLang="ja-JP" sz="2000" dirty="0">
              <a:latin typeface="+mn-ea"/>
            </a:endParaRPr>
          </a:p>
        </p:txBody>
      </p:sp>
    </p:spTree>
    <p:extLst>
      <p:ext uri="{BB962C8B-B14F-4D97-AF65-F5344CB8AC3E}">
        <p14:creationId xmlns:p14="http://schemas.microsoft.com/office/powerpoint/2010/main" val="255178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ja-JP" altLang="en-US" sz="4000" b="1" dirty="0"/>
              <a:t>リージョン</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5"/>
            <a:ext cx="10515600" cy="4945989"/>
          </a:xfrm>
        </p:spPr>
        <p:txBody>
          <a:bodyPr>
            <a:noAutofit/>
          </a:bodyPr>
          <a:lstStyle/>
          <a:p>
            <a:r>
              <a:rPr kumimoji="1" lang="ja-JP" altLang="en-US" sz="2000" dirty="0">
                <a:latin typeface="+mn-ea"/>
              </a:rPr>
              <a:t>リージョンとは</a:t>
            </a:r>
          </a:p>
          <a:p>
            <a:pPr marL="0" indent="0">
              <a:buNone/>
            </a:pPr>
            <a:r>
              <a:rPr lang="ja-JP" altLang="en-US" sz="2000" dirty="0">
                <a:latin typeface="+mn-ea"/>
              </a:rPr>
              <a:t>　</a:t>
            </a:r>
            <a:r>
              <a:rPr lang="en-US" altLang="ja-JP" sz="2000" dirty="0">
                <a:latin typeface="+mn-ea"/>
              </a:rPr>
              <a:t>AWS</a:t>
            </a:r>
            <a:r>
              <a:rPr lang="ja-JP" altLang="en-US" sz="2000" dirty="0">
                <a:latin typeface="+mn-ea"/>
              </a:rPr>
              <a:t>では</a:t>
            </a:r>
            <a:r>
              <a:rPr kumimoji="1" lang="ja-JP" altLang="en-US" sz="2000" dirty="0">
                <a:latin typeface="+mn-ea"/>
              </a:rPr>
              <a:t>地域を物理的なロケーションに分割してサービスを提供しており、その物理的なロケーション分割単位が</a:t>
            </a:r>
            <a:r>
              <a:rPr kumimoji="1" lang="ja-JP" altLang="en-US" sz="2000" b="1" u="sng" dirty="0">
                <a:latin typeface="+mn-ea"/>
              </a:rPr>
              <a:t>リージョン</a:t>
            </a:r>
            <a:r>
              <a:rPr kumimoji="1" lang="ja-JP" altLang="en-US" sz="2000" dirty="0">
                <a:latin typeface="+mn-ea"/>
              </a:rPr>
              <a:t>です。</a:t>
            </a:r>
            <a:endParaRPr kumimoji="1" lang="en-US" altLang="ja-JP" sz="2000" dirty="0">
              <a:latin typeface="+mn-ea"/>
            </a:endParaRPr>
          </a:p>
          <a:p>
            <a:pPr marL="0" indent="0" fontAlgn="t">
              <a:spcBef>
                <a:spcPts val="0"/>
              </a:spcBef>
              <a:buNone/>
            </a:pPr>
            <a:r>
              <a:rPr lang="ja-JP" altLang="en-US" sz="2000" dirty="0">
                <a:latin typeface="+mn-ea"/>
              </a:rPr>
              <a:t>　</a:t>
            </a:r>
            <a:r>
              <a:rPr kumimoji="1" lang="ja-JP" altLang="en-US" sz="2000" b="0" i="0" u="none" strike="noStrike" kern="1200" dirty="0">
                <a:solidFill>
                  <a:srgbClr val="000000"/>
                </a:solidFill>
                <a:effectLst/>
                <a:latin typeface="+mn-ea"/>
              </a:rPr>
              <a:t>以下に記載する考慮すべきポイントに沿って、リージョンを選定します。</a:t>
            </a:r>
            <a:endParaRPr kumimoji="1" lang="en-US" altLang="ja-JP" sz="2000" dirty="0">
              <a:latin typeface="+mn-ea"/>
            </a:endParaRPr>
          </a:p>
          <a:p>
            <a:pPr marL="0" indent="0">
              <a:buNone/>
            </a:pPr>
            <a:endParaRPr lang="en-US" altLang="ja-JP" sz="2000" dirty="0">
              <a:latin typeface="+mn-ea"/>
            </a:endParaRPr>
          </a:p>
          <a:p>
            <a:r>
              <a:rPr lang="ja-JP" altLang="en-US" sz="2000" dirty="0">
                <a:latin typeface="+mn-ea"/>
              </a:rPr>
              <a:t>考慮すべきポイント</a:t>
            </a:r>
            <a:endParaRPr lang="en-US" altLang="ja-JP" sz="2000" dirty="0">
              <a:latin typeface="+mn-ea"/>
            </a:endParaRPr>
          </a:p>
          <a:p>
            <a:pPr marL="0" indent="0">
              <a:buNone/>
            </a:pPr>
            <a:r>
              <a:rPr lang="ja-JP" altLang="en-US" sz="2000" dirty="0">
                <a:latin typeface="+mn-ea"/>
              </a:rPr>
              <a:t>　料金：リージョンによって異なる。最安と比較して</a:t>
            </a:r>
            <a:r>
              <a:rPr lang="en-US" altLang="ja-JP" sz="2000" dirty="0">
                <a:latin typeface="+mn-ea"/>
              </a:rPr>
              <a:t>6</a:t>
            </a:r>
            <a:r>
              <a:rPr lang="ja-JP" altLang="en-US" sz="2000" dirty="0">
                <a:latin typeface="+mn-ea"/>
              </a:rPr>
              <a:t>割～</a:t>
            </a:r>
            <a:r>
              <a:rPr lang="en-US" altLang="ja-JP" sz="2000" dirty="0">
                <a:latin typeface="+mn-ea"/>
              </a:rPr>
              <a:t>7</a:t>
            </a:r>
            <a:r>
              <a:rPr lang="ja-JP" altLang="en-US" sz="2000" dirty="0">
                <a:latin typeface="+mn-ea"/>
              </a:rPr>
              <a:t>割程度割高となる場合もある。</a:t>
            </a:r>
            <a:endParaRPr lang="en-US" altLang="ja-JP" sz="2000" dirty="0">
              <a:latin typeface="+mn-ea"/>
            </a:endParaRPr>
          </a:p>
          <a:p>
            <a:pPr marL="0" indent="0">
              <a:buNone/>
            </a:pPr>
            <a:r>
              <a:rPr lang="ja-JP" altLang="en-US" sz="2000" dirty="0">
                <a:latin typeface="+mn-ea"/>
              </a:rPr>
              <a:t>　サービス：リージョン毎に対応しているサービスが異なる。</a:t>
            </a:r>
            <a:endParaRPr lang="en-US" altLang="ja-JP" sz="2000" dirty="0">
              <a:latin typeface="+mn-ea"/>
            </a:endParaRPr>
          </a:p>
          <a:p>
            <a:pPr marL="0" indent="0">
              <a:buNone/>
            </a:pPr>
            <a:r>
              <a:rPr kumimoji="1" lang="ja-JP" altLang="en-US" sz="2000" b="0" i="0" u="none" strike="noStrike" kern="1200" dirty="0">
                <a:solidFill>
                  <a:srgbClr val="000000"/>
                </a:solidFill>
                <a:effectLst/>
                <a:latin typeface="+mn-ea"/>
              </a:rPr>
              <a:t>　　　　　　「</a:t>
            </a:r>
            <a:r>
              <a:rPr kumimoji="1" lang="ja-JP" altLang="ja-JP" sz="2000" b="0" i="0" u="none" strike="noStrike" kern="1200" dirty="0">
                <a:solidFill>
                  <a:srgbClr val="000000"/>
                </a:solidFill>
                <a:effectLst/>
                <a:latin typeface="+mn-ea"/>
              </a:rPr>
              <a:t>アジアパシフィック（</a:t>
            </a:r>
            <a:r>
              <a:rPr kumimoji="1" lang="ja-JP" altLang="en-US" sz="2000" b="0" i="0" u="none" strike="noStrike" kern="1200" dirty="0">
                <a:solidFill>
                  <a:srgbClr val="000000"/>
                </a:solidFill>
                <a:effectLst/>
                <a:latin typeface="+mn-ea"/>
              </a:rPr>
              <a:t>大阪</a:t>
            </a:r>
            <a:r>
              <a:rPr kumimoji="1" lang="ja-JP" altLang="ja-JP" sz="2000" b="0" i="0" u="none" strike="noStrike" kern="1200" dirty="0">
                <a:solidFill>
                  <a:srgbClr val="000000"/>
                </a:solidFill>
                <a:effectLst/>
                <a:latin typeface="+mn-ea"/>
              </a:rPr>
              <a:t>）</a:t>
            </a:r>
            <a:r>
              <a:rPr kumimoji="1" lang="ja-JP" altLang="en-US" sz="2000" b="0" i="0" u="none" strike="noStrike" kern="1200" dirty="0">
                <a:solidFill>
                  <a:srgbClr val="000000"/>
                </a:solidFill>
                <a:effectLst/>
                <a:latin typeface="+mn-ea"/>
              </a:rPr>
              <a:t>」は非常に少ない。</a:t>
            </a:r>
            <a:endParaRPr lang="en-US" altLang="ja-JP" sz="2000" dirty="0">
              <a:latin typeface="+mn-ea"/>
            </a:endParaRPr>
          </a:p>
          <a:p>
            <a:pPr marL="0" indent="0">
              <a:buNone/>
            </a:pPr>
            <a:r>
              <a:rPr lang="ja-JP" altLang="en-US" sz="2000" dirty="0">
                <a:latin typeface="+mn-ea"/>
              </a:rPr>
              <a:t>　安定性：統計的な数値は公表されていないがリージョンによって安定性が異なる。</a:t>
            </a:r>
            <a:endParaRPr lang="en-US" altLang="ja-JP" sz="2000" dirty="0">
              <a:latin typeface="+mn-ea"/>
            </a:endParaRPr>
          </a:p>
          <a:p>
            <a:pPr marL="0" indent="0">
              <a:buNone/>
            </a:pPr>
            <a:r>
              <a:rPr lang="ja-JP" altLang="en-US" sz="2000" dirty="0">
                <a:latin typeface="+mn-ea"/>
              </a:rPr>
              <a:t>　スピード：利用者からの物理的距離に影響される。一般的には日本国内からの</a:t>
            </a:r>
            <a:endParaRPr lang="en-US" altLang="ja-JP" sz="2000" dirty="0">
              <a:latin typeface="+mn-ea"/>
            </a:endParaRPr>
          </a:p>
          <a:p>
            <a:pPr marL="0" indent="0">
              <a:buNone/>
            </a:pPr>
            <a:r>
              <a:rPr lang="ja-JP" altLang="en-US" sz="2000" dirty="0">
                <a:latin typeface="+mn-ea"/>
              </a:rPr>
              <a:t>　　　　　　アクセスであれば、</a:t>
            </a:r>
            <a:r>
              <a:rPr kumimoji="1" lang="ja-JP" altLang="en-US" sz="2000" b="0" i="0" u="none" strike="noStrike" kern="1200" dirty="0">
                <a:solidFill>
                  <a:srgbClr val="000000"/>
                </a:solidFill>
                <a:effectLst/>
                <a:latin typeface="+mn-ea"/>
              </a:rPr>
              <a:t>「</a:t>
            </a:r>
            <a:r>
              <a:rPr kumimoji="1" lang="ja-JP" altLang="ja-JP" sz="2000" b="0" i="0" u="none" strike="noStrike" kern="1200" dirty="0">
                <a:solidFill>
                  <a:srgbClr val="000000"/>
                </a:solidFill>
                <a:effectLst/>
                <a:latin typeface="+mn-ea"/>
              </a:rPr>
              <a:t>アジアパシフィック（</a:t>
            </a:r>
            <a:r>
              <a:rPr kumimoji="1" lang="ja-JP" altLang="en-US" sz="2000" b="0" i="0" u="none" strike="noStrike" kern="1200" dirty="0">
                <a:solidFill>
                  <a:srgbClr val="000000"/>
                </a:solidFill>
                <a:effectLst/>
                <a:latin typeface="+mn-ea"/>
              </a:rPr>
              <a:t>東京</a:t>
            </a:r>
            <a:r>
              <a:rPr kumimoji="1" lang="ja-JP" altLang="ja-JP" sz="2000" b="0" i="0" u="none" strike="noStrike" kern="1200" dirty="0">
                <a:solidFill>
                  <a:srgbClr val="000000"/>
                </a:solidFill>
                <a:effectLst/>
                <a:latin typeface="+mn-ea"/>
              </a:rPr>
              <a:t>）</a:t>
            </a:r>
            <a:r>
              <a:rPr kumimoji="1" lang="ja-JP" altLang="en-US" sz="2000" b="0" i="0" u="none" strike="noStrike" kern="1200" dirty="0">
                <a:solidFill>
                  <a:srgbClr val="000000"/>
                </a:solidFill>
                <a:effectLst/>
                <a:latin typeface="+mn-ea"/>
              </a:rPr>
              <a:t>」が安定して速度がでる。</a:t>
            </a:r>
            <a:endParaRPr lang="en-US" altLang="ja-JP" sz="2000" dirty="0">
              <a:latin typeface="+mn-ea"/>
            </a:endParaRPr>
          </a:p>
        </p:txBody>
      </p:sp>
    </p:spTree>
    <p:extLst>
      <p:ext uri="{BB962C8B-B14F-4D97-AF65-F5344CB8AC3E}">
        <p14:creationId xmlns:p14="http://schemas.microsoft.com/office/powerpoint/2010/main" val="424914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ja-JP" altLang="en-US" sz="4000" b="1" dirty="0"/>
              <a:t>アベイラビリティーゾーン</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94138"/>
          </a:xfrm>
        </p:spPr>
        <p:txBody>
          <a:bodyPr>
            <a:noAutofit/>
          </a:bodyPr>
          <a:lstStyle/>
          <a:p>
            <a:r>
              <a:rPr kumimoji="1" lang="ja-JP" altLang="en-US" sz="2000" dirty="0">
                <a:latin typeface="+mn-ea"/>
              </a:rPr>
              <a:t>アベイラビリティーゾーンとは</a:t>
            </a:r>
          </a:p>
          <a:p>
            <a:pPr marL="0" indent="0">
              <a:buNone/>
            </a:pPr>
            <a:r>
              <a:rPr lang="ja-JP" altLang="en-US" sz="2000" dirty="0">
                <a:latin typeface="+mn-ea"/>
              </a:rPr>
              <a:t>　リージョン内に必ず複数個存在し、物理的、ソフトウェア的に自律しているデータセンターの集合の単位が</a:t>
            </a:r>
            <a:r>
              <a:rPr lang="ja-JP" altLang="en-US" sz="2000" b="1" u="sng" dirty="0">
                <a:latin typeface="+mn-ea"/>
              </a:rPr>
              <a:t>アベイラビリティーゾーン（</a:t>
            </a:r>
            <a:r>
              <a:rPr lang="en-US" altLang="ja-JP" sz="2000" b="1" u="sng" dirty="0">
                <a:latin typeface="+mn-ea"/>
              </a:rPr>
              <a:t>AZ</a:t>
            </a:r>
            <a:r>
              <a:rPr lang="ja-JP" altLang="en-US" sz="2000" b="1" u="sng" dirty="0">
                <a:latin typeface="+mn-ea"/>
              </a:rPr>
              <a:t>）</a:t>
            </a:r>
            <a:r>
              <a:rPr lang="ja-JP" altLang="en-US" sz="2000" dirty="0">
                <a:latin typeface="+mn-ea"/>
              </a:rPr>
              <a:t>です</a:t>
            </a:r>
            <a:r>
              <a:rPr kumimoji="1" lang="ja-JP" altLang="en-US" sz="2000" dirty="0">
                <a:latin typeface="+mn-ea"/>
              </a:rPr>
              <a:t>。</a:t>
            </a:r>
            <a:endParaRPr kumimoji="1" lang="en-US" altLang="ja-JP" sz="2000" dirty="0">
              <a:latin typeface="+mn-ea"/>
            </a:endParaRPr>
          </a:p>
          <a:p>
            <a:pPr marL="0" indent="0">
              <a:buNone/>
            </a:pPr>
            <a:r>
              <a:rPr lang="ja-JP" altLang="en-US" sz="2000" dirty="0">
                <a:latin typeface="+mn-ea"/>
              </a:rPr>
              <a:t>　アベイラビリティゾーンは、互いに影響を受けないように、地理、電源、ネットワーク的に分離されており、各アベイラビリティゾーンは高速専用線で接続されています。</a:t>
            </a:r>
            <a:endParaRPr lang="en-US" altLang="ja-JP" sz="2000" dirty="0">
              <a:latin typeface="+mn-ea"/>
            </a:endParaRPr>
          </a:p>
          <a:p>
            <a:pPr marL="0" indent="0">
              <a:buNone/>
            </a:pPr>
            <a:r>
              <a:rPr lang="ja-JP" altLang="en-US" sz="2000" dirty="0">
                <a:latin typeface="+mn-ea"/>
              </a:rPr>
              <a:t>　複数の異なるアベイラビリティーゾーンを利用することで、簡単に冗長構成を組むことが可能になります。（マルチ</a:t>
            </a:r>
            <a:r>
              <a:rPr lang="en-US" altLang="ja-JP" sz="2000" dirty="0">
                <a:latin typeface="+mn-ea"/>
              </a:rPr>
              <a:t>AZ</a:t>
            </a:r>
            <a:r>
              <a:rPr lang="ja-JP" altLang="en-US" sz="2000" dirty="0">
                <a:latin typeface="+mn-ea"/>
              </a:rPr>
              <a:t>）</a:t>
            </a:r>
            <a:endParaRPr lang="en-US" altLang="ja-JP" sz="2000" dirty="0">
              <a:latin typeface="+mn-ea"/>
            </a:endParaRPr>
          </a:p>
          <a:p>
            <a:pPr marL="0" indent="0">
              <a:buNone/>
            </a:pPr>
            <a:endParaRPr lang="en-US" altLang="ja-JP" sz="2000" dirty="0">
              <a:latin typeface="+mn-ea"/>
            </a:endParaRPr>
          </a:p>
          <a:p>
            <a:r>
              <a:rPr lang="ja-JP" altLang="en-US" sz="2000" dirty="0">
                <a:latin typeface="+mn-ea"/>
              </a:rPr>
              <a:t>マルチ</a:t>
            </a:r>
            <a:r>
              <a:rPr lang="en-US" altLang="ja-JP" sz="2000" dirty="0">
                <a:latin typeface="+mn-ea"/>
              </a:rPr>
              <a:t>AZ</a:t>
            </a:r>
            <a:r>
              <a:rPr lang="ja-JP" altLang="en-US" sz="2000" dirty="0">
                <a:latin typeface="+mn-ea"/>
              </a:rPr>
              <a:t>における考慮すべきポイント</a:t>
            </a:r>
            <a:endParaRPr lang="en-US" altLang="ja-JP" sz="2000" dirty="0">
              <a:latin typeface="+mn-ea"/>
            </a:endParaRPr>
          </a:p>
          <a:p>
            <a:pPr marL="0" indent="0">
              <a:buNone/>
            </a:pPr>
            <a:r>
              <a:rPr lang="ja-JP" altLang="en-US" sz="2000" dirty="0">
                <a:latin typeface="+mn-ea"/>
              </a:rPr>
              <a:t>　レイテンシ：マルチ</a:t>
            </a:r>
            <a:r>
              <a:rPr lang="en-US" altLang="ja-JP" sz="2000" dirty="0">
                <a:latin typeface="+mn-ea"/>
              </a:rPr>
              <a:t>AZ</a:t>
            </a:r>
            <a:r>
              <a:rPr lang="ja-JP" altLang="en-US" sz="2000" dirty="0">
                <a:latin typeface="+mn-ea"/>
              </a:rPr>
              <a:t>環境の場合、アベイラビリティゾーン間のレイテンシ</a:t>
            </a:r>
            <a:endParaRPr lang="en-US" altLang="ja-JP" sz="2000" dirty="0">
              <a:latin typeface="+mn-ea"/>
            </a:endParaRPr>
          </a:p>
          <a:p>
            <a:pPr marL="0" indent="0">
              <a:buNone/>
            </a:pPr>
            <a:r>
              <a:rPr lang="ja-JP" altLang="en-US" sz="2000" dirty="0">
                <a:latin typeface="+mn-ea"/>
              </a:rPr>
              <a:t>　　　　　　　（通信遅延）を考慮する必要があります。</a:t>
            </a:r>
            <a:endParaRPr lang="en-US" altLang="ja-JP" sz="2000" dirty="0">
              <a:latin typeface="+mn-ea"/>
            </a:endParaRPr>
          </a:p>
          <a:p>
            <a:pPr marL="0" indent="0">
              <a:buNone/>
            </a:pPr>
            <a:r>
              <a:rPr lang="ja-JP" altLang="en-US" sz="2000" dirty="0">
                <a:latin typeface="+mn-ea"/>
              </a:rPr>
              <a:t>　安全性：マルチ</a:t>
            </a:r>
            <a:r>
              <a:rPr lang="en-US" altLang="ja-JP" sz="2000" dirty="0">
                <a:latin typeface="+mn-ea"/>
              </a:rPr>
              <a:t>AZ</a:t>
            </a:r>
            <a:r>
              <a:rPr lang="ja-JP" altLang="en-US" sz="2000" dirty="0">
                <a:latin typeface="+mn-ea"/>
              </a:rPr>
              <a:t>環境においてもリージョン全体に影響を及ぼす障害が発生した場合</a:t>
            </a:r>
            <a:endParaRPr lang="en-US" altLang="ja-JP" sz="2000" dirty="0">
              <a:latin typeface="+mn-ea"/>
            </a:endParaRPr>
          </a:p>
          <a:p>
            <a:pPr marL="0" indent="0">
              <a:buNone/>
            </a:pPr>
            <a:r>
              <a:rPr lang="ja-JP" altLang="en-US" sz="2000" dirty="0">
                <a:latin typeface="+mn-ea"/>
              </a:rPr>
              <a:t>　　　　　には影響を受ける場合があります。</a:t>
            </a:r>
            <a:endParaRPr lang="en-US" altLang="ja-JP" sz="2000" dirty="0">
              <a:latin typeface="+mn-ea"/>
            </a:endParaRPr>
          </a:p>
        </p:txBody>
      </p:sp>
    </p:spTree>
    <p:extLst>
      <p:ext uri="{BB962C8B-B14F-4D97-AF65-F5344CB8AC3E}">
        <p14:creationId xmlns:p14="http://schemas.microsoft.com/office/powerpoint/2010/main" val="91618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1258550" cy="2852737"/>
          </a:xfrm>
        </p:spPr>
        <p:txBody>
          <a:bodyPr/>
          <a:lstStyle/>
          <a:p>
            <a:r>
              <a:rPr lang="en-US" altLang="ja-JP" dirty="0"/>
              <a:t>2. </a:t>
            </a:r>
            <a:r>
              <a:rPr lang="ja-JP" altLang="en-US" dirty="0"/>
              <a:t>コンピューティングサービス</a:t>
            </a:r>
            <a:endParaRPr kumimoji="1" lang="ja-JP" altLang="en-US" dirty="0"/>
          </a:p>
        </p:txBody>
      </p:sp>
    </p:spTree>
    <p:extLst>
      <p:ext uri="{BB962C8B-B14F-4D97-AF65-F5344CB8AC3E}">
        <p14:creationId xmlns:p14="http://schemas.microsoft.com/office/powerpoint/2010/main" val="142260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EC2</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EC2</a:t>
            </a:r>
            <a:r>
              <a:rPr kumimoji="1" lang="ja-JP" altLang="en-US" sz="2000" dirty="0">
                <a:latin typeface="+mn-ea"/>
              </a:rPr>
              <a:t>とは</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EC2</a:t>
            </a:r>
            <a:r>
              <a:rPr lang="ja-JP" altLang="en-US" sz="2000" dirty="0">
                <a:latin typeface="+mn-ea"/>
              </a:rPr>
              <a:t>は</a:t>
            </a:r>
            <a:r>
              <a:rPr kumimoji="1" lang="ja-JP" altLang="en-US" sz="2000" b="1" u="sng" dirty="0">
                <a:latin typeface="+mn-ea"/>
              </a:rPr>
              <a:t>「</a:t>
            </a:r>
            <a:r>
              <a:rPr kumimoji="1" lang="en-US" altLang="ja-JP" sz="2000" b="1" u="sng" dirty="0">
                <a:latin typeface="+mn-ea"/>
              </a:rPr>
              <a:t>Amazon Elastic Compute Cloud</a:t>
            </a:r>
            <a:r>
              <a:rPr kumimoji="1" lang="ja-JP" altLang="en-US" sz="2000" b="1" u="sng" dirty="0">
                <a:latin typeface="+mn-ea"/>
              </a:rPr>
              <a:t>」の略称</a:t>
            </a:r>
            <a:r>
              <a:rPr kumimoji="1" lang="ja-JP" altLang="en-US" sz="2000" dirty="0">
                <a:latin typeface="+mn-ea"/>
              </a:rPr>
              <a:t>で、</a:t>
            </a:r>
            <a:r>
              <a:rPr kumimoji="1" lang="en-US" altLang="ja-JP" sz="2000" dirty="0">
                <a:latin typeface="+mn-ea"/>
              </a:rPr>
              <a:t>AWS</a:t>
            </a:r>
            <a:r>
              <a:rPr kumimoji="1" lang="ja-JP" altLang="en-US" sz="2000" dirty="0">
                <a:latin typeface="+mn-ea"/>
              </a:rPr>
              <a:t>で利用できるシステムのひとつ</a:t>
            </a:r>
            <a:r>
              <a:rPr lang="ja-JP" altLang="en-US" sz="2000" dirty="0">
                <a:latin typeface="+mn-ea"/>
              </a:rPr>
              <a:t>です。</a:t>
            </a:r>
            <a:endParaRPr lang="en-US" altLang="ja-JP" sz="2000" dirty="0">
              <a:latin typeface="+mn-ea"/>
            </a:endParaRPr>
          </a:p>
          <a:p>
            <a:pPr marL="0" indent="0">
              <a:buNone/>
            </a:pPr>
            <a:r>
              <a:rPr kumimoji="1" lang="ja-JP" altLang="en-US" sz="2000" dirty="0">
                <a:latin typeface="+mn-ea"/>
              </a:rPr>
              <a:t>　ユーザーの必要に応じてサーバースペックを簡単に変更することが可能というメリットがあり、従量課金であることから必要なスペックを維持することで、コストメリットを得ることができます。</a:t>
            </a:r>
            <a:endParaRPr kumimoji="1" lang="en-US" altLang="ja-JP" sz="2000" dirty="0">
              <a:latin typeface="+mn-ea"/>
            </a:endParaRPr>
          </a:p>
          <a:p>
            <a:pPr marL="0" indent="0">
              <a:buNone/>
            </a:pPr>
            <a:endParaRPr lang="en-US" altLang="ja-JP" sz="2000" dirty="0">
              <a:latin typeface="+mn-ea"/>
            </a:endParaRPr>
          </a:p>
          <a:p>
            <a:pPr marL="0" indent="0">
              <a:buNone/>
            </a:pPr>
            <a:r>
              <a:rPr kumimoji="1" lang="ja-JP" altLang="en-US" sz="2000" dirty="0">
                <a:latin typeface="+mn-ea"/>
              </a:rPr>
              <a:t>　ハードウェア設定が必要な物理サーバーなどを使う場合には、設定完了まで数日のタイムラグが発生しますが、</a:t>
            </a:r>
            <a:r>
              <a:rPr kumimoji="1" lang="en-US" altLang="ja-JP" sz="2000" dirty="0">
                <a:latin typeface="+mn-ea"/>
              </a:rPr>
              <a:t>EC2</a:t>
            </a:r>
            <a:r>
              <a:rPr kumimoji="1" lang="ja-JP" altLang="en-US" sz="2000" dirty="0">
                <a:latin typeface="+mn-ea"/>
              </a:rPr>
              <a:t>によって構築されるシステムはわずか数分あれば立ち上げが完了します。</a:t>
            </a:r>
          </a:p>
          <a:p>
            <a:pPr marL="0" indent="0">
              <a:buNone/>
            </a:pPr>
            <a:r>
              <a:rPr kumimoji="1" lang="ja-JP" altLang="en-US" sz="2000" dirty="0">
                <a:latin typeface="+mn-ea"/>
              </a:rPr>
              <a:t>　そのためスピードが求められる事業においても、便利に利用することが可能です。</a:t>
            </a:r>
            <a:endParaRPr kumimoji="1" lang="en-US" altLang="ja-JP" sz="2000" dirty="0">
              <a:latin typeface="+mn-ea"/>
            </a:endParaRPr>
          </a:p>
        </p:txBody>
      </p:sp>
    </p:spTree>
    <p:extLst>
      <p:ext uri="{BB962C8B-B14F-4D97-AF65-F5344CB8AC3E}">
        <p14:creationId xmlns:p14="http://schemas.microsoft.com/office/powerpoint/2010/main" val="154012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EC2</a:t>
            </a:r>
            <a:r>
              <a:rPr kumimoji="1" lang="ja-JP" altLang="en-US" sz="4000" dirty="0">
                <a:latin typeface="+mn-ea"/>
              </a:rPr>
              <a:t>のインスタンスタイプ</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EC2</a:t>
            </a:r>
            <a:r>
              <a:rPr kumimoji="1" lang="ja-JP" altLang="en-US" sz="2000" dirty="0">
                <a:latin typeface="+mn-ea"/>
              </a:rPr>
              <a:t>のインスタンスタイプについて</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EC2</a:t>
            </a:r>
            <a:r>
              <a:rPr lang="ja-JP" altLang="en-US" sz="2000" dirty="0">
                <a:latin typeface="+mn-ea"/>
              </a:rPr>
              <a:t>インスタンスタイプには非常に多くの種類があり、以下の書式で表現されます。</a:t>
            </a:r>
            <a:endParaRPr lang="en-US" altLang="ja-JP" sz="2000" dirty="0">
              <a:latin typeface="+mn-ea"/>
            </a:endParaRPr>
          </a:p>
          <a:p>
            <a:pPr marL="0" indent="0">
              <a:buNone/>
            </a:pPr>
            <a:r>
              <a:rPr kumimoji="1" lang="ja-JP" altLang="en-US" sz="2000" dirty="0">
                <a:latin typeface="+mn-ea"/>
              </a:rPr>
              <a:t>　</a:t>
            </a:r>
            <a:endParaRPr kumimoji="1" lang="en-US" altLang="ja-JP" sz="2000" dirty="0">
              <a:latin typeface="+mn-ea"/>
            </a:endParaRPr>
          </a:p>
          <a:p>
            <a:pPr marL="0" indent="0">
              <a:buNone/>
            </a:pPr>
            <a:r>
              <a:rPr lang="ja-JP" altLang="en-US" sz="2000" dirty="0">
                <a:latin typeface="+mn-ea"/>
              </a:rPr>
              <a:t>　</a:t>
            </a:r>
            <a:r>
              <a:rPr lang="en-US" altLang="ja-JP" dirty="0">
                <a:latin typeface="+mn-ea"/>
              </a:rPr>
              <a:t>t</a:t>
            </a:r>
            <a:r>
              <a:rPr lang="ja-JP" altLang="en-US" dirty="0">
                <a:latin typeface="+mn-ea"/>
              </a:rPr>
              <a:t> </a:t>
            </a:r>
            <a:r>
              <a:rPr lang="en-US" altLang="ja-JP" dirty="0">
                <a:latin typeface="+mn-ea"/>
              </a:rPr>
              <a:t>3</a:t>
            </a:r>
            <a:r>
              <a:rPr lang="ja-JP" altLang="en-US" dirty="0">
                <a:latin typeface="+mn-ea"/>
              </a:rPr>
              <a:t> </a:t>
            </a:r>
            <a:r>
              <a:rPr lang="en-US" altLang="ja-JP" dirty="0">
                <a:latin typeface="+mn-ea"/>
              </a:rPr>
              <a:t>a</a:t>
            </a:r>
            <a:r>
              <a:rPr lang="ja-JP" altLang="en-US" dirty="0">
                <a:latin typeface="+mn-ea"/>
              </a:rPr>
              <a:t> </a:t>
            </a:r>
            <a:r>
              <a:rPr lang="en-US" altLang="ja-JP" dirty="0">
                <a:latin typeface="+mn-ea"/>
              </a:rPr>
              <a:t>.</a:t>
            </a:r>
            <a:r>
              <a:rPr lang="ja-JP" altLang="en-US" dirty="0">
                <a:latin typeface="+mn-ea"/>
              </a:rPr>
              <a:t> </a:t>
            </a:r>
            <a:r>
              <a:rPr lang="en-US" altLang="ja-JP" dirty="0">
                <a:latin typeface="+mn-ea"/>
              </a:rPr>
              <a:t>Large</a:t>
            </a:r>
            <a:endParaRPr lang="en-US" altLang="ja-JP" sz="2000" dirty="0">
              <a:latin typeface="+mn-ea"/>
            </a:endParaRPr>
          </a:p>
          <a:p>
            <a:pPr marL="0" indent="0">
              <a:buNone/>
            </a:pPr>
            <a:endParaRPr kumimoji="1" lang="ja-JP" altLang="en-US" sz="2000" dirty="0">
              <a:latin typeface="+mn-ea"/>
            </a:endParaRPr>
          </a:p>
        </p:txBody>
      </p:sp>
      <p:sp>
        <p:nvSpPr>
          <p:cNvPr id="4" name="正方形/長方形 3">
            <a:extLst>
              <a:ext uri="{FF2B5EF4-FFF2-40B4-BE49-F238E27FC236}">
                <a16:creationId xmlns:a16="http://schemas.microsoft.com/office/drawing/2014/main" id="{45ADCCA0-25C1-3AE6-C25A-6FE0239D76A6}"/>
              </a:ext>
            </a:extLst>
          </p:cNvPr>
          <p:cNvSpPr/>
          <p:nvPr/>
        </p:nvSpPr>
        <p:spPr>
          <a:xfrm>
            <a:off x="1067208" y="2223655"/>
            <a:ext cx="311727" cy="5611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40C35CF-8C81-B1AD-9628-19F2BEA608E4}"/>
              </a:ext>
            </a:extLst>
          </p:cNvPr>
          <p:cNvSpPr/>
          <p:nvPr/>
        </p:nvSpPr>
        <p:spPr>
          <a:xfrm>
            <a:off x="1388920" y="2220190"/>
            <a:ext cx="311727" cy="5611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5C52FD-CBE4-EF7C-D8FF-EAB1A33B27AC}"/>
              </a:ext>
            </a:extLst>
          </p:cNvPr>
          <p:cNvSpPr/>
          <p:nvPr/>
        </p:nvSpPr>
        <p:spPr>
          <a:xfrm>
            <a:off x="2179646" y="2227116"/>
            <a:ext cx="980214" cy="5611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折線 6">
            <a:extLst>
              <a:ext uri="{FF2B5EF4-FFF2-40B4-BE49-F238E27FC236}">
                <a16:creationId xmlns:a16="http://schemas.microsoft.com/office/drawing/2014/main" id="{A0B67AE0-F520-3C8B-6C3B-4368A3631ED5}"/>
              </a:ext>
            </a:extLst>
          </p:cNvPr>
          <p:cNvSpPr/>
          <p:nvPr/>
        </p:nvSpPr>
        <p:spPr>
          <a:xfrm>
            <a:off x="1688216" y="5378817"/>
            <a:ext cx="3010784" cy="561109"/>
          </a:xfrm>
          <a:prstGeom prst="borderCallout2">
            <a:avLst>
              <a:gd name="adj1" fmla="val 18750"/>
              <a:gd name="adj2" fmla="val -8333"/>
              <a:gd name="adj3" fmla="val 18750"/>
              <a:gd name="adj4" fmla="val -16667"/>
              <a:gd name="adj5" fmla="val -460800"/>
              <a:gd name="adj6" fmla="val -16472"/>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①インスタンスファミリー</a:t>
            </a:r>
          </a:p>
        </p:txBody>
      </p:sp>
      <p:sp>
        <p:nvSpPr>
          <p:cNvPr id="8" name="吹き出し: 折線 7">
            <a:extLst>
              <a:ext uri="{FF2B5EF4-FFF2-40B4-BE49-F238E27FC236}">
                <a16:creationId xmlns:a16="http://schemas.microsoft.com/office/drawing/2014/main" id="{035CB4A1-7ED0-F4D6-112A-A717B54B62F2}"/>
              </a:ext>
            </a:extLst>
          </p:cNvPr>
          <p:cNvSpPr/>
          <p:nvPr/>
        </p:nvSpPr>
        <p:spPr>
          <a:xfrm>
            <a:off x="2001980" y="4697503"/>
            <a:ext cx="3010784" cy="561109"/>
          </a:xfrm>
          <a:prstGeom prst="borderCallout2">
            <a:avLst>
              <a:gd name="adj1" fmla="val 18750"/>
              <a:gd name="adj2" fmla="val -8333"/>
              <a:gd name="adj3" fmla="val 18750"/>
              <a:gd name="adj4" fmla="val -16667"/>
              <a:gd name="adj5" fmla="val -340575"/>
              <a:gd name="adj6" fmla="val -1669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②インスタンス世代</a:t>
            </a:r>
          </a:p>
        </p:txBody>
      </p:sp>
      <p:sp>
        <p:nvSpPr>
          <p:cNvPr id="9" name="吹き出し: 折線 8">
            <a:extLst>
              <a:ext uri="{FF2B5EF4-FFF2-40B4-BE49-F238E27FC236}">
                <a16:creationId xmlns:a16="http://schemas.microsoft.com/office/drawing/2014/main" id="{61E3B7BE-DEA7-FEA6-3C32-F022E1D449CD}"/>
              </a:ext>
            </a:extLst>
          </p:cNvPr>
          <p:cNvSpPr/>
          <p:nvPr/>
        </p:nvSpPr>
        <p:spPr>
          <a:xfrm>
            <a:off x="2799837" y="3328163"/>
            <a:ext cx="3010784" cy="561109"/>
          </a:xfrm>
          <a:prstGeom prst="borderCallout2">
            <a:avLst>
              <a:gd name="adj1" fmla="val 18750"/>
              <a:gd name="adj2" fmla="val -8333"/>
              <a:gd name="adj3" fmla="val 18750"/>
              <a:gd name="adj4" fmla="val -16667"/>
              <a:gd name="adj5" fmla="val -96929"/>
              <a:gd name="adj6" fmla="val -16925"/>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④インスタンスサイズ</a:t>
            </a:r>
          </a:p>
        </p:txBody>
      </p:sp>
      <p:sp>
        <p:nvSpPr>
          <p:cNvPr id="10" name="正方形/長方形 9">
            <a:extLst>
              <a:ext uri="{FF2B5EF4-FFF2-40B4-BE49-F238E27FC236}">
                <a16:creationId xmlns:a16="http://schemas.microsoft.com/office/drawing/2014/main" id="{DC36617A-EB8D-EFE8-8C0B-ED1A028CF053}"/>
              </a:ext>
            </a:extLst>
          </p:cNvPr>
          <p:cNvSpPr/>
          <p:nvPr/>
        </p:nvSpPr>
        <p:spPr>
          <a:xfrm>
            <a:off x="1701937" y="2224673"/>
            <a:ext cx="311727" cy="5611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折線 10">
            <a:extLst>
              <a:ext uri="{FF2B5EF4-FFF2-40B4-BE49-F238E27FC236}">
                <a16:creationId xmlns:a16="http://schemas.microsoft.com/office/drawing/2014/main" id="{786E91E2-AC18-6E17-50F0-EA4130B2A0C2}"/>
              </a:ext>
            </a:extLst>
          </p:cNvPr>
          <p:cNvSpPr/>
          <p:nvPr/>
        </p:nvSpPr>
        <p:spPr>
          <a:xfrm>
            <a:off x="2293334" y="4004996"/>
            <a:ext cx="3010784" cy="561109"/>
          </a:xfrm>
          <a:prstGeom prst="borderCallout2">
            <a:avLst>
              <a:gd name="adj1" fmla="val 18750"/>
              <a:gd name="adj2" fmla="val -8333"/>
              <a:gd name="adj3" fmla="val 18750"/>
              <a:gd name="adj4" fmla="val -16667"/>
              <a:gd name="adj5" fmla="val -215756"/>
              <a:gd name="adj6" fmla="val -16472"/>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③追加機能</a:t>
            </a:r>
          </a:p>
        </p:txBody>
      </p:sp>
      <p:sp>
        <p:nvSpPr>
          <p:cNvPr id="12" name="コンテンツ プレースホルダー 2">
            <a:extLst>
              <a:ext uri="{FF2B5EF4-FFF2-40B4-BE49-F238E27FC236}">
                <a16:creationId xmlns:a16="http://schemas.microsoft.com/office/drawing/2014/main" id="{887B25FB-93F5-AFF1-8203-F53BA57C8F85}"/>
              </a:ext>
            </a:extLst>
          </p:cNvPr>
          <p:cNvSpPr txBox="1">
            <a:spLocks/>
          </p:cNvSpPr>
          <p:nvPr/>
        </p:nvSpPr>
        <p:spPr>
          <a:xfrm>
            <a:off x="5832896" y="1998516"/>
            <a:ext cx="5851104" cy="4021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latin typeface="+mn-ea"/>
              </a:rPr>
              <a:t>①インスタンスファミリー</a:t>
            </a:r>
            <a:endParaRPr lang="en-US" altLang="ja-JP" sz="1600" dirty="0">
              <a:latin typeface="+mn-ea"/>
            </a:endParaRPr>
          </a:p>
          <a:p>
            <a:pPr marL="0" indent="0">
              <a:buFont typeface="Arial" panose="020B0604020202020204" pitchFamily="34" charset="0"/>
              <a:buNone/>
            </a:pPr>
            <a:r>
              <a:rPr lang="ja-JP" altLang="en-US" sz="1600" dirty="0">
                <a:latin typeface="+mn-ea"/>
              </a:rPr>
              <a:t>　大きく分けて</a:t>
            </a:r>
            <a:r>
              <a:rPr lang="en-US" altLang="ja-JP" sz="1600" dirty="0">
                <a:latin typeface="+mn-ea"/>
              </a:rPr>
              <a:t>5</a:t>
            </a:r>
            <a:r>
              <a:rPr lang="ja-JP" altLang="en-US" sz="1600" dirty="0">
                <a:latin typeface="+mn-ea"/>
              </a:rPr>
              <a:t>種類のユースケース</a:t>
            </a:r>
            <a:r>
              <a:rPr lang="en-US" altLang="ja-JP" sz="1600" dirty="0">
                <a:latin typeface="+mn-ea"/>
              </a:rPr>
              <a:t>(</a:t>
            </a:r>
            <a:r>
              <a:rPr lang="ja-JP" altLang="en-US" sz="1600" dirty="0">
                <a:latin typeface="+mn-ea"/>
              </a:rPr>
              <a:t>汎用、</a:t>
            </a:r>
            <a:endParaRPr lang="en-US" altLang="ja-JP" sz="1600" dirty="0">
              <a:latin typeface="+mn-ea"/>
            </a:endParaRPr>
          </a:p>
          <a:p>
            <a:pPr marL="0" indent="0">
              <a:buFont typeface="Arial" panose="020B0604020202020204" pitchFamily="34" charset="0"/>
              <a:buNone/>
            </a:pPr>
            <a:r>
              <a:rPr lang="ja-JP" altLang="en-US" sz="1600" dirty="0">
                <a:latin typeface="+mn-ea"/>
              </a:rPr>
              <a:t>　ストレージ最適化、コンピューティング最適化、</a:t>
            </a:r>
            <a:endParaRPr lang="en-US" altLang="ja-JP" sz="1600" dirty="0">
              <a:latin typeface="+mn-ea"/>
            </a:endParaRPr>
          </a:p>
          <a:p>
            <a:pPr marL="0" indent="0">
              <a:buFont typeface="Arial" panose="020B0604020202020204" pitchFamily="34" charset="0"/>
              <a:buNone/>
            </a:pPr>
            <a:r>
              <a:rPr lang="ja-JP" altLang="en-US" sz="1600" dirty="0">
                <a:latin typeface="+mn-ea"/>
              </a:rPr>
              <a:t>　メモリ最適化、高速コンピューティング</a:t>
            </a:r>
            <a:r>
              <a:rPr lang="en-US" altLang="ja-JP" sz="1600" dirty="0">
                <a:latin typeface="+mn-ea"/>
              </a:rPr>
              <a:t>)</a:t>
            </a:r>
            <a:r>
              <a:rPr lang="ja-JP" altLang="en-US" sz="1600" dirty="0">
                <a:latin typeface="+mn-ea"/>
              </a:rPr>
              <a:t>に適した</a:t>
            </a:r>
            <a:endParaRPr lang="en-US" altLang="ja-JP" sz="1600" dirty="0">
              <a:latin typeface="+mn-ea"/>
            </a:endParaRPr>
          </a:p>
          <a:p>
            <a:pPr marL="0" indent="0">
              <a:buFont typeface="Arial" panose="020B0604020202020204" pitchFamily="34" charset="0"/>
              <a:buNone/>
            </a:pPr>
            <a:r>
              <a:rPr lang="ja-JP" altLang="en-US" sz="1600" dirty="0">
                <a:latin typeface="+mn-ea"/>
              </a:rPr>
              <a:t>　ファミリーに分類されます。</a:t>
            </a:r>
            <a:endParaRPr lang="en-US" altLang="ja-JP" sz="1600" dirty="0">
              <a:latin typeface="+mn-ea"/>
            </a:endParaRPr>
          </a:p>
          <a:p>
            <a:pPr marL="0" indent="0">
              <a:buFont typeface="Arial" panose="020B0604020202020204" pitchFamily="34" charset="0"/>
              <a:buNone/>
            </a:pPr>
            <a:r>
              <a:rPr lang="ja-JP" altLang="en-US" sz="1600" dirty="0">
                <a:latin typeface="+mn-ea"/>
              </a:rPr>
              <a:t>②インスタンス世代</a:t>
            </a:r>
            <a:endParaRPr lang="en-US" altLang="ja-JP" sz="1600" dirty="0">
              <a:latin typeface="+mn-ea"/>
            </a:endParaRPr>
          </a:p>
          <a:p>
            <a:pPr marL="0" indent="0">
              <a:buFont typeface="Arial" panose="020B0604020202020204" pitchFamily="34" charset="0"/>
              <a:buNone/>
            </a:pPr>
            <a:r>
              <a:rPr lang="ja-JP" altLang="en-US" sz="1600" dirty="0">
                <a:latin typeface="+mn-ea"/>
              </a:rPr>
              <a:t>　数値が大きい方が新しい世代になります。</a:t>
            </a:r>
            <a:endParaRPr lang="en-US" altLang="ja-JP" sz="1600" dirty="0">
              <a:latin typeface="+mn-ea"/>
            </a:endParaRPr>
          </a:p>
          <a:p>
            <a:pPr marL="0" indent="0">
              <a:buFont typeface="Arial" panose="020B0604020202020204" pitchFamily="34" charset="0"/>
              <a:buNone/>
            </a:pPr>
            <a:r>
              <a:rPr lang="ja-JP" altLang="en-US" sz="1600" dirty="0">
                <a:latin typeface="+mn-ea"/>
              </a:rPr>
              <a:t>③追加機能</a:t>
            </a:r>
            <a:endParaRPr lang="en-US" altLang="ja-JP" sz="1600" dirty="0">
              <a:latin typeface="+mn-ea"/>
            </a:endParaRPr>
          </a:p>
          <a:p>
            <a:pPr marL="0" indent="0">
              <a:buFont typeface="Arial" panose="020B0604020202020204" pitchFamily="34" charset="0"/>
              <a:buNone/>
            </a:pPr>
            <a:r>
              <a:rPr lang="ja-JP" altLang="en-US" sz="1600" dirty="0">
                <a:latin typeface="+mn-ea"/>
              </a:rPr>
              <a:t>　</a:t>
            </a:r>
            <a:r>
              <a:rPr lang="en-US" altLang="ja-JP" sz="1600" dirty="0">
                <a:latin typeface="+mn-ea"/>
              </a:rPr>
              <a:t>CPU</a:t>
            </a:r>
            <a:r>
              <a:rPr lang="ja-JP" altLang="en-US" sz="1600" dirty="0">
                <a:latin typeface="+mn-ea"/>
              </a:rPr>
              <a:t>の</a:t>
            </a:r>
            <a:r>
              <a:rPr lang="en-US" altLang="ja-JP" sz="1600" dirty="0">
                <a:latin typeface="+mn-ea"/>
              </a:rPr>
              <a:t>Intel</a:t>
            </a:r>
            <a:r>
              <a:rPr lang="ja-JP" altLang="en-US" sz="1600" dirty="0">
                <a:latin typeface="+mn-ea"/>
              </a:rPr>
              <a:t>製からの変更や、リソースの強化・追加等を</a:t>
            </a:r>
            <a:endParaRPr lang="en-US" altLang="ja-JP" sz="1600" dirty="0">
              <a:latin typeface="+mn-ea"/>
            </a:endParaRPr>
          </a:p>
          <a:p>
            <a:pPr marL="0" indent="0">
              <a:buFont typeface="Arial" panose="020B0604020202020204" pitchFamily="34" charset="0"/>
              <a:buNone/>
            </a:pPr>
            <a:r>
              <a:rPr lang="ja-JP" altLang="en-US" sz="1600" dirty="0">
                <a:latin typeface="+mn-ea"/>
              </a:rPr>
              <a:t>　表します。</a:t>
            </a:r>
            <a:endParaRPr lang="en-US" altLang="ja-JP" sz="1600" dirty="0">
              <a:latin typeface="+mn-ea"/>
            </a:endParaRPr>
          </a:p>
          <a:p>
            <a:pPr marL="0" indent="0">
              <a:buFont typeface="Arial" panose="020B0604020202020204" pitchFamily="34" charset="0"/>
              <a:buNone/>
            </a:pPr>
            <a:r>
              <a:rPr lang="ja-JP" altLang="en-US" sz="1600" dirty="0">
                <a:latin typeface="+mn-ea"/>
              </a:rPr>
              <a:t>④インスタンスサイズ</a:t>
            </a:r>
            <a:endParaRPr lang="en-US" altLang="ja-JP" sz="1600" dirty="0">
              <a:latin typeface="+mn-ea"/>
            </a:endParaRPr>
          </a:p>
          <a:p>
            <a:pPr marL="0" indent="0">
              <a:buFont typeface="Arial" panose="020B0604020202020204" pitchFamily="34" charset="0"/>
              <a:buNone/>
            </a:pPr>
            <a:r>
              <a:rPr lang="ja-JP" altLang="en-US" sz="1600" dirty="0">
                <a:latin typeface="+mn-ea"/>
              </a:rPr>
              <a:t>　</a:t>
            </a:r>
            <a:r>
              <a:rPr lang="en-US" altLang="ja-JP" sz="1600" dirty="0">
                <a:latin typeface="+mn-ea"/>
              </a:rPr>
              <a:t>nano</a:t>
            </a:r>
            <a:r>
              <a:rPr lang="ja-JP" altLang="en-US" sz="1600" dirty="0">
                <a:latin typeface="+mn-ea"/>
              </a:rPr>
              <a:t>→</a:t>
            </a:r>
            <a:r>
              <a:rPr lang="en-US" altLang="ja-JP" sz="1600" dirty="0" err="1">
                <a:latin typeface="+mn-ea"/>
              </a:rPr>
              <a:t>micro→medium→small→large</a:t>
            </a:r>
            <a:r>
              <a:rPr lang="ja-JP" altLang="en-US" sz="1600" dirty="0">
                <a:latin typeface="+mn-ea"/>
              </a:rPr>
              <a:t>の順で、</a:t>
            </a:r>
            <a:r>
              <a:rPr lang="en-US" altLang="ja-JP" sz="1600" dirty="0">
                <a:latin typeface="+mn-ea"/>
              </a:rPr>
              <a:t>CPU / </a:t>
            </a:r>
          </a:p>
          <a:p>
            <a:pPr marL="0" indent="0">
              <a:buFont typeface="Arial" panose="020B0604020202020204" pitchFamily="34" charset="0"/>
              <a:buNone/>
            </a:pPr>
            <a:r>
              <a:rPr lang="ja-JP" altLang="en-US" sz="1600" dirty="0">
                <a:latin typeface="+mn-ea"/>
              </a:rPr>
              <a:t>　メモリ </a:t>
            </a:r>
            <a:r>
              <a:rPr lang="en-US" altLang="ja-JP" sz="1600" dirty="0">
                <a:latin typeface="+mn-ea"/>
              </a:rPr>
              <a:t>/ </a:t>
            </a:r>
            <a:r>
              <a:rPr lang="ja-JP" altLang="en-US" sz="1600" dirty="0">
                <a:latin typeface="+mn-ea"/>
              </a:rPr>
              <a:t>ネットワーク帯域上限等が大きくなります。</a:t>
            </a:r>
          </a:p>
        </p:txBody>
      </p:sp>
    </p:spTree>
    <p:extLst>
      <p:ext uri="{BB962C8B-B14F-4D97-AF65-F5344CB8AC3E}">
        <p14:creationId xmlns:p14="http://schemas.microsoft.com/office/powerpoint/2010/main" val="30209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4B70F-F5F8-4F70-2C39-E35013775264}"/>
              </a:ext>
            </a:extLst>
          </p:cNvPr>
          <p:cNvSpPr>
            <a:spLocks noGrp="1"/>
          </p:cNvSpPr>
          <p:nvPr>
            <p:ph type="title"/>
          </p:nvPr>
        </p:nvSpPr>
        <p:spPr>
          <a:xfrm>
            <a:off x="838200" y="365126"/>
            <a:ext cx="10515600" cy="822544"/>
          </a:xfrm>
        </p:spPr>
        <p:txBody>
          <a:bodyPr>
            <a:normAutofit/>
          </a:bodyPr>
          <a:lstStyle/>
          <a:p>
            <a:r>
              <a:rPr kumimoji="1" lang="en-US" altLang="ja-JP" sz="4000" b="1" dirty="0"/>
              <a:t>【</a:t>
            </a:r>
            <a:r>
              <a:rPr kumimoji="1" lang="en-US" altLang="ja-JP" sz="4000" dirty="0">
                <a:latin typeface="+mn-ea"/>
              </a:rPr>
              <a:t>EC2</a:t>
            </a:r>
            <a:r>
              <a:rPr kumimoji="1" lang="ja-JP" altLang="en-US" sz="4000" dirty="0">
                <a:latin typeface="+mn-ea"/>
              </a:rPr>
              <a:t>の購入オプション</a:t>
            </a:r>
            <a:r>
              <a:rPr kumimoji="1" lang="en-US" altLang="ja-JP"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C998DB4B-CDA9-7C32-AE0C-519B8EED05AF}"/>
              </a:ext>
            </a:extLst>
          </p:cNvPr>
          <p:cNvSpPr>
            <a:spLocks noGrp="1"/>
          </p:cNvSpPr>
          <p:nvPr>
            <p:ph idx="1"/>
          </p:nvPr>
        </p:nvSpPr>
        <p:spPr>
          <a:xfrm>
            <a:off x="838200" y="1121436"/>
            <a:ext cx="10515600" cy="4974564"/>
          </a:xfrm>
        </p:spPr>
        <p:txBody>
          <a:bodyPr>
            <a:noAutofit/>
          </a:bodyPr>
          <a:lstStyle/>
          <a:p>
            <a:r>
              <a:rPr kumimoji="1" lang="en-US" altLang="ja-JP" sz="2000" dirty="0">
                <a:latin typeface="+mn-ea"/>
              </a:rPr>
              <a:t>EC2</a:t>
            </a:r>
            <a:r>
              <a:rPr kumimoji="1" lang="ja-JP" altLang="en-US" sz="2000" dirty="0">
                <a:latin typeface="+mn-ea"/>
              </a:rPr>
              <a:t>の購入オプションについて</a:t>
            </a:r>
            <a:endParaRPr kumimoji="1" lang="en-US" altLang="ja-JP" sz="2000" dirty="0">
              <a:latin typeface="+mn-ea"/>
            </a:endParaRPr>
          </a:p>
          <a:p>
            <a:pPr marL="0" indent="0">
              <a:buNone/>
            </a:pPr>
            <a:r>
              <a:rPr lang="ja-JP" altLang="en-US" sz="2000" dirty="0">
                <a:latin typeface="+mn-ea"/>
              </a:rPr>
              <a:t>　</a:t>
            </a:r>
            <a:r>
              <a:rPr lang="en-US" altLang="ja-JP" sz="2000" dirty="0">
                <a:latin typeface="+mn-ea"/>
              </a:rPr>
              <a:t>EC2</a:t>
            </a:r>
            <a:r>
              <a:rPr lang="ja-JP" altLang="en-US" sz="2000" dirty="0">
                <a:latin typeface="+mn-ea"/>
              </a:rPr>
              <a:t>には</a:t>
            </a:r>
            <a:r>
              <a:rPr lang="en-US" altLang="ja-JP" sz="2000" dirty="0">
                <a:latin typeface="+mn-ea"/>
              </a:rPr>
              <a:t>3</a:t>
            </a:r>
            <a:r>
              <a:rPr lang="ja-JP" altLang="en-US" sz="2000" dirty="0">
                <a:latin typeface="+mn-ea"/>
              </a:rPr>
              <a:t>つの購入オプションが用意されており、それぞれ異なる料金形態が採用されています。</a:t>
            </a:r>
            <a:endParaRPr lang="en-US" altLang="ja-JP" sz="2000" dirty="0">
              <a:latin typeface="+mn-ea"/>
            </a:endParaRPr>
          </a:p>
          <a:p>
            <a:pPr marL="0" indent="0">
              <a:buNone/>
            </a:pPr>
            <a:r>
              <a:rPr kumimoji="1" lang="ja-JP" altLang="en-US" sz="2000" dirty="0">
                <a:latin typeface="+mn-ea"/>
              </a:rPr>
              <a:t>　・</a:t>
            </a:r>
            <a:r>
              <a:rPr kumimoji="1" lang="ja-JP" altLang="en-US" sz="2000" b="1" dirty="0">
                <a:latin typeface="+mn-ea"/>
              </a:rPr>
              <a:t>オンデマンドインスタンス</a:t>
            </a:r>
          </a:p>
          <a:p>
            <a:pPr marL="0" indent="0">
              <a:buNone/>
            </a:pPr>
            <a:r>
              <a:rPr kumimoji="1" lang="ja-JP" altLang="en-US" sz="2000" dirty="0">
                <a:latin typeface="+mn-ea"/>
              </a:rPr>
              <a:t>　　サーバーの利用時間によって料金が発生する従量課金のスタイルです。</a:t>
            </a:r>
            <a:endParaRPr kumimoji="1" lang="en-US" altLang="ja-JP" sz="2000" dirty="0">
              <a:latin typeface="+mn-ea"/>
            </a:endParaRPr>
          </a:p>
          <a:p>
            <a:pPr marL="0" indent="0">
              <a:buNone/>
            </a:pPr>
            <a:r>
              <a:rPr kumimoji="1" lang="ja-JP" altLang="en-US" sz="2000" dirty="0">
                <a:latin typeface="+mn-ea"/>
              </a:rPr>
              <a:t>　　短時間の限られたタイミングでだけ利用したいときに適しています。</a:t>
            </a:r>
          </a:p>
          <a:p>
            <a:pPr marL="0" indent="0">
              <a:buNone/>
            </a:pPr>
            <a:r>
              <a:rPr kumimoji="1" lang="ja-JP" altLang="en-US" sz="2000" dirty="0">
                <a:latin typeface="+mn-ea"/>
              </a:rPr>
              <a:t>　・</a:t>
            </a:r>
            <a:r>
              <a:rPr kumimoji="1" lang="ja-JP" altLang="en-US" sz="2000" b="1" dirty="0">
                <a:latin typeface="+mn-ea"/>
              </a:rPr>
              <a:t>リザーブドインスタンス</a:t>
            </a:r>
          </a:p>
          <a:p>
            <a:pPr marL="0" indent="0">
              <a:buNone/>
            </a:pPr>
            <a:r>
              <a:rPr kumimoji="1" lang="ja-JP" altLang="en-US" sz="2000" dirty="0">
                <a:latin typeface="+mn-ea"/>
              </a:rPr>
              <a:t>　　稼働時間を事前に設定して、料金を先に支払う方法です。</a:t>
            </a:r>
            <a:endParaRPr kumimoji="1" lang="en-US" altLang="ja-JP" sz="2000" dirty="0">
              <a:latin typeface="+mn-ea"/>
            </a:endParaRPr>
          </a:p>
          <a:p>
            <a:pPr marL="0" indent="0">
              <a:buNone/>
            </a:pPr>
            <a:r>
              <a:rPr lang="ja-JP" altLang="en-US" sz="2000" dirty="0">
                <a:latin typeface="+mn-ea"/>
              </a:rPr>
              <a:t>　　常にインスタンスを利用したいが、予算が決められている場合に適しています。</a:t>
            </a:r>
            <a:endParaRPr kumimoji="1" lang="ja-JP" altLang="en-US" sz="2000" dirty="0">
              <a:latin typeface="+mn-ea"/>
            </a:endParaRPr>
          </a:p>
          <a:p>
            <a:pPr marL="0" indent="0">
              <a:buNone/>
            </a:pPr>
            <a:r>
              <a:rPr kumimoji="1" lang="ja-JP" altLang="en-US" sz="2000" dirty="0">
                <a:latin typeface="+mn-ea"/>
              </a:rPr>
              <a:t>　・</a:t>
            </a:r>
            <a:r>
              <a:rPr kumimoji="1" lang="ja-JP" altLang="en-US" sz="2000" b="1" dirty="0">
                <a:latin typeface="+mn-ea"/>
              </a:rPr>
              <a:t>スポットインスタンス</a:t>
            </a:r>
          </a:p>
          <a:p>
            <a:pPr marL="0" indent="0">
              <a:buNone/>
            </a:pPr>
            <a:r>
              <a:rPr kumimoji="1" lang="ja-JP" altLang="en-US" sz="2000" dirty="0">
                <a:latin typeface="+mn-ea"/>
              </a:rPr>
              <a:t>　　</a:t>
            </a:r>
            <a:r>
              <a:rPr kumimoji="1" lang="en-US" altLang="ja-JP" sz="2000" dirty="0">
                <a:latin typeface="+mn-ea"/>
              </a:rPr>
              <a:t>AWS</a:t>
            </a:r>
            <a:r>
              <a:rPr kumimoji="1" lang="ja-JP" altLang="en-US" sz="2000" dirty="0">
                <a:latin typeface="+mn-ea"/>
              </a:rPr>
              <a:t>内で使われていないコンピューティングリソースを利用する方法です。</a:t>
            </a:r>
            <a:endParaRPr kumimoji="1" lang="en-US" altLang="ja-JP" sz="2000" dirty="0">
              <a:latin typeface="+mn-ea"/>
            </a:endParaRPr>
          </a:p>
          <a:p>
            <a:pPr marL="0" indent="0">
              <a:buNone/>
            </a:pPr>
            <a:r>
              <a:rPr lang="ja-JP" altLang="en-US" sz="2000" dirty="0">
                <a:latin typeface="+mn-ea"/>
              </a:rPr>
              <a:t>　　</a:t>
            </a:r>
            <a:r>
              <a:rPr kumimoji="1" lang="ja-JP" altLang="en-US" sz="2000" dirty="0">
                <a:latin typeface="+mn-ea"/>
              </a:rPr>
              <a:t>条件を満たすことで大幅に割引されるため、コスト重視での利用に適しています。</a:t>
            </a:r>
          </a:p>
        </p:txBody>
      </p:sp>
    </p:spTree>
    <p:extLst>
      <p:ext uri="{BB962C8B-B14F-4D97-AF65-F5344CB8AC3E}">
        <p14:creationId xmlns:p14="http://schemas.microsoft.com/office/powerpoint/2010/main" val="6081140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28790</TotalTime>
  <Words>3626</Words>
  <Application>Microsoft Office PowerPoint</Application>
  <PresentationFormat>ワイド画面</PresentationFormat>
  <Paragraphs>368</Paragraphs>
  <Slides>36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36</vt:i4>
      </vt:variant>
    </vt:vector>
  </HeadingPairs>
  <TitlesOfParts>
    <vt:vector size="41" baseType="lpstr">
      <vt:lpstr>新細明體</vt:lpstr>
      <vt:lpstr>游ゴシック</vt:lpstr>
      <vt:lpstr>游ゴシック Light</vt:lpstr>
      <vt:lpstr>Arial</vt:lpstr>
      <vt:lpstr>Office テーマ</vt:lpstr>
      <vt:lpstr>第二章　用語解説</vt:lpstr>
      <vt:lpstr>用語解説</vt:lpstr>
      <vt:lpstr>1.テクノロジー</vt:lpstr>
      <vt:lpstr>【リージョン】</vt:lpstr>
      <vt:lpstr>【アベイラビリティーゾーン】</vt:lpstr>
      <vt:lpstr>2. コンピューティングサービス</vt:lpstr>
      <vt:lpstr>【EC2】</vt:lpstr>
      <vt:lpstr>【EC2のインスタンスタイプ】</vt:lpstr>
      <vt:lpstr>【EC2の購入オプション】</vt:lpstr>
      <vt:lpstr>【インスタンスへの接続方法】</vt:lpstr>
      <vt:lpstr>【AMI】</vt:lpstr>
      <vt:lpstr>【Auto Scaling】</vt:lpstr>
      <vt:lpstr>【スケールアウトとスケールイン】</vt:lpstr>
      <vt:lpstr>【スケールアップとスケールダウン】</vt:lpstr>
      <vt:lpstr>【Lambda】</vt:lpstr>
      <vt:lpstr>3.ストレージサービス</vt:lpstr>
      <vt:lpstr>【EBS】</vt:lpstr>
      <vt:lpstr>【S3】</vt:lpstr>
      <vt:lpstr>4.ネットワークサービス</vt:lpstr>
      <vt:lpstr>【Amazon VPC】</vt:lpstr>
      <vt:lpstr>【サブネット】</vt:lpstr>
      <vt:lpstr>【AWS Internet Gateway】</vt:lpstr>
      <vt:lpstr>【NATゲートウェイ】</vt:lpstr>
      <vt:lpstr>【セキュリティグループ】</vt:lpstr>
      <vt:lpstr>5.データベースサービス</vt:lpstr>
      <vt:lpstr>【RDS】</vt:lpstr>
      <vt:lpstr>【RDSとRDB on EC2の違い】</vt:lpstr>
      <vt:lpstr>6.管理サービス</vt:lpstr>
      <vt:lpstr>【SessionManager】</vt:lpstr>
      <vt:lpstr>【CloudWatch】</vt:lpstr>
      <vt:lpstr>【SQS】</vt:lpstr>
      <vt:lpstr>【ACM】</vt:lpstr>
      <vt:lpstr>【Route53】</vt:lpstr>
      <vt:lpstr>【SNS】</vt:lpstr>
      <vt:lpstr>7.その他</vt:lpstr>
      <vt:lpstr>【SSH】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技術解説</dc:title>
  <dc:creator>糸田　成正</dc:creator>
  <cp:lastModifiedBy>糸田　成正</cp:lastModifiedBy>
  <cp:revision>48</cp:revision>
  <dcterms:created xsi:type="dcterms:W3CDTF">2022-11-18T01:19:20Z</dcterms:created>
  <dcterms:modified xsi:type="dcterms:W3CDTF">2023-03-03T07:27:49Z</dcterms:modified>
</cp:coreProperties>
</file>