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8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1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0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40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0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3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02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43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92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71CB-9527-4CF4-82A8-289F79D4B07E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903D-7F82-41B7-9786-08B5F1C88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7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awscloud.com/JAPAN-event-OE-Hands-on-for-Beginners-Security-1-2022-reg-event.html?trk=aws_introduction_page" TargetMode="External"/><Relationship Id="rId7" Type="http://schemas.openxmlformats.org/officeDocument/2006/relationships/hyperlink" Target="https://pages.awscloud.com/JAPAN-event-OE-Hands-on-for-Beginners-Scalable-2022-reg-event.html?trk=aws_introduction_page" TargetMode="External"/><Relationship Id="rId2" Type="http://schemas.openxmlformats.org/officeDocument/2006/relationships/hyperlink" Target="https://pages.awscloud.com/JAPAN-event-OE-Hands-on-for-Beginners-1st-Step-2022-reg-event.html?trk=aws_introductio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ges.awscloud.com/JAPAN-event-OE-Hands-on-for-Beginners-Network-3-2022-reg-event.html?trk=aws_introduction_page" TargetMode="External"/><Relationship Id="rId5" Type="http://schemas.openxmlformats.org/officeDocument/2006/relationships/hyperlink" Target="https://pages.awscloud.com/JAPAN-event-OE-Hands-on-for-Beginners-Network2-2022-reg-event.html?trk=aws_introduction_page" TargetMode="External"/><Relationship Id="rId4" Type="http://schemas.openxmlformats.org/officeDocument/2006/relationships/hyperlink" Target="https://pages.awscloud.com/JAPAN-event-OE-Hands-on-for-Beginners-Network1-2022-reg-event.html?trk=aws_introduction_page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ages.awscloud.com/JAPAN-event-OE-Hands-on-for-Beginners-monitoring-2022-reg-event.html?trk=aws_introduction_page" TargetMode="External"/><Relationship Id="rId3" Type="http://schemas.openxmlformats.org/officeDocument/2006/relationships/hyperlink" Target="https://pages.awscloud.com/JAPAN-event-OE-Hands-on-for-Beginners-Serverless-2-2022-reg-event.html?trk=aws_introduction_page" TargetMode="External"/><Relationship Id="rId7" Type="http://schemas.openxmlformats.org/officeDocument/2006/relationships/hyperlink" Target="https://pages.awscloud.com/JAPAN-event-OE-Hands-on-for-Beginners-amplify-2022-reg-event.html?trk=aws_introduction_page" TargetMode="External"/><Relationship Id="rId2" Type="http://schemas.openxmlformats.org/officeDocument/2006/relationships/hyperlink" Target="https://pages.awscloud.com/JAPAN-event-OE-Hands-on-for-Beginners-Serverless-1-2022-reg-event.html?trk=aws_introductio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ges.awscloud.com/JAPAN-event-OE-Hands-on-for-Beginners-CF_WAF-2022-reg-event.html?trk=aws_introduction_page" TargetMode="External"/><Relationship Id="rId5" Type="http://schemas.openxmlformats.org/officeDocument/2006/relationships/hyperlink" Target="https://pages.awscloud.com/JAPAN-event-OE-Hands-on-for-Beginners-StepFunctions-2022-reg-event.html?trk=aws_introduction_page" TargetMode="External"/><Relationship Id="rId4" Type="http://schemas.openxmlformats.org/officeDocument/2006/relationships/hyperlink" Target="https://pages.awscloud.com/JAPAN-event-OE-Hands-on-for-Beginners-Serverless-3-2022-reg-event.html?trk=aws_introduction_page" TargetMode="External"/><Relationship Id="rId9" Type="http://schemas.openxmlformats.org/officeDocument/2006/relationships/hyperlink" Target="https://pages.awscloud.com/JAPAN-event-OE-Hands-on-for-Beginners-systems-manager-2022-reg-event.html?trk=aws_introduction_pag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ages.awscloud.com/JAPAN-event-OE-Hands-on-for-Beginners-cicd-2022-reg-event.html?trk=aws_introduction_page" TargetMode="External"/><Relationship Id="rId3" Type="http://schemas.openxmlformats.org/officeDocument/2006/relationships/hyperlink" Target="https://pages.awscloud.com/JAPAN-event-OE-Hands-on-for-Beginners-AIML-2022-reg-event.html?trk=aws_introduction_page" TargetMode="External"/><Relationship Id="rId7" Type="http://schemas.openxmlformats.org/officeDocument/2006/relationships/hyperlink" Target="https://pages.awscloud.com/JAPAN-event-OE-Hands-on-for-Beginners-StaticWebsiteHosting-2022-reg-event.html?trk=aws_introduction_page" TargetMode="External"/><Relationship Id="rId2" Type="http://schemas.openxmlformats.org/officeDocument/2006/relationships/hyperlink" Target="https://pages.awscloud.com/JAPAN-event-OE-Hands-on-for-Beginners-cfn-2022-reg-event.html?trk=aws_introductio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ges.awscloud.com/JAPAN-event-OE-Hands-on-for-Beginners-Auto_Scaling-2022-reg-event.html?trk=aws_introduction_page" TargetMode="External"/><Relationship Id="rId5" Type="http://schemas.openxmlformats.org/officeDocument/2006/relationships/hyperlink" Target="https://pages.awscloud.com/JAPAN-event-OE-Hands-on-for-Beginners-Amazon-Connect-2022-reg-event.html?trk=aws_introduction_page" TargetMode="External"/><Relationship Id="rId10" Type="http://schemas.openxmlformats.org/officeDocument/2006/relationships/hyperlink" Target="https://pages.awscloud.com/JAPAN-event-OE-Hands-on-for-Beginners-SageMaker-Canvas-2023-reg-event.html?trk=aws_introduction_page" TargetMode="External"/><Relationship Id="rId4" Type="http://schemas.openxmlformats.org/officeDocument/2006/relationships/hyperlink" Target="https://pages.awscloud.com/JAPAN-event-OE-Hands-on-for-Beginners-Analytics-2022-reg-event.html?trk=aws_introduction_page" TargetMode="External"/><Relationship Id="rId9" Type="http://schemas.openxmlformats.org/officeDocument/2006/relationships/hyperlink" Target="https://pages.awscloud.com/JAPAN-event-OE-Hands-on-for-Beginners-ECS-2022-reg-event.html?trk=aws_introductio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第三章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39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4658264" y="1706563"/>
            <a:ext cx="6695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検証コードの受け取り方法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SMS or </a:t>
            </a:r>
            <a:r>
              <a:rPr lang="ja-JP" altLang="en-US" dirty="0"/>
              <a:t>音声通話を選択</a:t>
            </a:r>
            <a:endParaRPr lang="en-US" altLang="ja-JP" dirty="0"/>
          </a:p>
          <a:p>
            <a:r>
              <a:rPr lang="ja-JP" altLang="en-US" dirty="0"/>
              <a:t>国または地域コード、携帯電話番号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→国を選択し、電話番号を入力</a:t>
            </a:r>
            <a:endParaRPr lang="en-US" altLang="ja-JP" dirty="0"/>
          </a:p>
          <a:p>
            <a:r>
              <a:rPr lang="ja-JP" altLang="en-US" dirty="0"/>
              <a:t>セキュリティチェック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→表示された文字を入力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SMS</a:t>
            </a:r>
            <a:r>
              <a:rPr lang="ja-JP" altLang="en-US" dirty="0"/>
              <a:t>を送信する」をクリック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sz="2400" dirty="0"/>
              <a:t>（音声通話の場合は、今すぐ呼び出し）</a:t>
            </a:r>
            <a:endParaRPr lang="en-US" altLang="ja-JP" sz="24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D1D7729-0DDA-5F71-81AF-89FFA85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1-4.SMS</a:t>
            </a:r>
            <a:r>
              <a:rPr kumimoji="1" lang="ja-JP" altLang="en-US" sz="4000" dirty="0"/>
              <a:t>（または音声電話）による本人確認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5D5FA9-BF55-C88E-87CD-0B545D31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97" y="1713154"/>
            <a:ext cx="3078832" cy="4344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3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4774376" y="1706563"/>
            <a:ext cx="62129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コードを認証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SMS</a:t>
            </a:r>
            <a:r>
              <a:rPr lang="ja-JP" altLang="en-US" dirty="0"/>
              <a:t>（または電話）から検証コードを入力</a:t>
            </a:r>
            <a:endParaRPr lang="en-US" altLang="ja-JP" dirty="0"/>
          </a:p>
          <a:p>
            <a:r>
              <a:rPr lang="ja-JP" altLang="en-US" dirty="0"/>
              <a:t>「次へ」を押下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C8DA61-6CD3-9A62-3F2D-CAF26CB7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06" y="1660909"/>
            <a:ext cx="3522058" cy="4396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145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4658264" y="1706563"/>
            <a:ext cx="6695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サポートプランを選択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000" dirty="0"/>
              <a:t>→ベーシックサポートを選択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※</a:t>
            </a:r>
            <a:r>
              <a:rPr lang="ja-JP" altLang="en-US" sz="2000" dirty="0"/>
              <a:t>有償サポートを必要としていない場合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ja-JP" altLang="en-US" sz="2400" dirty="0"/>
              <a:t>「サインアップを完了」をクリック</a:t>
            </a:r>
            <a:endParaRPr lang="en-US" altLang="ja-JP" sz="24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D1D7729-0DDA-5F71-81AF-89FFA85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1-5.AWS</a:t>
            </a:r>
            <a:r>
              <a:rPr kumimoji="1" lang="ja-JP" altLang="en-US" dirty="0"/>
              <a:t>サポートプランの選択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F3650B4-488B-524A-0F9A-49830FE3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66" y="1690688"/>
            <a:ext cx="3078833" cy="4350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7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4992914" y="1706563"/>
            <a:ext cx="6360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「</a:t>
            </a:r>
            <a:r>
              <a:rPr lang="en-US" altLang="ja-JP" sz="2400" dirty="0"/>
              <a:t>AWS</a:t>
            </a:r>
            <a:r>
              <a:rPr lang="ja-JP" altLang="en-US" sz="2400" dirty="0"/>
              <a:t>マネジメントコンソールへ進む」をクリック</a:t>
            </a:r>
            <a:endParaRPr lang="en-US" altLang="ja-JP" sz="24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D1D7729-0DDA-5F71-81AF-89FFA85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1-6.AWS</a:t>
            </a:r>
            <a:r>
              <a:rPr kumimoji="1" lang="ja-JP" altLang="en-US" dirty="0"/>
              <a:t>アカウントの作成完了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BDC319-B6D9-B2AB-C40C-8F8BD4C2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05" y="1689620"/>
            <a:ext cx="3484633" cy="4350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990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6700399" y="1706563"/>
            <a:ext cx="46534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ルートユーザを選択</a:t>
            </a:r>
            <a:endParaRPr lang="en-US" altLang="ja-JP" sz="2000" dirty="0"/>
          </a:p>
          <a:p>
            <a:r>
              <a:rPr lang="ja-JP" altLang="en-US" sz="2000" dirty="0"/>
              <a:t>ルートユーザの</a:t>
            </a:r>
            <a:r>
              <a:rPr lang="en-US" altLang="ja-JP" sz="2000" dirty="0"/>
              <a:t>E</a:t>
            </a:r>
            <a:r>
              <a:rPr lang="ja-JP" altLang="en-US" sz="2000" dirty="0"/>
              <a:t>メールアドレス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1600" dirty="0"/>
              <a:t>→アカウント作成時のアドレスを入力</a:t>
            </a:r>
            <a:endParaRPr lang="en-US" altLang="ja-JP" sz="1600" dirty="0"/>
          </a:p>
          <a:p>
            <a:r>
              <a:rPr lang="ja-JP" altLang="en-US" sz="2000" dirty="0"/>
              <a:t>「次へ」をクリック</a:t>
            </a:r>
            <a:endParaRPr lang="en-US" altLang="ja-JP" sz="2000" dirty="0"/>
          </a:p>
          <a:p>
            <a:r>
              <a:rPr lang="ja-JP" altLang="en-US" sz="2000" dirty="0"/>
              <a:t>パスワード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1600" dirty="0"/>
              <a:t>→設定したパスワードを入力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2000" dirty="0"/>
              <a:t>・「サインイン」をクリック</a:t>
            </a:r>
            <a:endParaRPr lang="en-US" altLang="ja-JP" sz="20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D1D7729-0DDA-5F71-81AF-89FFA85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1-7.AWS</a:t>
            </a:r>
            <a:r>
              <a:rPr kumimoji="1" lang="ja-JP" altLang="en-US" sz="3600" dirty="0"/>
              <a:t>マネジメントコンソールへのログイン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9B6886-304A-0C3B-95A4-CC64FCEA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46" y="1690687"/>
            <a:ext cx="2619159" cy="43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3213755-0D40-364A-F8BA-5F7403EF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08" y="1675493"/>
            <a:ext cx="275218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03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4560A7-7376-A4A2-36D4-98DCE2D44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1" y="1524001"/>
            <a:ext cx="6687836" cy="4623934"/>
          </a:xfr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474004F3-1EA3-3857-D7E7-DBC493CB6C45}"/>
              </a:ext>
            </a:extLst>
          </p:cNvPr>
          <p:cNvSpPr txBox="1">
            <a:spLocks/>
          </p:cNvSpPr>
          <p:nvPr/>
        </p:nvSpPr>
        <p:spPr>
          <a:xfrm>
            <a:off x="7895771" y="1706563"/>
            <a:ext cx="3458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コンソールが表示</a:t>
            </a:r>
            <a:endParaRPr lang="en-US" altLang="ja-JP" sz="2000" dirty="0"/>
          </a:p>
          <a:p>
            <a:r>
              <a:rPr lang="ja-JP" altLang="en-US" sz="2000" dirty="0"/>
              <a:t>①でリージョンの変更</a:t>
            </a:r>
            <a:endParaRPr lang="en-US" altLang="ja-JP" sz="2000" dirty="0"/>
          </a:p>
          <a:p>
            <a:r>
              <a:rPr lang="ja-JP" altLang="en-US" sz="2000" dirty="0"/>
              <a:t>②でサービスを選択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例として</a:t>
            </a:r>
            <a:r>
              <a:rPr lang="en-US" altLang="ja-JP" sz="1600" dirty="0"/>
              <a:t>EC2</a:t>
            </a:r>
            <a:r>
              <a:rPr lang="ja-JP" altLang="en-US" sz="1600" dirty="0"/>
              <a:t>を選択</a:t>
            </a:r>
            <a:endParaRPr lang="en-US" altLang="ja-JP" sz="1600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B491152C-773E-2979-E7C0-91AB80C9A8BE}"/>
              </a:ext>
            </a:extLst>
          </p:cNvPr>
          <p:cNvSpPr/>
          <p:nvPr/>
        </p:nvSpPr>
        <p:spPr>
          <a:xfrm>
            <a:off x="6865257" y="943429"/>
            <a:ext cx="586204" cy="413657"/>
          </a:xfrm>
          <a:prstGeom prst="wedgeRectCallout">
            <a:avLst>
              <a:gd name="adj1" fmla="val -10929"/>
              <a:gd name="adj2" fmla="val 90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970C9976-006A-0BD1-7690-C8210E3E47D6}"/>
              </a:ext>
            </a:extLst>
          </p:cNvPr>
          <p:cNvSpPr/>
          <p:nvPr/>
        </p:nvSpPr>
        <p:spPr>
          <a:xfrm>
            <a:off x="1400628" y="943429"/>
            <a:ext cx="586204" cy="413657"/>
          </a:xfrm>
          <a:prstGeom prst="wedgeRectCallout">
            <a:avLst>
              <a:gd name="adj1" fmla="val -10929"/>
              <a:gd name="adj2" fmla="val 90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19694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22AAFE9-CEA7-6F9F-83DC-6B1C2E5B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19163"/>
            <a:ext cx="3387225" cy="32908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E3829E7-6871-5EBD-6B9F-022436B6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505" y="5470524"/>
            <a:ext cx="6930294" cy="660402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EC2</a:t>
            </a:r>
            <a:r>
              <a:rPr kumimoji="1" lang="ja-JP" altLang="en-US" sz="1600" dirty="0"/>
              <a:t>の管理画面が表示される。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9BA998-7BF4-FD58-ECAC-AD13F223F7E4}"/>
              </a:ext>
            </a:extLst>
          </p:cNvPr>
          <p:cNvSpPr/>
          <p:nvPr/>
        </p:nvSpPr>
        <p:spPr>
          <a:xfrm>
            <a:off x="902583" y="2906714"/>
            <a:ext cx="1002418" cy="160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F0E8EE-DE9A-33F1-2B6F-5ABC7285EAA3}"/>
              </a:ext>
            </a:extLst>
          </p:cNvPr>
          <p:cNvSpPr/>
          <p:nvPr/>
        </p:nvSpPr>
        <p:spPr>
          <a:xfrm>
            <a:off x="2152196" y="2010626"/>
            <a:ext cx="848180" cy="303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8C1EB9F-EDC1-0D0A-BEF9-57CF2AA3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15" y="919164"/>
            <a:ext cx="6930294" cy="441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C671357F-AA4F-1779-184D-376E0F9DB4B5}"/>
              </a:ext>
            </a:extLst>
          </p:cNvPr>
          <p:cNvSpPr/>
          <p:nvPr/>
        </p:nvSpPr>
        <p:spPr>
          <a:xfrm>
            <a:off x="4048125" y="2906714"/>
            <a:ext cx="466725" cy="369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1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FE3AE-DF18-B340-EFA8-7517B799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1-8.</a:t>
            </a:r>
            <a:r>
              <a:rPr kumimoji="1" lang="ja-JP" altLang="en-US" dirty="0"/>
              <a:t>無料枠使用時の推奨設定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D08E05A-DC20-8566-F860-D957FFCF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722" y="1825625"/>
            <a:ext cx="2505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無料利用枠の制限の </a:t>
            </a:r>
            <a:r>
              <a:rPr lang="en-US" altLang="ja-JP" sz="1600" dirty="0"/>
              <a:t>85% </a:t>
            </a:r>
            <a:r>
              <a:rPr lang="ja-JP" altLang="en-US" sz="1600" dirty="0"/>
              <a:t>を超えるとメールで通知する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画面右上のアカウントから請求ダッシュボードを選択</a:t>
            </a:r>
            <a:endParaRPr lang="en-US" altLang="ja-JP" sz="1600" dirty="0"/>
          </a:p>
          <a:p>
            <a:r>
              <a:rPr lang="ja-JP" altLang="en-US" sz="1600" dirty="0"/>
              <a:t>画面左のメニューから請求設定を選択</a:t>
            </a:r>
            <a:endParaRPr lang="en-US" altLang="ja-JP" sz="1600" dirty="0"/>
          </a:p>
          <a:p>
            <a:r>
              <a:rPr lang="ja-JP" altLang="en-US" sz="1600" dirty="0"/>
              <a:t>「無料利用枠の使用アラートを受信」にチェックを入れ、メールアドレスを入力する</a:t>
            </a:r>
            <a:endParaRPr lang="en-US" altLang="ja-JP" sz="1600" dirty="0"/>
          </a:p>
          <a:p>
            <a:r>
              <a:rPr lang="ja-JP" altLang="en-US" sz="1600" dirty="0"/>
              <a:t>「詳細設定を保存」をクリック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6AC11DF-97BB-E643-CB56-1A7484F2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24800" cy="4423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F147211-709D-1287-CB9D-BB96CCBA1B03}"/>
              </a:ext>
            </a:extLst>
          </p:cNvPr>
          <p:cNvSpPr/>
          <p:nvPr/>
        </p:nvSpPr>
        <p:spPr>
          <a:xfrm>
            <a:off x="8391524" y="1825625"/>
            <a:ext cx="371475" cy="184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DB991B-91A2-AEDA-F5C5-B64AB0339062}"/>
              </a:ext>
            </a:extLst>
          </p:cNvPr>
          <p:cNvSpPr/>
          <p:nvPr/>
        </p:nvSpPr>
        <p:spPr>
          <a:xfrm>
            <a:off x="7334249" y="2854325"/>
            <a:ext cx="723901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D30C4DC-A08F-8AB1-81FE-047A4711BA7A}"/>
              </a:ext>
            </a:extLst>
          </p:cNvPr>
          <p:cNvSpPr/>
          <p:nvPr/>
        </p:nvSpPr>
        <p:spPr>
          <a:xfrm>
            <a:off x="990600" y="4654550"/>
            <a:ext cx="409576" cy="136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4B333D-68A5-DDF5-2487-32C6C3DBB1A9}"/>
              </a:ext>
            </a:extLst>
          </p:cNvPr>
          <p:cNvSpPr/>
          <p:nvPr/>
        </p:nvSpPr>
        <p:spPr>
          <a:xfrm>
            <a:off x="1962150" y="2960687"/>
            <a:ext cx="5286376" cy="60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C5F9DB-1557-1070-C35C-98D9B77FB477}"/>
              </a:ext>
            </a:extLst>
          </p:cNvPr>
          <p:cNvSpPr/>
          <p:nvPr/>
        </p:nvSpPr>
        <p:spPr>
          <a:xfrm>
            <a:off x="1952625" y="4359275"/>
            <a:ext cx="723901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0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16C7ABD6-B224-E9B1-E615-C08A5006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390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D7B31D8-9AB4-091C-6DB5-A8A6AF09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無料利用枠の</a:t>
            </a:r>
            <a:r>
              <a:rPr lang="ja-JP" altLang="en-US" b="0" i="0" dirty="0">
                <a:solidFill>
                  <a:srgbClr val="232F3E"/>
                </a:solidFill>
                <a:effectLst/>
                <a:latin typeface="AmazonEmberBold"/>
              </a:rPr>
              <a:t>使用状況の確認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4632BF-8179-88AA-F075-5BE623C1B631}"/>
              </a:ext>
            </a:extLst>
          </p:cNvPr>
          <p:cNvSpPr/>
          <p:nvPr/>
        </p:nvSpPr>
        <p:spPr>
          <a:xfrm>
            <a:off x="923925" y="3400425"/>
            <a:ext cx="409576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28E169-F250-B5C8-5C40-8FAA4FA95B45}"/>
              </a:ext>
            </a:extLst>
          </p:cNvPr>
          <p:cNvSpPr/>
          <p:nvPr/>
        </p:nvSpPr>
        <p:spPr>
          <a:xfrm>
            <a:off x="2047874" y="3257549"/>
            <a:ext cx="6257925" cy="2619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6D753ABF-CAB0-38CA-D1A3-0C0F5021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050" y="1825625"/>
            <a:ext cx="2571750" cy="4351338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画面左のメニューから「</a:t>
            </a:r>
            <a:r>
              <a:rPr lang="en-US" altLang="ja-JP" sz="1600" dirty="0"/>
              <a:t>Free tier</a:t>
            </a:r>
            <a:r>
              <a:rPr lang="ja-JP" altLang="en-US" sz="1600" dirty="0"/>
              <a:t>」を選択</a:t>
            </a:r>
            <a:endParaRPr lang="en-US" altLang="ja-JP" sz="1600" dirty="0"/>
          </a:p>
          <a:p>
            <a:r>
              <a:rPr lang="ja-JP" altLang="en-US" sz="1600" dirty="0"/>
              <a:t>「</a:t>
            </a:r>
            <a:r>
              <a:rPr lang="en-US" altLang="ja-JP" sz="1600" dirty="0"/>
              <a:t>AWS</a:t>
            </a:r>
            <a:r>
              <a:rPr lang="ja-JP" altLang="en-US" sz="1600" dirty="0"/>
              <a:t>無料利用枠」の「要約」欄にサービスの使用状況が表示される。</a:t>
            </a:r>
          </a:p>
        </p:txBody>
      </p:sp>
    </p:spTree>
    <p:extLst>
      <p:ext uri="{BB962C8B-B14F-4D97-AF65-F5344CB8AC3E}">
        <p14:creationId xmlns:p14="http://schemas.microsoft.com/office/powerpoint/2010/main" val="259036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2.AWS</a:t>
            </a:r>
            <a:r>
              <a:rPr lang="ja-JP" altLang="en-US" dirty="0"/>
              <a:t>が提供している</a:t>
            </a:r>
            <a:br>
              <a:rPr lang="en-US" altLang="ja-JP" dirty="0"/>
            </a:br>
            <a:r>
              <a:rPr lang="ja-JP" altLang="en-US" dirty="0"/>
              <a:t>　ハンズオン教材の紹介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8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アカウント作成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AWS</a:t>
            </a:r>
            <a:r>
              <a:rPr lang="ja-JP" altLang="en-US" sz="2400" dirty="0"/>
              <a:t>が提供しているハンズオン教材の紹介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368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E5398D-9AE7-50A2-11BC-182755EB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5138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には、初心者向けのハンズオンの学習コンテンツが公開されている。テーマ別に２３種類</a:t>
            </a:r>
            <a:r>
              <a:rPr kumimoji="1" lang="ja-JP" altLang="en-US" sz="1500" dirty="0"/>
              <a:t>（</a:t>
            </a:r>
            <a:r>
              <a:rPr kumimoji="1" lang="en-US" altLang="ja-JP" sz="1500" dirty="0"/>
              <a:t>※2023</a:t>
            </a:r>
            <a:r>
              <a:rPr kumimoji="1" lang="ja-JP" altLang="en-US" sz="1500" dirty="0"/>
              <a:t>年</a:t>
            </a:r>
            <a:r>
              <a:rPr kumimoji="1" lang="en-US" altLang="ja-JP" sz="1500" dirty="0"/>
              <a:t>2</a:t>
            </a:r>
            <a:r>
              <a:rPr kumimoji="1" lang="ja-JP" altLang="en-US" sz="1500" dirty="0"/>
              <a:t>月現在）</a:t>
            </a:r>
            <a:r>
              <a:rPr kumimoji="1" lang="ja-JP" altLang="en-US" dirty="0"/>
              <a:t>の教材があるため、内容を選んで学習することができる。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参考として、教材を以下に紹介。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1900" dirty="0"/>
              <a:t>「ハンズオンはじめの一歩</a:t>
            </a:r>
            <a:r>
              <a:rPr kumimoji="1" lang="en-US" altLang="ja-JP" sz="1900" dirty="0"/>
              <a:t>: AWS </a:t>
            </a:r>
            <a:r>
              <a:rPr kumimoji="1" lang="ja-JP" altLang="en-US" sz="1900" dirty="0"/>
              <a:t>アカウントの作り方 </a:t>
            </a:r>
            <a:r>
              <a:rPr kumimoji="1" lang="en-US" altLang="ja-JP" sz="1900" dirty="0"/>
              <a:t>&amp; IAM </a:t>
            </a:r>
            <a:r>
              <a:rPr kumimoji="1" lang="ja-JP" altLang="en-US" sz="1900" dirty="0"/>
              <a:t>基本のキ」</a:t>
            </a:r>
            <a:endParaRPr kumimoji="1" lang="en-US" altLang="ja-JP" sz="1900" dirty="0"/>
          </a:p>
          <a:p>
            <a:pPr marL="457200" lvl="1" indent="0">
              <a:buNone/>
            </a:pPr>
            <a:r>
              <a:rPr lang="ja-JP" altLang="en-US" sz="1100" dirty="0"/>
              <a:t>→</a:t>
            </a:r>
            <a:r>
              <a:rPr lang="en-US" altLang="ja-JP" sz="1100" dirty="0">
                <a:hlinkClick r:id="rId2"/>
              </a:rPr>
              <a:t>AWS Hands-on for Beginners </a:t>
            </a:r>
            <a:r>
              <a:rPr lang="ja-JP" altLang="en-US" sz="1100" dirty="0">
                <a:hlinkClick r:id="rId2"/>
              </a:rPr>
              <a:t>ハンズオンはじめの一歩</a:t>
            </a:r>
            <a:r>
              <a:rPr lang="en-US" altLang="ja-JP" sz="1100" dirty="0">
                <a:hlinkClick r:id="rId2"/>
              </a:rPr>
              <a:t>: AWS </a:t>
            </a:r>
            <a:r>
              <a:rPr lang="ja-JP" altLang="en-US" sz="1100" dirty="0">
                <a:hlinkClick r:id="rId2"/>
              </a:rPr>
              <a:t>アカウントの作り方 </a:t>
            </a:r>
            <a:r>
              <a:rPr lang="en-US" altLang="ja-JP" sz="1100" dirty="0">
                <a:hlinkClick r:id="rId2"/>
              </a:rPr>
              <a:t>&amp; IAM </a:t>
            </a:r>
            <a:r>
              <a:rPr lang="ja-JP" altLang="en-US" sz="1100" dirty="0">
                <a:hlinkClick r:id="rId2"/>
              </a:rPr>
              <a:t>基本のキ </a:t>
            </a:r>
            <a:r>
              <a:rPr lang="en-US" altLang="ja-JP" sz="1100" dirty="0">
                <a:hlinkClick r:id="rId2"/>
              </a:rPr>
              <a:t>| AWS Webinar (awscloud.com)</a:t>
            </a:r>
            <a:endParaRPr lang="en-US" altLang="ja-JP" sz="11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1900" dirty="0"/>
              <a:t>「</a:t>
            </a:r>
            <a:r>
              <a:rPr kumimoji="1" lang="en-US" altLang="ja-JP" sz="1900" dirty="0"/>
              <a:t>Security #1 </a:t>
            </a:r>
            <a:r>
              <a:rPr kumimoji="1" lang="ja-JP" altLang="en-US" sz="1900" dirty="0"/>
              <a:t>アカウント作成後すぐやるセキュリティ対策」</a:t>
            </a:r>
            <a:endParaRPr kumimoji="1" lang="en-US" altLang="ja-JP" sz="1900" dirty="0"/>
          </a:p>
          <a:p>
            <a:pPr marL="457200" lvl="1" indent="0">
              <a:buNone/>
            </a:pPr>
            <a:r>
              <a:rPr lang="ja-JP" altLang="en-US" sz="1100" dirty="0"/>
              <a:t>→</a:t>
            </a:r>
            <a:r>
              <a:rPr lang="en-US" altLang="ja-JP" sz="1100" dirty="0">
                <a:hlinkClick r:id="rId3"/>
              </a:rPr>
              <a:t>AWS Hands-on for Beginners Security #1 </a:t>
            </a:r>
            <a:r>
              <a:rPr lang="ja-JP" altLang="en-US" sz="1100" dirty="0">
                <a:hlinkClick r:id="rId3"/>
              </a:rPr>
              <a:t>アカウント作成後すぐやるセキュリティ対策 </a:t>
            </a:r>
            <a:r>
              <a:rPr lang="en-US" altLang="ja-JP" sz="1100" dirty="0">
                <a:hlinkClick r:id="rId3"/>
              </a:rPr>
              <a:t>| AWS Webinar (awscloud.com)</a:t>
            </a:r>
            <a:endParaRPr lang="en-US" altLang="ja-JP" sz="11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1900" dirty="0"/>
              <a:t>「</a:t>
            </a:r>
            <a:r>
              <a:rPr kumimoji="1" lang="en-US" altLang="ja-JP" sz="1900" dirty="0"/>
              <a:t>Network</a:t>
            </a:r>
            <a:r>
              <a:rPr kumimoji="1" lang="ja-JP" altLang="en-US" sz="1900" dirty="0"/>
              <a:t>編</a:t>
            </a:r>
            <a:r>
              <a:rPr kumimoji="1" lang="en-US" altLang="ja-JP" sz="1900" dirty="0"/>
              <a:t>#1 AWS</a:t>
            </a:r>
            <a:r>
              <a:rPr kumimoji="1" lang="ja-JP" altLang="en-US" sz="1900" dirty="0"/>
              <a:t>上にセキュアなプライベートネットワーク空間を作成する」</a:t>
            </a:r>
            <a:endParaRPr kumimoji="1" lang="en-US" altLang="ja-JP" sz="1900" dirty="0"/>
          </a:p>
          <a:p>
            <a:pPr marL="457200" lvl="1" indent="0">
              <a:buNone/>
            </a:pPr>
            <a:r>
              <a:rPr kumimoji="1" lang="ja-JP" altLang="en-US" sz="1100" dirty="0"/>
              <a:t>→</a:t>
            </a:r>
            <a:r>
              <a:rPr lang="en-US" altLang="ja-JP" sz="1100" dirty="0">
                <a:hlinkClick r:id="rId4"/>
              </a:rPr>
              <a:t>AWS Hands-on for Beginners Network</a:t>
            </a:r>
            <a:r>
              <a:rPr lang="ja-JP" altLang="en-US" sz="1100" dirty="0">
                <a:hlinkClick r:id="rId4"/>
              </a:rPr>
              <a:t>編</a:t>
            </a:r>
            <a:r>
              <a:rPr lang="en-US" altLang="ja-JP" sz="1100" dirty="0">
                <a:hlinkClick r:id="rId4"/>
              </a:rPr>
              <a:t>#1 AWS</a:t>
            </a:r>
            <a:r>
              <a:rPr lang="ja-JP" altLang="en-US" sz="1100" dirty="0">
                <a:hlinkClick r:id="rId4"/>
              </a:rPr>
              <a:t>上にセキュアなプライベートネットワーク空間を作成する </a:t>
            </a:r>
            <a:r>
              <a:rPr lang="en-US" altLang="ja-JP" sz="1100" dirty="0">
                <a:hlinkClick r:id="rId4"/>
              </a:rPr>
              <a:t>| AWS Webinar (awscloud.com)</a:t>
            </a:r>
            <a:endParaRPr kumimoji="1" lang="en-US" altLang="ja-JP" sz="11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1900" dirty="0"/>
              <a:t>「</a:t>
            </a:r>
            <a:r>
              <a:rPr kumimoji="1" lang="en-US" altLang="ja-JP" sz="1900" dirty="0"/>
              <a:t>Network</a:t>
            </a:r>
            <a:r>
              <a:rPr kumimoji="1" lang="ja-JP" altLang="en-US" sz="1900" dirty="0"/>
              <a:t>編</a:t>
            </a:r>
            <a:r>
              <a:rPr kumimoji="1" lang="en-US" altLang="ja-JP" sz="1900" dirty="0"/>
              <a:t>#2 Amazon VPC</a:t>
            </a:r>
            <a:r>
              <a:rPr kumimoji="1" lang="ja-JP" altLang="en-US" sz="1900" dirty="0"/>
              <a:t>間および</a:t>
            </a:r>
            <a:r>
              <a:rPr kumimoji="1" lang="en-US" altLang="ja-JP" sz="1900" dirty="0"/>
              <a:t>Amazon VPC</a:t>
            </a:r>
            <a:r>
              <a:rPr kumimoji="1" lang="ja-JP" altLang="en-US" sz="1900" dirty="0"/>
              <a:t>とオンプレミスのプライベートネットワーク接続」</a:t>
            </a:r>
            <a:endParaRPr kumimoji="1" lang="en-US" altLang="ja-JP" sz="1900" dirty="0"/>
          </a:p>
          <a:p>
            <a:pPr marL="457200" lvl="1" indent="0">
              <a:buNone/>
            </a:pPr>
            <a:r>
              <a:rPr kumimoji="1" lang="ja-JP" altLang="en-US" sz="1100" dirty="0"/>
              <a:t>→</a:t>
            </a:r>
            <a:r>
              <a:rPr lang="en-US" altLang="ja-JP" sz="1100" dirty="0">
                <a:hlinkClick r:id="rId5"/>
              </a:rPr>
              <a:t>AWS Hands-on for Beginners Network</a:t>
            </a:r>
            <a:r>
              <a:rPr lang="ja-JP" altLang="en-US" sz="1100" dirty="0">
                <a:hlinkClick r:id="rId5"/>
              </a:rPr>
              <a:t>編</a:t>
            </a:r>
            <a:r>
              <a:rPr lang="en-US" altLang="ja-JP" sz="1100" dirty="0">
                <a:hlinkClick r:id="rId5"/>
              </a:rPr>
              <a:t>#2 Amazon VPC</a:t>
            </a:r>
            <a:r>
              <a:rPr lang="ja-JP" altLang="en-US" sz="1100" dirty="0">
                <a:hlinkClick r:id="rId5"/>
              </a:rPr>
              <a:t>間および</a:t>
            </a:r>
            <a:r>
              <a:rPr lang="en-US" altLang="ja-JP" sz="1100" dirty="0">
                <a:hlinkClick r:id="rId5"/>
              </a:rPr>
              <a:t>Amazon VPC</a:t>
            </a:r>
            <a:r>
              <a:rPr lang="ja-JP" altLang="en-US" sz="1100" dirty="0">
                <a:hlinkClick r:id="rId5"/>
              </a:rPr>
              <a:t>とオンプレミスのプライベートネットワーク接続 </a:t>
            </a:r>
            <a:r>
              <a:rPr lang="en-US" altLang="ja-JP" sz="1100" dirty="0">
                <a:hlinkClick r:id="rId5"/>
              </a:rPr>
              <a:t>| AWS Webinar (awscloud.com)</a:t>
            </a:r>
            <a:endParaRPr kumimoji="1" lang="en-US" altLang="ja-JP" sz="1100" dirty="0"/>
          </a:p>
          <a:p>
            <a:pPr marL="457200" indent="-457200">
              <a:buFont typeface="+mj-lt"/>
              <a:buAutoNum type="arabicPeriod" startAt="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Network</a:t>
            </a:r>
            <a:r>
              <a:rPr kumimoji="1" lang="ja-JP" altLang="en-US" sz="1800" dirty="0"/>
              <a:t>編</a:t>
            </a:r>
            <a:r>
              <a:rPr kumimoji="1" lang="en-US" altLang="ja-JP" sz="1800" dirty="0"/>
              <a:t>#3 </a:t>
            </a:r>
            <a:r>
              <a:rPr kumimoji="1" lang="ja-JP" altLang="en-US" sz="1800" dirty="0"/>
              <a:t>クライアント</a:t>
            </a:r>
            <a:r>
              <a:rPr kumimoji="1" lang="en-US" altLang="ja-JP" sz="1800" dirty="0"/>
              <a:t>VPN</a:t>
            </a:r>
            <a:r>
              <a:rPr kumimoji="1" lang="ja-JP" altLang="en-US" sz="1800" dirty="0"/>
              <a:t>をつかって、リモート接続環境を構築しよう」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ja-JP" altLang="en-US" sz="1100" dirty="0"/>
              <a:t>→</a:t>
            </a:r>
            <a:r>
              <a:rPr lang="en-US" altLang="ja-JP" sz="1000" dirty="0">
                <a:hlinkClick r:id="rId6"/>
              </a:rPr>
              <a:t>AWS Hands-on for Beginners Network</a:t>
            </a:r>
            <a:r>
              <a:rPr lang="ja-JP" altLang="en-US" sz="1000" dirty="0">
                <a:hlinkClick r:id="rId6"/>
              </a:rPr>
              <a:t>編</a:t>
            </a:r>
            <a:r>
              <a:rPr lang="en-US" altLang="ja-JP" sz="1000" dirty="0">
                <a:hlinkClick r:id="rId6"/>
              </a:rPr>
              <a:t>#3 </a:t>
            </a:r>
            <a:r>
              <a:rPr lang="ja-JP" altLang="en-US" sz="1000" dirty="0">
                <a:hlinkClick r:id="rId6"/>
              </a:rPr>
              <a:t>クライアント</a:t>
            </a:r>
            <a:r>
              <a:rPr lang="en-US" altLang="ja-JP" sz="1000" dirty="0">
                <a:hlinkClick r:id="rId6"/>
              </a:rPr>
              <a:t>VPN</a:t>
            </a:r>
            <a:r>
              <a:rPr lang="ja-JP" altLang="en-US" sz="1000" dirty="0">
                <a:hlinkClick r:id="rId6"/>
              </a:rPr>
              <a:t>をつかって、リモート接続環境を構築しよう </a:t>
            </a:r>
            <a:r>
              <a:rPr lang="en-US" altLang="ja-JP" sz="1000" dirty="0">
                <a:hlinkClick r:id="rId6"/>
              </a:rPr>
              <a:t>| AWS Webinar (awscloud.com)</a:t>
            </a:r>
            <a:endParaRPr lang="en-US" altLang="ja-JP" sz="1100" dirty="0"/>
          </a:p>
          <a:p>
            <a:pPr marL="457200" indent="-457200">
              <a:buFont typeface="+mj-lt"/>
              <a:buAutoNum type="arabicPeriod" startAt="5"/>
            </a:pPr>
            <a:r>
              <a:rPr kumimoji="1" lang="ja-JP" altLang="en-US" sz="1800" dirty="0"/>
              <a:t>「スケーラブルウェブサイト構築編」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ja-JP" altLang="en-US" sz="1100" dirty="0"/>
              <a:t>→</a:t>
            </a:r>
            <a:r>
              <a:rPr lang="en-US" altLang="ja-JP" sz="1000" dirty="0">
                <a:hlinkClick r:id="rId7"/>
              </a:rPr>
              <a:t>AWS Hands-on for Beginners Amazon </a:t>
            </a:r>
            <a:r>
              <a:rPr lang="ja-JP" altLang="en-US" sz="1000" dirty="0">
                <a:hlinkClick r:id="rId7"/>
              </a:rPr>
              <a:t>スケーラブルウェブサイト構築編 </a:t>
            </a:r>
            <a:r>
              <a:rPr lang="en-US" altLang="ja-JP" sz="1000" dirty="0">
                <a:hlinkClick r:id="rId7"/>
              </a:rPr>
              <a:t>| AWS Webinar (awscloud.com)</a:t>
            </a:r>
            <a:endParaRPr lang="en-US" altLang="ja-JP" sz="1100" dirty="0"/>
          </a:p>
          <a:p>
            <a:pPr marL="4572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53457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E5398D-9AE7-50A2-11BC-182755EB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51387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kumimoji="1" lang="ja-JP" altLang="en-US" sz="1800" dirty="0"/>
              <a:t>「サーバーレスアーキテクチャで翻訳 </a:t>
            </a:r>
            <a:r>
              <a:rPr kumimoji="1" lang="en-US" altLang="ja-JP" sz="1800" dirty="0"/>
              <a:t>Web API </a:t>
            </a:r>
            <a:r>
              <a:rPr kumimoji="1" lang="ja-JP" altLang="en-US" sz="1800" dirty="0"/>
              <a:t>を構築する」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2"/>
              </a:rPr>
              <a:t>AWS Hands-on for Beginners Serverless #1 </a:t>
            </a:r>
            <a:r>
              <a:rPr lang="ja-JP" altLang="en-US" sz="1000" dirty="0">
                <a:hlinkClick r:id="rId2"/>
              </a:rPr>
              <a:t>サーバーレスアーキテクチャで翻訳 </a:t>
            </a:r>
            <a:r>
              <a:rPr lang="en-US" altLang="ja-JP" sz="1000" dirty="0">
                <a:hlinkClick r:id="rId2"/>
              </a:rPr>
              <a:t>Web API </a:t>
            </a:r>
            <a:r>
              <a:rPr lang="ja-JP" altLang="en-US" sz="1000" dirty="0">
                <a:hlinkClick r:id="rId2"/>
              </a:rPr>
              <a:t>を構築する </a:t>
            </a:r>
            <a:r>
              <a:rPr lang="en-US" altLang="ja-JP" sz="1000" dirty="0">
                <a:hlinkClick r:id="rId2"/>
              </a:rPr>
              <a:t>| AWS Webinar (awscloud.com)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7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SAM </a:t>
            </a:r>
            <a:r>
              <a:rPr kumimoji="1" lang="ja-JP" altLang="en-US" sz="1800" dirty="0"/>
              <a:t>を使ってテンプレートからサーバーレスな環境を構築する」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3"/>
              </a:rPr>
              <a:t>AWS Hands-on for Beginners Serverless #2 AWS SAM </a:t>
            </a:r>
            <a:r>
              <a:rPr lang="ja-JP" altLang="en-US" sz="1000" dirty="0">
                <a:hlinkClick r:id="rId3"/>
              </a:rPr>
              <a:t>を使ってテンプレートからサーバーレスな環境を構築する </a:t>
            </a:r>
            <a:r>
              <a:rPr lang="en-US" altLang="ja-JP" sz="1000" dirty="0">
                <a:hlinkClick r:id="rId3"/>
              </a:rPr>
              <a:t>| AWS Webinar (awscloud.com)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7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Lambda </a:t>
            </a:r>
            <a:r>
              <a:rPr kumimoji="1" lang="ja-JP" altLang="en-US" sz="1800" dirty="0"/>
              <a:t>と </a:t>
            </a:r>
            <a:r>
              <a:rPr kumimoji="1" lang="en-US" altLang="ja-JP" sz="1800" dirty="0"/>
              <a:t>AWS AI Services </a:t>
            </a:r>
            <a:r>
              <a:rPr kumimoji="1" lang="ja-JP" altLang="en-US" sz="1800" dirty="0"/>
              <a:t>を組み合わせて作る音声文字起こし </a:t>
            </a:r>
            <a:r>
              <a:rPr kumimoji="1" lang="en-US" altLang="ja-JP" sz="1800" dirty="0"/>
              <a:t>&amp; </a:t>
            </a:r>
            <a:r>
              <a:rPr kumimoji="1" lang="ja-JP" altLang="en-US" sz="1800" dirty="0"/>
              <a:t>感情分析パイプライン」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4"/>
              </a:rPr>
              <a:t>AWS Hands-on for Beginners Serverless #3 AWS Lambda </a:t>
            </a:r>
            <a:r>
              <a:rPr lang="ja-JP" altLang="en-US" sz="1000" dirty="0">
                <a:hlinkClick r:id="rId4"/>
              </a:rPr>
              <a:t>と </a:t>
            </a:r>
            <a:r>
              <a:rPr lang="en-US" altLang="ja-JP" sz="1000" dirty="0">
                <a:hlinkClick r:id="rId4"/>
              </a:rPr>
              <a:t>AWS AI Services </a:t>
            </a:r>
            <a:r>
              <a:rPr lang="ja-JP" altLang="en-US" sz="1000" dirty="0">
                <a:hlinkClick r:id="rId4"/>
              </a:rPr>
              <a:t>を組み合わせて作る音声文字起こし </a:t>
            </a:r>
            <a:r>
              <a:rPr lang="en-US" altLang="ja-JP" sz="1000" dirty="0">
                <a:hlinkClick r:id="rId4"/>
              </a:rPr>
              <a:t>&amp; </a:t>
            </a:r>
            <a:r>
              <a:rPr lang="ja-JP" altLang="en-US" sz="1000" dirty="0">
                <a:hlinkClick r:id="rId4"/>
              </a:rPr>
              <a:t>感情分析パイプライン </a:t>
            </a:r>
            <a:r>
              <a:rPr lang="en-US" altLang="ja-JP" sz="1000" dirty="0">
                <a:hlinkClick r:id="rId4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7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Step Functions </a:t>
            </a:r>
            <a:r>
              <a:rPr kumimoji="1" lang="ja-JP" altLang="en-US" sz="1800" dirty="0"/>
              <a:t>入門 </a:t>
            </a:r>
            <a:r>
              <a:rPr kumimoji="1" lang="en-US" altLang="ja-JP" sz="1800" dirty="0"/>
              <a:t>- </a:t>
            </a:r>
            <a:r>
              <a:rPr kumimoji="1" lang="ja-JP" altLang="en-US" sz="1800" dirty="0"/>
              <a:t>ビジュアルツールを使ってローコードにワークフローを作成する」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5"/>
              </a:rPr>
              <a:t>AWS Hands-on for Beginners AWS Step Functions </a:t>
            </a:r>
            <a:r>
              <a:rPr lang="ja-JP" altLang="en-US" sz="1000" dirty="0">
                <a:hlinkClick r:id="rId5"/>
              </a:rPr>
              <a:t>入門 </a:t>
            </a:r>
            <a:r>
              <a:rPr lang="en-US" altLang="ja-JP" sz="1000" dirty="0">
                <a:hlinkClick r:id="rId5"/>
              </a:rPr>
              <a:t>- </a:t>
            </a:r>
            <a:r>
              <a:rPr lang="ja-JP" altLang="en-US" sz="1000" dirty="0">
                <a:hlinkClick r:id="rId5"/>
              </a:rPr>
              <a:t>ビジュアルツールを使ってローコードにワークフローを作成する </a:t>
            </a:r>
            <a:r>
              <a:rPr lang="en-US" altLang="ja-JP" sz="1000" dirty="0">
                <a:hlinkClick r:id="rId5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7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Amazon CloudFront</a:t>
            </a:r>
            <a:r>
              <a:rPr kumimoji="1" lang="ja-JP" altLang="en-US" sz="1800" dirty="0"/>
              <a:t>および</a:t>
            </a:r>
            <a:r>
              <a:rPr kumimoji="1" lang="en-US" altLang="ja-JP" sz="1800" dirty="0"/>
              <a:t>AWS WAF</a:t>
            </a:r>
            <a:r>
              <a:rPr kumimoji="1" lang="ja-JP" altLang="en-US" sz="1800" dirty="0"/>
              <a:t>を用いて エッジサービスの活用方法を学ぼう」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6"/>
              </a:rPr>
              <a:t>AWS Hands-on for Beginners Amazon CloudFront</a:t>
            </a:r>
            <a:r>
              <a:rPr lang="ja-JP" altLang="en-US" sz="1000" dirty="0">
                <a:hlinkClick r:id="rId6"/>
              </a:rPr>
              <a:t>および</a:t>
            </a:r>
            <a:r>
              <a:rPr lang="en-US" altLang="ja-JP" sz="1000" dirty="0">
                <a:hlinkClick r:id="rId6"/>
              </a:rPr>
              <a:t>AWS WAF</a:t>
            </a:r>
            <a:r>
              <a:rPr lang="ja-JP" altLang="en-US" sz="1000" dirty="0">
                <a:hlinkClick r:id="rId6"/>
              </a:rPr>
              <a:t>を用いて エッジサービスの活用方法を学ぼう </a:t>
            </a:r>
            <a:r>
              <a:rPr lang="en-US" altLang="ja-JP" sz="1000" dirty="0">
                <a:hlinkClick r:id="rId6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12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Amplify </a:t>
            </a:r>
            <a:r>
              <a:rPr kumimoji="1" lang="ja-JP" altLang="en-US" sz="1800" dirty="0"/>
              <a:t>を用いた </a:t>
            </a:r>
            <a:r>
              <a:rPr kumimoji="1" lang="en-US" altLang="ja-JP" sz="1800" dirty="0"/>
              <a:t>Web </a:t>
            </a:r>
            <a:r>
              <a:rPr kumimoji="1" lang="ja-JP" altLang="en-US" sz="1800" dirty="0"/>
              <a:t>サイトの構築方法を学ぼう」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ja-JP" altLang="en-US" sz="1000" dirty="0"/>
              <a:t>→</a:t>
            </a:r>
            <a:r>
              <a:rPr lang="en-US" altLang="ja-JP" sz="1000" dirty="0">
                <a:hlinkClick r:id="rId7"/>
              </a:rPr>
              <a:t>AWS Hands-on for Beginners AWS Amplify </a:t>
            </a:r>
            <a:r>
              <a:rPr lang="ja-JP" altLang="en-US" sz="1000" dirty="0">
                <a:hlinkClick r:id="rId7"/>
              </a:rPr>
              <a:t>を用いた </a:t>
            </a:r>
            <a:r>
              <a:rPr lang="en-US" altLang="ja-JP" sz="1000" dirty="0">
                <a:hlinkClick r:id="rId7"/>
              </a:rPr>
              <a:t>Web </a:t>
            </a:r>
            <a:r>
              <a:rPr lang="ja-JP" altLang="en-US" sz="1000" dirty="0">
                <a:hlinkClick r:id="rId7"/>
              </a:rPr>
              <a:t>サイトの構築方法を学ぼう </a:t>
            </a:r>
            <a:r>
              <a:rPr lang="en-US" altLang="ja-JP" sz="1000" dirty="0">
                <a:hlinkClick r:id="rId7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12"/>
            </a:pPr>
            <a:r>
              <a:rPr kumimoji="1" lang="ja-JP" altLang="en-US" sz="1800" dirty="0"/>
              <a:t>「監視編 サーバーのモニタリングの基本を学ぼう」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ja-JP" altLang="en-US" sz="1000" dirty="0"/>
              <a:t>→</a:t>
            </a:r>
            <a:r>
              <a:rPr lang="en-US" altLang="ja-JP" sz="1000" dirty="0">
                <a:hlinkClick r:id="rId8"/>
              </a:rPr>
              <a:t>AWS Hands-on for Beginners </a:t>
            </a:r>
            <a:r>
              <a:rPr lang="ja-JP" altLang="en-US" sz="1000" dirty="0">
                <a:hlinkClick r:id="rId8"/>
              </a:rPr>
              <a:t>監視編 サーバーのモニタリングの基本を学ぼう </a:t>
            </a:r>
            <a:r>
              <a:rPr lang="en-US" altLang="ja-JP" sz="1000" dirty="0">
                <a:hlinkClick r:id="rId8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12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Systems Manager</a:t>
            </a:r>
            <a:r>
              <a:rPr kumimoji="1" lang="ja-JP" altLang="en-US" sz="1800" dirty="0"/>
              <a:t>を使ったサーバ管理はじめの一歩編」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9"/>
              </a:rPr>
              <a:t>AWS Hands-on for Beginners AWS Systems Manager</a:t>
            </a:r>
            <a:r>
              <a:rPr lang="ja-JP" altLang="en-US" sz="1000" dirty="0">
                <a:hlinkClick r:id="rId9"/>
              </a:rPr>
              <a:t>を使ったサーバ管理はじめの一歩編 </a:t>
            </a:r>
            <a:r>
              <a:rPr lang="en-US" altLang="ja-JP" sz="1000" dirty="0">
                <a:hlinkClick r:id="rId9"/>
              </a:rPr>
              <a:t>| AWS Webinar (awscloud.com)</a:t>
            </a:r>
            <a:endParaRPr kumimoji="1" lang="en-US" altLang="ja-JP" sz="1000" dirty="0"/>
          </a:p>
          <a:p>
            <a:pPr marL="457200" lvl="1" indent="0">
              <a:buNone/>
            </a:pPr>
            <a:endParaRPr kumimoji="1" lang="en-US" altLang="ja-JP" sz="1000" dirty="0"/>
          </a:p>
          <a:p>
            <a:pPr marL="457200" lvl="1" indent="0">
              <a:buNone/>
            </a:pP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65403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E5398D-9AE7-50A2-11BC-182755EB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51387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</a:t>
            </a:r>
            <a:r>
              <a:rPr kumimoji="1" lang="ja-JP" altLang="en-US" sz="1800" dirty="0"/>
              <a:t>環境のコード管理 </a:t>
            </a:r>
            <a:r>
              <a:rPr kumimoji="1" lang="en-US" altLang="ja-JP" sz="1800" dirty="0"/>
              <a:t>AWS CloudFormation</a:t>
            </a:r>
            <a:r>
              <a:rPr kumimoji="1" lang="ja-JP" altLang="en-US" sz="1800" dirty="0"/>
              <a:t>で </a:t>
            </a:r>
            <a:r>
              <a:rPr kumimoji="1" lang="en-US" altLang="ja-JP" sz="1800" dirty="0"/>
              <a:t>Web </a:t>
            </a:r>
            <a:r>
              <a:rPr kumimoji="1" lang="ja-JP" altLang="en-US" sz="1800" dirty="0"/>
              <a:t>システムを構築する」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2"/>
              </a:rPr>
              <a:t>AWS Hands-on for Beginners AWS </a:t>
            </a:r>
            <a:r>
              <a:rPr lang="ja-JP" altLang="en-US" sz="1000" dirty="0">
                <a:hlinkClick r:id="rId2"/>
              </a:rPr>
              <a:t>環境のコード管理 </a:t>
            </a:r>
            <a:r>
              <a:rPr lang="en-US" altLang="ja-JP" sz="1000" dirty="0">
                <a:hlinkClick r:id="rId2"/>
              </a:rPr>
              <a:t>AWS CloudFormation</a:t>
            </a:r>
            <a:r>
              <a:rPr lang="ja-JP" altLang="en-US" sz="1000" dirty="0">
                <a:hlinkClick r:id="rId2"/>
              </a:rPr>
              <a:t>で </a:t>
            </a:r>
            <a:r>
              <a:rPr lang="en-US" altLang="ja-JP" sz="1000" dirty="0">
                <a:hlinkClick r:id="rId2"/>
              </a:rPr>
              <a:t>Web </a:t>
            </a:r>
            <a:r>
              <a:rPr lang="ja-JP" altLang="en-US" sz="1000" dirty="0">
                <a:hlinkClick r:id="rId2"/>
              </a:rPr>
              <a:t>システムを構築する </a:t>
            </a:r>
            <a:r>
              <a:rPr lang="en-US" altLang="ja-JP" sz="1000" dirty="0">
                <a:hlinkClick r:id="rId2"/>
              </a:rPr>
              <a:t>| AWS Webinar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Managed AI/ML </a:t>
            </a:r>
            <a:r>
              <a:rPr kumimoji="1" lang="ja-JP" altLang="en-US" sz="1800" dirty="0"/>
              <a:t>サービス はじめの一歩」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3"/>
              </a:rPr>
              <a:t>AWS Hands-on for Beginners AWS Managed AI/ML </a:t>
            </a:r>
            <a:r>
              <a:rPr lang="ja-JP" altLang="en-US" sz="1000" dirty="0">
                <a:hlinkClick r:id="rId3"/>
              </a:rPr>
              <a:t>サービス はじめの一歩 </a:t>
            </a:r>
            <a:r>
              <a:rPr lang="en-US" altLang="ja-JP" sz="1000" dirty="0">
                <a:hlinkClick r:id="rId3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「手を動かしなら学ぶ </a:t>
            </a:r>
            <a:r>
              <a:rPr kumimoji="1" lang="en-US" altLang="ja-JP" sz="1800" dirty="0"/>
              <a:t>Analytics </a:t>
            </a:r>
            <a:r>
              <a:rPr kumimoji="1" lang="ja-JP" altLang="en-US" sz="1800" dirty="0"/>
              <a:t>サービス入門」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4"/>
              </a:rPr>
              <a:t>AWS Hands-on for Beginners </a:t>
            </a:r>
            <a:r>
              <a:rPr lang="ja-JP" altLang="en-US" sz="1000" dirty="0">
                <a:hlinkClick r:id="rId4"/>
              </a:rPr>
              <a:t>手を動かしなら学ぶ </a:t>
            </a:r>
            <a:r>
              <a:rPr lang="en-US" altLang="ja-JP" sz="1000" dirty="0">
                <a:hlinkClick r:id="rId4"/>
              </a:rPr>
              <a:t>Analytics </a:t>
            </a:r>
            <a:r>
              <a:rPr lang="ja-JP" altLang="en-US" sz="1000" dirty="0">
                <a:hlinkClick r:id="rId4"/>
              </a:rPr>
              <a:t>サービス入門 </a:t>
            </a:r>
            <a:r>
              <a:rPr lang="en-US" altLang="ja-JP" sz="1000" dirty="0">
                <a:hlinkClick r:id="rId4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Amazon Connect</a:t>
            </a:r>
            <a:r>
              <a:rPr kumimoji="1" lang="ja-JP" altLang="en-US" sz="1800" dirty="0"/>
              <a:t>による基本的なコンタクトセンター構築」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5"/>
              </a:rPr>
              <a:t>AWS Hands-on for Beginners Amazon Connect</a:t>
            </a:r>
            <a:r>
              <a:rPr lang="ja-JP" altLang="en-US" sz="1000" dirty="0">
                <a:hlinkClick r:id="rId5"/>
              </a:rPr>
              <a:t>による基本的なコンタクトセンター構築 </a:t>
            </a:r>
            <a:r>
              <a:rPr lang="en-US" altLang="ja-JP" sz="1000" dirty="0">
                <a:hlinkClick r:id="rId5"/>
              </a:rPr>
              <a:t>| AWS Webinar (awscloud.com)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Amazon EC2 Auto Scaling </a:t>
            </a:r>
            <a:r>
              <a:rPr kumimoji="1" lang="ja-JP" altLang="en-US" sz="1800" dirty="0"/>
              <a:t>スケーリング基礎編」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6"/>
              </a:rPr>
              <a:t>AWS Hands-on for Beginners Amazon EC2 Auto Scaling </a:t>
            </a:r>
            <a:r>
              <a:rPr lang="ja-JP" altLang="en-US" sz="1000" dirty="0">
                <a:hlinkClick r:id="rId6"/>
              </a:rPr>
              <a:t>スケーリング基礎編 </a:t>
            </a:r>
            <a:r>
              <a:rPr lang="en-US" altLang="ja-JP" sz="1000" dirty="0">
                <a:hlinkClick r:id="rId6"/>
              </a:rPr>
              <a:t>| AWS Webinar (awscloud.com)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</a:t>
            </a:r>
            <a:r>
              <a:rPr kumimoji="1" lang="ja-JP" altLang="en-US" sz="1800" dirty="0"/>
              <a:t>上で静的な </a:t>
            </a:r>
            <a:r>
              <a:rPr kumimoji="1" lang="en-US" altLang="ja-JP" sz="1800" dirty="0"/>
              <a:t>Web </a:t>
            </a:r>
            <a:r>
              <a:rPr kumimoji="1" lang="ja-JP" altLang="en-US" sz="1800" dirty="0"/>
              <a:t>サイトを公開しよう！」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7"/>
              </a:rPr>
              <a:t>AWS Hands-on for Beginners AWS </a:t>
            </a:r>
            <a:r>
              <a:rPr lang="ja-JP" altLang="en-US" sz="1000" dirty="0">
                <a:hlinkClick r:id="rId7"/>
              </a:rPr>
              <a:t>上で静的な </a:t>
            </a:r>
            <a:r>
              <a:rPr lang="en-US" altLang="ja-JP" sz="1000" dirty="0">
                <a:hlinkClick r:id="rId7"/>
              </a:rPr>
              <a:t>Web </a:t>
            </a:r>
            <a:r>
              <a:rPr lang="ja-JP" altLang="en-US" sz="1000" dirty="0">
                <a:hlinkClick r:id="rId7"/>
              </a:rPr>
              <a:t>サイトを公開しよう！ </a:t>
            </a:r>
            <a:r>
              <a:rPr lang="en-US" altLang="ja-JP" sz="1000" dirty="0">
                <a:hlinkClick r:id="rId7"/>
              </a:rPr>
              <a:t>| AWS Webinar (awscloud.com)</a:t>
            </a:r>
            <a:endParaRPr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AWS Code </a:t>
            </a:r>
            <a:r>
              <a:rPr kumimoji="1" lang="ja-JP" altLang="en-US" sz="1800" dirty="0"/>
              <a:t>サービス群を活用して、</a:t>
            </a:r>
            <a:r>
              <a:rPr kumimoji="1" lang="en-US" altLang="ja-JP" sz="1800" dirty="0"/>
              <a:t>CI/CD </a:t>
            </a:r>
            <a:r>
              <a:rPr kumimoji="1" lang="ja-JP" altLang="en-US" sz="1800" dirty="0"/>
              <a:t>のための構成を構築しよう！」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8"/>
              </a:rPr>
              <a:t>AWS Hands-on for Beginners AWS Code </a:t>
            </a:r>
            <a:r>
              <a:rPr lang="ja-JP" altLang="en-US" sz="1000" dirty="0">
                <a:hlinkClick r:id="rId8"/>
              </a:rPr>
              <a:t>サービス群を活用して、</a:t>
            </a:r>
            <a:r>
              <a:rPr lang="en-US" altLang="ja-JP" sz="1000" dirty="0">
                <a:hlinkClick r:id="rId8"/>
              </a:rPr>
              <a:t>CI/CD </a:t>
            </a:r>
            <a:r>
              <a:rPr lang="ja-JP" altLang="en-US" sz="1000" dirty="0">
                <a:hlinkClick r:id="rId8"/>
              </a:rPr>
              <a:t>のための構成を構築しよう！ </a:t>
            </a:r>
            <a:r>
              <a:rPr lang="en-US" altLang="ja-JP" sz="1000" dirty="0">
                <a:hlinkClick r:id="rId8"/>
              </a:rPr>
              <a:t>| AWS Webinar (awscloud.com)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Amazon Elastic Container Service </a:t>
            </a:r>
            <a:r>
              <a:rPr kumimoji="1" lang="ja-JP" altLang="en-US" sz="1800" dirty="0"/>
              <a:t>入門　コンテナイメージを作って動かしてみよう」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9"/>
              </a:rPr>
              <a:t>AWS Hands-on for Beginners Amazon Elastic Container Service </a:t>
            </a:r>
            <a:r>
              <a:rPr lang="ja-JP" altLang="en-US" sz="1000" dirty="0">
                <a:hlinkClick r:id="rId9"/>
              </a:rPr>
              <a:t>入門 コンテナイメージを作って動かしてみよう </a:t>
            </a:r>
            <a:r>
              <a:rPr lang="en-US" altLang="ja-JP" sz="1000" dirty="0">
                <a:hlinkClick r:id="rId9"/>
              </a:rPr>
              <a:t>| AWS Webinar (awscloud.com)</a:t>
            </a:r>
            <a:endParaRPr kumimoji="1" lang="en-US" altLang="ja-JP" sz="1000" dirty="0"/>
          </a:p>
          <a:p>
            <a:pPr marL="457200" indent="-457200">
              <a:buFont typeface="+mj-lt"/>
              <a:buAutoNum type="arabicPeriod" startAt="15"/>
            </a:pPr>
            <a:r>
              <a:rPr kumimoji="1" lang="ja-JP" altLang="en-US" sz="1800" dirty="0"/>
              <a:t>「</a:t>
            </a:r>
            <a:r>
              <a:rPr kumimoji="1" lang="en-US" altLang="ja-JP" sz="1800" dirty="0"/>
              <a:t>Amazon </a:t>
            </a:r>
            <a:r>
              <a:rPr kumimoji="1" lang="en-US" altLang="ja-JP" sz="1800" dirty="0" err="1"/>
              <a:t>SageMaker</a:t>
            </a:r>
            <a:r>
              <a:rPr kumimoji="1" lang="en-US" altLang="ja-JP" sz="1800" dirty="0"/>
              <a:t> Canvas 〜 </a:t>
            </a:r>
            <a:r>
              <a:rPr kumimoji="1" lang="ja-JP" altLang="en-US" sz="1800" dirty="0"/>
              <a:t>ノーコードで機械学習を始めよう </a:t>
            </a:r>
            <a:r>
              <a:rPr kumimoji="1" lang="en-US" altLang="ja-JP" sz="1800" dirty="0"/>
              <a:t>〜</a:t>
            </a:r>
            <a:r>
              <a:rPr kumimoji="1" lang="ja-JP" altLang="en-US" sz="1800" dirty="0"/>
              <a:t>」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kumimoji="1" lang="ja-JP" altLang="en-US" sz="1000" dirty="0"/>
              <a:t>→</a:t>
            </a:r>
            <a:r>
              <a:rPr lang="en-US" altLang="ja-JP" sz="1000" dirty="0">
                <a:hlinkClick r:id="rId10"/>
              </a:rPr>
              <a:t>AWS Hands-on for Beginners Amazon </a:t>
            </a:r>
            <a:r>
              <a:rPr lang="en-US" altLang="ja-JP" sz="1000" dirty="0" err="1">
                <a:hlinkClick r:id="rId10"/>
              </a:rPr>
              <a:t>SageMaker</a:t>
            </a:r>
            <a:r>
              <a:rPr lang="en-US" altLang="ja-JP" sz="1000" dirty="0">
                <a:hlinkClick r:id="rId10"/>
              </a:rPr>
              <a:t> Canvas 〜 </a:t>
            </a:r>
            <a:r>
              <a:rPr lang="ja-JP" altLang="en-US" sz="1000" dirty="0">
                <a:hlinkClick r:id="rId10"/>
              </a:rPr>
              <a:t>ノーコードで機械学習を始めよう </a:t>
            </a:r>
            <a:r>
              <a:rPr lang="en-US" altLang="ja-JP" sz="1000" dirty="0">
                <a:hlinkClick r:id="rId10"/>
              </a:rPr>
              <a:t>〜 | AWS Webinar (awscloud.com)</a:t>
            </a:r>
            <a:endParaRPr kumimoji="1" lang="en-US" altLang="ja-JP" sz="1000" dirty="0"/>
          </a:p>
          <a:p>
            <a:pPr marL="457200" lvl="1" indent="0">
              <a:buNone/>
            </a:pPr>
            <a:endParaRPr kumimoji="1" lang="en-US" altLang="ja-JP" sz="1000" dirty="0"/>
          </a:p>
          <a:p>
            <a:pPr lvl="1">
              <a:buFont typeface="+mj-lt"/>
              <a:buAutoNum type="arabicPeriod" startAt="12"/>
            </a:pP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31024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アカウント作成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26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AWS</a:t>
            </a:r>
            <a:r>
              <a:rPr kumimoji="1" lang="ja-JP" altLang="en-US" dirty="0"/>
              <a:t>アカウントの作成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連絡先情報の入力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請求情報の入力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SMS</a:t>
            </a:r>
            <a:r>
              <a:rPr kumimoji="1" lang="ja-JP" altLang="en-US" dirty="0"/>
              <a:t>（または音声電話）による本人確認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サポートプランの選択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AWS</a:t>
            </a:r>
            <a:r>
              <a:rPr kumimoji="1" lang="ja-JP" altLang="en-US" dirty="0"/>
              <a:t>アカウントの作成完了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AWS</a:t>
            </a:r>
            <a:r>
              <a:rPr kumimoji="1" lang="ja-JP" altLang="en-US" dirty="0"/>
              <a:t>マネジメントコンソールへのログイン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無料枠使用時の推奨設定と無料利用枠の</a:t>
            </a:r>
            <a:r>
              <a:rPr lang="ja-JP" altLang="en-US" b="0" i="0" dirty="0">
                <a:solidFill>
                  <a:srgbClr val="232F3E"/>
                </a:solidFill>
                <a:effectLst/>
                <a:latin typeface="AmazonEmberBold"/>
              </a:rPr>
              <a:t>使用状況の確認</a:t>
            </a:r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00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09F28-B023-7D95-06C0-AA445070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1-1.AWS</a:t>
            </a:r>
            <a:r>
              <a:rPr kumimoji="1" lang="ja-JP" altLang="en-US" dirty="0"/>
              <a:t>アカウントの作成</a:t>
            </a:r>
            <a:endParaRPr kumimoji="1" lang="ja-JP" altLang="en-US" sz="12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6BF9549-1E15-5B11-C365-A09156A5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076" y="1690688"/>
            <a:ext cx="3998940" cy="4351338"/>
          </a:xfrm>
          <a:ln>
            <a:solidFill>
              <a:schemeClr val="tx1"/>
            </a:solidFill>
          </a:ln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5448300" y="1706563"/>
            <a:ext cx="590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ルートユーザの</a:t>
            </a:r>
            <a:r>
              <a:rPr lang="en-US" altLang="ja-JP" dirty="0"/>
              <a:t>E</a:t>
            </a:r>
            <a:r>
              <a:rPr lang="ja-JP" altLang="en-US" dirty="0"/>
              <a:t>メールアドレス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→メールアドレスを設定</a:t>
            </a:r>
            <a:endParaRPr lang="en-US" altLang="ja-JP" dirty="0"/>
          </a:p>
          <a:p>
            <a:r>
              <a:rPr lang="en-US" altLang="ja-JP" dirty="0"/>
              <a:t>AWS</a:t>
            </a:r>
            <a:r>
              <a:rPr lang="ja-JP" altLang="en-US" dirty="0"/>
              <a:t>アカウント名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→名前を設定（半角英数）</a:t>
            </a:r>
            <a:endParaRPr lang="en-US" altLang="ja-JP" dirty="0"/>
          </a:p>
          <a:p>
            <a:r>
              <a:rPr lang="ja-JP" altLang="en-US" dirty="0"/>
              <a:t>「認証コードをメールアドレスに送信」を押下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0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5448300" y="1706563"/>
            <a:ext cx="590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確認コード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→受信したメールから確認コードを入力</a:t>
            </a:r>
            <a:endParaRPr lang="en-US" altLang="ja-JP" dirty="0"/>
          </a:p>
          <a:p>
            <a:r>
              <a:rPr lang="ja-JP" altLang="en-US" dirty="0"/>
              <a:t>「認証を完了して次へ」をクリック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26221B7-07A5-6376-E976-BEA45051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80" y="1706563"/>
            <a:ext cx="3514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BCE89DD-851A-3F30-8EAF-47ECCFC9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53" y="1648644"/>
            <a:ext cx="3459887" cy="4351338"/>
          </a:xfrm>
          <a:ln>
            <a:solidFill>
              <a:schemeClr val="tx1"/>
            </a:solidFill>
          </a:ln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3B40C54B-30EA-7A32-19F3-74C40B6158AF}"/>
              </a:ext>
            </a:extLst>
          </p:cNvPr>
          <p:cNvSpPr txBox="1">
            <a:spLocks/>
          </p:cNvSpPr>
          <p:nvPr/>
        </p:nvSpPr>
        <p:spPr>
          <a:xfrm>
            <a:off x="5448300" y="1706563"/>
            <a:ext cx="590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ルートユーザーパスワード</a:t>
            </a:r>
            <a:endParaRPr lang="en-US" altLang="ja-JP" dirty="0"/>
          </a:p>
          <a:p>
            <a:r>
              <a:rPr lang="ja-JP" altLang="en-US" dirty="0"/>
              <a:t>ルートユーザーパスワードの確認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→ログイン時のパスワードを設定する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「次へ」をクリック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79948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09F28-B023-7D95-06C0-AA445070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1-2.</a:t>
            </a:r>
            <a:r>
              <a:rPr kumimoji="1" lang="ja-JP" altLang="en-US" dirty="0"/>
              <a:t>連絡先情報の入力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4537494" y="1706563"/>
            <a:ext cx="6816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  <a:r>
              <a:rPr lang="ja-JP" altLang="en-US" dirty="0"/>
              <a:t>の利用用途の選択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→ビジネス </a:t>
            </a:r>
            <a:r>
              <a:rPr lang="en-US" altLang="ja-JP" dirty="0"/>
              <a:t>or </a:t>
            </a:r>
            <a:r>
              <a:rPr lang="ja-JP" altLang="en-US" dirty="0"/>
              <a:t>個人を選択する</a:t>
            </a:r>
            <a:endParaRPr lang="en-US" altLang="ja-JP" dirty="0"/>
          </a:p>
          <a:p>
            <a:r>
              <a:rPr lang="ja-JP" altLang="en-US" dirty="0"/>
              <a:t>フルネーム</a:t>
            </a:r>
            <a:endParaRPr lang="en-US" altLang="ja-JP" dirty="0"/>
          </a:p>
          <a:p>
            <a:r>
              <a:rPr lang="ja-JP" altLang="en-US" dirty="0"/>
              <a:t>電話番号</a:t>
            </a:r>
            <a:endParaRPr lang="en-US" altLang="ja-JP" dirty="0"/>
          </a:p>
          <a:p>
            <a:r>
              <a:rPr lang="ja-JP" altLang="en-US" dirty="0"/>
              <a:t>国または地域、住所、市区町村、州</a:t>
            </a:r>
            <a:r>
              <a:rPr lang="en-US" altLang="ja-JP" dirty="0"/>
              <a:t>/</a:t>
            </a:r>
            <a:r>
              <a:rPr lang="ja-JP" altLang="en-US" dirty="0"/>
              <a:t>都道府県または地域、郵便番号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→各項目を入力する（半角英数）</a:t>
            </a:r>
            <a:endParaRPr lang="en-US" altLang="ja-JP" dirty="0"/>
          </a:p>
          <a:p>
            <a:r>
              <a:rPr lang="en-US" altLang="ja-JP" dirty="0"/>
              <a:t>AWS</a:t>
            </a:r>
            <a:r>
              <a:rPr lang="ja-JP" altLang="en-US" dirty="0"/>
              <a:t>カスタマーアグリーメント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→条項を確認し、チェックを入れる</a:t>
            </a:r>
            <a:endParaRPr lang="en-US" altLang="ja-JP" dirty="0"/>
          </a:p>
          <a:p>
            <a:r>
              <a:rPr lang="ja-JP" altLang="en-US" dirty="0"/>
              <a:t>「次へ」をクリック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ED833B-AF1D-7CB4-87B8-FFBFCF6C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76" y="1690688"/>
            <a:ext cx="287995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33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30265E-17E8-E5E9-23DE-E5B57BFF3681}"/>
              </a:ext>
            </a:extLst>
          </p:cNvPr>
          <p:cNvSpPr txBox="1">
            <a:spLocks/>
          </p:cNvSpPr>
          <p:nvPr/>
        </p:nvSpPr>
        <p:spPr>
          <a:xfrm>
            <a:off x="4658264" y="1706563"/>
            <a:ext cx="6695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セキュアな検証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→表示内容を確認</a:t>
            </a:r>
            <a:endParaRPr lang="en-US" altLang="ja-JP" dirty="0"/>
          </a:p>
          <a:p>
            <a:r>
              <a:rPr lang="ja-JP" altLang="en-US" dirty="0"/>
              <a:t>請求情報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→クレジットカード情報を入力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　 （またはデビットカード）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→請求先住所を選択</a:t>
            </a:r>
            <a:endParaRPr lang="en-US" altLang="ja-JP" dirty="0"/>
          </a:p>
          <a:p>
            <a:r>
              <a:rPr lang="ja-JP" altLang="en-US" dirty="0"/>
              <a:t>「確認して次へ」をクリック</a:t>
            </a:r>
            <a:endParaRPr lang="en-US" altLang="ja-JP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D1D7729-0DDA-5F71-81AF-89FFA85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1-3.</a:t>
            </a:r>
            <a:r>
              <a:rPr lang="ja-JP" altLang="en-US" dirty="0"/>
              <a:t>請求</a:t>
            </a:r>
            <a:r>
              <a:rPr kumimoji="1" lang="ja-JP" altLang="en-US" dirty="0"/>
              <a:t>情報の入力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831BC9-61E6-42FB-7C46-429D66E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11" y="1690688"/>
            <a:ext cx="3460105" cy="4151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759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1490</Words>
  <Application>Microsoft Office PowerPoint</Application>
  <PresentationFormat>ワイド画面</PresentationFormat>
  <Paragraphs>139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AmazonEmberBold</vt:lpstr>
      <vt:lpstr>游ゴシック</vt:lpstr>
      <vt:lpstr>游ゴシック Light</vt:lpstr>
      <vt:lpstr>Arial</vt:lpstr>
      <vt:lpstr>Office テーマ</vt:lpstr>
      <vt:lpstr>第三章 実習</vt:lpstr>
      <vt:lpstr>実習</vt:lpstr>
      <vt:lpstr>1.アカウント作成</vt:lpstr>
      <vt:lpstr>アカウント作成の流れ</vt:lpstr>
      <vt:lpstr>1-1.AWSアカウントの作成</vt:lpstr>
      <vt:lpstr>PowerPoint プレゼンテーション</vt:lpstr>
      <vt:lpstr>PowerPoint プレゼンテーション</vt:lpstr>
      <vt:lpstr>1-2.連絡先情報の入力</vt:lpstr>
      <vt:lpstr>1-3.請求情報の入力</vt:lpstr>
      <vt:lpstr>1-4.SMS（または音声電話）による本人確認</vt:lpstr>
      <vt:lpstr>PowerPoint プレゼンテーション</vt:lpstr>
      <vt:lpstr>1-5.AWSサポートプランの選択</vt:lpstr>
      <vt:lpstr>1-6.AWSアカウントの作成完了</vt:lpstr>
      <vt:lpstr>1-7.AWSマネジメントコンソールへのログイン</vt:lpstr>
      <vt:lpstr>PowerPoint プレゼンテーション</vt:lpstr>
      <vt:lpstr>EC2の管理画面が表示される。</vt:lpstr>
      <vt:lpstr>1-8.無料枠使用時の推奨設定</vt:lpstr>
      <vt:lpstr>無料利用枠の使用状況の確認</vt:lpstr>
      <vt:lpstr>2.AWSが提供している 　ハンズオン教材の紹介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実習</dc:title>
  <cp:lastModifiedBy>喜多 諒</cp:lastModifiedBy>
  <cp:revision>4</cp:revision>
  <dcterms:created xsi:type="dcterms:W3CDTF">2022-11-21T04:37:39Z</dcterms:created>
  <dcterms:modified xsi:type="dcterms:W3CDTF">2023-02-28T11:40:35Z</dcterms:modified>
</cp:coreProperties>
</file>