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b1f30b06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b1f30b06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b1f30b06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b1f30b06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b33eae317_4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b33eae317_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b33eae317_4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b33eae317_4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b33eae317_4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b33eae317_4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d05ccefa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3d05ccefa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d05ccefa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3d05ccefa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d05ccefa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3d05ccefa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d05ccefa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3d05ccefa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d05ccefa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3d05ccefa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b1f30b0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b1f30b0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3b1f30b06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3b1f30b06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b1f30b06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3b1f30b06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b1f30b06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b1f30b06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b1f30b06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b1f30b06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b33eae317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3b33eae317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b33eae317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b33eae317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b33eae317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b33eae317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b33eae317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b33eae317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guru99.com/travelling-salesman-problem.html" TargetMode="External"/><Relationship Id="rId4" Type="http://schemas.openxmlformats.org/officeDocument/2006/relationships/hyperlink" Target="https://www.rodhilton.com/2012/09/14/traveling-salesman-the-most-misunderstood-problem/" TargetMode="External"/><Relationship Id="rId5" Type="http://schemas.openxmlformats.org/officeDocument/2006/relationships/hyperlink" Target="https://opendsa-server.cs.vt.edu/ODSA/Books/Everything/html/hamiltonianCycle_to_TSP.html" TargetMode="External"/><Relationship Id="rId6" Type="http://schemas.openxmlformats.org/officeDocument/2006/relationships/hyperlink" Target="https://towardsdatascience.com/how-to-solve-travelling-salesman-problem-with-simulated-annealing-c248447a8bc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4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Traveling Salesman Problem (TSP)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238" y="2177350"/>
            <a:ext cx="2757526" cy="275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&amp; Output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013" y="1883812"/>
            <a:ext cx="3254324" cy="244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50" y="1566663"/>
            <a:ext cx="1653200" cy="30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1660425" y="2552663"/>
            <a:ext cx="1566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==</a:t>
            </a:r>
            <a:endParaRPr b="1" sz="6000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5400" y="2721613"/>
            <a:ext cx="1773475" cy="7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5749400" y="2552675"/>
            <a:ext cx="1212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</p:txBody>
      </p:sp>
      <p:sp>
        <p:nvSpPr>
          <p:cNvPr id="121" name="Google Shape;121;p22"/>
          <p:cNvSpPr txBox="1"/>
          <p:nvPr/>
        </p:nvSpPr>
        <p:spPr>
          <a:xfrm>
            <a:off x="491250" y="1045900"/>
            <a:ext cx="77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In</a:t>
            </a:r>
            <a:endParaRPr b="1" sz="2000" u="sng"/>
          </a:p>
        </p:txBody>
      </p:sp>
      <p:sp>
        <p:nvSpPr>
          <p:cNvPr id="122" name="Google Shape;122;p22"/>
          <p:cNvSpPr txBox="1"/>
          <p:nvPr/>
        </p:nvSpPr>
        <p:spPr>
          <a:xfrm>
            <a:off x="7816038" y="2229025"/>
            <a:ext cx="77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Out</a:t>
            </a:r>
            <a:endParaRPr b="1" sz="2000" u="sng"/>
          </a:p>
        </p:txBody>
      </p:sp>
      <p:cxnSp>
        <p:nvCxnSpPr>
          <p:cNvPr id="123" name="Google Shape;123;p22"/>
          <p:cNvCxnSpPr/>
          <p:nvPr/>
        </p:nvCxnSpPr>
        <p:spPr>
          <a:xfrm>
            <a:off x="5890775" y="3106750"/>
            <a:ext cx="12123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374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Exact Solution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650" y="374912"/>
            <a:ext cx="3749482" cy="439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311700" y="1017725"/>
            <a:ext cx="40017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Find all permutations of vertices that are not the starting point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Iterate through permutations to find the optimal path</a:t>
            </a:r>
            <a:endParaRPr sz="1700"/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Find cost &amp; path of the current permutation</a:t>
            </a:r>
            <a:endParaRPr sz="1700"/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Keep track of the best cost &amp; path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AutoNum type="arabicPeriod"/>
            </a:pPr>
            <a:r>
              <a:rPr lang="en" sz="1700"/>
              <a:t>Append start to path again and return results</a:t>
            </a:r>
            <a:endParaRPr sz="1700"/>
          </a:p>
        </p:txBody>
      </p:sp>
      <p:sp>
        <p:nvSpPr>
          <p:cNvPr id="131" name="Google Shape;131;p23"/>
          <p:cNvSpPr/>
          <p:nvPr/>
        </p:nvSpPr>
        <p:spPr>
          <a:xfrm>
            <a:off x="4699825" y="947600"/>
            <a:ext cx="522000" cy="500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1</a:t>
            </a:r>
            <a:endParaRPr b="1" sz="2300"/>
          </a:p>
        </p:txBody>
      </p:sp>
      <p:sp>
        <p:nvSpPr>
          <p:cNvPr id="132" name="Google Shape;132;p23"/>
          <p:cNvSpPr/>
          <p:nvPr/>
        </p:nvSpPr>
        <p:spPr>
          <a:xfrm>
            <a:off x="4699825" y="1864025"/>
            <a:ext cx="522000" cy="500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2</a:t>
            </a:r>
            <a:endParaRPr b="1" sz="2300"/>
          </a:p>
        </p:txBody>
      </p:sp>
      <p:sp>
        <p:nvSpPr>
          <p:cNvPr id="133" name="Google Shape;133;p23"/>
          <p:cNvSpPr/>
          <p:nvPr/>
        </p:nvSpPr>
        <p:spPr>
          <a:xfrm>
            <a:off x="5076475" y="2510900"/>
            <a:ext cx="522000" cy="500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a</a:t>
            </a:r>
            <a:endParaRPr b="1" sz="2300"/>
          </a:p>
        </p:txBody>
      </p:sp>
      <p:sp>
        <p:nvSpPr>
          <p:cNvPr id="134" name="Google Shape;134;p23"/>
          <p:cNvSpPr/>
          <p:nvPr/>
        </p:nvSpPr>
        <p:spPr>
          <a:xfrm>
            <a:off x="5076475" y="3745075"/>
            <a:ext cx="522000" cy="500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b</a:t>
            </a:r>
            <a:endParaRPr b="1" sz="2300"/>
          </a:p>
        </p:txBody>
      </p:sp>
      <p:sp>
        <p:nvSpPr>
          <p:cNvPr id="135" name="Google Shape;135;p23"/>
          <p:cNvSpPr/>
          <p:nvPr/>
        </p:nvSpPr>
        <p:spPr>
          <a:xfrm>
            <a:off x="4699825" y="4430650"/>
            <a:ext cx="522000" cy="500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3</a:t>
            </a:r>
            <a:endParaRPr b="1" sz="2300"/>
          </a:p>
        </p:txBody>
      </p:sp>
      <p:sp>
        <p:nvSpPr>
          <p:cNvPr id="136" name="Google Shape;136;p23"/>
          <p:cNvSpPr/>
          <p:nvPr/>
        </p:nvSpPr>
        <p:spPr>
          <a:xfrm>
            <a:off x="5146325" y="1157025"/>
            <a:ext cx="2826600" cy="61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/>
          <p:nvPr/>
        </p:nvSpPr>
        <p:spPr>
          <a:xfrm>
            <a:off x="5145675" y="1787725"/>
            <a:ext cx="2826600" cy="373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/>
          <p:nvPr/>
        </p:nvSpPr>
        <p:spPr>
          <a:xfrm>
            <a:off x="5493625" y="2744650"/>
            <a:ext cx="3175500" cy="989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/>
          <p:nvPr/>
        </p:nvSpPr>
        <p:spPr>
          <a:xfrm>
            <a:off x="5493625" y="3745075"/>
            <a:ext cx="3186300" cy="572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5145675" y="4332275"/>
            <a:ext cx="1935900" cy="373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O(V)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O(V!)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lphaLcPeriod"/>
            </a:pPr>
            <a:r>
              <a:rPr lang="en" sz="2200">
                <a:solidFill>
                  <a:schemeClr val="dk1"/>
                </a:solidFill>
              </a:rPr>
              <a:t>O(V)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lphaLcPeriod"/>
            </a:pPr>
            <a:r>
              <a:rPr lang="en" sz="2200">
                <a:solidFill>
                  <a:schemeClr val="dk1"/>
                </a:solidFill>
              </a:rPr>
              <a:t>O(1)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O(1)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900">
                <a:solidFill>
                  <a:schemeClr val="dk1"/>
                </a:solidFill>
              </a:rPr>
              <a:t>O(V + V! * V)         O(V!)</a:t>
            </a:r>
            <a:endParaRPr i="1" sz="2900">
              <a:solidFill>
                <a:schemeClr val="dk1"/>
              </a:solidFill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650" y="374912"/>
            <a:ext cx="3749482" cy="439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/>
          <p:nvPr/>
        </p:nvSpPr>
        <p:spPr>
          <a:xfrm>
            <a:off x="4699825" y="947600"/>
            <a:ext cx="522000" cy="500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1</a:t>
            </a:r>
            <a:endParaRPr b="1" sz="2300"/>
          </a:p>
        </p:txBody>
      </p:sp>
      <p:sp>
        <p:nvSpPr>
          <p:cNvPr id="149" name="Google Shape;149;p24"/>
          <p:cNvSpPr/>
          <p:nvPr/>
        </p:nvSpPr>
        <p:spPr>
          <a:xfrm>
            <a:off x="4699825" y="1864025"/>
            <a:ext cx="522000" cy="500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2</a:t>
            </a:r>
            <a:endParaRPr b="1" sz="2300"/>
          </a:p>
        </p:txBody>
      </p:sp>
      <p:sp>
        <p:nvSpPr>
          <p:cNvPr id="150" name="Google Shape;150;p24"/>
          <p:cNvSpPr/>
          <p:nvPr/>
        </p:nvSpPr>
        <p:spPr>
          <a:xfrm>
            <a:off x="5076475" y="2510900"/>
            <a:ext cx="522000" cy="500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a</a:t>
            </a:r>
            <a:endParaRPr b="1" sz="2300"/>
          </a:p>
        </p:txBody>
      </p:sp>
      <p:sp>
        <p:nvSpPr>
          <p:cNvPr id="151" name="Google Shape;151;p24"/>
          <p:cNvSpPr/>
          <p:nvPr/>
        </p:nvSpPr>
        <p:spPr>
          <a:xfrm>
            <a:off x="5076475" y="3745075"/>
            <a:ext cx="522000" cy="500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b</a:t>
            </a:r>
            <a:endParaRPr b="1" sz="2300"/>
          </a:p>
        </p:txBody>
      </p:sp>
      <p:sp>
        <p:nvSpPr>
          <p:cNvPr id="152" name="Google Shape;152;p24"/>
          <p:cNvSpPr/>
          <p:nvPr/>
        </p:nvSpPr>
        <p:spPr>
          <a:xfrm>
            <a:off x="4699825" y="4430650"/>
            <a:ext cx="522000" cy="500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3</a:t>
            </a:r>
            <a:endParaRPr b="1" sz="2300"/>
          </a:p>
        </p:txBody>
      </p:sp>
      <p:sp>
        <p:nvSpPr>
          <p:cNvPr id="153" name="Google Shape;153;p24"/>
          <p:cNvSpPr/>
          <p:nvPr/>
        </p:nvSpPr>
        <p:spPr>
          <a:xfrm>
            <a:off x="5146325" y="1157025"/>
            <a:ext cx="2826600" cy="61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5145675" y="1787725"/>
            <a:ext cx="2826600" cy="373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5493625" y="2744650"/>
            <a:ext cx="3175500" cy="989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5493625" y="3745075"/>
            <a:ext cx="3186300" cy="572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5145675" y="4332275"/>
            <a:ext cx="1935900" cy="373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Google Shape;158;p24"/>
          <p:cNvCxnSpPr/>
          <p:nvPr/>
        </p:nvCxnSpPr>
        <p:spPr>
          <a:xfrm>
            <a:off x="2585025" y="3541725"/>
            <a:ext cx="842400" cy="1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1502825" y="1152475"/>
            <a:ext cx="6328800" cy="3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Python script was used to generate individual test cases with random numbers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Based on number of vertices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Shell script used to execute each test case over long periods of time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Output directed to text file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Another Python script used to compile the data to a CSV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Data manually inspected and copied to master CSV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00" y="889000"/>
            <a:ext cx="1085850" cy="39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7900" y="1309675"/>
            <a:ext cx="91440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Approximation Solution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Pseudocode:</a:t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350" y="303850"/>
            <a:ext cx="5582525" cy="45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7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remember…</a:t>
            </a:r>
            <a:endParaRPr/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875" y="1724650"/>
            <a:ext cx="200025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8050" y="3095000"/>
            <a:ext cx="2247900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4215450" y="2340900"/>
            <a:ext cx="71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AND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788" y="152400"/>
            <a:ext cx="781441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Hamiltonian (Simple) Cycle - Cycle that visits each vertex once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TSP - Find the Hamiltonian Cycle with the least cost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Graph is: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Weighted</a:t>
            </a:r>
            <a:endParaRPr sz="2200">
              <a:solidFill>
                <a:schemeClr val="dk1"/>
              </a:solidFill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</a:pPr>
            <a:r>
              <a:rPr lang="en" sz="2200">
                <a:solidFill>
                  <a:schemeClr val="dk1"/>
                </a:solidFill>
              </a:rPr>
              <a:t>Weights</a:t>
            </a:r>
            <a:r>
              <a:rPr lang="en" sz="2200">
                <a:solidFill>
                  <a:schemeClr val="dk1"/>
                </a:solidFill>
              </a:rPr>
              <a:t> </a:t>
            </a:r>
            <a:r>
              <a:rPr lang="en" sz="2200">
                <a:solidFill>
                  <a:schemeClr val="dk1"/>
                </a:solidFill>
              </a:rPr>
              <a:t>&gt; 0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Undirected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Complete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750" y="2101225"/>
            <a:ext cx="3946545" cy="296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https://www.guru99.com/travelling-salesman-problem.html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https://www.rodhilton.com/2012/09/14/traveling-salesman-the-most-misunderstood-problem/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https://opendsa-server.cs.vt.edu/ODSA/Books/Everything/html/hamiltonianCycle_to_TSP.html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https://towardsdatascience.com/how-to-solve-travelling-salesman-problem-with-simulated-annealing-c248447a8bcd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other words…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Decision being made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Given a graph and a cost k, is there a Hamiltonian cycle whose cost is ≤ k?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Can be proved in polynomial time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Optimization performed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What is the Hamiltonian cycle with the </a:t>
            </a:r>
            <a:r>
              <a:rPr lang="en" sz="2200" u="sng">
                <a:solidFill>
                  <a:schemeClr val="dk1"/>
                </a:solidFill>
              </a:rPr>
              <a:t>least</a:t>
            </a:r>
            <a:r>
              <a:rPr lang="en" sz="2200">
                <a:solidFill>
                  <a:schemeClr val="dk1"/>
                </a:solidFill>
              </a:rPr>
              <a:t> cost?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Can </a:t>
            </a:r>
            <a:r>
              <a:rPr lang="en" sz="2200" u="sng">
                <a:solidFill>
                  <a:schemeClr val="dk1"/>
                </a:solidFill>
              </a:rPr>
              <a:t>NOT</a:t>
            </a:r>
            <a:r>
              <a:rPr lang="en" sz="2200">
                <a:solidFill>
                  <a:schemeClr val="dk1"/>
                </a:solidFill>
              </a:rPr>
              <a:t> be proved in polynomial time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 why?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017725"/>
            <a:ext cx="8520600" cy="40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Logistics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Delivery routes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Planning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Order picking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Circuit board manufacturing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It takes time to drill different size holes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When to drill which size?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DNA sequencing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Order of nucleotides in DNA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017725"/>
            <a:ext cx="8520600" cy="3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>
                <a:solidFill>
                  <a:schemeClr val="dk1"/>
                </a:solidFill>
              </a:rPr>
              <a:t>Hamiltonian Cycle ≤</a:t>
            </a:r>
            <a:r>
              <a:rPr b="1" baseline="-25000" i="1" lang="en" sz="2200">
                <a:solidFill>
                  <a:schemeClr val="dk1"/>
                </a:solidFill>
              </a:rPr>
              <a:t>P </a:t>
            </a:r>
            <a:r>
              <a:rPr b="1" i="1" lang="en" sz="2200">
                <a:solidFill>
                  <a:schemeClr val="dk1"/>
                </a:solidFill>
              </a:rPr>
              <a:t>TSP</a:t>
            </a:r>
            <a:endParaRPr b="1" i="1" sz="2200">
              <a:solidFill>
                <a:schemeClr val="dk1"/>
              </a:solidFill>
            </a:endParaRPr>
          </a:p>
          <a:p>
            <a:pPr indent="-35782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From graph </a:t>
            </a:r>
            <a:r>
              <a:rPr i="1" lang="en" sz="2200">
                <a:solidFill>
                  <a:schemeClr val="dk1"/>
                </a:solidFill>
              </a:rPr>
              <a:t>G = (V, E)</a:t>
            </a:r>
            <a:r>
              <a:rPr lang="en" sz="2200">
                <a:solidFill>
                  <a:schemeClr val="dk1"/>
                </a:solidFill>
              </a:rPr>
              <a:t>, construct </a:t>
            </a:r>
            <a:r>
              <a:rPr i="1" lang="en" sz="2200">
                <a:solidFill>
                  <a:schemeClr val="dk1"/>
                </a:solidFill>
              </a:rPr>
              <a:t>G′ = (V′, E′)</a:t>
            </a:r>
            <a:endParaRPr i="1" sz="2200">
              <a:solidFill>
                <a:schemeClr val="dk1"/>
              </a:solidFill>
            </a:endParaRPr>
          </a:p>
          <a:p>
            <a:pPr indent="-35782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2200">
                <a:solidFill>
                  <a:schemeClr val="dk1"/>
                </a:solidFill>
              </a:rPr>
              <a:t>Copy vertices from </a:t>
            </a:r>
            <a:r>
              <a:rPr i="1" lang="en" sz="2200">
                <a:solidFill>
                  <a:schemeClr val="dk1"/>
                </a:solidFill>
              </a:rPr>
              <a:t>G</a:t>
            </a:r>
            <a:r>
              <a:rPr lang="en" sz="2200">
                <a:solidFill>
                  <a:schemeClr val="dk1"/>
                </a:solidFill>
              </a:rPr>
              <a:t> to </a:t>
            </a:r>
            <a:r>
              <a:rPr i="1" lang="en" sz="2200">
                <a:solidFill>
                  <a:schemeClr val="dk1"/>
                </a:solidFill>
              </a:rPr>
              <a:t>G′ → V′ = V</a:t>
            </a:r>
            <a:endParaRPr i="1" sz="2200">
              <a:solidFill>
                <a:schemeClr val="dk1"/>
              </a:solidFill>
            </a:endParaRPr>
          </a:p>
          <a:p>
            <a:pPr indent="-35782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2200">
                <a:solidFill>
                  <a:schemeClr val="dk1"/>
                </a:solidFill>
              </a:rPr>
              <a:t>Copy edges from </a:t>
            </a:r>
            <a:r>
              <a:rPr i="1" lang="en" sz="2200">
                <a:solidFill>
                  <a:schemeClr val="dk1"/>
                </a:solidFill>
              </a:rPr>
              <a:t>G</a:t>
            </a:r>
            <a:r>
              <a:rPr lang="en" sz="2200">
                <a:solidFill>
                  <a:schemeClr val="dk1"/>
                </a:solidFill>
              </a:rPr>
              <a:t> to </a:t>
            </a:r>
            <a:r>
              <a:rPr i="1" lang="en" sz="2200">
                <a:solidFill>
                  <a:schemeClr val="dk1"/>
                </a:solidFill>
              </a:rPr>
              <a:t>G′</a:t>
            </a:r>
            <a:r>
              <a:rPr lang="en" sz="2200">
                <a:solidFill>
                  <a:schemeClr val="dk1"/>
                </a:solidFill>
              </a:rPr>
              <a:t> with weight 0</a:t>
            </a:r>
            <a:endParaRPr sz="2200">
              <a:solidFill>
                <a:schemeClr val="dk1"/>
              </a:solidFill>
            </a:endParaRPr>
          </a:p>
          <a:p>
            <a:pPr indent="-35782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2200">
                <a:solidFill>
                  <a:schemeClr val="dk1"/>
                </a:solidFill>
              </a:rPr>
              <a:t>Edges not in </a:t>
            </a:r>
            <a:r>
              <a:rPr i="1" lang="en" sz="2200">
                <a:solidFill>
                  <a:schemeClr val="dk1"/>
                </a:solidFill>
              </a:rPr>
              <a:t>G</a:t>
            </a:r>
            <a:r>
              <a:rPr lang="en" sz="2200">
                <a:solidFill>
                  <a:schemeClr val="dk1"/>
                </a:solidFill>
              </a:rPr>
              <a:t> are created in </a:t>
            </a:r>
            <a:r>
              <a:rPr i="1" lang="en" sz="2200">
                <a:solidFill>
                  <a:schemeClr val="dk1"/>
                </a:solidFill>
              </a:rPr>
              <a:t>G′</a:t>
            </a:r>
            <a:r>
              <a:rPr lang="en" sz="2200">
                <a:solidFill>
                  <a:schemeClr val="dk1"/>
                </a:solidFill>
              </a:rPr>
              <a:t> with weight 1</a:t>
            </a:r>
            <a:endParaRPr sz="2200">
              <a:solidFill>
                <a:schemeClr val="dk1"/>
              </a:solidFill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Traverse </a:t>
            </a:r>
            <a:r>
              <a:rPr i="1" lang="en" sz="2200">
                <a:solidFill>
                  <a:schemeClr val="dk1"/>
                </a:solidFill>
              </a:rPr>
              <a:t>G′</a:t>
            </a:r>
            <a:r>
              <a:rPr lang="en" sz="2200">
                <a:solidFill>
                  <a:schemeClr val="dk1"/>
                </a:solidFill>
              </a:rPr>
              <a:t> with DFS along edges</a:t>
            </a:r>
            <a:endParaRPr sz="2200">
              <a:solidFill>
                <a:schemeClr val="dk1"/>
              </a:solidFill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Is there a cycle whose cost </a:t>
            </a:r>
            <a:r>
              <a:rPr i="1" lang="en" sz="2200">
                <a:solidFill>
                  <a:schemeClr val="dk1"/>
                </a:solidFill>
              </a:rPr>
              <a:t>k == 0</a:t>
            </a:r>
            <a:r>
              <a:rPr lang="en" sz="2200">
                <a:solidFill>
                  <a:schemeClr val="dk1"/>
                </a:solidFill>
              </a:rPr>
              <a:t>? If so…</a:t>
            </a:r>
            <a:endParaRPr sz="2200">
              <a:solidFill>
                <a:schemeClr val="dk1"/>
              </a:solidFill>
            </a:endParaRPr>
          </a:p>
          <a:p>
            <a:pPr indent="-35782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2200">
                <a:solidFill>
                  <a:schemeClr val="dk1"/>
                </a:solidFill>
              </a:rPr>
              <a:t>There’s a Hamiltonian Cycle in </a:t>
            </a:r>
            <a:r>
              <a:rPr i="1" lang="en" sz="2200">
                <a:solidFill>
                  <a:schemeClr val="dk1"/>
                </a:solidFill>
              </a:rPr>
              <a:t>G</a:t>
            </a:r>
            <a:endParaRPr i="1" sz="2200">
              <a:solidFill>
                <a:schemeClr val="dk1"/>
              </a:solidFill>
            </a:endParaRPr>
          </a:p>
          <a:p>
            <a:pPr indent="-35782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2200">
                <a:solidFill>
                  <a:schemeClr val="dk1"/>
                </a:solidFill>
              </a:rPr>
              <a:t>There’s a solution to TSP in </a:t>
            </a:r>
            <a:r>
              <a:rPr i="1" lang="en" sz="2200">
                <a:solidFill>
                  <a:schemeClr val="dk1"/>
                </a:solidFill>
              </a:rPr>
              <a:t>G′</a:t>
            </a:r>
            <a:r>
              <a:rPr lang="en" sz="2200">
                <a:solidFill>
                  <a:schemeClr val="dk1"/>
                </a:solidFill>
              </a:rPr>
              <a:t> with </a:t>
            </a:r>
            <a:r>
              <a:rPr i="1" lang="en" sz="2200">
                <a:solidFill>
                  <a:schemeClr val="dk1"/>
                </a:solidFill>
              </a:rPr>
              <a:t>length ≤ 0</a:t>
            </a:r>
            <a:endParaRPr i="1" sz="2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200">
                <a:solidFill>
                  <a:schemeClr val="dk1"/>
                </a:solidFill>
              </a:rPr>
              <a:t>**Can be done in polynomial time</a:t>
            </a:r>
            <a:endParaRPr i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2200">
                <a:solidFill>
                  <a:schemeClr val="dk1"/>
                </a:solidFill>
              </a:rPr>
              <a:t>TSP ∈ NP Complete</a:t>
            </a:r>
            <a:endParaRPr b="1" i="1" sz="2200">
              <a:solidFill>
                <a:schemeClr val="dk1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5134800" y="3799450"/>
            <a:ext cx="29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8500" y="302750"/>
            <a:ext cx="20574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 Example: Part 1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0" l="3302" r="2597" t="0"/>
          <a:stretch/>
        </p:blipFill>
        <p:spPr>
          <a:xfrm>
            <a:off x="2427850" y="1017725"/>
            <a:ext cx="4288300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1440300" y="4774200"/>
            <a:ext cx="626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Image credit: Virginia Tech OpenDSA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 Example: Part 2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0" r="9288" t="0"/>
          <a:stretch/>
        </p:blipFill>
        <p:spPr>
          <a:xfrm>
            <a:off x="2399788" y="1017725"/>
            <a:ext cx="434442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1440300" y="4774200"/>
            <a:ext cx="626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Image credit: Virginia Tech OpenDSA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 Example: Part 3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1847" r="1402" t="1390"/>
          <a:stretch/>
        </p:blipFill>
        <p:spPr>
          <a:xfrm>
            <a:off x="2421650" y="1017725"/>
            <a:ext cx="4300700" cy="376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1440300" y="4774200"/>
            <a:ext cx="626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Image credit: Virginia Tech OpenDSA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 Example: Part 4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0" l="1630" r="4118" t="2037"/>
          <a:stretch/>
        </p:blipFill>
        <p:spPr>
          <a:xfrm>
            <a:off x="2421638" y="1017725"/>
            <a:ext cx="4300726" cy="3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1440300" y="4774200"/>
            <a:ext cx="626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Image credit: Virginia Tech OpenDSA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