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6" r:id="rId3"/>
    <p:sldId id="277" r:id="rId4"/>
    <p:sldId id="261" r:id="rId5"/>
    <p:sldId id="273" r:id="rId6"/>
    <p:sldId id="279" r:id="rId7"/>
    <p:sldId id="278" r:id="rId8"/>
    <p:sldId id="271" r:id="rId9"/>
    <p:sldId id="270" r:id="rId10"/>
    <p:sldId id="266" r:id="rId11"/>
    <p:sldId id="268" r:id="rId12"/>
    <p:sldId id="262" r:id="rId13"/>
    <p:sldId id="257" r:id="rId14"/>
    <p:sldId id="269" r:id="rId15"/>
    <p:sldId id="263" r:id="rId16"/>
    <p:sldId id="264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D4"/>
    <a:srgbClr val="ACC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94A2-838B-4759-A66F-F5175F9F634D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7425E-FFF4-4A57-B9D1-0DE767816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85E5-B256-4F28-B3D5-D68B0A6ED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CA0E-E907-40D4-8EA9-C44190B3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226E-1EEF-4DBE-84A0-4D10268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9A83-6705-4123-8D48-25F72154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CC9-E0B1-402C-94EE-2122150C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8F7-DD94-4CE2-ADD1-92058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F7558-A686-42BA-B3DE-7FEFADA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DCF5-B997-491A-9978-E27C1970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8A4E-9B5E-4773-8382-0A87C433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55C9-6DD5-4A61-B3E9-4A57CB50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BEF9-C0E4-44A8-89D7-FC7B18136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F471-652B-4F7E-98BF-BDBEB8BD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DFA6-ACCE-4D8E-8082-46CBCD51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044C-FD35-412C-B0DB-124E950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A531-D486-4E14-98A0-D4A1568F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259-34DB-42B0-8895-2FD015F1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CDDF-B7C5-47AD-9156-4BB67901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FAE-0F21-4038-BBD4-F04AC19F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0900-3B13-43C7-8BB8-213FF5E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85-25AA-410B-B858-A67D5C3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2918-0C4C-43AF-94D5-3360729A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6BDC-1CBA-47D7-A78E-D5B6C25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39622-41E0-4DD2-8439-D43A6052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A7DA-AD3A-4804-A0AA-3675DA5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381B-40FE-4420-93D3-2FF12C3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24F8-0650-439E-BDF1-47E74EDF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AF2AE-A074-494A-AF20-1D921225E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7727-C817-4010-99E0-581EDB63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DD04-B239-4337-A21A-A08E318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41C7E-79AA-4B26-9E1F-E66292F0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3E96-1CB0-470B-981F-9DB55BF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F30-31FF-48D3-AEE9-EB66AB36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A712-4A05-4340-9F42-D0FAF92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7C31-EC12-43C5-8900-BC714E3C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1ED88-E289-4A3B-B0E1-48BAFFFCA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24F0C-1768-4E8D-985F-15B0C0176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B46C1-4AB8-4BCD-8566-5E3292E5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953B-6810-4D2B-95A6-4306AAF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84CD6-CC71-488D-8132-5E42B4B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920-9BBD-4323-A07F-6565A275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C68D5-3507-4EFF-B565-48C2FD2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AEDD-C116-40D2-B0C4-EA379E6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7CC5A-D8AC-4CA0-B595-F3B86CB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A6A02-D9B7-4D15-88B3-D37D8CE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7973D-49FD-4A83-8AB2-33568F2C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EE3B-B4F5-4B02-9902-A408CC65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E643-A460-4534-8AA1-84F252CA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4E2C-1920-4598-B761-06C3CECE0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32DE-EC96-4FFA-AF65-C7393EBE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EFF7-8803-4937-AF3A-728DC88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4EB-0781-4728-9CDD-1E3ACE2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FEC9-6E5C-493B-9F95-91D2D429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6947-B016-4349-BC73-AC49B93D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55C2-2DD6-4F81-A393-AC1281F9D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B30E-D40B-4F53-B5C6-D2F5ADF9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8F1EE-0A3B-4CA7-90B6-B7F44784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3403-26DC-4A45-BF91-E7DDBE1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1AEB-984B-4248-8F5F-2FEE1CCB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0BB74-42A9-46C8-B6F2-AF5BF35D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9B95-AE1D-4ADC-BB93-785A8B51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CF7-C005-4BDE-834D-A7C99C4EE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133C-D775-44AC-B629-43372F2DE94E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FF89-0273-4662-9FD1-A60C73B4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19A-9A6E-4F2C-BAFE-ABA630B0F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59FA-2260-4E51-B352-CEBF4AC2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5.10817" TargetMode="External"/><Relationship Id="rId13" Type="http://schemas.openxmlformats.org/officeDocument/2006/relationships/hyperlink" Target="http://ggobi.org/index.html" TargetMode="External"/><Relationship Id="rId3" Type="http://schemas.openxmlformats.org/officeDocument/2006/relationships/hyperlink" Target="https://cs.stanford.edu/people/karpathy/tsnejs/csvdemo.html" TargetMode="External"/><Relationship Id="rId7" Type="http://schemas.openxmlformats.org/officeDocument/2006/relationships/hyperlink" Target="https://nicola17.github.io/tfjs-tsne-demo/https:/ai.googleblog.com/2018/06/realtime-tsne-visualizations-with.html" TargetMode="External"/><Relationship Id="rId12" Type="http://schemas.openxmlformats.org/officeDocument/2006/relationships/hyperlink" Target="https://glueviz.org/" TargetMode="External"/><Relationship Id="rId2" Type="http://schemas.openxmlformats.org/officeDocument/2006/relationships/hyperlink" Target="https://jef.works/blog/2018/04/10/interactive-ts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karpathy/tsnejs/" TargetMode="External"/><Relationship Id="rId11" Type="http://schemas.openxmlformats.org/officeDocument/2006/relationships/hyperlink" Target="https://www.cytosplore.org/" TargetMode="External"/><Relationship Id="rId5" Type="http://schemas.openxmlformats.org/officeDocument/2006/relationships/hyperlink" Target="https://sirselim.github.io/tSNE_plotting/" TargetMode="External"/><Relationship Id="rId10" Type="http://schemas.openxmlformats.org/officeDocument/2006/relationships/hyperlink" Target="https://bokeh.org/" TargetMode="External"/><Relationship Id="rId4" Type="http://schemas.openxmlformats.org/officeDocument/2006/relationships/hyperlink" Target="https://distill.pub/2016/misread-tsne/" TargetMode="External"/><Relationship Id="rId9" Type="http://schemas.openxmlformats.org/officeDocument/2006/relationships/hyperlink" Target="https://arxiv.org/pdf/2002.06910.pdf" TargetMode="External"/><Relationship Id="rId14" Type="http://schemas.openxmlformats.org/officeDocument/2006/relationships/hyperlink" Target="http://www.theusrus.de/Mondri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bsmonash.shinyapps.io/ML_EDA__Po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a.drwhy.ai/" TargetMode="External"/><Relationship Id="rId5" Type="http://schemas.openxmlformats.org/officeDocument/2006/relationships/hyperlink" Target="https://r4ds.had.co.nz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ma.drwhy.ai/" TargetMode="External"/><Relationship Id="rId4" Type="http://schemas.openxmlformats.org/officeDocument/2006/relationships/hyperlink" Target="https://r4ds.had.co.nz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D611-DE56-469A-883A-9C2F913E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056"/>
            <a:ext cx="9144000" cy="4268355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(EDA) in application before Machine Learning (ML)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EDA in ML -&gt;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/>
              <a:t>EDA</a:t>
            </a:r>
            <a:r>
              <a:rPr lang="en-US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BB69D3-9158-4B56-A1BF-A72DDE12B19D}"/>
              </a:ext>
            </a:extLst>
          </p:cNvPr>
          <p:cNvSpPr txBox="1"/>
          <p:nvPr/>
        </p:nvSpPr>
        <p:spPr>
          <a:xfrm>
            <a:off x="0" y="7147367"/>
            <a:ext cx="472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Awesome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 class="</a:t>
            </a:r>
            <a:r>
              <a:rPr lang="en-US" dirty="0" err="1"/>
              <a:t>fas</a:t>
            </a:r>
            <a:r>
              <a:rPr lang="en-US" dirty="0"/>
              <a:t> fa-medal"&gt;&lt;/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9" name="Picture 5" descr="Icon request: icon-medal (award / honour) · Issue #1898 · FortAwesome/ Font-Awesome · GitHub">
            <a:extLst>
              <a:ext uri="{FF2B5EF4-FFF2-40B4-BE49-F238E27FC236}">
                <a16:creationId xmlns:a16="http://schemas.microsoft.com/office/drawing/2014/main" id="{ACF46145-7A3F-4F10-8472-22892050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04" y="4858744"/>
            <a:ext cx="1517187" cy="15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31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AB4-7B1F-4BDC-A283-DB9862B7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2" y="201011"/>
            <a:ext cx="4473605" cy="6011463"/>
          </a:xfrm>
        </p:spPr>
        <p:txBody>
          <a:bodyPr>
            <a:normAutofit/>
          </a:bodyPr>
          <a:lstStyle/>
          <a:p>
            <a:r>
              <a:rPr lang="en-AU" sz="2000" dirty="0"/>
              <a:t>pyramid exists only after working ML model; what about before that.</a:t>
            </a:r>
          </a:p>
          <a:p>
            <a:r>
              <a:rPr lang="en-AU" sz="2000" dirty="0"/>
              <a:t>Running models takes a long time.</a:t>
            </a:r>
          </a:p>
          <a:p>
            <a:r>
              <a:rPr lang="en-AU" sz="2000" dirty="0"/>
              <a:t>Many models use some sort of PCA initialization, but just default to some static number of PCs. </a:t>
            </a:r>
            <a:r>
              <a:rPr lang="en-AU" sz="2000" dirty="0" err="1"/>
              <a:t>Rtsne</a:t>
            </a:r>
            <a:r>
              <a:rPr lang="en-AU" sz="2000" dirty="0"/>
              <a:t> defaults to the first 50</a:t>
            </a:r>
          </a:p>
          <a:p>
            <a:pPr lvl="1"/>
            <a:r>
              <a:rPr lang="en-AU" sz="1600" dirty="0"/>
              <a:t>What is </a:t>
            </a:r>
            <a:r>
              <a:rPr lang="en-AU" sz="1600" dirty="0" err="1"/>
              <a:t>idd</a:t>
            </a:r>
            <a:r>
              <a:rPr lang="en-AU" sz="1600" dirty="0"/>
              <a:t>&lt;50? You miss out on reduced run times </a:t>
            </a:r>
          </a:p>
          <a:p>
            <a:pPr lvl="1"/>
            <a:r>
              <a:rPr lang="en-AU" sz="1600" dirty="0"/>
              <a:t>What if </a:t>
            </a:r>
            <a:r>
              <a:rPr lang="en-AU" sz="1600" dirty="0" err="1"/>
              <a:t>idd</a:t>
            </a:r>
            <a:r>
              <a:rPr lang="en-AU" sz="1600" dirty="0"/>
              <a:t>&gt;50? </a:t>
            </a:r>
          </a:p>
          <a:p>
            <a:r>
              <a:rPr lang="en-AU" sz="2000" dirty="0"/>
              <a:t>{</a:t>
            </a:r>
            <a:r>
              <a:rPr lang="en-AU" sz="2000" dirty="0" err="1"/>
              <a:t>Rdimtools</a:t>
            </a:r>
            <a:r>
              <a:rPr lang="en-AU" sz="2000" dirty="0"/>
              <a:t>} has a suite of 17 `</a:t>
            </a:r>
            <a:r>
              <a:rPr lang="en-AU" sz="2000" dirty="0" err="1"/>
              <a:t>est</a:t>
            </a:r>
            <a:r>
              <a:rPr lang="en-AU" sz="2000" dirty="0"/>
              <a:t>_*` that predict the Intrinsic data dimensionality (</a:t>
            </a:r>
            <a:r>
              <a:rPr lang="en-AU" sz="2000" dirty="0" err="1"/>
              <a:t>idd</a:t>
            </a:r>
            <a:r>
              <a:rPr lang="en-AU" sz="2000" dirty="0"/>
              <a:t>), let’s use these to initialize the dim to start a stepwise tour.</a:t>
            </a:r>
          </a:p>
          <a:p>
            <a:r>
              <a:rPr lang="en-AU" sz="2000" dirty="0"/>
              <a:t>Take this value, create a stepwise tour based on variance explained, in the previously suggested dim.</a:t>
            </a:r>
          </a:p>
          <a:p>
            <a:r>
              <a:rPr lang="en-AU" sz="2000" dirty="0"/>
              <a:t>Start your EDA here.</a:t>
            </a:r>
          </a:p>
          <a:p>
            <a:endParaRPr lang="en-A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1573-FA46-4D58-AF8D-8AF68BAF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"/>
            <a:ext cx="6716558" cy="6199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47B5F0-0572-4CB2-B7DB-C8142AD65746}"/>
              </a:ext>
            </a:extLst>
          </p:cNvPr>
          <p:cNvSpPr txBox="1"/>
          <p:nvPr/>
        </p:nvSpPr>
        <p:spPr>
          <a:xfrm>
            <a:off x="71021" y="6212474"/>
            <a:ext cx="68535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2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89A5-E4D5-4C4B-A4A7-DDAE75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Layout – ML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FDBC-AA56-4A65-8AAA-51664F20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2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Input data, pre-processing step, summarize, select target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{</a:t>
            </a:r>
            <a:r>
              <a:rPr lang="en-AU" dirty="0" err="1"/>
              <a:t>Rdimtools</a:t>
            </a:r>
            <a:r>
              <a:rPr lang="en-AU" dirty="0"/>
              <a:t>} to estimate the internal data dimensionally, </a:t>
            </a:r>
            <a:r>
              <a:rPr lang="en-AU" dirty="0" err="1"/>
              <a:t>idd</a:t>
            </a:r>
            <a:r>
              <a:rPr lang="en-AU" dirty="0"/>
              <a:t>^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Create a stepwise tour; initialize </a:t>
            </a:r>
            <a:r>
              <a:rPr lang="en-AU" dirty="0" err="1"/>
              <a:t>pca</a:t>
            </a:r>
            <a:r>
              <a:rPr lang="en-AU" dirty="0"/>
              <a:t>/</a:t>
            </a:r>
            <a:r>
              <a:rPr lang="en-AU" dirty="0" err="1"/>
              <a:t>olda</a:t>
            </a:r>
            <a:r>
              <a:rPr lang="en-AU" dirty="0"/>
              <a:t>-space and basis, display at p = </a:t>
            </a:r>
            <a:r>
              <a:rPr lang="en-AU" dirty="0" err="1"/>
              <a:t>idd</a:t>
            </a:r>
            <a:r>
              <a:rPr lang="en-AU" dirty="0"/>
              <a:t>^, as part of ensemble graphics[Unwin, 2018] for EDA before ML.</a:t>
            </a:r>
            <a:endParaRPr lang="en-US" dirty="0"/>
          </a:p>
          <a:p>
            <a:pPr lvl="1"/>
            <a:r>
              <a:rPr lang="en-US" dirty="0"/>
              <a:t>Step wise tour -&gt; local tour/grand tour, </a:t>
            </a:r>
            <a:r>
              <a:rPr lang="en-US" dirty="0" err="1"/>
              <a:t>tsne</a:t>
            </a:r>
            <a:r>
              <a:rPr lang="en-US" dirty="0"/>
              <a:t> or </a:t>
            </a:r>
            <a:r>
              <a:rPr lang="en-US" dirty="0" err="1"/>
              <a:t>umap</a:t>
            </a:r>
            <a:r>
              <a:rPr lang="en-US" dirty="0"/>
              <a:t>, PC density, etc.</a:t>
            </a:r>
          </a:p>
          <a:p>
            <a:pPr lvl="1"/>
            <a:r>
              <a:rPr lang="en-US" dirty="0"/>
              <a:t>Tooltip pointing back to observations in the original data space</a:t>
            </a:r>
          </a:p>
          <a:p>
            <a:pPr lvl="1"/>
            <a:r>
              <a:rPr lang="en-US" dirty="0"/>
              <a:t>Options for occlusion, k2Density, alpha~1/density,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Embedded PC-space</a:t>
            </a:r>
          </a:p>
          <a:p>
            <a:pPr lvl="1"/>
            <a:r>
              <a:rPr lang="en-US" dirty="0"/>
              <a:t>Preprocessed data</a:t>
            </a:r>
          </a:p>
          <a:p>
            <a:pPr lvl="1"/>
            <a:r>
              <a:rPr lang="en-AU" dirty="0"/>
              <a:t>ensemble graphics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16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5152B4-C78D-4B73-ABC7-FC8626592DA8}"/>
              </a:ext>
            </a:extLst>
          </p:cNvPr>
          <p:cNvSpPr/>
          <p:nvPr/>
        </p:nvSpPr>
        <p:spPr>
          <a:xfrm>
            <a:off x="488272" y="266076"/>
            <a:ext cx="5260759" cy="3162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1) Input (.csv,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</a:t>
            </a:r>
            <a:r>
              <a:rPr lang="en-US" dirty="0"/>
              <a:t>)</a:t>
            </a:r>
          </a:p>
          <a:p>
            <a:r>
              <a:rPr lang="en-US" dirty="0"/>
              <a:t>-DT table, see gallery example:</a:t>
            </a:r>
          </a:p>
          <a:p>
            <a:r>
              <a:rPr lang="en-US" dirty="0"/>
              <a:t>--include buttons, </a:t>
            </a:r>
          </a:p>
          <a:p>
            <a:r>
              <a:rPr lang="en-US" dirty="0"/>
              <a:t>--target factor button</a:t>
            </a:r>
          </a:p>
          <a:p>
            <a:r>
              <a:rPr lang="en-US" dirty="0"/>
              <a:t>--summary or head of data</a:t>
            </a:r>
          </a:p>
          <a:p>
            <a:endParaRPr lang="en-US" dirty="0"/>
          </a:p>
          <a:p>
            <a:r>
              <a:rPr lang="en-US" dirty="0"/>
              <a:t>-Force remove NA rows, with message, # and percent% </a:t>
            </a:r>
            <a:r>
              <a:rPr lang="en-US" dirty="0" err="1"/>
              <a:t>obs</a:t>
            </a:r>
            <a:r>
              <a:rPr lang="en-US" dirty="0"/>
              <a:t> removed.</a:t>
            </a:r>
          </a:p>
          <a:p>
            <a:r>
              <a:rPr lang="en-US" dirty="0"/>
              <a:t>-</a:t>
            </a:r>
            <a:r>
              <a:rPr lang="en-US" dirty="0" err="1"/>
              <a:t>scale_sd</a:t>
            </a:r>
            <a:r>
              <a:rPr lang="en-US" dirty="0"/>
              <a:t>(default), scale_10</a:t>
            </a:r>
          </a:p>
          <a:p>
            <a:r>
              <a:rPr lang="en-US" dirty="0"/>
              <a:t>-sphere data 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795ED6-C254-4910-992F-0DA26806B8A9}"/>
              </a:ext>
            </a:extLst>
          </p:cNvPr>
          <p:cNvSpPr/>
          <p:nvPr/>
        </p:nvSpPr>
        <p:spPr>
          <a:xfrm>
            <a:off x="6317202" y="261764"/>
            <a:ext cx="5604769" cy="334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2) PCA &amp; stepwise tour</a:t>
            </a:r>
          </a:p>
          <a:p>
            <a:r>
              <a:rPr lang="en-US" dirty="0"/>
              <a:t>- Benchmark </a:t>
            </a:r>
            <a:r>
              <a:rPr lang="en-US" dirty="0" err="1"/>
              <a:t>prcomp</a:t>
            </a:r>
            <a:r>
              <a:rPr lang="en-US" dirty="0"/>
              <a:t> and alternative?</a:t>
            </a:r>
          </a:p>
          <a:p>
            <a:r>
              <a:rPr lang="en-US" dirty="0"/>
              <a:t>- Scree plot and scree table</a:t>
            </a:r>
          </a:p>
          <a:p>
            <a:r>
              <a:rPr lang="en-US" dirty="0"/>
              <a:t>- Permuted PC importance? </a:t>
            </a:r>
            <a:r>
              <a:rPr lang="en-US" dirty="0">
                <a:sym typeface="Wingdings" panose="05000000000000000000" pitchFamily="2" charset="2"/>
              </a:rPr>
              <a:t> suggested number of PC (how long of a wait, how many permutations?)</a:t>
            </a:r>
          </a:p>
          <a:p>
            <a:r>
              <a:rPr lang="en-US" dirty="0">
                <a:sym typeface="Wingdings" panose="05000000000000000000" pitchFamily="2" charset="2"/>
              </a:rPr>
              <a:t>- Initial dimensionality for vis with interpretation of %var, and % of dimensionality</a:t>
            </a:r>
          </a:p>
          <a:p>
            <a:r>
              <a:rPr lang="en-US" dirty="0"/>
              <a:t>- Histograms w/ rug?</a:t>
            </a:r>
          </a:p>
          <a:p>
            <a:r>
              <a:rPr lang="en-US" dirty="0"/>
              <a:t>- Stepwise tour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D56B51-F066-473C-9DEC-2D0E4172C87F}"/>
              </a:ext>
            </a:extLst>
          </p:cNvPr>
          <p:cNvSpPr/>
          <p:nvPr/>
        </p:nvSpPr>
        <p:spPr>
          <a:xfrm>
            <a:off x="453501" y="3574695"/>
            <a:ext cx="5295530" cy="180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3) Vis [in PC space] (all as </a:t>
            </a:r>
            <a:r>
              <a:rPr lang="en-US" dirty="0" err="1"/>
              <a:t>plotly</a:t>
            </a:r>
            <a:r>
              <a:rPr lang="en-US" dirty="0"/>
              <a:t>? Vega?)</a:t>
            </a:r>
          </a:p>
          <a:p>
            <a:r>
              <a:rPr lang="en-US" dirty="0"/>
              <a:t>~This feels like Liminal, make sure to explore that.</a:t>
            </a:r>
          </a:p>
          <a:p>
            <a:endParaRPr lang="en-US" dirty="0"/>
          </a:p>
          <a:p>
            <a:r>
              <a:rPr lang="en-US" dirty="0"/>
              <a:t>Global or local tour?</a:t>
            </a:r>
          </a:p>
          <a:p>
            <a:r>
              <a:rPr lang="en-US" dirty="0"/>
              <a:t>TSNE (force load last? Include hyperparameters)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3F1255-6D88-45B7-9DB9-2A2795AF5636}"/>
              </a:ext>
            </a:extLst>
          </p:cNvPr>
          <p:cNvSpPr/>
          <p:nvPr/>
        </p:nvSpPr>
        <p:spPr>
          <a:xfrm>
            <a:off x="6317201" y="3652913"/>
            <a:ext cx="5604769" cy="267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4) Output</a:t>
            </a:r>
          </a:p>
          <a:p>
            <a:r>
              <a:rPr lang="en-US" dirty="0"/>
              <a:t>- PC space, (list storing what elements? Output format RDS?)</a:t>
            </a:r>
          </a:p>
          <a:p>
            <a:r>
              <a:rPr lang="en-US" dirty="0"/>
              <a:t>- Some tour offering output to .gif or self-contained HTML. What graphics and res? May be prohibitively hard to host a remote {</a:t>
            </a:r>
            <a:r>
              <a:rPr lang="en-US" dirty="0" err="1"/>
              <a:t>gifsky</a:t>
            </a:r>
            <a:r>
              <a:rPr lang="en-US" dirty="0"/>
              <a:t>} generation</a:t>
            </a:r>
          </a:p>
          <a:p>
            <a:r>
              <a:rPr lang="en-US" dirty="0"/>
              <a:t>- Current Basis? </a:t>
            </a:r>
          </a:p>
          <a:p>
            <a:r>
              <a:rPr lang="en-US" dirty="0"/>
              <a:t>- tSNE with hyperparameters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441307-32F0-4ACE-9898-9183AE91A4E7}"/>
              </a:ext>
            </a:extLst>
          </p:cNvPr>
          <p:cNvSpPr/>
          <p:nvPr/>
        </p:nvSpPr>
        <p:spPr>
          <a:xfrm>
            <a:off x="491232" y="5436085"/>
            <a:ext cx="5257800" cy="1421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Tab 5) About</a:t>
            </a:r>
          </a:p>
          <a:p>
            <a:r>
              <a:rPr lang="en-US" dirty="0"/>
              <a:t>- Context and scope</a:t>
            </a:r>
          </a:p>
          <a:p>
            <a:r>
              <a:rPr lang="en-US" dirty="0"/>
              <a:t>- Try to rationalize and explain some of the ideas</a:t>
            </a:r>
          </a:p>
          <a:p>
            <a:r>
              <a:rPr lang="en-US" dirty="0"/>
              <a:t>- Use video?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3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647056-EC35-48D3-9BEB-6398205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89"/>
          </a:xfrm>
        </p:spPr>
        <p:txBody>
          <a:bodyPr>
            <a:normAutofit/>
          </a:bodyPr>
          <a:lstStyle/>
          <a:p>
            <a:r>
              <a:rPr lang="en-US" sz="2400" dirty="0"/>
              <a:t>Sketch for stepwise tour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2833D-2AEB-4479-9922-72C7D7C515C3}"/>
              </a:ext>
            </a:extLst>
          </p:cNvPr>
          <p:cNvSpPr txBox="1"/>
          <p:nvPr/>
        </p:nvSpPr>
        <p:spPr>
          <a:xfrm>
            <a:off x="336474" y="5454421"/>
            <a:ext cx="11512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Interaction: radially add or remove the next lowest component based on the defined univariate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explore the marginal change of adding/removing next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Setup: produce scree table, find all basis removing latest variable. This ensures you go back to exactly where you 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the marginal cost/benefit of the variable is contingent on the starting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context of XAI (explainable AI)?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839DB-7E31-4A38-92B8-76A8DBBC31B6}"/>
              </a:ext>
            </a:extLst>
          </p:cNvPr>
          <p:cNvGrpSpPr/>
          <p:nvPr/>
        </p:nvGrpSpPr>
        <p:grpSpPr>
          <a:xfrm>
            <a:off x="769629" y="941914"/>
            <a:ext cx="10652740" cy="4071049"/>
            <a:chOff x="769630" y="1249939"/>
            <a:chExt cx="10652740" cy="40710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AD641E-AE20-4E4C-ADF7-DA6D3132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30" y="1471212"/>
              <a:ext cx="5095586" cy="29742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B3DA51-1BD8-48E4-87EA-77BDFD988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34"/>
            <a:stretch/>
          </p:blipFill>
          <p:spPr>
            <a:xfrm>
              <a:off x="5916920" y="1249939"/>
              <a:ext cx="5505450" cy="3416793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F511D8F-1A40-472D-A84F-184A0AD409BF}"/>
                </a:ext>
              </a:extLst>
            </p:cNvPr>
            <p:cNvSpPr/>
            <p:nvPr/>
          </p:nvSpPr>
          <p:spPr>
            <a:xfrm>
              <a:off x="1216241" y="4749553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 Remove next variable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8593B1-4BE3-45AE-BF1C-C6728C89E7B7}"/>
                </a:ext>
              </a:extLst>
            </p:cNvPr>
            <p:cNvSpPr/>
            <p:nvPr/>
          </p:nvSpPr>
          <p:spPr>
            <a:xfrm>
              <a:off x="3463771" y="4735159"/>
              <a:ext cx="2032986" cy="571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next variable &gt;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76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3FBB-EDB0-4DC9-924E-0F031E4B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6"/>
            <a:ext cx="10515600" cy="1325563"/>
          </a:xfrm>
        </p:spPr>
        <p:txBody>
          <a:bodyPr/>
          <a:lstStyle/>
          <a:p>
            <a:r>
              <a:rPr lang="en-AU" dirty="0"/>
              <a:t>Concern – abstraction from LIME?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EF3A-D58D-409E-A737-649EABB5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824"/>
            <a:ext cx="10515600" cy="20806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interpretable model-agnostic explanations (LIME) [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Peltola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2018], is a popular, new technique for examining observations in non-linear models.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we lose this interpretability if we embed in PC/OLDA-space upfront?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Models already use PCA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presumably can map back or otherwise interpret based</a:t>
            </a:r>
          </a:p>
        </p:txBody>
      </p:sp>
      <p:pic>
        <p:nvPicPr>
          <p:cNvPr id="1026" name="Picture 2" descr="LIME: Local Interpretable Model-Agnostic Explanations - C3.ai">
            <a:extLst>
              <a:ext uri="{FF2B5EF4-FFF2-40B4-BE49-F238E27FC236}">
                <a16:creationId xmlns:a16="http://schemas.microsoft.com/office/drawing/2014/main" id="{47A3C383-8303-4118-8D39-4B85F5A7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42473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8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0418-073B-4C10-948F-E1E952A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042-BAA9-4B58-82A6-92A67386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half baked spinifex apps including gallery, DT table.</a:t>
            </a:r>
          </a:p>
          <a:p>
            <a:r>
              <a:rPr lang="en-US" dirty="0"/>
              <a:t>Good use of: </a:t>
            </a:r>
            <a:r>
              <a:rPr lang="en-US" dirty="0" err="1"/>
              <a:t>Shinythemes</a:t>
            </a:r>
            <a:r>
              <a:rPr lang="en-US" dirty="0"/>
              <a:t>, </a:t>
            </a:r>
            <a:r>
              <a:rPr lang="en-US" dirty="0" err="1"/>
              <a:t>shinyJS</a:t>
            </a:r>
            <a:r>
              <a:rPr lang="en-US" dirty="0"/>
              <a:t>, notifications.</a:t>
            </a:r>
          </a:p>
          <a:p>
            <a:r>
              <a:rPr lang="en-US" dirty="0"/>
              <a:t>Plots as </a:t>
            </a:r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? Look into Carson S’s UseR2018 workshop.</a:t>
            </a:r>
          </a:p>
          <a:p>
            <a:r>
              <a:rPr lang="en-US" dirty="0"/>
              <a:t>Make sure to review Liminal (errors from main 2 tour options, last push Oct 2020?)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6D2-E472-406B-AB54-6DF1D760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 and multivariate viz </a:t>
            </a:r>
            <a:r>
              <a:rPr lang="en-US" dirty="0" err="1"/>
              <a:t>implementaions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A87C-FF78-4A4A-875D-7EB1B1B3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Blog, parameterization: </a:t>
            </a:r>
            <a:r>
              <a:rPr lang="en-US" dirty="0">
                <a:hlinkClick r:id="rId2"/>
              </a:rPr>
              <a:t>https://jef.works/blog/2018/04/10/interactive-tsne/</a:t>
            </a:r>
            <a:endParaRPr lang="en-US" dirty="0"/>
          </a:p>
          <a:p>
            <a:r>
              <a:rPr lang="en-US" dirty="0"/>
              <a:t>Blog, vignette: https://www.kaggle.com/maniyar2jaimin/interactive-plotly-guide-to-pca-lda-t-sne</a:t>
            </a:r>
          </a:p>
          <a:p>
            <a:r>
              <a:rPr lang="en-US" dirty="0">
                <a:hlinkClick r:id="rId3"/>
              </a:rPr>
              <a:t>https://cs.stanford.edu/people/karpathy/tsnejs/csvdemo.html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tweets</a:t>
            </a:r>
          </a:p>
          <a:p>
            <a:r>
              <a:rPr lang="en-US" dirty="0">
                <a:hlinkClick r:id="rId4"/>
              </a:rPr>
              <a:t>https://distill.pub/2016/misread-tsne/</a:t>
            </a:r>
            <a:r>
              <a:rPr lang="en-US" dirty="0"/>
              <a:t>]</a:t>
            </a:r>
          </a:p>
          <a:p>
            <a:r>
              <a:rPr lang="en-US" dirty="0">
                <a:hlinkClick r:id="rId5"/>
              </a:rPr>
              <a:t>https://sirselim.github.io/tSNE_plotting/</a:t>
            </a:r>
            <a:endParaRPr lang="en-US" dirty="0"/>
          </a:p>
          <a:p>
            <a:pPr lvl="1"/>
            <a:r>
              <a:rPr lang="en-US" dirty="0"/>
              <a:t>paper: https://github.com/sirselim/immunecell_methylation_paper_data</a:t>
            </a:r>
          </a:p>
          <a:p>
            <a:r>
              <a:rPr lang="en-US" dirty="0">
                <a:hlinkClick r:id="rId6"/>
              </a:rPr>
              <a:t>https://cs.stanford.edu/people/karpathy/tsnejs/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https://nicola17.github.io/tfjs-tsne-demo/</a:t>
            </a:r>
            <a:endParaRPr lang="en-US" dirty="0"/>
          </a:p>
          <a:p>
            <a:pPr lvl="1"/>
            <a:r>
              <a:rPr lang="en-US" dirty="0"/>
              <a:t>Blog: </a:t>
            </a:r>
            <a:r>
              <a:rPr lang="en-US" dirty="0">
                <a:hlinkClick r:id="rId7"/>
              </a:rPr>
              <a:t>https://ai.googleblog.com/2018/06/realtime-tsne-visualizations-with.html</a:t>
            </a:r>
            <a:endParaRPr lang="en-US" dirty="0"/>
          </a:p>
          <a:p>
            <a:pPr lvl="1"/>
            <a:r>
              <a:rPr lang="en-US" dirty="0"/>
              <a:t>Paper: </a:t>
            </a:r>
            <a:r>
              <a:rPr lang="en-US" dirty="0">
                <a:hlinkClick r:id="rId8"/>
              </a:rPr>
              <a:t>https://arxiv.org/abs/1805.10817</a:t>
            </a:r>
            <a:endParaRPr lang="en-US" dirty="0"/>
          </a:p>
          <a:p>
            <a:pPr lvl="1"/>
            <a:r>
              <a:rPr lang="en-US" dirty="0"/>
              <a:t>VIS 2019 pptx</a:t>
            </a:r>
          </a:p>
          <a:p>
            <a:r>
              <a:rPr lang="en-US" dirty="0"/>
              <a:t>Paper: </a:t>
            </a:r>
            <a:r>
              <a:rPr lang="en-US" dirty="0">
                <a:hlinkClick r:id="rId9"/>
              </a:rPr>
              <a:t>https://arxiv.org/pdf/2002.06910.pdf</a:t>
            </a:r>
            <a:endParaRPr lang="en-US" dirty="0"/>
          </a:p>
          <a:p>
            <a:r>
              <a:rPr lang="en-US" dirty="0"/>
              <a:t>Hosting, shiny-like: </a:t>
            </a:r>
            <a:r>
              <a:rPr lang="en-US" dirty="0">
                <a:hlinkClick r:id="rId10"/>
              </a:rPr>
              <a:t>https://bokeh.org/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1"/>
              </a:rPr>
              <a:t>https://www.cytosplore.org/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2"/>
              </a:rPr>
              <a:t>https://glueviz.org/</a:t>
            </a:r>
            <a:endParaRPr lang="en-US" dirty="0"/>
          </a:p>
          <a:p>
            <a:r>
              <a:rPr lang="en-US" dirty="0"/>
              <a:t>Stand alone: </a:t>
            </a:r>
            <a:r>
              <a:rPr lang="en-US" dirty="0">
                <a:hlinkClick r:id="rId13"/>
              </a:rPr>
              <a:t>http://ggobi.org/index.html</a:t>
            </a:r>
            <a:endParaRPr lang="en-US" dirty="0"/>
          </a:p>
          <a:p>
            <a:r>
              <a:rPr lang="en-US" dirty="0"/>
              <a:t>ORCA (T. Lumley) </a:t>
            </a:r>
          </a:p>
          <a:p>
            <a:r>
              <a:rPr lang="en-US" dirty="0"/>
              <a:t>Stand alone: </a:t>
            </a:r>
            <a:r>
              <a:rPr lang="en-US" dirty="0">
                <a:hlinkClick r:id="rId14"/>
              </a:rPr>
              <a:t>http://www.theusrus.de/Mondrian/</a:t>
            </a:r>
            <a:r>
              <a:rPr lang="en-US" dirty="0"/>
              <a:t> </a:t>
            </a:r>
          </a:p>
          <a:p>
            <a:r>
              <a:rPr lang="en-US" dirty="0"/>
              <a:t>Liminal: https://github.com/sa-lee/liminal/</a:t>
            </a:r>
          </a:p>
        </p:txBody>
      </p:sp>
    </p:spTree>
    <p:extLst>
      <p:ext uri="{BB962C8B-B14F-4D97-AF65-F5344CB8AC3E}">
        <p14:creationId xmlns:p14="http://schemas.microsoft.com/office/powerpoint/2010/main" val="157378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7B15-C9E3-4B2E-A703-C6F3B943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2A77-655C-4A7B-B9AF-599EF94F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Tunnel vision on hypotheses &amp; model is dangerous; EDA is important [</a:t>
            </a:r>
            <a:r>
              <a:rPr lang="en-US" dirty="0" err="1"/>
              <a:t>Yanai</a:t>
            </a:r>
            <a:r>
              <a:rPr lang="en-US" dirty="0"/>
              <a:t> &amp; </a:t>
            </a:r>
            <a:r>
              <a:rPr lang="en-US" dirty="0" err="1"/>
              <a:t>Lercher</a:t>
            </a:r>
            <a:r>
              <a:rPr lang="en-US" dirty="0"/>
              <a:t> 2020; Goodman 2008; </a:t>
            </a:r>
            <a:r>
              <a:rPr lang="en-US" dirty="0" err="1"/>
              <a:t>Matejka</a:t>
            </a:r>
            <a:r>
              <a:rPr lang="en-US" dirty="0"/>
              <a:t> &amp; Fitzmaurice 2017]</a:t>
            </a:r>
          </a:p>
          <a:p>
            <a:r>
              <a:rPr lang="en-US" dirty="0"/>
              <a:t>Researcher aren’t aware of model assumptions and don’t know how to check them [</a:t>
            </a:r>
            <a:r>
              <a:rPr lang="en-US" dirty="0" err="1"/>
              <a:t>Horkstra</a:t>
            </a:r>
            <a:r>
              <a:rPr lang="en-US" dirty="0"/>
              <a:t>, R. et al. 2012]</a:t>
            </a:r>
          </a:p>
          <a:p>
            <a:r>
              <a:rPr lang="en-US" dirty="0"/>
              <a:t>Applying models without proper dimension reduction is needlessly expensive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Proposition</a:t>
            </a:r>
            <a:r>
              <a:rPr lang="en-US" dirty="0"/>
              <a:t>: R {shiny} application to help alleviate these gaps</a:t>
            </a:r>
          </a:p>
        </p:txBody>
      </p:sp>
    </p:spTree>
    <p:extLst>
      <p:ext uri="{BB962C8B-B14F-4D97-AF65-F5344CB8AC3E}">
        <p14:creationId xmlns:p14="http://schemas.microsoft.com/office/powerpoint/2010/main" val="347802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CC08-A30D-4193-8370-E14CC9A7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D6BE-B920-4B3D-981C-FA75113AC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Consume formatted data</a:t>
            </a:r>
          </a:p>
          <a:p>
            <a:r>
              <a:rPr lang="en-US" dirty="0"/>
              <a:t>Apply preprocessing transformations</a:t>
            </a:r>
          </a:p>
          <a:p>
            <a:r>
              <a:rPr lang="en-US" dirty="0"/>
              <a:t>Assumption exploration (to add?)</a:t>
            </a:r>
          </a:p>
          <a:p>
            <a:r>
              <a:rPr lang="en-US" dirty="0"/>
              <a:t>Estimate, Intrinsic Data Dimensionality (IDE) </a:t>
            </a:r>
          </a:p>
          <a:p>
            <a:r>
              <a:rPr lang="en-US" dirty="0"/>
              <a:t>Embed in that many Principal Components</a:t>
            </a:r>
          </a:p>
          <a:p>
            <a:r>
              <a:rPr lang="en-US" dirty="0"/>
              <a:t>Exploratory Data Analysis (EDA) of this sub-space</a:t>
            </a:r>
          </a:p>
          <a:p>
            <a:r>
              <a:rPr lang="en-US" dirty="0"/>
              <a:t>Export: preprocessed data, embedded space, visuals (WIP)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7F-7080-415A-BA17-D9F66D57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Shiny app to facilitate EDA and proper dimension reduction before Model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40C4-5EF3-4D5D-B8A8-29DB20A1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1054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>
              <a:buFontTx/>
              <a:buChar char="-"/>
            </a:pPr>
            <a:r>
              <a:rPr lang="en-US" dirty="0"/>
              <a:t>Save run &amp; iteration time</a:t>
            </a:r>
          </a:p>
          <a:p>
            <a:pPr>
              <a:buFontTx/>
              <a:buChar char="-"/>
            </a:pPr>
            <a:r>
              <a:rPr lang="en-US" dirty="0"/>
              <a:t>Improve checking model assumptions</a:t>
            </a:r>
          </a:p>
          <a:p>
            <a:pPr>
              <a:buFontTx/>
              <a:buChar char="-"/>
            </a:pPr>
            <a:r>
              <a:rPr lang="en-US" dirty="0"/>
              <a:t>Improve EDA</a:t>
            </a:r>
          </a:p>
          <a:p>
            <a:pPr>
              <a:buFontTx/>
              <a:buChar char="-"/>
            </a:pPr>
            <a:r>
              <a:rPr lang="en-US" dirty="0"/>
              <a:t>Suggest better hyperparameters than function defaults</a:t>
            </a:r>
          </a:p>
          <a:p>
            <a:pPr>
              <a:buFontTx/>
              <a:buChar char="-"/>
            </a:pPr>
            <a:r>
              <a:rPr lang="en-US" dirty="0"/>
              <a:t>Show &amp; explain options researches may not be aware of</a:t>
            </a:r>
          </a:p>
          <a:p>
            <a:pPr marL="0" indent="0">
              <a:buNone/>
            </a:pPr>
            <a:r>
              <a:rPr lang="en-US" dirty="0"/>
              <a:t>-  Free &amp; opensource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>
              <a:buFontTx/>
              <a:buChar char="-"/>
            </a:pPr>
            <a:r>
              <a:rPr lang="en-US" dirty="0"/>
              <a:t>Limited flexibility for end user; can’t handle unexpected cases</a:t>
            </a:r>
          </a:p>
          <a:p>
            <a:pPr>
              <a:buFontTx/>
              <a:buChar char="-"/>
            </a:pPr>
            <a:r>
              <a:rPr lang="en-US" dirty="0"/>
              <a:t>Linear combinations of variables more abstract than the variables; but going into black box model anyway. Consider variable output as well</a:t>
            </a:r>
          </a:p>
          <a:p>
            <a:pPr>
              <a:buFontTx/>
              <a:buChar char="-"/>
            </a:pPr>
            <a:r>
              <a:rPr lang="en-US" dirty="0"/>
              <a:t>Data Scale: not a source of free CPU cycles real big data will need to be hand-crafted. Give a vignette of manual application</a:t>
            </a:r>
          </a:p>
          <a:p>
            <a:pPr>
              <a:buFontTx/>
              <a:buChar char="-"/>
            </a:pPr>
            <a:r>
              <a:rPr lang="en-US" dirty="0"/>
              <a:t>False sense of thoroughness/ rubber stamping assumptions/EDA. Tool is descriptive not prescriptive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8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5CD7D03-3E03-4376-A94F-1FD0DBDBE2EC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110844"/>
            <a:ext cx="5944419" cy="2200613"/>
            <a:chOff x="247889" y="122637"/>
            <a:chExt cx="7430529" cy="275076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ABE4249-6DEE-48DC-A27C-76A82A9F7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3B7CC7-F65A-4867-A584-17C7A395454B}"/>
                </a:ext>
              </a:extLst>
            </p:cNvPr>
            <p:cNvSpPr/>
            <p:nvPr/>
          </p:nvSpPr>
          <p:spPr>
            <a:xfrm>
              <a:off x="1418177" y="169567"/>
              <a:ext cx="3615463" cy="1742374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B6138-8DA4-43CD-8C20-B6F220001B46}"/>
                </a:ext>
              </a:extLst>
            </p:cNvPr>
            <p:cNvSpPr txBox="1"/>
            <p:nvPr/>
          </p:nvSpPr>
          <p:spPr>
            <a:xfrm>
              <a:off x="1499761" y="122637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A2CB2B-55EA-4B4B-AEC1-4A2578A78AA9}"/>
              </a:ext>
            </a:extLst>
          </p:cNvPr>
          <p:cNvSpPr txBox="1"/>
          <p:nvPr/>
        </p:nvSpPr>
        <p:spPr>
          <a:xfrm>
            <a:off x="6979373" y="239694"/>
            <a:ext cx="4347989" cy="4616648"/>
          </a:xfrm>
          <a:prstGeom prst="rect">
            <a:avLst/>
          </a:prstGeom>
          <a:noFill/>
          <a:ln w="38100">
            <a:solidFill>
              <a:srgbClr val="5858D4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{shiny} app, M</a:t>
            </a:r>
            <a:r>
              <a:rPr lang="en-US" sz="1400" dirty="0"/>
              <a:t>EDA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 --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Import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Load formatted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Preprocess &amp; transform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Explore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Estimate, Intrinsic Data Dimensionality (IDE)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Embed in the first IDE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Explore Ensemble Graphics: outlierness, univariate density, animated linear projections (tours), Non-linear embedding (tSNE)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3) Export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Processed data, embedded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Graphics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4) About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Sources and citations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Context &amp; scope of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Info icons giving explanation/source (&amp; default values)</a:t>
            </a: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Proof of Concept application:</a:t>
            </a:r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https://ebsmonash.shinyapps.io/ML_EDA__PoC/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9D3B72-2475-4282-8576-9A5D0B1B902D}"/>
              </a:ext>
            </a:extLst>
          </p:cNvPr>
          <p:cNvCxnSpPr>
            <a:cxnSpLocks/>
          </p:cNvCxnSpPr>
          <p:nvPr/>
        </p:nvCxnSpPr>
        <p:spPr>
          <a:xfrm flipH="1">
            <a:off x="4971496" y="412819"/>
            <a:ext cx="18575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50024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12661" y="6142419"/>
            <a:ext cx="73358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(blue) proposed, Spyrison, N. &amp; Doogan, C.  </a:t>
            </a:r>
          </a:p>
        </p:txBody>
      </p:sp>
    </p:spTree>
    <p:extLst>
      <p:ext uri="{BB962C8B-B14F-4D97-AF65-F5344CB8AC3E}">
        <p14:creationId xmlns:p14="http://schemas.microsoft.com/office/powerpoint/2010/main" val="308066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FF3C-4B9D-4CC7-A87E-02EAA029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make this more helpful?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E19D-DDE5-4487-B9F8-B25CF3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 of data/applications</a:t>
            </a:r>
          </a:p>
          <a:p>
            <a:r>
              <a:rPr lang="en-US" dirty="0"/>
              <a:t>Focus/emphasis</a:t>
            </a:r>
          </a:p>
          <a:p>
            <a:pPr lvl="1"/>
            <a:r>
              <a:rPr lang="en-US" dirty="0"/>
              <a:t>Preprocessing</a:t>
            </a:r>
          </a:p>
          <a:p>
            <a:pPr lvl="1"/>
            <a:r>
              <a:rPr lang="en-US" dirty="0"/>
              <a:t>Model assumptions </a:t>
            </a:r>
          </a:p>
          <a:p>
            <a:pPr lvl="1"/>
            <a:r>
              <a:rPr lang="en-US" dirty="0"/>
              <a:t>EDA &amp; multivariate vis </a:t>
            </a:r>
            <a:r>
              <a:rPr lang="en-US" i="1" dirty="0"/>
              <a:t>(Nick’s research)</a:t>
            </a:r>
          </a:p>
          <a:p>
            <a:pPr lvl="1"/>
            <a:r>
              <a:rPr lang="en-US" dirty="0"/>
              <a:t>IDE and embedding</a:t>
            </a:r>
          </a:p>
          <a:p>
            <a:r>
              <a:rPr lang="en-US" dirty="0"/>
              <a:t>Survey to potential end users?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027-6605-438D-B11D-FAC0688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slides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DAB-BCC6-479C-986D-8D65613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35F5C-6C57-47E1-BD8D-F1BA20AD71A2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61" y="110844"/>
            <a:ext cx="5944419" cy="2200613"/>
            <a:chOff x="247889" y="122637"/>
            <a:chExt cx="7430529" cy="2750767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F4CC878-D284-4BC2-B89A-66C21D743C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52"/>
            <a:stretch/>
          </p:blipFill>
          <p:spPr bwMode="auto">
            <a:xfrm>
              <a:off x="247889" y="239694"/>
              <a:ext cx="7430529" cy="263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3D1C395-E954-4EEC-A1F3-4352ABFBCE2A}"/>
                </a:ext>
              </a:extLst>
            </p:cNvPr>
            <p:cNvSpPr/>
            <p:nvPr/>
          </p:nvSpPr>
          <p:spPr>
            <a:xfrm>
              <a:off x="1418177" y="169567"/>
              <a:ext cx="3615463" cy="1742374"/>
            </a:xfrm>
            <a:prstGeom prst="roundRect">
              <a:avLst/>
            </a:prstGeom>
            <a:solidFill>
              <a:srgbClr val="ACC5DC">
                <a:alpha val="25098"/>
              </a:srgb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D0AC1B-5591-4360-BE0E-973D002BCECB}"/>
                </a:ext>
              </a:extLst>
            </p:cNvPr>
            <p:cNvSpPr txBox="1"/>
            <p:nvPr/>
          </p:nvSpPr>
          <p:spPr>
            <a:xfrm>
              <a:off x="1499761" y="122637"/>
              <a:ext cx="2805342" cy="500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ML EDA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A030A-C448-4975-BF90-6D76495B02E3}"/>
              </a:ext>
            </a:extLst>
          </p:cNvPr>
          <p:cNvGrpSpPr/>
          <p:nvPr/>
        </p:nvGrpSpPr>
        <p:grpSpPr>
          <a:xfrm>
            <a:off x="1326877" y="2139329"/>
            <a:ext cx="4894640" cy="3975039"/>
            <a:chOff x="1471444" y="2634448"/>
            <a:chExt cx="4894640" cy="3975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9DCE83-748C-4047-908E-EDB1D0DDF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366"/>
            <a:stretch/>
          </p:blipFill>
          <p:spPr>
            <a:xfrm>
              <a:off x="1471444" y="2921554"/>
              <a:ext cx="4894640" cy="368793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52CB80-9829-4196-976A-7708C5ACFDC5}"/>
                </a:ext>
              </a:extLst>
            </p:cNvPr>
            <p:cNvCxnSpPr>
              <a:cxnSpLocks/>
            </p:cNvCxnSpPr>
            <p:nvPr/>
          </p:nvCxnSpPr>
          <p:spPr>
            <a:xfrm>
              <a:off x="3963154" y="2634448"/>
              <a:ext cx="0" cy="3795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3CBA924-5CB5-40EB-AB4C-B75E0503B50A}"/>
              </a:ext>
            </a:extLst>
          </p:cNvPr>
          <p:cNvSpPr txBox="1"/>
          <p:nvPr/>
        </p:nvSpPr>
        <p:spPr>
          <a:xfrm>
            <a:off x="1087613" y="6149093"/>
            <a:ext cx="7335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(top) 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https://r4ds.had.co.nz/</a:t>
            </a:r>
            <a:endParaRPr lang="en-US" sz="1350" b="0" i="1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350" b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(bottom) Biecek P. &amp; Burzykowski T. (2020). </a:t>
            </a:r>
            <a:r>
              <a:rPr lang="en-US" sz="135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Explanatory Model Analysis</a:t>
            </a:r>
            <a:r>
              <a:rPr lang="en-US" sz="13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http://ema.drwhy.ai/</a:t>
            </a:r>
            <a:endParaRPr lang="en-US" sz="135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76E10E-C98F-4AA8-A19A-780B4130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785519"/>
            <a:ext cx="11249400" cy="441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47678-8A96-4A6A-A6AA-291564670B8F}"/>
              </a:ext>
            </a:extLst>
          </p:cNvPr>
          <p:cNvSpPr txBox="1"/>
          <p:nvPr/>
        </p:nvSpPr>
        <p:spPr>
          <a:xfrm>
            <a:off x="363984" y="5398948"/>
            <a:ext cx="6853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Wickham, H., &amp; Grolemund, G. (2016). </a:t>
            </a:r>
            <a:r>
              <a:rPr lang="en-US" sz="13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for data science. https://r4ds.had.co.nz/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2709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1503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Exploratory Data Analysis (EDA) in application before Machine Learning (ML)  EDA in ML -&gt; MEDAL</vt:lpstr>
      <vt:lpstr>Gap</vt:lpstr>
      <vt:lpstr>Gist</vt:lpstr>
      <vt:lpstr>Shiny app to facilitate EDA and proper dimension reduction before Model application</vt:lpstr>
      <vt:lpstr>PowerPoint Presentation</vt:lpstr>
      <vt:lpstr>How can we make this more helpful?</vt:lpstr>
      <vt:lpstr>Appendix slides after</vt:lpstr>
      <vt:lpstr>PowerPoint Presentation</vt:lpstr>
      <vt:lpstr>PowerPoint Presentation</vt:lpstr>
      <vt:lpstr>PowerPoint Presentation</vt:lpstr>
      <vt:lpstr>Layout – ML EDA</vt:lpstr>
      <vt:lpstr>PowerPoint Presentation</vt:lpstr>
      <vt:lpstr>Sketch for stepwise tour</vt:lpstr>
      <vt:lpstr>Concern – abstraction from LIME?</vt:lpstr>
      <vt:lpstr>Notes</vt:lpstr>
      <vt:lpstr>tSNE and multivariate viz implementaions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Spyrison</dc:creator>
  <cp:lastModifiedBy>Nick Spyrison</cp:lastModifiedBy>
  <cp:revision>59</cp:revision>
  <cp:lastPrinted>2021-02-01T05:52:36Z</cp:lastPrinted>
  <dcterms:created xsi:type="dcterms:W3CDTF">2021-01-14T23:41:57Z</dcterms:created>
  <dcterms:modified xsi:type="dcterms:W3CDTF">2021-03-01T03:46:13Z</dcterms:modified>
</cp:coreProperties>
</file>