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1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E8DE-F9B3-4459-B447-0C2B0904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B2E2-0265-4C6E-907C-8C56E3C4C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7DE6-5FFF-4215-A3C3-68040D0E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DAB6-64FE-4881-81C8-A0088FED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0858-C6C8-4C5C-B7D6-D40E3DF6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5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8457-A40E-4465-9F7B-7519B903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8AF98-18D1-4138-BACF-CFA09FC3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BF47-06FD-4CF5-B296-9EA907BF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4904-80A9-414C-B275-A121764F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8F1E-9F53-418A-9FEB-57C517B0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3A266-C265-42BF-B54C-729DDD24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2B0D5-4B50-496E-B47B-2AA5B4F1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716E-C422-4BDE-B49D-0E8A2A5F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9608-32A4-4A3C-BFCF-EA07672C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94DE-48C4-4E15-A560-C44BDC06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9675-E9B7-407F-90CC-C8D7B1D2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2AD3-F12E-4ADE-A9C5-981349BB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FC65-B1A2-4D90-9414-6B8E9313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8349-026A-4626-A42B-18630A57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DC0E-6232-451C-91F7-F9AAE92E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EFAA-82A1-41B2-8B79-A4394050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ACC03-CC77-405B-8E15-BFBEEE73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DC71-8512-41CD-8D16-6664FEAF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4906-D7A4-4C23-8587-BA573DCA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E747-B18F-492D-81E6-B38A278C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F3A-D8A1-4C18-840F-5DA007F5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24EB-D843-45B6-8B24-F3E053828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6BEB-5C7D-4333-B0D2-9727328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98881-023E-48A5-81E9-E99DA1F4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7402-963D-4AFF-BA50-A9330491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1CE8-4DF8-4478-9813-CCB89081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38F7-F437-493E-B7BA-7BB9D04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DFA21-1499-457C-AD36-D935B385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D815-B12E-45D6-91A6-2EE7B09C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AD2E5-862F-428D-94C2-A544C374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A52B6-7AEB-436D-9CDA-BAFDD5497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D328C-F071-4A16-8C3E-51797401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487FC-0171-415E-8D14-B4124F41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DBEE6-ACE5-4DF4-8ADE-CF65EB29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7499-0485-42A0-AFBE-733BAAE0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8544D-5E24-42B5-A32E-8103852E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9D10D-464A-4A00-BCF7-DAE33780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6502C-8FF6-4D46-9CF9-7A043513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26A0C-AE16-4320-B010-F7226B1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028A1-9005-4797-A827-D3E5A0B3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449E-C1D4-4B82-8201-429BC6D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9D46-AB3C-4F41-979D-C23A69B4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5A61-BE3C-4EEA-B186-C6C7306F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2661A-F7B0-4402-9BD0-65646902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72859-E684-4A3C-8740-73A11657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E0BA-263A-4617-B00D-EA73EAD4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7058-38FD-4921-9F22-4D72A137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9B71-C137-41C5-84FC-F712009E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2020A-5B0D-40A7-AF4D-C9875FF6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7C91F-7FAB-40E8-8517-5D9A7DBE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C336-7990-4BB0-96DD-A64BF40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C22C-A255-4FB6-BA46-F3387BDE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5392-3364-40F3-A893-4CD1B799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05EDC-9090-413E-A7DB-3A39389C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16BE-E78D-400A-9E9C-509E6FE5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6ED4-C556-495C-BE1C-F0D036E7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0ADA-0E1D-4CA8-BCD6-A423E560B132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6686-0B17-4E64-BAE1-4F7DE23E4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BF46-EAF9-4DEE-9B9C-DE70575E1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A39C-2D3E-400E-8C69-E4AEFCE8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C6D6-F394-49B4-950B-AA60F22BD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(Gist of) Nested SHAP 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0650-E537-448E-A27C-A620A7109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3324-3FFE-42A7-BE0D-38D7363B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7576-7090-47E2-83CB-BE616BA7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435" cy="2568822"/>
          </a:xfrm>
        </p:spPr>
        <p:txBody>
          <a:bodyPr/>
          <a:lstStyle/>
          <a:p>
            <a:r>
              <a:rPr lang="en-US" dirty="0"/>
              <a:t>Previously have been working on multivariate data vis in general.</a:t>
            </a:r>
          </a:p>
          <a:p>
            <a:r>
              <a:rPr lang="en-US" dirty="0"/>
              <a:t>Now getting a into a more specific area; multivariate features and interpretation to agnostic black box models</a:t>
            </a:r>
          </a:p>
          <a:p>
            <a:endParaRPr lang="en-US" dirty="0"/>
          </a:p>
          <a:p>
            <a:endParaRPr lang="en-US" b="0" i="0" dirty="0">
              <a:solidFill>
                <a:srgbClr val="2C3E50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2C3E50"/>
              </a:solidFill>
              <a:effectLst/>
              <a:latin typeface="Lato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87E44-6D9E-4815-90B9-3D73AE42B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"/>
          <a:stretch/>
        </p:blipFill>
        <p:spPr>
          <a:xfrm>
            <a:off x="6338657" y="481908"/>
            <a:ext cx="5637320" cy="6163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530D8-4D9B-4C0C-A6C6-C4718E18D707}"/>
              </a:ext>
            </a:extLst>
          </p:cNvPr>
          <p:cNvSpPr txBox="1"/>
          <p:nvPr/>
        </p:nvSpPr>
        <p:spPr>
          <a:xfrm>
            <a:off x="651029" y="5436883"/>
            <a:ext cx="619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2C3E50"/>
                </a:solidFill>
                <a:effectLst/>
                <a:latin typeface="Lato"/>
              </a:rPr>
              <a:t>(top) Wickham, H. &amp; </a:t>
            </a:r>
            <a:r>
              <a:rPr lang="en-US" sz="1400" b="0" i="0" dirty="0" err="1">
                <a:solidFill>
                  <a:srgbClr val="2C3E50"/>
                </a:solidFill>
                <a:effectLst/>
                <a:latin typeface="Lato"/>
              </a:rPr>
              <a:t>Grolemund</a:t>
            </a:r>
            <a:r>
              <a:rPr lang="en-US" sz="1400" b="0" i="0" dirty="0">
                <a:solidFill>
                  <a:srgbClr val="2C3E50"/>
                </a:solidFill>
                <a:effectLst/>
                <a:latin typeface="Lato"/>
              </a:rPr>
              <a:t>, G. (2016). </a:t>
            </a:r>
            <a:r>
              <a:rPr lang="en-US" sz="1400" b="0" i="1" dirty="0">
                <a:solidFill>
                  <a:srgbClr val="2C3E50"/>
                </a:solidFill>
                <a:effectLst/>
                <a:latin typeface="Lato"/>
              </a:rPr>
              <a:t>R for data science</a:t>
            </a:r>
          </a:p>
          <a:p>
            <a:pPr marL="0" indent="0">
              <a:buNone/>
            </a:pPr>
            <a:r>
              <a:rPr lang="pl-PL" sz="1400" b="0" dirty="0">
                <a:solidFill>
                  <a:srgbClr val="2C3E50"/>
                </a:solidFill>
                <a:effectLst/>
                <a:latin typeface="Lato"/>
              </a:rPr>
              <a:t>(bottom) Biecek P. &amp; Burzykowski T. (2020). </a:t>
            </a:r>
            <a:r>
              <a:rPr lang="pl-PL" sz="1400" b="0" i="1" dirty="0">
                <a:solidFill>
                  <a:srgbClr val="2C3E50"/>
                </a:solidFill>
                <a:effectLst/>
                <a:latin typeface="Lato"/>
              </a:rPr>
              <a:t>Explanatory Model Analysis</a:t>
            </a:r>
            <a:endParaRPr lang="en-US" sz="1400" b="0" i="1" dirty="0">
              <a:solidFill>
                <a:srgbClr val="2C3E50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Lato"/>
              </a:rPr>
              <a:t>(Blue overlay) our work in terms of workflow and specificity</a:t>
            </a:r>
            <a:endParaRPr lang="en-US" sz="1400" b="0" dirty="0">
              <a:solidFill>
                <a:srgbClr val="2C3E5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2458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FDD5-72EA-47A8-BF26-0D70381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Attributions &amp;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EF08-D69A-44C7-A551-5D3DF302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Attributions – given arbitrary model, the variable weights at one location, traditionally 1 observation.</a:t>
            </a:r>
            <a:endParaRPr lang="en-US" i="1" dirty="0"/>
          </a:p>
          <a:p>
            <a:pPr lvl="1"/>
            <a:r>
              <a:rPr lang="en-US" dirty="0"/>
              <a:t>There are a number of flavors of Local Attribution: LIME, </a:t>
            </a:r>
            <a:r>
              <a:rPr lang="en-US" dirty="0" err="1"/>
              <a:t>Deep_lift</a:t>
            </a:r>
            <a:r>
              <a:rPr lang="en-US" dirty="0"/>
              <a:t>, SHAP, We’ll be applying SHAP.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B5423-5C8C-4CB1-9424-5B8E8B66F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84" y="3429000"/>
            <a:ext cx="4925632" cy="3060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C7DB5-CD7F-40CD-BE12-9A4A954798FB}"/>
              </a:ext>
            </a:extLst>
          </p:cNvPr>
          <p:cNvSpPr txBox="1"/>
          <p:nvPr/>
        </p:nvSpPr>
        <p:spPr>
          <a:xfrm>
            <a:off x="2927411" y="6463174"/>
            <a:ext cx="633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Ribeiro, M. et. al. (2017). Why Should I Trust You? (“LIME paper”)</a:t>
            </a:r>
          </a:p>
        </p:txBody>
      </p:sp>
    </p:spTree>
    <p:extLst>
      <p:ext uri="{BB962C8B-B14F-4D97-AF65-F5344CB8AC3E}">
        <p14:creationId xmlns:p14="http://schemas.microsoft.com/office/powerpoint/2010/main" val="249466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9F1C-42F7-414C-A6B4-5BF4EC9F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A79-5D7E-47CD-BC91-E94F917B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32" y="1554337"/>
            <a:ext cx="10515600" cy="4351338"/>
          </a:xfrm>
        </p:spPr>
        <p:txBody>
          <a:bodyPr/>
          <a:lstStyle/>
          <a:p>
            <a:r>
              <a:rPr lang="en-US" dirty="0"/>
              <a:t>X, preprocess(</a:t>
            </a:r>
            <a:r>
              <a:rPr lang="en-US" dirty="0" err="1"/>
              <a:t>raw_data</a:t>
            </a:r>
            <a:r>
              <a:rPr lang="en-US" dirty="0"/>
              <a:t>) ## multivariate data [n*p]</a:t>
            </a:r>
          </a:p>
          <a:p>
            <a:r>
              <a:rPr lang="en-US" dirty="0"/>
              <a:t>M, model Y~X, predict Y given data</a:t>
            </a:r>
          </a:p>
          <a:p>
            <a:r>
              <a:rPr lang="en-US" i="1" dirty="0" err="1"/>
              <a:t>SHAP_i</a:t>
            </a:r>
            <a:r>
              <a:rPr lang="en-US" i="1" dirty="0"/>
              <a:t> </a:t>
            </a:r>
            <a:r>
              <a:rPr lang="en-US" dirty="0"/>
              <a:t>= SHAP(M, </a:t>
            </a:r>
            <a:r>
              <a:rPr lang="en-US" dirty="0" err="1"/>
              <a:t>new_observation</a:t>
            </a:r>
            <a:r>
              <a:rPr lang="en-US" dirty="0"/>
              <a:t> = Xi) </a:t>
            </a:r>
          </a:p>
          <a:p>
            <a:pPr lvl="1"/>
            <a:r>
              <a:rPr lang="en-US" dirty="0"/>
              <a:t>[1, p] row weighting of variables as they contribute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F86F97-7FFC-4FDE-9BE2-EF549DD8B13E}"/>
              </a:ext>
            </a:extLst>
          </p:cNvPr>
          <p:cNvGrpSpPr/>
          <p:nvPr/>
        </p:nvGrpSpPr>
        <p:grpSpPr>
          <a:xfrm>
            <a:off x="2230373" y="3766166"/>
            <a:ext cx="7731254" cy="3029690"/>
            <a:chOff x="639743" y="3828310"/>
            <a:chExt cx="7731254" cy="3029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EC77F1-DCD0-4277-B8F5-CADCC3DE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280" y="3828310"/>
              <a:ext cx="3841858" cy="26241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409D65-47E7-4604-8CCE-A3333BCA9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9139" y="3828310"/>
              <a:ext cx="3841858" cy="26603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B890A9-D6E1-4CF8-8D96-D45E10B5FCE8}"/>
                </a:ext>
              </a:extLst>
            </p:cNvPr>
            <p:cNvSpPr txBox="1"/>
            <p:nvPr/>
          </p:nvSpPr>
          <p:spPr>
            <a:xfrm>
              <a:off x="639743" y="6488668"/>
              <a:ext cx="773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Bicek</a:t>
              </a:r>
              <a:r>
                <a:rPr lang="en-US" dirty="0"/>
                <a:t>, P. &amp; </a:t>
              </a:r>
              <a:r>
                <a:rPr lang="en-US" dirty="0" err="1"/>
                <a:t>Burzykowski</a:t>
              </a:r>
              <a:r>
                <a:rPr lang="en-US" dirty="0"/>
                <a:t>, T. (2020). Explanatory Model Analysis (Book)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3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37A8-9A14-4F1D-B449-BC867F3B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over rows: “SHAP data frame”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8500-12D4-4E86-9BE4-CCB69D02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shap_df_of</a:t>
            </a:r>
            <a:r>
              <a:rPr lang="en-US" dirty="0"/>
              <a:t>(X, Model){ ## back to [n, p]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SHAP_df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] &lt;- SHAP(Model, </a:t>
            </a:r>
            <a:r>
              <a:rPr lang="en-US" dirty="0" err="1"/>
              <a:t>X_i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6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C4A-18A8-4078-8BE8-1C5A2068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Palmer Penguins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55A1-4D11-4F99-AE0B-040AB821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Data and </a:t>
            </a:r>
            <a:r>
              <a:rPr lang="en-US" dirty="0" err="1"/>
              <a:t>shap</a:t>
            </a:r>
            <a:r>
              <a:rPr lang="en-US" dirty="0"/>
              <a:t> spaces are [n*p]</a:t>
            </a:r>
          </a:p>
          <a:p>
            <a:r>
              <a:rPr lang="en-US" dirty="0"/>
              <a:t>View a 2D approximation of p-dim space, the Orthonormal Linear Discriminant of the species.</a:t>
            </a:r>
          </a:p>
          <a:p>
            <a:r>
              <a:rPr lang="en-US" dirty="0"/>
              <a:t>Color by the difference in </a:t>
            </a:r>
            <a:r>
              <a:rPr lang="en-US" dirty="0" err="1"/>
              <a:t>Mahalonobis</a:t>
            </a:r>
            <a:r>
              <a:rPr lang="en-US" dirty="0"/>
              <a:t> distances; </a:t>
            </a:r>
            <a:r>
              <a:rPr lang="en-US" dirty="0" err="1"/>
              <a:t>maha</a:t>
            </a:r>
            <a:r>
              <a:rPr lang="en-US" dirty="0"/>
              <a:t>(</a:t>
            </a:r>
            <a:r>
              <a:rPr lang="en-US" dirty="0" err="1"/>
              <a:t>shap</a:t>
            </a:r>
            <a:r>
              <a:rPr lang="en-US" dirty="0"/>
              <a:t>) – </a:t>
            </a:r>
            <a:r>
              <a:rPr lang="en-US" dirty="0" err="1"/>
              <a:t>maha</a:t>
            </a:r>
            <a:r>
              <a:rPr lang="en-US" dirty="0"/>
              <a:t>(data)</a:t>
            </a:r>
          </a:p>
          <a:p>
            <a:pPr lvl="1"/>
            <a:r>
              <a:rPr lang="en-US" dirty="0"/>
              <a:t>blue – more an outlier in data space</a:t>
            </a:r>
          </a:p>
          <a:p>
            <a:pPr lvl="1"/>
            <a:r>
              <a:rPr lang="en-US" dirty="0"/>
              <a:t>grey – a dense member </a:t>
            </a:r>
          </a:p>
          <a:p>
            <a:pPr lvl="1"/>
            <a:r>
              <a:rPr lang="en-US" dirty="0"/>
              <a:t>red – more an outlier in SHAP weight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0F1BD-A058-4DFC-BB47-50585ABA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317" y="0"/>
            <a:ext cx="4744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5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25D8-ADFA-4809-932C-EE39A10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aside, quantifying sensitivity of SHAP </a:t>
            </a:r>
            <a:r>
              <a:rPr lang="en-US" dirty="0" err="1"/>
              <a:t>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8AF0-420E-4BCC-8552-C0F2A436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</a:t>
            </a:r>
            <a:r>
              <a:rPr lang="en-US" dirty="0" err="1"/>
              <a:t>Mahalonobis</a:t>
            </a:r>
            <a:r>
              <a:rPr lang="en-US" dirty="0"/>
              <a:t> distances of data and SHAP spaces</a:t>
            </a:r>
          </a:p>
          <a:p>
            <a:r>
              <a:rPr lang="en-US" dirty="0"/>
              <a:t>Create ordered quantile-quantile plots/data frames</a:t>
            </a:r>
          </a:p>
          <a:p>
            <a:r>
              <a:rPr lang="en-US" dirty="0"/>
              <a:t>Fit a polynomial/exponential model fit, finding the best fit magnitudes of the spaces.</a:t>
            </a:r>
          </a:p>
          <a:p>
            <a:r>
              <a:rPr lang="en-US" dirty="0"/>
              <a:t>Compare the power/exponent of </a:t>
            </a:r>
            <a:r>
              <a:rPr lang="en-US" dirty="0" err="1"/>
              <a:t>shap</a:t>
            </a:r>
            <a:r>
              <a:rPr lang="en-US" dirty="0"/>
              <a:t>- relative to data-space. </a:t>
            </a:r>
          </a:p>
          <a:p>
            <a:endParaRPr lang="en-US" dirty="0"/>
          </a:p>
          <a:p>
            <a:r>
              <a:rPr lang="en-US" dirty="0"/>
              <a:t>Keep in mind the Y is distribution of </a:t>
            </a:r>
            <a:r>
              <a:rPr lang="en-US" dirty="0" err="1"/>
              <a:t>Mahalonobis</a:t>
            </a:r>
            <a:r>
              <a:rPr lang="en-US" dirty="0"/>
              <a:t> distances, a measure of </a:t>
            </a:r>
            <a:r>
              <a:rPr lang="en-US" dirty="0" err="1"/>
              <a:t>outlierness</a:t>
            </a:r>
            <a:r>
              <a:rPr lang="en-US" dirty="0"/>
              <a:t>, this feels like it would probe the sensitivity of data and </a:t>
            </a:r>
            <a:r>
              <a:rPr lang="en-US" dirty="0" err="1"/>
              <a:t>shap</a:t>
            </a:r>
            <a:r>
              <a:rPr lang="en-US" dirty="0"/>
              <a:t> spaces. </a:t>
            </a:r>
          </a:p>
        </p:txBody>
      </p:sp>
    </p:spTree>
    <p:extLst>
      <p:ext uri="{BB962C8B-B14F-4D97-AF65-F5344CB8AC3E}">
        <p14:creationId xmlns:p14="http://schemas.microsoft.com/office/powerpoint/2010/main" val="1724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1540-E97F-46AA-8E67-45BEFC7B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7280-7F24-4332-B839-87754D94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213" y="2506662"/>
            <a:ext cx="10515600" cy="4351338"/>
          </a:xfrm>
        </p:spPr>
        <p:txBody>
          <a:bodyPr/>
          <a:lstStyle/>
          <a:p>
            <a:r>
              <a:rPr lang="en-US" dirty="0"/>
              <a:t>Same dimensions</a:t>
            </a:r>
          </a:p>
          <a:p>
            <a:r>
              <a:rPr lang="en-US" dirty="0"/>
              <a:t>More separable  </a:t>
            </a:r>
          </a:p>
          <a:p>
            <a:r>
              <a:rPr lang="en-US" dirty="0"/>
              <a:t>…</a:t>
            </a:r>
          </a:p>
          <a:p>
            <a:r>
              <a:rPr lang="en-US" strike="sngStrike" dirty="0"/>
              <a:t>Profit?</a:t>
            </a:r>
          </a:p>
          <a:p>
            <a:r>
              <a:rPr lang="en-US" dirty="0"/>
              <a:t>Improved model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9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01AA-EA79-42EE-9636-C271ACB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SHAP performance and tree based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FDF4-778C-4508-8A36-082C7D2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452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(Gist of) Nested SHAP layers</vt:lpstr>
      <vt:lpstr>Context</vt:lpstr>
      <vt:lpstr>Local Attributions &amp; SHAP</vt:lpstr>
      <vt:lpstr>SHAP workflow</vt:lpstr>
      <vt:lpstr>Iterate over rows: “SHAP data frame”</vt:lpstr>
      <vt:lpstr>Example – Palmer Penguins</vt:lpstr>
      <vt:lpstr>An aside, quantifying sensitivity of SHAP obs</vt:lpstr>
      <vt:lpstr>Wait a minute….</vt:lpstr>
      <vt:lpstr>Appendix: SHAP performance and tree based SHAP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Shap_layer_of()</dc:title>
  <dc:creator>Nick Spyrison</dc:creator>
  <cp:lastModifiedBy>Nick Spyrison</cp:lastModifiedBy>
  <cp:revision>13</cp:revision>
  <dcterms:created xsi:type="dcterms:W3CDTF">2021-07-11T02:32:09Z</dcterms:created>
  <dcterms:modified xsi:type="dcterms:W3CDTF">2021-07-11T08:28:55Z</dcterms:modified>
</cp:coreProperties>
</file>