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6" r:id="rId4"/>
    <p:sldId id="271" r:id="rId5"/>
    <p:sldId id="273" r:id="rId6"/>
    <p:sldId id="272" r:id="rId7"/>
    <p:sldId id="268" r:id="rId8"/>
    <p:sldId id="262" r:id="rId9"/>
    <p:sldId id="269" r:id="rId10"/>
    <p:sldId id="261" r:id="rId11"/>
    <p:sldId id="263" r:id="rId12"/>
    <p:sldId id="264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D4"/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2D7F-7080-415A-BA17-D9F66D57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to facilitate EDA and proper PC embedding before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40C4-5EF3-4D5D-B8A8-29DB20A1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>
              <a:buFontTx/>
              <a:buChar char="-"/>
            </a:pPr>
            <a:r>
              <a:rPr lang="en-US" dirty="0"/>
              <a:t>Save run &amp; iteration time</a:t>
            </a:r>
          </a:p>
          <a:p>
            <a:pPr>
              <a:buFontTx/>
              <a:buChar char="-"/>
            </a:pPr>
            <a:r>
              <a:rPr lang="en-US" dirty="0"/>
              <a:t>Improved EDA</a:t>
            </a:r>
          </a:p>
          <a:p>
            <a:pPr marL="0" indent="0">
              <a:buNone/>
            </a:pPr>
            <a:r>
              <a:rPr lang="en-US" dirty="0"/>
              <a:t>- Suggest smarter hyperparameters or altogether bypass some</a:t>
            </a:r>
          </a:p>
          <a:p>
            <a:pPr marL="0" indent="0">
              <a:buNone/>
            </a:pPr>
            <a:r>
              <a:rPr lang="en-US" dirty="0"/>
              <a:t>- Free &amp;Opensource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>
              <a:buFontTx/>
              <a:buChar char="-"/>
            </a:pPr>
            <a:r>
              <a:rPr lang="en-US" dirty="0"/>
              <a:t>Limited flexibility for end user;</a:t>
            </a:r>
          </a:p>
          <a:p>
            <a:pPr marL="0" indent="0">
              <a:buNone/>
            </a:pPr>
            <a:r>
              <a:rPr lang="en-US" dirty="0"/>
              <a:t>can’t handle unexpected cases</a:t>
            </a:r>
          </a:p>
          <a:p>
            <a:pPr>
              <a:buFontTx/>
              <a:buChar char="-"/>
            </a:pPr>
            <a:r>
              <a:rPr lang="en-US" dirty="0"/>
              <a:t>PC output more abstract than orthogonal variable, but going into black box model anyway. Consider </a:t>
            </a:r>
            <a:r>
              <a:rPr lang="en-US" dirty="0" err="1"/>
              <a:t>varible</a:t>
            </a:r>
            <a:r>
              <a:rPr lang="en-US" dirty="0"/>
              <a:t> output as well.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76E10E-C98F-4AA8-A19A-780B4130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785519"/>
            <a:ext cx="11249400" cy="441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47678-8A96-4A6A-A6AA-291564670B8F}"/>
              </a:ext>
            </a:extLst>
          </p:cNvPr>
          <p:cNvSpPr txBox="1"/>
          <p:nvPr/>
        </p:nvSpPr>
        <p:spPr>
          <a:xfrm>
            <a:off x="363984" y="5398948"/>
            <a:ext cx="685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https://r4ds.had.co.nz/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2709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AB4-7B1F-4BDC-A283-DB9862B7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201011"/>
            <a:ext cx="4473605" cy="6011463"/>
          </a:xfrm>
        </p:spPr>
        <p:txBody>
          <a:bodyPr>
            <a:normAutofit/>
          </a:bodyPr>
          <a:lstStyle/>
          <a:p>
            <a:r>
              <a:rPr lang="en-AU" sz="2000" dirty="0"/>
              <a:t>pyramid exists only after working ML model; what about before that.</a:t>
            </a:r>
          </a:p>
          <a:p>
            <a:r>
              <a:rPr lang="en-AU" sz="2000" dirty="0"/>
              <a:t>Running models takes a long time.</a:t>
            </a:r>
          </a:p>
          <a:p>
            <a:r>
              <a:rPr lang="en-AU" sz="2000" dirty="0"/>
              <a:t>Many models use some sort of PCA initialization, but just default to some static number of PCs. </a:t>
            </a:r>
            <a:r>
              <a:rPr lang="en-AU" sz="2000" dirty="0" err="1"/>
              <a:t>Rtsne</a:t>
            </a:r>
            <a:r>
              <a:rPr lang="en-AU" sz="2000" dirty="0"/>
              <a:t> defaults to the first 50</a:t>
            </a:r>
          </a:p>
          <a:p>
            <a:pPr lvl="1"/>
            <a:r>
              <a:rPr lang="en-AU" sz="1600" dirty="0"/>
              <a:t>What is </a:t>
            </a:r>
            <a:r>
              <a:rPr lang="en-AU" sz="1600" dirty="0" err="1"/>
              <a:t>idd</a:t>
            </a:r>
            <a:r>
              <a:rPr lang="en-AU" sz="1600" dirty="0"/>
              <a:t>&lt;50? You miss out on reduced run times </a:t>
            </a:r>
          </a:p>
          <a:p>
            <a:pPr lvl="1"/>
            <a:r>
              <a:rPr lang="en-AU" sz="1600" dirty="0"/>
              <a:t>What if </a:t>
            </a:r>
            <a:r>
              <a:rPr lang="en-AU" sz="1600" dirty="0" err="1"/>
              <a:t>idd</a:t>
            </a:r>
            <a:r>
              <a:rPr lang="en-AU" sz="1600" dirty="0"/>
              <a:t>&gt;50? </a:t>
            </a:r>
          </a:p>
          <a:p>
            <a:r>
              <a:rPr lang="en-AU" sz="2000" dirty="0"/>
              <a:t>{</a:t>
            </a:r>
            <a:r>
              <a:rPr lang="en-AU" sz="2000" dirty="0" err="1"/>
              <a:t>Rdimtools</a:t>
            </a:r>
            <a:r>
              <a:rPr lang="en-AU" sz="2000" dirty="0"/>
              <a:t>} has a suite of 17 `</a:t>
            </a:r>
            <a:r>
              <a:rPr lang="en-AU" sz="2000" dirty="0" err="1"/>
              <a:t>est</a:t>
            </a:r>
            <a:r>
              <a:rPr lang="en-AU" sz="2000" dirty="0"/>
              <a:t>_*` that predict the Intrinsic data dimensionality (</a:t>
            </a:r>
            <a:r>
              <a:rPr lang="en-AU" sz="2000" dirty="0" err="1"/>
              <a:t>idd</a:t>
            </a:r>
            <a:r>
              <a:rPr lang="en-AU" sz="2000" dirty="0"/>
              <a:t>), let’s use these to initialize the dim to start a stepwise tour.</a:t>
            </a:r>
          </a:p>
          <a:p>
            <a:r>
              <a:rPr lang="en-AU" sz="2000" dirty="0"/>
              <a:t>Take this value, create a stepwise tour based on variance explained, in the previously suggested dim.</a:t>
            </a:r>
          </a:p>
          <a:p>
            <a:r>
              <a:rPr lang="en-AU" sz="2000" dirty="0"/>
              <a:t>Start your EDA here.</a:t>
            </a:r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1573-FA46-4D58-AF8D-8AF68BA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9"/>
            <a:ext cx="6716558" cy="6199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7B5F0-0572-4CB2-B7DB-C8142AD65746}"/>
              </a:ext>
            </a:extLst>
          </p:cNvPr>
          <p:cNvSpPr txBox="1"/>
          <p:nvPr/>
        </p:nvSpPr>
        <p:spPr>
          <a:xfrm>
            <a:off x="71021" y="6212474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2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CD7D03-3E03-4376-A94F-1FD0DBDBE2EC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61" y="204489"/>
            <a:ext cx="5944419" cy="2106968"/>
            <a:chOff x="247889" y="239694"/>
            <a:chExt cx="7430529" cy="263371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ABE4249-6DEE-48DC-A27C-76A82A9F7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52"/>
            <a:stretch/>
          </p:blipFill>
          <p:spPr bwMode="auto">
            <a:xfrm>
              <a:off x="247889" y="239694"/>
              <a:ext cx="7430529" cy="263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3B7CC7-F65A-4867-A584-17C7A395454B}"/>
                </a:ext>
              </a:extLst>
            </p:cNvPr>
            <p:cNvSpPr/>
            <p:nvPr/>
          </p:nvSpPr>
          <p:spPr>
            <a:xfrm>
              <a:off x="1418177" y="239694"/>
              <a:ext cx="3615462" cy="1757782"/>
            </a:xfrm>
            <a:prstGeom prst="roundRect">
              <a:avLst/>
            </a:prstGeom>
            <a:solidFill>
              <a:srgbClr val="ACC5DC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B6138-8DA4-43CD-8C20-B6F220001B46}"/>
                </a:ext>
              </a:extLst>
            </p:cNvPr>
            <p:cNvSpPr txBox="1"/>
            <p:nvPr/>
          </p:nvSpPr>
          <p:spPr>
            <a:xfrm>
              <a:off x="1490431" y="239694"/>
              <a:ext cx="2805342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ML EDA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766720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87613" y="6114368"/>
            <a:ext cx="7335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CD7D03-3E03-4376-A94F-1FD0DBDBE2EC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61" y="204489"/>
            <a:ext cx="5944419" cy="2106968"/>
            <a:chOff x="247889" y="239694"/>
            <a:chExt cx="7430529" cy="263371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ABE4249-6DEE-48DC-A27C-76A82A9F7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52"/>
            <a:stretch/>
          </p:blipFill>
          <p:spPr bwMode="auto">
            <a:xfrm>
              <a:off x="247889" y="239694"/>
              <a:ext cx="7430529" cy="263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3B7CC7-F65A-4867-A584-17C7A395454B}"/>
                </a:ext>
              </a:extLst>
            </p:cNvPr>
            <p:cNvSpPr/>
            <p:nvPr/>
          </p:nvSpPr>
          <p:spPr>
            <a:xfrm>
              <a:off x="1418177" y="239694"/>
              <a:ext cx="3615462" cy="1757782"/>
            </a:xfrm>
            <a:prstGeom prst="roundRect">
              <a:avLst/>
            </a:prstGeom>
            <a:solidFill>
              <a:srgbClr val="ACC5DC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B6138-8DA4-43CD-8C20-B6F220001B46}"/>
                </a:ext>
              </a:extLst>
            </p:cNvPr>
            <p:cNvSpPr txBox="1"/>
            <p:nvPr/>
          </p:nvSpPr>
          <p:spPr>
            <a:xfrm>
              <a:off x="1490431" y="239694"/>
              <a:ext cx="2805342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ML EDA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A2CB2B-55EA-4B4B-AEC1-4A2578A78AA9}"/>
              </a:ext>
            </a:extLst>
          </p:cNvPr>
          <p:cNvSpPr txBox="1"/>
          <p:nvPr/>
        </p:nvSpPr>
        <p:spPr>
          <a:xfrm>
            <a:off x="7234023" y="239694"/>
            <a:ext cx="4354586" cy="5478423"/>
          </a:xfrm>
          <a:prstGeom prst="rect">
            <a:avLst/>
          </a:prstGeom>
          <a:noFill/>
          <a:ln w="38100">
            <a:solidFill>
              <a:srgbClr val="5858D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{shiny} app facilitating Machine Learning Exploratory Data Analysis 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Import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Import tidy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Preprocessing options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Explore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the Intrinsic Data Dimensionality (IDD)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Perform PCA, consider the first IDD components in scope.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Look at Ensemble Graphics: outlierness, univariate density, animated linear projections (tours), Non-linear embedding (tSNE, MDS?)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3) Export (WIP)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Processed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Emailed {knitr} document?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4) About (WIP)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Give context &amp; scope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Sources and 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Info icon everywhere giving explanation &amp; defaults and selected values.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Proof of Concept application: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https://ebsmonash.shinyapps.io/ML_EDA__PoC/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D3B72-2475-4282-8576-9A5D0B1B902D}"/>
              </a:ext>
            </a:extLst>
          </p:cNvPr>
          <p:cNvCxnSpPr>
            <a:cxnSpLocks/>
          </p:cNvCxnSpPr>
          <p:nvPr/>
        </p:nvCxnSpPr>
        <p:spPr>
          <a:xfrm flipH="1">
            <a:off x="4971495" y="412819"/>
            <a:ext cx="212910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766720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N. Spyrison &amp; C. Doogan  </a:t>
            </a:r>
          </a:p>
        </p:txBody>
      </p:sp>
    </p:spTree>
    <p:extLst>
      <p:ext uri="{BB962C8B-B14F-4D97-AF65-F5344CB8AC3E}">
        <p14:creationId xmlns:p14="http://schemas.microsoft.com/office/powerpoint/2010/main" val="308066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74B9-0E0D-41A6-931C-02D896F1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8D39-1A92-4387-A187-3FCC881E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89A5-E4D5-4C4B-A4A7-DDAE75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Layout – ML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FDBC-AA56-4A65-8AAA-51664F20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Input data, pre-processing step, summarize, select target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{</a:t>
            </a:r>
            <a:r>
              <a:rPr lang="en-AU" dirty="0" err="1"/>
              <a:t>Rdimtools</a:t>
            </a:r>
            <a:r>
              <a:rPr lang="en-AU" dirty="0"/>
              <a:t>} to estimate the internal data dimensionally, </a:t>
            </a:r>
            <a:r>
              <a:rPr lang="en-AU" dirty="0" err="1"/>
              <a:t>idd</a:t>
            </a:r>
            <a:r>
              <a:rPr lang="en-AU" dirty="0"/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stepwise tour; initialize </a:t>
            </a:r>
            <a:r>
              <a:rPr lang="en-AU" dirty="0" err="1"/>
              <a:t>pca</a:t>
            </a:r>
            <a:r>
              <a:rPr lang="en-AU" dirty="0"/>
              <a:t>/</a:t>
            </a:r>
            <a:r>
              <a:rPr lang="en-AU" dirty="0" err="1"/>
              <a:t>olda</a:t>
            </a:r>
            <a:r>
              <a:rPr lang="en-AU" dirty="0"/>
              <a:t>-space and basis, display at p = </a:t>
            </a:r>
            <a:r>
              <a:rPr lang="en-AU" dirty="0" err="1"/>
              <a:t>idd</a:t>
            </a:r>
            <a:r>
              <a:rPr lang="en-AU" dirty="0"/>
              <a:t>^, as part of ensemble graphics[Unwin, 2018] for EDA before ML.</a:t>
            </a:r>
            <a:endParaRPr lang="en-US" dirty="0"/>
          </a:p>
          <a:p>
            <a:pPr lvl="1"/>
            <a:r>
              <a:rPr lang="en-US" dirty="0"/>
              <a:t>Step wise tour -&gt; local tour/grand tour, </a:t>
            </a:r>
            <a:r>
              <a:rPr lang="en-US" dirty="0" err="1"/>
              <a:t>tsne</a:t>
            </a:r>
            <a:r>
              <a:rPr lang="en-US" dirty="0"/>
              <a:t> or </a:t>
            </a:r>
            <a:r>
              <a:rPr lang="en-US" dirty="0" err="1"/>
              <a:t>umap</a:t>
            </a:r>
            <a:r>
              <a:rPr lang="en-US" dirty="0"/>
              <a:t>, PC density, etc.</a:t>
            </a:r>
          </a:p>
          <a:p>
            <a:pPr lvl="1"/>
            <a:r>
              <a:rPr lang="en-US" dirty="0"/>
              <a:t>Tooltip pointing back to observations in the original data space</a:t>
            </a:r>
          </a:p>
          <a:p>
            <a:pPr lvl="1"/>
            <a:r>
              <a:rPr lang="en-US" dirty="0"/>
              <a:t>Options for occlusion, k2Density, alpha~1/density,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Embedded PC-space</a:t>
            </a:r>
          </a:p>
          <a:p>
            <a:pPr lvl="1"/>
            <a:r>
              <a:rPr lang="en-US" dirty="0"/>
              <a:t>Preprocessed data</a:t>
            </a:r>
          </a:p>
          <a:p>
            <a:pPr lvl="1"/>
            <a:r>
              <a:rPr lang="en-AU" dirty="0"/>
              <a:t>ensemble graphics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16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tSNE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3FBB-EDB0-4DC9-924E-0F031E4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r>
              <a:rPr lang="en-AU" dirty="0"/>
              <a:t>Concern – abstraction from LIME?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F3A-D58D-409E-A737-649EABB5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824"/>
            <a:ext cx="10515600" cy="20806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interpretable model-agnostic explanations (LIME) [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Peltola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2018], is a popular, new technique for examining observations in non-linear models.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lose this interpretability if we embed in PC/OLDA-space upfront?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already use PCA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presumably can map back or otherwise interpret based</a:t>
            </a:r>
          </a:p>
        </p:txBody>
      </p:sp>
      <p:pic>
        <p:nvPicPr>
          <p:cNvPr id="1026" name="Picture 2" descr="LIME: Local Interpretable Model-Agnostic Explanations - C3.ai">
            <a:extLst>
              <a:ext uri="{FF2B5EF4-FFF2-40B4-BE49-F238E27FC236}">
                <a16:creationId xmlns:a16="http://schemas.microsoft.com/office/drawing/2014/main" id="{47A3C383-8303-4118-8D39-4B85F5A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4247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1271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Sketch for stepwise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Layout – ML EDA</vt:lpstr>
      <vt:lpstr>PowerPoint Presentation</vt:lpstr>
      <vt:lpstr>Concern – abstraction from LIME?</vt:lpstr>
      <vt:lpstr>Shiny app to facilitate EDA and proper PC embedding before ML?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41</cp:revision>
  <cp:lastPrinted>2021-02-01T05:52:36Z</cp:lastPrinted>
  <dcterms:created xsi:type="dcterms:W3CDTF">2021-01-14T23:41:57Z</dcterms:created>
  <dcterms:modified xsi:type="dcterms:W3CDTF">2021-02-17T12:36:35Z</dcterms:modified>
</cp:coreProperties>
</file>