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4" r:id="rId2"/>
    <p:sldId id="282" r:id="rId3"/>
    <p:sldId id="279" r:id="rId4"/>
    <p:sldId id="284" r:id="rId5"/>
    <p:sldId id="283" r:id="rId6"/>
    <p:sldId id="278" r:id="rId7"/>
    <p:sldId id="270" r:id="rId8"/>
    <p:sldId id="266" r:id="rId9"/>
    <p:sldId id="273" r:id="rId10"/>
    <p:sldId id="281" r:id="rId11"/>
    <p:sldId id="268" r:id="rId12"/>
    <p:sldId id="262" r:id="rId13"/>
    <p:sldId id="257" r:id="rId14"/>
    <p:sldId id="269" r:id="rId15"/>
    <p:sldId id="263" r:id="rId16"/>
    <p:sldId id="264" r:id="rId1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D4"/>
    <a:srgbClr val="ACC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2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F94A2-838B-4759-A66F-F5175F9F634D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7425E-FFF4-4A57-B9D1-0DE76781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85E5-B256-4F28-B3D5-D68B0A6ED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2CA0E-E907-40D4-8EA9-C44190B31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3226E-1EEF-4DBE-84A0-4D10268E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E9A83-6705-4123-8D48-25F72154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10CC9-E0B1-402C-94EE-2122150C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0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58F7-DD94-4CE2-ADD1-92058768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F7558-A686-42BA-B3DE-7FEFADA56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EDCF5-B997-491A-9978-E27C1970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E8A4E-9B5E-4773-8382-0A87C433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55C9-6DD5-4A61-B3E9-4A57CB50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6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6BEF9-C0E4-44A8-89D7-FC7B18136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BF471-652B-4F7E-98BF-BDBEB8BD6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4DFA6-ACCE-4D8E-8082-46CBCD51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A044C-FD35-412C-B0DB-124E950B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CA531-D486-4E14-98A0-D4A1568F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3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6259-34DB-42B0-8895-2FD015F1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CDDF-B7C5-47AD-9156-4BB67901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1FAE-0F21-4038-BBD4-F04AC19F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C0900-3B13-43C7-8BB8-213FF5E5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1385-25AA-410B-B858-A67D5C31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3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2918-0C4C-43AF-94D5-3360729A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B6BDC-1CBA-47D7-A78E-D5B6C25A8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39622-41E0-4DD2-8439-D43A6052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A7DA-AD3A-4804-A0AA-3675DA5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381B-40FE-4420-93D3-2FF12C32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4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24F8-0650-439E-BDF1-47E74EDF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AF2AE-A074-494A-AF20-1D921225E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57727-C817-4010-99E0-581EDB637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7DD04-B239-4337-A21A-A08E318E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41C7E-79AA-4B26-9E1F-E66292F0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83E96-1CB0-470B-981F-9DB55BF4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6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0F30-31FF-48D3-AEE9-EB66AB36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8A712-4A05-4340-9F42-D0FAF9258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07C31-EC12-43C5-8900-BC714E3C4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1ED88-E289-4A3B-B0E1-48BAFFFCA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24F0C-1768-4E8D-985F-15B0C0176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B46C1-4AB8-4BCD-8566-5E3292E5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B953B-6810-4D2B-95A6-4306AAF9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84CD6-CC71-488D-8132-5E42B4BB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0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F920-9BBD-4323-A07F-6565A275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C68D5-3507-4EFF-B565-48C2FD21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CAEDD-C116-40D2-B0C4-EA379E6D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7CC5A-D8AC-4CA0-B595-F3B86CBC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5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A6A02-D9B7-4D15-88B3-D37D8CEF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7973D-49FD-4A83-8AB2-33568F2C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AEE3B-B4F5-4B02-9902-A408CC65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E643-A460-4534-8AA1-84F252CA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4E2C-1920-4598-B761-06C3CECE0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532DE-EC96-4FFA-AF65-C7393EBEF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DEFF7-8803-4937-AF3A-728DC88F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BD4EB-0781-4728-9CDD-1E3ACE2E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7FEC9-6E5C-493B-9F95-91D2D429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3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6947-B016-4349-BC73-AC49B93D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E55C2-2DD6-4F81-A393-AC1281F9D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B30E-D40B-4F53-B5C6-D2F5ADF9E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8F1EE-0A3B-4CA7-90B6-B7F44784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03403-26DC-4A45-BF91-E7DDBE10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1AEB-984B-4248-8F5F-2FEE1CCB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2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0BB74-42A9-46C8-B6F2-AF5BF35D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A9B95-AE1D-4ADC-BB93-785A8B51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3CF7-C005-4BDE-834D-A7C99C4EE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E133C-D775-44AC-B629-43372F2DE94E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FFF89-0273-4662-9FD1-A60C73B49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D519A-9A6E-4F2C-BAFE-ABA630B0F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9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ardis.fandom.com/wiki/Tree_of_Chee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ma.drwhy.ai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805.10817" TargetMode="External"/><Relationship Id="rId13" Type="http://schemas.openxmlformats.org/officeDocument/2006/relationships/hyperlink" Target="http://ggobi.org/index.html" TargetMode="External"/><Relationship Id="rId3" Type="http://schemas.openxmlformats.org/officeDocument/2006/relationships/hyperlink" Target="https://cs.stanford.edu/people/karpathy/tsnejs/csvdemo.html" TargetMode="External"/><Relationship Id="rId7" Type="http://schemas.openxmlformats.org/officeDocument/2006/relationships/hyperlink" Target="https://nicola17.github.io/tfjs-tsne-demo/https:/ai.googleblog.com/2018/06/realtime-tsne-visualizations-with.html" TargetMode="External"/><Relationship Id="rId12" Type="http://schemas.openxmlformats.org/officeDocument/2006/relationships/hyperlink" Target="https://glueviz.org/" TargetMode="External"/><Relationship Id="rId2" Type="http://schemas.openxmlformats.org/officeDocument/2006/relationships/hyperlink" Target="https://jef.works/blog/2018/04/10/interactive-tsn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stanford.edu/people/karpathy/tsnejs/" TargetMode="External"/><Relationship Id="rId11" Type="http://schemas.openxmlformats.org/officeDocument/2006/relationships/hyperlink" Target="https://www.cytosplore.org/" TargetMode="External"/><Relationship Id="rId5" Type="http://schemas.openxmlformats.org/officeDocument/2006/relationships/hyperlink" Target="https://sirselim.github.io/tSNE_plotting/" TargetMode="External"/><Relationship Id="rId10" Type="http://schemas.openxmlformats.org/officeDocument/2006/relationships/hyperlink" Target="https://bokeh.org/" TargetMode="External"/><Relationship Id="rId4" Type="http://schemas.openxmlformats.org/officeDocument/2006/relationships/hyperlink" Target="https://distill.pub/2016/misread-tsne/" TargetMode="External"/><Relationship Id="rId9" Type="http://schemas.openxmlformats.org/officeDocument/2006/relationships/hyperlink" Target="https://arxiv.org/pdf/2002.06910.pdf" TargetMode="External"/><Relationship Id="rId14" Type="http://schemas.openxmlformats.org/officeDocument/2006/relationships/hyperlink" Target="http://www.theusrus.de/Mondria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ma.drwhy.ai/" TargetMode="External"/><Relationship Id="rId4" Type="http://schemas.openxmlformats.org/officeDocument/2006/relationships/hyperlink" Target="https://r4ds.had.co.nz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ma.drwhy.ai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ema.drwhy.ai/" TargetMode="External"/><Relationship Id="rId4" Type="http://schemas.openxmlformats.org/officeDocument/2006/relationships/hyperlink" Target="https://r4ds.had.co.nz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D611-DE56-469A-883A-9C2F913EF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6056"/>
            <a:ext cx="9144000" cy="4268355"/>
          </a:xfrm>
        </p:spPr>
        <p:txBody>
          <a:bodyPr anchor="t">
            <a:normAutofit/>
          </a:bodyPr>
          <a:lstStyle/>
          <a:p>
            <a:r>
              <a:rPr lang="en-US" sz="3600" dirty="0"/>
              <a:t>Trees of Cheem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BB69D3-9158-4B56-A1BF-A72DDE12B19D}"/>
              </a:ext>
            </a:extLst>
          </p:cNvPr>
          <p:cNvSpPr txBox="1"/>
          <p:nvPr/>
        </p:nvSpPr>
        <p:spPr>
          <a:xfrm>
            <a:off x="0" y="6858000"/>
            <a:ext cx="4722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Font Awesome</a:t>
            </a:r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 class="</a:t>
            </a:r>
            <a:r>
              <a:rPr lang="en-US" dirty="0" err="1"/>
              <a:t>fas</a:t>
            </a:r>
            <a:r>
              <a:rPr lang="en-US" dirty="0"/>
              <a:t> fa-medal"&gt;&lt;/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 class="</a:t>
            </a:r>
            <a:r>
              <a:rPr lang="en-US" dirty="0" err="1"/>
              <a:t>fas</a:t>
            </a:r>
            <a:r>
              <a:rPr lang="en-US" dirty="0"/>
              <a:t> fa-tree"&gt;&lt;/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60D75-CE1A-48CC-B7FA-4BE16AD9E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108" y="706056"/>
            <a:ext cx="695304" cy="80276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0F300E2-9072-4DE4-AB9F-44ADB6D91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471" y="1514475"/>
            <a:ext cx="33337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384108-052D-42E8-9F71-4FCE8349F587}"/>
              </a:ext>
            </a:extLst>
          </p:cNvPr>
          <p:cNvSpPr txBox="1"/>
          <p:nvPr/>
        </p:nvSpPr>
        <p:spPr>
          <a:xfrm>
            <a:off x="4634398" y="3523706"/>
            <a:ext cx="4717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https://tardis.fandom.com/wiki/Tree_of_Cheem</a:t>
            </a:r>
            <a:endParaRPr lang="en-US" dirty="0"/>
          </a:p>
          <a:p>
            <a:r>
              <a:rPr lang="en-US" dirty="0"/>
              <a:t>Dr. Who, Series 1, </a:t>
            </a:r>
          </a:p>
          <a:p>
            <a:r>
              <a:rPr lang="en-US" dirty="0"/>
              <a:t>Episode 2, The End of the World</a:t>
            </a:r>
          </a:p>
        </p:txBody>
      </p:sp>
    </p:spTree>
    <p:extLst>
      <p:ext uri="{BB962C8B-B14F-4D97-AF65-F5344CB8AC3E}">
        <p14:creationId xmlns:p14="http://schemas.microsoft.com/office/powerpoint/2010/main" val="3555931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8AF37-382F-4173-AEC3-1E61FDE72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76" y="-303427"/>
            <a:ext cx="9267825" cy="6810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FDEE01-94A5-40CF-8090-14BEE6C3DD88}"/>
              </a:ext>
            </a:extLst>
          </p:cNvPr>
          <p:cNvSpPr txBox="1"/>
          <p:nvPr/>
        </p:nvSpPr>
        <p:spPr>
          <a:xfrm>
            <a:off x="71021" y="6506948"/>
            <a:ext cx="68535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http://ema.drwhy.ai/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06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89A5-E4D5-4C4B-A4A7-DDAE7591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Layout – ML 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4FDBC-AA56-4A65-8AAA-51664F20C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26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Input data, pre-processing step, summarize, select target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Use {</a:t>
            </a:r>
            <a:r>
              <a:rPr lang="en-AU" dirty="0" err="1"/>
              <a:t>Rdimtools</a:t>
            </a:r>
            <a:r>
              <a:rPr lang="en-AU" dirty="0"/>
              <a:t>} to estimate the internal data dimensionally, </a:t>
            </a:r>
            <a:r>
              <a:rPr lang="en-AU" dirty="0" err="1"/>
              <a:t>idd</a:t>
            </a:r>
            <a:r>
              <a:rPr lang="en-AU" dirty="0"/>
              <a:t>^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Create a stepwise tour; initialize </a:t>
            </a:r>
            <a:r>
              <a:rPr lang="en-AU" dirty="0" err="1"/>
              <a:t>pca</a:t>
            </a:r>
            <a:r>
              <a:rPr lang="en-AU" dirty="0"/>
              <a:t>/</a:t>
            </a:r>
            <a:r>
              <a:rPr lang="en-AU" dirty="0" err="1"/>
              <a:t>olda</a:t>
            </a:r>
            <a:r>
              <a:rPr lang="en-AU" dirty="0"/>
              <a:t>-space and basis, display at p = </a:t>
            </a:r>
            <a:r>
              <a:rPr lang="en-AU" dirty="0" err="1"/>
              <a:t>idd</a:t>
            </a:r>
            <a:r>
              <a:rPr lang="en-AU" dirty="0"/>
              <a:t>^, as part of ensemble graphics[Unwin, 2018] for EDA before ML.</a:t>
            </a:r>
            <a:endParaRPr lang="en-US" dirty="0"/>
          </a:p>
          <a:p>
            <a:pPr lvl="1"/>
            <a:r>
              <a:rPr lang="en-US" dirty="0"/>
              <a:t>Step wise tour -&gt; local tour/grand tour, </a:t>
            </a:r>
            <a:r>
              <a:rPr lang="en-US" dirty="0" err="1"/>
              <a:t>tsne</a:t>
            </a:r>
            <a:r>
              <a:rPr lang="en-US" dirty="0"/>
              <a:t> or </a:t>
            </a:r>
            <a:r>
              <a:rPr lang="en-US" dirty="0" err="1"/>
              <a:t>umap</a:t>
            </a:r>
            <a:r>
              <a:rPr lang="en-US" dirty="0"/>
              <a:t>, PC density, etc.</a:t>
            </a:r>
          </a:p>
          <a:p>
            <a:pPr lvl="1"/>
            <a:r>
              <a:rPr lang="en-US" dirty="0"/>
              <a:t>Tooltip pointing back to observations in the original data space</a:t>
            </a:r>
          </a:p>
          <a:p>
            <a:pPr lvl="1"/>
            <a:r>
              <a:rPr lang="en-US" dirty="0"/>
              <a:t>Options for occlusion, k2Density, alpha~1/density,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Export</a:t>
            </a:r>
          </a:p>
          <a:p>
            <a:pPr lvl="1"/>
            <a:r>
              <a:rPr lang="en-US" dirty="0"/>
              <a:t>Embedded PC-space</a:t>
            </a:r>
          </a:p>
          <a:p>
            <a:pPr lvl="1"/>
            <a:r>
              <a:rPr lang="en-US" dirty="0"/>
              <a:t>Preprocessed data</a:t>
            </a:r>
          </a:p>
          <a:p>
            <a:pPr lvl="1"/>
            <a:r>
              <a:rPr lang="en-AU" dirty="0"/>
              <a:t>ensemble graphics</a:t>
            </a:r>
            <a:endParaRPr lang="en-US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116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5152B4-C78D-4B73-ABC7-FC8626592DA8}"/>
              </a:ext>
            </a:extLst>
          </p:cNvPr>
          <p:cNvSpPr/>
          <p:nvPr/>
        </p:nvSpPr>
        <p:spPr>
          <a:xfrm>
            <a:off x="488272" y="266076"/>
            <a:ext cx="5260759" cy="3162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1) Input (.csv, .</a:t>
            </a:r>
            <a:r>
              <a:rPr lang="en-US" dirty="0" err="1"/>
              <a:t>rds</a:t>
            </a:r>
            <a:r>
              <a:rPr lang="en-US" dirty="0"/>
              <a:t>, .</a:t>
            </a:r>
            <a:r>
              <a:rPr lang="en-US" dirty="0" err="1"/>
              <a:t>rda</a:t>
            </a:r>
            <a:r>
              <a:rPr lang="en-US" dirty="0"/>
              <a:t>)</a:t>
            </a:r>
          </a:p>
          <a:p>
            <a:r>
              <a:rPr lang="en-US" dirty="0"/>
              <a:t>-DT table, see gallery example:</a:t>
            </a:r>
          </a:p>
          <a:p>
            <a:r>
              <a:rPr lang="en-US" dirty="0"/>
              <a:t>--include buttons, </a:t>
            </a:r>
          </a:p>
          <a:p>
            <a:r>
              <a:rPr lang="en-US" dirty="0"/>
              <a:t>--target factor button</a:t>
            </a:r>
          </a:p>
          <a:p>
            <a:r>
              <a:rPr lang="en-US" dirty="0"/>
              <a:t>--summary or head of data</a:t>
            </a:r>
          </a:p>
          <a:p>
            <a:endParaRPr lang="en-US" dirty="0"/>
          </a:p>
          <a:p>
            <a:r>
              <a:rPr lang="en-US" dirty="0"/>
              <a:t>-Force remove NA rows, with message, # and percent% </a:t>
            </a:r>
            <a:r>
              <a:rPr lang="en-US" dirty="0" err="1"/>
              <a:t>obs</a:t>
            </a:r>
            <a:r>
              <a:rPr lang="en-US" dirty="0"/>
              <a:t> removed.</a:t>
            </a:r>
          </a:p>
          <a:p>
            <a:r>
              <a:rPr lang="en-US" dirty="0"/>
              <a:t>-</a:t>
            </a:r>
            <a:r>
              <a:rPr lang="en-US" dirty="0" err="1"/>
              <a:t>scale_sd</a:t>
            </a:r>
            <a:r>
              <a:rPr lang="en-US" dirty="0"/>
              <a:t>(default), scale_10</a:t>
            </a:r>
          </a:p>
          <a:p>
            <a:r>
              <a:rPr lang="en-US" dirty="0"/>
              <a:t>-sphere data 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795ED6-C254-4910-992F-0DA26806B8A9}"/>
              </a:ext>
            </a:extLst>
          </p:cNvPr>
          <p:cNvSpPr/>
          <p:nvPr/>
        </p:nvSpPr>
        <p:spPr>
          <a:xfrm>
            <a:off x="6317202" y="261764"/>
            <a:ext cx="5604769" cy="3345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2) PCA &amp; stepwise tour</a:t>
            </a:r>
          </a:p>
          <a:p>
            <a:r>
              <a:rPr lang="en-US" dirty="0"/>
              <a:t>- Benchmark </a:t>
            </a:r>
            <a:r>
              <a:rPr lang="en-US" dirty="0" err="1"/>
              <a:t>prcomp</a:t>
            </a:r>
            <a:r>
              <a:rPr lang="en-US" dirty="0"/>
              <a:t> and alternative?</a:t>
            </a:r>
          </a:p>
          <a:p>
            <a:r>
              <a:rPr lang="en-US" dirty="0"/>
              <a:t>- Scree plot and scree table</a:t>
            </a:r>
          </a:p>
          <a:p>
            <a:r>
              <a:rPr lang="en-US" dirty="0"/>
              <a:t>- Permuted PC importance? </a:t>
            </a:r>
            <a:r>
              <a:rPr lang="en-US" dirty="0">
                <a:sym typeface="Wingdings" panose="05000000000000000000" pitchFamily="2" charset="2"/>
              </a:rPr>
              <a:t> suggested number of PC (how long of a wait, how many permutations?)</a:t>
            </a:r>
          </a:p>
          <a:p>
            <a:r>
              <a:rPr lang="en-US" dirty="0">
                <a:sym typeface="Wingdings" panose="05000000000000000000" pitchFamily="2" charset="2"/>
              </a:rPr>
              <a:t>- Initial dimensionality for vis with interpretation of %var, and % of dimensionality</a:t>
            </a:r>
          </a:p>
          <a:p>
            <a:r>
              <a:rPr lang="en-US" dirty="0"/>
              <a:t>- Histograms w/ rug?</a:t>
            </a:r>
          </a:p>
          <a:p>
            <a:r>
              <a:rPr lang="en-US" dirty="0"/>
              <a:t>- Stepwise tour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D56B51-F066-473C-9DEC-2D0E4172C87F}"/>
              </a:ext>
            </a:extLst>
          </p:cNvPr>
          <p:cNvSpPr/>
          <p:nvPr/>
        </p:nvSpPr>
        <p:spPr>
          <a:xfrm>
            <a:off x="453501" y="3574695"/>
            <a:ext cx="5295530" cy="1809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3) Vis [in PC space] (all as </a:t>
            </a:r>
            <a:r>
              <a:rPr lang="en-US" dirty="0" err="1"/>
              <a:t>plotly</a:t>
            </a:r>
            <a:r>
              <a:rPr lang="en-US" dirty="0"/>
              <a:t>? Vega?)</a:t>
            </a:r>
          </a:p>
          <a:p>
            <a:r>
              <a:rPr lang="en-US" dirty="0"/>
              <a:t>~This feels like Liminal, make sure to explore that.</a:t>
            </a:r>
          </a:p>
          <a:p>
            <a:endParaRPr lang="en-US" dirty="0"/>
          </a:p>
          <a:p>
            <a:r>
              <a:rPr lang="en-US" dirty="0"/>
              <a:t>Global or local tour?</a:t>
            </a:r>
          </a:p>
          <a:p>
            <a:r>
              <a:rPr lang="en-US" dirty="0"/>
              <a:t>TSNE (force load last? Include hyperparameters)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3F1255-6D88-45B7-9DB9-2A2795AF5636}"/>
              </a:ext>
            </a:extLst>
          </p:cNvPr>
          <p:cNvSpPr/>
          <p:nvPr/>
        </p:nvSpPr>
        <p:spPr>
          <a:xfrm>
            <a:off x="6317201" y="3652913"/>
            <a:ext cx="5604769" cy="2676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4) Output</a:t>
            </a:r>
          </a:p>
          <a:p>
            <a:r>
              <a:rPr lang="en-US" dirty="0"/>
              <a:t>- PC space, (list storing what elements? Output format RDS?)</a:t>
            </a:r>
          </a:p>
          <a:p>
            <a:r>
              <a:rPr lang="en-US" dirty="0"/>
              <a:t>- Some tour offering output to .gif or self-contained HTML. What graphics and res? May be prohibitively hard to host a remote {</a:t>
            </a:r>
            <a:r>
              <a:rPr lang="en-US" dirty="0" err="1"/>
              <a:t>gifsky</a:t>
            </a:r>
            <a:r>
              <a:rPr lang="en-US" dirty="0"/>
              <a:t>} generation</a:t>
            </a:r>
          </a:p>
          <a:p>
            <a:r>
              <a:rPr lang="en-US" dirty="0"/>
              <a:t>- Current Basis? </a:t>
            </a:r>
          </a:p>
          <a:p>
            <a:r>
              <a:rPr lang="en-US" dirty="0"/>
              <a:t>- tSNE with hyperparameters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441307-32F0-4ACE-9898-9183AE91A4E7}"/>
              </a:ext>
            </a:extLst>
          </p:cNvPr>
          <p:cNvSpPr/>
          <p:nvPr/>
        </p:nvSpPr>
        <p:spPr>
          <a:xfrm>
            <a:off x="491232" y="5436085"/>
            <a:ext cx="5257800" cy="1421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5) About</a:t>
            </a:r>
          </a:p>
          <a:p>
            <a:r>
              <a:rPr lang="en-US" dirty="0"/>
              <a:t>- Context and scope</a:t>
            </a:r>
          </a:p>
          <a:p>
            <a:r>
              <a:rPr lang="en-US" dirty="0"/>
              <a:t>- Try to rationalize and explain some of the ideas</a:t>
            </a:r>
          </a:p>
          <a:p>
            <a:r>
              <a:rPr lang="en-US" dirty="0"/>
              <a:t>- Use video?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33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F647056-EC35-48D3-9BEB-63982058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789"/>
          </a:xfrm>
        </p:spPr>
        <p:txBody>
          <a:bodyPr>
            <a:normAutofit/>
          </a:bodyPr>
          <a:lstStyle/>
          <a:p>
            <a:r>
              <a:rPr lang="en-US" sz="2400" dirty="0"/>
              <a:t>Sketch for stepwise tour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2833D-2AEB-4479-9922-72C7D7C515C3}"/>
              </a:ext>
            </a:extLst>
          </p:cNvPr>
          <p:cNvSpPr txBox="1"/>
          <p:nvPr/>
        </p:nvSpPr>
        <p:spPr>
          <a:xfrm>
            <a:off x="336474" y="5454421"/>
            <a:ext cx="11512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Interaction: radially add or remove the next lowest component based on the defined univariate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Purpose: explore the marginal change of adding/removing next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Setup: produce scree table, find all basis removing latest variable. This ensures you go back to exactly where you were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Limitation: the marginal cost/benefit of the variable is contingent on the starting basis.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context of XAI (explainable AI)?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2839DB-7E31-4A38-92B8-76A8DBBC31B6}"/>
              </a:ext>
            </a:extLst>
          </p:cNvPr>
          <p:cNvGrpSpPr/>
          <p:nvPr/>
        </p:nvGrpSpPr>
        <p:grpSpPr>
          <a:xfrm>
            <a:off x="769629" y="941914"/>
            <a:ext cx="10652740" cy="4071049"/>
            <a:chOff x="769630" y="1249939"/>
            <a:chExt cx="10652740" cy="40710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AD641E-AE20-4E4C-ADF7-DA6D31323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9630" y="1471212"/>
              <a:ext cx="5095586" cy="29742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2B3DA51-1BD8-48E4-87EA-77BDFD9885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1334"/>
            <a:stretch/>
          </p:blipFill>
          <p:spPr>
            <a:xfrm>
              <a:off x="5916920" y="1249939"/>
              <a:ext cx="5505450" cy="3416793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511D8F-1A40-472D-A84F-184A0AD409BF}"/>
                </a:ext>
              </a:extLst>
            </p:cNvPr>
            <p:cNvSpPr/>
            <p:nvPr/>
          </p:nvSpPr>
          <p:spPr>
            <a:xfrm>
              <a:off x="1216241" y="4749553"/>
              <a:ext cx="2032986" cy="571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 Remove next variable 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F8593B1-4BE3-45AE-BF1C-C6728C89E7B7}"/>
                </a:ext>
              </a:extLst>
            </p:cNvPr>
            <p:cNvSpPr/>
            <p:nvPr/>
          </p:nvSpPr>
          <p:spPr>
            <a:xfrm>
              <a:off x="3463771" y="4735159"/>
              <a:ext cx="2032986" cy="571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next variable &gt;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4760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3FBB-EDB0-4DC9-924E-0F031E4B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6"/>
            <a:ext cx="10515600" cy="1325563"/>
          </a:xfrm>
        </p:spPr>
        <p:txBody>
          <a:bodyPr/>
          <a:lstStyle/>
          <a:p>
            <a:r>
              <a:rPr lang="en-AU" dirty="0"/>
              <a:t>Concern – abstraction from LIME?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8EF3A-D58D-409E-A737-649EABB5F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4824"/>
            <a:ext cx="10515600" cy="20806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local interpretable model-agnostic explanations (LIME) [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Peltola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2018], is a popular, new technique for examining observations in non-linear models.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 we lose this interpretability if we embed in PC/OLDA-space upfront?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Models already use PCA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presumably can map back or otherwise interpret based</a:t>
            </a:r>
          </a:p>
        </p:txBody>
      </p:sp>
      <p:pic>
        <p:nvPicPr>
          <p:cNvPr id="1026" name="Picture 2" descr="LIME: Local Interpretable Model-Agnostic Explanations - C3.ai">
            <a:extLst>
              <a:ext uri="{FF2B5EF4-FFF2-40B4-BE49-F238E27FC236}">
                <a16:creationId xmlns:a16="http://schemas.microsoft.com/office/drawing/2014/main" id="{47A3C383-8303-4118-8D39-4B85F5A7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242473"/>
            <a:ext cx="4762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286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0418-073B-4C10-948F-E1E952AF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D042-BAA9-4B58-82A6-92A673869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half baked spinifex apps including gallery, DT table.</a:t>
            </a:r>
          </a:p>
          <a:p>
            <a:r>
              <a:rPr lang="en-US" dirty="0"/>
              <a:t>Good use of: </a:t>
            </a:r>
            <a:r>
              <a:rPr lang="en-US" dirty="0" err="1"/>
              <a:t>Shinythemes</a:t>
            </a:r>
            <a:r>
              <a:rPr lang="en-US" dirty="0"/>
              <a:t>, </a:t>
            </a:r>
            <a:r>
              <a:rPr lang="en-US" dirty="0" err="1"/>
              <a:t>shinyJS</a:t>
            </a:r>
            <a:r>
              <a:rPr lang="en-US" dirty="0"/>
              <a:t>, notifications.</a:t>
            </a:r>
          </a:p>
          <a:p>
            <a:r>
              <a:rPr lang="en-US" dirty="0"/>
              <a:t>Plots as </a:t>
            </a:r>
            <a:r>
              <a:rPr lang="en-US" dirty="0" err="1"/>
              <a:t>plotly</a:t>
            </a:r>
            <a:r>
              <a:rPr lang="en-US" dirty="0"/>
              <a:t> </a:t>
            </a:r>
            <a:r>
              <a:rPr lang="en-US" dirty="0" err="1"/>
              <a:t>objs</a:t>
            </a:r>
            <a:r>
              <a:rPr lang="en-US" dirty="0"/>
              <a:t>? Look into Carson S’s UseR2018 workshop.</a:t>
            </a:r>
          </a:p>
          <a:p>
            <a:r>
              <a:rPr lang="en-US" dirty="0"/>
              <a:t>Make sure to review Liminal (errors from main 2 tour options, last push Oct 2020?)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79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D6D2-E472-406B-AB54-6DF1D760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tSNE and multivariate viz </a:t>
            </a:r>
            <a:r>
              <a:rPr lang="en-US" dirty="0" err="1"/>
              <a:t>implementaions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4A87C-FF78-4A4A-875D-7EB1B1B3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Blog, parameterization: </a:t>
            </a:r>
            <a:r>
              <a:rPr lang="en-US" dirty="0">
                <a:hlinkClick r:id="rId2"/>
              </a:rPr>
              <a:t>https://jef.works/blog/2018/04/10/interactive-tsne/</a:t>
            </a:r>
            <a:endParaRPr lang="en-US" dirty="0"/>
          </a:p>
          <a:p>
            <a:r>
              <a:rPr lang="en-US" dirty="0"/>
              <a:t>Blog, vignette: https://www.kaggle.com/maniyar2jaimin/interactive-plotly-guide-to-pca-lda-t-sne</a:t>
            </a:r>
          </a:p>
          <a:p>
            <a:r>
              <a:rPr lang="en-US" dirty="0">
                <a:hlinkClick r:id="rId3"/>
              </a:rPr>
              <a:t>https://cs.stanford.edu/people/karpathy/tsnejs/csvdemo.html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tweets</a:t>
            </a:r>
          </a:p>
          <a:p>
            <a:r>
              <a:rPr lang="en-US" dirty="0">
                <a:hlinkClick r:id="rId4"/>
              </a:rPr>
              <a:t>https://distill.pub/2016/misread-tsne/</a:t>
            </a:r>
            <a:r>
              <a:rPr lang="en-US" dirty="0"/>
              <a:t>]</a:t>
            </a:r>
          </a:p>
          <a:p>
            <a:r>
              <a:rPr lang="en-US" dirty="0">
                <a:hlinkClick r:id="rId5"/>
              </a:rPr>
              <a:t>https://sirselim.github.io/tSNE_plotting/</a:t>
            </a:r>
            <a:endParaRPr lang="en-US" dirty="0"/>
          </a:p>
          <a:p>
            <a:pPr lvl="1"/>
            <a:r>
              <a:rPr lang="en-US" dirty="0"/>
              <a:t>paper: https://github.com/sirselim/immunecell_methylation_paper_data</a:t>
            </a:r>
          </a:p>
          <a:p>
            <a:r>
              <a:rPr lang="en-US" dirty="0">
                <a:hlinkClick r:id="rId6"/>
              </a:rPr>
              <a:t>https://cs.stanford.edu/people/karpathy/tsnejs/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https://nicola17.github.io/tfjs-tsne-demo/</a:t>
            </a:r>
            <a:endParaRPr lang="en-US" dirty="0"/>
          </a:p>
          <a:p>
            <a:pPr lvl="1"/>
            <a:r>
              <a:rPr lang="en-US" dirty="0"/>
              <a:t>Blog: </a:t>
            </a:r>
            <a:r>
              <a:rPr lang="en-US" dirty="0">
                <a:hlinkClick r:id="rId7"/>
              </a:rPr>
              <a:t>https://ai.googleblog.com/2018/06/realtime-tsne-visualizations-with.html</a:t>
            </a:r>
            <a:endParaRPr lang="en-US" dirty="0"/>
          </a:p>
          <a:p>
            <a:pPr lvl="1"/>
            <a:r>
              <a:rPr lang="en-US" dirty="0"/>
              <a:t>Paper: </a:t>
            </a:r>
            <a:r>
              <a:rPr lang="en-US" dirty="0">
                <a:hlinkClick r:id="rId8"/>
              </a:rPr>
              <a:t>https://arxiv.org/abs/1805.10817</a:t>
            </a:r>
            <a:endParaRPr lang="en-US" dirty="0"/>
          </a:p>
          <a:p>
            <a:pPr lvl="1"/>
            <a:r>
              <a:rPr lang="en-US" dirty="0"/>
              <a:t>VIS 2019 pptx</a:t>
            </a:r>
          </a:p>
          <a:p>
            <a:r>
              <a:rPr lang="en-US" dirty="0"/>
              <a:t>Paper: </a:t>
            </a:r>
            <a:r>
              <a:rPr lang="en-US" dirty="0">
                <a:hlinkClick r:id="rId9"/>
              </a:rPr>
              <a:t>https://arxiv.org/pdf/2002.06910.pdf</a:t>
            </a:r>
            <a:endParaRPr lang="en-US" dirty="0"/>
          </a:p>
          <a:p>
            <a:r>
              <a:rPr lang="en-US" dirty="0"/>
              <a:t>Hosting, shiny-like: </a:t>
            </a:r>
            <a:r>
              <a:rPr lang="en-US" dirty="0">
                <a:hlinkClick r:id="rId10"/>
              </a:rPr>
              <a:t>https://bokeh.org/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1"/>
              </a:rPr>
              <a:t>https://www.cytosplore.org/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2"/>
              </a:rPr>
              <a:t>https://glueviz.org/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3"/>
              </a:rPr>
              <a:t>http://ggobi.org/index.html</a:t>
            </a:r>
            <a:endParaRPr lang="en-US" dirty="0"/>
          </a:p>
          <a:p>
            <a:r>
              <a:rPr lang="en-US" dirty="0"/>
              <a:t>ORCA (T. Lumley) </a:t>
            </a:r>
          </a:p>
          <a:p>
            <a:r>
              <a:rPr lang="en-US" dirty="0"/>
              <a:t>Stand alone: </a:t>
            </a:r>
            <a:r>
              <a:rPr lang="en-US" dirty="0">
                <a:hlinkClick r:id="rId14"/>
              </a:rPr>
              <a:t>http://www.theusrus.de/Mondrian/</a:t>
            </a:r>
            <a:r>
              <a:rPr lang="en-US" dirty="0"/>
              <a:t> </a:t>
            </a:r>
          </a:p>
          <a:p>
            <a:r>
              <a:rPr lang="en-US" dirty="0"/>
              <a:t>Liminal: https://github.com/sa-lee/liminal/</a:t>
            </a:r>
          </a:p>
        </p:txBody>
      </p:sp>
    </p:spTree>
    <p:extLst>
      <p:ext uri="{BB962C8B-B14F-4D97-AF65-F5344CB8AC3E}">
        <p14:creationId xmlns:p14="http://schemas.microsoft.com/office/powerpoint/2010/main" val="157378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9DCE83-748C-4047-908E-EDB1D0DDF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366"/>
          <a:stretch/>
        </p:blipFill>
        <p:spPr>
          <a:xfrm>
            <a:off x="626449" y="2598290"/>
            <a:ext cx="4894640" cy="36879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BA4ABE-444F-488B-99BB-AC5D8132E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05" y="232842"/>
            <a:ext cx="5906821" cy="232071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3B7CC7-F65A-4867-A584-17C7A395454B}"/>
              </a:ext>
            </a:extLst>
          </p:cNvPr>
          <p:cNvSpPr/>
          <p:nvPr/>
        </p:nvSpPr>
        <p:spPr>
          <a:xfrm>
            <a:off x="1690110" y="57851"/>
            <a:ext cx="2892368" cy="4402181"/>
          </a:xfrm>
          <a:prstGeom prst="roundRect">
            <a:avLst/>
          </a:prstGeom>
          <a:solidFill>
            <a:srgbClr val="ACC5DC">
              <a:alpha val="25098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B6138-8DA4-43CD-8C20-B6F220001B46}"/>
              </a:ext>
            </a:extLst>
          </p:cNvPr>
          <p:cNvSpPr txBox="1"/>
          <p:nvPr/>
        </p:nvSpPr>
        <p:spPr>
          <a:xfrm>
            <a:off x="2004385" y="62550"/>
            <a:ext cx="2244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Trees of Cheem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CBA924-5CB5-40EB-AB4C-B75E0503B50A}"/>
              </a:ext>
            </a:extLst>
          </p:cNvPr>
          <p:cNvSpPr txBox="1"/>
          <p:nvPr/>
        </p:nvSpPr>
        <p:spPr>
          <a:xfrm>
            <a:off x="1012661" y="6142419"/>
            <a:ext cx="73358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(top) Wickham, H., &amp; Grolemund, G. (2016). 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for data science. 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https://r4ds.had.co.nz/</a:t>
            </a:r>
            <a:endParaRPr lang="en-US" sz="1350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(bottom) 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http://ema.drwhy.ai/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(blue) proposed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52CB80-9829-4196-976A-7708C5ACFDC5}"/>
              </a:ext>
            </a:extLst>
          </p:cNvPr>
          <p:cNvCxnSpPr>
            <a:cxnSpLocks/>
          </p:cNvCxnSpPr>
          <p:nvPr/>
        </p:nvCxnSpPr>
        <p:spPr>
          <a:xfrm flipH="1">
            <a:off x="3769611" y="2295337"/>
            <a:ext cx="1" cy="40340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330CDC-C7FD-480A-9958-4406BD0884FF}"/>
              </a:ext>
            </a:extLst>
          </p:cNvPr>
          <p:cNvSpPr txBox="1"/>
          <p:nvPr/>
        </p:nvSpPr>
        <p:spPr>
          <a:xfrm>
            <a:off x="3256231" y="2039452"/>
            <a:ext cx="1131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(Tree based)</a:t>
            </a:r>
          </a:p>
        </p:txBody>
      </p:sp>
    </p:spTree>
    <p:extLst>
      <p:ext uri="{BB962C8B-B14F-4D97-AF65-F5344CB8AC3E}">
        <p14:creationId xmlns:p14="http://schemas.microsoft.com/office/powerpoint/2010/main" val="72113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FF3C-4B9D-4CC7-A87E-02EAA029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br>
              <a:rPr lang="en-US" dirty="0"/>
            </a:br>
            <a:r>
              <a:rPr lang="en-US" sz="2400" dirty="0"/>
              <a:t>suppose data, </a:t>
            </a:r>
            <a:r>
              <a:rPr lang="en-US" sz="2400" b="1" i="1" dirty="0"/>
              <a:t>X</a:t>
            </a:r>
            <a:r>
              <a:rPr lang="en-US" sz="2400" i="1" dirty="0"/>
              <a:t>[</a:t>
            </a:r>
            <a:r>
              <a:rPr lang="en-US" sz="2400" i="1" dirty="0" err="1"/>
              <a:t>n,p</a:t>
            </a:r>
            <a:r>
              <a:rPr lang="en-US" sz="2400" i="1" dirty="0"/>
              <a:t>]</a:t>
            </a:r>
            <a:r>
              <a:rPr lang="en-US" sz="2400" dirty="0"/>
              <a:t>, ~ </a:t>
            </a:r>
            <a:r>
              <a:rPr lang="en-US" sz="2400" i="1" dirty="0"/>
              <a:t>p &gt; 20, n &gt; 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E19D-DDE5-4487-B9F8-B25CF314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sz="2400" dirty="0"/>
              <a:t>Typical multivariate EDA, via tours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Transform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Apply PCA, </a:t>
            </a:r>
            <a:br>
              <a:rPr lang="en-US" sz="2400" dirty="0"/>
            </a:br>
            <a:r>
              <a:rPr lang="en-US" sz="2400" dirty="0"/>
              <a:t>embed first </a:t>
            </a:r>
            <a:r>
              <a:rPr lang="en-US" sz="2400" i="1" dirty="0"/>
              <a:t>q</a:t>
            </a:r>
            <a:r>
              <a:rPr lang="en-US" sz="2400" dirty="0"/>
              <a:t> PC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Tour </a:t>
            </a:r>
            <a:r>
              <a:rPr lang="en-US" sz="2400" i="1" dirty="0"/>
              <a:t>q</a:t>
            </a:r>
            <a:r>
              <a:rPr lang="en-US" sz="2400" dirty="0"/>
              <a:t>-space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M</a:t>
            </a:r>
            <a:r>
              <a:rPr lang="en-US" sz="2400" dirty="0"/>
              <a:t>EDA</a:t>
            </a:r>
            <a:r>
              <a:rPr lang="en-US" sz="2400" dirty="0">
                <a:solidFill>
                  <a:srgbClr val="0070C0"/>
                </a:solidFill>
              </a:rPr>
              <a:t>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Transform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PCA &amp; embed, suggesting </a:t>
            </a:r>
            <a:r>
              <a:rPr lang="en-US" sz="2400" i="1" dirty="0">
                <a:solidFill>
                  <a:srgbClr val="0070C0"/>
                </a:solidFill>
              </a:rPr>
              <a:t>q</a:t>
            </a:r>
            <a:r>
              <a:rPr lang="en-US" sz="2400" dirty="0">
                <a:solidFill>
                  <a:srgbClr val="0070C0"/>
                </a:solidFill>
              </a:rPr>
              <a:t> dim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Explore tours and </a:t>
            </a:r>
            <a:r>
              <a:rPr lang="en-US" sz="2400" dirty="0" err="1">
                <a:solidFill>
                  <a:srgbClr val="0070C0"/>
                </a:solidFill>
              </a:rPr>
              <a:t>tSNE</a:t>
            </a:r>
            <a:r>
              <a:rPr lang="en-US" sz="2400" dirty="0">
                <a:solidFill>
                  <a:srgbClr val="0070C0"/>
                </a:solidFill>
              </a:rPr>
              <a:t> while varying q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Trees of Cheem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Transform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Apply, PCA/OLDA; p-dim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Fit tree based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Use Perm Imp &amp; SHAP to suggest q dim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Explore tours and </a:t>
            </a:r>
            <a:r>
              <a:rPr lang="en-US" sz="2400" dirty="0" err="1">
                <a:solidFill>
                  <a:srgbClr val="0070C0"/>
                </a:solidFill>
              </a:rPr>
              <a:t>tSNE</a:t>
            </a:r>
            <a:r>
              <a:rPr lang="en-US" sz="2400" dirty="0">
                <a:solidFill>
                  <a:srgbClr val="0070C0"/>
                </a:solidFill>
              </a:rPr>
              <a:t> while varying q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4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4E3D-0B8C-4500-90DB-CF0BD402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4984A2-98DB-42A2-8FF6-155E1B919FFF}"/>
              </a:ext>
            </a:extLst>
          </p:cNvPr>
          <p:cNvSpPr/>
          <p:nvPr/>
        </p:nvSpPr>
        <p:spPr>
          <a:xfrm>
            <a:off x="671803" y="2155371"/>
            <a:ext cx="5551714" cy="3452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basis_cheem</a:t>
            </a:r>
            <a:r>
              <a:rPr lang="en-US" dirty="0"/>
              <a:t>(*){</a:t>
            </a:r>
          </a:p>
          <a:p>
            <a:r>
              <a:rPr lang="en-US" dirty="0"/>
              <a:t>  rf &lt;- </a:t>
            </a:r>
            <a:r>
              <a:rPr lang="en-US" dirty="0" err="1"/>
              <a:t>randomForest</a:t>
            </a:r>
            <a:r>
              <a:rPr lang="en-US" dirty="0"/>
              <a:t>::</a:t>
            </a:r>
            <a:r>
              <a:rPr lang="en-US" dirty="0" err="1"/>
              <a:t>randomForest</a:t>
            </a:r>
            <a:r>
              <a:rPr lang="en-US" dirty="0"/>
              <a:t>()</a:t>
            </a:r>
          </a:p>
          <a:p>
            <a:r>
              <a:rPr lang="en-US" dirty="0"/>
              <a:t>  ex &lt;- DALEX::explain()</a:t>
            </a:r>
          </a:p>
          <a:p>
            <a:r>
              <a:rPr lang="en-US" dirty="0"/>
              <a:t>  parts &lt;- DALEX::</a:t>
            </a:r>
            <a:r>
              <a:rPr lang="en-US" dirty="0" err="1"/>
              <a:t>predict_parts</a:t>
            </a:r>
            <a:r>
              <a:rPr lang="en-US" dirty="0"/>
              <a:t>()</a:t>
            </a:r>
          </a:p>
          <a:p>
            <a:r>
              <a:rPr lang="en-US" dirty="0"/>
              <a:t>  </a:t>
            </a:r>
            <a:r>
              <a:rPr lang="en-US" dirty="0" err="1"/>
              <a:t>local_attr</a:t>
            </a:r>
            <a:r>
              <a:rPr lang="en-US" dirty="0"/>
              <a:t> &lt;- f(parts) | [px1] </a:t>
            </a:r>
          </a:p>
          <a:p>
            <a:r>
              <a:rPr lang="en-US" dirty="0"/>
              <a:t>  bas &lt;- </a:t>
            </a:r>
            <a:r>
              <a:rPr lang="en-US" dirty="0" err="1"/>
              <a:t>basis_func</a:t>
            </a:r>
            <a:r>
              <a:rPr lang="en-US" dirty="0"/>
              <a:t>() | [</a:t>
            </a:r>
            <a:r>
              <a:rPr lang="en-US" dirty="0" err="1"/>
              <a:t>pxd</a:t>
            </a:r>
            <a:r>
              <a:rPr lang="en-US" dirty="0"/>
              <a:t>] </a:t>
            </a:r>
          </a:p>
          <a:p>
            <a:endParaRPr lang="en-US" dirty="0"/>
          </a:p>
          <a:p>
            <a:r>
              <a:rPr lang="en-US" dirty="0"/>
              <a:t>  basis &lt;- orthonormalize(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local_attr</a:t>
            </a:r>
            <a:r>
              <a:rPr lang="en-US" dirty="0"/>
              <a:t> , bas))  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58048B-B4DB-439C-BE63-CD4DCE03F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423" y="2179721"/>
            <a:ext cx="4920377" cy="2498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view_cheem</a:t>
            </a:r>
            <a:r>
              <a:rPr lang="en-US" sz="1800" dirty="0"/>
              <a:t>(</a:t>
            </a:r>
            <a:r>
              <a:rPr lang="en-US" sz="1800" dirty="0" err="1"/>
              <a:t>cheem_basis</a:t>
            </a:r>
            <a:r>
              <a:rPr lang="en-US" sz="1800" dirty="0"/>
              <a:t>){</a:t>
            </a:r>
          </a:p>
          <a:p>
            <a:pPr marL="0" indent="0">
              <a:buNone/>
            </a:pPr>
            <a:r>
              <a:rPr lang="en-US" sz="1800" dirty="0"/>
              <a:t>  gg &lt;- spinifex::</a:t>
            </a:r>
            <a:r>
              <a:rPr lang="en-US" sz="1800" dirty="0" err="1"/>
              <a:t>view_frame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  gg + </a:t>
            </a:r>
            <a:r>
              <a:rPr lang="en-US" sz="1800" dirty="0" err="1"/>
              <a:t>plot.parts</a:t>
            </a:r>
            <a:r>
              <a:rPr lang="en-US" sz="1800" dirty="0"/>
              <a:t>(parts)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525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F67D-66D3-4CF5-8844-E5B97128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Cheem tours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9F5D-2D95-41D7-A0F5-7D116621D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633"/>
            <a:ext cx="10515600" cy="4351338"/>
          </a:xfrm>
        </p:spPr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u="sng" dirty="0"/>
              <a:t>Variant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Input: processed data, class, new observation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SHAP -- Explain(RF mod, new </a:t>
            </a:r>
            <a:r>
              <a:rPr lang="en-US" sz="2900" dirty="0" err="1"/>
              <a:t>obs</a:t>
            </a:r>
            <a:r>
              <a:rPr lang="en-US" sz="29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Basis=orthonormalize([normalize(</a:t>
            </a:r>
            <a:r>
              <a:rPr lang="en-US" sz="2900" dirty="0" err="1"/>
              <a:t>shap</a:t>
            </a:r>
            <a:r>
              <a:rPr lang="en-US" sz="2900" dirty="0"/>
              <a:t>) | OLDA[first d-1 column])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Freeze the first column, SHAP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Output: Grand tour on frozen matrix (</a:t>
            </a:r>
            <a:r>
              <a:rPr lang="en-US" sz="2900" dirty="0" err="1"/>
              <a:t>shap</a:t>
            </a:r>
            <a:r>
              <a:rPr lang="en-US" sz="2900" dirty="0"/>
              <a:t> values cannot change, while we wander from OLDA component 1)</a:t>
            </a:r>
          </a:p>
          <a:p>
            <a:r>
              <a:rPr lang="en-US" sz="2900" dirty="0"/>
              <a:t>Feels arbitrary to tack on OLDA component, but may be interesting or boring to only tour on 1 </a:t>
            </a:r>
            <a:r>
              <a:rPr lang="en-US" sz="2900" dirty="0" err="1"/>
              <a:t>disp</a:t>
            </a:r>
            <a:r>
              <a:rPr lang="en-US" sz="2900" dirty="0"/>
              <a:t> dim.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Variant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Input: processed data, class, new observation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Convert to OLDA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SHAP -- Explain(RF mod(</a:t>
            </a:r>
            <a:r>
              <a:rPr lang="en-US" i="1" dirty="0"/>
              <a:t>OLDA</a:t>
            </a:r>
            <a:r>
              <a:rPr lang="en-US" dirty="0"/>
              <a:t>), new </a:t>
            </a:r>
            <a:r>
              <a:rPr lang="en-US" dirty="0" err="1"/>
              <a:t>obs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Basis = OLDA components as selected by SHAP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Tour normally  (local)</a:t>
            </a:r>
          </a:p>
          <a:p>
            <a:r>
              <a:rPr lang="en-US" dirty="0"/>
              <a:t>May be a better way to produce basis/single linear projection to explain SHAP, but will quickly wander away.</a:t>
            </a:r>
          </a:p>
        </p:txBody>
      </p:sp>
    </p:spTree>
    <p:extLst>
      <p:ext uri="{BB962C8B-B14F-4D97-AF65-F5344CB8AC3E}">
        <p14:creationId xmlns:p14="http://schemas.microsoft.com/office/powerpoint/2010/main" val="10446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027-6605-438D-B11D-FAC06885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slides after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1DAB-BCC6-479C-986D-8D656137C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5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147678-8A96-4A6A-A6AA-291564670B8F}"/>
              </a:ext>
            </a:extLst>
          </p:cNvPr>
          <p:cNvSpPr txBox="1"/>
          <p:nvPr/>
        </p:nvSpPr>
        <p:spPr>
          <a:xfrm>
            <a:off x="384304" y="5398948"/>
            <a:ext cx="68535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Wickham, H., &amp; Grolemund, G. (2016). 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for data science. 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https://r4ds.had.co.nz/</a:t>
            </a:r>
            <a:endParaRPr lang="en-US" sz="1350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350" i="1" dirty="0">
                <a:solidFill>
                  <a:srgbClr val="222222"/>
                </a:solidFill>
                <a:latin typeface="Arial" panose="020B0604020202020204" pitchFamily="34" charset="0"/>
              </a:rPr>
              <a:t>    counter clockwise arrows added.</a:t>
            </a:r>
            <a:endParaRPr lang="en-US" sz="13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98255D-5827-4356-B1B4-798A4EBFC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4" y="625308"/>
            <a:ext cx="11565274" cy="454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9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5AB4-7B1F-4BDC-A283-DB9862B7F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2" y="201011"/>
            <a:ext cx="4473605" cy="6011463"/>
          </a:xfrm>
        </p:spPr>
        <p:txBody>
          <a:bodyPr>
            <a:normAutofit/>
          </a:bodyPr>
          <a:lstStyle/>
          <a:p>
            <a:r>
              <a:rPr lang="en-AU" sz="2000" dirty="0"/>
              <a:t>pyramid exists only after working ML model; what about before that.</a:t>
            </a:r>
          </a:p>
          <a:p>
            <a:r>
              <a:rPr lang="en-AU" sz="2000" dirty="0"/>
              <a:t>Running models takes a long time.</a:t>
            </a:r>
          </a:p>
          <a:p>
            <a:r>
              <a:rPr lang="en-AU" sz="2000" dirty="0"/>
              <a:t>Many models use some sort of PCA initialization, but just default to some static number of PCs. </a:t>
            </a:r>
            <a:r>
              <a:rPr lang="en-AU" sz="2000" dirty="0" err="1"/>
              <a:t>Rtsne</a:t>
            </a:r>
            <a:r>
              <a:rPr lang="en-AU" sz="2000" dirty="0"/>
              <a:t> defaults to the first 50</a:t>
            </a:r>
          </a:p>
          <a:p>
            <a:pPr lvl="1"/>
            <a:r>
              <a:rPr lang="en-AU" sz="1600" dirty="0"/>
              <a:t>What is </a:t>
            </a:r>
            <a:r>
              <a:rPr lang="en-AU" sz="1600" dirty="0" err="1"/>
              <a:t>idd</a:t>
            </a:r>
            <a:r>
              <a:rPr lang="en-AU" sz="1600" dirty="0"/>
              <a:t>&lt;50? You miss out on reduced run times </a:t>
            </a:r>
          </a:p>
          <a:p>
            <a:pPr lvl="1"/>
            <a:r>
              <a:rPr lang="en-AU" sz="1600" dirty="0"/>
              <a:t>What if </a:t>
            </a:r>
            <a:r>
              <a:rPr lang="en-AU" sz="1600" dirty="0" err="1"/>
              <a:t>idd</a:t>
            </a:r>
            <a:r>
              <a:rPr lang="en-AU" sz="1600" dirty="0"/>
              <a:t>&gt;50? </a:t>
            </a:r>
          </a:p>
          <a:p>
            <a:r>
              <a:rPr lang="en-AU" sz="2000" dirty="0"/>
              <a:t>{</a:t>
            </a:r>
            <a:r>
              <a:rPr lang="en-AU" sz="2000" dirty="0" err="1"/>
              <a:t>Rdimtools</a:t>
            </a:r>
            <a:r>
              <a:rPr lang="en-AU" sz="2000" dirty="0"/>
              <a:t>} has a suite of 17 `</a:t>
            </a:r>
            <a:r>
              <a:rPr lang="en-AU" sz="2000" dirty="0" err="1"/>
              <a:t>est</a:t>
            </a:r>
            <a:r>
              <a:rPr lang="en-AU" sz="2000" dirty="0"/>
              <a:t>_*` that predict the Intrinsic data dimensionality (</a:t>
            </a:r>
            <a:r>
              <a:rPr lang="en-AU" sz="2000" dirty="0" err="1"/>
              <a:t>idd</a:t>
            </a:r>
            <a:r>
              <a:rPr lang="en-AU" sz="2000" dirty="0"/>
              <a:t>), let’s use these to initialize the dim to start a stepwise tour.</a:t>
            </a:r>
          </a:p>
          <a:p>
            <a:r>
              <a:rPr lang="en-AU" sz="2000" dirty="0"/>
              <a:t>Take this value, create a stepwise tour based on variance explained, in the previously suggested dim.</a:t>
            </a:r>
          </a:p>
          <a:p>
            <a:r>
              <a:rPr lang="en-AU" sz="2000" dirty="0"/>
              <a:t>Start your EDA here.</a:t>
            </a:r>
          </a:p>
          <a:p>
            <a:endParaRPr lang="en-A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C1573-FA46-4D58-AF8D-8AF68BAF0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238"/>
            <a:ext cx="6718041" cy="62006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7B5F0-0572-4CB2-B7DB-C8142AD65746}"/>
              </a:ext>
            </a:extLst>
          </p:cNvPr>
          <p:cNvSpPr txBox="1"/>
          <p:nvPr/>
        </p:nvSpPr>
        <p:spPr>
          <a:xfrm>
            <a:off x="71021" y="6506948"/>
            <a:ext cx="68535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http://ema.drwhy.ai/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2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ABE4249-6DEE-48DC-A27C-76A82A9F7D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2"/>
          <a:stretch/>
        </p:blipFill>
        <p:spPr bwMode="auto">
          <a:xfrm>
            <a:off x="1012661" y="204490"/>
            <a:ext cx="5944419" cy="210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3B7CC7-F65A-4867-A584-17C7A395454B}"/>
              </a:ext>
            </a:extLst>
          </p:cNvPr>
          <p:cNvSpPr/>
          <p:nvPr/>
        </p:nvSpPr>
        <p:spPr>
          <a:xfrm>
            <a:off x="1951111" y="138800"/>
            <a:ext cx="2892368" cy="1393899"/>
          </a:xfrm>
          <a:prstGeom prst="roundRect">
            <a:avLst/>
          </a:prstGeom>
          <a:solidFill>
            <a:srgbClr val="ACC5DC">
              <a:alpha val="25098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B6138-8DA4-43CD-8C20-B6F220001B46}"/>
              </a:ext>
            </a:extLst>
          </p:cNvPr>
          <p:cNvSpPr txBox="1"/>
          <p:nvPr/>
        </p:nvSpPr>
        <p:spPr>
          <a:xfrm>
            <a:off x="2014158" y="110844"/>
            <a:ext cx="2244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ML EDA, M</a:t>
            </a:r>
            <a:r>
              <a:rPr lang="en-US" sz="2000" dirty="0"/>
              <a:t>EDA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EA030A-C448-4975-BF90-6D76495B02E3}"/>
              </a:ext>
            </a:extLst>
          </p:cNvPr>
          <p:cNvGrpSpPr/>
          <p:nvPr/>
        </p:nvGrpSpPr>
        <p:grpSpPr>
          <a:xfrm>
            <a:off x="1350024" y="2139329"/>
            <a:ext cx="4894640" cy="3975039"/>
            <a:chOff x="1471444" y="2634448"/>
            <a:chExt cx="4894640" cy="39750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9DCE83-748C-4047-908E-EDB1D0DDF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8366"/>
            <a:stretch/>
          </p:blipFill>
          <p:spPr>
            <a:xfrm>
              <a:off x="1471444" y="2921554"/>
              <a:ext cx="4894640" cy="3687933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952CB80-9829-4196-976A-7708C5ACFDC5}"/>
                </a:ext>
              </a:extLst>
            </p:cNvPr>
            <p:cNvCxnSpPr>
              <a:cxnSpLocks/>
            </p:cNvCxnSpPr>
            <p:nvPr/>
          </p:nvCxnSpPr>
          <p:spPr>
            <a:xfrm>
              <a:off x="3963154" y="2634448"/>
              <a:ext cx="0" cy="37952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3CBA924-5CB5-40EB-AB4C-B75E0503B50A}"/>
              </a:ext>
            </a:extLst>
          </p:cNvPr>
          <p:cNvSpPr txBox="1"/>
          <p:nvPr/>
        </p:nvSpPr>
        <p:spPr>
          <a:xfrm>
            <a:off x="1012661" y="6142419"/>
            <a:ext cx="73358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(top) Wickham, H., &amp; Grolemund, G. (2016). 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for data science. 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https://r4ds.had.co.nz/</a:t>
            </a:r>
            <a:endParaRPr lang="en-US" sz="1350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(bottom) 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http://ema.drwhy.ai/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(blue) proposed, Spyrison, N. &amp; Doogan, C.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2CD4A9-70CA-4856-8B8A-0C6DF65964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1225" y="3333750"/>
            <a:ext cx="209550" cy="19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E712AF-ABD9-40E4-A124-77A0C86C9C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72" y="3352793"/>
            <a:ext cx="167655" cy="1524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799A3F-58EF-4E02-8FD6-F95A926468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7552">
            <a:off x="3530837" y="1986916"/>
            <a:ext cx="167655" cy="1524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0941D4-8129-472B-823F-78B7A0B64B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66511">
            <a:off x="4394437" y="852802"/>
            <a:ext cx="167655" cy="1524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7B1433-63F6-42FA-8C18-281ADC5AD1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43194">
            <a:off x="2856639" y="1068624"/>
            <a:ext cx="167655" cy="1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6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1508</Words>
  <Application>Microsoft Office PowerPoint</Application>
  <PresentationFormat>Widescreen</PresentationFormat>
  <Paragraphs>163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Trees of Cheem</vt:lpstr>
      <vt:lpstr>PowerPoint Presentation</vt:lpstr>
      <vt:lpstr>Workflow suppose data, X[n,p], ~ p &gt; 20, n &gt; p </vt:lpstr>
      <vt:lpstr>PowerPoint Presentation</vt:lpstr>
      <vt:lpstr>Cheem tours</vt:lpstr>
      <vt:lpstr>Appendix slides after</vt:lpstr>
      <vt:lpstr>PowerPoint Presentation</vt:lpstr>
      <vt:lpstr>PowerPoint Presentation</vt:lpstr>
      <vt:lpstr>PowerPoint Presentation</vt:lpstr>
      <vt:lpstr>PowerPoint Presentation</vt:lpstr>
      <vt:lpstr>Layout – ML EDA</vt:lpstr>
      <vt:lpstr>PowerPoint Presentation</vt:lpstr>
      <vt:lpstr>Sketch for stepwise tour</vt:lpstr>
      <vt:lpstr>Concern – abstraction from LIME?</vt:lpstr>
      <vt:lpstr>Notes</vt:lpstr>
      <vt:lpstr>tSNE and multivariate viz implementaions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Spyrison</dc:creator>
  <cp:lastModifiedBy>Nick Spyrison</cp:lastModifiedBy>
  <cp:revision>76</cp:revision>
  <cp:lastPrinted>2021-02-01T05:52:36Z</cp:lastPrinted>
  <dcterms:created xsi:type="dcterms:W3CDTF">2021-01-14T23:41:57Z</dcterms:created>
  <dcterms:modified xsi:type="dcterms:W3CDTF">2021-04-27T06:28:43Z</dcterms:modified>
</cp:coreProperties>
</file>