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82" r:id="rId3"/>
    <p:sldId id="279" r:id="rId4"/>
    <p:sldId id="284" r:id="rId5"/>
    <p:sldId id="283" r:id="rId6"/>
    <p:sldId id="278" r:id="rId7"/>
    <p:sldId id="270" r:id="rId8"/>
    <p:sldId id="266" r:id="rId9"/>
    <p:sldId id="273" r:id="rId10"/>
    <p:sldId id="281" r:id="rId11"/>
    <p:sldId id="268" r:id="rId12"/>
    <p:sldId id="262" r:id="rId13"/>
    <p:sldId id="257" r:id="rId14"/>
    <p:sldId id="269" r:id="rId15"/>
    <p:sldId id="263" r:id="rId16"/>
    <p:sldId id="26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rdis.fandom.com/wiki/Tree_of_Chee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 anchor="t">
            <a:normAutofit/>
          </a:bodyPr>
          <a:lstStyle/>
          <a:p>
            <a:r>
              <a:rPr lang="en-US" sz="3600" dirty="0"/>
              <a:t>Trees of Cheem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6858000"/>
            <a:ext cx="472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fa-tree"&gt;&lt;/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0D75-CE1A-48CC-B7FA-4BE16AD9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10" y="716506"/>
            <a:ext cx="456780" cy="5273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F300E2-9072-4DE4-AB9F-44ADB6D9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16" y="1253212"/>
            <a:ext cx="33337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84108-052D-42E8-9F71-4FCE8349F587}"/>
              </a:ext>
            </a:extLst>
          </p:cNvPr>
          <p:cNvSpPr txBox="1"/>
          <p:nvPr/>
        </p:nvSpPr>
        <p:spPr>
          <a:xfrm>
            <a:off x="4634398" y="3215789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https://tardis.fandom.com/wiki/Tree_of_Cheem</a:t>
            </a:r>
            <a:endParaRPr lang="en-US" sz="1200" dirty="0"/>
          </a:p>
          <a:p>
            <a:r>
              <a:rPr lang="en-US" sz="1200" dirty="0"/>
              <a:t>Dr. Who, Series 1, </a:t>
            </a:r>
          </a:p>
          <a:p>
            <a:r>
              <a:rPr lang="en-US" sz="1200" dirty="0"/>
              <a:t>Episode 2, The End of the World</a:t>
            </a:r>
          </a:p>
        </p:txBody>
      </p:sp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AF37-382F-4173-AEC3-1E61FDE7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" y="-303427"/>
            <a:ext cx="9267825" cy="681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DEE01-94A5-40CF-8090-14BEE6C3DD88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6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DCE83-748C-4047-908E-EDB1D0DD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6"/>
          <a:stretch/>
        </p:blipFill>
        <p:spPr>
          <a:xfrm>
            <a:off x="626449" y="2598290"/>
            <a:ext cx="4894640" cy="368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A4ABE-444F-488B-99BB-AC5D8132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5" y="232842"/>
            <a:ext cx="5906821" cy="232071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690110" y="57851"/>
            <a:ext cx="2892368" cy="4402181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04385" y="62550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Trees of Cheem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580736" y="6195286"/>
            <a:ext cx="73358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1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10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1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(blue) proposed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CB80-9829-4196-976A-7708C5ACFDC5}"/>
              </a:ext>
            </a:extLst>
          </p:cNvPr>
          <p:cNvCxnSpPr>
            <a:cxnSpLocks/>
          </p:cNvCxnSpPr>
          <p:nvPr/>
        </p:nvCxnSpPr>
        <p:spPr>
          <a:xfrm flipH="1">
            <a:off x="3769611" y="2295337"/>
            <a:ext cx="1" cy="4034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330CDC-C7FD-480A-9958-4406BD0884FF}"/>
              </a:ext>
            </a:extLst>
          </p:cNvPr>
          <p:cNvSpPr txBox="1"/>
          <p:nvPr/>
        </p:nvSpPr>
        <p:spPr>
          <a:xfrm>
            <a:off x="3256231" y="2039452"/>
            <a:ext cx="11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(Tree based)</a:t>
            </a:r>
          </a:p>
        </p:txBody>
      </p:sp>
    </p:spTree>
    <p:extLst>
      <p:ext uri="{BB962C8B-B14F-4D97-AF65-F5344CB8AC3E}">
        <p14:creationId xmlns:p14="http://schemas.microsoft.com/office/powerpoint/2010/main" val="7211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400" dirty="0"/>
              <a:t>suppose data, </a:t>
            </a:r>
            <a:r>
              <a:rPr lang="en-US" sz="2400" b="1" i="1" dirty="0"/>
              <a:t>X</a:t>
            </a:r>
            <a:r>
              <a:rPr lang="en-US" sz="2400" i="1" dirty="0"/>
              <a:t>[</a:t>
            </a:r>
            <a:r>
              <a:rPr lang="en-US" sz="2400" i="1" dirty="0" err="1"/>
              <a:t>n,p</a:t>
            </a:r>
            <a:r>
              <a:rPr lang="en-US" sz="2400" i="1" dirty="0"/>
              <a:t>]</a:t>
            </a:r>
            <a:r>
              <a:rPr lang="en-US" sz="2400" dirty="0"/>
              <a:t>, ~ </a:t>
            </a:r>
            <a:r>
              <a:rPr lang="en-US" sz="2400" i="1" dirty="0"/>
              <a:t>p &gt; 20, n &gt; 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dirty="0"/>
              <a:t>Typical multivariate EDA, via tours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Apply PCA, </a:t>
            </a:r>
            <a:br>
              <a:rPr lang="en-US" sz="2400" dirty="0"/>
            </a:br>
            <a:r>
              <a:rPr lang="en-US" sz="2400" dirty="0"/>
              <a:t>embed first </a:t>
            </a:r>
            <a:r>
              <a:rPr lang="en-US" sz="2400" i="1" dirty="0"/>
              <a:t>q</a:t>
            </a:r>
            <a:r>
              <a:rPr lang="en-US" sz="2400" dirty="0"/>
              <a:t>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Tour </a:t>
            </a:r>
            <a:r>
              <a:rPr lang="en-US" sz="2400" i="1" dirty="0"/>
              <a:t>q</a:t>
            </a:r>
            <a:r>
              <a:rPr lang="en-US" sz="2400" dirty="0"/>
              <a:t>-space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EDA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PCA &amp; embed, suggesting </a:t>
            </a:r>
            <a:r>
              <a:rPr lang="en-US" sz="2400" i="1" dirty="0">
                <a:solidFill>
                  <a:srgbClr val="0070C0"/>
                </a:solidFill>
              </a:rPr>
              <a:t>q</a:t>
            </a:r>
            <a:r>
              <a:rPr lang="en-US" sz="2400" dirty="0">
                <a:solidFill>
                  <a:srgbClr val="0070C0"/>
                </a:solidFill>
              </a:rPr>
              <a:t>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Trees of Cheem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Apply, PCA/OLDA; p-dim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Fit tree based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Use Perm Imp &amp; SHAP to suggest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E3D-0B8C-4500-90DB-CF0BD402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4984A2-98DB-42A2-8FF6-155E1B919FFF}"/>
              </a:ext>
            </a:extLst>
          </p:cNvPr>
          <p:cNvSpPr/>
          <p:nvPr/>
        </p:nvSpPr>
        <p:spPr>
          <a:xfrm>
            <a:off x="671803" y="2155371"/>
            <a:ext cx="5551714" cy="3452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basis_cheem</a:t>
            </a:r>
            <a:r>
              <a:rPr lang="en-US" dirty="0"/>
              <a:t>(*){</a:t>
            </a:r>
          </a:p>
          <a:p>
            <a:r>
              <a:rPr lang="en-US" dirty="0"/>
              <a:t>  rf &lt;- </a:t>
            </a:r>
            <a:r>
              <a:rPr lang="en-US" dirty="0" err="1"/>
              <a:t>randomForest</a:t>
            </a:r>
            <a:r>
              <a:rPr lang="en-US" dirty="0"/>
              <a:t>::</a:t>
            </a:r>
            <a:r>
              <a:rPr lang="en-US" dirty="0" err="1"/>
              <a:t>randomForest</a:t>
            </a:r>
            <a:r>
              <a:rPr lang="en-US" dirty="0"/>
              <a:t>()</a:t>
            </a:r>
          </a:p>
          <a:p>
            <a:r>
              <a:rPr lang="en-US" dirty="0"/>
              <a:t>  ex &lt;- DALEX::explain()</a:t>
            </a:r>
          </a:p>
          <a:p>
            <a:r>
              <a:rPr lang="en-US" dirty="0"/>
              <a:t>  parts &lt;- DALEX::</a:t>
            </a:r>
            <a:r>
              <a:rPr lang="en-US" dirty="0" err="1"/>
              <a:t>predict_parts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local_attr</a:t>
            </a:r>
            <a:r>
              <a:rPr lang="en-US" dirty="0"/>
              <a:t> &lt;- f(parts) | [px1] </a:t>
            </a:r>
          </a:p>
          <a:p>
            <a:r>
              <a:rPr lang="en-US" dirty="0"/>
              <a:t>  bas &lt;- </a:t>
            </a:r>
            <a:r>
              <a:rPr lang="en-US" dirty="0" err="1"/>
              <a:t>basis_func</a:t>
            </a:r>
            <a:r>
              <a:rPr lang="en-US" dirty="0"/>
              <a:t>() | [</a:t>
            </a:r>
            <a:r>
              <a:rPr lang="en-US" dirty="0" err="1"/>
              <a:t>pxd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  basis &lt;- orthonormalize(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local_attr</a:t>
            </a:r>
            <a:r>
              <a:rPr lang="en-US" dirty="0"/>
              <a:t> , bas))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8048B-B4DB-439C-BE63-CD4DCE03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23" y="2179721"/>
            <a:ext cx="4920377" cy="249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view_cheem</a:t>
            </a:r>
            <a:r>
              <a:rPr lang="en-US" sz="1800" dirty="0"/>
              <a:t>(</a:t>
            </a:r>
            <a:r>
              <a:rPr lang="en-US" sz="1800" dirty="0" err="1"/>
              <a:t>cheem_basis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gg &lt;- spinifex::</a:t>
            </a:r>
            <a:r>
              <a:rPr lang="en-US" sz="1800" dirty="0" err="1"/>
              <a:t>view_frame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gg + </a:t>
            </a:r>
            <a:r>
              <a:rPr lang="en-US" sz="1800" dirty="0" err="1"/>
              <a:t>plot.parts</a:t>
            </a:r>
            <a:r>
              <a:rPr lang="en-US" sz="1800" dirty="0"/>
              <a:t>(parts)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2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67D-66D3-4CF5-8844-E5B97128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Cheem 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F5D-2D95-41D7-A0F5-7D116621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u="sng" dirty="0"/>
              <a:t>Variant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SHAP -- Explain(RF mod, new </a:t>
            </a:r>
            <a:r>
              <a:rPr lang="en-US" sz="2900" dirty="0" err="1"/>
              <a:t>obs</a:t>
            </a:r>
            <a:r>
              <a:rPr lang="en-US" sz="29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Basis=orthonormalize([normalize(</a:t>
            </a:r>
            <a:r>
              <a:rPr lang="en-US" sz="2900" dirty="0" err="1"/>
              <a:t>shap</a:t>
            </a:r>
            <a:r>
              <a:rPr lang="en-US" sz="2900" dirty="0"/>
              <a:t>) | OLDA[first d-1 column])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Freeze the first column,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Output: Grand tour on frozen matrix (</a:t>
            </a:r>
            <a:r>
              <a:rPr lang="en-US" sz="2900" dirty="0" err="1"/>
              <a:t>shap</a:t>
            </a:r>
            <a:r>
              <a:rPr lang="en-US" sz="2900" dirty="0"/>
              <a:t> values cannot change, while we wander from OLDA component 1)</a:t>
            </a:r>
          </a:p>
          <a:p>
            <a:r>
              <a:rPr lang="en-US" sz="2900" dirty="0"/>
              <a:t>Feels arbitrary to tack on OLDA component, but may be interesting or boring to only tour on 1 </a:t>
            </a:r>
            <a:r>
              <a:rPr lang="en-US" sz="2900" dirty="0" err="1"/>
              <a:t>disp</a:t>
            </a:r>
            <a:r>
              <a:rPr lang="en-US" sz="2900" dirty="0"/>
              <a:t> dim.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Variant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Convert to OLDA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 -- Explain(RF mod(</a:t>
            </a:r>
            <a:r>
              <a:rPr lang="en-US" i="1" dirty="0"/>
              <a:t>OLDA</a:t>
            </a:r>
            <a:r>
              <a:rPr lang="en-US" dirty="0"/>
              <a:t>), new 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= OLDA components as selected by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Tour normally  (local)</a:t>
            </a:r>
          </a:p>
          <a:p>
            <a:r>
              <a:rPr lang="en-US" dirty="0"/>
              <a:t>May be a better way to produce basis/single linear projection to explain SHAP, but will quickly wander away.</a:t>
            </a:r>
          </a:p>
        </p:txBody>
      </p:sp>
    </p:spTree>
    <p:extLst>
      <p:ext uri="{BB962C8B-B14F-4D97-AF65-F5344CB8AC3E}">
        <p14:creationId xmlns:p14="http://schemas.microsoft.com/office/powerpoint/2010/main" val="1044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84304" y="5398948"/>
            <a:ext cx="6853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350" i="1" dirty="0">
                <a:solidFill>
                  <a:srgbClr val="222222"/>
                </a:solidFill>
                <a:latin typeface="Arial" panose="020B0604020202020204" pitchFamily="34" charset="0"/>
              </a:rPr>
              <a:t>    counter clockwise arrows added.</a:t>
            </a: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8255D-5827-4356-B1B4-798A4EBF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4" y="625308"/>
            <a:ext cx="11565274" cy="45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38"/>
            <a:ext cx="6718041" cy="620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BE4249-6DEE-48DC-A27C-76A82A9F7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2"/>
          <a:stretch/>
        </p:blipFill>
        <p:spPr bwMode="auto">
          <a:xfrm>
            <a:off x="1012661" y="204490"/>
            <a:ext cx="5944419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951111" y="138800"/>
            <a:ext cx="2892368" cy="1393899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ML EDA, M</a:t>
            </a:r>
            <a:r>
              <a:rPr lang="en-US" sz="2000" dirty="0"/>
              <a:t>EDA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CD4A9-70CA-4856-8B8A-0C6DF6596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3333750"/>
            <a:ext cx="20955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712AF-ABD9-40E4-A124-77A0C86C9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72" y="3352793"/>
            <a:ext cx="167655" cy="152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99A3F-58EF-4E02-8FD6-F95A92646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52">
            <a:off x="3530837" y="1986916"/>
            <a:ext cx="167655" cy="152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941D4-8129-472B-823F-78B7A0B64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6511">
            <a:off x="4394437" y="852802"/>
            <a:ext cx="167655" cy="152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7B1433-63F6-42FA-8C18-281ADC5AD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3194">
            <a:off x="2856639" y="1068624"/>
            <a:ext cx="16765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1508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Trees of Cheem</vt:lpstr>
      <vt:lpstr>PowerPoint Presentation</vt:lpstr>
      <vt:lpstr>Workflow suppose data, X[n,p], ~ p &gt; 20, n &gt; p </vt:lpstr>
      <vt:lpstr>PowerPoint Presentation</vt:lpstr>
      <vt:lpstr>Cheem tours</vt:lpstr>
      <vt:lpstr>Appendix slides after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77</cp:revision>
  <cp:lastPrinted>2021-02-01T05:52:36Z</cp:lastPrinted>
  <dcterms:created xsi:type="dcterms:W3CDTF">2021-01-14T23:41:57Z</dcterms:created>
  <dcterms:modified xsi:type="dcterms:W3CDTF">2021-04-28T05:24:23Z</dcterms:modified>
</cp:coreProperties>
</file>