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6BE8-A2C3-4C4C-8D9E-0F26A1DE7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A590C-162A-43D9-A649-C71EE05EA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7C80-B008-4D17-82CF-5A789520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495-D542-40A2-8EA8-E2FE3228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F38A-3D9F-4573-8832-DDBE79A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68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3D3A-2B86-4491-A362-FE59760B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79A34-DC2F-4FE4-8E21-A8F7FF45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CCA2-932C-4B50-A169-FD08BDDC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DB16-A2ED-49FA-BABA-6E1B3911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079E-2DDC-427F-8347-A13DD8EF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82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8BC8-B31F-4F55-9656-B7BE507B3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8A220-EB48-4232-9798-59D35A8D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2A85-A090-4B9F-922D-684281E3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EB7DA-94A0-4B8C-A2CE-1BAAD23A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87C6-A429-4C1F-B78B-E079A086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25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01A1-943A-4963-82CB-98B84C42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A059-4B7C-42FD-A0A8-7919CB0A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BDB6-B2DA-4D40-AADA-9C5BD895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B28F-4A79-431A-A044-DC0081B5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80DF-15B3-49EA-AA22-8579592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0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5135-3533-4D98-BEA3-0E8ED819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3DED2-BDEF-4E72-B2A0-EDDDA4A9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D3C0-3BA9-4CCE-92A7-6F3B7E5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3C7C-3EE2-4AF6-B994-359C39B2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B8EB-8F05-415A-BF5F-0324C3D9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75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4D91-9217-4251-95D1-E20F1B6D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75BC-EC44-431C-8F4E-C5B50461B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453D-FCE0-4218-B6AF-AA79C332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DF5F0-2644-4989-B8AF-FC2C6248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399D0-595F-4BD9-B146-CEFF85DE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BAE4F-6463-41E5-B4DA-2547F438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7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FB91-7FD2-4A60-88BF-EC56CECC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C9B1B-74E1-4C26-B064-9EAA74FB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E4045-9865-4F9E-AD8B-8C98662E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43DC9-E2AA-4506-8F32-BDAD924D9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7C2DD-A8DD-4E79-B48C-512C363F9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43A74-B4CB-41AE-BCE4-02F5011C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D2A27-91F3-43EF-8DB1-7EDCE189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166C9-5791-4FF8-B8B5-2A4AAEF8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98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18B2-ECB2-42FA-993C-BB073AB7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F25E2-CB06-4A95-9F9B-78481BA7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4C91C-FB4B-468E-A6D6-33E68B7E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E9F93-5B86-48D7-8817-04CA2643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20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4A8B-7F51-4597-8FF7-E31FF288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26F37-0A40-4BC4-9D5E-A82E0355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4912-AB9F-4E5E-86CB-152E302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8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5936-3CE2-4479-86F3-EF70E325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5027-1598-4649-B8E8-20F9979F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ABB4-4A56-409D-8424-A893D2979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AD8A6-0DD7-453E-BDB2-CBC73FEC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6E0EF-7C0B-4348-B4B2-42C9CAD5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C456-77FF-4614-BB62-28D3147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47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0E09-86A1-4566-B545-FAD522D2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BDBB4-2781-4CAA-A262-43BB1DAFA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F1B91-31FA-4B49-8432-867AE90C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5370A-DA36-40F8-9E32-8AA7631C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DFE26-6049-44CB-A763-5EB93C57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F61A5-F093-4E96-8567-1847C199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34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FF528-20AF-4142-9FF4-B596828C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877F4-963E-4282-8D06-832273F9F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D516-A3BA-473A-81B1-3C5E3763E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F6E6-D328-4DC2-A9DC-85D90875848D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6E3C-5404-4615-B74F-CE476274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ED71-F799-4CB8-A1EF-6DD023C9B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CD78-CC6C-474E-9F33-5C4B717F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45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ialab.it.monash.edu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hyperlink" Target="https://numbat.space/" TargetMode="External"/><Relationship Id="rId2" Type="http://schemas.openxmlformats.org/officeDocument/2006/relationships/hyperlink" Target="https://github.com/nspyrison/PoC_WebGL_shiny" TargetMode="External"/><Relationship Id="rId16" Type="http://schemas.openxmlformats.org/officeDocument/2006/relationships/hyperlink" Target="https://www.monash.edu/" TargetMode="External"/><Relationship Id="rId20" Type="http://schemas.openxmlformats.org/officeDocument/2006/relationships/hyperlink" Target="https://ebsmonash.shinyapps.io/MultivariateFunctionV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EE92B59-98EA-4194-AB22-AC4029C4E502}"/>
              </a:ext>
            </a:extLst>
          </p:cNvPr>
          <p:cNvSpPr/>
          <p:nvPr/>
        </p:nvSpPr>
        <p:spPr>
          <a:xfrm>
            <a:off x="8579265" y="-76607"/>
            <a:ext cx="3679410" cy="886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032A1C-F28B-41B6-B088-4E3F0C33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9" y="-28982"/>
            <a:ext cx="8210026" cy="934374"/>
          </a:xfrm>
        </p:spPr>
        <p:txBody>
          <a:bodyPr>
            <a:normAutofit/>
          </a:bodyPr>
          <a:lstStyle/>
          <a:p>
            <a:r>
              <a:rPr lang="en-US" sz="4000" b="1" dirty="0"/>
              <a:t>Search for suitable 3D graphics package</a:t>
            </a:r>
            <a:endParaRPr lang="en-AU" sz="4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19EBB-148C-47AE-9B9C-ABC9FDC7BE44}"/>
              </a:ext>
            </a:extLst>
          </p:cNvPr>
          <p:cNvSpPr/>
          <p:nvPr/>
        </p:nvSpPr>
        <p:spPr>
          <a:xfrm>
            <a:off x="8579265" y="0"/>
            <a:ext cx="3612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1600" dirty="0">
                <a:hlinkClick r:id="rId2"/>
              </a:rPr>
              <a:t>github.com/</a:t>
            </a:r>
            <a:r>
              <a:rPr lang="en-AU" sz="1600" dirty="0" err="1">
                <a:hlinkClick r:id="rId2"/>
              </a:rPr>
              <a:t>nspyrison</a:t>
            </a:r>
            <a:r>
              <a:rPr lang="en-AU" sz="1600" dirty="0">
                <a:hlinkClick r:id="rId2"/>
              </a:rPr>
              <a:t>/</a:t>
            </a:r>
            <a:r>
              <a:rPr lang="en-AU" sz="1600" dirty="0" err="1">
                <a:hlinkClick r:id="rId2"/>
              </a:rPr>
              <a:t>PoC_WebGL_shiny</a:t>
            </a:r>
            <a:br>
              <a:rPr lang="en-AU" sz="1600" dirty="0"/>
            </a:br>
            <a:r>
              <a:rPr lang="en-AU" sz="1600" dirty="0"/>
              <a:t>Nicholas Spyrison*</a:t>
            </a:r>
          </a:p>
          <a:p>
            <a:pPr algn="r"/>
            <a:r>
              <a:rPr lang="en-US" sz="1600" dirty="0"/>
              <a:t>N</a:t>
            </a:r>
            <a:r>
              <a:rPr lang="en-AU" sz="1600" dirty="0"/>
              <a:t>UMBATS seminar, 10/08/2020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8557C-205D-4BE7-BF99-1BD79A5FFF29}"/>
              </a:ext>
            </a:extLst>
          </p:cNvPr>
          <p:cNvSpPr txBox="1"/>
          <p:nvPr/>
        </p:nvSpPr>
        <p:spPr>
          <a:xfrm>
            <a:off x="102339" y="857853"/>
            <a:ext cx="2861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Identify a graphics engine, then make interactive interface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Touring in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 visualization of multivariate data</a:t>
            </a:r>
          </a:p>
          <a:p>
            <a:endParaRPr lang="en-US" b="1" dirty="0"/>
          </a:p>
          <a:p>
            <a:r>
              <a:rPr lang="en-US" b="1" u="sng" dirty="0"/>
              <a:t>Optimize: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Fast; for interactive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Extensible; web and XR</a:t>
            </a:r>
          </a:p>
          <a:p>
            <a:endParaRPr lang="en-US" dirty="0"/>
          </a:p>
          <a:p>
            <a:r>
              <a:rPr lang="en-US" b="1" u="sng" dirty="0"/>
              <a:t>Backend:</a:t>
            </a:r>
          </a:p>
          <a:p>
            <a:r>
              <a:rPr lang="en-US" b="1" dirty="0"/>
              <a:t>WebGL </a:t>
            </a:r>
            <a:r>
              <a:rPr lang="en-US" b="1" strike="sngStrike" dirty="0"/>
              <a:t>vs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3D, speed, quality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3E42AB-C5CC-43D2-A178-6664D152212F}"/>
              </a:ext>
            </a:extLst>
          </p:cNvPr>
          <p:cNvGrpSpPr/>
          <p:nvPr/>
        </p:nvGrpSpPr>
        <p:grpSpPr>
          <a:xfrm>
            <a:off x="1806387" y="859142"/>
            <a:ext cx="6102510" cy="5900732"/>
            <a:chOff x="1806387" y="859142"/>
            <a:chExt cx="6102510" cy="590073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1FB811E-B5AA-4328-8207-A4F9655D2D76}"/>
                </a:ext>
              </a:extLst>
            </p:cNvPr>
            <p:cNvGrpSpPr/>
            <p:nvPr/>
          </p:nvGrpSpPr>
          <p:grpSpPr>
            <a:xfrm>
              <a:off x="3138498" y="859142"/>
              <a:ext cx="4770399" cy="5900732"/>
              <a:chOff x="3710800" y="957268"/>
              <a:chExt cx="4770399" cy="59007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A70E9D1-F096-410E-9476-86BF5AD6FB44}"/>
                  </a:ext>
                </a:extLst>
              </p:cNvPr>
              <p:cNvGrpSpPr/>
              <p:nvPr/>
            </p:nvGrpSpPr>
            <p:grpSpPr>
              <a:xfrm>
                <a:off x="3710800" y="1397734"/>
                <a:ext cx="4770399" cy="5460266"/>
                <a:chOff x="253706" y="1315129"/>
                <a:chExt cx="4770397" cy="5381728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49A0259B-91AE-46BE-B7EA-75050F411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963" y="1315129"/>
                  <a:ext cx="1522154" cy="1238719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EFB938E7-53EB-459D-9C0A-E4E2CC2A17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416" t="32226" r="3857" b="2573"/>
                <a:stretch/>
              </p:blipFill>
              <p:spPr>
                <a:xfrm>
                  <a:off x="307698" y="3816815"/>
                  <a:ext cx="1549539" cy="1577801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96E21C0C-C18A-4D73-8381-3F04D66D53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578" y="2566874"/>
                  <a:ext cx="1494925" cy="1238719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78E5C578-3F9F-4250-B24A-640D54792F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744" t="2678" r="4497" b="6185"/>
                <a:stretch/>
              </p:blipFill>
              <p:spPr>
                <a:xfrm>
                  <a:off x="253706" y="5266816"/>
                  <a:ext cx="1603531" cy="1382755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15A71E-7476-4480-B88E-E8E277C2631D}"/>
                    </a:ext>
                  </a:extLst>
                </p:cNvPr>
                <p:cNvSpPr txBox="1"/>
                <p:nvPr/>
              </p:nvSpPr>
              <p:spPr>
                <a:xfrm>
                  <a:off x="1779176" y="1334323"/>
                  <a:ext cx="324492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{</a:t>
                  </a:r>
                  <a:r>
                    <a:rPr lang="en-US" dirty="0" err="1"/>
                    <a:t>adit</a:t>
                  </a:r>
                  <a:r>
                    <a:rPr lang="en-US" dirty="0"/>
                    <a:t>}, </a:t>
                  </a:r>
                  <a:r>
                    <a:rPr lang="en-US" dirty="0" err="1"/>
                    <a:t>github</a:t>
                  </a:r>
                  <a:r>
                    <a:rPr lang="en-US" dirty="0"/>
                    <a:t> only</a:t>
                  </a:r>
                </a:p>
                <a:p>
                  <a:r>
                    <a:rPr lang="en-US" dirty="0"/>
                    <a:t>William Murphy (2016)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Shiny and VR,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public dev hidden when hired</a:t>
                  </a:r>
                  <a:endParaRPr lang="en-AU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34708E2-9EFC-4DE2-AD9A-AD9DF5922A55}"/>
                    </a:ext>
                  </a:extLst>
                </p:cNvPr>
                <p:cNvSpPr txBox="1"/>
                <p:nvPr/>
              </p:nvSpPr>
              <p:spPr>
                <a:xfrm>
                  <a:off x="1802518" y="2601135"/>
                  <a:ext cx="322158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{</a:t>
                  </a:r>
                  <a:r>
                    <a:rPr lang="en-US" dirty="0" err="1"/>
                    <a:t>rayshader</a:t>
                  </a:r>
                  <a:r>
                    <a:rPr lang="en-US" dirty="0"/>
                    <a:t>}</a:t>
                  </a:r>
                </a:p>
                <a:p>
                  <a:r>
                    <a:rPr lang="en-AU" dirty="0"/>
                    <a:t>Tyler Morgan-Wall </a:t>
                  </a:r>
                  <a:r>
                    <a:rPr lang="en-US" dirty="0"/>
                    <a:t>(2020)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High fidelity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Too slow for interactive use</a:t>
                  </a:r>
                  <a:endParaRPr lang="en-AU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6411D7-6560-484D-B754-6B18C6CF3595}"/>
                    </a:ext>
                  </a:extLst>
                </p:cNvPr>
                <p:cNvSpPr txBox="1"/>
                <p:nvPr/>
              </p:nvSpPr>
              <p:spPr>
                <a:xfrm>
                  <a:off x="1857236" y="3929763"/>
                  <a:ext cx="31668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{</a:t>
                  </a:r>
                  <a:r>
                    <a:rPr lang="en-US" dirty="0" err="1"/>
                    <a:t>rgl</a:t>
                  </a:r>
                  <a:r>
                    <a:rPr lang="en-US" dirty="0"/>
                    <a:t>}</a:t>
                  </a:r>
                </a:p>
                <a:p>
                  <a:r>
                    <a:rPr lang="en-AU" dirty="0"/>
                    <a:t>Duncan Murdoch </a:t>
                  </a:r>
                  <a:r>
                    <a:rPr lang="en-US" dirty="0"/>
                    <a:t>(2008-2020)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Extensible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Exportable as html widget</a:t>
                  </a:r>
                  <a:endParaRPr lang="en-AU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8B4260B-6B2F-4121-852A-CF18A434A246}"/>
                    </a:ext>
                  </a:extLst>
                </p:cNvPr>
                <p:cNvSpPr txBox="1"/>
                <p:nvPr/>
              </p:nvSpPr>
              <p:spPr>
                <a:xfrm>
                  <a:off x="1843626" y="5219529"/>
                  <a:ext cx="316686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{</a:t>
                  </a:r>
                  <a:r>
                    <a:rPr lang="en-US" dirty="0" err="1"/>
                    <a:t>shinyRGL</a:t>
                  </a:r>
                  <a:r>
                    <a:rPr lang="en-US" dirty="0"/>
                    <a:t>}</a:t>
                  </a:r>
                </a:p>
                <a:p>
                  <a:r>
                    <a:rPr lang="en-AU" dirty="0"/>
                    <a:t>Jeff Allen </a:t>
                  </a:r>
                  <a:r>
                    <a:rPr lang="en-US" dirty="0"/>
                    <a:t>(2013)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Allows {</a:t>
                  </a:r>
                  <a:r>
                    <a:rPr lang="en-US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rgl</a:t>
                  </a: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} use in shiny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Annoying wall of text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Consumed into {</a:t>
                  </a:r>
                  <a:r>
                    <a:rPr lang="en-US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rgl</a:t>
                  </a:r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} directly</a:t>
                  </a:r>
                  <a:endParaRPr lang="en-AU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787AB6-F700-49B1-BD96-4B3096FACE3B}"/>
                  </a:ext>
                </a:extLst>
              </p:cNvPr>
              <p:cNvSpPr/>
              <p:nvPr/>
            </p:nvSpPr>
            <p:spPr>
              <a:xfrm>
                <a:off x="3951512" y="957268"/>
                <a:ext cx="4264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u="sng" dirty="0"/>
                  <a:t>Review R packages with WebGL backend:</a:t>
                </a:r>
                <a:endParaRPr lang="en-AU" b="1" u="sng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0746FBD-59D3-4CE4-95AB-2E0AF0FC42F8}"/>
                </a:ext>
              </a:extLst>
            </p:cNvPr>
            <p:cNvGrpSpPr/>
            <p:nvPr/>
          </p:nvGrpSpPr>
          <p:grpSpPr>
            <a:xfrm>
              <a:off x="1806387" y="1036827"/>
              <a:ext cx="1543527" cy="3852000"/>
              <a:chOff x="1880275" y="1166134"/>
              <a:chExt cx="1543527" cy="3852000"/>
            </a:xfrm>
          </p:grpSpPr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2F13EE74-4EE9-495E-B6CC-C00A0C50B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2331" y="1166134"/>
                <a:ext cx="811471" cy="3852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657B80D-0342-484D-BD28-63A7200F6F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0275" y="5015903"/>
                <a:ext cx="1152000" cy="764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10C3DC-59E9-4F97-9A43-87DB11417CC8}"/>
              </a:ext>
            </a:extLst>
          </p:cNvPr>
          <p:cNvGrpSpPr/>
          <p:nvPr/>
        </p:nvGrpSpPr>
        <p:grpSpPr>
          <a:xfrm>
            <a:off x="5282710" y="847132"/>
            <a:ext cx="6909290" cy="5199213"/>
            <a:chOff x="5282710" y="847132"/>
            <a:chExt cx="6909290" cy="519921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5749106-0F20-4401-BE3E-74354DCDBD4B}"/>
                </a:ext>
              </a:extLst>
            </p:cNvPr>
            <p:cNvGrpSpPr/>
            <p:nvPr/>
          </p:nvGrpSpPr>
          <p:grpSpPr>
            <a:xfrm>
              <a:off x="5282710" y="1045685"/>
              <a:ext cx="3013101" cy="3103256"/>
              <a:chOff x="5319654" y="1045685"/>
              <a:chExt cx="3013101" cy="3103256"/>
            </a:xfrm>
          </p:grpSpPr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E542494-4AB1-495C-ACE2-51C42A916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1284" y="1045685"/>
                <a:ext cx="811471" cy="3096000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2E24858-3CF4-40AE-A7BE-CDA6F4A862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9654" y="4143051"/>
                <a:ext cx="2592000" cy="5890"/>
              </a:xfrm>
              <a:prstGeom prst="line">
                <a:avLst/>
              </a:prstGeom>
              <a:ln w="444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E202E1-F50A-4B19-A516-8C4E3F83E48A}"/>
                </a:ext>
              </a:extLst>
            </p:cNvPr>
            <p:cNvSpPr/>
            <p:nvPr/>
          </p:nvSpPr>
          <p:spPr>
            <a:xfrm>
              <a:off x="8344381" y="847132"/>
              <a:ext cx="33243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u="sng" dirty="0"/>
                <a:t>Explore {</a:t>
              </a:r>
              <a:r>
                <a:rPr lang="en-US" b="1" u="sng" dirty="0" err="1"/>
                <a:t>rgl</a:t>
              </a:r>
              <a:r>
                <a:rPr lang="en-US" b="1" u="sng" dirty="0"/>
                <a:t>} </a:t>
              </a:r>
              <a:r>
                <a:rPr lang="en-US" b="1" u="sng" dirty="0" err="1"/>
                <a:t>geoms</a:t>
              </a:r>
              <a:r>
                <a:rPr lang="en-US" b="1" u="sng" dirty="0"/>
                <a:t> and displays:</a:t>
              </a:r>
              <a:endParaRPr lang="en-AU" b="1" u="sng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DCFA9C-C66A-479F-A0CF-EFCDA6F8D7B3}"/>
                </a:ext>
              </a:extLst>
            </p:cNvPr>
            <p:cNvGrpSpPr/>
            <p:nvPr/>
          </p:nvGrpSpPr>
          <p:grpSpPr>
            <a:xfrm>
              <a:off x="7978881" y="1299608"/>
              <a:ext cx="4213119" cy="4746737"/>
              <a:chOff x="7936255" y="1644529"/>
              <a:chExt cx="4213119" cy="4746737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8CDA7E6E-A3F1-4C74-BEFA-E6B3219F16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840" t="1768" r="3678" b="5626"/>
              <a:stretch/>
            </p:blipFill>
            <p:spPr>
              <a:xfrm>
                <a:off x="7936255" y="4921214"/>
                <a:ext cx="1490340" cy="139074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07CA5DF-E256-4198-94C3-1174A2402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376" t="38023"/>
              <a:stretch/>
            </p:blipFill>
            <p:spPr>
              <a:xfrm>
                <a:off x="8210026" y="1921624"/>
                <a:ext cx="1234577" cy="1117142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065420E5-5721-4F06-811F-07E18AF5D1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61" r="14262"/>
              <a:stretch/>
            </p:blipFill>
            <p:spPr>
              <a:xfrm>
                <a:off x="8847282" y="3878088"/>
                <a:ext cx="977992" cy="1011535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E0BF002-B12D-4512-98AF-69C0B074D8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0853" r="8936"/>
              <a:stretch/>
            </p:blipFill>
            <p:spPr>
              <a:xfrm>
                <a:off x="8035194" y="3874512"/>
                <a:ext cx="811471" cy="1070053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E56277E-A366-4A42-99C0-AFD39F49E8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35537" t="12899" r="26741" b="34346"/>
              <a:stretch/>
            </p:blipFill>
            <p:spPr>
              <a:xfrm>
                <a:off x="8930304" y="3054901"/>
                <a:ext cx="514996" cy="7883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B0A7936-E0C0-492A-A1DC-6035ACB5AB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38050" b="88563"/>
              <a:stretch/>
            </p:blipFill>
            <p:spPr>
              <a:xfrm>
                <a:off x="8213682" y="1644529"/>
                <a:ext cx="1230922" cy="277095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2959A9-461A-4E0B-8678-4B368D1AB7C2}"/>
                  </a:ext>
                </a:extLst>
              </p:cNvPr>
              <p:cNvSpPr txBox="1"/>
              <p:nvPr/>
            </p:nvSpPr>
            <p:spPr>
              <a:xfrm>
                <a:off x="9478070" y="1734214"/>
                <a:ext cx="26713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3D scatter plot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Tour -  animation of many linear projections of multivariate data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9CB930-372E-4DBF-8DAF-C0F276E171F4}"/>
                  </a:ext>
                </a:extLst>
              </p:cNvPr>
              <p:cNvSpPr txBox="1"/>
              <p:nvPr/>
            </p:nvSpPr>
            <p:spPr>
              <a:xfrm>
                <a:off x="9503709" y="3109318"/>
                <a:ext cx="21412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Function surfaces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by equation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128929-E4AE-4FE0-9326-9210FB692EB0}"/>
                  </a:ext>
                </a:extLst>
              </p:cNvPr>
              <p:cNvSpPr txBox="1"/>
              <p:nvPr/>
            </p:nvSpPr>
            <p:spPr>
              <a:xfrm>
                <a:off x="9900708" y="3909373"/>
                <a:ext cx="21412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Meshes and surfaces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2D/3D Kernel Densities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DBF4588-9077-4F82-9808-34E01460D727}"/>
                  </a:ext>
                </a:extLst>
              </p:cNvPr>
              <p:cNvSpPr/>
              <p:nvPr/>
            </p:nvSpPr>
            <p:spPr>
              <a:xfrm>
                <a:off x="9503709" y="4913938"/>
                <a:ext cx="250129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3D scatter plot with triangles between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alpha hull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Delaunay triangulation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784673D8-E53C-41B2-937B-688035FA8E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5616" b="18298"/>
              <a:stretch/>
            </p:blipFill>
            <p:spPr>
              <a:xfrm>
                <a:off x="8193292" y="3109317"/>
                <a:ext cx="724535" cy="716225"/>
              </a:xfrm>
              <a:prstGeom prst="rect">
                <a:avLst/>
              </a:prstGeom>
            </p:spPr>
          </p:pic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5EAC65-ED5D-4728-83D8-379D8626D66D}"/>
              </a:ext>
            </a:extLst>
          </p:cNvPr>
          <p:cNvGrpSpPr/>
          <p:nvPr/>
        </p:nvGrpSpPr>
        <p:grpSpPr>
          <a:xfrm>
            <a:off x="-89621" y="5750557"/>
            <a:ext cx="3214160" cy="1193168"/>
            <a:chOff x="-89621" y="5750557"/>
            <a:chExt cx="3214160" cy="119316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49D757D-1866-4523-AF41-8847D22435CC}"/>
                </a:ext>
              </a:extLst>
            </p:cNvPr>
            <p:cNvGrpSpPr/>
            <p:nvPr/>
          </p:nvGrpSpPr>
          <p:grpSpPr>
            <a:xfrm>
              <a:off x="-89621" y="5750557"/>
              <a:ext cx="3214160" cy="1193168"/>
              <a:chOff x="-61913" y="5750557"/>
              <a:chExt cx="3214160" cy="119316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8BEF862-7AD6-413A-9417-E308A9CF596C}"/>
                  </a:ext>
                </a:extLst>
              </p:cNvPr>
              <p:cNvSpPr/>
              <p:nvPr/>
            </p:nvSpPr>
            <p:spPr>
              <a:xfrm>
                <a:off x="-61913" y="5750557"/>
                <a:ext cx="3214160" cy="11931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27AAFEB-F809-494C-BFEA-42CF3AFFAB45}"/>
                  </a:ext>
                </a:extLst>
              </p:cNvPr>
              <p:cNvGrpSpPr/>
              <p:nvPr/>
            </p:nvGrpSpPr>
            <p:grpSpPr>
              <a:xfrm>
                <a:off x="235789" y="5800325"/>
                <a:ext cx="2898297" cy="1054428"/>
                <a:chOff x="-218728" y="5524797"/>
                <a:chExt cx="2898297" cy="1054428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F5B422C5-D604-4E30-AB03-BFDF825B3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t="-1" r="5066" b="935"/>
                <a:stretch/>
              </p:blipFill>
              <p:spPr>
                <a:xfrm>
                  <a:off x="1014519" y="5524797"/>
                  <a:ext cx="609663" cy="84233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944392D4-5EB1-41E2-AA50-C7B03A89A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62944" y="5530169"/>
                  <a:ext cx="989342" cy="833612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E27C080E-0DB8-4030-8394-37CF6027D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218728" y="5524797"/>
                  <a:ext cx="1069623" cy="811600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104B26-8836-402E-9594-082304DFB175}"/>
                    </a:ext>
                  </a:extLst>
                </p:cNvPr>
                <p:cNvSpPr/>
                <p:nvPr/>
              </p:nvSpPr>
              <p:spPr>
                <a:xfrm>
                  <a:off x="-58713" y="6354626"/>
                  <a:ext cx="70564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AU" sz="800" dirty="0">
                      <a:hlinkClick r:id="rId16"/>
                    </a:rPr>
                    <a:t>monash.edu</a:t>
                  </a:r>
                  <a:endParaRPr lang="en-AU" sz="800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4F0FF00-972A-4A1F-A560-66AB718F494D}"/>
                    </a:ext>
                  </a:extLst>
                </p:cNvPr>
                <p:cNvSpPr/>
                <p:nvPr/>
              </p:nvSpPr>
              <p:spPr>
                <a:xfrm>
                  <a:off x="927764" y="6361110"/>
                  <a:ext cx="777777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AU" sz="800" dirty="0" err="1">
                      <a:hlinkClick r:id="rId17"/>
                    </a:rPr>
                    <a:t>numbat.space</a:t>
                  </a:r>
                  <a:endParaRPr lang="en-AU" sz="800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174455F-8FCF-4385-A203-EDC55D075D58}"/>
                    </a:ext>
                  </a:extLst>
                </p:cNvPr>
                <p:cNvSpPr/>
                <p:nvPr/>
              </p:nvSpPr>
              <p:spPr>
                <a:xfrm>
                  <a:off x="1662944" y="6363781"/>
                  <a:ext cx="101662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AU" sz="800" dirty="0">
                      <a:hlinkClick r:id="rId18" action="ppaction://hlinkfile"/>
                    </a:rPr>
                    <a:t>ialab.it.monash.edu</a:t>
                  </a:r>
                  <a:endParaRPr lang="en-AU" sz="800" dirty="0"/>
                </a:p>
              </p:txBody>
            </p: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8876D66-7113-4539-9CE2-BAFB702DFDE0}"/>
                  </a:ext>
                </a:extLst>
              </p:cNvPr>
              <p:cNvCxnSpPr/>
              <p:nvPr/>
            </p:nvCxnSpPr>
            <p:spPr>
              <a:xfrm>
                <a:off x="1382281" y="5858581"/>
                <a:ext cx="0" cy="6732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A533783-29EB-4B6E-B43E-9AC8A275DF80}"/>
                </a:ext>
              </a:extLst>
            </p:cNvPr>
            <p:cNvSpPr txBox="1"/>
            <p:nvPr/>
          </p:nvSpPr>
          <p:spPr>
            <a:xfrm>
              <a:off x="84234" y="5825764"/>
              <a:ext cx="24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  <a:endParaRPr lang="en-AU" dirty="0"/>
            </a:p>
          </p:txBody>
        </p:sp>
      </p:grpSp>
      <p:pic>
        <p:nvPicPr>
          <p:cNvPr id="1026" name="Picture 2" descr="shiny hex logo&quot; by RStudio-Inc | Redbubble">
            <a:extLst>
              <a:ext uri="{FF2B5EF4-FFF2-40B4-BE49-F238E27FC236}">
                <a16:creationId xmlns:a16="http://schemas.microsoft.com/office/drawing/2014/main" id="{86877706-65DD-4FD2-97ED-F2B5F194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35" y="6129901"/>
            <a:ext cx="617620" cy="71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D75CD6-210D-44BB-A23D-978AA519715B}"/>
              </a:ext>
            </a:extLst>
          </p:cNvPr>
          <p:cNvSpPr txBox="1"/>
          <p:nvPr/>
        </p:nvSpPr>
        <p:spPr>
          <a:xfrm>
            <a:off x="8969153" y="6110652"/>
            <a:ext cx="259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0"/>
              </a:rPr>
              <a:t>ebsmonash.shinyapps.io/</a:t>
            </a:r>
            <a:r>
              <a:rPr lang="en-AU" dirty="0" err="1">
                <a:hlinkClick r:id="rId20"/>
              </a:rPr>
              <a:t>MultivariateFunctionVis</a:t>
            </a:r>
            <a:r>
              <a:rPr lang="en-AU" dirty="0">
                <a:hlinkClick r:id="rId20"/>
              </a:rPr>
              <a:t>/</a:t>
            </a:r>
            <a:endParaRPr lang="en-AU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C84D442-6FFC-45D2-864F-3EF213458398}"/>
              </a:ext>
            </a:extLst>
          </p:cNvPr>
          <p:cNvCxnSpPr>
            <a:cxnSpLocks/>
          </p:cNvCxnSpPr>
          <p:nvPr/>
        </p:nvCxnSpPr>
        <p:spPr>
          <a:xfrm rot="5400000">
            <a:off x="11166642" y="5637691"/>
            <a:ext cx="1080000" cy="288000"/>
          </a:xfrm>
          <a:prstGeom prst="bentConnector2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Search for suitable 3D graphics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19</cp:revision>
  <dcterms:created xsi:type="dcterms:W3CDTF">2020-08-03T23:34:50Z</dcterms:created>
  <dcterms:modified xsi:type="dcterms:W3CDTF">2020-08-06T07:49:42Z</dcterms:modified>
</cp:coreProperties>
</file>